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</p:sldIdLst>
  <p:sldSz cx="9906000" cy="6858000" type="A4"/>
  <p:notesSz cx="6954838" cy="92471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17B0A4B-2E42-493B-B1D2-A8A7AE6D03D0}" v="485" dt="2019-11-13T20:16:23.98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5128" autoAdjust="0"/>
  </p:normalViewPr>
  <p:slideViewPr>
    <p:cSldViewPr snapToGrid="0">
      <p:cViewPr varScale="1">
        <p:scale>
          <a:sx n="110" d="100"/>
          <a:sy n="110" d="100"/>
        </p:scale>
        <p:origin x="13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617B0A4B-2E42-493B-B1D2-A8A7AE6D03D0}"/>
    <pc:docChg chg="addSld modSld">
      <pc:chgData name="" userId="" providerId="" clId="Web-{617B0A4B-2E42-493B-B1D2-A8A7AE6D03D0}" dt="2019-11-13T20:16:23.986" v="478"/>
      <pc:docMkLst>
        <pc:docMk/>
      </pc:docMkLst>
      <pc:sldChg chg="addSp modSp">
        <pc:chgData name="" userId="" providerId="" clId="Web-{617B0A4B-2E42-493B-B1D2-A8A7AE6D03D0}" dt="2019-11-13T19:41:23.689" v="187" actId="14100"/>
        <pc:sldMkLst>
          <pc:docMk/>
          <pc:sldMk cId="4239576446" sldId="258"/>
        </pc:sldMkLst>
        <pc:spChg chg="mod">
          <ac:chgData name="" userId="" providerId="" clId="Web-{617B0A4B-2E42-493B-B1D2-A8A7AE6D03D0}" dt="2019-11-13T19:39:14.001" v="183" actId="20577"/>
          <ac:spMkLst>
            <pc:docMk/>
            <pc:sldMk cId="4239576446" sldId="258"/>
            <ac:spMk id="7" creationId="{00000000-0000-0000-0000-000000000000}"/>
          </ac:spMkLst>
        </pc:spChg>
        <pc:spChg chg="mod">
          <ac:chgData name="" userId="" providerId="" clId="Web-{617B0A4B-2E42-493B-B1D2-A8A7AE6D03D0}" dt="2019-11-13T19:19:45.914" v="19" actId="20577"/>
          <ac:spMkLst>
            <pc:docMk/>
            <pc:sldMk cId="4239576446" sldId="258"/>
            <ac:spMk id="9" creationId="{00000000-0000-0000-0000-000000000000}"/>
          </ac:spMkLst>
        </pc:spChg>
        <pc:spChg chg="mod">
          <ac:chgData name="" userId="" providerId="" clId="Web-{617B0A4B-2E42-493B-B1D2-A8A7AE6D03D0}" dt="2019-11-13T19:21:18.024" v="33" actId="20577"/>
          <ac:spMkLst>
            <pc:docMk/>
            <pc:sldMk cId="4239576446" sldId="258"/>
            <ac:spMk id="10" creationId="{00000000-0000-0000-0000-000000000000}"/>
          </ac:spMkLst>
        </pc:spChg>
        <pc:spChg chg="mod">
          <ac:chgData name="" userId="" providerId="" clId="Web-{617B0A4B-2E42-493B-B1D2-A8A7AE6D03D0}" dt="2019-11-13T19:20:27.836" v="27" actId="20577"/>
          <ac:spMkLst>
            <pc:docMk/>
            <pc:sldMk cId="4239576446" sldId="258"/>
            <ac:spMk id="12" creationId="{00000000-0000-0000-0000-000000000000}"/>
          </ac:spMkLst>
        </pc:spChg>
        <pc:spChg chg="mod">
          <ac:chgData name="" userId="" providerId="" clId="Web-{617B0A4B-2E42-493B-B1D2-A8A7AE6D03D0}" dt="2019-11-13T19:33:34.670" v="169" actId="20577"/>
          <ac:spMkLst>
            <pc:docMk/>
            <pc:sldMk cId="4239576446" sldId="258"/>
            <ac:spMk id="14" creationId="{00000000-0000-0000-0000-000000000000}"/>
          </ac:spMkLst>
        </pc:spChg>
        <pc:spChg chg="mod">
          <ac:chgData name="" userId="" providerId="" clId="Web-{617B0A4B-2E42-493B-B1D2-A8A7AE6D03D0}" dt="2019-11-13T19:29:32.965" v="130" actId="14100"/>
          <ac:spMkLst>
            <pc:docMk/>
            <pc:sldMk cId="4239576446" sldId="258"/>
            <ac:spMk id="15" creationId="{00000000-0000-0000-0000-000000000000}"/>
          </ac:spMkLst>
        </pc:spChg>
        <pc:spChg chg="mod">
          <ac:chgData name="" userId="" providerId="" clId="Web-{617B0A4B-2E42-493B-B1D2-A8A7AE6D03D0}" dt="2019-11-13T19:29:04.951" v="127" actId="14100"/>
          <ac:spMkLst>
            <pc:docMk/>
            <pc:sldMk cId="4239576446" sldId="258"/>
            <ac:spMk id="16" creationId="{00000000-0000-0000-0000-000000000000}"/>
          </ac:spMkLst>
        </pc:spChg>
        <pc:spChg chg="mod">
          <ac:chgData name="" userId="" providerId="" clId="Web-{617B0A4B-2E42-493B-B1D2-A8A7AE6D03D0}" dt="2019-11-13T19:30:28.013" v="134" actId="14100"/>
          <ac:spMkLst>
            <pc:docMk/>
            <pc:sldMk cId="4239576446" sldId="258"/>
            <ac:spMk id="17" creationId="{00000000-0000-0000-0000-000000000000}"/>
          </ac:spMkLst>
        </pc:spChg>
        <pc:spChg chg="mod">
          <ac:chgData name="" userId="" providerId="" clId="Web-{617B0A4B-2E42-493B-B1D2-A8A7AE6D03D0}" dt="2019-11-13T19:41:06.705" v="186" actId="1076"/>
          <ac:spMkLst>
            <pc:docMk/>
            <pc:sldMk cId="4239576446" sldId="258"/>
            <ac:spMk id="21" creationId="{00000000-0000-0000-0000-000000000000}"/>
          </ac:spMkLst>
        </pc:spChg>
        <pc:spChg chg="mod">
          <ac:chgData name="" userId="" providerId="" clId="Web-{617B0A4B-2E42-493B-B1D2-A8A7AE6D03D0}" dt="2019-11-13T19:33:04.998" v="161" actId="20577"/>
          <ac:spMkLst>
            <pc:docMk/>
            <pc:sldMk cId="4239576446" sldId="258"/>
            <ac:spMk id="22" creationId="{00000000-0000-0000-0000-000000000000}"/>
          </ac:spMkLst>
        </pc:spChg>
        <pc:spChg chg="add mod">
          <ac:chgData name="" userId="" providerId="" clId="Web-{617B0A4B-2E42-493B-B1D2-A8A7AE6D03D0}" dt="2019-11-13T19:31:37.732" v="138" actId="20577"/>
          <ac:spMkLst>
            <pc:docMk/>
            <pc:sldMk cId="4239576446" sldId="258"/>
            <ac:spMk id="25" creationId="{3F8D515E-A53D-4F25-ACF1-F8B6B822B9E4}"/>
          </ac:spMkLst>
        </pc:spChg>
        <pc:spChg chg="mod">
          <ac:chgData name="" userId="" providerId="" clId="Web-{617B0A4B-2E42-493B-B1D2-A8A7AE6D03D0}" dt="2019-11-13T19:21:26.243" v="36" actId="20577"/>
          <ac:spMkLst>
            <pc:docMk/>
            <pc:sldMk cId="4239576446" sldId="258"/>
            <ac:spMk id="69" creationId="{00000000-0000-0000-0000-000000000000}"/>
          </ac:spMkLst>
        </pc:spChg>
        <pc:spChg chg="mod">
          <ac:chgData name="" userId="" providerId="" clId="Web-{617B0A4B-2E42-493B-B1D2-A8A7AE6D03D0}" dt="2019-11-13T19:29:54.247" v="133" actId="20577"/>
          <ac:spMkLst>
            <pc:docMk/>
            <pc:sldMk cId="4239576446" sldId="258"/>
            <ac:spMk id="76" creationId="{00000000-0000-0000-0000-000000000000}"/>
          </ac:spMkLst>
        </pc:spChg>
        <pc:spChg chg="mod">
          <ac:chgData name="" userId="" providerId="" clId="Web-{617B0A4B-2E42-493B-B1D2-A8A7AE6D03D0}" dt="2019-11-13T19:22:33.947" v="44" actId="20577"/>
          <ac:spMkLst>
            <pc:docMk/>
            <pc:sldMk cId="4239576446" sldId="258"/>
            <ac:spMk id="77" creationId="{00000000-0000-0000-0000-000000000000}"/>
          </ac:spMkLst>
        </pc:spChg>
        <pc:spChg chg="mod">
          <ac:chgData name="" userId="" providerId="" clId="Web-{617B0A4B-2E42-493B-B1D2-A8A7AE6D03D0}" dt="2019-11-13T19:27:49.761" v="113" actId="20577"/>
          <ac:spMkLst>
            <pc:docMk/>
            <pc:sldMk cId="4239576446" sldId="258"/>
            <ac:spMk id="78" creationId="{00000000-0000-0000-0000-000000000000}"/>
          </ac:spMkLst>
        </pc:spChg>
        <pc:cxnChg chg="mod">
          <ac:chgData name="" userId="" providerId="" clId="Web-{617B0A4B-2E42-493B-B1D2-A8A7AE6D03D0}" dt="2019-11-13T19:41:23.689" v="187" actId="14100"/>
          <ac:cxnSpMkLst>
            <pc:docMk/>
            <pc:sldMk cId="4239576446" sldId="258"/>
            <ac:cxnSpMk id="62" creationId="{00000000-0000-0000-0000-000000000000}"/>
          </ac:cxnSpMkLst>
        </pc:cxnChg>
      </pc:sldChg>
      <pc:sldChg chg="addSp delSp modSp">
        <pc:chgData name="" userId="" providerId="" clId="Web-{617B0A4B-2E42-493B-B1D2-A8A7AE6D03D0}" dt="2019-11-13T20:13:12.016" v="458" actId="20577"/>
        <pc:sldMkLst>
          <pc:docMk/>
          <pc:sldMk cId="1759649657" sldId="259"/>
        </pc:sldMkLst>
        <pc:spChg chg="mod">
          <ac:chgData name="" userId="" providerId="" clId="Web-{617B0A4B-2E42-493B-B1D2-A8A7AE6D03D0}" dt="2019-11-13T19:45:03.613" v="233" actId="20577"/>
          <ac:spMkLst>
            <pc:docMk/>
            <pc:sldMk cId="1759649657" sldId="259"/>
            <ac:spMk id="2" creationId="{00000000-0000-0000-0000-000000000000}"/>
          </ac:spMkLst>
        </pc:spChg>
        <pc:spChg chg="add mod">
          <ac:chgData name="" userId="" providerId="" clId="Web-{617B0A4B-2E42-493B-B1D2-A8A7AE6D03D0}" dt="2019-11-13T20:01:19.901" v="391" actId="20577"/>
          <ac:spMkLst>
            <pc:docMk/>
            <pc:sldMk cId="1759649657" sldId="259"/>
            <ac:spMk id="3" creationId="{5A574BD2-8B77-4F9C-A6FE-C3844DB674A8}"/>
          </ac:spMkLst>
        </pc:spChg>
        <pc:spChg chg="mod">
          <ac:chgData name="" userId="" providerId="" clId="Web-{617B0A4B-2E42-493B-B1D2-A8A7AE6D03D0}" dt="2019-11-13T20:13:12.016" v="458" actId="20577"/>
          <ac:spMkLst>
            <pc:docMk/>
            <pc:sldMk cId="1759649657" sldId="259"/>
            <ac:spMk id="7" creationId="{00000000-0000-0000-0000-000000000000}"/>
          </ac:spMkLst>
        </pc:spChg>
        <pc:spChg chg="mod">
          <ac:chgData name="" userId="" providerId="" clId="Web-{617B0A4B-2E42-493B-B1D2-A8A7AE6D03D0}" dt="2019-11-13T20:12:51.625" v="456" actId="14100"/>
          <ac:spMkLst>
            <pc:docMk/>
            <pc:sldMk cId="1759649657" sldId="259"/>
            <ac:spMk id="25" creationId="{00000000-0000-0000-0000-000000000000}"/>
          </ac:spMkLst>
        </pc:spChg>
        <pc:spChg chg="mod">
          <ac:chgData name="" userId="" providerId="" clId="Web-{617B0A4B-2E42-493B-B1D2-A8A7AE6D03D0}" dt="2019-11-13T20:12:48.531" v="455" actId="20577"/>
          <ac:spMkLst>
            <pc:docMk/>
            <pc:sldMk cId="1759649657" sldId="259"/>
            <ac:spMk id="26" creationId="{00000000-0000-0000-0000-000000000000}"/>
          </ac:spMkLst>
        </pc:spChg>
        <pc:graphicFrameChg chg="add del mod modGraphic">
          <ac:chgData name="" userId="" providerId="" clId="Web-{617B0A4B-2E42-493B-B1D2-A8A7AE6D03D0}" dt="2019-11-13T20:11:41.656" v="449"/>
          <ac:graphicFrameMkLst>
            <pc:docMk/>
            <pc:sldMk cId="1759649657" sldId="259"/>
            <ac:graphicFrameMk id="5" creationId="{A0210DF9-D9DC-45E4-8923-1E31420D0339}"/>
          </ac:graphicFrameMkLst>
        </pc:graphicFrameChg>
      </pc:sldChg>
      <pc:sldChg chg="delSp modSp add replId">
        <pc:chgData name="" userId="" providerId="" clId="Web-{617B0A4B-2E42-493B-B1D2-A8A7AE6D03D0}" dt="2019-11-13T20:16:23.986" v="478"/>
        <pc:sldMkLst>
          <pc:docMk/>
          <pc:sldMk cId="736790149" sldId="260"/>
        </pc:sldMkLst>
        <pc:spChg chg="mod">
          <ac:chgData name="" userId="" providerId="" clId="Web-{617B0A4B-2E42-493B-B1D2-A8A7AE6D03D0}" dt="2019-11-13T20:14:08.751" v="475" actId="20577"/>
          <ac:spMkLst>
            <pc:docMk/>
            <pc:sldMk cId="736790149" sldId="260"/>
            <ac:spMk id="2" creationId="{00000000-0000-0000-0000-000000000000}"/>
          </ac:spMkLst>
        </pc:spChg>
        <pc:spChg chg="del">
          <ac:chgData name="" userId="" providerId="" clId="Web-{617B0A4B-2E42-493B-B1D2-A8A7AE6D03D0}" dt="2019-11-13T20:16:23.986" v="478"/>
          <ac:spMkLst>
            <pc:docMk/>
            <pc:sldMk cId="736790149" sldId="260"/>
            <ac:spMk id="3" creationId="{5A574BD2-8B77-4F9C-A6FE-C3844DB674A8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MERICA\Desktop\Lusine\October\Armenia-U.S.%20Agenda%20Table\Chart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MERICA\Desktop\Lusine\October\Armenia-U.S.%20Agenda%20Table\Charts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MERICA\Desktop\Lusine\October\Armenia-U.S.%20Agenda%20Table\Charts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MERICA\Desktop\Lusine\October\Armenia-U.S.%20Agenda%20Table\Charts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MERICA\Desktop\Lusine\October\Armenia-U.S.%20Agenda%20Table\Charts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Sheet1!$B$61</c:f>
              <c:strCache>
                <c:ptCount val="1"/>
                <c:pt idx="0">
                  <c:v>Միլիոն ԱՄՆ դոլար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Sheet1!$A$62:$A$71</c:f>
              <c:strCache>
                <c:ptCount val="10"/>
                <c:pt idx="0">
                  <c:v>2010թ.</c:v>
                </c:pt>
                <c:pt idx="1">
                  <c:v>2011թ.</c:v>
                </c:pt>
                <c:pt idx="2">
                  <c:v>2012թ.</c:v>
                </c:pt>
                <c:pt idx="3">
                  <c:v>2013թ.</c:v>
                </c:pt>
                <c:pt idx="4">
                  <c:v>2014թ.</c:v>
                </c:pt>
                <c:pt idx="5">
                  <c:v>2015թ.</c:v>
                </c:pt>
                <c:pt idx="6">
                  <c:v>2016թ.</c:v>
                </c:pt>
                <c:pt idx="7">
                  <c:v>2017թ.</c:v>
                </c:pt>
                <c:pt idx="8">
                  <c:v>2018թ.</c:v>
                </c:pt>
                <c:pt idx="9">
                  <c:v>2019թ.</c:v>
                </c:pt>
              </c:strCache>
            </c:strRef>
          </c:cat>
          <c:val>
            <c:numRef>
              <c:f>Sheet1!$B$62:$B$71</c:f>
              <c:numCache>
                <c:formatCode>General</c:formatCode>
                <c:ptCount val="10"/>
                <c:pt idx="0">
                  <c:v>33.85</c:v>
                </c:pt>
                <c:pt idx="1">
                  <c:v>44.35</c:v>
                </c:pt>
                <c:pt idx="2">
                  <c:v>43.45</c:v>
                </c:pt>
                <c:pt idx="3">
                  <c:v>35.840000000000003</c:v>
                </c:pt>
                <c:pt idx="4">
                  <c:v>30.84</c:v>
                </c:pt>
                <c:pt idx="5">
                  <c:v>24.71</c:v>
                </c:pt>
                <c:pt idx="6">
                  <c:v>22.36</c:v>
                </c:pt>
                <c:pt idx="7">
                  <c:v>25.71</c:v>
                </c:pt>
                <c:pt idx="8">
                  <c:v>26.67</c:v>
                </c:pt>
                <c:pt idx="9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EC0-475E-9A99-EB9C98E13631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967207679"/>
        <c:axId val="967198527"/>
      </c:barChart>
      <c:catAx>
        <c:axId val="96720767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67198527"/>
        <c:crosses val="autoZero"/>
        <c:auto val="1"/>
        <c:lblAlgn val="ctr"/>
        <c:lblOffset val="100"/>
        <c:noMultiLvlLbl val="0"/>
      </c:catAx>
      <c:valAx>
        <c:axId val="96719852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6720767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Sheet1!$B$79</c:f>
              <c:strCache>
                <c:ptCount val="1"/>
                <c:pt idx="0">
                  <c:v>Մուտք (հազար ԱՄՆ դոլար)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Sheet1!$A$80:$A$88</c:f>
              <c:strCache>
                <c:ptCount val="9"/>
                <c:pt idx="0">
                  <c:v>2010թ.</c:v>
                </c:pt>
                <c:pt idx="1">
                  <c:v>2011թ.</c:v>
                </c:pt>
                <c:pt idx="2">
                  <c:v>2012թ.</c:v>
                </c:pt>
                <c:pt idx="3">
                  <c:v>2013թ.</c:v>
                </c:pt>
                <c:pt idx="4">
                  <c:v>2014թ.</c:v>
                </c:pt>
                <c:pt idx="5">
                  <c:v>2015թ.</c:v>
                </c:pt>
                <c:pt idx="6">
                  <c:v>2016թ.</c:v>
                </c:pt>
                <c:pt idx="7">
                  <c:v>2017թ.</c:v>
                </c:pt>
                <c:pt idx="8">
                  <c:v>2018թ.</c:v>
                </c:pt>
              </c:strCache>
            </c:strRef>
          </c:cat>
          <c:val>
            <c:numRef>
              <c:f>Sheet1!$B$80:$B$88</c:f>
              <c:numCache>
                <c:formatCode>#,##0</c:formatCode>
                <c:ptCount val="9"/>
                <c:pt idx="0">
                  <c:v>124426</c:v>
                </c:pt>
                <c:pt idx="1">
                  <c:v>138384</c:v>
                </c:pt>
                <c:pt idx="2">
                  <c:v>127681</c:v>
                </c:pt>
                <c:pt idx="3">
                  <c:v>152745</c:v>
                </c:pt>
                <c:pt idx="4">
                  <c:v>155685</c:v>
                </c:pt>
                <c:pt idx="5">
                  <c:v>177797</c:v>
                </c:pt>
                <c:pt idx="6">
                  <c:v>176569</c:v>
                </c:pt>
                <c:pt idx="7">
                  <c:v>183254</c:v>
                </c:pt>
                <c:pt idx="8">
                  <c:v>224132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209-4426-91C9-C38CA4C4A0F9}"/>
            </c:ext>
          </c:extLst>
        </c:ser>
        <c:ser>
          <c:idx val="1"/>
          <c:order val="1"/>
          <c:tx>
            <c:strRef>
              <c:f>Sheet1!$C$79</c:f>
              <c:strCache>
                <c:ptCount val="1"/>
                <c:pt idx="0">
                  <c:v>Ելք (հազար ԱՄՆ դոլար)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Sheet1!$A$80:$A$88</c:f>
              <c:strCache>
                <c:ptCount val="9"/>
                <c:pt idx="0">
                  <c:v>2010թ.</c:v>
                </c:pt>
                <c:pt idx="1">
                  <c:v>2011թ.</c:v>
                </c:pt>
                <c:pt idx="2">
                  <c:v>2012թ.</c:v>
                </c:pt>
                <c:pt idx="3">
                  <c:v>2013թ.</c:v>
                </c:pt>
                <c:pt idx="4">
                  <c:v>2014թ.</c:v>
                </c:pt>
                <c:pt idx="5">
                  <c:v>2015թ.</c:v>
                </c:pt>
                <c:pt idx="6">
                  <c:v>2016թ.</c:v>
                </c:pt>
                <c:pt idx="7">
                  <c:v>2017թ.</c:v>
                </c:pt>
                <c:pt idx="8">
                  <c:v>2018թ.</c:v>
                </c:pt>
              </c:strCache>
            </c:strRef>
          </c:cat>
          <c:val>
            <c:numRef>
              <c:f>Sheet1!$C$80:$C$88</c:f>
              <c:numCache>
                <c:formatCode>#,##0</c:formatCode>
                <c:ptCount val="9"/>
                <c:pt idx="0">
                  <c:v>108425</c:v>
                </c:pt>
                <c:pt idx="1">
                  <c:v>145332</c:v>
                </c:pt>
                <c:pt idx="2">
                  <c:v>114943</c:v>
                </c:pt>
                <c:pt idx="3">
                  <c:v>134063</c:v>
                </c:pt>
                <c:pt idx="4">
                  <c:v>150549</c:v>
                </c:pt>
                <c:pt idx="5">
                  <c:v>99694</c:v>
                </c:pt>
                <c:pt idx="6">
                  <c:v>83862</c:v>
                </c:pt>
                <c:pt idx="7">
                  <c:v>193606</c:v>
                </c:pt>
                <c:pt idx="8">
                  <c:v>190935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209-4426-91C9-C38CA4C4A0F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444"/>
        <c:overlap val="-90"/>
        <c:axId val="839068847"/>
        <c:axId val="839070095"/>
      </c:barChart>
      <c:catAx>
        <c:axId val="839068847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39070095"/>
        <c:crosses val="autoZero"/>
        <c:auto val="1"/>
        <c:lblAlgn val="ctr"/>
        <c:lblOffset val="100"/>
        <c:noMultiLvlLbl val="0"/>
      </c:catAx>
      <c:valAx>
        <c:axId val="839070095"/>
        <c:scaling>
          <c:orientation val="minMax"/>
        </c:scaling>
        <c:delete val="1"/>
        <c:axPos val="l"/>
        <c:numFmt formatCode="#,##0" sourceLinked="1"/>
        <c:majorTickMark val="none"/>
        <c:minorTickMark val="none"/>
        <c:tickLblPos val="nextTo"/>
        <c:crossAx val="83906884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Sheet1!$A$96</c:f>
              <c:strCache>
                <c:ptCount val="1"/>
                <c:pt idx="0">
                  <c:v>2019թ. հունվար-հուլիս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23C1-40DB-9855-FD3C87E502AA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23C1-40DB-9855-FD3C87E502A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Sheet1!$B$95:$C$95</c:f>
              <c:strCache>
                <c:ptCount val="2"/>
                <c:pt idx="0">
                  <c:v>Մուտք (հազար ԱՄՆ դոլար)</c:v>
                </c:pt>
                <c:pt idx="1">
                  <c:v>Ելք (հազար ԱՄՆ դոլար)</c:v>
                </c:pt>
              </c:strCache>
            </c:strRef>
          </c:cat>
          <c:val>
            <c:numRef>
              <c:f>Sheet1!$B$96:$C$96</c:f>
              <c:numCache>
                <c:formatCode>#,##0</c:formatCode>
                <c:ptCount val="2"/>
                <c:pt idx="0">
                  <c:v>151067</c:v>
                </c:pt>
                <c:pt idx="1">
                  <c:v>163188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3C1-40DB-9855-FD3C87E502AA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Sheet1!$B$112</c:f>
              <c:strCache>
                <c:ptCount val="1"/>
                <c:pt idx="0">
                  <c:v>Քանակ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Sheet1!$A$113:$A$116</c:f>
              <c:strCache>
                <c:ptCount val="4"/>
                <c:pt idx="0">
                  <c:v>2016թ.</c:v>
                </c:pt>
                <c:pt idx="1">
                  <c:v>2017թ.</c:v>
                </c:pt>
                <c:pt idx="2">
                  <c:v>2018թ.</c:v>
                </c:pt>
                <c:pt idx="3">
                  <c:v>2019թ. (ակնկալվող)</c:v>
                </c:pt>
              </c:strCache>
            </c:strRef>
          </c:cat>
          <c:val>
            <c:numRef>
              <c:f>Sheet1!$B$113:$B$116</c:f>
              <c:numCache>
                <c:formatCode>General</c:formatCode>
                <c:ptCount val="4"/>
                <c:pt idx="0">
                  <c:v>31.914000000000001</c:v>
                </c:pt>
                <c:pt idx="1">
                  <c:v>44.587000000000003</c:v>
                </c:pt>
                <c:pt idx="2">
                  <c:v>53.744</c:v>
                </c:pt>
                <c:pt idx="3">
                  <c:v>60.343000000000004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EA3-48D3-AE08-CAAD7A20A69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39072175"/>
        <c:axId val="839073007"/>
      </c:barChart>
      <c:catAx>
        <c:axId val="83907217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39073007"/>
        <c:crosses val="autoZero"/>
        <c:auto val="1"/>
        <c:lblAlgn val="ctr"/>
        <c:lblOffset val="100"/>
        <c:noMultiLvlLbl val="0"/>
      </c:catAx>
      <c:valAx>
        <c:axId val="83907300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3907217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Sheet1!$B$121</c:f>
              <c:strCache>
                <c:ptCount val="1"/>
                <c:pt idx="0">
                  <c:v>Քանակ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AB4-4FEB-8719-9CB4D3B4215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AB4-4FEB-8719-9CB4D3B42152}"/>
              </c:ext>
            </c:extLst>
          </c:dPt>
          <c:cat>
            <c:strRef>
              <c:f>Sheet1!$A$122:$A$123</c:f>
              <c:strCache>
                <c:ptCount val="2"/>
                <c:pt idx="0">
                  <c:v>2018թ. հունվար-հունիս</c:v>
                </c:pt>
                <c:pt idx="1">
                  <c:v>2019թ. հունվար-հունիս</c:v>
                </c:pt>
              </c:strCache>
            </c:strRef>
          </c:cat>
          <c:val>
            <c:numRef>
              <c:f>Sheet1!$B$122:$B$123</c:f>
              <c:numCache>
                <c:formatCode>General</c:formatCode>
                <c:ptCount val="2"/>
                <c:pt idx="0">
                  <c:v>22.021999999999998</c:v>
                </c:pt>
                <c:pt idx="1">
                  <c:v>25.346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AB4-4FEB-8719-9CB4D3B4215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800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07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40175" y="0"/>
            <a:ext cx="301307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1823AB-2855-4BAF-BB23-BE940C73613E}" type="datetimeFigureOut">
              <a:rPr lang="en-US" smtClean="0"/>
              <a:t>11/14/2019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23963" y="1155700"/>
            <a:ext cx="4506912" cy="3121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325" y="4449763"/>
            <a:ext cx="5564188" cy="36417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83638"/>
            <a:ext cx="301307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40175" y="8783638"/>
            <a:ext cx="301307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1B3689-FE15-45DC-B212-6DD3DB1C0D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3725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1B667-D3C7-4AAE-A918-64D7C60F6442}" type="datetime1">
              <a:rPr lang="en-US" smtClean="0"/>
              <a:t>11/14/2019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0F00E-CE95-4480-9555-99256CEA38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186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72523-8363-4EF6-AA51-F4DE9392CB7F}" type="datetime1">
              <a:rPr lang="en-US" smtClean="0"/>
              <a:t>11/14/2019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0F00E-CE95-4480-9555-99256CEA38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8054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D4C70-7641-4EE5-9A68-F09EC37C71AF}" type="datetime1">
              <a:rPr lang="en-US" smtClean="0"/>
              <a:t>11/14/2019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0F00E-CE95-4480-9555-99256CEA38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1997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F567C-31FF-4C34-99B9-710A5873F86E}" type="datetime1">
              <a:rPr lang="en-US" smtClean="0"/>
              <a:t>11/14/2019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0F00E-CE95-4480-9555-99256CEA38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0065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97485-65EA-4FEE-854C-B75A4FC7623E}" type="datetime1">
              <a:rPr lang="en-US" smtClean="0"/>
              <a:t>11/14/2019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0F00E-CE95-4480-9555-99256CEA38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6365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5AB7C-31CD-4103-A650-1A8DAC6F14FA}" type="datetime1">
              <a:rPr lang="en-US" smtClean="0"/>
              <a:t>11/14/2019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0F00E-CE95-4480-9555-99256CEA38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0291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FB08C-1261-4FA6-B530-5BB9010FEE75}" type="datetime1">
              <a:rPr lang="en-US" smtClean="0"/>
              <a:t>11/14/2019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0F00E-CE95-4480-9555-99256CEA38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003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EE1E7-87CB-4965-98B5-D4B24E6B9B45}" type="datetime1">
              <a:rPr lang="en-US" smtClean="0"/>
              <a:t>11/14/2019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0F00E-CE95-4480-9555-99256CEA38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2678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C9971-2C80-40DB-B831-7802D2A549B9}" type="datetime1">
              <a:rPr lang="en-US" smtClean="0"/>
              <a:t>11/14/2019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0F00E-CE95-4480-9555-99256CEA38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0521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94C47-E06B-4420-8D75-DF41C7B7E81C}" type="datetime1">
              <a:rPr lang="en-US" smtClean="0"/>
              <a:t>11/14/2019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0F00E-CE95-4480-9555-99256CEA38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034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E191E-E19F-4C2B-93B3-F46EE5234D96}" type="datetime1">
              <a:rPr lang="en-US" smtClean="0"/>
              <a:t>11/14/2019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0F00E-CE95-4480-9555-99256CEA38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36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4D6FA9-DC43-40AC-9B72-07FAAB49D135}" type="datetime1">
              <a:rPr lang="en-US" smtClean="0"/>
              <a:t>11/14/2019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F0F00E-CE95-4480-9555-99256CEA38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4945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16"/>
          <p:cNvSpPr/>
          <p:nvPr/>
        </p:nvSpPr>
        <p:spPr>
          <a:xfrm>
            <a:off x="-45712" y="5104685"/>
            <a:ext cx="9906000" cy="11506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Rectangle 112"/>
          <p:cNvSpPr/>
          <p:nvPr/>
        </p:nvSpPr>
        <p:spPr>
          <a:xfrm>
            <a:off x="1776108" y="1260455"/>
            <a:ext cx="639950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ՀԱՅ-ԱՄԵՐԻԿՅԱՆ</a:t>
            </a:r>
          </a:p>
        </p:txBody>
      </p:sp>
      <p:sp>
        <p:nvSpPr>
          <p:cNvPr id="114" name="Rectangle 113"/>
          <p:cNvSpPr/>
          <p:nvPr/>
        </p:nvSpPr>
        <p:spPr>
          <a:xfrm>
            <a:off x="2603613" y="2183785"/>
            <a:ext cx="4607351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ԵՐԿԿՈՂՄ ՀԱՐԱԲԵՐՈՒԹՅՈՒՆՆԵՐ</a:t>
            </a:r>
          </a:p>
        </p:txBody>
      </p:sp>
      <p:sp>
        <p:nvSpPr>
          <p:cNvPr id="115" name="Rectangle 114"/>
          <p:cNvSpPr/>
          <p:nvPr/>
        </p:nvSpPr>
        <p:spPr>
          <a:xfrm>
            <a:off x="4390962" y="2808625"/>
            <a:ext cx="1032655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2019 </a:t>
            </a:r>
            <a:r>
              <a:rPr lang="en-US" sz="2000" b="1" cap="none" spc="0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Թ.</a:t>
            </a:r>
            <a:endParaRPr lang="en-US" sz="2000" b="1" cap="none" spc="0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16" name="Rectangle 115"/>
          <p:cNvSpPr/>
          <p:nvPr/>
        </p:nvSpPr>
        <p:spPr>
          <a:xfrm>
            <a:off x="2975443" y="5326052"/>
            <a:ext cx="3680816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ԱՄՓՈՓԱԳԻՐ</a:t>
            </a:r>
            <a:endParaRPr lang="en-US" sz="4000" b="1" cap="none" spc="0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0F00E-CE95-4480-9555-99256CEA381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1364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3687" y="285792"/>
            <a:ext cx="9094554" cy="40011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hy-AM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ԽԱՂԱՂԱՊԱՀ ԳՈՐԾՈՂՈՒԹՅՈՒՆՆԵՐ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0F00E-CE95-4480-9555-99256CEA381A}" type="slidenum">
              <a:rPr lang="en-US" smtClean="0"/>
              <a:t>10</a:t>
            </a:fld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980309" y="2222775"/>
            <a:ext cx="2755543" cy="3503431"/>
          </a:xfrm>
          <a:custGeom>
            <a:avLst/>
            <a:gdLst>
              <a:gd name="connsiteX0" fmla="*/ 0 w 3055271"/>
              <a:gd name="connsiteY0" fmla="*/ 152027 h 1520266"/>
              <a:gd name="connsiteX1" fmla="*/ 152027 w 3055271"/>
              <a:gd name="connsiteY1" fmla="*/ 0 h 1520266"/>
              <a:gd name="connsiteX2" fmla="*/ 2903244 w 3055271"/>
              <a:gd name="connsiteY2" fmla="*/ 0 h 1520266"/>
              <a:gd name="connsiteX3" fmla="*/ 3055271 w 3055271"/>
              <a:gd name="connsiteY3" fmla="*/ 152027 h 1520266"/>
              <a:gd name="connsiteX4" fmla="*/ 3055271 w 3055271"/>
              <a:gd name="connsiteY4" fmla="*/ 1368239 h 1520266"/>
              <a:gd name="connsiteX5" fmla="*/ 2903244 w 3055271"/>
              <a:gd name="connsiteY5" fmla="*/ 1520266 h 1520266"/>
              <a:gd name="connsiteX6" fmla="*/ 152027 w 3055271"/>
              <a:gd name="connsiteY6" fmla="*/ 1520266 h 1520266"/>
              <a:gd name="connsiteX7" fmla="*/ 0 w 3055271"/>
              <a:gd name="connsiteY7" fmla="*/ 1368239 h 1520266"/>
              <a:gd name="connsiteX8" fmla="*/ 0 w 3055271"/>
              <a:gd name="connsiteY8" fmla="*/ 152027 h 15202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055271" h="1520266">
                <a:moveTo>
                  <a:pt x="0" y="152027"/>
                </a:moveTo>
                <a:cubicBezTo>
                  <a:pt x="0" y="68065"/>
                  <a:pt x="68065" y="0"/>
                  <a:pt x="152027" y="0"/>
                </a:cubicBezTo>
                <a:lnTo>
                  <a:pt x="2903244" y="0"/>
                </a:lnTo>
                <a:cubicBezTo>
                  <a:pt x="2987206" y="0"/>
                  <a:pt x="3055271" y="68065"/>
                  <a:pt x="3055271" y="152027"/>
                </a:cubicBezTo>
                <a:lnTo>
                  <a:pt x="3055271" y="1368239"/>
                </a:lnTo>
                <a:cubicBezTo>
                  <a:pt x="3055271" y="1452201"/>
                  <a:pt x="2987206" y="1520266"/>
                  <a:pt x="2903244" y="1520266"/>
                </a:cubicBezTo>
                <a:lnTo>
                  <a:pt x="152027" y="1520266"/>
                </a:lnTo>
                <a:cubicBezTo>
                  <a:pt x="68065" y="1520266"/>
                  <a:pt x="0" y="1452201"/>
                  <a:pt x="0" y="1368239"/>
                </a:cubicBezTo>
                <a:lnTo>
                  <a:pt x="0" y="152027"/>
                </a:lnTo>
                <a:close/>
              </a:path>
            </a:pathLst>
          </a:cu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spcFirstLastPara="0" vert="horz" wrap="square" lIns="67387" tIns="59767" rIns="67387" bIns="59767" numCol="1" spcCol="1270" anchor="ctr" anchorCtr="0">
            <a:noAutofit/>
          </a:bodyPr>
          <a:lstStyle/>
          <a:p>
            <a:pPr marL="171450" lvl="0" indent="-17145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Ø"/>
            </a:pPr>
            <a:r>
              <a:rPr lang="hy-AM" sz="1300" b="1" dirty="0" err="1" smtClean="0"/>
              <a:t>Կոսովո</a:t>
            </a:r>
            <a:r>
              <a:rPr lang="hy-AM" sz="1300" b="1" dirty="0" smtClean="0"/>
              <a:t> </a:t>
            </a:r>
            <a:r>
              <a:rPr lang="hy-AM" sz="1300" b="1" dirty="0"/>
              <a:t>2012թ.-ից` ամերիկյան հրամանատարության </a:t>
            </a:r>
            <a:r>
              <a:rPr lang="hy-AM" sz="1300" b="1" dirty="0" smtClean="0"/>
              <a:t>ներքո</a:t>
            </a:r>
          </a:p>
          <a:p>
            <a:pPr marL="171450" lvl="0" indent="-17145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Ø"/>
            </a:pPr>
            <a:r>
              <a:rPr lang="hy-AM" sz="1300" b="1" dirty="0" smtClean="0"/>
              <a:t>ՆԱՏՕ-ի </a:t>
            </a:r>
            <a:r>
              <a:rPr lang="hy-AM" sz="1300" b="1" dirty="0"/>
              <a:t>«Վճռական աջակցություն» առաքելություն </a:t>
            </a:r>
            <a:r>
              <a:rPr lang="hy-AM" sz="1300" b="1" dirty="0" smtClean="0"/>
              <a:t>Աֆղանստանում</a:t>
            </a:r>
          </a:p>
          <a:p>
            <a:pPr marL="171450" lvl="0" indent="-17145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Ø"/>
            </a:pPr>
            <a:r>
              <a:rPr lang="hy-AM" sz="1300" b="1" dirty="0" smtClean="0"/>
              <a:t>ՄԱԿ-ի </a:t>
            </a:r>
            <a:r>
              <a:rPr lang="hy-AM" sz="1300" b="1" dirty="0"/>
              <a:t>ՅՈՒՆԻՖԻԼ առաքելություն Լիբանանում` իտալական հրամանատարության ներքո</a:t>
            </a:r>
            <a:endParaRPr lang="hy-AM" sz="1300" b="1" dirty="0"/>
          </a:p>
        </p:txBody>
      </p:sp>
      <p:sp>
        <p:nvSpPr>
          <p:cNvPr id="12" name="Freeform 11"/>
          <p:cNvSpPr/>
          <p:nvPr/>
        </p:nvSpPr>
        <p:spPr>
          <a:xfrm>
            <a:off x="980309" y="1316047"/>
            <a:ext cx="2755543" cy="735555"/>
          </a:xfrm>
          <a:custGeom>
            <a:avLst/>
            <a:gdLst>
              <a:gd name="connsiteX0" fmla="*/ 0 w 3055271"/>
              <a:gd name="connsiteY0" fmla="*/ 152027 h 1520266"/>
              <a:gd name="connsiteX1" fmla="*/ 152027 w 3055271"/>
              <a:gd name="connsiteY1" fmla="*/ 0 h 1520266"/>
              <a:gd name="connsiteX2" fmla="*/ 2903244 w 3055271"/>
              <a:gd name="connsiteY2" fmla="*/ 0 h 1520266"/>
              <a:gd name="connsiteX3" fmla="*/ 3055271 w 3055271"/>
              <a:gd name="connsiteY3" fmla="*/ 152027 h 1520266"/>
              <a:gd name="connsiteX4" fmla="*/ 3055271 w 3055271"/>
              <a:gd name="connsiteY4" fmla="*/ 1368239 h 1520266"/>
              <a:gd name="connsiteX5" fmla="*/ 2903244 w 3055271"/>
              <a:gd name="connsiteY5" fmla="*/ 1520266 h 1520266"/>
              <a:gd name="connsiteX6" fmla="*/ 152027 w 3055271"/>
              <a:gd name="connsiteY6" fmla="*/ 1520266 h 1520266"/>
              <a:gd name="connsiteX7" fmla="*/ 0 w 3055271"/>
              <a:gd name="connsiteY7" fmla="*/ 1368239 h 1520266"/>
              <a:gd name="connsiteX8" fmla="*/ 0 w 3055271"/>
              <a:gd name="connsiteY8" fmla="*/ 152027 h 15202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055271" h="1520266">
                <a:moveTo>
                  <a:pt x="0" y="152027"/>
                </a:moveTo>
                <a:cubicBezTo>
                  <a:pt x="0" y="68065"/>
                  <a:pt x="68065" y="0"/>
                  <a:pt x="152027" y="0"/>
                </a:cubicBezTo>
                <a:lnTo>
                  <a:pt x="2903244" y="0"/>
                </a:lnTo>
                <a:cubicBezTo>
                  <a:pt x="2987206" y="0"/>
                  <a:pt x="3055271" y="68065"/>
                  <a:pt x="3055271" y="152027"/>
                </a:cubicBezTo>
                <a:lnTo>
                  <a:pt x="3055271" y="1368239"/>
                </a:lnTo>
                <a:cubicBezTo>
                  <a:pt x="3055271" y="1452201"/>
                  <a:pt x="2987206" y="1520266"/>
                  <a:pt x="2903244" y="1520266"/>
                </a:cubicBezTo>
                <a:lnTo>
                  <a:pt x="152027" y="1520266"/>
                </a:lnTo>
                <a:cubicBezTo>
                  <a:pt x="68065" y="1520266"/>
                  <a:pt x="0" y="1452201"/>
                  <a:pt x="0" y="1368239"/>
                </a:cubicBezTo>
                <a:lnTo>
                  <a:pt x="0" y="152027"/>
                </a:lnTo>
                <a:close/>
              </a:path>
            </a:pathLst>
          </a:cu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spcFirstLastPara="0" vert="horz" wrap="square" lIns="67387" tIns="59767" rIns="67387" bIns="59767" numCol="1" spcCol="1270" anchor="ctr" anchorCtr="0">
            <a:noAutofit/>
          </a:bodyPr>
          <a:lstStyle/>
          <a:p>
            <a:pPr algn="ctr" defTabSz="533400"/>
            <a:r>
              <a:rPr lang="hy-AM" sz="1200" b="1" dirty="0" smtClean="0">
                <a:solidFill>
                  <a:srgbClr val="0070C0"/>
                </a:solidFill>
              </a:rPr>
              <a:t>ՀՀ մասնակցությունը միջազգային </a:t>
            </a:r>
            <a:r>
              <a:rPr lang="hy-AM" sz="1200" b="1" dirty="0" err="1" smtClean="0">
                <a:solidFill>
                  <a:srgbClr val="0070C0"/>
                </a:solidFill>
              </a:rPr>
              <a:t>խաղաղապահ</a:t>
            </a:r>
            <a:r>
              <a:rPr lang="hy-AM" sz="1200" b="1" dirty="0" smtClean="0">
                <a:solidFill>
                  <a:srgbClr val="0070C0"/>
                </a:solidFill>
              </a:rPr>
              <a:t> գործողություններին</a:t>
            </a:r>
            <a:endParaRPr lang="hy-AM" sz="1200" b="1" dirty="0">
              <a:solidFill>
                <a:srgbClr val="0070C0"/>
              </a:solidFill>
            </a:endParaRPr>
          </a:p>
        </p:txBody>
      </p:sp>
      <p:sp>
        <p:nvSpPr>
          <p:cNvPr id="13" name="Freeform 12"/>
          <p:cNvSpPr/>
          <p:nvPr/>
        </p:nvSpPr>
        <p:spPr>
          <a:xfrm>
            <a:off x="5921829" y="1316047"/>
            <a:ext cx="2799681" cy="4410159"/>
          </a:xfrm>
          <a:custGeom>
            <a:avLst/>
            <a:gdLst>
              <a:gd name="connsiteX0" fmla="*/ 0 w 3055271"/>
              <a:gd name="connsiteY0" fmla="*/ 152027 h 1520266"/>
              <a:gd name="connsiteX1" fmla="*/ 152027 w 3055271"/>
              <a:gd name="connsiteY1" fmla="*/ 0 h 1520266"/>
              <a:gd name="connsiteX2" fmla="*/ 2903244 w 3055271"/>
              <a:gd name="connsiteY2" fmla="*/ 0 h 1520266"/>
              <a:gd name="connsiteX3" fmla="*/ 3055271 w 3055271"/>
              <a:gd name="connsiteY3" fmla="*/ 152027 h 1520266"/>
              <a:gd name="connsiteX4" fmla="*/ 3055271 w 3055271"/>
              <a:gd name="connsiteY4" fmla="*/ 1368239 h 1520266"/>
              <a:gd name="connsiteX5" fmla="*/ 2903244 w 3055271"/>
              <a:gd name="connsiteY5" fmla="*/ 1520266 h 1520266"/>
              <a:gd name="connsiteX6" fmla="*/ 152027 w 3055271"/>
              <a:gd name="connsiteY6" fmla="*/ 1520266 h 1520266"/>
              <a:gd name="connsiteX7" fmla="*/ 0 w 3055271"/>
              <a:gd name="connsiteY7" fmla="*/ 1368239 h 1520266"/>
              <a:gd name="connsiteX8" fmla="*/ 0 w 3055271"/>
              <a:gd name="connsiteY8" fmla="*/ 152027 h 15202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055271" h="1520266">
                <a:moveTo>
                  <a:pt x="0" y="152027"/>
                </a:moveTo>
                <a:cubicBezTo>
                  <a:pt x="0" y="68065"/>
                  <a:pt x="68065" y="0"/>
                  <a:pt x="152027" y="0"/>
                </a:cubicBezTo>
                <a:lnTo>
                  <a:pt x="2903244" y="0"/>
                </a:lnTo>
                <a:cubicBezTo>
                  <a:pt x="2987206" y="0"/>
                  <a:pt x="3055271" y="68065"/>
                  <a:pt x="3055271" y="152027"/>
                </a:cubicBezTo>
                <a:lnTo>
                  <a:pt x="3055271" y="1368239"/>
                </a:lnTo>
                <a:cubicBezTo>
                  <a:pt x="3055271" y="1452201"/>
                  <a:pt x="2987206" y="1520266"/>
                  <a:pt x="2903244" y="1520266"/>
                </a:cubicBezTo>
                <a:lnTo>
                  <a:pt x="152027" y="1520266"/>
                </a:lnTo>
                <a:cubicBezTo>
                  <a:pt x="68065" y="1520266"/>
                  <a:pt x="0" y="1452201"/>
                  <a:pt x="0" y="1368239"/>
                </a:cubicBezTo>
                <a:lnTo>
                  <a:pt x="0" y="152027"/>
                </a:lnTo>
                <a:close/>
              </a:path>
            </a:pathLst>
          </a:cu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spcFirstLastPara="0" vert="horz" wrap="square" lIns="67387" tIns="59767" rIns="67387" bIns="59767" numCol="1" spcCol="1270" anchor="ctr" anchorCtr="0">
            <a:noAutofit/>
          </a:bodyPr>
          <a:lstStyle/>
          <a:p>
            <a:pPr lvl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y-AM" sz="1300" b="1" dirty="0" err="1">
                <a:solidFill>
                  <a:srgbClr val="0070C0"/>
                </a:solidFill>
              </a:rPr>
              <a:t>Խաղաղապահ</a:t>
            </a:r>
            <a:r>
              <a:rPr lang="hy-AM" sz="1300" b="1" dirty="0">
                <a:solidFill>
                  <a:srgbClr val="0070C0"/>
                </a:solidFill>
              </a:rPr>
              <a:t> կարողությունների </a:t>
            </a:r>
            <a:r>
              <a:rPr lang="hy-AM" sz="1300" b="1" dirty="0" smtClean="0">
                <a:solidFill>
                  <a:srgbClr val="0070C0"/>
                </a:solidFill>
              </a:rPr>
              <a:t>զարգացման ուղղված ծրագրեր</a:t>
            </a:r>
          </a:p>
          <a:p>
            <a:pPr lvl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hy-AM" sz="1300" b="1" dirty="0">
              <a:solidFill>
                <a:srgbClr val="0070C0"/>
              </a:solidFill>
            </a:endParaRPr>
          </a:p>
          <a:p>
            <a:pPr marL="285750" lvl="0" indent="-28575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§"/>
            </a:pPr>
            <a:r>
              <a:rPr lang="hy-AM" sz="1300" dirty="0" smtClean="0">
                <a:solidFill>
                  <a:schemeClr val="tx1"/>
                </a:solidFill>
              </a:rPr>
              <a:t>ՀՀ </a:t>
            </a:r>
            <a:r>
              <a:rPr lang="hy-AM" sz="1300" dirty="0">
                <a:solidFill>
                  <a:schemeClr val="tx1"/>
                </a:solidFill>
              </a:rPr>
              <a:t>զինված ուժերի </a:t>
            </a:r>
            <a:r>
              <a:rPr lang="hy-AM" sz="1300" dirty="0" err="1">
                <a:solidFill>
                  <a:schemeClr val="tx1"/>
                </a:solidFill>
              </a:rPr>
              <a:t>խաղաղապահ</a:t>
            </a:r>
            <a:r>
              <a:rPr lang="hy-AM" sz="1300" dirty="0">
                <a:solidFill>
                  <a:schemeClr val="tx1"/>
                </a:solidFill>
              </a:rPr>
              <a:t> բրիգադի (հիմնադրվել է 2001թ.) անձնակազմի </a:t>
            </a:r>
            <a:r>
              <a:rPr lang="hy-AM" sz="1300" dirty="0" smtClean="0">
                <a:solidFill>
                  <a:schemeClr val="tx1"/>
                </a:solidFill>
              </a:rPr>
              <a:t>վերապատրաստում</a:t>
            </a:r>
          </a:p>
          <a:p>
            <a:pPr marL="285750" lvl="0" indent="-28575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§"/>
            </a:pPr>
            <a:r>
              <a:rPr lang="hy-AM" sz="1300" dirty="0" smtClean="0">
                <a:solidFill>
                  <a:schemeClr val="tx1"/>
                </a:solidFill>
              </a:rPr>
              <a:t>Սպառազինության</a:t>
            </a:r>
            <a:r>
              <a:rPr lang="hy-AM" sz="1300" dirty="0">
                <a:solidFill>
                  <a:schemeClr val="tx1"/>
                </a:solidFill>
              </a:rPr>
              <a:t>, հանդերձանքի միջոցներով </a:t>
            </a:r>
            <a:r>
              <a:rPr lang="hy-AM" sz="1300" dirty="0" smtClean="0">
                <a:solidFill>
                  <a:schemeClr val="tx1"/>
                </a:solidFill>
              </a:rPr>
              <a:t>ապահովում</a:t>
            </a:r>
          </a:p>
          <a:p>
            <a:pPr marL="285750" lvl="0" indent="-28575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§"/>
            </a:pPr>
            <a:r>
              <a:rPr lang="hy-AM" sz="1300" dirty="0" smtClean="0">
                <a:solidFill>
                  <a:schemeClr val="tx1"/>
                </a:solidFill>
              </a:rPr>
              <a:t>Մասնակցություն </a:t>
            </a:r>
            <a:r>
              <a:rPr lang="hy-AM" sz="1300" dirty="0">
                <a:solidFill>
                  <a:schemeClr val="tx1"/>
                </a:solidFill>
              </a:rPr>
              <a:t>ԱՄՆ կողմից կազմակերպված </a:t>
            </a:r>
            <a:r>
              <a:rPr lang="hy-AM" sz="1300" dirty="0" err="1">
                <a:solidFill>
                  <a:schemeClr val="tx1"/>
                </a:solidFill>
              </a:rPr>
              <a:t>զորավարժություններին</a:t>
            </a:r>
            <a:r>
              <a:rPr lang="hy-AM" sz="1300" dirty="0">
                <a:solidFill>
                  <a:schemeClr val="tx1"/>
                </a:solidFill>
              </a:rPr>
              <a:t> </a:t>
            </a:r>
            <a:r>
              <a:rPr lang="hy-AM" sz="1300" dirty="0" smtClean="0">
                <a:solidFill>
                  <a:schemeClr val="tx1"/>
                </a:solidFill>
              </a:rPr>
              <a:t> </a:t>
            </a:r>
            <a:endParaRPr lang="hy-AM" sz="13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20100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3687" y="285792"/>
            <a:ext cx="9094554" cy="40011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hy-AM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Սահմանային կառավարում/վտանգների նվազեցում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0F00E-CE95-4480-9555-99256CEA381A}" type="slidenum">
              <a:rPr lang="en-US" smtClean="0"/>
              <a:t>11</a:t>
            </a:fld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2891246" y="1472801"/>
            <a:ext cx="4226787" cy="4410159"/>
          </a:xfrm>
          <a:custGeom>
            <a:avLst/>
            <a:gdLst>
              <a:gd name="connsiteX0" fmla="*/ 0 w 3055271"/>
              <a:gd name="connsiteY0" fmla="*/ 152027 h 1520266"/>
              <a:gd name="connsiteX1" fmla="*/ 152027 w 3055271"/>
              <a:gd name="connsiteY1" fmla="*/ 0 h 1520266"/>
              <a:gd name="connsiteX2" fmla="*/ 2903244 w 3055271"/>
              <a:gd name="connsiteY2" fmla="*/ 0 h 1520266"/>
              <a:gd name="connsiteX3" fmla="*/ 3055271 w 3055271"/>
              <a:gd name="connsiteY3" fmla="*/ 152027 h 1520266"/>
              <a:gd name="connsiteX4" fmla="*/ 3055271 w 3055271"/>
              <a:gd name="connsiteY4" fmla="*/ 1368239 h 1520266"/>
              <a:gd name="connsiteX5" fmla="*/ 2903244 w 3055271"/>
              <a:gd name="connsiteY5" fmla="*/ 1520266 h 1520266"/>
              <a:gd name="connsiteX6" fmla="*/ 152027 w 3055271"/>
              <a:gd name="connsiteY6" fmla="*/ 1520266 h 1520266"/>
              <a:gd name="connsiteX7" fmla="*/ 0 w 3055271"/>
              <a:gd name="connsiteY7" fmla="*/ 1368239 h 1520266"/>
              <a:gd name="connsiteX8" fmla="*/ 0 w 3055271"/>
              <a:gd name="connsiteY8" fmla="*/ 152027 h 15202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055271" h="1520266">
                <a:moveTo>
                  <a:pt x="0" y="152027"/>
                </a:moveTo>
                <a:cubicBezTo>
                  <a:pt x="0" y="68065"/>
                  <a:pt x="68065" y="0"/>
                  <a:pt x="152027" y="0"/>
                </a:cubicBezTo>
                <a:lnTo>
                  <a:pt x="2903244" y="0"/>
                </a:lnTo>
                <a:cubicBezTo>
                  <a:pt x="2987206" y="0"/>
                  <a:pt x="3055271" y="68065"/>
                  <a:pt x="3055271" y="152027"/>
                </a:cubicBezTo>
                <a:lnTo>
                  <a:pt x="3055271" y="1368239"/>
                </a:lnTo>
                <a:cubicBezTo>
                  <a:pt x="3055271" y="1452201"/>
                  <a:pt x="2987206" y="1520266"/>
                  <a:pt x="2903244" y="1520266"/>
                </a:cubicBezTo>
                <a:lnTo>
                  <a:pt x="152027" y="1520266"/>
                </a:lnTo>
                <a:cubicBezTo>
                  <a:pt x="68065" y="1520266"/>
                  <a:pt x="0" y="1452201"/>
                  <a:pt x="0" y="1368239"/>
                </a:cubicBezTo>
                <a:lnTo>
                  <a:pt x="0" y="152027"/>
                </a:lnTo>
                <a:close/>
              </a:path>
            </a:pathLst>
          </a:cu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spcFirstLastPara="0" vert="horz" wrap="square" lIns="67387" tIns="59767" rIns="67387" bIns="59767" numCol="1" spcCol="1270" anchor="ctr" anchorCtr="0">
            <a:noAutofit/>
          </a:bodyPr>
          <a:lstStyle/>
          <a:p>
            <a:pPr marL="285750" lvl="0" indent="-28575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Ø"/>
            </a:pPr>
            <a:r>
              <a:rPr lang="en-US" sz="1300" dirty="0" smtClean="0">
                <a:solidFill>
                  <a:schemeClr val="tx1"/>
                </a:solidFill>
              </a:rPr>
              <a:t>DTRA-</a:t>
            </a:r>
            <a:r>
              <a:rPr lang="hy-AM" sz="1300" dirty="0">
                <a:solidFill>
                  <a:schemeClr val="tx1"/>
                </a:solidFill>
              </a:rPr>
              <a:t>ի (</a:t>
            </a:r>
            <a:r>
              <a:rPr lang="en-US" sz="1300" dirty="0">
                <a:solidFill>
                  <a:schemeClr val="tx1"/>
                </a:solidFill>
              </a:rPr>
              <a:t>Defense Threat Reduction Agency) </a:t>
            </a:r>
            <a:r>
              <a:rPr lang="hy-AM" sz="1300" dirty="0">
                <a:solidFill>
                  <a:schemeClr val="tx1"/>
                </a:solidFill>
              </a:rPr>
              <a:t>կողմից իրականացվող ծրագիր` ուղղված պաշտպանական վտանգների </a:t>
            </a:r>
            <a:r>
              <a:rPr lang="hy-AM" sz="1300" dirty="0" smtClean="0">
                <a:solidFill>
                  <a:schemeClr val="tx1"/>
                </a:solidFill>
              </a:rPr>
              <a:t>նվազեցմանը</a:t>
            </a:r>
          </a:p>
          <a:p>
            <a:pPr marL="285750" lvl="0" indent="-28575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Ø"/>
            </a:pPr>
            <a:r>
              <a:rPr lang="hy-AM" sz="1300" dirty="0" smtClean="0">
                <a:solidFill>
                  <a:schemeClr val="tx1"/>
                </a:solidFill>
              </a:rPr>
              <a:t>Կենսաբանական </a:t>
            </a:r>
            <a:r>
              <a:rPr lang="hy-AM" sz="1300" dirty="0">
                <a:solidFill>
                  <a:schemeClr val="tx1"/>
                </a:solidFill>
              </a:rPr>
              <a:t>անվտանգության </a:t>
            </a:r>
            <a:r>
              <a:rPr lang="hy-AM" sz="1300" dirty="0" err="1" smtClean="0">
                <a:solidFill>
                  <a:schemeClr val="tx1"/>
                </a:solidFill>
              </a:rPr>
              <a:t>եվ</a:t>
            </a:r>
            <a:r>
              <a:rPr lang="hy-AM" sz="1300" dirty="0" smtClean="0">
                <a:solidFill>
                  <a:schemeClr val="tx1"/>
                </a:solidFill>
              </a:rPr>
              <a:t> </a:t>
            </a:r>
            <a:r>
              <a:rPr lang="hy-AM" sz="1300" dirty="0">
                <a:solidFill>
                  <a:schemeClr val="tx1"/>
                </a:solidFill>
              </a:rPr>
              <a:t>ապահովման </a:t>
            </a:r>
            <a:r>
              <a:rPr lang="hy-AM" sz="1300" dirty="0" smtClean="0">
                <a:solidFill>
                  <a:schemeClr val="tx1"/>
                </a:solidFill>
              </a:rPr>
              <a:t>ծրագրեր</a:t>
            </a:r>
          </a:p>
          <a:p>
            <a:pPr marL="285750" lvl="0" indent="-28575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Ø"/>
            </a:pPr>
            <a:r>
              <a:rPr lang="hy-AM" sz="1300" dirty="0" smtClean="0">
                <a:solidFill>
                  <a:schemeClr val="tx1"/>
                </a:solidFill>
              </a:rPr>
              <a:t>Արտահանումների </a:t>
            </a:r>
            <a:r>
              <a:rPr lang="hy-AM" sz="1300" dirty="0" err="1">
                <a:solidFill>
                  <a:schemeClr val="tx1"/>
                </a:solidFill>
              </a:rPr>
              <a:t>վերահսկմանն</a:t>
            </a:r>
            <a:r>
              <a:rPr lang="hy-AM" sz="1300" dirty="0">
                <a:solidFill>
                  <a:schemeClr val="tx1"/>
                </a:solidFill>
              </a:rPr>
              <a:t> ուղղված ծրագիր</a:t>
            </a:r>
            <a:endParaRPr lang="hy-AM" sz="13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49979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3687" y="285792"/>
            <a:ext cx="9094554" cy="40011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hy-AM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ԱՌԵՎՏՐԱՏՆՏԵՍԱԿԱՆ ՀԱՐԱԲԵՐՈՒԹՅՈՒՆՆԵՐ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0F00E-CE95-4480-9555-99256CEA381A}" type="slidenum">
              <a:rPr lang="en-US" smtClean="0"/>
              <a:t>12</a:t>
            </a:fld>
            <a:endParaRPr lang="en-US"/>
          </a:p>
        </p:txBody>
      </p:sp>
      <p:sp>
        <p:nvSpPr>
          <p:cNvPr id="5" name="Freeform 4"/>
          <p:cNvSpPr/>
          <p:nvPr/>
        </p:nvSpPr>
        <p:spPr>
          <a:xfrm>
            <a:off x="2948445" y="2203269"/>
            <a:ext cx="3804333" cy="4153083"/>
          </a:xfrm>
          <a:custGeom>
            <a:avLst/>
            <a:gdLst>
              <a:gd name="connsiteX0" fmla="*/ 0 w 3055271"/>
              <a:gd name="connsiteY0" fmla="*/ 152027 h 1520266"/>
              <a:gd name="connsiteX1" fmla="*/ 152027 w 3055271"/>
              <a:gd name="connsiteY1" fmla="*/ 0 h 1520266"/>
              <a:gd name="connsiteX2" fmla="*/ 2903244 w 3055271"/>
              <a:gd name="connsiteY2" fmla="*/ 0 h 1520266"/>
              <a:gd name="connsiteX3" fmla="*/ 3055271 w 3055271"/>
              <a:gd name="connsiteY3" fmla="*/ 152027 h 1520266"/>
              <a:gd name="connsiteX4" fmla="*/ 3055271 w 3055271"/>
              <a:gd name="connsiteY4" fmla="*/ 1368239 h 1520266"/>
              <a:gd name="connsiteX5" fmla="*/ 2903244 w 3055271"/>
              <a:gd name="connsiteY5" fmla="*/ 1520266 h 1520266"/>
              <a:gd name="connsiteX6" fmla="*/ 152027 w 3055271"/>
              <a:gd name="connsiteY6" fmla="*/ 1520266 h 1520266"/>
              <a:gd name="connsiteX7" fmla="*/ 0 w 3055271"/>
              <a:gd name="connsiteY7" fmla="*/ 1368239 h 1520266"/>
              <a:gd name="connsiteX8" fmla="*/ 0 w 3055271"/>
              <a:gd name="connsiteY8" fmla="*/ 152027 h 15202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055271" h="1520266">
                <a:moveTo>
                  <a:pt x="0" y="152027"/>
                </a:moveTo>
                <a:cubicBezTo>
                  <a:pt x="0" y="68065"/>
                  <a:pt x="68065" y="0"/>
                  <a:pt x="152027" y="0"/>
                </a:cubicBezTo>
                <a:lnTo>
                  <a:pt x="2903244" y="0"/>
                </a:lnTo>
                <a:cubicBezTo>
                  <a:pt x="2987206" y="0"/>
                  <a:pt x="3055271" y="68065"/>
                  <a:pt x="3055271" y="152027"/>
                </a:cubicBezTo>
                <a:lnTo>
                  <a:pt x="3055271" y="1368239"/>
                </a:lnTo>
                <a:cubicBezTo>
                  <a:pt x="3055271" y="1452201"/>
                  <a:pt x="2987206" y="1520266"/>
                  <a:pt x="2903244" y="1520266"/>
                </a:cubicBezTo>
                <a:lnTo>
                  <a:pt x="152027" y="1520266"/>
                </a:lnTo>
                <a:cubicBezTo>
                  <a:pt x="68065" y="1520266"/>
                  <a:pt x="0" y="1452201"/>
                  <a:pt x="0" y="1368239"/>
                </a:cubicBezTo>
                <a:lnTo>
                  <a:pt x="0" y="152027"/>
                </a:lnTo>
                <a:close/>
              </a:path>
            </a:pathLst>
          </a:cu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spcFirstLastPara="0" vert="horz" wrap="square" lIns="67387" tIns="59767" rIns="67387" bIns="59767" numCol="1" spcCol="1270" anchor="ctr" anchorCtr="0">
            <a:noAutofit/>
          </a:bodyPr>
          <a:lstStyle/>
          <a:p>
            <a:pPr lvl="0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y-AM" sz="1100" b="1" dirty="0" smtClean="0"/>
              <a:t>Օրակարգ</a:t>
            </a:r>
          </a:p>
          <a:p>
            <a:pPr lvl="0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hy-AM" sz="1100" b="1" dirty="0" smtClean="0"/>
          </a:p>
          <a:p>
            <a:pPr marL="171450" lvl="0" indent="-171450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§"/>
            </a:pPr>
            <a:r>
              <a:rPr lang="hy-AM" sz="1100" dirty="0" err="1" smtClean="0"/>
              <a:t>Առեվտրի</a:t>
            </a:r>
            <a:r>
              <a:rPr lang="hy-AM" sz="1100" dirty="0" smtClean="0"/>
              <a:t> </a:t>
            </a:r>
            <a:r>
              <a:rPr lang="hy-AM" sz="1100" dirty="0"/>
              <a:t>տեխնիկական </a:t>
            </a:r>
            <a:r>
              <a:rPr lang="hy-AM" sz="1100" dirty="0" smtClean="0"/>
              <a:t>խոչընդոտներ</a:t>
            </a:r>
          </a:p>
          <a:p>
            <a:pPr marL="171450" lvl="0" indent="-171450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§"/>
            </a:pPr>
            <a:r>
              <a:rPr lang="hy-AM" sz="1100" dirty="0" smtClean="0"/>
              <a:t>Մաքսային համագործակցություն</a:t>
            </a:r>
          </a:p>
          <a:p>
            <a:pPr marL="171450" lvl="0" indent="-171450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§"/>
            </a:pPr>
            <a:r>
              <a:rPr lang="hy-AM" sz="1100" dirty="0" smtClean="0"/>
              <a:t>Սանիտարական </a:t>
            </a:r>
            <a:r>
              <a:rPr lang="hy-AM" sz="1100" dirty="0"/>
              <a:t>ու ֆիտոսանիտարական </a:t>
            </a:r>
            <a:r>
              <a:rPr lang="hy-AM" sz="1100" dirty="0" smtClean="0"/>
              <a:t>նորմեր</a:t>
            </a:r>
          </a:p>
          <a:p>
            <a:pPr marL="171450" lvl="0" indent="-171450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§"/>
            </a:pPr>
            <a:r>
              <a:rPr lang="hy-AM" sz="1100" dirty="0" smtClean="0"/>
              <a:t>Մտավոր </a:t>
            </a:r>
            <a:r>
              <a:rPr lang="hy-AM" sz="1100" dirty="0"/>
              <a:t>սեփականություն </a:t>
            </a:r>
            <a:r>
              <a:rPr lang="hy-AM" sz="1100" dirty="0" err="1" smtClean="0"/>
              <a:t>եվ</a:t>
            </a:r>
            <a:r>
              <a:rPr lang="hy-AM" sz="1100" dirty="0" smtClean="0"/>
              <a:t> </a:t>
            </a:r>
            <a:r>
              <a:rPr lang="hy-AM" sz="1100" dirty="0"/>
              <a:t>աշխատանքային </a:t>
            </a:r>
            <a:r>
              <a:rPr lang="hy-AM" sz="1100" dirty="0" smtClean="0"/>
              <a:t>իրավունք</a:t>
            </a:r>
          </a:p>
          <a:p>
            <a:pPr marL="171450" lvl="0" indent="-171450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§"/>
            </a:pPr>
            <a:r>
              <a:rPr lang="hy-AM" sz="1100" dirty="0" err="1" smtClean="0"/>
              <a:t>Առցանց</a:t>
            </a:r>
            <a:r>
              <a:rPr lang="hy-AM" sz="1100" dirty="0" smtClean="0"/>
              <a:t> </a:t>
            </a:r>
            <a:r>
              <a:rPr lang="hy-AM" sz="1100" dirty="0" err="1" smtClean="0"/>
              <a:t>առեվտրի</a:t>
            </a:r>
            <a:r>
              <a:rPr lang="hy-AM" sz="1100" dirty="0" smtClean="0"/>
              <a:t> </a:t>
            </a:r>
            <a:r>
              <a:rPr lang="hy-AM" sz="1100" dirty="0"/>
              <a:t>հարթակների հետ </a:t>
            </a:r>
            <a:r>
              <a:rPr lang="hy-AM" sz="1100" dirty="0" smtClean="0"/>
              <a:t>համագործակցություն.</a:t>
            </a:r>
          </a:p>
          <a:p>
            <a:pPr marL="171450" lvl="0" indent="-171450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§"/>
            </a:pPr>
            <a:r>
              <a:rPr lang="hy-AM" sz="1100" dirty="0" smtClean="0"/>
              <a:t>Արտոնությունների </a:t>
            </a:r>
            <a:r>
              <a:rPr lang="hy-AM" sz="1100" dirty="0"/>
              <a:t>ընդհանրացված </a:t>
            </a:r>
            <a:r>
              <a:rPr lang="hy-AM" sz="1100" dirty="0" smtClean="0"/>
              <a:t>համակարգի </a:t>
            </a:r>
            <a:r>
              <a:rPr lang="hy-AM" sz="1100" dirty="0"/>
              <a:t>(</a:t>
            </a:r>
            <a:r>
              <a:rPr lang="en-US" sz="1100" dirty="0" smtClean="0"/>
              <a:t>GSP)</a:t>
            </a:r>
            <a:r>
              <a:rPr lang="hy-AM" sz="1100" dirty="0"/>
              <a:t> կիրառում ՀՀ 800 անվանում ապրանքների վրա (երկարաձգվել է </a:t>
            </a:r>
            <a:r>
              <a:rPr lang="hy-AM" sz="1100" dirty="0" err="1" smtClean="0"/>
              <a:t>մինչեվ</a:t>
            </a:r>
            <a:r>
              <a:rPr lang="hy-AM" sz="1100" dirty="0" smtClean="0"/>
              <a:t> </a:t>
            </a:r>
            <a:r>
              <a:rPr lang="hy-AM" sz="1100" dirty="0"/>
              <a:t>2020թ.)</a:t>
            </a:r>
            <a:endParaRPr lang="hy-AM" sz="1100" dirty="0" smtClean="0"/>
          </a:p>
          <a:p>
            <a:pPr marL="171450" lvl="0" indent="-171450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§"/>
            </a:pPr>
            <a:r>
              <a:rPr lang="hy-AM" sz="1100" dirty="0" smtClean="0"/>
              <a:t>Ներդրումային </a:t>
            </a:r>
            <a:r>
              <a:rPr lang="hy-AM" sz="1100" dirty="0"/>
              <a:t>միջավայրի բարելավում (</a:t>
            </a:r>
            <a:r>
              <a:rPr lang="en-US" sz="1100" dirty="0"/>
              <a:t>Contour Global-</a:t>
            </a:r>
            <a:r>
              <a:rPr lang="hy-AM" sz="1100" dirty="0"/>
              <a:t>ի «Որոտան Կասկադ» </a:t>
            </a:r>
            <a:r>
              <a:rPr lang="hy-AM" sz="1100" dirty="0" err="1" smtClean="0"/>
              <a:t>եվ</a:t>
            </a:r>
            <a:r>
              <a:rPr lang="hy-AM" sz="1100" dirty="0" smtClean="0"/>
              <a:t> </a:t>
            </a:r>
            <a:r>
              <a:rPr lang="en-US" sz="1100" dirty="0" err="1"/>
              <a:t>Lidian</a:t>
            </a:r>
            <a:r>
              <a:rPr lang="en-US" sz="1100" dirty="0"/>
              <a:t> International-</a:t>
            </a:r>
            <a:r>
              <a:rPr lang="hy-AM" sz="1100" dirty="0"/>
              <a:t>ի «</a:t>
            </a:r>
            <a:r>
              <a:rPr lang="hy-AM" sz="1100" dirty="0" err="1"/>
              <a:t>Ամուլսար</a:t>
            </a:r>
            <a:r>
              <a:rPr lang="hy-AM" sz="1100" dirty="0"/>
              <a:t>» </a:t>
            </a:r>
            <a:r>
              <a:rPr lang="hy-AM" sz="1100" dirty="0" smtClean="0"/>
              <a:t>ծրագրեր)</a:t>
            </a:r>
          </a:p>
          <a:p>
            <a:pPr marL="171450" lvl="0" indent="-171450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§"/>
            </a:pPr>
            <a:r>
              <a:rPr lang="hy-AM" sz="1100" dirty="0" smtClean="0"/>
              <a:t>ՏՏ </a:t>
            </a:r>
            <a:r>
              <a:rPr lang="hy-AM" sz="1100" dirty="0"/>
              <a:t>ոլորտում </a:t>
            </a:r>
            <a:r>
              <a:rPr lang="hy-AM" sz="1100" dirty="0" smtClean="0"/>
              <a:t>համագործակցություն</a:t>
            </a:r>
          </a:p>
          <a:p>
            <a:pPr marL="171450" lvl="0" indent="-171450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§"/>
            </a:pPr>
            <a:r>
              <a:rPr lang="hy-AM" sz="1100" dirty="0" err="1" smtClean="0"/>
              <a:t>Արեվային</a:t>
            </a:r>
            <a:r>
              <a:rPr lang="hy-AM" sz="1100" dirty="0" smtClean="0"/>
              <a:t> </a:t>
            </a:r>
            <a:r>
              <a:rPr lang="hy-AM" sz="1100" dirty="0"/>
              <a:t>էներգետիկայի զարգացման </a:t>
            </a:r>
            <a:r>
              <a:rPr lang="hy-AM" sz="1100" dirty="0" err="1" smtClean="0"/>
              <a:t>եվ</a:t>
            </a:r>
            <a:r>
              <a:rPr lang="hy-AM" sz="1100" dirty="0" smtClean="0"/>
              <a:t> </a:t>
            </a:r>
            <a:r>
              <a:rPr lang="hy-AM" sz="1100" dirty="0"/>
              <a:t>Արարատյան դաշտի ջրային պաշարների </a:t>
            </a:r>
            <a:r>
              <a:rPr lang="hy-AM" sz="1100" dirty="0" smtClean="0"/>
              <a:t>տնօրինում</a:t>
            </a:r>
          </a:p>
          <a:p>
            <a:pPr marL="171450" lvl="0" indent="-171450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§"/>
            </a:pPr>
            <a:r>
              <a:rPr lang="hy-AM" sz="1100" dirty="0" smtClean="0"/>
              <a:t>Համագործակցություն </a:t>
            </a:r>
            <a:r>
              <a:rPr lang="hy-AM" sz="1100" dirty="0"/>
              <a:t>բնապահպանության ոլորտում</a:t>
            </a:r>
          </a:p>
          <a:p>
            <a:pPr lvl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hy-AM" sz="1100" b="1" dirty="0"/>
          </a:p>
          <a:p>
            <a:pPr lvl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hy-AM" sz="1100" b="1" dirty="0"/>
          </a:p>
        </p:txBody>
      </p:sp>
      <p:sp>
        <p:nvSpPr>
          <p:cNvPr id="6" name="Freeform 5"/>
          <p:cNvSpPr/>
          <p:nvPr/>
        </p:nvSpPr>
        <p:spPr>
          <a:xfrm>
            <a:off x="2948443" y="941578"/>
            <a:ext cx="3826825" cy="735555"/>
          </a:xfrm>
          <a:custGeom>
            <a:avLst/>
            <a:gdLst>
              <a:gd name="connsiteX0" fmla="*/ 0 w 3055271"/>
              <a:gd name="connsiteY0" fmla="*/ 152027 h 1520266"/>
              <a:gd name="connsiteX1" fmla="*/ 152027 w 3055271"/>
              <a:gd name="connsiteY1" fmla="*/ 0 h 1520266"/>
              <a:gd name="connsiteX2" fmla="*/ 2903244 w 3055271"/>
              <a:gd name="connsiteY2" fmla="*/ 0 h 1520266"/>
              <a:gd name="connsiteX3" fmla="*/ 3055271 w 3055271"/>
              <a:gd name="connsiteY3" fmla="*/ 152027 h 1520266"/>
              <a:gd name="connsiteX4" fmla="*/ 3055271 w 3055271"/>
              <a:gd name="connsiteY4" fmla="*/ 1368239 h 1520266"/>
              <a:gd name="connsiteX5" fmla="*/ 2903244 w 3055271"/>
              <a:gd name="connsiteY5" fmla="*/ 1520266 h 1520266"/>
              <a:gd name="connsiteX6" fmla="*/ 152027 w 3055271"/>
              <a:gd name="connsiteY6" fmla="*/ 1520266 h 1520266"/>
              <a:gd name="connsiteX7" fmla="*/ 0 w 3055271"/>
              <a:gd name="connsiteY7" fmla="*/ 1368239 h 1520266"/>
              <a:gd name="connsiteX8" fmla="*/ 0 w 3055271"/>
              <a:gd name="connsiteY8" fmla="*/ 152027 h 15202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055271" h="1520266">
                <a:moveTo>
                  <a:pt x="0" y="152027"/>
                </a:moveTo>
                <a:cubicBezTo>
                  <a:pt x="0" y="68065"/>
                  <a:pt x="68065" y="0"/>
                  <a:pt x="152027" y="0"/>
                </a:cubicBezTo>
                <a:lnTo>
                  <a:pt x="2903244" y="0"/>
                </a:lnTo>
                <a:cubicBezTo>
                  <a:pt x="2987206" y="0"/>
                  <a:pt x="3055271" y="68065"/>
                  <a:pt x="3055271" y="152027"/>
                </a:cubicBezTo>
                <a:lnTo>
                  <a:pt x="3055271" y="1368239"/>
                </a:lnTo>
                <a:cubicBezTo>
                  <a:pt x="3055271" y="1452201"/>
                  <a:pt x="2987206" y="1520266"/>
                  <a:pt x="2903244" y="1520266"/>
                </a:cubicBezTo>
                <a:lnTo>
                  <a:pt x="152027" y="1520266"/>
                </a:lnTo>
                <a:cubicBezTo>
                  <a:pt x="68065" y="1520266"/>
                  <a:pt x="0" y="1452201"/>
                  <a:pt x="0" y="1368239"/>
                </a:cubicBezTo>
                <a:lnTo>
                  <a:pt x="0" y="152027"/>
                </a:lnTo>
                <a:close/>
              </a:path>
            </a:pathLst>
          </a:cu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spcFirstLastPara="0" vert="horz" wrap="square" lIns="67387" tIns="59767" rIns="67387" bIns="59767" numCol="1" spcCol="1270" anchor="ctr" anchorCtr="0">
            <a:noAutofit/>
          </a:bodyPr>
          <a:lstStyle/>
          <a:p>
            <a:pPr algn="ctr" defTabSz="533400"/>
            <a:r>
              <a:rPr lang="hy-AM" sz="1200" b="1" dirty="0" err="1" smtClean="0">
                <a:solidFill>
                  <a:srgbClr val="0070C0"/>
                </a:solidFill>
              </a:rPr>
              <a:t>Առեվտրի</a:t>
            </a:r>
            <a:r>
              <a:rPr lang="hy-AM" sz="1200" b="1" dirty="0" smtClean="0">
                <a:solidFill>
                  <a:srgbClr val="0070C0"/>
                </a:solidFill>
              </a:rPr>
              <a:t> </a:t>
            </a:r>
            <a:r>
              <a:rPr lang="hy-AM" sz="1200" b="1" dirty="0" smtClean="0">
                <a:solidFill>
                  <a:srgbClr val="0070C0"/>
                </a:solidFill>
              </a:rPr>
              <a:t>ու ներդրումների շրջանակային համաձայնագրի խորհրդի նիստ </a:t>
            </a:r>
            <a:r>
              <a:rPr lang="en-US" sz="1200" b="1" dirty="0" smtClean="0">
                <a:solidFill>
                  <a:srgbClr val="0070C0"/>
                </a:solidFill>
              </a:rPr>
              <a:t>(Trade and Investment Framework Agreement Council, TIFA)</a:t>
            </a:r>
            <a:endParaRPr lang="hy-AM" sz="1200" b="1" dirty="0">
              <a:solidFill>
                <a:srgbClr val="0070C0"/>
              </a:solidFill>
            </a:endParaRPr>
          </a:p>
        </p:txBody>
      </p:sp>
      <p:sp>
        <p:nvSpPr>
          <p:cNvPr id="7" name="Freeform 6"/>
          <p:cNvSpPr/>
          <p:nvPr/>
        </p:nvSpPr>
        <p:spPr>
          <a:xfrm>
            <a:off x="2948443" y="1738413"/>
            <a:ext cx="1048791" cy="273268"/>
          </a:xfrm>
          <a:custGeom>
            <a:avLst/>
            <a:gdLst>
              <a:gd name="connsiteX0" fmla="*/ 0 w 3055271"/>
              <a:gd name="connsiteY0" fmla="*/ 152027 h 1520266"/>
              <a:gd name="connsiteX1" fmla="*/ 152027 w 3055271"/>
              <a:gd name="connsiteY1" fmla="*/ 0 h 1520266"/>
              <a:gd name="connsiteX2" fmla="*/ 2903244 w 3055271"/>
              <a:gd name="connsiteY2" fmla="*/ 0 h 1520266"/>
              <a:gd name="connsiteX3" fmla="*/ 3055271 w 3055271"/>
              <a:gd name="connsiteY3" fmla="*/ 152027 h 1520266"/>
              <a:gd name="connsiteX4" fmla="*/ 3055271 w 3055271"/>
              <a:gd name="connsiteY4" fmla="*/ 1368239 h 1520266"/>
              <a:gd name="connsiteX5" fmla="*/ 2903244 w 3055271"/>
              <a:gd name="connsiteY5" fmla="*/ 1520266 h 1520266"/>
              <a:gd name="connsiteX6" fmla="*/ 152027 w 3055271"/>
              <a:gd name="connsiteY6" fmla="*/ 1520266 h 1520266"/>
              <a:gd name="connsiteX7" fmla="*/ 0 w 3055271"/>
              <a:gd name="connsiteY7" fmla="*/ 1368239 h 1520266"/>
              <a:gd name="connsiteX8" fmla="*/ 0 w 3055271"/>
              <a:gd name="connsiteY8" fmla="*/ 152027 h 15202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055271" h="1520266">
                <a:moveTo>
                  <a:pt x="0" y="152027"/>
                </a:moveTo>
                <a:cubicBezTo>
                  <a:pt x="0" y="68065"/>
                  <a:pt x="68065" y="0"/>
                  <a:pt x="152027" y="0"/>
                </a:cubicBezTo>
                <a:lnTo>
                  <a:pt x="2903244" y="0"/>
                </a:lnTo>
                <a:cubicBezTo>
                  <a:pt x="2987206" y="0"/>
                  <a:pt x="3055271" y="68065"/>
                  <a:pt x="3055271" y="152027"/>
                </a:cubicBezTo>
                <a:lnTo>
                  <a:pt x="3055271" y="1368239"/>
                </a:lnTo>
                <a:cubicBezTo>
                  <a:pt x="3055271" y="1452201"/>
                  <a:pt x="2987206" y="1520266"/>
                  <a:pt x="2903244" y="1520266"/>
                </a:cubicBezTo>
                <a:lnTo>
                  <a:pt x="152027" y="1520266"/>
                </a:lnTo>
                <a:cubicBezTo>
                  <a:pt x="68065" y="1520266"/>
                  <a:pt x="0" y="1452201"/>
                  <a:pt x="0" y="1368239"/>
                </a:cubicBezTo>
                <a:lnTo>
                  <a:pt x="0" y="152027"/>
                </a:lnTo>
                <a:close/>
              </a:path>
            </a:pathLst>
          </a:cu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spcFirstLastPara="0" vert="horz" wrap="square" lIns="67387" tIns="59767" rIns="67387" bIns="59767" numCol="1" spcCol="1270" anchor="ctr" anchorCtr="0">
            <a:noAutofit/>
          </a:bodyPr>
          <a:lstStyle/>
          <a:p>
            <a:pPr algn="ctr" defTabSz="533400"/>
            <a:r>
              <a:rPr lang="hy-AM" sz="1000" dirty="0" smtClean="0">
                <a:solidFill>
                  <a:srgbClr val="0070C0"/>
                </a:solidFill>
              </a:rPr>
              <a:t>Սկիզբ` 2015</a:t>
            </a:r>
            <a:endParaRPr lang="hy-AM" sz="1000" dirty="0">
              <a:solidFill>
                <a:srgbClr val="0070C0"/>
              </a:solidFill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4326215" y="1738413"/>
            <a:ext cx="1048791" cy="273268"/>
          </a:xfrm>
          <a:custGeom>
            <a:avLst/>
            <a:gdLst>
              <a:gd name="connsiteX0" fmla="*/ 0 w 3055271"/>
              <a:gd name="connsiteY0" fmla="*/ 152027 h 1520266"/>
              <a:gd name="connsiteX1" fmla="*/ 152027 w 3055271"/>
              <a:gd name="connsiteY1" fmla="*/ 0 h 1520266"/>
              <a:gd name="connsiteX2" fmla="*/ 2903244 w 3055271"/>
              <a:gd name="connsiteY2" fmla="*/ 0 h 1520266"/>
              <a:gd name="connsiteX3" fmla="*/ 3055271 w 3055271"/>
              <a:gd name="connsiteY3" fmla="*/ 152027 h 1520266"/>
              <a:gd name="connsiteX4" fmla="*/ 3055271 w 3055271"/>
              <a:gd name="connsiteY4" fmla="*/ 1368239 h 1520266"/>
              <a:gd name="connsiteX5" fmla="*/ 2903244 w 3055271"/>
              <a:gd name="connsiteY5" fmla="*/ 1520266 h 1520266"/>
              <a:gd name="connsiteX6" fmla="*/ 152027 w 3055271"/>
              <a:gd name="connsiteY6" fmla="*/ 1520266 h 1520266"/>
              <a:gd name="connsiteX7" fmla="*/ 0 w 3055271"/>
              <a:gd name="connsiteY7" fmla="*/ 1368239 h 1520266"/>
              <a:gd name="connsiteX8" fmla="*/ 0 w 3055271"/>
              <a:gd name="connsiteY8" fmla="*/ 152027 h 15202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055271" h="1520266">
                <a:moveTo>
                  <a:pt x="0" y="152027"/>
                </a:moveTo>
                <a:cubicBezTo>
                  <a:pt x="0" y="68065"/>
                  <a:pt x="68065" y="0"/>
                  <a:pt x="152027" y="0"/>
                </a:cubicBezTo>
                <a:lnTo>
                  <a:pt x="2903244" y="0"/>
                </a:lnTo>
                <a:cubicBezTo>
                  <a:pt x="2987206" y="0"/>
                  <a:pt x="3055271" y="68065"/>
                  <a:pt x="3055271" y="152027"/>
                </a:cubicBezTo>
                <a:lnTo>
                  <a:pt x="3055271" y="1368239"/>
                </a:lnTo>
                <a:cubicBezTo>
                  <a:pt x="3055271" y="1452201"/>
                  <a:pt x="2987206" y="1520266"/>
                  <a:pt x="2903244" y="1520266"/>
                </a:cubicBezTo>
                <a:lnTo>
                  <a:pt x="152027" y="1520266"/>
                </a:lnTo>
                <a:cubicBezTo>
                  <a:pt x="68065" y="1520266"/>
                  <a:pt x="0" y="1452201"/>
                  <a:pt x="0" y="1368239"/>
                </a:cubicBezTo>
                <a:lnTo>
                  <a:pt x="0" y="152027"/>
                </a:lnTo>
                <a:close/>
              </a:path>
            </a:pathLst>
          </a:cu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spcFirstLastPara="0" vert="horz" wrap="square" lIns="67387" tIns="59767" rIns="67387" bIns="59767" numCol="1" spcCol="1270" anchor="ctr" anchorCtr="0">
            <a:noAutofit/>
          </a:bodyPr>
          <a:lstStyle/>
          <a:p>
            <a:pPr algn="ctr" defTabSz="533400"/>
            <a:r>
              <a:rPr lang="hy-AM" sz="1000" dirty="0" smtClean="0">
                <a:solidFill>
                  <a:srgbClr val="0070C0"/>
                </a:solidFill>
              </a:rPr>
              <a:t>Վերջինը` 2018</a:t>
            </a:r>
          </a:p>
          <a:p>
            <a:pPr algn="ctr" defTabSz="533400"/>
            <a:r>
              <a:rPr lang="hy-AM" sz="1000" dirty="0" smtClean="0">
                <a:solidFill>
                  <a:srgbClr val="0070C0"/>
                </a:solidFill>
              </a:rPr>
              <a:t>Վաշինգտոն</a:t>
            </a:r>
            <a:endParaRPr lang="hy-AM" sz="1000" dirty="0">
              <a:solidFill>
                <a:srgbClr val="0070C0"/>
              </a:solidFill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5703987" y="1755336"/>
            <a:ext cx="1048791" cy="273268"/>
          </a:xfrm>
          <a:custGeom>
            <a:avLst/>
            <a:gdLst>
              <a:gd name="connsiteX0" fmla="*/ 0 w 3055271"/>
              <a:gd name="connsiteY0" fmla="*/ 152027 h 1520266"/>
              <a:gd name="connsiteX1" fmla="*/ 152027 w 3055271"/>
              <a:gd name="connsiteY1" fmla="*/ 0 h 1520266"/>
              <a:gd name="connsiteX2" fmla="*/ 2903244 w 3055271"/>
              <a:gd name="connsiteY2" fmla="*/ 0 h 1520266"/>
              <a:gd name="connsiteX3" fmla="*/ 3055271 w 3055271"/>
              <a:gd name="connsiteY3" fmla="*/ 152027 h 1520266"/>
              <a:gd name="connsiteX4" fmla="*/ 3055271 w 3055271"/>
              <a:gd name="connsiteY4" fmla="*/ 1368239 h 1520266"/>
              <a:gd name="connsiteX5" fmla="*/ 2903244 w 3055271"/>
              <a:gd name="connsiteY5" fmla="*/ 1520266 h 1520266"/>
              <a:gd name="connsiteX6" fmla="*/ 152027 w 3055271"/>
              <a:gd name="connsiteY6" fmla="*/ 1520266 h 1520266"/>
              <a:gd name="connsiteX7" fmla="*/ 0 w 3055271"/>
              <a:gd name="connsiteY7" fmla="*/ 1368239 h 1520266"/>
              <a:gd name="connsiteX8" fmla="*/ 0 w 3055271"/>
              <a:gd name="connsiteY8" fmla="*/ 152027 h 15202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055271" h="1520266">
                <a:moveTo>
                  <a:pt x="0" y="152027"/>
                </a:moveTo>
                <a:cubicBezTo>
                  <a:pt x="0" y="68065"/>
                  <a:pt x="68065" y="0"/>
                  <a:pt x="152027" y="0"/>
                </a:cubicBezTo>
                <a:lnTo>
                  <a:pt x="2903244" y="0"/>
                </a:lnTo>
                <a:cubicBezTo>
                  <a:pt x="2987206" y="0"/>
                  <a:pt x="3055271" y="68065"/>
                  <a:pt x="3055271" y="152027"/>
                </a:cubicBezTo>
                <a:lnTo>
                  <a:pt x="3055271" y="1368239"/>
                </a:lnTo>
                <a:cubicBezTo>
                  <a:pt x="3055271" y="1452201"/>
                  <a:pt x="2987206" y="1520266"/>
                  <a:pt x="2903244" y="1520266"/>
                </a:cubicBezTo>
                <a:lnTo>
                  <a:pt x="152027" y="1520266"/>
                </a:lnTo>
                <a:cubicBezTo>
                  <a:pt x="68065" y="1520266"/>
                  <a:pt x="0" y="1452201"/>
                  <a:pt x="0" y="1368239"/>
                </a:cubicBezTo>
                <a:lnTo>
                  <a:pt x="0" y="152027"/>
                </a:lnTo>
                <a:close/>
              </a:path>
            </a:pathLst>
          </a:cu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spcFirstLastPara="0" vert="horz" wrap="square" lIns="67387" tIns="59767" rIns="67387" bIns="59767" numCol="1" spcCol="1270" anchor="ctr" anchorCtr="0">
            <a:noAutofit/>
          </a:bodyPr>
          <a:lstStyle/>
          <a:p>
            <a:pPr algn="ctr" defTabSz="533400"/>
            <a:r>
              <a:rPr lang="hy-AM" sz="1000" dirty="0" smtClean="0">
                <a:solidFill>
                  <a:srgbClr val="0070C0"/>
                </a:solidFill>
              </a:rPr>
              <a:t>Հաջորդը` 2020</a:t>
            </a:r>
          </a:p>
          <a:p>
            <a:pPr algn="ctr" defTabSz="533400"/>
            <a:r>
              <a:rPr lang="hy-AM" sz="1000" dirty="0" smtClean="0">
                <a:solidFill>
                  <a:srgbClr val="0070C0"/>
                </a:solidFill>
              </a:rPr>
              <a:t>Երեվան</a:t>
            </a:r>
            <a:endParaRPr lang="hy-AM" sz="1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55890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3687" y="285792"/>
            <a:ext cx="9094554" cy="40011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hy-AM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ՀԱՅԱՍՏԱՆ-ԱՄՆ ԱՊՐԱՆՔԱՇՐՋԱՆԱՌՈՒԹՅՈՒՆԸ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0F00E-CE95-4480-9555-99256CEA381A}" type="slidenum">
              <a:rPr lang="en-US" smtClean="0"/>
              <a:t>13</a:t>
            </a:fld>
            <a:endParaRPr lang="en-US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0642969"/>
              </p:ext>
            </p:extLst>
          </p:nvPr>
        </p:nvGraphicFramePr>
        <p:xfrm>
          <a:off x="475910" y="1165616"/>
          <a:ext cx="8882331" cy="48297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Worksheet" r:id="rId3" imgW="8848785" imgH="4809940" progId="Excel.Sheet.12">
                  <p:embed/>
                </p:oleObj>
              </mc:Choice>
              <mc:Fallback>
                <p:oleObj name="Worksheet" r:id="rId3" imgW="8848785" imgH="4809940" progId="Excel.Sheet.12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5910" y="1165616"/>
                        <a:ext cx="8882331" cy="482971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475910" y="6200503"/>
            <a:ext cx="373032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y-AM" sz="1100" i="1" dirty="0" smtClean="0"/>
              <a:t>Աղբյուր` ՀՀ Պետական եկամուտների կոմիտե</a:t>
            </a:r>
            <a:endParaRPr lang="en-US" sz="1100" i="1" dirty="0"/>
          </a:p>
        </p:txBody>
      </p:sp>
    </p:spTree>
    <p:extLst>
      <p:ext uri="{BB962C8B-B14F-4D97-AF65-F5344CB8AC3E}">
        <p14:creationId xmlns:p14="http://schemas.microsoft.com/office/powerpoint/2010/main" val="25111342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3687" y="285792"/>
            <a:ext cx="9094554" cy="707886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hy-AM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ՀԱՅԱՍՏԱՆ-ԱՄՆ ԱՊՐԱՆՔԱՇՐՋԱՆԱՌՈՒԹՅՈՒՆԸ</a:t>
            </a:r>
          </a:p>
          <a:p>
            <a:pPr algn="ctr"/>
            <a: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(2018</a:t>
            </a:r>
            <a:r>
              <a:rPr lang="hy-AM" sz="2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թ</a:t>
            </a:r>
            <a:r>
              <a:rPr lang="hy-AM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. առաջին կիսամյակ/2019թ. </a:t>
            </a:r>
            <a:r>
              <a:rPr lang="hy-AM" sz="2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ա</a:t>
            </a:r>
            <a:r>
              <a:rPr lang="hy-AM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ռաջին կիսամյակ</a:t>
            </a:r>
            <a:r>
              <a:rPr lang="ru-RU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)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0F00E-CE95-4480-9555-99256CEA381A}" type="slidenum">
              <a:rPr lang="en-US" smtClean="0"/>
              <a:t>14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75910" y="6200503"/>
            <a:ext cx="373032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y-AM" sz="1100" i="1" dirty="0" smtClean="0"/>
              <a:t>Աղբյուր` ՀՀ Պետական եկամուտների կոմիտե</a:t>
            </a:r>
            <a:endParaRPr lang="en-US" sz="1100" i="1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7103682"/>
              </p:ext>
            </p:extLst>
          </p:nvPr>
        </p:nvGraphicFramePr>
        <p:xfrm>
          <a:off x="653144" y="1277989"/>
          <a:ext cx="8490856" cy="45828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Worksheet" r:id="rId3" imgW="5352978" imgH="3410064" progId="Excel.Sheet.12">
                  <p:embed/>
                </p:oleObj>
              </mc:Choice>
              <mc:Fallback>
                <p:oleObj name="Worksheet" r:id="rId3" imgW="5352978" imgH="3410064" progId="Excel.Sheet.12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3144" y="1277989"/>
                        <a:ext cx="8490856" cy="458288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905086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3687" y="285792"/>
            <a:ext cx="9094554" cy="1015663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hy-AM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ԱՌԵՎՏՐԱՅԻՆ ԲԱՆԿԵՐԻ ՄԻՋՈՑՈՎ ՖԻԶԻԿԱԿԱՆ ԱՆՁԱՆՑ ԱՆՈՒՆՈՎ ԱՄՆ-ԻՑ ՄՈՒՏՔ ԵՂԱԾ ՈՒ ՀՀ-ԻՑ ՖԻԶԻԿԱԿԱՆ ԱՆՁԱՆՑ ԿՈՂՄԻՑ ԱՄՆ ԿԱՏԱՐՎԱԾ ԸՆԴԱՄԵՆԸ ՏԱՐԵԿԱՆ ՓՈԽԱՆՑՈՒՄՆԵՐ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0F00E-CE95-4480-9555-99256CEA381A}" type="slidenum">
              <a:rPr lang="en-US" smtClean="0"/>
              <a:t>15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75910" y="6200503"/>
            <a:ext cx="373032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y-AM" sz="1100" i="1" dirty="0" smtClean="0"/>
              <a:t>Աղբյուր` ՀՀ Պետական եկամուտների կոմիտե</a:t>
            </a:r>
            <a:endParaRPr lang="en-US" sz="1100" i="1" dirty="0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39347232"/>
              </p:ext>
            </p:extLst>
          </p:nvPr>
        </p:nvGraphicFramePr>
        <p:xfrm>
          <a:off x="475910" y="2379379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78135569"/>
              </p:ext>
            </p:extLst>
          </p:nvPr>
        </p:nvGraphicFramePr>
        <p:xfrm>
          <a:off x="5047910" y="2379380"/>
          <a:ext cx="4335054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7415434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3687" y="285792"/>
            <a:ext cx="9094554" cy="40011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hy-AM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ՄԻՋԽՈՐՀՐԴԱՐԱՆԱԿԱՆ ԿԱՊԵՐ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0F00E-CE95-4480-9555-99256CEA381A}" type="slidenum">
              <a:rPr lang="en-US" smtClean="0"/>
              <a:t>16</a:t>
            </a:fld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823555" y="837569"/>
            <a:ext cx="3804333" cy="895437"/>
          </a:xfrm>
          <a:custGeom>
            <a:avLst/>
            <a:gdLst>
              <a:gd name="connsiteX0" fmla="*/ 0 w 3055271"/>
              <a:gd name="connsiteY0" fmla="*/ 152027 h 1520266"/>
              <a:gd name="connsiteX1" fmla="*/ 152027 w 3055271"/>
              <a:gd name="connsiteY1" fmla="*/ 0 h 1520266"/>
              <a:gd name="connsiteX2" fmla="*/ 2903244 w 3055271"/>
              <a:gd name="connsiteY2" fmla="*/ 0 h 1520266"/>
              <a:gd name="connsiteX3" fmla="*/ 3055271 w 3055271"/>
              <a:gd name="connsiteY3" fmla="*/ 152027 h 1520266"/>
              <a:gd name="connsiteX4" fmla="*/ 3055271 w 3055271"/>
              <a:gd name="connsiteY4" fmla="*/ 1368239 h 1520266"/>
              <a:gd name="connsiteX5" fmla="*/ 2903244 w 3055271"/>
              <a:gd name="connsiteY5" fmla="*/ 1520266 h 1520266"/>
              <a:gd name="connsiteX6" fmla="*/ 152027 w 3055271"/>
              <a:gd name="connsiteY6" fmla="*/ 1520266 h 1520266"/>
              <a:gd name="connsiteX7" fmla="*/ 0 w 3055271"/>
              <a:gd name="connsiteY7" fmla="*/ 1368239 h 1520266"/>
              <a:gd name="connsiteX8" fmla="*/ 0 w 3055271"/>
              <a:gd name="connsiteY8" fmla="*/ 152027 h 15202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055271" h="1520266">
                <a:moveTo>
                  <a:pt x="0" y="152027"/>
                </a:moveTo>
                <a:cubicBezTo>
                  <a:pt x="0" y="68065"/>
                  <a:pt x="68065" y="0"/>
                  <a:pt x="152027" y="0"/>
                </a:cubicBezTo>
                <a:lnTo>
                  <a:pt x="2903244" y="0"/>
                </a:lnTo>
                <a:cubicBezTo>
                  <a:pt x="2987206" y="0"/>
                  <a:pt x="3055271" y="68065"/>
                  <a:pt x="3055271" y="152027"/>
                </a:cubicBezTo>
                <a:lnTo>
                  <a:pt x="3055271" y="1368239"/>
                </a:lnTo>
                <a:cubicBezTo>
                  <a:pt x="3055271" y="1452201"/>
                  <a:pt x="2987206" y="1520266"/>
                  <a:pt x="2903244" y="1520266"/>
                </a:cubicBezTo>
                <a:lnTo>
                  <a:pt x="152027" y="1520266"/>
                </a:lnTo>
                <a:cubicBezTo>
                  <a:pt x="68065" y="1520266"/>
                  <a:pt x="0" y="1452201"/>
                  <a:pt x="0" y="1368239"/>
                </a:cubicBezTo>
                <a:lnTo>
                  <a:pt x="0" y="152027"/>
                </a:lnTo>
                <a:close/>
              </a:path>
            </a:pathLst>
          </a:cu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spcFirstLastPara="0" vert="horz" wrap="square" lIns="67387" tIns="59767" rIns="67387" bIns="59767" numCol="1" spcCol="1270" anchor="ctr" anchorCtr="0">
            <a:noAutofit/>
          </a:bodyPr>
          <a:lstStyle/>
          <a:p>
            <a:pPr algn="ctr" defTabSz="533400"/>
            <a:r>
              <a:rPr lang="hy-AM" sz="1200" b="1" dirty="0" smtClean="0">
                <a:solidFill>
                  <a:srgbClr val="0070C0"/>
                </a:solidFill>
              </a:rPr>
              <a:t>ՀՀ Ազգային ժողով/ԱՄՆ Կոնգրեսի Ներկայացուցիչների պալատ, </a:t>
            </a:r>
            <a:r>
              <a:rPr lang="hy-AM" sz="1200" b="1" dirty="0" err="1" smtClean="0">
                <a:solidFill>
                  <a:srgbClr val="0070C0"/>
                </a:solidFill>
              </a:rPr>
              <a:t>ՍԵնատ</a:t>
            </a:r>
            <a:endParaRPr lang="hy-AM" sz="1200" b="1" dirty="0" smtClean="0">
              <a:solidFill>
                <a:srgbClr val="0070C0"/>
              </a:solidFill>
            </a:endParaRPr>
          </a:p>
          <a:p>
            <a:pPr algn="ctr" defTabSz="533400"/>
            <a:r>
              <a:rPr lang="hy-AM" sz="1200" b="1" dirty="0" smtClean="0">
                <a:solidFill>
                  <a:srgbClr val="0070C0"/>
                </a:solidFill>
              </a:rPr>
              <a:t>Ներկայացուցիչների պալատի Հայկական հարցերի հանձնախումբ</a:t>
            </a:r>
            <a:endParaRPr lang="hy-AM" sz="1200" b="1" dirty="0">
              <a:solidFill>
                <a:srgbClr val="0070C0"/>
              </a:solidFill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5618341" y="837569"/>
            <a:ext cx="3739900" cy="895437"/>
          </a:xfrm>
          <a:custGeom>
            <a:avLst/>
            <a:gdLst>
              <a:gd name="connsiteX0" fmla="*/ 0 w 3055271"/>
              <a:gd name="connsiteY0" fmla="*/ 152027 h 1520266"/>
              <a:gd name="connsiteX1" fmla="*/ 152027 w 3055271"/>
              <a:gd name="connsiteY1" fmla="*/ 0 h 1520266"/>
              <a:gd name="connsiteX2" fmla="*/ 2903244 w 3055271"/>
              <a:gd name="connsiteY2" fmla="*/ 0 h 1520266"/>
              <a:gd name="connsiteX3" fmla="*/ 3055271 w 3055271"/>
              <a:gd name="connsiteY3" fmla="*/ 152027 h 1520266"/>
              <a:gd name="connsiteX4" fmla="*/ 3055271 w 3055271"/>
              <a:gd name="connsiteY4" fmla="*/ 1368239 h 1520266"/>
              <a:gd name="connsiteX5" fmla="*/ 2903244 w 3055271"/>
              <a:gd name="connsiteY5" fmla="*/ 1520266 h 1520266"/>
              <a:gd name="connsiteX6" fmla="*/ 152027 w 3055271"/>
              <a:gd name="connsiteY6" fmla="*/ 1520266 h 1520266"/>
              <a:gd name="connsiteX7" fmla="*/ 0 w 3055271"/>
              <a:gd name="connsiteY7" fmla="*/ 1368239 h 1520266"/>
              <a:gd name="connsiteX8" fmla="*/ 0 w 3055271"/>
              <a:gd name="connsiteY8" fmla="*/ 152027 h 15202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055271" h="1520266">
                <a:moveTo>
                  <a:pt x="0" y="152027"/>
                </a:moveTo>
                <a:cubicBezTo>
                  <a:pt x="0" y="68065"/>
                  <a:pt x="68065" y="0"/>
                  <a:pt x="152027" y="0"/>
                </a:cubicBezTo>
                <a:lnTo>
                  <a:pt x="2903244" y="0"/>
                </a:lnTo>
                <a:cubicBezTo>
                  <a:pt x="2987206" y="0"/>
                  <a:pt x="3055271" y="68065"/>
                  <a:pt x="3055271" y="152027"/>
                </a:cubicBezTo>
                <a:lnTo>
                  <a:pt x="3055271" y="1368239"/>
                </a:lnTo>
                <a:cubicBezTo>
                  <a:pt x="3055271" y="1452201"/>
                  <a:pt x="2987206" y="1520266"/>
                  <a:pt x="2903244" y="1520266"/>
                </a:cubicBezTo>
                <a:lnTo>
                  <a:pt x="152027" y="1520266"/>
                </a:lnTo>
                <a:cubicBezTo>
                  <a:pt x="68065" y="1520266"/>
                  <a:pt x="0" y="1452201"/>
                  <a:pt x="0" y="1368239"/>
                </a:cubicBezTo>
                <a:lnTo>
                  <a:pt x="0" y="152027"/>
                </a:lnTo>
                <a:close/>
              </a:path>
            </a:pathLst>
          </a:cu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spcFirstLastPara="0" vert="horz" wrap="square" lIns="67387" tIns="59767" rIns="67387" bIns="59767" numCol="1" spcCol="1270" anchor="ctr" anchorCtr="0">
            <a:noAutofit/>
          </a:bodyPr>
          <a:lstStyle/>
          <a:p>
            <a:pPr algn="ctr" defTabSz="533400"/>
            <a:r>
              <a:rPr lang="hy-AM" sz="1200" b="1" dirty="0">
                <a:solidFill>
                  <a:srgbClr val="0070C0"/>
                </a:solidFill>
              </a:rPr>
              <a:t>ԱՄՆ Կոնգրեսի </a:t>
            </a:r>
            <a:r>
              <a:rPr lang="en-US" sz="1200" b="1" dirty="0">
                <a:solidFill>
                  <a:srgbClr val="0070C0"/>
                </a:solidFill>
              </a:rPr>
              <a:t>House Democracy Partnership </a:t>
            </a:r>
            <a:r>
              <a:rPr lang="hy-AM" sz="1200" b="1" dirty="0" err="1">
                <a:solidFill>
                  <a:srgbClr val="0070C0"/>
                </a:solidFill>
              </a:rPr>
              <a:t>երկկուսակցական</a:t>
            </a:r>
            <a:r>
              <a:rPr lang="hy-AM" sz="1200" b="1" dirty="0">
                <a:solidFill>
                  <a:srgbClr val="0070C0"/>
                </a:solidFill>
              </a:rPr>
              <a:t> հանձնաժողովի </a:t>
            </a:r>
            <a:r>
              <a:rPr lang="hy-AM" sz="1200" b="1" dirty="0" smtClean="0">
                <a:solidFill>
                  <a:srgbClr val="0070C0"/>
                </a:solidFill>
              </a:rPr>
              <a:t>ու </a:t>
            </a:r>
            <a:r>
              <a:rPr lang="hy-AM" sz="1200" b="1" dirty="0">
                <a:solidFill>
                  <a:srgbClr val="0070C0"/>
                </a:solidFill>
              </a:rPr>
              <a:t>ՀՀ Ազգային </a:t>
            </a:r>
            <a:r>
              <a:rPr lang="hy-AM" sz="1200" b="1" dirty="0" smtClean="0">
                <a:solidFill>
                  <a:srgbClr val="0070C0"/>
                </a:solidFill>
              </a:rPr>
              <a:t>ժողովի </a:t>
            </a:r>
            <a:r>
              <a:rPr lang="hy-AM" sz="1200" b="1" dirty="0" err="1" smtClean="0">
                <a:solidFill>
                  <a:srgbClr val="0070C0"/>
                </a:solidFill>
              </a:rPr>
              <a:t>միջեվ</a:t>
            </a:r>
            <a:r>
              <a:rPr lang="hy-AM" sz="1200" b="1" dirty="0" smtClean="0">
                <a:solidFill>
                  <a:srgbClr val="0070C0"/>
                </a:solidFill>
              </a:rPr>
              <a:t> </a:t>
            </a:r>
            <a:r>
              <a:rPr lang="hy-AM" sz="1200" b="1" dirty="0">
                <a:solidFill>
                  <a:srgbClr val="0070C0"/>
                </a:solidFill>
              </a:rPr>
              <a:t>համագործակցություն</a:t>
            </a:r>
            <a:endParaRPr lang="hy-AM" sz="1200" b="1" dirty="0">
              <a:solidFill>
                <a:srgbClr val="0070C0"/>
              </a:solidFill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823555" y="2116183"/>
            <a:ext cx="3804333" cy="4153083"/>
          </a:xfrm>
          <a:custGeom>
            <a:avLst/>
            <a:gdLst>
              <a:gd name="connsiteX0" fmla="*/ 0 w 3055271"/>
              <a:gd name="connsiteY0" fmla="*/ 152027 h 1520266"/>
              <a:gd name="connsiteX1" fmla="*/ 152027 w 3055271"/>
              <a:gd name="connsiteY1" fmla="*/ 0 h 1520266"/>
              <a:gd name="connsiteX2" fmla="*/ 2903244 w 3055271"/>
              <a:gd name="connsiteY2" fmla="*/ 0 h 1520266"/>
              <a:gd name="connsiteX3" fmla="*/ 3055271 w 3055271"/>
              <a:gd name="connsiteY3" fmla="*/ 152027 h 1520266"/>
              <a:gd name="connsiteX4" fmla="*/ 3055271 w 3055271"/>
              <a:gd name="connsiteY4" fmla="*/ 1368239 h 1520266"/>
              <a:gd name="connsiteX5" fmla="*/ 2903244 w 3055271"/>
              <a:gd name="connsiteY5" fmla="*/ 1520266 h 1520266"/>
              <a:gd name="connsiteX6" fmla="*/ 152027 w 3055271"/>
              <a:gd name="connsiteY6" fmla="*/ 1520266 h 1520266"/>
              <a:gd name="connsiteX7" fmla="*/ 0 w 3055271"/>
              <a:gd name="connsiteY7" fmla="*/ 1368239 h 1520266"/>
              <a:gd name="connsiteX8" fmla="*/ 0 w 3055271"/>
              <a:gd name="connsiteY8" fmla="*/ 152027 h 15202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055271" h="1520266">
                <a:moveTo>
                  <a:pt x="0" y="152027"/>
                </a:moveTo>
                <a:cubicBezTo>
                  <a:pt x="0" y="68065"/>
                  <a:pt x="68065" y="0"/>
                  <a:pt x="152027" y="0"/>
                </a:cubicBezTo>
                <a:lnTo>
                  <a:pt x="2903244" y="0"/>
                </a:lnTo>
                <a:cubicBezTo>
                  <a:pt x="2987206" y="0"/>
                  <a:pt x="3055271" y="68065"/>
                  <a:pt x="3055271" y="152027"/>
                </a:cubicBezTo>
                <a:lnTo>
                  <a:pt x="3055271" y="1368239"/>
                </a:lnTo>
                <a:cubicBezTo>
                  <a:pt x="3055271" y="1452201"/>
                  <a:pt x="2987206" y="1520266"/>
                  <a:pt x="2903244" y="1520266"/>
                </a:cubicBezTo>
                <a:lnTo>
                  <a:pt x="152027" y="1520266"/>
                </a:lnTo>
                <a:cubicBezTo>
                  <a:pt x="68065" y="1520266"/>
                  <a:pt x="0" y="1452201"/>
                  <a:pt x="0" y="1368239"/>
                </a:cubicBezTo>
                <a:lnTo>
                  <a:pt x="0" y="152027"/>
                </a:lnTo>
                <a:close/>
              </a:path>
            </a:pathLst>
          </a:cu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spcFirstLastPara="0" vert="horz" wrap="square" lIns="67387" tIns="59767" rIns="67387" bIns="59767" numCol="1" spcCol="1270" anchor="ctr" anchorCtr="0">
            <a:noAutofit/>
          </a:bodyPr>
          <a:lstStyle/>
          <a:p>
            <a:pPr lvl="0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y-AM" sz="1100" b="1" dirty="0" smtClean="0"/>
              <a:t>Օրակարգ</a:t>
            </a:r>
          </a:p>
          <a:p>
            <a:pPr marL="171450" lvl="0" indent="-17145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§"/>
            </a:pPr>
            <a:endParaRPr lang="hy-AM" sz="1100" b="1" dirty="0"/>
          </a:p>
          <a:p>
            <a:pPr marL="171450" indent="-17145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§"/>
            </a:pPr>
            <a:r>
              <a:rPr lang="hy-AM" sz="1100" dirty="0" smtClean="0"/>
              <a:t>Հայկական հանձնախմբի անդամների այցեր Հայաստան </a:t>
            </a:r>
            <a:r>
              <a:rPr lang="en-US" sz="1100" dirty="0"/>
              <a:t>Mutual Education and Cultural Exchange Act (MECEA) </a:t>
            </a:r>
            <a:r>
              <a:rPr lang="hy-AM" sz="1100" dirty="0"/>
              <a:t>ծրագրի </a:t>
            </a:r>
            <a:r>
              <a:rPr lang="hy-AM" sz="1100" dirty="0" smtClean="0"/>
              <a:t>շրջանակներում` 2017թ.-ից</a:t>
            </a:r>
          </a:p>
          <a:p>
            <a:pPr marL="171450" indent="-17145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§"/>
            </a:pPr>
            <a:r>
              <a:rPr lang="hy-AM" sz="1100" dirty="0" smtClean="0"/>
              <a:t>ՀՀ ԱԺ պատգամավորների այցեր Վաշինգտոն</a:t>
            </a:r>
            <a:endParaRPr lang="hy-AM" sz="1100" dirty="0"/>
          </a:p>
          <a:p>
            <a:pPr marL="171450" lvl="0" indent="-17145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§"/>
            </a:pPr>
            <a:r>
              <a:rPr lang="hy-AM" sz="1100" dirty="0" smtClean="0"/>
              <a:t>ԱՄՆ </a:t>
            </a:r>
            <a:r>
              <a:rPr lang="hy-AM" sz="1100" dirty="0"/>
              <a:t>Կոնգրեսի Հայկական հարցերի </a:t>
            </a:r>
            <a:r>
              <a:rPr lang="hy-AM" sz="1100" dirty="0" err="1"/>
              <a:t>հանձնախմբում</a:t>
            </a:r>
            <a:r>
              <a:rPr lang="hy-AM" sz="1100" dirty="0"/>
              <a:t> նոր կոնգրեսականների ներգրավում </a:t>
            </a:r>
            <a:r>
              <a:rPr lang="hy-AM" sz="1100" dirty="0" err="1" smtClean="0"/>
              <a:t>եվ</a:t>
            </a:r>
            <a:r>
              <a:rPr lang="hy-AM" sz="1100" dirty="0" smtClean="0"/>
              <a:t> </a:t>
            </a:r>
            <a:r>
              <a:rPr lang="hy-AM" sz="1100" dirty="0"/>
              <a:t>դեմոկրատ ու հանրապետական կոնգրեսականների թվի հավասարակշռում, աշխատանք նորընտիր կոնգրեսականների </a:t>
            </a:r>
            <a:r>
              <a:rPr lang="hy-AM" sz="1100" dirty="0" smtClean="0"/>
              <a:t>հետ</a:t>
            </a:r>
          </a:p>
          <a:p>
            <a:pPr marL="171450" lvl="0" indent="-17145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§"/>
            </a:pPr>
            <a:r>
              <a:rPr lang="hy-AM" sz="1100" dirty="0" smtClean="0"/>
              <a:t>Հայաստանին </a:t>
            </a:r>
            <a:r>
              <a:rPr lang="hy-AM" sz="1100" dirty="0"/>
              <a:t>լրացուցիչ ֆինանսական աջակցություն տրամադրելու վերաբերյալ </a:t>
            </a:r>
            <a:r>
              <a:rPr lang="hy-AM" sz="1100" dirty="0" err="1" smtClean="0"/>
              <a:t>բանաձեվեր</a:t>
            </a:r>
            <a:endParaRPr lang="hy-AM" sz="1100" dirty="0" smtClean="0"/>
          </a:p>
          <a:p>
            <a:pPr marL="171450" lvl="0" indent="-17145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§"/>
            </a:pPr>
            <a:r>
              <a:rPr lang="hy-AM" sz="1100" dirty="0" smtClean="0"/>
              <a:t>Արցախին </a:t>
            </a:r>
            <a:r>
              <a:rPr lang="hy-AM" sz="1100" dirty="0"/>
              <a:t>տրամադրվող մարդասիրական աջակցության </a:t>
            </a:r>
            <a:r>
              <a:rPr lang="hy-AM" sz="1100" dirty="0" err="1" smtClean="0"/>
              <a:t>շարունակականություն</a:t>
            </a:r>
            <a:endParaRPr lang="hy-AM" sz="1100" dirty="0" smtClean="0"/>
          </a:p>
          <a:p>
            <a:pPr marL="171450" lvl="0" indent="-17145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§"/>
            </a:pPr>
            <a:r>
              <a:rPr lang="hy-AM" sz="1100" dirty="0" smtClean="0"/>
              <a:t>Կոնգրեսականների </a:t>
            </a:r>
            <a:r>
              <a:rPr lang="hy-AM" sz="1100" dirty="0"/>
              <a:t>այցելությունը </a:t>
            </a:r>
            <a:r>
              <a:rPr lang="hy-AM" sz="1100" dirty="0" smtClean="0"/>
              <a:t>Արցախ</a:t>
            </a:r>
          </a:p>
          <a:p>
            <a:pPr marL="171450" lvl="0" indent="-17145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§"/>
            </a:pPr>
            <a:r>
              <a:rPr lang="hy-AM" sz="1100" dirty="0" smtClean="0"/>
              <a:t>Հայոց </a:t>
            </a:r>
            <a:r>
              <a:rPr lang="hy-AM" sz="1100" dirty="0"/>
              <a:t>ցեղասպանության ճանաչման վերաբերյալ </a:t>
            </a:r>
            <a:r>
              <a:rPr lang="hy-AM" sz="1100" dirty="0" err="1" smtClean="0"/>
              <a:t>բանաձեվեր</a:t>
            </a:r>
            <a:endParaRPr lang="hy-AM" sz="1100" dirty="0" smtClean="0"/>
          </a:p>
          <a:p>
            <a:pPr marL="171450" lvl="0" indent="-17145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§"/>
            </a:pPr>
            <a:r>
              <a:rPr lang="hy-AM" sz="1100" dirty="0" smtClean="0"/>
              <a:t>Թուրքական </a:t>
            </a:r>
            <a:r>
              <a:rPr lang="hy-AM" sz="1100" dirty="0"/>
              <a:t>ու ադրբեջանական </a:t>
            </a:r>
            <a:r>
              <a:rPr lang="hy-AM" sz="1100" dirty="0" err="1"/>
              <a:t>լոբբինգին</a:t>
            </a:r>
            <a:r>
              <a:rPr lang="hy-AM" sz="1100" dirty="0"/>
              <a:t> </a:t>
            </a:r>
            <a:r>
              <a:rPr lang="hy-AM" sz="1100" dirty="0" err="1"/>
              <a:t>հակազդելուն</a:t>
            </a:r>
            <a:r>
              <a:rPr lang="hy-AM" sz="1100" dirty="0"/>
              <a:t> ուղղված ջանքեր</a:t>
            </a:r>
          </a:p>
        </p:txBody>
      </p:sp>
      <p:sp>
        <p:nvSpPr>
          <p:cNvPr id="12" name="Freeform 11"/>
          <p:cNvSpPr/>
          <p:nvPr/>
        </p:nvSpPr>
        <p:spPr>
          <a:xfrm>
            <a:off x="5553908" y="2116182"/>
            <a:ext cx="3804333" cy="4153083"/>
          </a:xfrm>
          <a:custGeom>
            <a:avLst/>
            <a:gdLst>
              <a:gd name="connsiteX0" fmla="*/ 0 w 3055271"/>
              <a:gd name="connsiteY0" fmla="*/ 152027 h 1520266"/>
              <a:gd name="connsiteX1" fmla="*/ 152027 w 3055271"/>
              <a:gd name="connsiteY1" fmla="*/ 0 h 1520266"/>
              <a:gd name="connsiteX2" fmla="*/ 2903244 w 3055271"/>
              <a:gd name="connsiteY2" fmla="*/ 0 h 1520266"/>
              <a:gd name="connsiteX3" fmla="*/ 3055271 w 3055271"/>
              <a:gd name="connsiteY3" fmla="*/ 152027 h 1520266"/>
              <a:gd name="connsiteX4" fmla="*/ 3055271 w 3055271"/>
              <a:gd name="connsiteY4" fmla="*/ 1368239 h 1520266"/>
              <a:gd name="connsiteX5" fmla="*/ 2903244 w 3055271"/>
              <a:gd name="connsiteY5" fmla="*/ 1520266 h 1520266"/>
              <a:gd name="connsiteX6" fmla="*/ 152027 w 3055271"/>
              <a:gd name="connsiteY6" fmla="*/ 1520266 h 1520266"/>
              <a:gd name="connsiteX7" fmla="*/ 0 w 3055271"/>
              <a:gd name="connsiteY7" fmla="*/ 1368239 h 1520266"/>
              <a:gd name="connsiteX8" fmla="*/ 0 w 3055271"/>
              <a:gd name="connsiteY8" fmla="*/ 152027 h 15202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055271" h="1520266">
                <a:moveTo>
                  <a:pt x="0" y="152027"/>
                </a:moveTo>
                <a:cubicBezTo>
                  <a:pt x="0" y="68065"/>
                  <a:pt x="68065" y="0"/>
                  <a:pt x="152027" y="0"/>
                </a:cubicBezTo>
                <a:lnTo>
                  <a:pt x="2903244" y="0"/>
                </a:lnTo>
                <a:cubicBezTo>
                  <a:pt x="2987206" y="0"/>
                  <a:pt x="3055271" y="68065"/>
                  <a:pt x="3055271" y="152027"/>
                </a:cubicBezTo>
                <a:lnTo>
                  <a:pt x="3055271" y="1368239"/>
                </a:lnTo>
                <a:cubicBezTo>
                  <a:pt x="3055271" y="1452201"/>
                  <a:pt x="2987206" y="1520266"/>
                  <a:pt x="2903244" y="1520266"/>
                </a:cubicBezTo>
                <a:lnTo>
                  <a:pt x="152027" y="1520266"/>
                </a:lnTo>
                <a:cubicBezTo>
                  <a:pt x="68065" y="1520266"/>
                  <a:pt x="0" y="1452201"/>
                  <a:pt x="0" y="1368239"/>
                </a:cubicBezTo>
                <a:lnTo>
                  <a:pt x="0" y="152027"/>
                </a:lnTo>
                <a:close/>
              </a:path>
            </a:pathLst>
          </a:cu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spcFirstLastPara="0" vert="horz" wrap="square" lIns="67387" tIns="59767" rIns="67387" bIns="59767" numCol="1" spcCol="1270" anchor="ctr" anchorCtr="0">
            <a:noAutofit/>
          </a:bodyPr>
          <a:lstStyle/>
          <a:p>
            <a:pPr marL="171450" lvl="0" indent="-171450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§"/>
            </a:pPr>
            <a:r>
              <a:rPr lang="hy-AM" sz="1100" dirty="0" smtClean="0"/>
              <a:t>Անմիջական աշխատանք գործընկեր երկրների խորհրդարանների հետ</a:t>
            </a:r>
          </a:p>
          <a:p>
            <a:pPr marL="171450" lvl="0" indent="-171450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§"/>
            </a:pPr>
            <a:r>
              <a:rPr lang="hy-AM" sz="1100" dirty="0" smtClean="0"/>
              <a:t>Փոխայցելություններ, մասնակցություն </a:t>
            </a:r>
            <a:r>
              <a:rPr lang="hy-AM" sz="1100" dirty="0"/>
              <a:t>հանձնաժողովի կողմից կազմակերպվող </a:t>
            </a:r>
            <a:r>
              <a:rPr lang="hy-AM" sz="1100" dirty="0" smtClean="0"/>
              <a:t>միջոցառումներին</a:t>
            </a:r>
          </a:p>
          <a:p>
            <a:pPr marL="171450" lvl="0" indent="-171450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§"/>
            </a:pPr>
            <a:r>
              <a:rPr lang="hy-AM" sz="1100" dirty="0" smtClean="0"/>
              <a:t>Մասնագիտական </a:t>
            </a:r>
            <a:r>
              <a:rPr lang="hy-AM" sz="1100" dirty="0"/>
              <a:t>վերապատրաստում խորհրդարանականների ու Ազգային ժողովի աշխատակազմի անդամների </a:t>
            </a:r>
            <a:r>
              <a:rPr lang="hy-AM" sz="1100" dirty="0" smtClean="0"/>
              <a:t>համար</a:t>
            </a:r>
          </a:p>
          <a:p>
            <a:pPr marL="171450" lvl="0" indent="-171450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§"/>
            </a:pPr>
            <a:r>
              <a:rPr lang="hy-AM" sz="1100" dirty="0"/>
              <a:t>Տ</a:t>
            </a:r>
            <a:r>
              <a:rPr lang="hy-AM" sz="1100" dirty="0" smtClean="0"/>
              <a:t>եխնիկական </a:t>
            </a:r>
            <a:r>
              <a:rPr lang="hy-AM" sz="1100" dirty="0"/>
              <a:t>աջակցություն` ուղղված օրենսդիր մարմնի արդյունավետության բարձրացմանը</a:t>
            </a:r>
          </a:p>
        </p:txBody>
      </p:sp>
    </p:spTree>
    <p:extLst>
      <p:ext uri="{BB962C8B-B14F-4D97-AF65-F5344CB8AC3E}">
        <p14:creationId xmlns:p14="http://schemas.microsoft.com/office/powerpoint/2010/main" val="6988599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3687" y="285792"/>
            <a:ext cx="9094554" cy="707886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hy-AM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2019Թ. ԱՄՆ ՆԵՐԿԱՅԱՑՈՒՑԻՉՆԵՐԻ ՊԱԼԱՏԻ</a:t>
            </a:r>
          </a:p>
          <a:p>
            <a:pPr algn="ctr"/>
            <a:r>
              <a:rPr lang="hy-AM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ԿՈՂՄԻՑ ԸՆԴՈՒՆՎԱԾ ԲԱՆԱՁԵՎԵՐ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0F00E-CE95-4480-9555-99256CEA381A}" type="slidenum">
              <a:rPr lang="en-US" smtClean="0"/>
              <a:t>17</a:t>
            </a:fld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456319" y="1384664"/>
            <a:ext cx="2682240" cy="2124890"/>
          </a:xfrm>
          <a:custGeom>
            <a:avLst/>
            <a:gdLst>
              <a:gd name="connsiteX0" fmla="*/ 0 w 3055271"/>
              <a:gd name="connsiteY0" fmla="*/ 152027 h 1520266"/>
              <a:gd name="connsiteX1" fmla="*/ 152027 w 3055271"/>
              <a:gd name="connsiteY1" fmla="*/ 0 h 1520266"/>
              <a:gd name="connsiteX2" fmla="*/ 2903244 w 3055271"/>
              <a:gd name="connsiteY2" fmla="*/ 0 h 1520266"/>
              <a:gd name="connsiteX3" fmla="*/ 3055271 w 3055271"/>
              <a:gd name="connsiteY3" fmla="*/ 152027 h 1520266"/>
              <a:gd name="connsiteX4" fmla="*/ 3055271 w 3055271"/>
              <a:gd name="connsiteY4" fmla="*/ 1368239 h 1520266"/>
              <a:gd name="connsiteX5" fmla="*/ 2903244 w 3055271"/>
              <a:gd name="connsiteY5" fmla="*/ 1520266 h 1520266"/>
              <a:gd name="connsiteX6" fmla="*/ 152027 w 3055271"/>
              <a:gd name="connsiteY6" fmla="*/ 1520266 h 1520266"/>
              <a:gd name="connsiteX7" fmla="*/ 0 w 3055271"/>
              <a:gd name="connsiteY7" fmla="*/ 1368239 h 1520266"/>
              <a:gd name="connsiteX8" fmla="*/ 0 w 3055271"/>
              <a:gd name="connsiteY8" fmla="*/ 152027 h 15202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055271" h="1520266">
                <a:moveTo>
                  <a:pt x="0" y="152027"/>
                </a:moveTo>
                <a:cubicBezTo>
                  <a:pt x="0" y="68065"/>
                  <a:pt x="68065" y="0"/>
                  <a:pt x="152027" y="0"/>
                </a:cubicBezTo>
                <a:lnTo>
                  <a:pt x="2903244" y="0"/>
                </a:lnTo>
                <a:cubicBezTo>
                  <a:pt x="2987206" y="0"/>
                  <a:pt x="3055271" y="68065"/>
                  <a:pt x="3055271" y="152027"/>
                </a:cubicBezTo>
                <a:lnTo>
                  <a:pt x="3055271" y="1368239"/>
                </a:lnTo>
                <a:cubicBezTo>
                  <a:pt x="3055271" y="1452201"/>
                  <a:pt x="2987206" y="1520266"/>
                  <a:pt x="2903244" y="1520266"/>
                </a:cubicBezTo>
                <a:lnTo>
                  <a:pt x="152027" y="1520266"/>
                </a:lnTo>
                <a:cubicBezTo>
                  <a:pt x="68065" y="1520266"/>
                  <a:pt x="0" y="1452201"/>
                  <a:pt x="0" y="1368239"/>
                </a:cubicBezTo>
                <a:lnTo>
                  <a:pt x="0" y="152027"/>
                </a:lnTo>
                <a:close/>
              </a:path>
            </a:pathLst>
          </a:cu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spcFirstLastPara="0" vert="horz" wrap="square" lIns="67387" tIns="59767" rIns="67387" bIns="59767" numCol="1" spcCol="1270" anchor="ctr" anchorCtr="0">
            <a:noAutofit/>
          </a:bodyPr>
          <a:lstStyle/>
          <a:p>
            <a:pPr lvl="0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y-AM" sz="1100" b="1" dirty="0" smtClean="0"/>
              <a:t>2020թ</a:t>
            </a:r>
            <a:r>
              <a:rPr lang="hy-AM" sz="1100" b="1" dirty="0"/>
              <a:t>. ԱՄՆ արտաքին օգնության վերաբերյալ </a:t>
            </a:r>
            <a:r>
              <a:rPr lang="en-US" sz="1100" b="1" dirty="0"/>
              <a:t>H.R.2740 </a:t>
            </a:r>
            <a:r>
              <a:rPr lang="hy-AM" sz="1100" b="1" dirty="0" err="1" smtClean="0"/>
              <a:t>բանաձեվի</a:t>
            </a:r>
            <a:r>
              <a:rPr lang="hy-AM" sz="1100" b="1" dirty="0" smtClean="0"/>
              <a:t> </a:t>
            </a:r>
            <a:r>
              <a:rPr lang="hy-AM" sz="1100" b="1" dirty="0"/>
              <a:t>փոփոխություն</a:t>
            </a:r>
            <a:r>
              <a:rPr lang="hy-AM" sz="1100" dirty="0"/>
              <a:t>, որով Հայաստանի ժողովրդավարական զարգացմանն ուղղվելու է լրացուցիչ 40 միլիոն դոլարի օգնություն: Առաջ է քաշվել Հայկական հանձնախմբի համանախագահ </a:t>
            </a:r>
            <a:r>
              <a:rPr lang="hy-AM" sz="1100" dirty="0" err="1"/>
              <a:t>Ջեքի</a:t>
            </a:r>
            <a:r>
              <a:rPr lang="hy-AM" sz="1100" dirty="0"/>
              <a:t> </a:t>
            </a:r>
            <a:r>
              <a:rPr lang="hy-AM" sz="1100" dirty="0" err="1"/>
              <a:t>Սփիրի</a:t>
            </a:r>
            <a:r>
              <a:rPr lang="hy-AM" sz="1100" dirty="0"/>
              <a:t> կողմից: Ընդունվել է 2019թ. հունիսի 18-ին 268 կողմ/152 դեմ ձայների հարաբերակցությամբ:</a:t>
            </a:r>
          </a:p>
        </p:txBody>
      </p:sp>
      <p:sp>
        <p:nvSpPr>
          <p:cNvPr id="10" name="Freeform 9"/>
          <p:cNvSpPr/>
          <p:nvPr/>
        </p:nvSpPr>
        <p:spPr>
          <a:xfrm>
            <a:off x="3566160" y="1384664"/>
            <a:ext cx="2682240" cy="2124890"/>
          </a:xfrm>
          <a:custGeom>
            <a:avLst/>
            <a:gdLst>
              <a:gd name="connsiteX0" fmla="*/ 0 w 3055271"/>
              <a:gd name="connsiteY0" fmla="*/ 152027 h 1520266"/>
              <a:gd name="connsiteX1" fmla="*/ 152027 w 3055271"/>
              <a:gd name="connsiteY1" fmla="*/ 0 h 1520266"/>
              <a:gd name="connsiteX2" fmla="*/ 2903244 w 3055271"/>
              <a:gd name="connsiteY2" fmla="*/ 0 h 1520266"/>
              <a:gd name="connsiteX3" fmla="*/ 3055271 w 3055271"/>
              <a:gd name="connsiteY3" fmla="*/ 152027 h 1520266"/>
              <a:gd name="connsiteX4" fmla="*/ 3055271 w 3055271"/>
              <a:gd name="connsiteY4" fmla="*/ 1368239 h 1520266"/>
              <a:gd name="connsiteX5" fmla="*/ 2903244 w 3055271"/>
              <a:gd name="connsiteY5" fmla="*/ 1520266 h 1520266"/>
              <a:gd name="connsiteX6" fmla="*/ 152027 w 3055271"/>
              <a:gd name="connsiteY6" fmla="*/ 1520266 h 1520266"/>
              <a:gd name="connsiteX7" fmla="*/ 0 w 3055271"/>
              <a:gd name="connsiteY7" fmla="*/ 1368239 h 1520266"/>
              <a:gd name="connsiteX8" fmla="*/ 0 w 3055271"/>
              <a:gd name="connsiteY8" fmla="*/ 152027 h 15202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055271" h="1520266">
                <a:moveTo>
                  <a:pt x="0" y="152027"/>
                </a:moveTo>
                <a:cubicBezTo>
                  <a:pt x="0" y="68065"/>
                  <a:pt x="68065" y="0"/>
                  <a:pt x="152027" y="0"/>
                </a:cubicBezTo>
                <a:lnTo>
                  <a:pt x="2903244" y="0"/>
                </a:lnTo>
                <a:cubicBezTo>
                  <a:pt x="2987206" y="0"/>
                  <a:pt x="3055271" y="68065"/>
                  <a:pt x="3055271" y="152027"/>
                </a:cubicBezTo>
                <a:lnTo>
                  <a:pt x="3055271" y="1368239"/>
                </a:lnTo>
                <a:cubicBezTo>
                  <a:pt x="3055271" y="1452201"/>
                  <a:pt x="2987206" y="1520266"/>
                  <a:pt x="2903244" y="1520266"/>
                </a:cubicBezTo>
                <a:lnTo>
                  <a:pt x="152027" y="1520266"/>
                </a:lnTo>
                <a:cubicBezTo>
                  <a:pt x="68065" y="1520266"/>
                  <a:pt x="0" y="1452201"/>
                  <a:pt x="0" y="1368239"/>
                </a:cubicBezTo>
                <a:lnTo>
                  <a:pt x="0" y="152027"/>
                </a:lnTo>
                <a:close/>
              </a:path>
            </a:pathLst>
          </a:cu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spcFirstLastPara="0" vert="horz" wrap="square" lIns="67387" tIns="59767" rIns="67387" bIns="59767" numCol="1" spcCol="1270" anchor="ctr" anchorCtr="0">
            <a:noAutofit/>
          </a:bodyPr>
          <a:lstStyle/>
          <a:p>
            <a:pPr lvl="0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y-AM" sz="1100" b="1" dirty="0" smtClean="0"/>
              <a:t>2020թ</a:t>
            </a:r>
            <a:r>
              <a:rPr lang="hy-AM" sz="1100" b="1" dirty="0"/>
              <a:t>. ԱՄՆ Ազգային պաշտպանական արտոնությունների </a:t>
            </a:r>
            <a:r>
              <a:rPr lang="en-US" sz="1100" b="1" dirty="0"/>
              <a:t>H.R.2500 </a:t>
            </a:r>
            <a:r>
              <a:rPr lang="hy-AM" sz="1100" b="1" dirty="0"/>
              <a:t>ակտում (</a:t>
            </a:r>
            <a:r>
              <a:rPr lang="en-US" sz="1100" b="1" dirty="0"/>
              <a:t>National Defense Authorization Act) </a:t>
            </a:r>
            <a:r>
              <a:rPr lang="hy-AM" sz="1100" b="1" dirty="0"/>
              <a:t>կոնգրեսական </a:t>
            </a:r>
            <a:r>
              <a:rPr lang="hy-AM" sz="1100" b="1" dirty="0" err="1"/>
              <a:t>Շերմանի</a:t>
            </a:r>
            <a:r>
              <a:rPr lang="hy-AM" sz="1100" b="1" dirty="0"/>
              <a:t> առաջարկած փոփոխություն</a:t>
            </a:r>
            <a:r>
              <a:rPr lang="hy-AM" sz="1100" dirty="0"/>
              <a:t>` Ադրբեջանի կողմից հայկական քաղաքացիական օդանավերը խոցելու սպառնալիքին հակազդելու վերաբերյալ: Ընդունվել է Ներկայացուցիչների պալատի կողմից 2019թ. հուլիսի 11-ին 234 կողմ/195 դեմ հարաբերակցությամբ:</a:t>
            </a:r>
          </a:p>
        </p:txBody>
      </p:sp>
      <p:sp>
        <p:nvSpPr>
          <p:cNvPr id="12" name="Freeform 11"/>
          <p:cNvSpPr/>
          <p:nvPr/>
        </p:nvSpPr>
        <p:spPr>
          <a:xfrm>
            <a:off x="6676001" y="1384664"/>
            <a:ext cx="2682240" cy="2124890"/>
          </a:xfrm>
          <a:custGeom>
            <a:avLst/>
            <a:gdLst>
              <a:gd name="connsiteX0" fmla="*/ 0 w 3055271"/>
              <a:gd name="connsiteY0" fmla="*/ 152027 h 1520266"/>
              <a:gd name="connsiteX1" fmla="*/ 152027 w 3055271"/>
              <a:gd name="connsiteY1" fmla="*/ 0 h 1520266"/>
              <a:gd name="connsiteX2" fmla="*/ 2903244 w 3055271"/>
              <a:gd name="connsiteY2" fmla="*/ 0 h 1520266"/>
              <a:gd name="connsiteX3" fmla="*/ 3055271 w 3055271"/>
              <a:gd name="connsiteY3" fmla="*/ 152027 h 1520266"/>
              <a:gd name="connsiteX4" fmla="*/ 3055271 w 3055271"/>
              <a:gd name="connsiteY4" fmla="*/ 1368239 h 1520266"/>
              <a:gd name="connsiteX5" fmla="*/ 2903244 w 3055271"/>
              <a:gd name="connsiteY5" fmla="*/ 1520266 h 1520266"/>
              <a:gd name="connsiteX6" fmla="*/ 152027 w 3055271"/>
              <a:gd name="connsiteY6" fmla="*/ 1520266 h 1520266"/>
              <a:gd name="connsiteX7" fmla="*/ 0 w 3055271"/>
              <a:gd name="connsiteY7" fmla="*/ 1368239 h 1520266"/>
              <a:gd name="connsiteX8" fmla="*/ 0 w 3055271"/>
              <a:gd name="connsiteY8" fmla="*/ 152027 h 15202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055271" h="1520266">
                <a:moveTo>
                  <a:pt x="0" y="152027"/>
                </a:moveTo>
                <a:cubicBezTo>
                  <a:pt x="0" y="68065"/>
                  <a:pt x="68065" y="0"/>
                  <a:pt x="152027" y="0"/>
                </a:cubicBezTo>
                <a:lnTo>
                  <a:pt x="2903244" y="0"/>
                </a:lnTo>
                <a:cubicBezTo>
                  <a:pt x="2987206" y="0"/>
                  <a:pt x="3055271" y="68065"/>
                  <a:pt x="3055271" y="152027"/>
                </a:cubicBezTo>
                <a:lnTo>
                  <a:pt x="3055271" y="1368239"/>
                </a:lnTo>
                <a:cubicBezTo>
                  <a:pt x="3055271" y="1452201"/>
                  <a:pt x="2987206" y="1520266"/>
                  <a:pt x="2903244" y="1520266"/>
                </a:cubicBezTo>
                <a:lnTo>
                  <a:pt x="152027" y="1520266"/>
                </a:lnTo>
                <a:cubicBezTo>
                  <a:pt x="68065" y="1520266"/>
                  <a:pt x="0" y="1452201"/>
                  <a:pt x="0" y="1368239"/>
                </a:cubicBezTo>
                <a:lnTo>
                  <a:pt x="0" y="152027"/>
                </a:lnTo>
                <a:close/>
              </a:path>
            </a:pathLst>
          </a:cu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spcFirstLastPara="0" vert="horz" wrap="square" lIns="67387" tIns="59767" rIns="67387" bIns="59767" numCol="1" spcCol="1270" anchor="ctr" anchorCtr="0">
            <a:noAutofit/>
          </a:bodyPr>
          <a:lstStyle/>
          <a:p>
            <a:pPr lvl="0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100" b="1" dirty="0"/>
              <a:t>H.Res.296 </a:t>
            </a:r>
            <a:r>
              <a:rPr lang="hy-AM" sz="1100" b="1" dirty="0" err="1" smtClean="0"/>
              <a:t>բանաձեվ</a:t>
            </a:r>
            <a:r>
              <a:rPr lang="hy-AM" sz="1100" b="1" dirty="0" smtClean="0"/>
              <a:t> </a:t>
            </a:r>
            <a:r>
              <a:rPr lang="hy-AM" sz="1100" b="1" dirty="0"/>
              <a:t>Ներկայացուցիչների պալատի կողմից Հայոց ցեղասպանության ճանաչման </a:t>
            </a:r>
            <a:r>
              <a:rPr lang="hy-AM" sz="1100" b="1" dirty="0" smtClean="0"/>
              <a:t>վերաբերյալ</a:t>
            </a:r>
            <a:r>
              <a:rPr lang="hy-AM" sz="1100" dirty="0" smtClean="0"/>
              <a:t>: </a:t>
            </a:r>
            <a:r>
              <a:rPr lang="hy-AM" sz="1100" dirty="0"/>
              <a:t>Ընդունվել է 2019թ. հոկտեմբերի 30-ին 405 կողմ/11 դեմ ձայների հարաբերակցությամբ:</a:t>
            </a:r>
          </a:p>
        </p:txBody>
      </p:sp>
      <p:sp>
        <p:nvSpPr>
          <p:cNvPr id="13" name="Freeform 12"/>
          <p:cNvSpPr/>
          <p:nvPr/>
        </p:nvSpPr>
        <p:spPr>
          <a:xfrm>
            <a:off x="3566160" y="3705047"/>
            <a:ext cx="2682240" cy="739176"/>
          </a:xfrm>
          <a:custGeom>
            <a:avLst/>
            <a:gdLst>
              <a:gd name="connsiteX0" fmla="*/ 0 w 3055271"/>
              <a:gd name="connsiteY0" fmla="*/ 152027 h 1520266"/>
              <a:gd name="connsiteX1" fmla="*/ 152027 w 3055271"/>
              <a:gd name="connsiteY1" fmla="*/ 0 h 1520266"/>
              <a:gd name="connsiteX2" fmla="*/ 2903244 w 3055271"/>
              <a:gd name="connsiteY2" fmla="*/ 0 h 1520266"/>
              <a:gd name="connsiteX3" fmla="*/ 3055271 w 3055271"/>
              <a:gd name="connsiteY3" fmla="*/ 152027 h 1520266"/>
              <a:gd name="connsiteX4" fmla="*/ 3055271 w 3055271"/>
              <a:gd name="connsiteY4" fmla="*/ 1368239 h 1520266"/>
              <a:gd name="connsiteX5" fmla="*/ 2903244 w 3055271"/>
              <a:gd name="connsiteY5" fmla="*/ 1520266 h 1520266"/>
              <a:gd name="connsiteX6" fmla="*/ 152027 w 3055271"/>
              <a:gd name="connsiteY6" fmla="*/ 1520266 h 1520266"/>
              <a:gd name="connsiteX7" fmla="*/ 0 w 3055271"/>
              <a:gd name="connsiteY7" fmla="*/ 1368239 h 1520266"/>
              <a:gd name="connsiteX8" fmla="*/ 0 w 3055271"/>
              <a:gd name="connsiteY8" fmla="*/ 152027 h 15202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055271" h="1520266">
                <a:moveTo>
                  <a:pt x="0" y="152027"/>
                </a:moveTo>
                <a:cubicBezTo>
                  <a:pt x="0" y="68065"/>
                  <a:pt x="68065" y="0"/>
                  <a:pt x="152027" y="0"/>
                </a:cubicBezTo>
                <a:lnTo>
                  <a:pt x="2903244" y="0"/>
                </a:lnTo>
                <a:cubicBezTo>
                  <a:pt x="2987206" y="0"/>
                  <a:pt x="3055271" y="68065"/>
                  <a:pt x="3055271" y="152027"/>
                </a:cubicBezTo>
                <a:lnTo>
                  <a:pt x="3055271" y="1368239"/>
                </a:lnTo>
                <a:cubicBezTo>
                  <a:pt x="3055271" y="1452201"/>
                  <a:pt x="2987206" y="1520266"/>
                  <a:pt x="2903244" y="1520266"/>
                </a:cubicBezTo>
                <a:lnTo>
                  <a:pt x="152027" y="1520266"/>
                </a:lnTo>
                <a:cubicBezTo>
                  <a:pt x="68065" y="1520266"/>
                  <a:pt x="0" y="1452201"/>
                  <a:pt x="0" y="1368239"/>
                </a:cubicBezTo>
                <a:lnTo>
                  <a:pt x="0" y="152027"/>
                </a:lnTo>
                <a:close/>
              </a:path>
            </a:pathLst>
          </a:cu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spcFirstLastPara="0" vert="horz" wrap="square" lIns="67387" tIns="59767" rIns="67387" bIns="59767" numCol="1" spcCol="1270" anchor="ctr" anchorCtr="0">
            <a:noAutofit/>
          </a:bodyPr>
          <a:lstStyle/>
          <a:p>
            <a:pPr algn="ctr" defTabSz="533400"/>
            <a:r>
              <a:rPr lang="hy-AM" sz="1200" b="1" dirty="0" smtClean="0">
                <a:solidFill>
                  <a:srgbClr val="0070C0"/>
                </a:solidFill>
              </a:rPr>
              <a:t>ԱՄՆ Սենատի </a:t>
            </a:r>
            <a:r>
              <a:rPr lang="hy-AM" sz="1200" b="1" dirty="0" err="1" smtClean="0">
                <a:solidFill>
                  <a:srgbClr val="0070C0"/>
                </a:solidFill>
              </a:rPr>
              <a:t>բանաձեվ</a:t>
            </a:r>
            <a:r>
              <a:rPr lang="hy-AM" sz="1200" b="1" dirty="0" smtClean="0">
                <a:solidFill>
                  <a:srgbClr val="0070C0"/>
                </a:solidFill>
              </a:rPr>
              <a:t> </a:t>
            </a:r>
            <a:endParaRPr lang="hy-AM" sz="1200" b="1" dirty="0">
              <a:solidFill>
                <a:srgbClr val="0070C0"/>
              </a:solidFill>
            </a:endParaRPr>
          </a:p>
        </p:txBody>
      </p:sp>
      <p:sp>
        <p:nvSpPr>
          <p:cNvPr id="14" name="Freeform 13"/>
          <p:cNvSpPr/>
          <p:nvPr/>
        </p:nvSpPr>
        <p:spPr>
          <a:xfrm>
            <a:off x="3566160" y="4444223"/>
            <a:ext cx="2682240" cy="2124890"/>
          </a:xfrm>
          <a:custGeom>
            <a:avLst/>
            <a:gdLst>
              <a:gd name="connsiteX0" fmla="*/ 0 w 3055271"/>
              <a:gd name="connsiteY0" fmla="*/ 152027 h 1520266"/>
              <a:gd name="connsiteX1" fmla="*/ 152027 w 3055271"/>
              <a:gd name="connsiteY1" fmla="*/ 0 h 1520266"/>
              <a:gd name="connsiteX2" fmla="*/ 2903244 w 3055271"/>
              <a:gd name="connsiteY2" fmla="*/ 0 h 1520266"/>
              <a:gd name="connsiteX3" fmla="*/ 3055271 w 3055271"/>
              <a:gd name="connsiteY3" fmla="*/ 152027 h 1520266"/>
              <a:gd name="connsiteX4" fmla="*/ 3055271 w 3055271"/>
              <a:gd name="connsiteY4" fmla="*/ 1368239 h 1520266"/>
              <a:gd name="connsiteX5" fmla="*/ 2903244 w 3055271"/>
              <a:gd name="connsiteY5" fmla="*/ 1520266 h 1520266"/>
              <a:gd name="connsiteX6" fmla="*/ 152027 w 3055271"/>
              <a:gd name="connsiteY6" fmla="*/ 1520266 h 1520266"/>
              <a:gd name="connsiteX7" fmla="*/ 0 w 3055271"/>
              <a:gd name="connsiteY7" fmla="*/ 1368239 h 1520266"/>
              <a:gd name="connsiteX8" fmla="*/ 0 w 3055271"/>
              <a:gd name="connsiteY8" fmla="*/ 152027 h 15202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055271" h="1520266">
                <a:moveTo>
                  <a:pt x="0" y="152027"/>
                </a:moveTo>
                <a:cubicBezTo>
                  <a:pt x="0" y="68065"/>
                  <a:pt x="68065" y="0"/>
                  <a:pt x="152027" y="0"/>
                </a:cubicBezTo>
                <a:lnTo>
                  <a:pt x="2903244" y="0"/>
                </a:lnTo>
                <a:cubicBezTo>
                  <a:pt x="2987206" y="0"/>
                  <a:pt x="3055271" y="68065"/>
                  <a:pt x="3055271" y="152027"/>
                </a:cubicBezTo>
                <a:lnTo>
                  <a:pt x="3055271" y="1368239"/>
                </a:lnTo>
                <a:cubicBezTo>
                  <a:pt x="3055271" y="1452201"/>
                  <a:pt x="2987206" y="1520266"/>
                  <a:pt x="2903244" y="1520266"/>
                </a:cubicBezTo>
                <a:lnTo>
                  <a:pt x="152027" y="1520266"/>
                </a:lnTo>
                <a:cubicBezTo>
                  <a:pt x="68065" y="1520266"/>
                  <a:pt x="0" y="1452201"/>
                  <a:pt x="0" y="1368239"/>
                </a:cubicBezTo>
                <a:lnTo>
                  <a:pt x="0" y="152027"/>
                </a:lnTo>
                <a:close/>
              </a:path>
            </a:pathLst>
          </a:cu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spcFirstLastPara="0" vert="horz" wrap="square" lIns="67387" tIns="59767" rIns="67387" bIns="59767" numCol="1" spcCol="1270" anchor="ctr" anchorCtr="0">
            <a:noAutofit/>
          </a:bodyPr>
          <a:lstStyle/>
          <a:p>
            <a:pPr lvl="0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100" b="1" dirty="0"/>
              <a:t>S.Res.150 </a:t>
            </a:r>
            <a:r>
              <a:rPr lang="hy-AM" sz="1100" b="1" dirty="0" err="1" smtClean="0"/>
              <a:t>բանաձեվ</a:t>
            </a:r>
            <a:r>
              <a:rPr lang="hy-AM" sz="1100" b="1" dirty="0" smtClean="0"/>
              <a:t> </a:t>
            </a:r>
            <a:r>
              <a:rPr lang="hy-AM" sz="1100" b="1" dirty="0"/>
              <a:t>Հայոց ցեղասպանության ճանաչման վերաբերյալ </a:t>
            </a:r>
            <a:r>
              <a:rPr lang="hy-AM" sz="1100" dirty="0"/>
              <a:t>(2019-2020թթ.) ներկայացվել է սենատոր </a:t>
            </a:r>
            <a:r>
              <a:rPr lang="hy-AM" sz="1100" dirty="0" err="1"/>
              <a:t>Ռ.Մենենդեսի</a:t>
            </a:r>
            <a:r>
              <a:rPr lang="hy-AM" sz="1100" dirty="0"/>
              <a:t> կողմից 2019թ. ապրիլի 9-ին:</a:t>
            </a:r>
          </a:p>
          <a:p>
            <a:pPr lvl="0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y-AM" sz="1100" dirty="0" err="1" smtClean="0"/>
              <a:t>Համահեղինակել</a:t>
            </a:r>
            <a:r>
              <a:rPr lang="hy-AM" sz="1100" dirty="0" smtClean="0"/>
              <a:t> </a:t>
            </a:r>
            <a:r>
              <a:rPr lang="hy-AM" sz="1100" dirty="0"/>
              <a:t>է </a:t>
            </a:r>
            <a:r>
              <a:rPr lang="hy-AM" sz="1100" dirty="0" smtClean="0"/>
              <a:t>2</a:t>
            </a:r>
            <a:r>
              <a:rPr lang="en-US" sz="1100" dirty="0" smtClean="0"/>
              <a:t>8</a:t>
            </a:r>
            <a:r>
              <a:rPr lang="hy-AM" sz="1100" dirty="0" smtClean="0"/>
              <a:t> </a:t>
            </a:r>
            <a:r>
              <a:rPr lang="hy-AM" sz="1100" dirty="0"/>
              <a:t>սենատոր </a:t>
            </a:r>
            <a:r>
              <a:rPr lang="hy-AM" sz="1100" dirty="0" smtClean="0"/>
              <a:t>(</a:t>
            </a:r>
            <a:r>
              <a:rPr lang="en-US" sz="1100" dirty="0" smtClean="0"/>
              <a:t>22</a:t>
            </a:r>
            <a:r>
              <a:rPr lang="hy-AM" sz="1100" dirty="0" smtClean="0"/>
              <a:t> </a:t>
            </a:r>
            <a:r>
              <a:rPr lang="hy-AM" sz="1100" dirty="0"/>
              <a:t>դեմոկրատ, 5 հանրապետական ու 1 անկախ սենատոր</a:t>
            </a:r>
            <a:r>
              <a:rPr lang="hy-AM" sz="1100" dirty="0" smtClean="0"/>
              <a:t>):</a:t>
            </a:r>
            <a:endParaRPr lang="en-US" sz="1100" dirty="0" smtClean="0"/>
          </a:p>
          <a:p>
            <a:pPr lvl="0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100" dirty="0" smtClean="0"/>
              <a:t>2019</a:t>
            </a:r>
            <a:r>
              <a:rPr lang="hy-AM" sz="1100" dirty="0" smtClean="0"/>
              <a:t>թ.</a:t>
            </a:r>
            <a:r>
              <a:rPr lang="en-US" sz="1100" dirty="0" smtClean="0"/>
              <a:t> </a:t>
            </a:r>
            <a:r>
              <a:rPr lang="hy-AM" sz="1100" dirty="0"/>
              <a:t>ն</a:t>
            </a:r>
            <a:r>
              <a:rPr lang="hy-AM" sz="1100" dirty="0" smtClean="0"/>
              <a:t>ոյեմբերի 14-ին` </a:t>
            </a:r>
            <a:r>
              <a:rPr lang="hy-AM" sz="1100" dirty="0" err="1" smtClean="0"/>
              <a:t>Թրամփ-Էրդողան</a:t>
            </a:r>
            <a:r>
              <a:rPr lang="hy-AM" sz="1100" dirty="0" smtClean="0"/>
              <a:t> հանդիպումից հետո, </a:t>
            </a:r>
            <a:r>
              <a:rPr lang="hy-AM" sz="1100" dirty="0" err="1" smtClean="0"/>
              <a:t>բանաձեվի</a:t>
            </a:r>
            <a:r>
              <a:rPr lang="hy-AM" sz="1100" dirty="0" smtClean="0"/>
              <a:t> քննարկումը արգելափակվել է սենատոր </a:t>
            </a:r>
            <a:r>
              <a:rPr lang="hy-AM" sz="1100" dirty="0" err="1" smtClean="0"/>
              <a:t>Լինդսի</a:t>
            </a:r>
            <a:r>
              <a:rPr lang="hy-AM" sz="1100" dirty="0" smtClean="0"/>
              <a:t> </a:t>
            </a:r>
            <a:r>
              <a:rPr lang="hy-AM" sz="1100" dirty="0" err="1" smtClean="0"/>
              <a:t>Գրեմի</a:t>
            </a:r>
            <a:r>
              <a:rPr lang="hy-AM" sz="1100" dirty="0" smtClean="0"/>
              <a:t> կողմից:</a:t>
            </a:r>
            <a:endParaRPr lang="hy-AM" sz="1100" dirty="0"/>
          </a:p>
        </p:txBody>
      </p:sp>
      <p:sp>
        <p:nvSpPr>
          <p:cNvPr id="15" name="&quot;No&quot; Symbol 14"/>
          <p:cNvSpPr/>
          <p:nvPr/>
        </p:nvSpPr>
        <p:spPr>
          <a:xfrm>
            <a:off x="3941718" y="4435794"/>
            <a:ext cx="2110740" cy="2103120"/>
          </a:xfrm>
          <a:prstGeom prst="noSmoking">
            <a:avLst/>
          </a:prstGeom>
          <a:solidFill>
            <a:srgbClr val="FF00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8016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3687" y="285792"/>
            <a:ext cx="9094554" cy="40011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hy-AM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ԱՊԱԿԵՆՏՐՈՆԱՑՎԱԾ ՀԱՄԱԳՈՐԾԱԿՑՈՒԹՅՈՒՆ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0F00E-CE95-4480-9555-99256CEA381A}" type="slidenum">
              <a:rPr lang="en-US" smtClean="0"/>
              <a:t>18</a:t>
            </a:fld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1849690" y="1960450"/>
            <a:ext cx="2682240" cy="1549104"/>
          </a:xfrm>
          <a:custGeom>
            <a:avLst/>
            <a:gdLst>
              <a:gd name="connsiteX0" fmla="*/ 0 w 3055271"/>
              <a:gd name="connsiteY0" fmla="*/ 152027 h 1520266"/>
              <a:gd name="connsiteX1" fmla="*/ 152027 w 3055271"/>
              <a:gd name="connsiteY1" fmla="*/ 0 h 1520266"/>
              <a:gd name="connsiteX2" fmla="*/ 2903244 w 3055271"/>
              <a:gd name="connsiteY2" fmla="*/ 0 h 1520266"/>
              <a:gd name="connsiteX3" fmla="*/ 3055271 w 3055271"/>
              <a:gd name="connsiteY3" fmla="*/ 152027 h 1520266"/>
              <a:gd name="connsiteX4" fmla="*/ 3055271 w 3055271"/>
              <a:gd name="connsiteY4" fmla="*/ 1368239 h 1520266"/>
              <a:gd name="connsiteX5" fmla="*/ 2903244 w 3055271"/>
              <a:gd name="connsiteY5" fmla="*/ 1520266 h 1520266"/>
              <a:gd name="connsiteX6" fmla="*/ 152027 w 3055271"/>
              <a:gd name="connsiteY6" fmla="*/ 1520266 h 1520266"/>
              <a:gd name="connsiteX7" fmla="*/ 0 w 3055271"/>
              <a:gd name="connsiteY7" fmla="*/ 1368239 h 1520266"/>
              <a:gd name="connsiteX8" fmla="*/ 0 w 3055271"/>
              <a:gd name="connsiteY8" fmla="*/ 152027 h 15202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055271" h="1520266">
                <a:moveTo>
                  <a:pt x="0" y="152027"/>
                </a:moveTo>
                <a:cubicBezTo>
                  <a:pt x="0" y="68065"/>
                  <a:pt x="68065" y="0"/>
                  <a:pt x="152027" y="0"/>
                </a:cubicBezTo>
                <a:lnTo>
                  <a:pt x="2903244" y="0"/>
                </a:lnTo>
                <a:cubicBezTo>
                  <a:pt x="2987206" y="0"/>
                  <a:pt x="3055271" y="68065"/>
                  <a:pt x="3055271" y="152027"/>
                </a:cubicBezTo>
                <a:lnTo>
                  <a:pt x="3055271" y="1368239"/>
                </a:lnTo>
                <a:cubicBezTo>
                  <a:pt x="3055271" y="1452201"/>
                  <a:pt x="2987206" y="1520266"/>
                  <a:pt x="2903244" y="1520266"/>
                </a:cubicBezTo>
                <a:lnTo>
                  <a:pt x="152027" y="1520266"/>
                </a:lnTo>
                <a:cubicBezTo>
                  <a:pt x="68065" y="1520266"/>
                  <a:pt x="0" y="1452201"/>
                  <a:pt x="0" y="1368239"/>
                </a:cubicBezTo>
                <a:lnTo>
                  <a:pt x="0" y="152027"/>
                </a:lnTo>
                <a:close/>
              </a:path>
            </a:pathLst>
          </a:cu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spcFirstLastPara="0" vert="horz" wrap="square" lIns="67387" tIns="59767" rIns="67387" bIns="59767" numCol="1" spcCol="1270" anchor="ctr" anchorCtr="0">
            <a:noAutofit/>
          </a:bodyPr>
          <a:lstStyle/>
          <a:p>
            <a:pPr lvl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y-AM" sz="1100" b="1" dirty="0" smtClean="0">
                <a:solidFill>
                  <a:srgbClr val="0070C0"/>
                </a:solidFill>
              </a:rPr>
              <a:t>ԵՐԵՎԱՆ-ԼՈՍ ԱՆՋԵԼԵՍ </a:t>
            </a:r>
            <a:r>
              <a:rPr lang="ru-RU" sz="1100" b="1" dirty="0" smtClean="0">
                <a:solidFill>
                  <a:srgbClr val="0070C0"/>
                </a:solidFill>
              </a:rPr>
              <a:t>(</a:t>
            </a:r>
            <a:r>
              <a:rPr lang="hy-AM" sz="1100" b="1" dirty="0">
                <a:solidFill>
                  <a:srgbClr val="0070C0"/>
                </a:solidFill>
              </a:rPr>
              <a:t>Կ</a:t>
            </a:r>
            <a:r>
              <a:rPr lang="hy-AM" sz="1100" b="1" dirty="0" smtClean="0">
                <a:solidFill>
                  <a:srgbClr val="0070C0"/>
                </a:solidFill>
              </a:rPr>
              <a:t>ԱԼԻՖՈՐՆԻԱ</a:t>
            </a:r>
            <a:r>
              <a:rPr lang="ru-RU" sz="1100" b="1" dirty="0" smtClean="0">
                <a:solidFill>
                  <a:srgbClr val="0070C0"/>
                </a:solidFill>
              </a:rPr>
              <a:t>)</a:t>
            </a:r>
            <a:endParaRPr lang="hy-AM" sz="1100" b="1" dirty="0">
              <a:solidFill>
                <a:srgbClr val="0070C0"/>
              </a:solidFill>
            </a:endParaRPr>
          </a:p>
        </p:txBody>
      </p:sp>
      <p:sp>
        <p:nvSpPr>
          <p:cNvPr id="10" name="Freeform 9"/>
          <p:cNvSpPr/>
          <p:nvPr/>
        </p:nvSpPr>
        <p:spPr>
          <a:xfrm>
            <a:off x="4959531" y="1960450"/>
            <a:ext cx="2682240" cy="1549104"/>
          </a:xfrm>
          <a:custGeom>
            <a:avLst/>
            <a:gdLst>
              <a:gd name="connsiteX0" fmla="*/ 0 w 3055271"/>
              <a:gd name="connsiteY0" fmla="*/ 152027 h 1520266"/>
              <a:gd name="connsiteX1" fmla="*/ 152027 w 3055271"/>
              <a:gd name="connsiteY1" fmla="*/ 0 h 1520266"/>
              <a:gd name="connsiteX2" fmla="*/ 2903244 w 3055271"/>
              <a:gd name="connsiteY2" fmla="*/ 0 h 1520266"/>
              <a:gd name="connsiteX3" fmla="*/ 3055271 w 3055271"/>
              <a:gd name="connsiteY3" fmla="*/ 152027 h 1520266"/>
              <a:gd name="connsiteX4" fmla="*/ 3055271 w 3055271"/>
              <a:gd name="connsiteY4" fmla="*/ 1368239 h 1520266"/>
              <a:gd name="connsiteX5" fmla="*/ 2903244 w 3055271"/>
              <a:gd name="connsiteY5" fmla="*/ 1520266 h 1520266"/>
              <a:gd name="connsiteX6" fmla="*/ 152027 w 3055271"/>
              <a:gd name="connsiteY6" fmla="*/ 1520266 h 1520266"/>
              <a:gd name="connsiteX7" fmla="*/ 0 w 3055271"/>
              <a:gd name="connsiteY7" fmla="*/ 1368239 h 1520266"/>
              <a:gd name="connsiteX8" fmla="*/ 0 w 3055271"/>
              <a:gd name="connsiteY8" fmla="*/ 152027 h 15202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055271" h="1520266">
                <a:moveTo>
                  <a:pt x="0" y="152027"/>
                </a:moveTo>
                <a:cubicBezTo>
                  <a:pt x="0" y="68065"/>
                  <a:pt x="68065" y="0"/>
                  <a:pt x="152027" y="0"/>
                </a:cubicBezTo>
                <a:lnTo>
                  <a:pt x="2903244" y="0"/>
                </a:lnTo>
                <a:cubicBezTo>
                  <a:pt x="2987206" y="0"/>
                  <a:pt x="3055271" y="68065"/>
                  <a:pt x="3055271" y="152027"/>
                </a:cubicBezTo>
                <a:lnTo>
                  <a:pt x="3055271" y="1368239"/>
                </a:lnTo>
                <a:cubicBezTo>
                  <a:pt x="3055271" y="1452201"/>
                  <a:pt x="2987206" y="1520266"/>
                  <a:pt x="2903244" y="1520266"/>
                </a:cubicBezTo>
                <a:lnTo>
                  <a:pt x="152027" y="1520266"/>
                </a:lnTo>
                <a:cubicBezTo>
                  <a:pt x="68065" y="1520266"/>
                  <a:pt x="0" y="1452201"/>
                  <a:pt x="0" y="1368239"/>
                </a:cubicBezTo>
                <a:lnTo>
                  <a:pt x="0" y="152027"/>
                </a:lnTo>
                <a:close/>
              </a:path>
            </a:pathLst>
          </a:cu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spcFirstLastPara="0" vert="horz" wrap="square" lIns="67387" tIns="59767" rIns="67387" bIns="59767" numCol="1" spcCol="1270" anchor="ctr" anchorCtr="0">
            <a:noAutofit/>
          </a:bodyPr>
          <a:lstStyle/>
          <a:p>
            <a:pPr lvl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y-AM" sz="1100" b="1" dirty="0" smtClean="0">
                <a:solidFill>
                  <a:srgbClr val="0070C0"/>
                </a:solidFill>
              </a:rPr>
              <a:t>ԵՐԵՎԱՆ-ՔԵՄԲՐԻՋ </a:t>
            </a:r>
            <a:r>
              <a:rPr lang="ru-RU" sz="1100" b="1" dirty="0" smtClean="0">
                <a:solidFill>
                  <a:srgbClr val="0070C0"/>
                </a:solidFill>
              </a:rPr>
              <a:t>(</a:t>
            </a:r>
            <a:r>
              <a:rPr lang="hy-AM" sz="1100" b="1" dirty="0" smtClean="0">
                <a:solidFill>
                  <a:srgbClr val="0070C0"/>
                </a:solidFill>
              </a:rPr>
              <a:t>ՄԱՍԱՉՈՒՍԵԹՍ</a:t>
            </a:r>
            <a:r>
              <a:rPr lang="ru-RU" sz="1100" b="1" dirty="0" smtClean="0">
                <a:solidFill>
                  <a:srgbClr val="0070C0"/>
                </a:solidFill>
              </a:rPr>
              <a:t>)</a:t>
            </a:r>
            <a:endParaRPr lang="hy-AM" sz="1100" dirty="0">
              <a:solidFill>
                <a:srgbClr val="0070C0"/>
              </a:solidFill>
            </a:endParaRPr>
          </a:p>
        </p:txBody>
      </p:sp>
      <p:sp>
        <p:nvSpPr>
          <p:cNvPr id="12" name="Freeform 11"/>
          <p:cNvSpPr/>
          <p:nvPr/>
        </p:nvSpPr>
        <p:spPr>
          <a:xfrm>
            <a:off x="1849690" y="4372725"/>
            <a:ext cx="2682240" cy="1549104"/>
          </a:xfrm>
          <a:custGeom>
            <a:avLst/>
            <a:gdLst>
              <a:gd name="connsiteX0" fmla="*/ 0 w 3055271"/>
              <a:gd name="connsiteY0" fmla="*/ 152027 h 1520266"/>
              <a:gd name="connsiteX1" fmla="*/ 152027 w 3055271"/>
              <a:gd name="connsiteY1" fmla="*/ 0 h 1520266"/>
              <a:gd name="connsiteX2" fmla="*/ 2903244 w 3055271"/>
              <a:gd name="connsiteY2" fmla="*/ 0 h 1520266"/>
              <a:gd name="connsiteX3" fmla="*/ 3055271 w 3055271"/>
              <a:gd name="connsiteY3" fmla="*/ 152027 h 1520266"/>
              <a:gd name="connsiteX4" fmla="*/ 3055271 w 3055271"/>
              <a:gd name="connsiteY4" fmla="*/ 1368239 h 1520266"/>
              <a:gd name="connsiteX5" fmla="*/ 2903244 w 3055271"/>
              <a:gd name="connsiteY5" fmla="*/ 1520266 h 1520266"/>
              <a:gd name="connsiteX6" fmla="*/ 152027 w 3055271"/>
              <a:gd name="connsiteY6" fmla="*/ 1520266 h 1520266"/>
              <a:gd name="connsiteX7" fmla="*/ 0 w 3055271"/>
              <a:gd name="connsiteY7" fmla="*/ 1368239 h 1520266"/>
              <a:gd name="connsiteX8" fmla="*/ 0 w 3055271"/>
              <a:gd name="connsiteY8" fmla="*/ 152027 h 15202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055271" h="1520266">
                <a:moveTo>
                  <a:pt x="0" y="152027"/>
                </a:moveTo>
                <a:cubicBezTo>
                  <a:pt x="0" y="68065"/>
                  <a:pt x="68065" y="0"/>
                  <a:pt x="152027" y="0"/>
                </a:cubicBezTo>
                <a:lnTo>
                  <a:pt x="2903244" y="0"/>
                </a:lnTo>
                <a:cubicBezTo>
                  <a:pt x="2987206" y="0"/>
                  <a:pt x="3055271" y="68065"/>
                  <a:pt x="3055271" y="152027"/>
                </a:cubicBezTo>
                <a:lnTo>
                  <a:pt x="3055271" y="1368239"/>
                </a:lnTo>
                <a:cubicBezTo>
                  <a:pt x="3055271" y="1452201"/>
                  <a:pt x="2987206" y="1520266"/>
                  <a:pt x="2903244" y="1520266"/>
                </a:cubicBezTo>
                <a:lnTo>
                  <a:pt x="152027" y="1520266"/>
                </a:lnTo>
                <a:cubicBezTo>
                  <a:pt x="68065" y="1520266"/>
                  <a:pt x="0" y="1452201"/>
                  <a:pt x="0" y="1368239"/>
                </a:cubicBezTo>
                <a:lnTo>
                  <a:pt x="0" y="152027"/>
                </a:lnTo>
                <a:close/>
              </a:path>
            </a:pathLst>
          </a:cu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spcFirstLastPara="0" vert="horz" wrap="square" lIns="67387" tIns="59767" rIns="67387" bIns="59767" numCol="1" spcCol="1270" anchor="ctr" anchorCtr="0">
            <a:noAutofit/>
          </a:bodyPr>
          <a:lstStyle/>
          <a:p>
            <a:pPr lvl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y-AM" sz="1100" b="1" dirty="0" smtClean="0">
                <a:solidFill>
                  <a:srgbClr val="0070C0"/>
                </a:solidFill>
              </a:rPr>
              <a:t>ՎԱՆԱՁՈՐ-ՊԱՍԱԴԵՆԱ </a:t>
            </a:r>
            <a:r>
              <a:rPr lang="ru-RU" sz="1100" b="1" dirty="0" smtClean="0">
                <a:solidFill>
                  <a:srgbClr val="0070C0"/>
                </a:solidFill>
              </a:rPr>
              <a:t>(</a:t>
            </a:r>
            <a:r>
              <a:rPr lang="hy-AM" sz="1100" b="1" dirty="0" smtClean="0">
                <a:solidFill>
                  <a:srgbClr val="0070C0"/>
                </a:solidFill>
              </a:rPr>
              <a:t>ԿԱԼԻՖՈՐՆԻԱ</a:t>
            </a:r>
            <a:r>
              <a:rPr lang="ru-RU" sz="1100" b="1" dirty="0" smtClean="0">
                <a:solidFill>
                  <a:srgbClr val="0070C0"/>
                </a:solidFill>
              </a:rPr>
              <a:t>)</a:t>
            </a:r>
            <a:endParaRPr lang="hy-AM" sz="1100" b="1" dirty="0">
              <a:solidFill>
                <a:srgbClr val="0070C0"/>
              </a:solidFill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4959531" y="4372725"/>
            <a:ext cx="2682240" cy="1549104"/>
          </a:xfrm>
          <a:custGeom>
            <a:avLst/>
            <a:gdLst>
              <a:gd name="connsiteX0" fmla="*/ 0 w 3055271"/>
              <a:gd name="connsiteY0" fmla="*/ 152027 h 1520266"/>
              <a:gd name="connsiteX1" fmla="*/ 152027 w 3055271"/>
              <a:gd name="connsiteY1" fmla="*/ 0 h 1520266"/>
              <a:gd name="connsiteX2" fmla="*/ 2903244 w 3055271"/>
              <a:gd name="connsiteY2" fmla="*/ 0 h 1520266"/>
              <a:gd name="connsiteX3" fmla="*/ 3055271 w 3055271"/>
              <a:gd name="connsiteY3" fmla="*/ 152027 h 1520266"/>
              <a:gd name="connsiteX4" fmla="*/ 3055271 w 3055271"/>
              <a:gd name="connsiteY4" fmla="*/ 1368239 h 1520266"/>
              <a:gd name="connsiteX5" fmla="*/ 2903244 w 3055271"/>
              <a:gd name="connsiteY5" fmla="*/ 1520266 h 1520266"/>
              <a:gd name="connsiteX6" fmla="*/ 152027 w 3055271"/>
              <a:gd name="connsiteY6" fmla="*/ 1520266 h 1520266"/>
              <a:gd name="connsiteX7" fmla="*/ 0 w 3055271"/>
              <a:gd name="connsiteY7" fmla="*/ 1368239 h 1520266"/>
              <a:gd name="connsiteX8" fmla="*/ 0 w 3055271"/>
              <a:gd name="connsiteY8" fmla="*/ 152027 h 15202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055271" h="1520266">
                <a:moveTo>
                  <a:pt x="0" y="152027"/>
                </a:moveTo>
                <a:cubicBezTo>
                  <a:pt x="0" y="68065"/>
                  <a:pt x="68065" y="0"/>
                  <a:pt x="152027" y="0"/>
                </a:cubicBezTo>
                <a:lnTo>
                  <a:pt x="2903244" y="0"/>
                </a:lnTo>
                <a:cubicBezTo>
                  <a:pt x="2987206" y="0"/>
                  <a:pt x="3055271" y="68065"/>
                  <a:pt x="3055271" y="152027"/>
                </a:cubicBezTo>
                <a:lnTo>
                  <a:pt x="3055271" y="1368239"/>
                </a:lnTo>
                <a:cubicBezTo>
                  <a:pt x="3055271" y="1452201"/>
                  <a:pt x="2987206" y="1520266"/>
                  <a:pt x="2903244" y="1520266"/>
                </a:cubicBezTo>
                <a:lnTo>
                  <a:pt x="152027" y="1520266"/>
                </a:lnTo>
                <a:cubicBezTo>
                  <a:pt x="68065" y="1520266"/>
                  <a:pt x="0" y="1452201"/>
                  <a:pt x="0" y="1368239"/>
                </a:cubicBezTo>
                <a:lnTo>
                  <a:pt x="0" y="152027"/>
                </a:lnTo>
                <a:close/>
              </a:path>
            </a:pathLst>
          </a:cu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spcFirstLastPara="0" vert="horz" wrap="square" lIns="67387" tIns="59767" rIns="67387" bIns="59767" numCol="1" spcCol="1270" anchor="ctr" anchorCtr="0">
            <a:noAutofit/>
          </a:bodyPr>
          <a:lstStyle/>
          <a:p>
            <a:pPr lvl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y-AM" sz="1100" b="1" dirty="0" smtClean="0">
                <a:solidFill>
                  <a:srgbClr val="0070C0"/>
                </a:solidFill>
              </a:rPr>
              <a:t>ԳՅՈՒՄՐԻ-ԱԼԵՔՍԱՆԴՐԻԱ </a:t>
            </a:r>
            <a:r>
              <a:rPr lang="ru-RU" sz="1100" b="1" dirty="0" smtClean="0">
                <a:solidFill>
                  <a:srgbClr val="0070C0"/>
                </a:solidFill>
              </a:rPr>
              <a:t>(</a:t>
            </a:r>
            <a:r>
              <a:rPr lang="hy-AM" sz="1100" b="1" dirty="0" smtClean="0">
                <a:solidFill>
                  <a:srgbClr val="0070C0"/>
                </a:solidFill>
              </a:rPr>
              <a:t>ՎԻՐՋԻՆԻԱ</a:t>
            </a:r>
            <a:r>
              <a:rPr lang="ru-RU" sz="1100" b="1" dirty="0" smtClean="0">
                <a:solidFill>
                  <a:srgbClr val="0070C0"/>
                </a:solidFill>
              </a:rPr>
              <a:t>)</a:t>
            </a:r>
            <a:endParaRPr lang="hy-AM" sz="1100" b="1" dirty="0">
              <a:solidFill>
                <a:srgbClr val="0070C0"/>
              </a:solidFill>
            </a:endParaRPr>
          </a:p>
        </p:txBody>
      </p:sp>
      <p:sp>
        <p:nvSpPr>
          <p:cNvPr id="16" name="Freeform 15"/>
          <p:cNvSpPr/>
          <p:nvPr/>
        </p:nvSpPr>
        <p:spPr>
          <a:xfrm>
            <a:off x="3469844" y="809897"/>
            <a:ext cx="2682240" cy="739176"/>
          </a:xfrm>
          <a:custGeom>
            <a:avLst/>
            <a:gdLst>
              <a:gd name="connsiteX0" fmla="*/ 0 w 3055271"/>
              <a:gd name="connsiteY0" fmla="*/ 152027 h 1520266"/>
              <a:gd name="connsiteX1" fmla="*/ 152027 w 3055271"/>
              <a:gd name="connsiteY1" fmla="*/ 0 h 1520266"/>
              <a:gd name="connsiteX2" fmla="*/ 2903244 w 3055271"/>
              <a:gd name="connsiteY2" fmla="*/ 0 h 1520266"/>
              <a:gd name="connsiteX3" fmla="*/ 3055271 w 3055271"/>
              <a:gd name="connsiteY3" fmla="*/ 152027 h 1520266"/>
              <a:gd name="connsiteX4" fmla="*/ 3055271 w 3055271"/>
              <a:gd name="connsiteY4" fmla="*/ 1368239 h 1520266"/>
              <a:gd name="connsiteX5" fmla="*/ 2903244 w 3055271"/>
              <a:gd name="connsiteY5" fmla="*/ 1520266 h 1520266"/>
              <a:gd name="connsiteX6" fmla="*/ 152027 w 3055271"/>
              <a:gd name="connsiteY6" fmla="*/ 1520266 h 1520266"/>
              <a:gd name="connsiteX7" fmla="*/ 0 w 3055271"/>
              <a:gd name="connsiteY7" fmla="*/ 1368239 h 1520266"/>
              <a:gd name="connsiteX8" fmla="*/ 0 w 3055271"/>
              <a:gd name="connsiteY8" fmla="*/ 152027 h 15202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055271" h="1520266">
                <a:moveTo>
                  <a:pt x="0" y="152027"/>
                </a:moveTo>
                <a:cubicBezTo>
                  <a:pt x="0" y="68065"/>
                  <a:pt x="68065" y="0"/>
                  <a:pt x="152027" y="0"/>
                </a:cubicBezTo>
                <a:lnTo>
                  <a:pt x="2903244" y="0"/>
                </a:lnTo>
                <a:cubicBezTo>
                  <a:pt x="2987206" y="0"/>
                  <a:pt x="3055271" y="68065"/>
                  <a:pt x="3055271" y="152027"/>
                </a:cubicBezTo>
                <a:lnTo>
                  <a:pt x="3055271" y="1368239"/>
                </a:lnTo>
                <a:cubicBezTo>
                  <a:pt x="3055271" y="1452201"/>
                  <a:pt x="2987206" y="1520266"/>
                  <a:pt x="2903244" y="1520266"/>
                </a:cubicBezTo>
                <a:lnTo>
                  <a:pt x="152027" y="1520266"/>
                </a:lnTo>
                <a:cubicBezTo>
                  <a:pt x="68065" y="1520266"/>
                  <a:pt x="0" y="1452201"/>
                  <a:pt x="0" y="1368239"/>
                </a:cubicBezTo>
                <a:lnTo>
                  <a:pt x="0" y="152027"/>
                </a:lnTo>
                <a:close/>
              </a:path>
            </a:pathLst>
          </a:cu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spcFirstLastPara="0" vert="horz" wrap="square" lIns="67387" tIns="59767" rIns="67387" bIns="59767" numCol="1" spcCol="1270" anchor="ctr" anchorCtr="0">
            <a:noAutofit/>
          </a:bodyPr>
          <a:lstStyle/>
          <a:p>
            <a:pPr algn="ctr" defTabSz="533400"/>
            <a:r>
              <a:rPr lang="hy-AM" sz="1200" b="1" dirty="0" smtClean="0">
                <a:solidFill>
                  <a:srgbClr val="0070C0"/>
                </a:solidFill>
              </a:rPr>
              <a:t>Քույր քաղաք համաձայնագրեր</a:t>
            </a:r>
            <a:endParaRPr lang="hy-AM" sz="12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942188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3687" y="285792"/>
            <a:ext cx="9094554" cy="707886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hy-AM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ՀԱՅԱՍՏԱՆ-ԿԱԼԻՖՈՐՆԻԱ ՇՐՋԱՆԱԿԱՅԻՆ ՀԱՄԱՁԱՅՆԱԳԻՐ</a:t>
            </a:r>
          </a:p>
          <a:p>
            <a:pPr algn="ctr"/>
            <a:r>
              <a:rPr lang="hy-AM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Ստորագրվել է 2019թ. </a:t>
            </a:r>
            <a:r>
              <a:rPr lang="hy-AM" sz="2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ս</a:t>
            </a:r>
            <a:r>
              <a:rPr lang="hy-AM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եպտեմբերի 24-ին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0F00E-CE95-4480-9555-99256CEA381A}" type="slidenum">
              <a:rPr lang="en-US" smtClean="0"/>
              <a:t>19</a:t>
            </a:fld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1440387" y="1577273"/>
            <a:ext cx="3175156" cy="4395902"/>
          </a:xfrm>
          <a:custGeom>
            <a:avLst/>
            <a:gdLst>
              <a:gd name="connsiteX0" fmla="*/ 0 w 3055271"/>
              <a:gd name="connsiteY0" fmla="*/ 152027 h 1520266"/>
              <a:gd name="connsiteX1" fmla="*/ 152027 w 3055271"/>
              <a:gd name="connsiteY1" fmla="*/ 0 h 1520266"/>
              <a:gd name="connsiteX2" fmla="*/ 2903244 w 3055271"/>
              <a:gd name="connsiteY2" fmla="*/ 0 h 1520266"/>
              <a:gd name="connsiteX3" fmla="*/ 3055271 w 3055271"/>
              <a:gd name="connsiteY3" fmla="*/ 152027 h 1520266"/>
              <a:gd name="connsiteX4" fmla="*/ 3055271 w 3055271"/>
              <a:gd name="connsiteY4" fmla="*/ 1368239 h 1520266"/>
              <a:gd name="connsiteX5" fmla="*/ 2903244 w 3055271"/>
              <a:gd name="connsiteY5" fmla="*/ 1520266 h 1520266"/>
              <a:gd name="connsiteX6" fmla="*/ 152027 w 3055271"/>
              <a:gd name="connsiteY6" fmla="*/ 1520266 h 1520266"/>
              <a:gd name="connsiteX7" fmla="*/ 0 w 3055271"/>
              <a:gd name="connsiteY7" fmla="*/ 1368239 h 1520266"/>
              <a:gd name="connsiteX8" fmla="*/ 0 w 3055271"/>
              <a:gd name="connsiteY8" fmla="*/ 152027 h 15202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055271" h="1520266">
                <a:moveTo>
                  <a:pt x="0" y="152027"/>
                </a:moveTo>
                <a:cubicBezTo>
                  <a:pt x="0" y="68065"/>
                  <a:pt x="68065" y="0"/>
                  <a:pt x="152027" y="0"/>
                </a:cubicBezTo>
                <a:lnTo>
                  <a:pt x="2903244" y="0"/>
                </a:lnTo>
                <a:cubicBezTo>
                  <a:pt x="2987206" y="0"/>
                  <a:pt x="3055271" y="68065"/>
                  <a:pt x="3055271" y="152027"/>
                </a:cubicBezTo>
                <a:lnTo>
                  <a:pt x="3055271" y="1368239"/>
                </a:lnTo>
                <a:cubicBezTo>
                  <a:pt x="3055271" y="1452201"/>
                  <a:pt x="2987206" y="1520266"/>
                  <a:pt x="2903244" y="1520266"/>
                </a:cubicBezTo>
                <a:lnTo>
                  <a:pt x="152027" y="1520266"/>
                </a:lnTo>
                <a:cubicBezTo>
                  <a:pt x="68065" y="1520266"/>
                  <a:pt x="0" y="1452201"/>
                  <a:pt x="0" y="1368239"/>
                </a:cubicBezTo>
                <a:lnTo>
                  <a:pt x="0" y="152027"/>
                </a:lnTo>
                <a:close/>
              </a:path>
            </a:pathLst>
          </a:cu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spcFirstLastPara="0" vert="horz" wrap="square" lIns="67387" tIns="59767" rIns="67387" bIns="59767" numCol="1" spcCol="1270" anchor="ctr" anchorCtr="0">
            <a:noAutofit/>
          </a:bodyPr>
          <a:lstStyle/>
          <a:p>
            <a:pPr lvl="0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y-AM" sz="1100" b="1" dirty="0" smtClean="0">
                <a:solidFill>
                  <a:srgbClr val="0070C0"/>
                </a:solidFill>
              </a:rPr>
              <a:t>Ոլորտներ</a:t>
            </a:r>
          </a:p>
          <a:p>
            <a:pPr lvl="0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hy-AM" sz="1100" b="1" dirty="0" smtClean="0">
              <a:solidFill>
                <a:srgbClr val="0070C0"/>
              </a:solidFill>
            </a:endParaRPr>
          </a:p>
          <a:p>
            <a:pPr marL="171450" lvl="0" indent="-17145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§"/>
            </a:pPr>
            <a:r>
              <a:rPr lang="hy-AM" sz="1100" dirty="0" err="1" smtClean="0">
                <a:solidFill>
                  <a:srgbClr val="0070C0"/>
                </a:solidFill>
              </a:rPr>
              <a:t>Առեվտուր</a:t>
            </a:r>
            <a:r>
              <a:rPr lang="hy-AM" sz="1100" dirty="0" smtClean="0">
                <a:solidFill>
                  <a:srgbClr val="0070C0"/>
                </a:solidFill>
              </a:rPr>
              <a:t> </a:t>
            </a:r>
            <a:r>
              <a:rPr lang="hy-AM" sz="1100" dirty="0">
                <a:solidFill>
                  <a:srgbClr val="0070C0"/>
                </a:solidFill>
              </a:rPr>
              <a:t>ու </a:t>
            </a:r>
            <a:r>
              <a:rPr lang="hy-AM" sz="1100" dirty="0" smtClean="0">
                <a:solidFill>
                  <a:srgbClr val="0070C0"/>
                </a:solidFill>
              </a:rPr>
              <a:t>ներդրումներ</a:t>
            </a:r>
          </a:p>
          <a:p>
            <a:pPr marL="171450" lvl="0" indent="-17145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§"/>
            </a:pPr>
            <a:r>
              <a:rPr lang="hy-AM" sz="1100" dirty="0" smtClean="0">
                <a:solidFill>
                  <a:srgbClr val="0070C0"/>
                </a:solidFill>
              </a:rPr>
              <a:t>Կրթություն</a:t>
            </a:r>
            <a:r>
              <a:rPr lang="hy-AM" sz="1100" dirty="0">
                <a:solidFill>
                  <a:srgbClr val="0070C0"/>
                </a:solidFill>
              </a:rPr>
              <a:t>, գիտություն ու համատեղ </a:t>
            </a:r>
            <a:r>
              <a:rPr lang="hy-AM" sz="1100" dirty="0" smtClean="0">
                <a:solidFill>
                  <a:srgbClr val="0070C0"/>
                </a:solidFill>
              </a:rPr>
              <a:t>ուսումնասիրություններ</a:t>
            </a:r>
          </a:p>
          <a:p>
            <a:pPr marL="171450" lvl="0" indent="-17145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§"/>
            </a:pPr>
            <a:r>
              <a:rPr lang="hy-AM" sz="1100" dirty="0" smtClean="0">
                <a:solidFill>
                  <a:srgbClr val="0070C0"/>
                </a:solidFill>
              </a:rPr>
              <a:t>Ձեռնարկատիրական կապեր</a:t>
            </a:r>
          </a:p>
          <a:p>
            <a:pPr marL="171450" lvl="0" indent="-17145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§"/>
            </a:pPr>
            <a:r>
              <a:rPr lang="hy-AM" sz="1100" dirty="0" smtClean="0">
                <a:solidFill>
                  <a:srgbClr val="0070C0"/>
                </a:solidFill>
              </a:rPr>
              <a:t>Այլընտրանքային էներգետիկա</a:t>
            </a:r>
          </a:p>
          <a:p>
            <a:pPr marL="171450" lvl="0" indent="-17145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§"/>
            </a:pPr>
            <a:r>
              <a:rPr lang="hy-AM" sz="1100" dirty="0" smtClean="0">
                <a:solidFill>
                  <a:srgbClr val="0070C0"/>
                </a:solidFill>
              </a:rPr>
              <a:t>Ջրային </a:t>
            </a:r>
            <a:r>
              <a:rPr lang="hy-AM" sz="1100" dirty="0">
                <a:solidFill>
                  <a:srgbClr val="0070C0"/>
                </a:solidFill>
              </a:rPr>
              <a:t>ռեսուրսների պահպանում ու </a:t>
            </a:r>
            <a:r>
              <a:rPr lang="hy-AM" sz="1100" dirty="0" smtClean="0">
                <a:solidFill>
                  <a:srgbClr val="0070C0"/>
                </a:solidFill>
              </a:rPr>
              <a:t>կառավարում</a:t>
            </a:r>
          </a:p>
          <a:p>
            <a:pPr marL="171450" lvl="0" indent="-17145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§"/>
            </a:pPr>
            <a:r>
              <a:rPr lang="hy-AM" sz="1100" dirty="0" smtClean="0">
                <a:solidFill>
                  <a:srgbClr val="0070C0"/>
                </a:solidFill>
              </a:rPr>
              <a:t>Առողջապահություն </a:t>
            </a:r>
            <a:r>
              <a:rPr lang="hy-AM" sz="1100" dirty="0">
                <a:solidFill>
                  <a:srgbClr val="0070C0"/>
                </a:solidFill>
              </a:rPr>
              <a:t>ու </a:t>
            </a:r>
            <a:r>
              <a:rPr lang="hy-AM" sz="1100" dirty="0" smtClean="0">
                <a:solidFill>
                  <a:srgbClr val="0070C0"/>
                </a:solidFill>
              </a:rPr>
              <a:t>բիոտեխնոլոգիա</a:t>
            </a:r>
          </a:p>
          <a:p>
            <a:pPr marL="171450" lvl="0" indent="-17145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§"/>
            </a:pPr>
            <a:r>
              <a:rPr lang="hy-AM" sz="1100" dirty="0" smtClean="0">
                <a:solidFill>
                  <a:srgbClr val="0070C0"/>
                </a:solidFill>
              </a:rPr>
              <a:t>Տեղեկատվական տեխնոլոգիաներ</a:t>
            </a:r>
          </a:p>
          <a:p>
            <a:pPr marL="171450" lvl="0" indent="-17145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§"/>
            </a:pPr>
            <a:r>
              <a:rPr lang="hy-AM" sz="1100" dirty="0" smtClean="0">
                <a:solidFill>
                  <a:srgbClr val="0070C0"/>
                </a:solidFill>
              </a:rPr>
              <a:t>Արվեստ </a:t>
            </a:r>
            <a:r>
              <a:rPr lang="hy-AM" sz="1100" dirty="0">
                <a:solidFill>
                  <a:srgbClr val="0070C0"/>
                </a:solidFill>
              </a:rPr>
              <a:t>ու </a:t>
            </a:r>
            <a:r>
              <a:rPr lang="hy-AM" sz="1100" dirty="0" smtClean="0">
                <a:solidFill>
                  <a:srgbClr val="0070C0"/>
                </a:solidFill>
              </a:rPr>
              <a:t>մշակույթ</a:t>
            </a:r>
          </a:p>
          <a:p>
            <a:pPr marL="171450" lvl="0" indent="-17145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§"/>
            </a:pPr>
            <a:r>
              <a:rPr lang="hy-AM" sz="1100" dirty="0" smtClean="0">
                <a:solidFill>
                  <a:srgbClr val="0070C0"/>
                </a:solidFill>
              </a:rPr>
              <a:t>Արտակարգ </a:t>
            </a:r>
            <a:r>
              <a:rPr lang="hy-AM" sz="1100" dirty="0">
                <a:solidFill>
                  <a:srgbClr val="0070C0"/>
                </a:solidFill>
              </a:rPr>
              <a:t>իրավիճակների </a:t>
            </a:r>
            <a:r>
              <a:rPr lang="hy-AM" sz="1100" dirty="0" smtClean="0">
                <a:solidFill>
                  <a:srgbClr val="0070C0"/>
                </a:solidFill>
              </a:rPr>
              <a:t>կառավարում</a:t>
            </a:r>
          </a:p>
          <a:p>
            <a:pPr marL="171450" lvl="0" indent="-17145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§"/>
            </a:pPr>
            <a:r>
              <a:rPr lang="hy-AM" sz="1100" dirty="0" smtClean="0">
                <a:solidFill>
                  <a:srgbClr val="0070C0"/>
                </a:solidFill>
              </a:rPr>
              <a:t>Զբոսաշրջություն</a:t>
            </a:r>
          </a:p>
          <a:p>
            <a:pPr marL="171450" lvl="0" indent="-17145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§"/>
            </a:pPr>
            <a:r>
              <a:rPr lang="hy-AM" sz="1100" dirty="0" smtClean="0">
                <a:solidFill>
                  <a:srgbClr val="0070C0"/>
                </a:solidFill>
              </a:rPr>
              <a:t>Գյուղատնտեսություն</a:t>
            </a:r>
          </a:p>
          <a:p>
            <a:pPr marL="171450" lvl="0" indent="-17145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§"/>
            </a:pPr>
            <a:r>
              <a:rPr lang="hy-AM" sz="1100" dirty="0" smtClean="0">
                <a:solidFill>
                  <a:srgbClr val="0070C0"/>
                </a:solidFill>
              </a:rPr>
              <a:t>Քույր </a:t>
            </a:r>
            <a:r>
              <a:rPr lang="hy-AM" sz="1100" dirty="0">
                <a:solidFill>
                  <a:srgbClr val="0070C0"/>
                </a:solidFill>
              </a:rPr>
              <a:t>քաղաք հարաբերությունների </a:t>
            </a:r>
            <a:r>
              <a:rPr lang="hy-AM" sz="1100" dirty="0" smtClean="0">
                <a:solidFill>
                  <a:srgbClr val="0070C0"/>
                </a:solidFill>
              </a:rPr>
              <a:t>ամրապնդում</a:t>
            </a:r>
            <a:endParaRPr lang="hy-AM" sz="1100" dirty="0">
              <a:solidFill>
                <a:srgbClr val="0070C0"/>
              </a:solidFill>
            </a:endParaRPr>
          </a:p>
        </p:txBody>
      </p:sp>
      <p:sp>
        <p:nvSpPr>
          <p:cNvPr id="13" name="Freeform 12"/>
          <p:cNvSpPr/>
          <p:nvPr/>
        </p:nvSpPr>
        <p:spPr>
          <a:xfrm>
            <a:off x="5431156" y="3405635"/>
            <a:ext cx="3373210" cy="1244741"/>
          </a:xfrm>
          <a:custGeom>
            <a:avLst/>
            <a:gdLst>
              <a:gd name="connsiteX0" fmla="*/ 0 w 3055271"/>
              <a:gd name="connsiteY0" fmla="*/ 152027 h 1520266"/>
              <a:gd name="connsiteX1" fmla="*/ 152027 w 3055271"/>
              <a:gd name="connsiteY1" fmla="*/ 0 h 1520266"/>
              <a:gd name="connsiteX2" fmla="*/ 2903244 w 3055271"/>
              <a:gd name="connsiteY2" fmla="*/ 0 h 1520266"/>
              <a:gd name="connsiteX3" fmla="*/ 3055271 w 3055271"/>
              <a:gd name="connsiteY3" fmla="*/ 152027 h 1520266"/>
              <a:gd name="connsiteX4" fmla="*/ 3055271 w 3055271"/>
              <a:gd name="connsiteY4" fmla="*/ 1368239 h 1520266"/>
              <a:gd name="connsiteX5" fmla="*/ 2903244 w 3055271"/>
              <a:gd name="connsiteY5" fmla="*/ 1520266 h 1520266"/>
              <a:gd name="connsiteX6" fmla="*/ 152027 w 3055271"/>
              <a:gd name="connsiteY6" fmla="*/ 1520266 h 1520266"/>
              <a:gd name="connsiteX7" fmla="*/ 0 w 3055271"/>
              <a:gd name="connsiteY7" fmla="*/ 1368239 h 1520266"/>
              <a:gd name="connsiteX8" fmla="*/ 0 w 3055271"/>
              <a:gd name="connsiteY8" fmla="*/ 152027 h 15202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055271" h="1520266">
                <a:moveTo>
                  <a:pt x="0" y="152027"/>
                </a:moveTo>
                <a:cubicBezTo>
                  <a:pt x="0" y="68065"/>
                  <a:pt x="68065" y="0"/>
                  <a:pt x="152027" y="0"/>
                </a:cubicBezTo>
                <a:lnTo>
                  <a:pt x="2903244" y="0"/>
                </a:lnTo>
                <a:cubicBezTo>
                  <a:pt x="2987206" y="0"/>
                  <a:pt x="3055271" y="68065"/>
                  <a:pt x="3055271" y="152027"/>
                </a:cubicBezTo>
                <a:lnTo>
                  <a:pt x="3055271" y="1368239"/>
                </a:lnTo>
                <a:cubicBezTo>
                  <a:pt x="3055271" y="1452201"/>
                  <a:pt x="2987206" y="1520266"/>
                  <a:pt x="2903244" y="1520266"/>
                </a:cubicBezTo>
                <a:lnTo>
                  <a:pt x="152027" y="1520266"/>
                </a:lnTo>
                <a:cubicBezTo>
                  <a:pt x="68065" y="1520266"/>
                  <a:pt x="0" y="1452201"/>
                  <a:pt x="0" y="1368239"/>
                </a:cubicBezTo>
                <a:lnTo>
                  <a:pt x="0" y="152027"/>
                </a:lnTo>
                <a:close/>
              </a:path>
            </a:pathLst>
          </a:cu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spcFirstLastPara="0" vert="horz" wrap="square" lIns="67387" tIns="59767" rIns="67387" bIns="59767" numCol="1" spcCol="1270" anchor="ctr" anchorCtr="0">
            <a:noAutofit/>
          </a:bodyPr>
          <a:lstStyle/>
          <a:p>
            <a:pPr algn="ctr" defTabSz="533400"/>
            <a:r>
              <a:rPr lang="hy-AM" sz="1200" b="1" dirty="0" smtClean="0">
                <a:solidFill>
                  <a:srgbClr val="0070C0"/>
                </a:solidFill>
              </a:rPr>
              <a:t>Նախատեսվում է Հայաստանում </a:t>
            </a:r>
            <a:r>
              <a:rPr lang="hy-AM" sz="1200" b="1" dirty="0" err="1" smtClean="0">
                <a:solidFill>
                  <a:srgbClr val="0070C0"/>
                </a:solidFill>
              </a:rPr>
              <a:t>Կալիֆորնիայի</a:t>
            </a:r>
            <a:r>
              <a:rPr lang="hy-AM" sz="1200" b="1" dirty="0" smtClean="0">
                <a:solidFill>
                  <a:srgbClr val="0070C0"/>
                </a:solidFill>
              </a:rPr>
              <a:t> </a:t>
            </a:r>
            <a:r>
              <a:rPr lang="hy-AM" sz="1200" b="1" dirty="0" err="1" smtClean="0">
                <a:solidFill>
                  <a:srgbClr val="0070C0"/>
                </a:solidFill>
              </a:rPr>
              <a:t>առեվտրի</a:t>
            </a:r>
            <a:r>
              <a:rPr lang="hy-AM" sz="1200" b="1" dirty="0" smtClean="0">
                <a:solidFill>
                  <a:srgbClr val="0070C0"/>
                </a:solidFill>
              </a:rPr>
              <a:t> ու ծառայությունների գրասենյակի հիմնում</a:t>
            </a:r>
            <a:endParaRPr lang="hy-AM" sz="12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31463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463799" y="1081448"/>
            <a:ext cx="2736599" cy="1085368"/>
          </a:xfrm>
          <a:custGeom>
            <a:avLst/>
            <a:gdLst>
              <a:gd name="connsiteX0" fmla="*/ 0 w 3055271"/>
              <a:gd name="connsiteY0" fmla="*/ 152027 h 1520266"/>
              <a:gd name="connsiteX1" fmla="*/ 152027 w 3055271"/>
              <a:gd name="connsiteY1" fmla="*/ 0 h 1520266"/>
              <a:gd name="connsiteX2" fmla="*/ 2903244 w 3055271"/>
              <a:gd name="connsiteY2" fmla="*/ 0 h 1520266"/>
              <a:gd name="connsiteX3" fmla="*/ 3055271 w 3055271"/>
              <a:gd name="connsiteY3" fmla="*/ 152027 h 1520266"/>
              <a:gd name="connsiteX4" fmla="*/ 3055271 w 3055271"/>
              <a:gd name="connsiteY4" fmla="*/ 1368239 h 1520266"/>
              <a:gd name="connsiteX5" fmla="*/ 2903244 w 3055271"/>
              <a:gd name="connsiteY5" fmla="*/ 1520266 h 1520266"/>
              <a:gd name="connsiteX6" fmla="*/ 152027 w 3055271"/>
              <a:gd name="connsiteY6" fmla="*/ 1520266 h 1520266"/>
              <a:gd name="connsiteX7" fmla="*/ 0 w 3055271"/>
              <a:gd name="connsiteY7" fmla="*/ 1368239 h 1520266"/>
              <a:gd name="connsiteX8" fmla="*/ 0 w 3055271"/>
              <a:gd name="connsiteY8" fmla="*/ 152027 h 15202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055271" h="1520266">
                <a:moveTo>
                  <a:pt x="0" y="152027"/>
                </a:moveTo>
                <a:cubicBezTo>
                  <a:pt x="0" y="68065"/>
                  <a:pt x="68065" y="0"/>
                  <a:pt x="152027" y="0"/>
                </a:cubicBezTo>
                <a:lnTo>
                  <a:pt x="2903244" y="0"/>
                </a:lnTo>
                <a:cubicBezTo>
                  <a:pt x="2987206" y="0"/>
                  <a:pt x="3055271" y="68065"/>
                  <a:pt x="3055271" y="152027"/>
                </a:cubicBezTo>
                <a:lnTo>
                  <a:pt x="3055271" y="1368239"/>
                </a:lnTo>
                <a:cubicBezTo>
                  <a:pt x="3055271" y="1452201"/>
                  <a:pt x="2987206" y="1520266"/>
                  <a:pt x="2903244" y="1520266"/>
                </a:cubicBezTo>
                <a:lnTo>
                  <a:pt x="152027" y="1520266"/>
                </a:lnTo>
                <a:cubicBezTo>
                  <a:pt x="68065" y="1520266"/>
                  <a:pt x="0" y="1452201"/>
                  <a:pt x="0" y="1368239"/>
                </a:cubicBezTo>
                <a:lnTo>
                  <a:pt x="0" y="152027"/>
                </a:lnTo>
                <a:close/>
              </a:path>
            </a:pathLst>
          </a:cu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spcFirstLastPara="0" vert="horz" wrap="square" lIns="67387" tIns="59767" rIns="67387" bIns="59767" numCol="1" spcCol="1270" anchor="ctr" anchorCtr="0">
            <a:noAutofit/>
          </a:bodyPr>
          <a:lstStyle/>
          <a:p>
            <a:pPr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100" dirty="0" err="1"/>
              <a:t>Հայ-ամերիկյան</a:t>
            </a:r>
            <a:r>
              <a:rPr lang="en-US" sz="1100" dirty="0"/>
              <a:t> </a:t>
            </a:r>
            <a:r>
              <a:rPr lang="en-US" sz="1100" dirty="0" err="1"/>
              <a:t>ռազմավարական</a:t>
            </a:r>
            <a:r>
              <a:rPr lang="en-US" sz="1100" dirty="0"/>
              <a:t> </a:t>
            </a:r>
            <a:r>
              <a:rPr lang="en-US" sz="1100" dirty="0" err="1"/>
              <a:t>երկխոսություն</a:t>
            </a:r>
            <a:endParaRPr lang="en-US" sz="1100" dirty="0" err="1">
              <a:cs typeface="Calibri"/>
            </a:endParaRPr>
          </a:p>
          <a:p>
            <a:pPr lvl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100" dirty="0"/>
              <a:t>US-Armenia Strategic Dialogue </a:t>
            </a:r>
            <a:r>
              <a:rPr lang="en-US" sz="1100" kern="1200" dirty="0"/>
              <a:t>(USASD)</a:t>
            </a:r>
          </a:p>
          <a:p>
            <a:pPr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100" kern="1200" dirty="0" err="1"/>
              <a:t>Համանախագահներ</a:t>
            </a:r>
            <a:r>
              <a:rPr lang="en-US" sz="1100" kern="1200" dirty="0"/>
              <a:t>՝ ՀՀ ԱԳ </a:t>
            </a:r>
            <a:r>
              <a:rPr lang="en-US" sz="1100" dirty="0" err="1"/>
              <a:t>նախարար</a:t>
            </a:r>
            <a:r>
              <a:rPr lang="en-US" sz="1100" kern="1200" dirty="0"/>
              <a:t> – ԱՄՆ </a:t>
            </a:r>
            <a:r>
              <a:rPr lang="en-US" sz="1100" dirty="0" err="1"/>
              <a:t>Պետքարտուղարի</a:t>
            </a:r>
            <a:r>
              <a:rPr lang="en-US" sz="1100" dirty="0"/>
              <a:t> </a:t>
            </a:r>
            <a:r>
              <a:rPr lang="en-US" sz="1100" dirty="0" err="1"/>
              <a:t>տեղակալ</a:t>
            </a:r>
            <a:endParaRPr lang="en-US" sz="1100" kern="1200" dirty="0" err="1">
              <a:cs typeface="Calibri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519370" y="2301745"/>
            <a:ext cx="2705967" cy="1041567"/>
          </a:xfrm>
          <a:custGeom>
            <a:avLst/>
            <a:gdLst>
              <a:gd name="connsiteX0" fmla="*/ 0 w 3027427"/>
              <a:gd name="connsiteY0" fmla="*/ 140139 h 1401389"/>
              <a:gd name="connsiteX1" fmla="*/ 140139 w 3027427"/>
              <a:gd name="connsiteY1" fmla="*/ 0 h 1401389"/>
              <a:gd name="connsiteX2" fmla="*/ 2887288 w 3027427"/>
              <a:gd name="connsiteY2" fmla="*/ 0 h 1401389"/>
              <a:gd name="connsiteX3" fmla="*/ 3027427 w 3027427"/>
              <a:gd name="connsiteY3" fmla="*/ 140139 h 1401389"/>
              <a:gd name="connsiteX4" fmla="*/ 3027427 w 3027427"/>
              <a:gd name="connsiteY4" fmla="*/ 1261250 h 1401389"/>
              <a:gd name="connsiteX5" fmla="*/ 2887288 w 3027427"/>
              <a:gd name="connsiteY5" fmla="*/ 1401389 h 1401389"/>
              <a:gd name="connsiteX6" fmla="*/ 140139 w 3027427"/>
              <a:gd name="connsiteY6" fmla="*/ 1401389 h 1401389"/>
              <a:gd name="connsiteX7" fmla="*/ 0 w 3027427"/>
              <a:gd name="connsiteY7" fmla="*/ 1261250 h 1401389"/>
              <a:gd name="connsiteX8" fmla="*/ 0 w 3027427"/>
              <a:gd name="connsiteY8" fmla="*/ 140139 h 14013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027427" h="1401389">
                <a:moveTo>
                  <a:pt x="0" y="140139"/>
                </a:moveTo>
                <a:cubicBezTo>
                  <a:pt x="0" y="62742"/>
                  <a:pt x="62742" y="0"/>
                  <a:pt x="140139" y="0"/>
                </a:cubicBezTo>
                <a:lnTo>
                  <a:pt x="2887288" y="0"/>
                </a:lnTo>
                <a:cubicBezTo>
                  <a:pt x="2964685" y="0"/>
                  <a:pt x="3027427" y="62742"/>
                  <a:pt x="3027427" y="140139"/>
                </a:cubicBezTo>
                <a:lnTo>
                  <a:pt x="3027427" y="1261250"/>
                </a:lnTo>
                <a:cubicBezTo>
                  <a:pt x="3027427" y="1338647"/>
                  <a:pt x="2964685" y="1401389"/>
                  <a:pt x="2887288" y="1401389"/>
                </a:cubicBezTo>
                <a:lnTo>
                  <a:pt x="140139" y="1401389"/>
                </a:lnTo>
                <a:cubicBezTo>
                  <a:pt x="62742" y="1401389"/>
                  <a:pt x="0" y="1338647"/>
                  <a:pt x="0" y="1261250"/>
                </a:cubicBezTo>
                <a:lnTo>
                  <a:pt x="0" y="140139"/>
                </a:lnTo>
                <a:close/>
              </a:path>
            </a:pathLst>
          </a:cu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spcFirstLastPara="0" vert="horz" wrap="square" lIns="67387" tIns="59767" rIns="67387" bIns="59767" numCol="1" spcCol="1270" anchor="ctr" anchorCtr="0">
            <a:noAutofit/>
          </a:bodyPr>
          <a:lstStyle/>
          <a:p>
            <a:pPr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100" dirty="0" err="1" smtClean="0"/>
              <a:t>Առ</a:t>
            </a:r>
            <a:r>
              <a:rPr lang="hy-AM" sz="1100" dirty="0" err="1" smtClean="0"/>
              <a:t>եվ</a:t>
            </a:r>
            <a:r>
              <a:rPr lang="en-US" sz="1100" dirty="0" err="1" smtClean="0"/>
              <a:t>տրի</a:t>
            </a:r>
            <a:r>
              <a:rPr lang="en-US" sz="1100" dirty="0" smtClean="0"/>
              <a:t> </a:t>
            </a:r>
            <a:r>
              <a:rPr lang="hy-AM" sz="1100" dirty="0" err="1" smtClean="0"/>
              <a:t>եվ</a:t>
            </a:r>
            <a:r>
              <a:rPr lang="en-US" sz="1100" dirty="0" smtClean="0"/>
              <a:t> </a:t>
            </a:r>
            <a:r>
              <a:rPr lang="en-US" sz="1100" dirty="0" err="1"/>
              <a:t>ներդրումների</a:t>
            </a:r>
            <a:r>
              <a:rPr lang="en-US" sz="1100" dirty="0"/>
              <a:t> </a:t>
            </a:r>
            <a:r>
              <a:rPr lang="en-US" sz="1100" dirty="0" err="1"/>
              <a:t>շրջանակային</a:t>
            </a:r>
            <a:r>
              <a:rPr lang="en-US" sz="1100" dirty="0"/>
              <a:t> </a:t>
            </a:r>
            <a:r>
              <a:rPr lang="en-US" sz="1100" dirty="0" err="1"/>
              <a:t>համաձայնագրի</a:t>
            </a:r>
            <a:r>
              <a:rPr lang="en-US" sz="1100" dirty="0"/>
              <a:t> </a:t>
            </a:r>
            <a:r>
              <a:rPr lang="en-US" sz="1100" dirty="0" err="1"/>
              <a:t>խորհուրդ</a:t>
            </a:r>
            <a:r>
              <a:rPr lang="en-US" sz="1100" dirty="0"/>
              <a:t> – TIFA Council</a:t>
            </a:r>
          </a:p>
          <a:p>
            <a:pPr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100" dirty="0" err="1"/>
              <a:t>Համանախագահներ</a:t>
            </a:r>
            <a:r>
              <a:rPr lang="en-US" sz="1100" dirty="0"/>
              <a:t>՝ ՀՀ </a:t>
            </a:r>
            <a:r>
              <a:rPr lang="en-US" sz="1100" dirty="0" err="1"/>
              <a:t>Էկոնոմիկայի</a:t>
            </a:r>
            <a:r>
              <a:rPr lang="en-US" sz="1100" dirty="0"/>
              <a:t> </a:t>
            </a:r>
            <a:r>
              <a:rPr lang="en-US" sz="1100" dirty="0" err="1"/>
              <a:t>փոխնախարար</a:t>
            </a:r>
            <a:r>
              <a:rPr lang="en-US" sz="1100" dirty="0"/>
              <a:t> – ԱՄՆ </a:t>
            </a:r>
            <a:r>
              <a:rPr lang="en-US" sz="1100" dirty="0" err="1" smtClean="0"/>
              <a:t>Առ</a:t>
            </a:r>
            <a:r>
              <a:rPr lang="hy-AM" sz="1100" dirty="0" err="1" smtClean="0"/>
              <a:t>եվ</a:t>
            </a:r>
            <a:r>
              <a:rPr lang="en-US" sz="1100" dirty="0" err="1" smtClean="0"/>
              <a:t>տրի</a:t>
            </a:r>
            <a:r>
              <a:rPr lang="en-US" sz="1100" dirty="0" smtClean="0"/>
              <a:t> </a:t>
            </a:r>
            <a:r>
              <a:rPr lang="en-US" sz="1100" dirty="0" err="1"/>
              <a:t>ներկայացուցչի</a:t>
            </a:r>
            <a:r>
              <a:rPr lang="en-US" sz="1100" dirty="0"/>
              <a:t> </a:t>
            </a:r>
            <a:r>
              <a:rPr lang="en-US" sz="1100" dirty="0" err="1"/>
              <a:t>տեղակալ</a:t>
            </a:r>
            <a:endParaRPr lang="en-US" sz="1100" dirty="0"/>
          </a:p>
        </p:txBody>
      </p:sp>
      <p:sp>
        <p:nvSpPr>
          <p:cNvPr id="10" name="Freeform 9"/>
          <p:cNvSpPr/>
          <p:nvPr/>
        </p:nvSpPr>
        <p:spPr>
          <a:xfrm>
            <a:off x="3374994" y="1077752"/>
            <a:ext cx="2818308" cy="1089063"/>
          </a:xfrm>
          <a:custGeom>
            <a:avLst/>
            <a:gdLst>
              <a:gd name="connsiteX0" fmla="*/ 0 w 2818308"/>
              <a:gd name="connsiteY0" fmla="*/ 140915 h 1409154"/>
              <a:gd name="connsiteX1" fmla="*/ 140915 w 2818308"/>
              <a:gd name="connsiteY1" fmla="*/ 0 h 1409154"/>
              <a:gd name="connsiteX2" fmla="*/ 2677393 w 2818308"/>
              <a:gd name="connsiteY2" fmla="*/ 0 h 1409154"/>
              <a:gd name="connsiteX3" fmla="*/ 2818308 w 2818308"/>
              <a:gd name="connsiteY3" fmla="*/ 140915 h 1409154"/>
              <a:gd name="connsiteX4" fmla="*/ 2818308 w 2818308"/>
              <a:gd name="connsiteY4" fmla="*/ 1268239 h 1409154"/>
              <a:gd name="connsiteX5" fmla="*/ 2677393 w 2818308"/>
              <a:gd name="connsiteY5" fmla="*/ 1409154 h 1409154"/>
              <a:gd name="connsiteX6" fmla="*/ 140915 w 2818308"/>
              <a:gd name="connsiteY6" fmla="*/ 1409154 h 1409154"/>
              <a:gd name="connsiteX7" fmla="*/ 0 w 2818308"/>
              <a:gd name="connsiteY7" fmla="*/ 1268239 h 1409154"/>
              <a:gd name="connsiteX8" fmla="*/ 0 w 2818308"/>
              <a:gd name="connsiteY8" fmla="*/ 140915 h 14091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818308" h="1409154">
                <a:moveTo>
                  <a:pt x="0" y="140915"/>
                </a:moveTo>
                <a:cubicBezTo>
                  <a:pt x="0" y="63090"/>
                  <a:pt x="63090" y="0"/>
                  <a:pt x="140915" y="0"/>
                </a:cubicBezTo>
                <a:lnTo>
                  <a:pt x="2677393" y="0"/>
                </a:lnTo>
                <a:cubicBezTo>
                  <a:pt x="2755218" y="0"/>
                  <a:pt x="2818308" y="63090"/>
                  <a:pt x="2818308" y="140915"/>
                </a:cubicBezTo>
                <a:lnTo>
                  <a:pt x="2818308" y="1268239"/>
                </a:lnTo>
                <a:cubicBezTo>
                  <a:pt x="2818308" y="1346064"/>
                  <a:pt x="2755218" y="1409154"/>
                  <a:pt x="2677393" y="1409154"/>
                </a:cubicBezTo>
                <a:lnTo>
                  <a:pt x="140915" y="1409154"/>
                </a:lnTo>
                <a:cubicBezTo>
                  <a:pt x="63090" y="1409154"/>
                  <a:pt x="0" y="1346064"/>
                  <a:pt x="0" y="1268239"/>
                </a:cubicBezTo>
                <a:lnTo>
                  <a:pt x="0" y="140915"/>
                </a:lnTo>
                <a:close/>
              </a:path>
            </a:pathLst>
          </a:cu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60323" tIns="53973" rIns="60323" bIns="53973" numCol="1" spcCol="1270" anchor="ctr" anchorCtr="0">
            <a:noAutofit/>
          </a:bodyPr>
          <a:lstStyle/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kern="1200" dirty="0"/>
              <a:t>ՀՀ-ԱՄՆ </a:t>
            </a:r>
            <a:r>
              <a:rPr lang="en-US" sz="1000" kern="1200" dirty="0" err="1"/>
              <a:t>Երկկողմ</a:t>
            </a:r>
            <a:r>
              <a:rPr lang="en-US" sz="1000" kern="1200" dirty="0"/>
              <a:t> </a:t>
            </a:r>
            <a:r>
              <a:rPr lang="en-US" sz="1000" kern="1200" dirty="0" err="1"/>
              <a:t>պաշտպանական</a:t>
            </a:r>
            <a:r>
              <a:rPr lang="en-US" sz="1000" kern="1200" dirty="0"/>
              <a:t> </a:t>
            </a:r>
            <a:r>
              <a:rPr lang="en-US" sz="1000" kern="1200" dirty="0" err="1"/>
              <a:t>խորհրդակցություններ</a:t>
            </a:r>
            <a:r>
              <a:rPr lang="en-US" sz="1000" kern="1200" dirty="0"/>
              <a:t>;</a:t>
            </a:r>
          </a:p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kern="1200" dirty="0"/>
              <a:t>Bilateral (Bi-annual) Defense Consultations </a:t>
            </a:r>
            <a:r>
              <a:rPr lang="en-US" sz="1000" dirty="0"/>
              <a:t>(</a:t>
            </a:r>
            <a:r>
              <a:rPr lang="en-US" sz="1000" kern="1200" dirty="0"/>
              <a:t>BDC</a:t>
            </a:r>
            <a:r>
              <a:rPr lang="en-US" sz="1000" dirty="0"/>
              <a:t>)</a:t>
            </a:r>
            <a:endParaRPr lang="en-US" sz="1000" kern="1200" dirty="0">
              <a:cs typeface="Calibri"/>
            </a:endParaRPr>
          </a:p>
          <a:p>
            <a:pPr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kern="1200" dirty="0" err="1"/>
              <a:t>Համանախագահներ</a:t>
            </a:r>
            <a:r>
              <a:rPr lang="en-US" sz="1000" kern="1200" dirty="0"/>
              <a:t>՝ ՀՀ </a:t>
            </a:r>
            <a:r>
              <a:rPr lang="en-US" sz="1000" kern="1200" dirty="0" err="1"/>
              <a:t>Պաշտպանության</a:t>
            </a:r>
            <a:r>
              <a:rPr lang="en-US" sz="1000" kern="1200" dirty="0"/>
              <a:t> </a:t>
            </a:r>
            <a:r>
              <a:rPr lang="en-US" sz="1000" kern="1200" dirty="0" err="1"/>
              <a:t>նախարար</a:t>
            </a:r>
            <a:r>
              <a:rPr lang="en-US" sz="1000" kern="1200" dirty="0"/>
              <a:t>- ԱՄՆ </a:t>
            </a:r>
            <a:r>
              <a:rPr lang="en-US" sz="1000" kern="1200" dirty="0" err="1"/>
              <a:t>Պաշտպանության</a:t>
            </a:r>
            <a:r>
              <a:rPr lang="en-US" sz="1000" dirty="0"/>
              <a:t> </a:t>
            </a:r>
            <a:r>
              <a:rPr lang="en-US" sz="1000" dirty="0" err="1"/>
              <a:t>քարտուղարի</a:t>
            </a:r>
            <a:r>
              <a:rPr lang="en-US" sz="1000" kern="1200" dirty="0"/>
              <a:t> </a:t>
            </a:r>
            <a:r>
              <a:rPr lang="en-US" sz="1000" kern="1200" dirty="0" err="1"/>
              <a:t>տեղակալ</a:t>
            </a:r>
            <a:r>
              <a:rPr lang="en-US" sz="1000" dirty="0"/>
              <a:t> </a:t>
            </a:r>
            <a:endParaRPr lang="en-US" sz="1000" kern="1200" dirty="0">
              <a:cs typeface="Calibri"/>
            </a:endParaRPr>
          </a:p>
        </p:txBody>
      </p:sp>
      <p:sp>
        <p:nvSpPr>
          <p:cNvPr id="12" name="Freeform 11"/>
          <p:cNvSpPr/>
          <p:nvPr/>
        </p:nvSpPr>
        <p:spPr>
          <a:xfrm>
            <a:off x="3403851" y="2301744"/>
            <a:ext cx="2789451" cy="1041568"/>
          </a:xfrm>
          <a:custGeom>
            <a:avLst/>
            <a:gdLst>
              <a:gd name="connsiteX0" fmla="*/ 0 w 2254646"/>
              <a:gd name="connsiteY0" fmla="*/ 140915 h 1409154"/>
              <a:gd name="connsiteX1" fmla="*/ 140915 w 2254646"/>
              <a:gd name="connsiteY1" fmla="*/ 0 h 1409154"/>
              <a:gd name="connsiteX2" fmla="*/ 2113731 w 2254646"/>
              <a:gd name="connsiteY2" fmla="*/ 0 h 1409154"/>
              <a:gd name="connsiteX3" fmla="*/ 2254646 w 2254646"/>
              <a:gd name="connsiteY3" fmla="*/ 140915 h 1409154"/>
              <a:gd name="connsiteX4" fmla="*/ 2254646 w 2254646"/>
              <a:gd name="connsiteY4" fmla="*/ 1268239 h 1409154"/>
              <a:gd name="connsiteX5" fmla="*/ 2113731 w 2254646"/>
              <a:gd name="connsiteY5" fmla="*/ 1409154 h 1409154"/>
              <a:gd name="connsiteX6" fmla="*/ 140915 w 2254646"/>
              <a:gd name="connsiteY6" fmla="*/ 1409154 h 1409154"/>
              <a:gd name="connsiteX7" fmla="*/ 0 w 2254646"/>
              <a:gd name="connsiteY7" fmla="*/ 1268239 h 1409154"/>
              <a:gd name="connsiteX8" fmla="*/ 0 w 2254646"/>
              <a:gd name="connsiteY8" fmla="*/ 140915 h 14091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54646" h="1409154">
                <a:moveTo>
                  <a:pt x="0" y="140915"/>
                </a:moveTo>
                <a:cubicBezTo>
                  <a:pt x="0" y="63090"/>
                  <a:pt x="63090" y="0"/>
                  <a:pt x="140915" y="0"/>
                </a:cubicBezTo>
                <a:lnTo>
                  <a:pt x="2113731" y="0"/>
                </a:lnTo>
                <a:cubicBezTo>
                  <a:pt x="2191556" y="0"/>
                  <a:pt x="2254646" y="63090"/>
                  <a:pt x="2254646" y="140915"/>
                </a:cubicBezTo>
                <a:lnTo>
                  <a:pt x="2254646" y="1268239"/>
                </a:lnTo>
                <a:cubicBezTo>
                  <a:pt x="2254646" y="1346064"/>
                  <a:pt x="2191556" y="1409154"/>
                  <a:pt x="2113731" y="1409154"/>
                </a:cubicBezTo>
                <a:lnTo>
                  <a:pt x="140915" y="1409154"/>
                </a:lnTo>
                <a:cubicBezTo>
                  <a:pt x="63090" y="1409154"/>
                  <a:pt x="0" y="1346064"/>
                  <a:pt x="0" y="1268239"/>
                </a:cubicBezTo>
                <a:lnTo>
                  <a:pt x="0" y="140915"/>
                </a:lnTo>
                <a:close/>
              </a:path>
            </a:pathLst>
          </a:cu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60323" tIns="53973" rIns="60323" bIns="53973" numCol="1" spcCol="1270" anchor="ctr" anchorCtr="0">
            <a:noAutofit/>
          </a:bodyPr>
          <a:lstStyle/>
          <a:p>
            <a:pPr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100" dirty="0">
                <a:solidFill>
                  <a:schemeClr val="dk1"/>
                </a:solidFill>
              </a:rPr>
              <a:t>ՀՀ-</a:t>
            </a:r>
            <a:r>
              <a:rPr lang="en-US" sz="1100" dirty="0" err="1">
                <a:solidFill>
                  <a:schemeClr val="dk1"/>
                </a:solidFill>
              </a:rPr>
              <a:t>Կանզասի</a:t>
            </a:r>
            <a:r>
              <a:rPr lang="en-US" sz="1100" dirty="0">
                <a:solidFill>
                  <a:schemeClr val="dk1"/>
                </a:solidFill>
              </a:rPr>
              <a:t> </a:t>
            </a:r>
            <a:r>
              <a:rPr lang="en-US" sz="1100" dirty="0" err="1">
                <a:solidFill>
                  <a:schemeClr val="dk1"/>
                </a:solidFill>
              </a:rPr>
              <a:t>նահանգ</a:t>
            </a:r>
            <a:endParaRPr lang="en-US" sz="1100" dirty="0">
              <a:solidFill>
                <a:schemeClr val="dk1"/>
              </a:solidFill>
            </a:endParaRPr>
          </a:p>
          <a:p>
            <a:pPr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100" dirty="0"/>
              <a:t> «</a:t>
            </a:r>
            <a:r>
              <a:rPr lang="en-US" sz="1100" dirty="0" err="1"/>
              <a:t>Նահանգային</a:t>
            </a:r>
            <a:r>
              <a:rPr lang="en-US" sz="1100" dirty="0"/>
              <a:t> </a:t>
            </a:r>
            <a:r>
              <a:rPr lang="en-US" sz="1100" dirty="0" err="1"/>
              <a:t>գործընկերություն</a:t>
            </a:r>
            <a:r>
              <a:rPr lang="en-US" sz="1100" dirty="0"/>
              <a:t>» </a:t>
            </a:r>
            <a:r>
              <a:rPr lang="en-US" sz="1100" dirty="0" err="1"/>
              <a:t>ծրագիր</a:t>
            </a:r>
            <a:endParaRPr lang="en-US" sz="1100" dirty="0"/>
          </a:p>
          <a:p>
            <a:pPr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100" dirty="0">
                <a:solidFill>
                  <a:schemeClr val="dk1"/>
                </a:solidFill>
              </a:rPr>
              <a:t>ՀՀ ՊՆ – </a:t>
            </a:r>
            <a:r>
              <a:rPr lang="en-US" sz="1100" dirty="0" err="1">
                <a:solidFill>
                  <a:schemeClr val="dk1"/>
                </a:solidFill>
              </a:rPr>
              <a:t>Կանզասի</a:t>
            </a:r>
            <a:r>
              <a:rPr lang="en-US" sz="1100" dirty="0">
                <a:solidFill>
                  <a:schemeClr val="dk1"/>
                </a:solidFill>
              </a:rPr>
              <a:t> </a:t>
            </a:r>
            <a:r>
              <a:rPr lang="en-US" sz="1100" dirty="0" err="1">
                <a:solidFill>
                  <a:schemeClr val="dk1"/>
                </a:solidFill>
              </a:rPr>
              <a:t>Ազգային</a:t>
            </a:r>
            <a:r>
              <a:rPr lang="en-US" sz="1100" dirty="0">
                <a:solidFill>
                  <a:schemeClr val="dk1"/>
                </a:solidFill>
              </a:rPr>
              <a:t> </a:t>
            </a:r>
            <a:r>
              <a:rPr lang="en-US" sz="1100" dirty="0" err="1">
                <a:solidFill>
                  <a:schemeClr val="dk1"/>
                </a:solidFill>
              </a:rPr>
              <a:t>Գվարդիա</a:t>
            </a:r>
            <a:r>
              <a:rPr lang="en-US" sz="1100" dirty="0">
                <a:solidFill>
                  <a:schemeClr val="dk1"/>
                </a:solidFill>
              </a:rPr>
              <a:t> </a:t>
            </a:r>
            <a:r>
              <a:rPr lang="en-US" sz="1100" dirty="0" err="1">
                <a:solidFill>
                  <a:schemeClr val="dk1"/>
                </a:solidFill>
              </a:rPr>
              <a:t>փոխգործության</a:t>
            </a:r>
            <a:r>
              <a:rPr lang="en-US" sz="1100" dirty="0">
                <a:solidFill>
                  <a:schemeClr val="dk1"/>
                </a:solidFill>
              </a:rPr>
              <a:t> </a:t>
            </a:r>
            <a:r>
              <a:rPr lang="en-US" sz="1100" dirty="0" err="1">
                <a:solidFill>
                  <a:schemeClr val="dk1"/>
                </a:solidFill>
              </a:rPr>
              <a:t>պայմանագիր</a:t>
            </a:r>
            <a:endParaRPr lang="en-US" sz="1100" dirty="0">
              <a:solidFill>
                <a:schemeClr val="dk1"/>
              </a:solidFill>
            </a:endParaRPr>
          </a:p>
        </p:txBody>
      </p:sp>
      <p:sp>
        <p:nvSpPr>
          <p:cNvPr id="14" name="Freeform 13"/>
          <p:cNvSpPr/>
          <p:nvPr/>
        </p:nvSpPr>
        <p:spPr>
          <a:xfrm>
            <a:off x="502744" y="3491015"/>
            <a:ext cx="2705967" cy="1071826"/>
          </a:xfrm>
          <a:custGeom>
            <a:avLst/>
            <a:gdLst>
              <a:gd name="connsiteX0" fmla="*/ 0 w 3027427"/>
              <a:gd name="connsiteY0" fmla="*/ 140139 h 1401389"/>
              <a:gd name="connsiteX1" fmla="*/ 140139 w 3027427"/>
              <a:gd name="connsiteY1" fmla="*/ 0 h 1401389"/>
              <a:gd name="connsiteX2" fmla="*/ 2887288 w 3027427"/>
              <a:gd name="connsiteY2" fmla="*/ 0 h 1401389"/>
              <a:gd name="connsiteX3" fmla="*/ 3027427 w 3027427"/>
              <a:gd name="connsiteY3" fmla="*/ 140139 h 1401389"/>
              <a:gd name="connsiteX4" fmla="*/ 3027427 w 3027427"/>
              <a:gd name="connsiteY4" fmla="*/ 1261250 h 1401389"/>
              <a:gd name="connsiteX5" fmla="*/ 2887288 w 3027427"/>
              <a:gd name="connsiteY5" fmla="*/ 1401389 h 1401389"/>
              <a:gd name="connsiteX6" fmla="*/ 140139 w 3027427"/>
              <a:gd name="connsiteY6" fmla="*/ 1401389 h 1401389"/>
              <a:gd name="connsiteX7" fmla="*/ 0 w 3027427"/>
              <a:gd name="connsiteY7" fmla="*/ 1261250 h 1401389"/>
              <a:gd name="connsiteX8" fmla="*/ 0 w 3027427"/>
              <a:gd name="connsiteY8" fmla="*/ 140139 h 14013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027427" h="1401389">
                <a:moveTo>
                  <a:pt x="0" y="140139"/>
                </a:moveTo>
                <a:cubicBezTo>
                  <a:pt x="0" y="62742"/>
                  <a:pt x="62742" y="0"/>
                  <a:pt x="140139" y="0"/>
                </a:cubicBezTo>
                <a:lnTo>
                  <a:pt x="2887288" y="0"/>
                </a:lnTo>
                <a:cubicBezTo>
                  <a:pt x="2964685" y="0"/>
                  <a:pt x="3027427" y="62742"/>
                  <a:pt x="3027427" y="140139"/>
                </a:cubicBezTo>
                <a:lnTo>
                  <a:pt x="3027427" y="1261250"/>
                </a:lnTo>
                <a:cubicBezTo>
                  <a:pt x="3027427" y="1338647"/>
                  <a:pt x="2964685" y="1401389"/>
                  <a:pt x="2887288" y="1401389"/>
                </a:cubicBezTo>
                <a:lnTo>
                  <a:pt x="140139" y="1401389"/>
                </a:lnTo>
                <a:cubicBezTo>
                  <a:pt x="62742" y="1401389"/>
                  <a:pt x="0" y="1338647"/>
                  <a:pt x="0" y="1261250"/>
                </a:cubicBezTo>
                <a:lnTo>
                  <a:pt x="0" y="140139"/>
                </a:lnTo>
                <a:close/>
              </a:path>
            </a:pathLst>
          </a:cu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spcFirstLastPara="0" vert="horz" wrap="square" lIns="67387" tIns="59767" rIns="67387" bIns="59767" numCol="1" spcCol="1270" anchor="ctr" anchorCtr="0">
            <a:noAutofit/>
          </a:bodyPr>
          <a:lstStyle/>
          <a:p>
            <a:pPr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y-AM" sz="1100" dirty="0"/>
              <a:t>Էներգետիկ անվտանգություն/</a:t>
            </a:r>
            <a:r>
              <a:rPr lang="hy-AM" sz="1100" dirty="0" err="1"/>
              <a:t>Մեծամորի</a:t>
            </a:r>
            <a:r>
              <a:rPr lang="hy-AM" sz="1100" dirty="0"/>
              <a:t> ատոմակայան</a:t>
            </a:r>
            <a:endParaRPr lang="en-US" sz="1100" dirty="0"/>
          </a:p>
          <a:p>
            <a:pPr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y-AM" sz="1100" dirty="0"/>
              <a:t>Տարածքային կառավարման նախարարություն</a:t>
            </a:r>
            <a:r>
              <a:rPr lang="en-US" sz="1100" dirty="0"/>
              <a:t>/ԱՄՆ </a:t>
            </a:r>
            <a:r>
              <a:rPr lang="en-US" sz="1100" dirty="0" err="1"/>
              <a:t>Էներգետիկայի</a:t>
            </a:r>
            <a:r>
              <a:rPr lang="en-US" sz="1100" dirty="0"/>
              <a:t> </a:t>
            </a:r>
            <a:r>
              <a:rPr lang="en-US" sz="1100" dirty="0" err="1"/>
              <a:t>քարտուղարություն</a:t>
            </a:r>
            <a:endParaRPr lang="en-US" sz="1100" dirty="0" err="1">
              <a:solidFill>
                <a:schemeClr val="dk1"/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 rot="16200000">
            <a:off x="-292166" y="1415582"/>
            <a:ext cx="1085894" cy="416568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Սկիզբը</a:t>
            </a:r>
            <a:r>
              <a:rPr lang="en-US" sz="1000" dirty="0"/>
              <a:t>` 2019, </a:t>
            </a:r>
            <a:r>
              <a:rPr lang="en-US" sz="1000" dirty="0" err="1"/>
              <a:t>հաջորդը</a:t>
            </a:r>
            <a:r>
              <a:rPr lang="en-US" sz="1000" dirty="0"/>
              <a:t>` 2020</a:t>
            </a:r>
            <a:endParaRPr lang="en-US" sz="1000" dirty="0">
              <a:cs typeface="Calibri" panose="020F0502020204030204"/>
            </a:endParaRPr>
          </a:p>
        </p:txBody>
      </p:sp>
      <p:sp>
        <p:nvSpPr>
          <p:cNvPr id="16" name="Rounded Rectangle 15"/>
          <p:cNvSpPr/>
          <p:nvPr/>
        </p:nvSpPr>
        <p:spPr>
          <a:xfrm rot="16200000">
            <a:off x="-246084" y="2596872"/>
            <a:ext cx="1041533" cy="432230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000" dirty="0" err="1"/>
              <a:t>Սկիզբը</a:t>
            </a:r>
            <a:r>
              <a:rPr lang="en-US" sz="1000" dirty="0"/>
              <a:t>՝  2015, </a:t>
            </a:r>
            <a:r>
              <a:rPr lang="en-US" sz="1000" dirty="0" err="1"/>
              <a:t>վերջինը</a:t>
            </a:r>
            <a:r>
              <a:rPr lang="en-US" sz="1000" dirty="0"/>
              <a:t>` 2018</a:t>
            </a:r>
          </a:p>
        </p:txBody>
      </p:sp>
      <p:sp>
        <p:nvSpPr>
          <p:cNvPr id="17" name="Rounded Rectangle 16"/>
          <p:cNvSpPr/>
          <p:nvPr/>
        </p:nvSpPr>
        <p:spPr>
          <a:xfrm rot="16200000">
            <a:off x="5901977" y="1414530"/>
            <a:ext cx="1098588" cy="4059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Սկիզբը</a:t>
            </a:r>
            <a:r>
              <a:rPr lang="en-US" sz="1000" dirty="0"/>
              <a:t>՝ 2002 </a:t>
            </a:r>
          </a:p>
          <a:p>
            <a:pPr algn="ctr"/>
            <a:r>
              <a:rPr lang="en-US" sz="1000" dirty="0" err="1"/>
              <a:t>վերջինը</a:t>
            </a:r>
            <a:r>
              <a:rPr lang="en-US" sz="1000" dirty="0"/>
              <a:t>՝ 2015</a:t>
            </a:r>
            <a:endParaRPr lang="en-US" sz="1000" dirty="0">
              <a:cs typeface="Calibri"/>
            </a:endParaRPr>
          </a:p>
        </p:txBody>
      </p:sp>
      <p:sp>
        <p:nvSpPr>
          <p:cNvPr id="21" name="Freeform 20"/>
          <p:cNvSpPr/>
          <p:nvPr/>
        </p:nvSpPr>
        <p:spPr>
          <a:xfrm>
            <a:off x="513617" y="4699334"/>
            <a:ext cx="2720091" cy="973013"/>
          </a:xfrm>
          <a:custGeom>
            <a:avLst/>
            <a:gdLst>
              <a:gd name="connsiteX0" fmla="*/ 0 w 3027427"/>
              <a:gd name="connsiteY0" fmla="*/ 140139 h 1401389"/>
              <a:gd name="connsiteX1" fmla="*/ 140139 w 3027427"/>
              <a:gd name="connsiteY1" fmla="*/ 0 h 1401389"/>
              <a:gd name="connsiteX2" fmla="*/ 2887288 w 3027427"/>
              <a:gd name="connsiteY2" fmla="*/ 0 h 1401389"/>
              <a:gd name="connsiteX3" fmla="*/ 3027427 w 3027427"/>
              <a:gd name="connsiteY3" fmla="*/ 140139 h 1401389"/>
              <a:gd name="connsiteX4" fmla="*/ 3027427 w 3027427"/>
              <a:gd name="connsiteY4" fmla="*/ 1261250 h 1401389"/>
              <a:gd name="connsiteX5" fmla="*/ 2887288 w 3027427"/>
              <a:gd name="connsiteY5" fmla="*/ 1401389 h 1401389"/>
              <a:gd name="connsiteX6" fmla="*/ 140139 w 3027427"/>
              <a:gd name="connsiteY6" fmla="*/ 1401389 h 1401389"/>
              <a:gd name="connsiteX7" fmla="*/ 0 w 3027427"/>
              <a:gd name="connsiteY7" fmla="*/ 1261250 h 1401389"/>
              <a:gd name="connsiteX8" fmla="*/ 0 w 3027427"/>
              <a:gd name="connsiteY8" fmla="*/ 140139 h 14013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027427" h="1401389">
                <a:moveTo>
                  <a:pt x="0" y="140139"/>
                </a:moveTo>
                <a:cubicBezTo>
                  <a:pt x="0" y="62742"/>
                  <a:pt x="62742" y="0"/>
                  <a:pt x="140139" y="0"/>
                </a:cubicBezTo>
                <a:lnTo>
                  <a:pt x="2887288" y="0"/>
                </a:lnTo>
                <a:cubicBezTo>
                  <a:pt x="2964685" y="0"/>
                  <a:pt x="3027427" y="62742"/>
                  <a:pt x="3027427" y="140139"/>
                </a:cubicBezTo>
                <a:lnTo>
                  <a:pt x="3027427" y="1261250"/>
                </a:lnTo>
                <a:cubicBezTo>
                  <a:pt x="3027427" y="1338647"/>
                  <a:pt x="2964685" y="1401389"/>
                  <a:pt x="2887288" y="1401389"/>
                </a:cubicBezTo>
                <a:lnTo>
                  <a:pt x="140139" y="1401389"/>
                </a:lnTo>
                <a:cubicBezTo>
                  <a:pt x="62742" y="1401389"/>
                  <a:pt x="0" y="1338647"/>
                  <a:pt x="0" y="1261250"/>
                </a:cubicBezTo>
                <a:lnTo>
                  <a:pt x="0" y="140139"/>
                </a:lnTo>
                <a:close/>
              </a:path>
            </a:pathLst>
          </a:cu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spcFirstLastPara="0" vert="horz" wrap="square" lIns="67387" tIns="59767" rIns="67387" bIns="59767" numCol="1" spcCol="1270" anchor="ctr" anchorCtr="0">
            <a:noAutofit/>
          </a:bodyPr>
          <a:lstStyle/>
          <a:p>
            <a:pPr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y-AM" sz="1100" dirty="0"/>
              <a:t>Ինստիտուցիոնալ բարեփոխումներ</a:t>
            </a:r>
            <a:r>
              <a:rPr lang="en-US" sz="1100" dirty="0"/>
              <a:t>ի </a:t>
            </a:r>
            <a:r>
              <a:rPr lang="hy-AM" sz="1100" dirty="0" err="1" smtClean="0"/>
              <a:t>եվ</a:t>
            </a:r>
            <a:r>
              <a:rPr lang="en-US" sz="1100" dirty="0" smtClean="0"/>
              <a:t> </a:t>
            </a:r>
            <a:r>
              <a:rPr lang="hy-AM" sz="1100" dirty="0"/>
              <a:t>կոռուպցիայի դեմ պայքարի ծրագրեր</a:t>
            </a:r>
            <a:r>
              <a:rPr lang="en-US" sz="1100" dirty="0"/>
              <a:t>  - </a:t>
            </a:r>
            <a:r>
              <a:rPr lang="en-US" sz="1100" dirty="0">
                <a:ea typeface="+mn-lt"/>
                <a:cs typeface="+mn-lt"/>
              </a:rPr>
              <a:t>ՀՀ </a:t>
            </a:r>
            <a:r>
              <a:rPr lang="hy-AM" sz="1100" dirty="0">
                <a:ea typeface="+mn-lt"/>
                <a:cs typeface="+mn-lt"/>
              </a:rPr>
              <a:t>Արդարադատության նախարարություն</a:t>
            </a:r>
            <a:r>
              <a:rPr lang="hy-AM" sz="1100" dirty="0"/>
              <a:t>/</a:t>
            </a:r>
            <a:r>
              <a:rPr lang="en-US" sz="1100" dirty="0"/>
              <a:t>Bureau of I</a:t>
            </a:r>
            <a:r>
              <a:rPr lang="en-US" sz="1100" b="1" dirty="0"/>
              <a:t>nternational Narcotics and Law Enforcement (INL)</a:t>
            </a:r>
            <a:endParaRPr lang="hy-AM" sz="1100" b="1" dirty="0">
              <a:cs typeface="Calibri"/>
            </a:endParaRPr>
          </a:p>
        </p:txBody>
      </p:sp>
      <p:cxnSp>
        <p:nvCxnSpPr>
          <p:cNvPr id="62" name="Elbow Connector 61"/>
          <p:cNvCxnSpPr>
            <a:cxnSpLocks/>
          </p:cNvCxnSpPr>
          <p:nvPr/>
        </p:nvCxnSpPr>
        <p:spPr>
          <a:xfrm>
            <a:off x="3196762" y="1858030"/>
            <a:ext cx="8371" cy="3329130"/>
          </a:xfrm>
          <a:prstGeom prst="bentConnector3">
            <a:avLst>
              <a:gd name="adj1" fmla="val 944081"/>
            </a:avLst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69" name="Freeform 68"/>
          <p:cNvSpPr/>
          <p:nvPr/>
        </p:nvSpPr>
        <p:spPr>
          <a:xfrm>
            <a:off x="6758247" y="1077751"/>
            <a:ext cx="2737171" cy="1080389"/>
          </a:xfrm>
          <a:custGeom>
            <a:avLst/>
            <a:gdLst>
              <a:gd name="connsiteX0" fmla="*/ 0 w 2818308"/>
              <a:gd name="connsiteY0" fmla="*/ 140915 h 1409154"/>
              <a:gd name="connsiteX1" fmla="*/ 140915 w 2818308"/>
              <a:gd name="connsiteY1" fmla="*/ 0 h 1409154"/>
              <a:gd name="connsiteX2" fmla="*/ 2677393 w 2818308"/>
              <a:gd name="connsiteY2" fmla="*/ 0 h 1409154"/>
              <a:gd name="connsiteX3" fmla="*/ 2818308 w 2818308"/>
              <a:gd name="connsiteY3" fmla="*/ 140915 h 1409154"/>
              <a:gd name="connsiteX4" fmla="*/ 2818308 w 2818308"/>
              <a:gd name="connsiteY4" fmla="*/ 1268239 h 1409154"/>
              <a:gd name="connsiteX5" fmla="*/ 2677393 w 2818308"/>
              <a:gd name="connsiteY5" fmla="*/ 1409154 h 1409154"/>
              <a:gd name="connsiteX6" fmla="*/ 140915 w 2818308"/>
              <a:gd name="connsiteY6" fmla="*/ 1409154 h 1409154"/>
              <a:gd name="connsiteX7" fmla="*/ 0 w 2818308"/>
              <a:gd name="connsiteY7" fmla="*/ 1268239 h 1409154"/>
              <a:gd name="connsiteX8" fmla="*/ 0 w 2818308"/>
              <a:gd name="connsiteY8" fmla="*/ 140915 h 14091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818308" h="1409154">
                <a:moveTo>
                  <a:pt x="0" y="140915"/>
                </a:moveTo>
                <a:cubicBezTo>
                  <a:pt x="0" y="63090"/>
                  <a:pt x="63090" y="0"/>
                  <a:pt x="140915" y="0"/>
                </a:cubicBezTo>
                <a:lnTo>
                  <a:pt x="2677393" y="0"/>
                </a:lnTo>
                <a:cubicBezTo>
                  <a:pt x="2755218" y="0"/>
                  <a:pt x="2818308" y="63090"/>
                  <a:pt x="2818308" y="140915"/>
                </a:cubicBezTo>
                <a:lnTo>
                  <a:pt x="2818308" y="1268239"/>
                </a:lnTo>
                <a:cubicBezTo>
                  <a:pt x="2818308" y="1346064"/>
                  <a:pt x="2755218" y="1409154"/>
                  <a:pt x="2677393" y="1409154"/>
                </a:cubicBezTo>
                <a:lnTo>
                  <a:pt x="140915" y="1409154"/>
                </a:lnTo>
                <a:cubicBezTo>
                  <a:pt x="63090" y="1409154"/>
                  <a:pt x="0" y="1346064"/>
                  <a:pt x="0" y="1268239"/>
                </a:cubicBezTo>
                <a:lnTo>
                  <a:pt x="0" y="140915"/>
                </a:lnTo>
                <a:close/>
              </a:path>
            </a:pathLst>
          </a:custGeom>
          <a:solidFill>
            <a:schemeClr val="accent2">
              <a:lumMod val="40000"/>
              <a:lumOff val="60000"/>
            </a:schemeClr>
          </a:soli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60323" tIns="53973" rIns="60323" bIns="53973" numCol="1" spcCol="1270" anchor="ctr" anchorCtr="0">
            <a:noAutofit/>
          </a:bodyPr>
          <a:lstStyle/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y-AM" sz="1100" dirty="0"/>
              <a:t>Ժողովրդավարական գործընկերության նախաձեռնություն </a:t>
            </a:r>
            <a:r>
              <a:rPr lang="en-US" sz="1100" dirty="0"/>
              <a:t>(House Democracy Partnership, HDP)</a:t>
            </a:r>
          </a:p>
          <a:p>
            <a:pPr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100" dirty="0"/>
              <a:t>ՀՀ ԱԺ – ԱՄՆ </a:t>
            </a:r>
            <a:r>
              <a:rPr lang="en-US" sz="1100" dirty="0" err="1"/>
              <a:t>Ներկայացուցիչների</a:t>
            </a:r>
            <a:r>
              <a:rPr lang="en-US" sz="1100" dirty="0"/>
              <a:t> </a:t>
            </a:r>
            <a:r>
              <a:rPr lang="en-US" sz="1100" dirty="0" err="1"/>
              <a:t>պալատ</a:t>
            </a:r>
            <a:endParaRPr lang="en-US" sz="1200" kern="1200" dirty="0" err="1"/>
          </a:p>
        </p:txBody>
      </p:sp>
      <p:sp>
        <p:nvSpPr>
          <p:cNvPr id="76" name="Rounded Rectangle 75"/>
          <p:cNvSpPr/>
          <p:nvPr/>
        </p:nvSpPr>
        <p:spPr>
          <a:xfrm rot="16200000">
            <a:off x="9157958" y="1435036"/>
            <a:ext cx="1097377" cy="34883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Սկիզբը</a:t>
            </a:r>
            <a:r>
              <a:rPr lang="en-US" sz="1000" dirty="0"/>
              <a:t>՝ 2019</a:t>
            </a:r>
          </a:p>
        </p:txBody>
      </p:sp>
      <p:sp>
        <p:nvSpPr>
          <p:cNvPr id="77" name="Freeform 76"/>
          <p:cNvSpPr/>
          <p:nvPr/>
        </p:nvSpPr>
        <p:spPr>
          <a:xfrm>
            <a:off x="6766560" y="2282331"/>
            <a:ext cx="2737171" cy="1080389"/>
          </a:xfrm>
          <a:custGeom>
            <a:avLst/>
            <a:gdLst>
              <a:gd name="connsiteX0" fmla="*/ 0 w 2818308"/>
              <a:gd name="connsiteY0" fmla="*/ 140915 h 1409154"/>
              <a:gd name="connsiteX1" fmla="*/ 140915 w 2818308"/>
              <a:gd name="connsiteY1" fmla="*/ 0 h 1409154"/>
              <a:gd name="connsiteX2" fmla="*/ 2677393 w 2818308"/>
              <a:gd name="connsiteY2" fmla="*/ 0 h 1409154"/>
              <a:gd name="connsiteX3" fmla="*/ 2818308 w 2818308"/>
              <a:gd name="connsiteY3" fmla="*/ 140915 h 1409154"/>
              <a:gd name="connsiteX4" fmla="*/ 2818308 w 2818308"/>
              <a:gd name="connsiteY4" fmla="*/ 1268239 h 1409154"/>
              <a:gd name="connsiteX5" fmla="*/ 2677393 w 2818308"/>
              <a:gd name="connsiteY5" fmla="*/ 1409154 h 1409154"/>
              <a:gd name="connsiteX6" fmla="*/ 140915 w 2818308"/>
              <a:gd name="connsiteY6" fmla="*/ 1409154 h 1409154"/>
              <a:gd name="connsiteX7" fmla="*/ 0 w 2818308"/>
              <a:gd name="connsiteY7" fmla="*/ 1268239 h 1409154"/>
              <a:gd name="connsiteX8" fmla="*/ 0 w 2818308"/>
              <a:gd name="connsiteY8" fmla="*/ 140915 h 14091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818308" h="1409154">
                <a:moveTo>
                  <a:pt x="0" y="140915"/>
                </a:moveTo>
                <a:cubicBezTo>
                  <a:pt x="0" y="63090"/>
                  <a:pt x="63090" y="0"/>
                  <a:pt x="140915" y="0"/>
                </a:cubicBezTo>
                <a:lnTo>
                  <a:pt x="2677393" y="0"/>
                </a:lnTo>
                <a:cubicBezTo>
                  <a:pt x="2755218" y="0"/>
                  <a:pt x="2818308" y="63090"/>
                  <a:pt x="2818308" y="140915"/>
                </a:cubicBezTo>
                <a:lnTo>
                  <a:pt x="2818308" y="1268239"/>
                </a:lnTo>
                <a:cubicBezTo>
                  <a:pt x="2818308" y="1346064"/>
                  <a:pt x="2755218" y="1409154"/>
                  <a:pt x="2677393" y="1409154"/>
                </a:cubicBezTo>
                <a:lnTo>
                  <a:pt x="140915" y="1409154"/>
                </a:lnTo>
                <a:cubicBezTo>
                  <a:pt x="63090" y="1409154"/>
                  <a:pt x="0" y="1346064"/>
                  <a:pt x="0" y="1268239"/>
                </a:cubicBezTo>
                <a:lnTo>
                  <a:pt x="0" y="140915"/>
                </a:lnTo>
                <a:close/>
              </a:path>
            </a:pathLst>
          </a:custGeom>
          <a:solidFill>
            <a:schemeClr val="accent2">
              <a:lumMod val="40000"/>
              <a:lumOff val="60000"/>
            </a:schemeClr>
          </a:soli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60323" tIns="53973" rIns="60323" bIns="53973" numCol="1" spcCol="1270" anchor="ctr" anchorCtr="0">
            <a:noAutofit/>
          </a:bodyPr>
          <a:lstStyle/>
          <a:p>
            <a:pPr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100" dirty="0"/>
              <a:t>ԱՄՆ </a:t>
            </a:r>
            <a:r>
              <a:rPr lang="en-US" sz="1100" dirty="0" err="1"/>
              <a:t>Կոնգրեսի</a:t>
            </a:r>
            <a:r>
              <a:rPr lang="en-US" sz="1100" dirty="0"/>
              <a:t> </a:t>
            </a:r>
            <a:r>
              <a:rPr lang="en-US" sz="1100" dirty="0" err="1"/>
              <a:t>Հայկական</a:t>
            </a:r>
            <a:r>
              <a:rPr lang="en-US" sz="1100" dirty="0"/>
              <a:t> </a:t>
            </a:r>
            <a:r>
              <a:rPr lang="en-US" sz="1100" dirty="0" err="1"/>
              <a:t>հարցերի</a:t>
            </a:r>
            <a:r>
              <a:rPr lang="en-US" sz="1100" dirty="0"/>
              <a:t> </a:t>
            </a:r>
            <a:r>
              <a:rPr lang="en-US" sz="1100" dirty="0" err="1"/>
              <a:t>հանձնախմբի</a:t>
            </a:r>
            <a:r>
              <a:rPr lang="en-US" sz="1100" dirty="0"/>
              <a:t> </a:t>
            </a:r>
            <a:r>
              <a:rPr lang="en-US" sz="1100" dirty="0" err="1"/>
              <a:t>ամենամյա</a:t>
            </a:r>
            <a:r>
              <a:rPr lang="en-US" sz="1100" dirty="0"/>
              <a:t> </a:t>
            </a:r>
            <a:r>
              <a:rPr lang="en-US" sz="1100" dirty="0" err="1"/>
              <a:t>խարհրդակցությունները</a:t>
            </a:r>
            <a:r>
              <a:rPr lang="en-US" sz="1100" dirty="0"/>
              <a:t> </a:t>
            </a:r>
            <a:r>
              <a:rPr lang="en-US" sz="1100" dirty="0" err="1"/>
              <a:t>Հայաստանում</a:t>
            </a:r>
            <a:endParaRPr lang="en-US" sz="1100" dirty="0"/>
          </a:p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100" dirty="0"/>
              <a:t>ԱԳՆ/ԱԺ –Armenian Caucus; </a:t>
            </a:r>
            <a:r>
              <a:rPr lang="en-US" sz="1100" kern="1200" dirty="0"/>
              <a:t>MECEA (Mutual Education &amp; Cultural Exchange Act</a:t>
            </a:r>
            <a:r>
              <a:rPr lang="en-US" sz="1100" dirty="0"/>
              <a:t>,</a:t>
            </a:r>
            <a:r>
              <a:rPr lang="en-US" sz="1100" kern="1200" dirty="0"/>
              <a:t> 2017</a:t>
            </a:r>
            <a:r>
              <a:rPr lang="en-US" sz="1100" dirty="0"/>
              <a:t>)</a:t>
            </a:r>
            <a:endParaRPr lang="en-US" sz="1200" kern="1200" dirty="0"/>
          </a:p>
        </p:txBody>
      </p:sp>
      <p:sp>
        <p:nvSpPr>
          <p:cNvPr id="78" name="Rounded Rectangle 77"/>
          <p:cNvSpPr/>
          <p:nvPr/>
        </p:nvSpPr>
        <p:spPr>
          <a:xfrm rot="16200000">
            <a:off x="5940695" y="2614757"/>
            <a:ext cx="1032007" cy="4059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Սկիզբը</a:t>
            </a:r>
            <a:r>
              <a:rPr lang="en-US" sz="1000" dirty="0"/>
              <a:t>՝ 2003  </a:t>
            </a:r>
          </a:p>
          <a:p>
            <a:pPr algn="ctr"/>
            <a:r>
              <a:rPr lang="hy-AM" sz="1000" dirty="0"/>
              <a:t>Գ</a:t>
            </a:r>
            <a:r>
              <a:rPr lang="en-US" sz="1000" dirty="0" err="1"/>
              <a:t>ործում</a:t>
            </a:r>
            <a:r>
              <a:rPr lang="en-US" sz="1000" dirty="0"/>
              <a:t>  է</a:t>
            </a:r>
          </a:p>
        </p:txBody>
      </p:sp>
      <p:cxnSp>
        <p:nvCxnSpPr>
          <p:cNvPr id="90" name="Straight Connector 89"/>
          <p:cNvCxnSpPr/>
          <p:nvPr/>
        </p:nvCxnSpPr>
        <p:spPr>
          <a:xfrm>
            <a:off x="1836800" y="2149826"/>
            <a:ext cx="0" cy="151916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>
            <a:off x="1832098" y="3343311"/>
            <a:ext cx="0" cy="147704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01" name="Straight Arrow Connector 100"/>
          <p:cNvCxnSpPr>
            <a:stCxn id="7" idx="5"/>
            <a:endCxn id="12" idx="0"/>
          </p:cNvCxnSpPr>
          <p:nvPr/>
        </p:nvCxnSpPr>
        <p:spPr>
          <a:xfrm>
            <a:off x="3064228" y="2166816"/>
            <a:ext cx="339623" cy="23908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>
            <a:off x="4798576" y="2154851"/>
            <a:ext cx="0" cy="151916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>
            <a:off x="3200398" y="1616046"/>
            <a:ext cx="170505" cy="1899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263687" y="285792"/>
            <a:ext cx="9094554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ՀԱՅ-ԱՄԵՐԻԿՅԱՆ  </a:t>
            </a:r>
            <a:r>
              <a:rPr lang="en-US" sz="2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ՓՈԽԳՈՐԾԱԿՑՈՒԹՅԱՆ ՆՈՐ </a:t>
            </a:r>
            <a:r>
              <a:rPr lang="en-US" sz="20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ՄԵԽԱՆԻԶՄՆԵՐԸ </a:t>
            </a:r>
          </a:p>
        </p:txBody>
      </p:sp>
      <p:sp>
        <p:nvSpPr>
          <p:cNvPr id="22" name="Freeform 21"/>
          <p:cNvSpPr/>
          <p:nvPr/>
        </p:nvSpPr>
        <p:spPr>
          <a:xfrm>
            <a:off x="5371834" y="4275851"/>
            <a:ext cx="3025406" cy="1041568"/>
          </a:xfrm>
          <a:custGeom>
            <a:avLst/>
            <a:gdLst>
              <a:gd name="connsiteX0" fmla="*/ 0 w 2254646"/>
              <a:gd name="connsiteY0" fmla="*/ 140915 h 1409154"/>
              <a:gd name="connsiteX1" fmla="*/ 140915 w 2254646"/>
              <a:gd name="connsiteY1" fmla="*/ 0 h 1409154"/>
              <a:gd name="connsiteX2" fmla="*/ 2113731 w 2254646"/>
              <a:gd name="connsiteY2" fmla="*/ 0 h 1409154"/>
              <a:gd name="connsiteX3" fmla="*/ 2254646 w 2254646"/>
              <a:gd name="connsiteY3" fmla="*/ 140915 h 1409154"/>
              <a:gd name="connsiteX4" fmla="*/ 2254646 w 2254646"/>
              <a:gd name="connsiteY4" fmla="*/ 1268239 h 1409154"/>
              <a:gd name="connsiteX5" fmla="*/ 2113731 w 2254646"/>
              <a:gd name="connsiteY5" fmla="*/ 1409154 h 1409154"/>
              <a:gd name="connsiteX6" fmla="*/ 140915 w 2254646"/>
              <a:gd name="connsiteY6" fmla="*/ 1409154 h 1409154"/>
              <a:gd name="connsiteX7" fmla="*/ 0 w 2254646"/>
              <a:gd name="connsiteY7" fmla="*/ 1268239 h 1409154"/>
              <a:gd name="connsiteX8" fmla="*/ 0 w 2254646"/>
              <a:gd name="connsiteY8" fmla="*/ 140915 h 14091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54646" h="1409154">
                <a:moveTo>
                  <a:pt x="0" y="140915"/>
                </a:moveTo>
                <a:cubicBezTo>
                  <a:pt x="0" y="63090"/>
                  <a:pt x="63090" y="0"/>
                  <a:pt x="140915" y="0"/>
                </a:cubicBezTo>
                <a:lnTo>
                  <a:pt x="2113731" y="0"/>
                </a:lnTo>
                <a:cubicBezTo>
                  <a:pt x="2191556" y="0"/>
                  <a:pt x="2254646" y="63090"/>
                  <a:pt x="2254646" y="140915"/>
                </a:cubicBezTo>
                <a:lnTo>
                  <a:pt x="2254646" y="1268239"/>
                </a:lnTo>
                <a:cubicBezTo>
                  <a:pt x="2254646" y="1346064"/>
                  <a:pt x="2191556" y="1409154"/>
                  <a:pt x="2113731" y="1409154"/>
                </a:cubicBezTo>
                <a:lnTo>
                  <a:pt x="140915" y="1409154"/>
                </a:lnTo>
                <a:cubicBezTo>
                  <a:pt x="63090" y="1409154"/>
                  <a:pt x="0" y="1346064"/>
                  <a:pt x="0" y="1268239"/>
                </a:cubicBezTo>
                <a:lnTo>
                  <a:pt x="0" y="140915"/>
                </a:lnTo>
                <a:close/>
              </a:path>
            </a:pathLst>
          </a:custGeom>
          <a:ln>
            <a:solidFill>
              <a:schemeClr val="tx1"/>
            </a:solidFill>
          </a:ln>
        </p:spPr>
        <p:style>
          <a:lnRef idx="1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65098" tIns="123823" rIns="165098" bIns="123823" numCol="1" spcCol="1270" anchor="ctr" anchorCtr="0">
            <a:noAutofit/>
          </a:bodyPr>
          <a:lstStyle/>
          <a:p>
            <a:pPr algn="ctr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100" dirty="0" err="1">
                <a:solidFill>
                  <a:schemeClr val="tx1"/>
                </a:solidFill>
              </a:rPr>
              <a:t>Հայ-ամերիկյան</a:t>
            </a:r>
            <a:r>
              <a:rPr lang="en-US" sz="1100" kern="1200" dirty="0">
                <a:solidFill>
                  <a:schemeClr val="tx1"/>
                </a:solidFill>
              </a:rPr>
              <a:t> </a:t>
            </a:r>
            <a:r>
              <a:rPr lang="en-US" sz="1100" dirty="0" err="1">
                <a:solidFill>
                  <a:schemeClr val="tx1"/>
                </a:solidFill>
              </a:rPr>
              <a:t>միջկառավարական</a:t>
            </a:r>
            <a:r>
              <a:rPr lang="en-US" sz="1100" dirty="0">
                <a:solidFill>
                  <a:schemeClr val="tx1"/>
                </a:solidFill>
              </a:rPr>
              <a:t> </a:t>
            </a:r>
            <a:r>
              <a:rPr lang="en-US" sz="1100" dirty="0" err="1">
                <a:solidFill>
                  <a:schemeClr val="tx1"/>
                </a:solidFill>
              </a:rPr>
              <a:t>հանձնաժողով</a:t>
            </a:r>
            <a:endParaRPr lang="en-US" sz="1100" dirty="0" err="1">
              <a:solidFill>
                <a:schemeClr val="tx1"/>
              </a:solidFill>
              <a:cs typeface="Calibri"/>
            </a:endParaRPr>
          </a:p>
          <a:p>
            <a:pPr lvl="0" algn="ctr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100" kern="1200" dirty="0">
                <a:solidFill>
                  <a:schemeClr val="tx1"/>
                </a:solidFill>
              </a:rPr>
              <a:t>US-Armenia Joint Economic Task Force (USATF)</a:t>
            </a:r>
          </a:p>
          <a:p>
            <a:pPr lvl="0" algn="ctr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100" dirty="0" err="1">
                <a:solidFill>
                  <a:schemeClr val="tx1"/>
                </a:solidFill>
              </a:rPr>
              <a:t>Համանախագահներ</a:t>
            </a:r>
            <a:r>
              <a:rPr lang="en-US" sz="1100" dirty="0">
                <a:solidFill>
                  <a:schemeClr val="tx1"/>
                </a:solidFill>
              </a:rPr>
              <a:t>՝ ՀՀ </a:t>
            </a:r>
            <a:r>
              <a:rPr lang="en-US" sz="1100" dirty="0" err="1">
                <a:solidFill>
                  <a:schemeClr val="tx1"/>
                </a:solidFill>
              </a:rPr>
              <a:t>Փոխվարչապետ</a:t>
            </a:r>
            <a:r>
              <a:rPr lang="en-US" sz="1100" dirty="0">
                <a:solidFill>
                  <a:schemeClr val="tx1"/>
                </a:solidFill>
              </a:rPr>
              <a:t> – ԱՄՆ </a:t>
            </a:r>
            <a:r>
              <a:rPr lang="en-US" sz="1100" dirty="0" err="1">
                <a:solidFill>
                  <a:schemeClr val="tx1"/>
                </a:solidFill>
              </a:rPr>
              <a:t>Պետքարտուղարի</a:t>
            </a:r>
            <a:r>
              <a:rPr lang="en-US" sz="1100" dirty="0">
                <a:solidFill>
                  <a:schemeClr val="tx1"/>
                </a:solidFill>
              </a:rPr>
              <a:t> </a:t>
            </a:r>
            <a:r>
              <a:rPr lang="en-US" sz="1100" dirty="0" err="1">
                <a:solidFill>
                  <a:schemeClr val="tx1"/>
                </a:solidFill>
              </a:rPr>
              <a:t>փոխտեղակալ</a:t>
            </a:r>
            <a:r>
              <a:rPr lang="en-US" sz="1100" dirty="0">
                <a:solidFill>
                  <a:schemeClr val="tx1"/>
                </a:solidFill>
              </a:rPr>
              <a:t> </a:t>
            </a:r>
            <a:endParaRPr lang="en-US" sz="1100" kern="1200" dirty="0">
              <a:solidFill>
                <a:schemeClr val="tx1"/>
              </a:solidFill>
            </a:endParaRPr>
          </a:p>
        </p:txBody>
      </p:sp>
      <p:sp>
        <p:nvSpPr>
          <p:cNvPr id="23" name="Rounded Rectangle 22"/>
          <p:cNvSpPr/>
          <p:nvPr/>
        </p:nvSpPr>
        <p:spPr>
          <a:xfrm rot="16200000">
            <a:off x="4624647" y="4628499"/>
            <a:ext cx="1041568" cy="348830"/>
          </a:xfrm>
          <a:prstGeom prst="round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</a:rPr>
              <a:t>2000-2018</a:t>
            </a:r>
          </a:p>
        </p:txBody>
      </p:sp>
      <p:sp>
        <p:nvSpPr>
          <p:cNvPr id="4" name="&quot;No&quot; Symbol 3"/>
          <p:cNvSpPr/>
          <p:nvPr/>
        </p:nvSpPr>
        <p:spPr>
          <a:xfrm>
            <a:off x="5814061" y="3924301"/>
            <a:ext cx="2110740" cy="2103120"/>
          </a:xfrm>
          <a:prstGeom prst="noSmoking">
            <a:avLst/>
          </a:prstGeom>
          <a:solidFill>
            <a:srgbClr val="FF00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5" name="Rounded Rectangle 75">
            <a:extLst>
              <a:ext uri="{FF2B5EF4-FFF2-40B4-BE49-F238E27FC236}">
                <a16:creationId xmlns:a16="http://schemas.microsoft.com/office/drawing/2014/main" id="{3F8D515E-A53D-4F25-ACF1-F8B6B822B9E4}"/>
              </a:ext>
            </a:extLst>
          </p:cNvPr>
          <p:cNvSpPr/>
          <p:nvPr/>
        </p:nvSpPr>
        <p:spPr>
          <a:xfrm rot="16200000">
            <a:off x="9186533" y="2654236"/>
            <a:ext cx="1097377" cy="34883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Սկիզբը</a:t>
            </a:r>
            <a:r>
              <a:rPr lang="en-US" sz="1000" dirty="0"/>
              <a:t>՝ 2017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0F00E-CE95-4480-9555-99256CEA381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57644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3687" y="285792"/>
            <a:ext cx="9094554" cy="40011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hy-AM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ՄՇԱԿՈՒԹԱՅԻՆ ՈԼՈՐՏ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0F00E-CE95-4480-9555-99256CEA381A}" type="slidenum">
              <a:rPr lang="en-US" smtClean="0"/>
              <a:t>20</a:t>
            </a:fld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1013666" y="1594690"/>
            <a:ext cx="3584459" cy="1610064"/>
          </a:xfrm>
          <a:custGeom>
            <a:avLst/>
            <a:gdLst>
              <a:gd name="connsiteX0" fmla="*/ 0 w 3055271"/>
              <a:gd name="connsiteY0" fmla="*/ 152027 h 1520266"/>
              <a:gd name="connsiteX1" fmla="*/ 152027 w 3055271"/>
              <a:gd name="connsiteY1" fmla="*/ 0 h 1520266"/>
              <a:gd name="connsiteX2" fmla="*/ 2903244 w 3055271"/>
              <a:gd name="connsiteY2" fmla="*/ 0 h 1520266"/>
              <a:gd name="connsiteX3" fmla="*/ 3055271 w 3055271"/>
              <a:gd name="connsiteY3" fmla="*/ 152027 h 1520266"/>
              <a:gd name="connsiteX4" fmla="*/ 3055271 w 3055271"/>
              <a:gd name="connsiteY4" fmla="*/ 1368239 h 1520266"/>
              <a:gd name="connsiteX5" fmla="*/ 2903244 w 3055271"/>
              <a:gd name="connsiteY5" fmla="*/ 1520266 h 1520266"/>
              <a:gd name="connsiteX6" fmla="*/ 152027 w 3055271"/>
              <a:gd name="connsiteY6" fmla="*/ 1520266 h 1520266"/>
              <a:gd name="connsiteX7" fmla="*/ 0 w 3055271"/>
              <a:gd name="connsiteY7" fmla="*/ 1368239 h 1520266"/>
              <a:gd name="connsiteX8" fmla="*/ 0 w 3055271"/>
              <a:gd name="connsiteY8" fmla="*/ 152027 h 15202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055271" h="1520266">
                <a:moveTo>
                  <a:pt x="0" y="152027"/>
                </a:moveTo>
                <a:cubicBezTo>
                  <a:pt x="0" y="68065"/>
                  <a:pt x="68065" y="0"/>
                  <a:pt x="152027" y="0"/>
                </a:cubicBezTo>
                <a:lnTo>
                  <a:pt x="2903244" y="0"/>
                </a:lnTo>
                <a:cubicBezTo>
                  <a:pt x="2987206" y="0"/>
                  <a:pt x="3055271" y="68065"/>
                  <a:pt x="3055271" y="152027"/>
                </a:cubicBezTo>
                <a:lnTo>
                  <a:pt x="3055271" y="1368239"/>
                </a:lnTo>
                <a:cubicBezTo>
                  <a:pt x="3055271" y="1452201"/>
                  <a:pt x="2987206" y="1520266"/>
                  <a:pt x="2903244" y="1520266"/>
                </a:cubicBezTo>
                <a:lnTo>
                  <a:pt x="152027" y="1520266"/>
                </a:lnTo>
                <a:cubicBezTo>
                  <a:pt x="68065" y="1520266"/>
                  <a:pt x="0" y="1452201"/>
                  <a:pt x="0" y="1368239"/>
                </a:cubicBezTo>
                <a:lnTo>
                  <a:pt x="0" y="152027"/>
                </a:lnTo>
                <a:close/>
              </a:path>
            </a:pathLst>
          </a:cu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spcFirstLastPara="0" vert="horz" wrap="square" lIns="67387" tIns="59767" rIns="67387" bIns="59767" numCol="1" spcCol="1270" anchor="ctr" anchorCtr="0">
            <a:noAutofit/>
          </a:bodyPr>
          <a:lstStyle/>
          <a:p>
            <a:pPr lvl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200" b="1" dirty="0" smtClean="0">
                <a:solidFill>
                  <a:srgbClr val="0070C0"/>
                </a:solidFill>
              </a:rPr>
              <a:t>Smithsonian </a:t>
            </a:r>
            <a:r>
              <a:rPr lang="hy-AM" sz="1200" b="1" dirty="0">
                <a:solidFill>
                  <a:srgbClr val="0070C0"/>
                </a:solidFill>
              </a:rPr>
              <a:t>հաստատության հետ </a:t>
            </a:r>
            <a:r>
              <a:rPr lang="hy-AM" sz="1200" b="1" dirty="0" err="1" smtClean="0">
                <a:solidFill>
                  <a:srgbClr val="0070C0"/>
                </a:solidFill>
              </a:rPr>
              <a:t>երկարատեվ</a:t>
            </a:r>
            <a:r>
              <a:rPr lang="hy-AM" sz="1200" b="1" dirty="0" smtClean="0">
                <a:solidFill>
                  <a:srgbClr val="0070C0"/>
                </a:solidFill>
              </a:rPr>
              <a:t> </a:t>
            </a:r>
            <a:r>
              <a:rPr lang="hy-AM" sz="1200" b="1" dirty="0">
                <a:solidFill>
                  <a:srgbClr val="0070C0"/>
                </a:solidFill>
              </a:rPr>
              <a:t>համագործակցություն, «Իմ Հայաստան» մշակութային </a:t>
            </a:r>
            <a:r>
              <a:rPr lang="hy-AM" sz="1200" b="1" dirty="0" smtClean="0">
                <a:solidFill>
                  <a:srgbClr val="0070C0"/>
                </a:solidFill>
              </a:rPr>
              <a:t>ծրագիր </a:t>
            </a:r>
            <a:r>
              <a:rPr lang="ru-RU" sz="1200" b="1" dirty="0" smtClean="0">
                <a:solidFill>
                  <a:srgbClr val="0070C0"/>
                </a:solidFill>
              </a:rPr>
              <a:t>(</a:t>
            </a:r>
            <a:r>
              <a:rPr lang="hy-AM" sz="1200" b="1" dirty="0" smtClean="0">
                <a:solidFill>
                  <a:srgbClr val="0070C0"/>
                </a:solidFill>
              </a:rPr>
              <a:t>ֆինանսավորող` </a:t>
            </a:r>
            <a:r>
              <a:rPr lang="en-US" sz="1200" b="1" dirty="0" smtClean="0">
                <a:solidFill>
                  <a:srgbClr val="0070C0"/>
                </a:solidFill>
              </a:rPr>
              <a:t>USAID</a:t>
            </a:r>
            <a:r>
              <a:rPr lang="ru-RU" sz="1200" b="1" dirty="0" smtClean="0">
                <a:solidFill>
                  <a:srgbClr val="0070C0"/>
                </a:solidFill>
              </a:rPr>
              <a:t>)</a:t>
            </a:r>
            <a:r>
              <a:rPr lang="hy-AM" sz="1200" b="1" dirty="0" smtClean="0">
                <a:solidFill>
                  <a:srgbClr val="0070C0"/>
                </a:solidFill>
              </a:rPr>
              <a:t> </a:t>
            </a:r>
            <a:endParaRPr lang="hy-AM" sz="1200" b="1" dirty="0">
              <a:solidFill>
                <a:srgbClr val="0070C0"/>
              </a:solidFill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5389723" y="1594690"/>
            <a:ext cx="3584459" cy="1610064"/>
          </a:xfrm>
          <a:custGeom>
            <a:avLst/>
            <a:gdLst>
              <a:gd name="connsiteX0" fmla="*/ 0 w 3055271"/>
              <a:gd name="connsiteY0" fmla="*/ 152027 h 1520266"/>
              <a:gd name="connsiteX1" fmla="*/ 152027 w 3055271"/>
              <a:gd name="connsiteY1" fmla="*/ 0 h 1520266"/>
              <a:gd name="connsiteX2" fmla="*/ 2903244 w 3055271"/>
              <a:gd name="connsiteY2" fmla="*/ 0 h 1520266"/>
              <a:gd name="connsiteX3" fmla="*/ 3055271 w 3055271"/>
              <a:gd name="connsiteY3" fmla="*/ 152027 h 1520266"/>
              <a:gd name="connsiteX4" fmla="*/ 3055271 w 3055271"/>
              <a:gd name="connsiteY4" fmla="*/ 1368239 h 1520266"/>
              <a:gd name="connsiteX5" fmla="*/ 2903244 w 3055271"/>
              <a:gd name="connsiteY5" fmla="*/ 1520266 h 1520266"/>
              <a:gd name="connsiteX6" fmla="*/ 152027 w 3055271"/>
              <a:gd name="connsiteY6" fmla="*/ 1520266 h 1520266"/>
              <a:gd name="connsiteX7" fmla="*/ 0 w 3055271"/>
              <a:gd name="connsiteY7" fmla="*/ 1368239 h 1520266"/>
              <a:gd name="connsiteX8" fmla="*/ 0 w 3055271"/>
              <a:gd name="connsiteY8" fmla="*/ 152027 h 15202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055271" h="1520266">
                <a:moveTo>
                  <a:pt x="0" y="152027"/>
                </a:moveTo>
                <a:cubicBezTo>
                  <a:pt x="0" y="68065"/>
                  <a:pt x="68065" y="0"/>
                  <a:pt x="152027" y="0"/>
                </a:cubicBezTo>
                <a:lnTo>
                  <a:pt x="2903244" y="0"/>
                </a:lnTo>
                <a:cubicBezTo>
                  <a:pt x="2987206" y="0"/>
                  <a:pt x="3055271" y="68065"/>
                  <a:pt x="3055271" y="152027"/>
                </a:cubicBezTo>
                <a:lnTo>
                  <a:pt x="3055271" y="1368239"/>
                </a:lnTo>
                <a:cubicBezTo>
                  <a:pt x="3055271" y="1452201"/>
                  <a:pt x="2987206" y="1520266"/>
                  <a:pt x="2903244" y="1520266"/>
                </a:cubicBezTo>
                <a:lnTo>
                  <a:pt x="152027" y="1520266"/>
                </a:lnTo>
                <a:cubicBezTo>
                  <a:pt x="68065" y="1520266"/>
                  <a:pt x="0" y="1452201"/>
                  <a:pt x="0" y="1368239"/>
                </a:cubicBezTo>
                <a:lnTo>
                  <a:pt x="0" y="152027"/>
                </a:lnTo>
                <a:close/>
              </a:path>
            </a:pathLst>
          </a:cu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spcFirstLastPara="0" vert="horz" wrap="square" lIns="67387" tIns="59767" rIns="67387" bIns="59767" numCol="1" spcCol="1270" anchor="ctr" anchorCtr="0">
            <a:noAutofit/>
          </a:bodyPr>
          <a:lstStyle/>
          <a:p>
            <a:pPr lvl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y-AM" sz="1200" b="1" dirty="0" smtClean="0">
                <a:solidFill>
                  <a:srgbClr val="0070C0"/>
                </a:solidFill>
              </a:rPr>
              <a:t>Հայկական </a:t>
            </a:r>
            <a:r>
              <a:rPr lang="hy-AM" sz="1200" b="1" dirty="0">
                <a:solidFill>
                  <a:srgbClr val="0070C0"/>
                </a:solidFill>
              </a:rPr>
              <a:t>երաժշտության ու ֆիլմերի փառատոն Վաշինգտոնում` Վաշինգտոնի ազգային տաճարի, Ա</a:t>
            </a:r>
            <a:r>
              <a:rPr lang="hy-AM" sz="1200" b="1" dirty="0" smtClean="0">
                <a:solidFill>
                  <a:srgbClr val="0070C0"/>
                </a:solidFill>
              </a:rPr>
              <a:t>զգային </a:t>
            </a:r>
            <a:r>
              <a:rPr lang="hy-AM" sz="1200" b="1" dirty="0">
                <a:solidFill>
                  <a:srgbClr val="0070C0"/>
                </a:solidFill>
              </a:rPr>
              <a:t>պատկերասրահի ու </a:t>
            </a:r>
            <a:r>
              <a:rPr lang="en-US" sz="1200" b="1" dirty="0" err="1">
                <a:solidFill>
                  <a:srgbClr val="0070C0"/>
                </a:solidFill>
              </a:rPr>
              <a:t>PostClassical</a:t>
            </a:r>
            <a:r>
              <a:rPr lang="en-US" sz="1200" b="1" dirty="0">
                <a:solidFill>
                  <a:srgbClr val="0070C0"/>
                </a:solidFill>
              </a:rPr>
              <a:t> </a:t>
            </a:r>
            <a:r>
              <a:rPr lang="hy-AM" sz="1200" b="1" dirty="0">
                <a:solidFill>
                  <a:srgbClr val="0070C0"/>
                </a:solidFill>
              </a:rPr>
              <a:t>նվագախմբի հետ համագործակցությամբ (2020թ. գարուն) </a:t>
            </a:r>
          </a:p>
        </p:txBody>
      </p:sp>
      <p:sp>
        <p:nvSpPr>
          <p:cNvPr id="8" name="Freeform 7"/>
          <p:cNvSpPr/>
          <p:nvPr/>
        </p:nvSpPr>
        <p:spPr>
          <a:xfrm>
            <a:off x="3169038" y="4229033"/>
            <a:ext cx="3584459" cy="1610064"/>
          </a:xfrm>
          <a:custGeom>
            <a:avLst/>
            <a:gdLst>
              <a:gd name="connsiteX0" fmla="*/ 0 w 3055271"/>
              <a:gd name="connsiteY0" fmla="*/ 152027 h 1520266"/>
              <a:gd name="connsiteX1" fmla="*/ 152027 w 3055271"/>
              <a:gd name="connsiteY1" fmla="*/ 0 h 1520266"/>
              <a:gd name="connsiteX2" fmla="*/ 2903244 w 3055271"/>
              <a:gd name="connsiteY2" fmla="*/ 0 h 1520266"/>
              <a:gd name="connsiteX3" fmla="*/ 3055271 w 3055271"/>
              <a:gd name="connsiteY3" fmla="*/ 152027 h 1520266"/>
              <a:gd name="connsiteX4" fmla="*/ 3055271 w 3055271"/>
              <a:gd name="connsiteY4" fmla="*/ 1368239 h 1520266"/>
              <a:gd name="connsiteX5" fmla="*/ 2903244 w 3055271"/>
              <a:gd name="connsiteY5" fmla="*/ 1520266 h 1520266"/>
              <a:gd name="connsiteX6" fmla="*/ 152027 w 3055271"/>
              <a:gd name="connsiteY6" fmla="*/ 1520266 h 1520266"/>
              <a:gd name="connsiteX7" fmla="*/ 0 w 3055271"/>
              <a:gd name="connsiteY7" fmla="*/ 1368239 h 1520266"/>
              <a:gd name="connsiteX8" fmla="*/ 0 w 3055271"/>
              <a:gd name="connsiteY8" fmla="*/ 152027 h 15202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055271" h="1520266">
                <a:moveTo>
                  <a:pt x="0" y="152027"/>
                </a:moveTo>
                <a:cubicBezTo>
                  <a:pt x="0" y="68065"/>
                  <a:pt x="68065" y="0"/>
                  <a:pt x="152027" y="0"/>
                </a:cubicBezTo>
                <a:lnTo>
                  <a:pt x="2903244" y="0"/>
                </a:lnTo>
                <a:cubicBezTo>
                  <a:pt x="2987206" y="0"/>
                  <a:pt x="3055271" y="68065"/>
                  <a:pt x="3055271" y="152027"/>
                </a:cubicBezTo>
                <a:lnTo>
                  <a:pt x="3055271" y="1368239"/>
                </a:lnTo>
                <a:cubicBezTo>
                  <a:pt x="3055271" y="1452201"/>
                  <a:pt x="2987206" y="1520266"/>
                  <a:pt x="2903244" y="1520266"/>
                </a:cubicBezTo>
                <a:lnTo>
                  <a:pt x="152027" y="1520266"/>
                </a:lnTo>
                <a:cubicBezTo>
                  <a:pt x="68065" y="1520266"/>
                  <a:pt x="0" y="1452201"/>
                  <a:pt x="0" y="1368239"/>
                </a:cubicBezTo>
                <a:lnTo>
                  <a:pt x="0" y="152027"/>
                </a:lnTo>
                <a:close/>
              </a:path>
            </a:pathLst>
          </a:cu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spcFirstLastPara="0" vert="horz" wrap="square" lIns="67387" tIns="59767" rIns="67387" bIns="59767" numCol="1" spcCol="1270" anchor="ctr" anchorCtr="0">
            <a:noAutofit/>
          </a:bodyPr>
          <a:lstStyle/>
          <a:p>
            <a:pPr lvl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y-AM" sz="1200" b="1" dirty="0" smtClean="0">
                <a:solidFill>
                  <a:srgbClr val="0070C0"/>
                </a:solidFill>
              </a:rPr>
              <a:t>Հայկական </a:t>
            </a:r>
            <a:r>
              <a:rPr lang="hy-AM" sz="1200" b="1" dirty="0" err="1">
                <a:solidFill>
                  <a:srgbClr val="0070C0"/>
                </a:solidFill>
              </a:rPr>
              <a:t>Աստվածաշունչերի</a:t>
            </a:r>
            <a:r>
              <a:rPr lang="hy-AM" sz="1200" b="1" dirty="0">
                <a:solidFill>
                  <a:srgbClr val="0070C0"/>
                </a:solidFill>
              </a:rPr>
              <a:t> ու քրիստոնեական արվեստի նմուշների ցուցադրություն Վաշինգտոնի Աստվածաշնչի թանգարանում (2021թ. գարուն) </a:t>
            </a:r>
          </a:p>
        </p:txBody>
      </p:sp>
    </p:spTree>
    <p:extLst>
      <p:ext uri="{BB962C8B-B14F-4D97-AF65-F5344CB8AC3E}">
        <p14:creationId xmlns:p14="http://schemas.microsoft.com/office/powerpoint/2010/main" val="188182566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3687" y="285792"/>
            <a:ext cx="9094554" cy="40011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hy-AM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ԱՄՆ-ԻՑ ՀԱՅԱՍՏԱՆ ԱՅՑԵԼԱԾ ԶԲՈՍԱՇՐՋԻԿՆԵՐԻ ԹԻՎԸ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0F00E-CE95-4480-9555-99256CEA381A}" type="slidenum">
              <a:rPr lang="en-US" smtClean="0"/>
              <a:t>21</a:t>
            </a:fld>
            <a:endParaRPr lang="en-US"/>
          </a:p>
        </p:txBody>
      </p:sp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34926312"/>
              </p:ext>
            </p:extLst>
          </p:nvPr>
        </p:nvGraphicFramePr>
        <p:xfrm>
          <a:off x="585651" y="1369422"/>
          <a:ext cx="4230189" cy="25320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796313" y="5960359"/>
            <a:ext cx="401465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y-AM" sz="1100" dirty="0" smtClean="0"/>
              <a:t>Աղբյուր` ՀՀ զբոսաշրջության պետական կոմիտե</a:t>
            </a:r>
            <a:endParaRPr lang="en-US" sz="1100" dirty="0"/>
          </a:p>
        </p:txBody>
      </p:sp>
      <p:graphicFrame>
        <p:nvGraphicFramePr>
          <p:cNvPr id="10" name="Chart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66368793"/>
              </p:ext>
            </p:extLst>
          </p:nvPr>
        </p:nvGraphicFramePr>
        <p:xfrm>
          <a:off x="4941593" y="1447800"/>
          <a:ext cx="4547277" cy="2453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5068769"/>
              </p:ext>
            </p:extLst>
          </p:nvPr>
        </p:nvGraphicFramePr>
        <p:xfrm>
          <a:off x="845876" y="4275261"/>
          <a:ext cx="6648831" cy="1420204"/>
        </p:xfrm>
        <a:graphic>
          <a:graphicData uri="http://schemas.openxmlformats.org/drawingml/2006/table">
            <a:tbl>
              <a:tblPr/>
              <a:tblGrid>
                <a:gridCol w="5235351">
                  <a:extLst>
                    <a:ext uri="{9D8B030D-6E8A-4147-A177-3AD203B41FA5}">
                      <a16:colId xmlns:a16="http://schemas.microsoft.com/office/drawing/2014/main" val="1937819204"/>
                    </a:ext>
                  </a:extLst>
                </a:gridCol>
                <a:gridCol w="1413480">
                  <a:extLst>
                    <a:ext uri="{9D8B030D-6E8A-4147-A177-3AD203B41FA5}">
                      <a16:colId xmlns:a16="http://schemas.microsoft.com/office/drawing/2014/main" val="1062105396"/>
                    </a:ext>
                  </a:extLst>
                </a:gridCol>
              </a:tblGrid>
              <a:tr h="336855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hy-AM" sz="12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HEA Grapalat" panose="02000506050000020003" pitchFamily="50" charset="0"/>
                        </a:rPr>
                        <a:t>Աճը</a:t>
                      </a:r>
                      <a:endParaRPr lang="hy-AM" sz="10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hy-AM" sz="12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HEA Grapalat" panose="02000506050000020003" pitchFamily="50" charset="0"/>
                        </a:rPr>
                        <a:t>Տոկոս</a:t>
                      </a:r>
                      <a:endParaRPr lang="hy-AM" sz="10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91072104"/>
                  </a:ext>
                </a:extLst>
              </a:tr>
              <a:tr h="336855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hy-AM" sz="12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HEA Grapalat" panose="02000506050000020003" pitchFamily="50" charset="0"/>
                        </a:rPr>
                        <a:t>2017թ. 2016թ.-ի համեմատ</a:t>
                      </a:r>
                      <a:endParaRPr lang="hy-AM" sz="10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hy-AM" sz="12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HEA Grapalat" panose="02000506050000020003" pitchFamily="50" charset="0"/>
                        </a:rPr>
                        <a:t>39.5%</a:t>
                      </a:r>
                      <a:endParaRPr lang="hy-AM" sz="10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5342510"/>
                  </a:ext>
                </a:extLst>
              </a:tr>
              <a:tr h="368656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hy-AM" sz="12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HEA Grapalat" panose="02000506050000020003" pitchFamily="50" charset="0"/>
                        </a:rPr>
                        <a:t>2018թ. 2017թ.-ի համեմատ</a:t>
                      </a:r>
                      <a:endParaRPr lang="hy-AM" sz="10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hy-AM" sz="12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HEA Grapalat" panose="02000506050000020003" pitchFamily="50" charset="0"/>
                        </a:rPr>
                        <a:t>20.5%</a:t>
                      </a:r>
                      <a:endParaRPr lang="hy-AM" sz="10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0656187"/>
                  </a:ext>
                </a:extLst>
              </a:tr>
              <a:tr h="377838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hy-AM" sz="12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HEA Grapalat" panose="02000506050000020003" pitchFamily="50" charset="0"/>
                        </a:rPr>
                        <a:t>2019թ. առաջին կիսամյակ 2018թ. առաջին կիսամյակի համեմատ</a:t>
                      </a:r>
                      <a:endParaRPr lang="hy-AM" sz="10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hy-AM" sz="1200" b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HEA Grapalat" panose="02000506050000020003" pitchFamily="50" charset="0"/>
                        </a:rPr>
                        <a:t>15.1%</a:t>
                      </a:r>
                      <a:endParaRPr lang="hy-AM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28348874"/>
                  </a:ext>
                </a:extLst>
              </a:tr>
            </a:tbl>
          </a:graphicData>
        </a:graphic>
      </p:graphicFrame>
      <p:sp>
        <p:nvSpPr>
          <p:cNvPr id="11" name="Control 1"/>
          <p:cNvSpPr>
            <a:spLocks noChangeArrowheads="1" noChangeShapeType="1"/>
          </p:cNvSpPr>
          <p:nvPr/>
        </p:nvSpPr>
        <p:spPr bwMode="auto">
          <a:xfrm>
            <a:off x="2709791" y="9437507"/>
            <a:ext cx="6648450" cy="1420812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05826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3687" y="285792"/>
            <a:ext cx="9094554" cy="40011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hy-AM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ՀԱՅ-ԱՄԵՐԻԿՅԱՆ ՀԱՐԱԲԵՐՈՒԹՅՈՒՆՆԵՐԻ «ՀԱՇՎԵԿՇԻՌԸ»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0F00E-CE95-4480-9555-99256CEA381A}" type="slidenum">
              <a:rPr lang="en-US" smtClean="0"/>
              <a:t>22</a:t>
            </a:fld>
            <a:endParaRPr lang="en-US"/>
          </a:p>
        </p:txBody>
      </p:sp>
      <p:sp>
        <p:nvSpPr>
          <p:cNvPr id="11" name="Control 1"/>
          <p:cNvSpPr>
            <a:spLocks noChangeArrowheads="1" noChangeShapeType="1"/>
          </p:cNvSpPr>
          <p:nvPr/>
        </p:nvSpPr>
        <p:spPr bwMode="auto">
          <a:xfrm>
            <a:off x="2709791" y="9437507"/>
            <a:ext cx="6648450" cy="1420812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>
          <a:xfrm>
            <a:off x="6662057" y="1245326"/>
            <a:ext cx="2763882" cy="5199017"/>
          </a:xfrm>
          <a:custGeom>
            <a:avLst/>
            <a:gdLst>
              <a:gd name="connsiteX0" fmla="*/ 0 w 3055271"/>
              <a:gd name="connsiteY0" fmla="*/ 152027 h 1520266"/>
              <a:gd name="connsiteX1" fmla="*/ 152027 w 3055271"/>
              <a:gd name="connsiteY1" fmla="*/ 0 h 1520266"/>
              <a:gd name="connsiteX2" fmla="*/ 2903244 w 3055271"/>
              <a:gd name="connsiteY2" fmla="*/ 0 h 1520266"/>
              <a:gd name="connsiteX3" fmla="*/ 3055271 w 3055271"/>
              <a:gd name="connsiteY3" fmla="*/ 152027 h 1520266"/>
              <a:gd name="connsiteX4" fmla="*/ 3055271 w 3055271"/>
              <a:gd name="connsiteY4" fmla="*/ 1368239 h 1520266"/>
              <a:gd name="connsiteX5" fmla="*/ 2903244 w 3055271"/>
              <a:gd name="connsiteY5" fmla="*/ 1520266 h 1520266"/>
              <a:gd name="connsiteX6" fmla="*/ 152027 w 3055271"/>
              <a:gd name="connsiteY6" fmla="*/ 1520266 h 1520266"/>
              <a:gd name="connsiteX7" fmla="*/ 0 w 3055271"/>
              <a:gd name="connsiteY7" fmla="*/ 1368239 h 1520266"/>
              <a:gd name="connsiteX8" fmla="*/ 0 w 3055271"/>
              <a:gd name="connsiteY8" fmla="*/ 152027 h 15202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055271" h="1520266">
                <a:moveTo>
                  <a:pt x="0" y="152027"/>
                </a:moveTo>
                <a:cubicBezTo>
                  <a:pt x="0" y="68065"/>
                  <a:pt x="68065" y="0"/>
                  <a:pt x="152027" y="0"/>
                </a:cubicBezTo>
                <a:lnTo>
                  <a:pt x="2903244" y="0"/>
                </a:lnTo>
                <a:cubicBezTo>
                  <a:pt x="2987206" y="0"/>
                  <a:pt x="3055271" y="68065"/>
                  <a:pt x="3055271" y="152027"/>
                </a:cubicBezTo>
                <a:lnTo>
                  <a:pt x="3055271" y="1368239"/>
                </a:lnTo>
                <a:cubicBezTo>
                  <a:pt x="3055271" y="1452201"/>
                  <a:pt x="2987206" y="1520266"/>
                  <a:pt x="2903244" y="1520266"/>
                </a:cubicBezTo>
                <a:lnTo>
                  <a:pt x="152027" y="1520266"/>
                </a:lnTo>
                <a:cubicBezTo>
                  <a:pt x="68065" y="1520266"/>
                  <a:pt x="0" y="1452201"/>
                  <a:pt x="0" y="1368239"/>
                </a:cubicBezTo>
                <a:lnTo>
                  <a:pt x="0" y="152027"/>
                </a:lnTo>
                <a:close/>
              </a:path>
            </a:pathLst>
          </a:cu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spcFirstLastPara="0" vert="horz" wrap="square" lIns="67387" tIns="59767" rIns="67387" bIns="59767" numCol="1" spcCol="1270" anchor="ctr" anchorCtr="0">
            <a:noAutofit/>
          </a:bodyPr>
          <a:lstStyle/>
          <a:p>
            <a:pPr marL="171450" indent="-171450" algn="ctr" defTabSz="533400">
              <a:buFont typeface="Wingdings" panose="05000000000000000000" pitchFamily="2" charset="2"/>
              <a:buChar char="Ø"/>
            </a:pPr>
            <a:r>
              <a:rPr lang="hy-AM" sz="1100" dirty="0" smtClean="0"/>
              <a:t>Կրկնակի հարկումը բացառող համաձայնագիր</a:t>
            </a:r>
          </a:p>
          <a:p>
            <a:pPr marL="171450" indent="-171450" algn="ctr" defTabSz="533400">
              <a:buFont typeface="Wingdings" panose="05000000000000000000" pitchFamily="2" charset="2"/>
              <a:buChar char="Ø"/>
            </a:pPr>
            <a:r>
              <a:rPr lang="hy-AM" sz="1100" dirty="0" smtClean="0"/>
              <a:t>Բալիստիկ հրթիռների վերացում, ահաբեկչության դեմ պայքար </a:t>
            </a:r>
            <a:r>
              <a:rPr lang="hy-AM" sz="1100" dirty="0" err="1" smtClean="0"/>
              <a:t>եվ</a:t>
            </a:r>
            <a:r>
              <a:rPr lang="hy-AM" sz="1100" dirty="0" smtClean="0"/>
              <a:t> ՀՀ-Վրաստան սահմանի համատեղ վերահսկման ծրագիր</a:t>
            </a:r>
          </a:p>
          <a:p>
            <a:pPr marL="171450" indent="-171450" algn="ctr" defTabSz="533400">
              <a:buFont typeface="Wingdings" panose="05000000000000000000" pitchFamily="2" charset="2"/>
              <a:buChar char="Ø"/>
            </a:pPr>
            <a:r>
              <a:rPr lang="hy-AM" sz="1100" dirty="0" smtClean="0"/>
              <a:t>«Հազարամյակի մարտահրավեր» ծրագրի վերականգնում</a:t>
            </a:r>
          </a:p>
          <a:p>
            <a:pPr marL="171450" indent="-171450" algn="ctr" defTabSz="533400">
              <a:buFont typeface="Wingdings" panose="05000000000000000000" pitchFamily="2" charset="2"/>
              <a:buChar char="Ø"/>
            </a:pPr>
            <a:r>
              <a:rPr lang="hy-AM" sz="1100" dirty="0" smtClean="0"/>
              <a:t>Մերձավոր </a:t>
            </a:r>
            <a:r>
              <a:rPr lang="hy-AM" sz="1100" dirty="0" err="1" smtClean="0"/>
              <a:t>Արեվելքի</a:t>
            </a:r>
            <a:r>
              <a:rPr lang="hy-AM" sz="1100" dirty="0" smtClean="0"/>
              <a:t> քրիստոնյաների պաշտպանություն</a:t>
            </a:r>
            <a:endParaRPr lang="hy-AM" sz="1100" dirty="0"/>
          </a:p>
        </p:txBody>
      </p:sp>
      <p:sp>
        <p:nvSpPr>
          <p:cNvPr id="13" name="Freeform 12"/>
          <p:cNvSpPr/>
          <p:nvPr/>
        </p:nvSpPr>
        <p:spPr>
          <a:xfrm>
            <a:off x="424558" y="1245326"/>
            <a:ext cx="2744272" cy="5199017"/>
          </a:xfrm>
          <a:custGeom>
            <a:avLst/>
            <a:gdLst>
              <a:gd name="connsiteX0" fmla="*/ 0 w 3055271"/>
              <a:gd name="connsiteY0" fmla="*/ 152027 h 1520266"/>
              <a:gd name="connsiteX1" fmla="*/ 152027 w 3055271"/>
              <a:gd name="connsiteY1" fmla="*/ 0 h 1520266"/>
              <a:gd name="connsiteX2" fmla="*/ 2903244 w 3055271"/>
              <a:gd name="connsiteY2" fmla="*/ 0 h 1520266"/>
              <a:gd name="connsiteX3" fmla="*/ 3055271 w 3055271"/>
              <a:gd name="connsiteY3" fmla="*/ 152027 h 1520266"/>
              <a:gd name="connsiteX4" fmla="*/ 3055271 w 3055271"/>
              <a:gd name="connsiteY4" fmla="*/ 1368239 h 1520266"/>
              <a:gd name="connsiteX5" fmla="*/ 2903244 w 3055271"/>
              <a:gd name="connsiteY5" fmla="*/ 1520266 h 1520266"/>
              <a:gd name="connsiteX6" fmla="*/ 152027 w 3055271"/>
              <a:gd name="connsiteY6" fmla="*/ 1520266 h 1520266"/>
              <a:gd name="connsiteX7" fmla="*/ 0 w 3055271"/>
              <a:gd name="connsiteY7" fmla="*/ 1368239 h 1520266"/>
              <a:gd name="connsiteX8" fmla="*/ 0 w 3055271"/>
              <a:gd name="connsiteY8" fmla="*/ 152027 h 15202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055271" h="1520266">
                <a:moveTo>
                  <a:pt x="0" y="152027"/>
                </a:moveTo>
                <a:cubicBezTo>
                  <a:pt x="0" y="68065"/>
                  <a:pt x="68065" y="0"/>
                  <a:pt x="152027" y="0"/>
                </a:cubicBezTo>
                <a:lnTo>
                  <a:pt x="2903244" y="0"/>
                </a:lnTo>
                <a:cubicBezTo>
                  <a:pt x="2987206" y="0"/>
                  <a:pt x="3055271" y="68065"/>
                  <a:pt x="3055271" y="152027"/>
                </a:cubicBezTo>
                <a:lnTo>
                  <a:pt x="3055271" y="1368239"/>
                </a:lnTo>
                <a:cubicBezTo>
                  <a:pt x="3055271" y="1452201"/>
                  <a:pt x="2987206" y="1520266"/>
                  <a:pt x="2903244" y="1520266"/>
                </a:cubicBezTo>
                <a:lnTo>
                  <a:pt x="152027" y="1520266"/>
                </a:lnTo>
                <a:cubicBezTo>
                  <a:pt x="68065" y="1520266"/>
                  <a:pt x="0" y="1452201"/>
                  <a:pt x="0" y="1368239"/>
                </a:cubicBezTo>
                <a:lnTo>
                  <a:pt x="0" y="152027"/>
                </a:lnTo>
                <a:close/>
              </a:path>
            </a:pathLst>
          </a:cu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spcFirstLastPara="0" vert="horz" wrap="square" lIns="67387" tIns="59767" rIns="67387" bIns="59767" numCol="1" spcCol="1270" anchor="ctr" anchorCtr="0">
            <a:noAutofit/>
          </a:bodyPr>
          <a:lstStyle/>
          <a:p>
            <a:pPr marL="171450" indent="-171450" algn="ctr" defTabSz="533400">
              <a:buFont typeface="Wingdings" panose="05000000000000000000" pitchFamily="2" charset="2"/>
              <a:buChar char="Ø"/>
            </a:pPr>
            <a:r>
              <a:rPr lang="hy-AM" sz="1100" dirty="0" err="1" smtClean="0"/>
              <a:t>Խաղաղապահ</a:t>
            </a:r>
            <a:r>
              <a:rPr lang="hy-AM" sz="1100" dirty="0" smtClean="0"/>
              <a:t> համագործակցություն</a:t>
            </a:r>
          </a:p>
          <a:p>
            <a:pPr marL="171450" indent="-171450" algn="ctr" defTabSz="533400">
              <a:buFont typeface="Wingdings" panose="05000000000000000000" pitchFamily="2" charset="2"/>
              <a:buChar char="Ø"/>
            </a:pPr>
            <a:r>
              <a:rPr lang="en-US" sz="1100" dirty="0" smtClean="0"/>
              <a:t>TIFA</a:t>
            </a:r>
          </a:p>
          <a:p>
            <a:pPr marL="171450" indent="-171450" algn="ctr" defTabSz="533400">
              <a:buFont typeface="Wingdings" panose="05000000000000000000" pitchFamily="2" charset="2"/>
              <a:buChar char="Ø"/>
            </a:pPr>
            <a:r>
              <a:rPr lang="en-US" sz="1100" dirty="0" smtClean="0"/>
              <a:t>GSP </a:t>
            </a:r>
            <a:r>
              <a:rPr lang="hy-AM" sz="1100" dirty="0" smtClean="0"/>
              <a:t>մաքսային արտոնություններ</a:t>
            </a:r>
          </a:p>
          <a:p>
            <a:pPr marL="171450" indent="-171450" algn="ctr" defTabSz="533400">
              <a:buFont typeface="Wingdings" panose="05000000000000000000" pitchFamily="2" charset="2"/>
              <a:buChar char="Ø"/>
            </a:pPr>
            <a:r>
              <a:rPr lang="hy-AM" sz="1100" dirty="0" smtClean="0"/>
              <a:t>Համատեղ զորավարժություններ</a:t>
            </a:r>
          </a:p>
          <a:p>
            <a:pPr marL="171450" indent="-171450" algn="ctr" defTabSz="533400">
              <a:buFont typeface="Wingdings" panose="05000000000000000000" pitchFamily="2" charset="2"/>
              <a:buChar char="Ø"/>
            </a:pPr>
            <a:r>
              <a:rPr lang="hy-AM" sz="1100" dirty="0" smtClean="0"/>
              <a:t>ՀՀ-Կանզաս համագործակցություն</a:t>
            </a:r>
          </a:p>
          <a:p>
            <a:pPr marL="171450" indent="-171450" algn="ctr" defTabSz="533400">
              <a:buFont typeface="Wingdings" panose="05000000000000000000" pitchFamily="2" charset="2"/>
              <a:buChar char="Ø"/>
            </a:pPr>
            <a:r>
              <a:rPr lang="hy-AM" sz="1100" dirty="0" smtClean="0"/>
              <a:t>Մինսկի խմբի </a:t>
            </a:r>
            <a:r>
              <a:rPr lang="hy-AM" sz="1100" dirty="0" err="1" smtClean="0"/>
              <a:t>համանախագահություն</a:t>
            </a:r>
            <a:endParaRPr lang="hy-AM" sz="1100" dirty="0" smtClean="0"/>
          </a:p>
          <a:p>
            <a:pPr marL="171450" indent="-171450" algn="ctr" defTabSz="533400">
              <a:buFont typeface="Wingdings" panose="05000000000000000000" pitchFamily="2" charset="2"/>
              <a:buChar char="Ø"/>
            </a:pPr>
            <a:r>
              <a:rPr lang="en-US" sz="1100" dirty="0" smtClean="0"/>
              <a:t>DTRA-</a:t>
            </a:r>
            <a:r>
              <a:rPr lang="hy-AM" sz="1100" dirty="0" smtClean="0"/>
              <a:t>ի սահմանային անվտանգության ծրագրեր</a:t>
            </a:r>
          </a:p>
          <a:p>
            <a:pPr marL="171450" indent="-171450" algn="ctr" defTabSz="533400">
              <a:buFont typeface="Wingdings" panose="05000000000000000000" pitchFamily="2" charset="2"/>
              <a:buChar char="Ø"/>
            </a:pPr>
            <a:r>
              <a:rPr lang="hy-AM" sz="1100" dirty="0" smtClean="0"/>
              <a:t>Կոնգրեսի Հայկական հանձնախումբ</a:t>
            </a:r>
          </a:p>
          <a:p>
            <a:pPr marL="171450" indent="-171450" algn="ctr" defTabSz="533400">
              <a:buFont typeface="Wingdings" panose="05000000000000000000" pitchFamily="2" charset="2"/>
              <a:buChar char="Ø"/>
            </a:pPr>
            <a:r>
              <a:rPr lang="hy-AM" sz="1100" dirty="0" smtClean="0"/>
              <a:t>Հայ սպաների վերապատրաստում</a:t>
            </a:r>
          </a:p>
          <a:p>
            <a:pPr marL="171450" indent="-171450" algn="ctr" defTabSz="533400">
              <a:buFont typeface="Wingdings" panose="05000000000000000000" pitchFamily="2" charset="2"/>
              <a:buChar char="Ø"/>
            </a:pPr>
            <a:r>
              <a:rPr lang="hy-AM" sz="1100" dirty="0" smtClean="0"/>
              <a:t>Արցախին օգնության տրամադրում</a:t>
            </a:r>
          </a:p>
          <a:p>
            <a:pPr marL="171450" indent="-171450" algn="ctr" defTabSz="533400">
              <a:buFont typeface="Wingdings" panose="05000000000000000000" pitchFamily="2" charset="2"/>
              <a:buChar char="Ø"/>
            </a:pPr>
            <a:r>
              <a:rPr lang="hy-AM" sz="1100" dirty="0" smtClean="0"/>
              <a:t>ՀՀ արտաքին հատկացումների ավելացում</a:t>
            </a:r>
          </a:p>
          <a:p>
            <a:pPr marL="171450" indent="-171450" algn="ctr" defTabSz="533400">
              <a:buFont typeface="Wingdings" panose="05000000000000000000" pitchFamily="2" charset="2"/>
              <a:buChar char="Ø"/>
            </a:pPr>
            <a:r>
              <a:rPr lang="hy-AM" sz="1100" dirty="0" smtClean="0"/>
              <a:t>Հայաստան-</a:t>
            </a:r>
            <a:r>
              <a:rPr lang="hy-AM" sz="1100" dirty="0" err="1" smtClean="0"/>
              <a:t>Կալիֆորնիա</a:t>
            </a:r>
            <a:r>
              <a:rPr lang="hy-AM" sz="1100" dirty="0" smtClean="0"/>
              <a:t> շրջանակային համաձայնագիր</a:t>
            </a:r>
          </a:p>
          <a:p>
            <a:pPr marL="171450" indent="-171450" algn="ctr" defTabSz="533400">
              <a:buFont typeface="Wingdings" panose="05000000000000000000" pitchFamily="2" charset="2"/>
              <a:buChar char="Ø"/>
            </a:pPr>
            <a:r>
              <a:rPr lang="hy-AM" sz="1100" dirty="0" smtClean="0"/>
              <a:t>ՀԱՀ/</a:t>
            </a:r>
            <a:r>
              <a:rPr lang="hy-AM" sz="1100" dirty="0" err="1" smtClean="0"/>
              <a:t>Կալիֆորնիայի</a:t>
            </a:r>
            <a:r>
              <a:rPr lang="hy-AM" sz="1100" dirty="0" smtClean="0"/>
              <a:t>  համալսարան</a:t>
            </a:r>
          </a:p>
          <a:p>
            <a:pPr marL="171450" indent="-171450" algn="ctr" defTabSz="533400">
              <a:buFont typeface="Wingdings" panose="05000000000000000000" pitchFamily="2" charset="2"/>
              <a:buChar char="Ø"/>
            </a:pPr>
            <a:r>
              <a:rPr lang="hy-AM" sz="1100" dirty="0" smtClean="0"/>
              <a:t>Մուտքի արտոնագրերի ռեժիմի </a:t>
            </a:r>
            <a:r>
              <a:rPr lang="hy-AM" sz="1100" dirty="0" err="1" smtClean="0"/>
              <a:t>դյուրացում</a:t>
            </a:r>
            <a:r>
              <a:rPr lang="hy-AM" sz="1100" dirty="0" smtClean="0"/>
              <a:t> </a:t>
            </a:r>
            <a:r>
              <a:rPr lang="en-US" sz="1100" dirty="0" smtClean="0"/>
              <a:t>(visa facilitation) </a:t>
            </a:r>
            <a:r>
              <a:rPr lang="hy-AM" sz="1100" dirty="0" smtClean="0"/>
              <a:t>2015թ. </a:t>
            </a:r>
            <a:r>
              <a:rPr lang="hy-AM" sz="1100" dirty="0"/>
              <a:t>հ</a:t>
            </a:r>
            <a:r>
              <a:rPr lang="hy-AM" sz="1100" dirty="0" smtClean="0"/>
              <a:t>ունվարի 1-ից</a:t>
            </a:r>
          </a:p>
          <a:p>
            <a:pPr marL="171450" indent="-171450" algn="ctr" defTabSz="533400">
              <a:buFont typeface="Wingdings" panose="05000000000000000000" pitchFamily="2" charset="2"/>
              <a:buChar char="Ø"/>
            </a:pPr>
            <a:r>
              <a:rPr lang="hy-AM" sz="1100" dirty="0" smtClean="0"/>
              <a:t>«Բաց երկնքի» ռեժիմ 2008թ. հոկտեմբերի 6-ից</a:t>
            </a:r>
          </a:p>
          <a:p>
            <a:pPr marL="171450" indent="-171450" algn="ctr" defTabSz="533400">
              <a:buFont typeface="Wingdings" panose="05000000000000000000" pitchFamily="2" charset="2"/>
              <a:buChar char="Ø"/>
            </a:pPr>
            <a:r>
              <a:rPr lang="hy-AM" sz="1100" dirty="0" smtClean="0"/>
              <a:t>Բաց կառավարման </a:t>
            </a:r>
            <a:r>
              <a:rPr lang="hy-AM" sz="1100" dirty="0" err="1" smtClean="0"/>
              <a:t>գործընկերություն</a:t>
            </a:r>
            <a:r>
              <a:rPr lang="hy-AM" sz="1100" dirty="0" smtClean="0"/>
              <a:t> </a:t>
            </a:r>
            <a:r>
              <a:rPr lang="en-US" sz="1100" dirty="0" smtClean="0"/>
              <a:t>(Open Government Partnership) </a:t>
            </a:r>
            <a:r>
              <a:rPr lang="hy-AM" sz="1100" dirty="0" smtClean="0"/>
              <a:t>2011թ. սեպտեմբերից</a:t>
            </a:r>
          </a:p>
          <a:p>
            <a:pPr marL="171450" indent="-171450" algn="ctr" defTabSz="533400">
              <a:buFont typeface="Wingdings" panose="05000000000000000000" pitchFamily="2" charset="2"/>
              <a:buChar char="Ø"/>
            </a:pPr>
            <a:r>
              <a:rPr lang="hy-AM" sz="1100" dirty="0" smtClean="0"/>
              <a:t>Համագործակցություն ՏՏ ոլորտում</a:t>
            </a:r>
          </a:p>
          <a:p>
            <a:pPr marL="171450" indent="-171450" algn="ctr" defTabSz="533400">
              <a:buFont typeface="Wingdings" panose="05000000000000000000" pitchFamily="2" charset="2"/>
              <a:buChar char="Ø"/>
            </a:pPr>
            <a:r>
              <a:rPr lang="hy-AM" sz="1100" dirty="0" smtClean="0"/>
              <a:t>Զբոսաշրջիկների թվի աճ</a:t>
            </a:r>
          </a:p>
          <a:p>
            <a:pPr marL="171450" indent="-171450" algn="ctr" defTabSz="533400">
              <a:buFont typeface="Wingdings" panose="05000000000000000000" pitchFamily="2" charset="2"/>
              <a:buChar char="Ø"/>
            </a:pPr>
            <a:r>
              <a:rPr lang="hy-AM" sz="1100" dirty="0" smtClean="0"/>
              <a:t>Մշակութային համագործակցության ընդլայնում</a:t>
            </a:r>
          </a:p>
          <a:p>
            <a:pPr marL="171450" indent="-171450" algn="ctr" defTabSz="533400">
              <a:buFont typeface="Wingdings" panose="05000000000000000000" pitchFamily="2" charset="2"/>
              <a:buChar char="Ø"/>
            </a:pPr>
            <a:r>
              <a:rPr lang="hy-AM" sz="1100" dirty="0" smtClean="0"/>
              <a:t>Թմրամիջոցների ապօրինի շրջանառության դեմ պայքար</a:t>
            </a:r>
            <a:endParaRPr lang="en-US" sz="1100" dirty="0" smtClean="0"/>
          </a:p>
          <a:p>
            <a:pPr marL="171450" indent="-171450" algn="ctr" defTabSz="533400">
              <a:buFont typeface="Wingdings" panose="05000000000000000000" pitchFamily="2" charset="2"/>
              <a:buChar char="Ø"/>
            </a:pPr>
            <a:endParaRPr lang="hy-AM" sz="1100" dirty="0"/>
          </a:p>
        </p:txBody>
      </p:sp>
      <p:sp>
        <p:nvSpPr>
          <p:cNvPr id="14" name="Freeform 13"/>
          <p:cNvSpPr/>
          <p:nvPr/>
        </p:nvSpPr>
        <p:spPr>
          <a:xfrm>
            <a:off x="3533502" y="1245326"/>
            <a:ext cx="2763881" cy="5199017"/>
          </a:xfrm>
          <a:custGeom>
            <a:avLst/>
            <a:gdLst>
              <a:gd name="connsiteX0" fmla="*/ 0 w 3055271"/>
              <a:gd name="connsiteY0" fmla="*/ 152027 h 1520266"/>
              <a:gd name="connsiteX1" fmla="*/ 152027 w 3055271"/>
              <a:gd name="connsiteY1" fmla="*/ 0 h 1520266"/>
              <a:gd name="connsiteX2" fmla="*/ 2903244 w 3055271"/>
              <a:gd name="connsiteY2" fmla="*/ 0 h 1520266"/>
              <a:gd name="connsiteX3" fmla="*/ 3055271 w 3055271"/>
              <a:gd name="connsiteY3" fmla="*/ 152027 h 1520266"/>
              <a:gd name="connsiteX4" fmla="*/ 3055271 w 3055271"/>
              <a:gd name="connsiteY4" fmla="*/ 1368239 h 1520266"/>
              <a:gd name="connsiteX5" fmla="*/ 2903244 w 3055271"/>
              <a:gd name="connsiteY5" fmla="*/ 1520266 h 1520266"/>
              <a:gd name="connsiteX6" fmla="*/ 152027 w 3055271"/>
              <a:gd name="connsiteY6" fmla="*/ 1520266 h 1520266"/>
              <a:gd name="connsiteX7" fmla="*/ 0 w 3055271"/>
              <a:gd name="connsiteY7" fmla="*/ 1368239 h 1520266"/>
              <a:gd name="connsiteX8" fmla="*/ 0 w 3055271"/>
              <a:gd name="connsiteY8" fmla="*/ 152027 h 15202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055271" h="1520266">
                <a:moveTo>
                  <a:pt x="0" y="152027"/>
                </a:moveTo>
                <a:cubicBezTo>
                  <a:pt x="0" y="68065"/>
                  <a:pt x="68065" y="0"/>
                  <a:pt x="152027" y="0"/>
                </a:cubicBezTo>
                <a:lnTo>
                  <a:pt x="2903244" y="0"/>
                </a:lnTo>
                <a:cubicBezTo>
                  <a:pt x="2987206" y="0"/>
                  <a:pt x="3055271" y="68065"/>
                  <a:pt x="3055271" y="152027"/>
                </a:cubicBezTo>
                <a:lnTo>
                  <a:pt x="3055271" y="1368239"/>
                </a:lnTo>
                <a:cubicBezTo>
                  <a:pt x="3055271" y="1452201"/>
                  <a:pt x="2987206" y="1520266"/>
                  <a:pt x="2903244" y="1520266"/>
                </a:cubicBezTo>
                <a:lnTo>
                  <a:pt x="152027" y="1520266"/>
                </a:lnTo>
                <a:cubicBezTo>
                  <a:pt x="68065" y="1520266"/>
                  <a:pt x="0" y="1452201"/>
                  <a:pt x="0" y="1368239"/>
                </a:cubicBezTo>
                <a:lnTo>
                  <a:pt x="0" y="152027"/>
                </a:lnTo>
                <a:close/>
              </a:path>
            </a:pathLst>
          </a:cu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spcFirstLastPara="0" vert="horz" wrap="square" lIns="67387" tIns="59767" rIns="67387" bIns="59767" numCol="1" spcCol="1270" anchor="ctr" anchorCtr="0">
            <a:noAutofit/>
          </a:bodyPr>
          <a:lstStyle/>
          <a:p>
            <a:pPr marL="171450" indent="-171450" algn="ctr" defTabSz="533400">
              <a:buFont typeface="Wingdings" panose="05000000000000000000" pitchFamily="2" charset="2"/>
              <a:buChar char="Ø"/>
            </a:pPr>
            <a:r>
              <a:rPr lang="hy-AM" sz="1100" dirty="0" smtClean="0"/>
              <a:t>«</a:t>
            </a:r>
            <a:r>
              <a:rPr lang="hy-AM" sz="1100" dirty="0" err="1" smtClean="0"/>
              <a:t>Լիդիան</a:t>
            </a:r>
            <a:r>
              <a:rPr lang="hy-AM" sz="1100" dirty="0" smtClean="0"/>
              <a:t> </a:t>
            </a:r>
            <a:r>
              <a:rPr lang="hy-AM" sz="1100" dirty="0" err="1" smtClean="0"/>
              <a:t>Ինթերնեշնլ</a:t>
            </a:r>
            <a:r>
              <a:rPr lang="hy-AM" sz="1100" dirty="0" smtClean="0"/>
              <a:t>» ընկերության շուրջ ստեղծված իրավիճակ</a:t>
            </a:r>
          </a:p>
          <a:p>
            <a:pPr marL="171450" indent="-171450" algn="ctr" defTabSz="533400">
              <a:buFont typeface="Wingdings" panose="05000000000000000000" pitchFamily="2" charset="2"/>
              <a:buChar char="Ø"/>
            </a:pPr>
            <a:r>
              <a:rPr lang="hy-AM" sz="1100" dirty="0" smtClean="0"/>
              <a:t>Իրանի դեմ ԱՄՆ պատժամիջոցների ազդեցությունը ՀՀ վրա</a:t>
            </a:r>
          </a:p>
          <a:p>
            <a:pPr marL="171450" indent="-171450" algn="ctr" defTabSz="533400">
              <a:buFont typeface="Wingdings" panose="05000000000000000000" pitchFamily="2" charset="2"/>
              <a:buChar char="Ø"/>
            </a:pPr>
            <a:r>
              <a:rPr lang="hy-AM" sz="1100" dirty="0" smtClean="0"/>
              <a:t>Մարտական կարողությունների զարգացման </a:t>
            </a:r>
            <a:r>
              <a:rPr lang="en-US" sz="1100" dirty="0" smtClean="0"/>
              <a:t>(war fighting) </a:t>
            </a:r>
            <a:r>
              <a:rPr lang="hy-AM" sz="1100" dirty="0" smtClean="0"/>
              <a:t>ծրագրերի կասեցում</a:t>
            </a:r>
          </a:p>
          <a:p>
            <a:pPr marL="171450" indent="-171450" algn="ctr" defTabSz="533400">
              <a:buFont typeface="Wingdings" panose="05000000000000000000" pitchFamily="2" charset="2"/>
              <a:buChar char="Ø"/>
            </a:pPr>
            <a:r>
              <a:rPr lang="hy-AM" sz="1100" dirty="0" smtClean="0"/>
              <a:t>«</a:t>
            </a:r>
            <a:r>
              <a:rPr lang="hy-AM" sz="1100" dirty="0" err="1" smtClean="0"/>
              <a:t>Մելլաթ</a:t>
            </a:r>
            <a:r>
              <a:rPr lang="hy-AM" sz="1100" dirty="0" smtClean="0"/>
              <a:t> բանկի» գործունեությունը Հայաստանում</a:t>
            </a:r>
          </a:p>
          <a:p>
            <a:pPr marL="171450" indent="-171450" algn="ctr" defTabSz="533400">
              <a:buFont typeface="Wingdings" panose="05000000000000000000" pitchFamily="2" charset="2"/>
              <a:buChar char="Ø"/>
            </a:pPr>
            <a:r>
              <a:rPr lang="hy-AM" sz="1100" dirty="0" err="1" smtClean="0"/>
              <a:t>Կիբեռանվտանգություն</a:t>
            </a:r>
            <a:r>
              <a:rPr lang="hy-AM" sz="1100" dirty="0" smtClean="0"/>
              <a:t> </a:t>
            </a:r>
            <a:r>
              <a:rPr lang="en-US" sz="1100" dirty="0" smtClean="0"/>
              <a:t>(HUAWEI </a:t>
            </a:r>
            <a:r>
              <a:rPr lang="hy-AM" sz="1100" dirty="0" smtClean="0"/>
              <a:t>չինական ընկերության </a:t>
            </a:r>
            <a:r>
              <a:rPr lang="en-US" sz="1100" dirty="0" smtClean="0"/>
              <a:t>5G</a:t>
            </a:r>
            <a:r>
              <a:rPr lang="hy-AM" sz="1100" dirty="0" smtClean="0"/>
              <a:t> համակարգ</a:t>
            </a:r>
            <a:r>
              <a:rPr lang="en-US" sz="1100" dirty="0" smtClean="0"/>
              <a:t>)</a:t>
            </a:r>
            <a:endParaRPr lang="hy-AM" sz="1100" dirty="0" smtClean="0"/>
          </a:p>
          <a:p>
            <a:pPr marL="171450" indent="-171450" algn="ctr" defTabSz="533400">
              <a:buFont typeface="Wingdings" panose="05000000000000000000" pitchFamily="2" charset="2"/>
              <a:buChar char="Ø"/>
            </a:pPr>
            <a:r>
              <a:rPr lang="hy-AM" sz="1100" dirty="0" smtClean="0"/>
              <a:t>ԱՄՆ-</a:t>
            </a:r>
            <a:r>
              <a:rPr lang="hy-AM" sz="1100" dirty="0" err="1" smtClean="0"/>
              <a:t>ից</a:t>
            </a:r>
            <a:r>
              <a:rPr lang="hy-AM" sz="1100" dirty="0" smtClean="0"/>
              <a:t> վտարման ենթական քաղաքացիների խնդիր</a:t>
            </a:r>
          </a:p>
          <a:p>
            <a:pPr marL="171450" indent="-171450" algn="ctr" defTabSz="533400">
              <a:buFont typeface="Wingdings" panose="05000000000000000000" pitchFamily="2" charset="2"/>
              <a:buChar char="Ø"/>
            </a:pPr>
            <a:r>
              <a:rPr lang="hy-AM" sz="1100" dirty="0" smtClean="0"/>
              <a:t>Սիրիայում ՀՀ մարդասիրական առաքելություն</a:t>
            </a:r>
          </a:p>
          <a:p>
            <a:pPr marL="171450" indent="-171450" algn="ctr" defTabSz="533400">
              <a:buFont typeface="Wingdings" panose="05000000000000000000" pitchFamily="2" charset="2"/>
              <a:buChar char="Ø"/>
            </a:pPr>
            <a:endParaRPr lang="hy-AM" sz="1100" dirty="0"/>
          </a:p>
        </p:txBody>
      </p:sp>
      <p:sp>
        <p:nvSpPr>
          <p:cNvPr id="15" name="Freeform 14"/>
          <p:cNvSpPr/>
          <p:nvPr/>
        </p:nvSpPr>
        <p:spPr>
          <a:xfrm>
            <a:off x="441894" y="685902"/>
            <a:ext cx="2763883" cy="559424"/>
          </a:xfrm>
          <a:custGeom>
            <a:avLst/>
            <a:gdLst>
              <a:gd name="connsiteX0" fmla="*/ 0 w 3055271"/>
              <a:gd name="connsiteY0" fmla="*/ 152027 h 1520266"/>
              <a:gd name="connsiteX1" fmla="*/ 152027 w 3055271"/>
              <a:gd name="connsiteY1" fmla="*/ 0 h 1520266"/>
              <a:gd name="connsiteX2" fmla="*/ 2903244 w 3055271"/>
              <a:gd name="connsiteY2" fmla="*/ 0 h 1520266"/>
              <a:gd name="connsiteX3" fmla="*/ 3055271 w 3055271"/>
              <a:gd name="connsiteY3" fmla="*/ 152027 h 1520266"/>
              <a:gd name="connsiteX4" fmla="*/ 3055271 w 3055271"/>
              <a:gd name="connsiteY4" fmla="*/ 1368239 h 1520266"/>
              <a:gd name="connsiteX5" fmla="*/ 2903244 w 3055271"/>
              <a:gd name="connsiteY5" fmla="*/ 1520266 h 1520266"/>
              <a:gd name="connsiteX6" fmla="*/ 152027 w 3055271"/>
              <a:gd name="connsiteY6" fmla="*/ 1520266 h 1520266"/>
              <a:gd name="connsiteX7" fmla="*/ 0 w 3055271"/>
              <a:gd name="connsiteY7" fmla="*/ 1368239 h 1520266"/>
              <a:gd name="connsiteX8" fmla="*/ 0 w 3055271"/>
              <a:gd name="connsiteY8" fmla="*/ 152027 h 15202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055271" h="1520266">
                <a:moveTo>
                  <a:pt x="0" y="152027"/>
                </a:moveTo>
                <a:cubicBezTo>
                  <a:pt x="0" y="68065"/>
                  <a:pt x="68065" y="0"/>
                  <a:pt x="152027" y="0"/>
                </a:cubicBezTo>
                <a:lnTo>
                  <a:pt x="2903244" y="0"/>
                </a:lnTo>
                <a:cubicBezTo>
                  <a:pt x="2987206" y="0"/>
                  <a:pt x="3055271" y="68065"/>
                  <a:pt x="3055271" y="152027"/>
                </a:cubicBezTo>
                <a:lnTo>
                  <a:pt x="3055271" y="1368239"/>
                </a:lnTo>
                <a:cubicBezTo>
                  <a:pt x="3055271" y="1452201"/>
                  <a:pt x="2987206" y="1520266"/>
                  <a:pt x="2903244" y="1520266"/>
                </a:cubicBezTo>
                <a:lnTo>
                  <a:pt x="152027" y="1520266"/>
                </a:lnTo>
                <a:cubicBezTo>
                  <a:pt x="68065" y="1520266"/>
                  <a:pt x="0" y="1452201"/>
                  <a:pt x="0" y="1368239"/>
                </a:cubicBezTo>
                <a:lnTo>
                  <a:pt x="0" y="152027"/>
                </a:lnTo>
                <a:close/>
              </a:path>
            </a:pathLst>
          </a:cu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spcFirstLastPara="0" vert="horz" wrap="square" lIns="67387" tIns="59767" rIns="67387" bIns="59767" numCol="1" spcCol="1270" anchor="ctr" anchorCtr="0">
            <a:noAutofit/>
          </a:bodyPr>
          <a:lstStyle/>
          <a:p>
            <a:pPr algn="ctr" defTabSz="533400"/>
            <a:r>
              <a:rPr lang="hy-AM" sz="1200" b="1" dirty="0" smtClean="0">
                <a:solidFill>
                  <a:srgbClr val="0070C0"/>
                </a:solidFill>
              </a:rPr>
              <a:t>«Ակտիվներ»/</a:t>
            </a:r>
            <a:r>
              <a:rPr lang="en-US" sz="1200" b="1" dirty="0" smtClean="0">
                <a:solidFill>
                  <a:srgbClr val="0070C0"/>
                </a:solidFill>
              </a:rPr>
              <a:t>Assets</a:t>
            </a:r>
            <a:endParaRPr lang="hy-AM" sz="1200" b="1" dirty="0">
              <a:solidFill>
                <a:srgbClr val="0070C0"/>
              </a:solidFill>
            </a:endParaRPr>
          </a:p>
        </p:txBody>
      </p:sp>
      <p:sp>
        <p:nvSpPr>
          <p:cNvPr id="16" name="Freeform 15"/>
          <p:cNvSpPr/>
          <p:nvPr/>
        </p:nvSpPr>
        <p:spPr>
          <a:xfrm>
            <a:off x="3560651" y="685902"/>
            <a:ext cx="2763883" cy="559424"/>
          </a:xfrm>
          <a:custGeom>
            <a:avLst/>
            <a:gdLst>
              <a:gd name="connsiteX0" fmla="*/ 0 w 3055271"/>
              <a:gd name="connsiteY0" fmla="*/ 152027 h 1520266"/>
              <a:gd name="connsiteX1" fmla="*/ 152027 w 3055271"/>
              <a:gd name="connsiteY1" fmla="*/ 0 h 1520266"/>
              <a:gd name="connsiteX2" fmla="*/ 2903244 w 3055271"/>
              <a:gd name="connsiteY2" fmla="*/ 0 h 1520266"/>
              <a:gd name="connsiteX3" fmla="*/ 3055271 w 3055271"/>
              <a:gd name="connsiteY3" fmla="*/ 152027 h 1520266"/>
              <a:gd name="connsiteX4" fmla="*/ 3055271 w 3055271"/>
              <a:gd name="connsiteY4" fmla="*/ 1368239 h 1520266"/>
              <a:gd name="connsiteX5" fmla="*/ 2903244 w 3055271"/>
              <a:gd name="connsiteY5" fmla="*/ 1520266 h 1520266"/>
              <a:gd name="connsiteX6" fmla="*/ 152027 w 3055271"/>
              <a:gd name="connsiteY6" fmla="*/ 1520266 h 1520266"/>
              <a:gd name="connsiteX7" fmla="*/ 0 w 3055271"/>
              <a:gd name="connsiteY7" fmla="*/ 1368239 h 1520266"/>
              <a:gd name="connsiteX8" fmla="*/ 0 w 3055271"/>
              <a:gd name="connsiteY8" fmla="*/ 152027 h 15202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055271" h="1520266">
                <a:moveTo>
                  <a:pt x="0" y="152027"/>
                </a:moveTo>
                <a:cubicBezTo>
                  <a:pt x="0" y="68065"/>
                  <a:pt x="68065" y="0"/>
                  <a:pt x="152027" y="0"/>
                </a:cubicBezTo>
                <a:lnTo>
                  <a:pt x="2903244" y="0"/>
                </a:lnTo>
                <a:cubicBezTo>
                  <a:pt x="2987206" y="0"/>
                  <a:pt x="3055271" y="68065"/>
                  <a:pt x="3055271" y="152027"/>
                </a:cubicBezTo>
                <a:lnTo>
                  <a:pt x="3055271" y="1368239"/>
                </a:lnTo>
                <a:cubicBezTo>
                  <a:pt x="3055271" y="1452201"/>
                  <a:pt x="2987206" y="1520266"/>
                  <a:pt x="2903244" y="1520266"/>
                </a:cubicBezTo>
                <a:lnTo>
                  <a:pt x="152027" y="1520266"/>
                </a:lnTo>
                <a:cubicBezTo>
                  <a:pt x="68065" y="1520266"/>
                  <a:pt x="0" y="1452201"/>
                  <a:pt x="0" y="1368239"/>
                </a:cubicBezTo>
                <a:lnTo>
                  <a:pt x="0" y="152027"/>
                </a:lnTo>
                <a:close/>
              </a:path>
            </a:pathLst>
          </a:cu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spcFirstLastPara="0" vert="horz" wrap="square" lIns="67387" tIns="59767" rIns="67387" bIns="59767" numCol="1" spcCol="1270" anchor="ctr" anchorCtr="0">
            <a:noAutofit/>
          </a:bodyPr>
          <a:lstStyle/>
          <a:p>
            <a:pPr algn="ctr" defTabSz="533400"/>
            <a:r>
              <a:rPr lang="hy-AM" sz="1200" b="1" dirty="0" smtClean="0">
                <a:solidFill>
                  <a:srgbClr val="0070C0"/>
                </a:solidFill>
              </a:rPr>
              <a:t>«Պարտավորություններ»/</a:t>
            </a:r>
            <a:endParaRPr lang="en-US" sz="1200" b="1" dirty="0" smtClean="0">
              <a:solidFill>
                <a:srgbClr val="0070C0"/>
              </a:solidFill>
            </a:endParaRPr>
          </a:p>
          <a:p>
            <a:pPr algn="ctr" defTabSz="533400"/>
            <a:r>
              <a:rPr lang="en-US" sz="1200" b="1" dirty="0" smtClean="0">
                <a:solidFill>
                  <a:srgbClr val="0070C0"/>
                </a:solidFill>
              </a:rPr>
              <a:t>Liabilities</a:t>
            </a:r>
            <a:endParaRPr lang="hy-AM" sz="1200" b="1" dirty="0">
              <a:solidFill>
                <a:srgbClr val="0070C0"/>
              </a:solidFill>
            </a:endParaRPr>
          </a:p>
        </p:txBody>
      </p:sp>
      <p:sp>
        <p:nvSpPr>
          <p:cNvPr id="17" name="Freeform 16"/>
          <p:cNvSpPr/>
          <p:nvPr/>
        </p:nvSpPr>
        <p:spPr>
          <a:xfrm>
            <a:off x="6662055" y="685902"/>
            <a:ext cx="2763883" cy="559424"/>
          </a:xfrm>
          <a:custGeom>
            <a:avLst/>
            <a:gdLst>
              <a:gd name="connsiteX0" fmla="*/ 0 w 3055271"/>
              <a:gd name="connsiteY0" fmla="*/ 152027 h 1520266"/>
              <a:gd name="connsiteX1" fmla="*/ 152027 w 3055271"/>
              <a:gd name="connsiteY1" fmla="*/ 0 h 1520266"/>
              <a:gd name="connsiteX2" fmla="*/ 2903244 w 3055271"/>
              <a:gd name="connsiteY2" fmla="*/ 0 h 1520266"/>
              <a:gd name="connsiteX3" fmla="*/ 3055271 w 3055271"/>
              <a:gd name="connsiteY3" fmla="*/ 152027 h 1520266"/>
              <a:gd name="connsiteX4" fmla="*/ 3055271 w 3055271"/>
              <a:gd name="connsiteY4" fmla="*/ 1368239 h 1520266"/>
              <a:gd name="connsiteX5" fmla="*/ 2903244 w 3055271"/>
              <a:gd name="connsiteY5" fmla="*/ 1520266 h 1520266"/>
              <a:gd name="connsiteX6" fmla="*/ 152027 w 3055271"/>
              <a:gd name="connsiteY6" fmla="*/ 1520266 h 1520266"/>
              <a:gd name="connsiteX7" fmla="*/ 0 w 3055271"/>
              <a:gd name="connsiteY7" fmla="*/ 1368239 h 1520266"/>
              <a:gd name="connsiteX8" fmla="*/ 0 w 3055271"/>
              <a:gd name="connsiteY8" fmla="*/ 152027 h 15202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055271" h="1520266">
                <a:moveTo>
                  <a:pt x="0" y="152027"/>
                </a:moveTo>
                <a:cubicBezTo>
                  <a:pt x="0" y="68065"/>
                  <a:pt x="68065" y="0"/>
                  <a:pt x="152027" y="0"/>
                </a:cubicBezTo>
                <a:lnTo>
                  <a:pt x="2903244" y="0"/>
                </a:lnTo>
                <a:cubicBezTo>
                  <a:pt x="2987206" y="0"/>
                  <a:pt x="3055271" y="68065"/>
                  <a:pt x="3055271" y="152027"/>
                </a:cubicBezTo>
                <a:lnTo>
                  <a:pt x="3055271" y="1368239"/>
                </a:lnTo>
                <a:cubicBezTo>
                  <a:pt x="3055271" y="1452201"/>
                  <a:pt x="2987206" y="1520266"/>
                  <a:pt x="2903244" y="1520266"/>
                </a:cubicBezTo>
                <a:lnTo>
                  <a:pt x="152027" y="1520266"/>
                </a:lnTo>
                <a:cubicBezTo>
                  <a:pt x="68065" y="1520266"/>
                  <a:pt x="0" y="1452201"/>
                  <a:pt x="0" y="1368239"/>
                </a:cubicBezTo>
                <a:lnTo>
                  <a:pt x="0" y="152027"/>
                </a:lnTo>
                <a:close/>
              </a:path>
            </a:pathLst>
          </a:cu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spcFirstLastPara="0" vert="horz" wrap="square" lIns="67387" tIns="59767" rIns="67387" bIns="59767" numCol="1" spcCol="1270" anchor="ctr" anchorCtr="0">
            <a:noAutofit/>
          </a:bodyPr>
          <a:lstStyle/>
          <a:p>
            <a:pPr algn="ctr" defTabSz="533400"/>
            <a:r>
              <a:rPr lang="hy-AM" sz="1200" b="1" dirty="0" smtClean="0">
                <a:solidFill>
                  <a:srgbClr val="0070C0"/>
                </a:solidFill>
              </a:rPr>
              <a:t>Հեռանկարային ուղղություններ</a:t>
            </a:r>
            <a:endParaRPr lang="hy-AM" sz="12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44504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3108960" y="2445428"/>
            <a:ext cx="2804161" cy="4190503"/>
          </a:xfrm>
          <a:custGeom>
            <a:avLst/>
            <a:gdLst>
              <a:gd name="connsiteX0" fmla="*/ 0 w 3055271"/>
              <a:gd name="connsiteY0" fmla="*/ 152027 h 1520266"/>
              <a:gd name="connsiteX1" fmla="*/ 152027 w 3055271"/>
              <a:gd name="connsiteY1" fmla="*/ 0 h 1520266"/>
              <a:gd name="connsiteX2" fmla="*/ 2903244 w 3055271"/>
              <a:gd name="connsiteY2" fmla="*/ 0 h 1520266"/>
              <a:gd name="connsiteX3" fmla="*/ 3055271 w 3055271"/>
              <a:gd name="connsiteY3" fmla="*/ 152027 h 1520266"/>
              <a:gd name="connsiteX4" fmla="*/ 3055271 w 3055271"/>
              <a:gd name="connsiteY4" fmla="*/ 1368239 h 1520266"/>
              <a:gd name="connsiteX5" fmla="*/ 2903244 w 3055271"/>
              <a:gd name="connsiteY5" fmla="*/ 1520266 h 1520266"/>
              <a:gd name="connsiteX6" fmla="*/ 152027 w 3055271"/>
              <a:gd name="connsiteY6" fmla="*/ 1520266 h 1520266"/>
              <a:gd name="connsiteX7" fmla="*/ 0 w 3055271"/>
              <a:gd name="connsiteY7" fmla="*/ 1368239 h 1520266"/>
              <a:gd name="connsiteX8" fmla="*/ 0 w 3055271"/>
              <a:gd name="connsiteY8" fmla="*/ 152027 h 15202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055271" h="1520266">
                <a:moveTo>
                  <a:pt x="0" y="152027"/>
                </a:moveTo>
                <a:cubicBezTo>
                  <a:pt x="0" y="68065"/>
                  <a:pt x="68065" y="0"/>
                  <a:pt x="152027" y="0"/>
                </a:cubicBezTo>
                <a:lnTo>
                  <a:pt x="2903244" y="0"/>
                </a:lnTo>
                <a:cubicBezTo>
                  <a:pt x="2987206" y="0"/>
                  <a:pt x="3055271" y="68065"/>
                  <a:pt x="3055271" y="152027"/>
                </a:cubicBezTo>
                <a:lnTo>
                  <a:pt x="3055271" y="1368239"/>
                </a:lnTo>
                <a:cubicBezTo>
                  <a:pt x="3055271" y="1452201"/>
                  <a:pt x="2987206" y="1520266"/>
                  <a:pt x="2903244" y="1520266"/>
                </a:cubicBezTo>
                <a:lnTo>
                  <a:pt x="152027" y="1520266"/>
                </a:lnTo>
                <a:cubicBezTo>
                  <a:pt x="68065" y="1520266"/>
                  <a:pt x="0" y="1452201"/>
                  <a:pt x="0" y="1368239"/>
                </a:cubicBezTo>
                <a:lnTo>
                  <a:pt x="0" y="152027"/>
                </a:lnTo>
                <a:close/>
              </a:path>
            </a:pathLst>
          </a:cu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spcFirstLastPara="0" vert="horz" wrap="square" lIns="67387" tIns="59767" rIns="67387" bIns="59767" numCol="1" spcCol="1270" anchor="ctr" anchorCtr="0">
            <a:noAutofit/>
          </a:bodyPr>
          <a:lstStyle/>
          <a:p>
            <a:pPr marL="171450" indent="-17145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/>
              <a:buChar char="§"/>
            </a:pPr>
            <a:r>
              <a:rPr lang="en-US" sz="1100" dirty="0">
                <a:cs typeface="Calibri"/>
              </a:rPr>
              <a:t>ԱՄՆ ՊԵՏՔԱՐՏՈՒՂԱՐՈՒԹՅԱՆ ՏԱՐԲԵՐ </a:t>
            </a:r>
            <a:r>
              <a:rPr lang="en-US" sz="1100" dirty="0" smtClean="0">
                <a:cs typeface="Calibri"/>
              </a:rPr>
              <a:t>Ս</a:t>
            </a:r>
            <a:r>
              <a:rPr lang="hy-AM" sz="1100" dirty="0" smtClean="0">
                <a:cs typeface="Calibri"/>
              </a:rPr>
              <a:t>Տ</a:t>
            </a:r>
            <a:r>
              <a:rPr lang="en-US" sz="1100" dirty="0" smtClean="0">
                <a:cs typeface="Calibri"/>
              </a:rPr>
              <a:t>ՈՐԱԲԱԺԱՆՈՒՄՆԵՐԻ </a:t>
            </a:r>
            <a:r>
              <a:rPr lang="en-US" sz="1100" dirty="0">
                <a:cs typeface="Calibri"/>
              </a:rPr>
              <a:t>ՂԵԿԱՎԱՐՆԵՐ</a:t>
            </a:r>
            <a:endParaRPr lang="en-US" dirty="0">
              <a:cs typeface="Calibri"/>
            </a:endParaRPr>
          </a:p>
          <a:p>
            <a:pPr marL="171450" indent="-17145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/>
              <a:buChar char="§"/>
            </a:pPr>
            <a:r>
              <a:rPr lang="hy-AM" sz="1100" dirty="0" smtClean="0">
                <a:cs typeface="Calibri"/>
              </a:rPr>
              <a:t>ԱՄՆ </a:t>
            </a:r>
            <a:r>
              <a:rPr lang="en-US" sz="1100" dirty="0" smtClean="0">
                <a:cs typeface="Calibri"/>
              </a:rPr>
              <a:t>ԱՌԵՎՏՐԻ ՔԱՐՏՈՒՂԱՐՈՒԹՅՈՒ</a:t>
            </a:r>
            <a:r>
              <a:rPr lang="hy-AM" sz="1100" dirty="0" smtClean="0">
                <a:cs typeface="Calibri"/>
              </a:rPr>
              <a:t>Ն</a:t>
            </a:r>
            <a:endParaRPr lang="en-US" dirty="0">
              <a:cs typeface="Calibri"/>
            </a:endParaRPr>
          </a:p>
          <a:p>
            <a:pPr marL="171450" indent="-17145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/>
              <a:buChar char="§"/>
            </a:pPr>
            <a:r>
              <a:rPr lang="hy-AM" sz="1100" dirty="0" smtClean="0">
                <a:cs typeface="Calibri"/>
              </a:rPr>
              <a:t>ԱՄՆ </a:t>
            </a:r>
            <a:r>
              <a:rPr lang="en-US" sz="1100" dirty="0" smtClean="0">
                <a:cs typeface="Calibri"/>
              </a:rPr>
              <a:t>ՄԻՋԱԶԳԱՅԻՆ </a:t>
            </a:r>
            <a:r>
              <a:rPr lang="en-US" sz="1100" dirty="0">
                <a:cs typeface="Calibri"/>
              </a:rPr>
              <a:t>ԶԱՐԳԱՑՄԱՆ </a:t>
            </a:r>
            <a:r>
              <a:rPr lang="en-US" sz="1100" dirty="0" smtClean="0">
                <a:cs typeface="Calibri"/>
              </a:rPr>
              <a:t>ԳՈՐԾԱԿԱԼՈՒԹՅՈՒՆ</a:t>
            </a:r>
            <a:endParaRPr lang="hy-AM" sz="1100" dirty="0" smtClean="0">
              <a:cs typeface="Calibri"/>
            </a:endParaRPr>
          </a:p>
          <a:p>
            <a:pPr marL="171450" indent="-17145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/>
              <a:buChar char="§"/>
            </a:pPr>
            <a:r>
              <a:rPr lang="hy-AM" sz="1100" dirty="0" smtClean="0">
                <a:cs typeface="Calibri"/>
              </a:rPr>
              <a:t>ՀՀ-ՈՒՄ ԱՄՆ ԴԵՍՊԱՆՈՒԹՅՈՒՆ</a:t>
            </a:r>
            <a:endParaRPr lang="en-US" dirty="0">
              <a:cs typeface="Calibri" panose="020F0502020204030204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63687" y="285792"/>
            <a:ext cx="9094554" cy="40011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US" sz="2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ՀԱՅ-ԱՄԵՐԻԿՅԱՆ ՌԱԶՄԱՎԱՐԱԿԱՆ </a:t>
            </a:r>
            <a:r>
              <a:rPr lang="en-US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ԵՐԿԽՈՍՈՒԹՅ</a:t>
            </a:r>
            <a:r>
              <a:rPr lang="hy-AM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ՈՒՆ</a:t>
            </a:r>
            <a:endParaRPr lang="en-US" sz="2000" b="1" cap="none" spc="0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25" name="Freeform 24"/>
          <p:cNvSpPr/>
          <p:nvPr/>
        </p:nvSpPr>
        <p:spPr>
          <a:xfrm>
            <a:off x="166109" y="2445428"/>
            <a:ext cx="2803514" cy="4190503"/>
          </a:xfrm>
          <a:custGeom>
            <a:avLst/>
            <a:gdLst>
              <a:gd name="connsiteX0" fmla="*/ 0 w 3055271"/>
              <a:gd name="connsiteY0" fmla="*/ 152027 h 1520266"/>
              <a:gd name="connsiteX1" fmla="*/ 152027 w 3055271"/>
              <a:gd name="connsiteY1" fmla="*/ 0 h 1520266"/>
              <a:gd name="connsiteX2" fmla="*/ 2903244 w 3055271"/>
              <a:gd name="connsiteY2" fmla="*/ 0 h 1520266"/>
              <a:gd name="connsiteX3" fmla="*/ 3055271 w 3055271"/>
              <a:gd name="connsiteY3" fmla="*/ 152027 h 1520266"/>
              <a:gd name="connsiteX4" fmla="*/ 3055271 w 3055271"/>
              <a:gd name="connsiteY4" fmla="*/ 1368239 h 1520266"/>
              <a:gd name="connsiteX5" fmla="*/ 2903244 w 3055271"/>
              <a:gd name="connsiteY5" fmla="*/ 1520266 h 1520266"/>
              <a:gd name="connsiteX6" fmla="*/ 152027 w 3055271"/>
              <a:gd name="connsiteY6" fmla="*/ 1520266 h 1520266"/>
              <a:gd name="connsiteX7" fmla="*/ 0 w 3055271"/>
              <a:gd name="connsiteY7" fmla="*/ 1368239 h 1520266"/>
              <a:gd name="connsiteX8" fmla="*/ 0 w 3055271"/>
              <a:gd name="connsiteY8" fmla="*/ 152027 h 15202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055271" h="1520266">
                <a:moveTo>
                  <a:pt x="0" y="152027"/>
                </a:moveTo>
                <a:cubicBezTo>
                  <a:pt x="0" y="68065"/>
                  <a:pt x="68065" y="0"/>
                  <a:pt x="152027" y="0"/>
                </a:cubicBezTo>
                <a:lnTo>
                  <a:pt x="2903244" y="0"/>
                </a:lnTo>
                <a:cubicBezTo>
                  <a:pt x="2987206" y="0"/>
                  <a:pt x="3055271" y="68065"/>
                  <a:pt x="3055271" y="152027"/>
                </a:cubicBezTo>
                <a:lnTo>
                  <a:pt x="3055271" y="1368239"/>
                </a:lnTo>
                <a:cubicBezTo>
                  <a:pt x="3055271" y="1452201"/>
                  <a:pt x="2987206" y="1520266"/>
                  <a:pt x="2903244" y="1520266"/>
                </a:cubicBezTo>
                <a:lnTo>
                  <a:pt x="152027" y="1520266"/>
                </a:lnTo>
                <a:cubicBezTo>
                  <a:pt x="68065" y="1520266"/>
                  <a:pt x="0" y="1452201"/>
                  <a:pt x="0" y="1368239"/>
                </a:cubicBezTo>
                <a:lnTo>
                  <a:pt x="0" y="152027"/>
                </a:lnTo>
                <a:close/>
              </a:path>
            </a:pathLst>
          </a:cu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spcFirstLastPara="0" vert="horz" wrap="square" lIns="67387" tIns="59767" rIns="67387" bIns="59767" numCol="1" spcCol="1270" anchor="ctr" anchorCtr="0">
            <a:noAutofit/>
          </a:bodyPr>
          <a:lstStyle/>
          <a:p>
            <a:pPr marL="171450" indent="-17145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/>
              <a:buChar char="§"/>
            </a:pPr>
            <a:r>
              <a:rPr lang="en-US" sz="1100" dirty="0"/>
              <a:t>ԱԳՆ</a:t>
            </a:r>
            <a:endParaRPr lang="en-US" dirty="0"/>
          </a:p>
          <a:p>
            <a:pPr marL="171450" indent="-17145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/>
              <a:buChar char="§"/>
            </a:pPr>
            <a:r>
              <a:rPr lang="en-US" sz="1100" dirty="0"/>
              <a:t>ՈՍՏԻԿԱՆՈՒԹՅՈՒՆ</a:t>
            </a:r>
            <a:endParaRPr lang="en-US" dirty="0"/>
          </a:p>
          <a:p>
            <a:pPr marL="171450" indent="-17145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/>
              <a:buChar char="§"/>
            </a:pPr>
            <a:r>
              <a:rPr lang="en-US" sz="1100" dirty="0"/>
              <a:t>ԱԱԾ</a:t>
            </a:r>
            <a:endParaRPr lang="en-US" dirty="0"/>
          </a:p>
          <a:p>
            <a:pPr marL="171450" indent="-17145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/>
              <a:buChar char="§"/>
            </a:pPr>
            <a:r>
              <a:rPr lang="en-US" sz="1100" dirty="0"/>
              <a:t>ՊԵԿ</a:t>
            </a:r>
            <a:endParaRPr lang="en-US" dirty="0"/>
          </a:p>
          <a:p>
            <a:pPr marL="171450" indent="-17145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/>
              <a:buChar char="§"/>
            </a:pPr>
            <a:r>
              <a:rPr lang="en-US" sz="1100" dirty="0"/>
              <a:t>ՓՈԽՎԱՐՉԱՊԵՏԻ ԳՐԱՍԵՆՅԱԿ</a:t>
            </a:r>
            <a:endParaRPr lang="en-US" dirty="0"/>
          </a:p>
          <a:p>
            <a:pPr marL="171450" indent="-17145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/>
              <a:buChar char="§"/>
            </a:pPr>
            <a:r>
              <a:rPr lang="en-US" sz="1100" dirty="0"/>
              <a:t>ԷԿՈՆՈՄԻԿԱՅԻ ՆԱԽԱՐԱՐՈՒԹՅՈՒՆ</a:t>
            </a:r>
            <a:endParaRPr lang="en-US" dirty="0"/>
          </a:p>
          <a:p>
            <a:pPr marL="171450" indent="-17145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/>
              <a:buChar char="§"/>
            </a:pPr>
            <a:r>
              <a:rPr lang="en-US" sz="1100" dirty="0"/>
              <a:t>ԱՐԴԱՐԱԴԱՏՈՒԹՅԱՆ </a:t>
            </a:r>
            <a:r>
              <a:rPr lang="en-US" sz="1100" dirty="0">
                <a:ea typeface="+mn-lt"/>
                <a:cs typeface="+mn-lt"/>
              </a:rPr>
              <a:t>ՆԱԽԱՐԱՐՈՒԹՅՈՒՆ</a:t>
            </a:r>
            <a:endParaRPr lang="en-US" dirty="0">
              <a:ea typeface="+mn-lt"/>
              <a:cs typeface="+mn-lt"/>
            </a:endParaRPr>
          </a:p>
          <a:p>
            <a:pPr marL="171450" indent="-17145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/>
              <a:buChar char="§"/>
            </a:pPr>
            <a:r>
              <a:rPr lang="en-US" sz="1100" dirty="0"/>
              <a:t>ԱՇԽԱՏԱՆՔԻ ՈՒ ՍՈՑԻԱԼԱԿԱՆ ՀԱՐՑԵՐԻ </a:t>
            </a:r>
            <a:r>
              <a:rPr lang="en-US" sz="1100" dirty="0">
                <a:ea typeface="+mn-lt"/>
                <a:cs typeface="+mn-lt"/>
              </a:rPr>
              <a:t>ՆԱԽԱՐԱՐՈՒԹՅՈՒՆ</a:t>
            </a:r>
            <a:endParaRPr lang="en-US" dirty="0"/>
          </a:p>
          <a:p>
            <a:pPr marL="171450" indent="-17145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/>
              <a:buChar char="§"/>
            </a:pPr>
            <a:r>
              <a:rPr lang="en-US" sz="1100" dirty="0"/>
              <a:t>ՏԱՐԱԾՔԱՅԻՆ ԿԱՌԱՎԱՐՄԱՆ ՈՒ </a:t>
            </a:r>
            <a:r>
              <a:rPr lang="hy-AM" sz="1100" dirty="0" smtClean="0"/>
              <a:t>ԵՆԹԱԿԱՌՈՒՑՎԱԾՔՆԵՐԻ</a:t>
            </a:r>
            <a:r>
              <a:rPr lang="en-US" sz="1100" dirty="0" smtClean="0"/>
              <a:t> ՆԱԽԱՐԱՐՈՒԹՅՈՒՆ</a:t>
            </a:r>
            <a:endParaRPr lang="hy-AM" sz="1100" dirty="0" smtClean="0"/>
          </a:p>
          <a:p>
            <a:pPr marL="171450" indent="-17145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/>
              <a:buChar char="§"/>
            </a:pPr>
            <a:r>
              <a:rPr lang="hy-AM" sz="1100" dirty="0" smtClean="0">
                <a:cs typeface="Calibri"/>
              </a:rPr>
              <a:t>ՇՐՋԱԿԱ ՄԻՋԱՎԱՅՐԻ ՆԱԽԱՐԱՐՈՒԹՅՈՒՆ</a:t>
            </a:r>
          </a:p>
          <a:p>
            <a:pPr marL="171450" indent="-17145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/>
              <a:buChar char="§"/>
            </a:pPr>
            <a:r>
              <a:rPr lang="hy-AM" sz="1100" dirty="0" smtClean="0">
                <a:cs typeface="Calibri"/>
              </a:rPr>
              <a:t>ԲԱՐՁՐ ՏԵԽՆՈԼՈԳԻԱԿԱՆ ԱՐԴՅՈՒՆԱԲԵՐՈՒԹՅԱՆ ՆԱԽԱՐԱՐՈՒԹՅՈՒՆ</a:t>
            </a:r>
          </a:p>
          <a:p>
            <a:pPr marL="171450" indent="-17145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/>
              <a:buChar char="§"/>
            </a:pPr>
            <a:r>
              <a:rPr lang="hy-AM" sz="1100" dirty="0" smtClean="0">
                <a:cs typeface="Calibri"/>
              </a:rPr>
              <a:t>ԿՐԹՈՒԹՅԱՆ, ԳԻՏՈՒԹՅԱՆ, ՄՇԱԿՈՒՅԹԻ ԵՎ ՍՊՈՐՏԻ ՆԱԽԱՐԱՐՈՒԹՅՈՒՆ</a:t>
            </a:r>
            <a:endParaRPr lang="en-US" dirty="0">
              <a:cs typeface="Calibri"/>
            </a:endParaRPr>
          </a:p>
          <a:p>
            <a:pPr lvl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1100" dirty="0"/>
          </a:p>
        </p:txBody>
      </p:sp>
      <p:sp>
        <p:nvSpPr>
          <p:cNvPr id="26" name="Freeform 25"/>
          <p:cNvSpPr/>
          <p:nvPr/>
        </p:nvSpPr>
        <p:spPr>
          <a:xfrm>
            <a:off x="6322424" y="1273878"/>
            <a:ext cx="2571614" cy="5362053"/>
          </a:xfrm>
          <a:custGeom>
            <a:avLst/>
            <a:gdLst>
              <a:gd name="connsiteX0" fmla="*/ 0 w 3055271"/>
              <a:gd name="connsiteY0" fmla="*/ 152027 h 1520266"/>
              <a:gd name="connsiteX1" fmla="*/ 152027 w 3055271"/>
              <a:gd name="connsiteY1" fmla="*/ 0 h 1520266"/>
              <a:gd name="connsiteX2" fmla="*/ 2903244 w 3055271"/>
              <a:gd name="connsiteY2" fmla="*/ 0 h 1520266"/>
              <a:gd name="connsiteX3" fmla="*/ 3055271 w 3055271"/>
              <a:gd name="connsiteY3" fmla="*/ 152027 h 1520266"/>
              <a:gd name="connsiteX4" fmla="*/ 3055271 w 3055271"/>
              <a:gd name="connsiteY4" fmla="*/ 1368239 h 1520266"/>
              <a:gd name="connsiteX5" fmla="*/ 2903244 w 3055271"/>
              <a:gd name="connsiteY5" fmla="*/ 1520266 h 1520266"/>
              <a:gd name="connsiteX6" fmla="*/ 152027 w 3055271"/>
              <a:gd name="connsiteY6" fmla="*/ 1520266 h 1520266"/>
              <a:gd name="connsiteX7" fmla="*/ 0 w 3055271"/>
              <a:gd name="connsiteY7" fmla="*/ 1368239 h 1520266"/>
              <a:gd name="connsiteX8" fmla="*/ 0 w 3055271"/>
              <a:gd name="connsiteY8" fmla="*/ 152027 h 15202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055271" h="1520266">
                <a:moveTo>
                  <a:pt x="0" y="152027"/>
                </a:moveTo>
                <a:cubicBezTo>
                  <a:pt x="0" y="68065"/>
                  <a:pt x="68065" y="0"/>
                  <a:pt x="152027" y="0"/>
                </a:cubicBezTo>
                <a:lnTo>
                  <a:pt x="2903244" y="0"/>
                </a:lnTo>
                <a:cubicBezTo>
                  <a:pt x="2987206" y="0"/>
                  <a:pt x="3055271" y="68065"/>
                  <a:pt x="3055271" y="152027"/>
                </a:cubicBezTo>
                <a:lnTo>
                  <a:pt x="3055271" y="1368239"/>
                </a:lnTo>
                <a:cubicBezTo>
                  <a:pt x="3055271" y="1452201"/>
                  <a:pt x="2987206" y="1520266"/>
                  <a:pt x="2903244" y="1520266"/>
                </a:cubicBezTo>
                <a:lnTo>
                  <a:pt x="152027" y="1520266"/>
                </a:lnTo>
                <a:cubicBezTo>
                  <a:pt x="68065" y="1520266"/>
                  <a:pt x="0" y="1452201"/>
                  <a:pt x="0" y="1368239"/>
                </a:cubicBezTo>
                <a:lnTo>
                  <a:pt x="0" y="152027"/>
                </a:lnTo>
                <a:close/>
              </a:path>
            </a:pathLst>
          </a:cu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spcFirstLastPara="0" vert="horz" wrap="square" lIns="67387" tIns="59767" rIns="67387" bIns="59767" numCol="1" spcCol="1270" anchor="ctr" anchorCtr="0">
            <a:noAutofit/>
          </a:bodyPr>
          <a:lstStyle/>
          <a:p>
            <a:pPr defTabSz="533400"/>
            <a:r>
              <a:rPr lang="hy-AM" sz="1100" b="1" dirty="0">
                <a:solidFill>
                  <a:srgbClr val="0070C0"/>
                </a:solidFill>
                <a:ea typeface="+mn-lt"/>
                <a:cs typeface="+mn-lt"/>
              </a:rPr>
              <a:t>Օրակարգ</a:t>
            </a:r>
          </a:p>
          <a:p>
            <a:pPr defTabSz="533400"/>
            <a:r>
              <a:rPr lang="hy-AM" sz="1100" b="1" dirty="0">
                <a:solidFill>
                  <a:srgbClr val="0070C0"/>
                </a:solidFill>
                <a:ea typeface="+mn-lt"/>
                <a:cs typeface="+mn-lt"/>
              </a:rPr>
              <a:t/>
            </a:r>
            <a:br>
              <a:rPr lang="hy-AM" sz="1100" b="1" dirty="0">
                <a:solidFill>
                  <a:srgbClr val="0070C0"/>
                </a:solidFill>
                <a:ea typeface="+mn-lt"/>
                <a:cs typeface="+mn-lt"/>
              </a:rPr>
            </a:br>
            <a:endParaRPr lang="hy-AM" sz="1100" b="1" dirty="0">
              <a:solidFill>
                <a:srgbClr val="0070C0"/>
              </a:solidFill>
              <a:ea typeface="+mn-lt"/>
              <a:cs typeface="+mn-lt"/>
            </a:endParaRPr>
          </a:p>
          <a:p>
            <a:pPr marL="285750" indent="-285750" defTabSz="533400">
              <a:buFont typeface="Arial,Sans-Serif"/>
              <a:buChar char="•"/>
            </a:pPr>
            <a:r>
              <a:rPr lang="hy-AM" sz="1100" b="1" dirty="0">
                <a:solidFill>
                  <a:srgbClr val="0070C0"/>
                </a:solidFill>
                <a:ea typeface="+mn-lt"/>
                <a:cs typeface="+mn-lt"/>
              </a:rPr>
              <a:t>Աջակցություն ՀՀ ժողովրդավարական գործընթացներին ու դատաիրավական բարեփոխումներին</a:t>
            </a:r>
          </a:p>
          <a:p>
            <a:pPr marL="285750" indent="-285750" defTabSz="533400">
              <a:buFont typeface="Arial,Sans-Serif"/>
              <a:buChar char="•"/>
            </a:pPr>
            <a:r>
              <a:rPr lang="hy-AM" sz="1100" b="1" dirty="0">
                <a:solidFill>
                  <a:srgbClr val="0070C0"/>
                </a:solidFill>
                <a:ea typeface="+mn-lt"/>
                <a:cs typeface="+mn-lt"/>
              </a:rPr>
              <a:t>Ինստիտուցիոնալ բարեփոխումներ, կոռուպցիայի դեմ պայքար</a:t>
            </a:r>
          </a:p>
          <a:p>
            <a:pPr marL="285750" indent="-285750" defTabSz="533400">
              <a:buFont typeface="Arial,Sans-Serif"/>
              <a:buChar char="•"/>
            </a:pPr>
            <a:r>
              <a:rPr lang="hy-AM" sz="1100" b="1" dirty="0">
                <a:solidFill>
                  <a:srgbClr val="0070C0"/>
                </a:solidFill>
                <a:ea typeface="+mn-lt"/>
                <a:cs typeface="+mn-lt"/>
              </a:rPr>
              <a:t>Թմրամիջոցների ապօրինի շրջանառության դեմ պայքար</a:t>
            </a:r>
          </a:p>
          <a:p>
            <a:pPr marL="285750" indent="-285750" defTabSz="533400">
              <a:buFont typeface="Arial,Sans-Serif"/>
              <a:buChar char="•"/>
            </a:pPr>
            <a:r>
              <a:rPr lang="hy-AM" sz="1100" b="1" dirty="0">
                <a:solidFill>
                  <a:srgbClr val="0070C0"/>
                </a:solidFill>
                <a:ea typeface="+mn-lt"/>
                <a:cs typeface="+mn-lt"/>
              </a:rPr>
              <a:t>Գլոբալ ու տարածաշրջանային </a:t>
            </a:r>
            <a:r>
              <a:rPr lang="hy-AM" sz="1100" b="1" dirty="0" err="1">
                <a:solidFill>
                  <a:srgbClr val="0070C0"/>
                </a:solidFill>
                <a:ea typeface="+mn-lt"/>
                <a:cs typeface="+mn-lt"/>
              </a:rPr>
              <a:t>մարտահրավերներ</a:t>
            </a:r>
          </a:p>
          <a:p>
            <a:pPr marL="285750" indent="-285750" defTabSz="533400">
              <a:buFont typeface="Arial,Sans-Serif"/>
              <a:buChar char="•"/>
            </a:pPr>
            <a:r>
              <a:rPr lang="hy-AM" sz="1100" b="1" dirty="0" err="1">
                <a:solidFill>
                  <a:srgbClr val="0070C0"/>
                </a:solidFill>
                <a:ea typeface="+mn-lt"/>
                <a:cs typeface="+mn-lt"/>
              </a:rPr>
              <a:t>Կիբեռանվտանգություն</a:t>
            </a:r>
            <a:endParaRPr lang="hy-AM" sz="1100" b="1" dirty="0">
              <a:solidFill>
                <a:srgbClr val="0070C0"/>
              </a:solidFill>
              <a:ea typeface="+mn-lt"/>
              <a:cs typeface="+mn-lt"/>
            </a:endParaRPr>
          </a:p>
          <a:p>
            <a:pPr marL="285750" indent="-285750" defTabSz="533400">
              <a:buFont typeface="Arial,Sans-Serif"/>
              <a:buChar char="•"/>
            </a:pPr>
            <a:r>
              <a:rPr lang="hy-AM" sz="1100" b="1" dirty="0">
                <a:solidFill>
                  <a:srgbClr val="0070C0"/>
                </a:solidFill>
                <a:ea typeface="+mn-lt"/>
                <a:cs typeface="+mn-lt"/>
              </a:rPr>
              <a:t>Իրանի դեմ ԱՄՆ պատժամիջոցներ</a:t>
            </a:r>
          </a:p>
          <a:p>
            <a:pPr marL="285750" indent="-285750" defTabSz="533400">
              <a:buFont typeface="Arial,Sans-Serif"/>
              <a:buChar char="•"/>
            </a:pPr>
            <a:r>
              <a:rPr lang="hy-AM" sz="1100" b="1" dirty="0">
                <a:solidFill>
                  <a:srgbClr val="0070C0"/>
                </a:solidFill>
                <a:ea typeface="+mn-lt"/>
                <a:cs typeface="+mn-lt"/>
              </a:rPr>
              <a:t>Սիրիայում ՀՀ մարդասիրական առաքելություն</a:t>
            </a:r>
          </a:p>
          <a:p>
            <a:pPr marL="285750" indent="-285750" defTabSz="533400">
              <a:buFont typeface="Arial,Sans-Serif"/>
              <a:buChar char="•"/>
            </a:pPr>
            <a:r>
              <a:rPr lang="hy-AM" sz="1100" b="1" dirty="0">
                <a:solidFill>
                  <a:srgbClr val="0070C0"/>
                </a:solidFill>
                <a:ea typeface="+mn-lt"/>
                <a:cs typeface="+mn-lt"/>
              </a:rPr>
              <a:t>Ղարաբաղյան հիմնախնդրի կարգավորում Մինսկի խմբի շրջանակներում 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0F00E-CE95-4480-9555-99256CEA381A}" type="slidenum">
              <a:rPr lang="en-US" smtClean="0"/>
              <a:t>3</a:t>
            </a:fld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222646" y="1273878"/>
            <a:ext cx="3772628" cy="897730"/>
          </a:xfrm>
          <a:custGeom>
            <a:avLst/>
            <a:gdLst>
              <a:gd name="connsiteX0" fmla="*/ 0 w 3055271"/>
              <a:gd name="connsiteY0" fmla="*/ 152027 h 1520266"/>
              <a:gd name="connsiteX1" fmla="*/ 152027 w 3055271"/>
              <a:gd name="connsiteY1" fmla="*/ 0 h 1520266"/>
              <a:gd name="connsiteX2" fmla="*/ 2903244 w 3055271"/>
              <a:gd name="connsiteY2" fmla="*/ 0 h 1520266"/>
              <a:gd name="connsiteX3" fmla="*/ 3055271 w 3055271"/>
              <a:gd name="connsiteY3" fmla="*/ 152027 h 1520266"/>
              <a:gd name="connsiteX4" fmla="*/ 3055271 w 3055271"/>
              <a:gd name="connsiteY4" fmla="*/ 1368239 h 1520266"/>
              <a:gd name="connsiteX5" fmla="*/ 2903244 w 3055271"/>
              <a:gd name="connsiteY5" fmla="*/ 1520266 h 1520266"/>
              <a:gd name="connsiteX6" fmla="*/ 152027 w 3055271"/>
              <a:gd name="connsiteY6" fmla="*/ 1520266 h 1520266"/>
              <a:gd name="connsiteX7" fmla="*/ 0 w 3055271"/>
              <a:gd name="connsiteY7" fmla="*/ 1368239 h 1520266"/>
              <a:gd name="connsiteX8" fmla="*/ 0 w 3055271"/>
              <a:gd name="connsiteY8" fmla="*/ 152027 h 15202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055271" h="1520266">
                <a:moveTo>
                  <a:pt x="0" y="152027"/>
                </a:moveTo>
                <a:cubicBezTo>
                  <a:pt x="0" y="68065"/>
                  <a:pt x="68065" y="0"/>
                  <a:pt x="152027" y="0"/>
                </a:cubicBezTo>
                <a:lnTo>
                  <a:pt x="2903244" y="0"/>
                </a:lnTo>
                <a:cubicBezTo>
                  <a:pt x="2987206" y="0"/>
                  <a:pt x="3055271" y="68065"/>
                  <a:pt x="3055271" y="152027"/>
                </a:cubicBezTo>
                <a:lnTo>
                  <a:pt x="3055271" y="1368239"/>
                </a:lnTo>
                <a:cubicBezTo>
                  <a:pt x="3055271" y="1452201"/>
                  <a:pt x="2987206" y="1520266"/>
                  <a:pt x="2903244" y="1520266"/>
                </a:cubicBezTo>
                <a:lnTo>
                  <a:pt x="152027" y="1520266"/>
                </a:lnTo>
                <a:cubicBezTo>
                  <a:pt x="68065" y="1520266"/>
                  <a:pt x="0" y="1452201"/>
                  <a:pt x="0" y="1368239"/>
                </a:cubicBezTo>
                <a:lnTo>
                  <a:pt x="0" y="152027"/>
                </a:lnTo>
                <a:close/>
              </a:path>
            </a:pathLst>
          </a:cu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spcFirstLastPara="0" vert="horz" wrap="square" lIns="67387" tIns="59767" rIns="67387" bIns="59767" numCol="1" spcCol="1270" anchor="ctr" anchorCtr="0">
            <a:noAutofit/>
          </a:bodyPr>
          <a:lstStyle/>
          <a:p>
            <a:pPr algn="ctr" defTabSz="533400"/>
            <a:r>
              <a:rPr lang="hy-AM" sz="1200" b="1">
                <a:solidFill>
                  <a:srgbClr val="0070C0"/>
                </a:solidFill>
              </a:rPr>
              <a:t>2019թ. մայիսի 7-ին տեղի ունեցած Ռազմավարական երկխոսության անդրանիկ նիստի մասնակիցներ</a:t>
            </a:r>
            <a:endParaRPr lang="hy-AM" sz="12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96496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3687" y="285792"/>
            <a:ext cx="9094554" cy="40011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US" sz="2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ԱՄՆ ԱՐՏԱՔԻՆ </a:t>
            </a:r>
            <a:r>
              <a:rPr lang="hy-AM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ՀԱՏԿԱՑՈՒՄՆԵՐ</a:t>
            </a:r>
            <a:endParaRPr lang="en-US" dirty="0"/>
          </a:p>
        </p:txBody>
      </p:sp>
      <p:sp>
        <p:nvSpPr>
          <p:cNvPr id="25" name="Freeform 24"/>
          <p:cNvSpPr/>
          <p:nvPr/>
        </p:nvSpPr>
        <p:spPr>
          <a:xfrm>
            <a:off x="1019548" y="1461361"/>
            <a:ext cx="4501685" cy="619988"/>
          </a:xfrm>
          <a:custGeom>
            <a:avLst/>
            <a:gdLst>
              <a:gd name="connsiteX0" fmla="*/ 0 w 3055271"/>
              <a:gd name="connsiteY0" fmla="*/ 152027 h 1520266"/>
              <a:gd name="connsiteX1" fmla="*/ 152027 w 3055271"/>
              <a:gd name="connsiteY1" fmla="*/ 0 h 1520266"/>
              <a:gd name="connsiteX2" fmla="*/ 2903244 w 3055271"/>
              <a:gd name="connsiteY2" fmla="*/ 0 h 1520266"/>
              <a:gd name="connsiteX3" fmla="*/ 3055271 w 3055271"/>
              <a:gd name="connsiteY3" fmla="*/ 152027 h 1520266"/>
              <a:gd name="connsiteX4" fmla="*/ 3055271 w 3055271"/>
              <a:gd name="connsiteY4" fmla="*/ 1368239 h 1520266"/>
              <a:gd name="connsiteX5" fmla="*/ 2903244 w 3055271"/>
              <a:gd name="connsiteY5" fmla="*/ 1520266 h 1520266"/>
              <a:gd name="connsiteX6" fmla="*/ 152027 w 3055271"/>
              <a:gd name="connsiteY6" fmla="*/ 1520266 h 1520266"/>
              <a:gd name="connsiteX7" fmla="*/ 0 w 3055271"/>
              <a:gd name="connsiteY7" fmla="*/ 1368239 h 1520266"/>
              <a:gd name="connsiteX8" fmla="*/ 0 w 3055271"/>
              <a:gd name="connsiteY8" fmla="*/ 152027 h 15202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055271" h="1520266">
                <a:moveTo>
                  <a:pt x="0" y="152027"/>
                </a:moveTo>
                <a:cubicBezTo>
                  <a:pt x="0" y="68065"/>
                  <a:pt x="68065" y="0"/>
                  <a:pt x="152027" y="0"/>
                </a:cubicBezTo>
                <a:lnTo>
                  <a:pt x="2903244" y="0"/>
                </a:lnTo>
                <a:cubicBezTo>
                  <a:pt x="2987206" y="0"/>
                  <a:pt x="3055271" y="68065"/>
                  <a:pt x="3055271" y="152027"/>
                </a:cubicBezTo>
                <a:lnTo>
                  <a:pt x="3055271" y="1368239"/>
                </a:lnTo>
                <a:cubicBezTo>
                  <a:pt x="3055271" y="1452201"/>
                  <a:pt x="2987206" y="1520266"/>
                  <a:pt x="2903244" y="1520266"/>
                </a:cubicBezTo>
                <a:lnTo>
                  <a:pt x="152027" y="1520266"/>
                </a:lnTo>
                <a:cubicBezTo>
                  <a:pt x="68065" y="1520266"/>
                  <a:pt x="0" y="1452201"/>
                  <a:pt x="0" y="1368239"/>
                </a:cubicBezTo>
                <a:lnTo>
                  <a:pt x="0" y="152027"/>
                </a:lnTo>
                <a:close/>
              </a:path>
            </a:pathLst>
          </a:cu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spcFirstLastPara="0" vert="horz" wrap="square" lIns="67387" tIns="59767" rIns="67387" bIns="59767" numCol="1" spcCol="1270" anchor="ctr" anchorCtr="0">
            <a:noAutofit/>
          </a:bodyPr>
          <a:lstStyle/>
          <a:p>
            <a:pPr lvl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y-AM" sz="1200" b="1" dirty="0" smtClean="0">
                <a:solidFill>
                  <a:srgbClr val="0070C0"/>
                </a:solidFill>
              </a:rPr>
              <a:t>ԱՄՆ արտաքին հատկացումներն ըստ տարիների</a:t>
            </a:r>
          </a:p>
          <a:p>
            <a:pPr lvl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y-AM" sz="1000" i="1" dirty="0" smtClean="0">
                <a:solidFill>
                  <a:srgbClr val="0070C0"/>
                </a:solidFill>
              </a:rPr>
              <a:t>Աղբյուր` ԱՄՆ Պետքարտուղարության հաշվետվություններ</a:t>
            </a:r>
            <a:endParaRPr lang="en-US" sz="1000" i="1" dirty="0">
              <a:solidFill>
                <a:srgbClr val="0070C0"/>
              </a:solidFill>
            </a:endParaRPr>
          </a:p>
        </p:txBody>
      </p:sp>
      <p:sp>
        <p:nvSpPr>
          <p:cNvPr id="26" name="Freeform 25"/>
          <p:cNvSpPr/>
          <p:nvPr/>
        </p:nvSpPr>
        <p:spPr>
          <a:xfrm>
            <a:off x="6689339" y="994300"/>
            <a:ext cx="2736599" cy="4880720"/>
          </a:xfrm>
          <a:custGeom>
            <a:avLst/>
            <a:gdLst>
              <a:gd name="connsiteX0" fmla="*/ 0 w 3055271"/>
              <a:gd name="connsiteY0" fmla="*/ 152027 h 1520266"/>
              <a:gd name="connsiteX1" fmla="*/ 152027 w 3055271"/>
              <a:gd name="connsiteY1" fmla="*/ 0 h 1520266"/>
              <a:gd name="connsiteX2" fmla="*/ 2903244 w 3055271"/>
              <a:gd name="connsiteY2" fmla="*/ 0 h 1520266"/>
              <a:gd name="connsiteX3" fmla="*/ 3055271 w 3055271"/>
              <a:gd name="connsiteY3" fmla="*/ 152027 h 1520266"/>
              <a:gd name="connsiteX4" fmla="*/ 3055271 w 3055271"/>
              <a:gd name="connsiteY4" fmla="*/ 1368239 h 1520266"/>
              <a:gd name="connsiteX5" fmla="*/ 2903244 w 3055271"/>
              <a:gd name="connsiteY5" fmla="*/ 1520266 h 1520266"/>
              <a:gd name="connsiteX6" fmla="*/ 152027 w 3055271"/>
              <a:gd name="connsiteY6" fmla="*/ 1520266 h 1520266"/>
              <a:gd name="connsiteX7" fmla="*/ 0 w 3055271"/>
              <a:gd name="connsiteY7" fmla="*/ 1368239 h 1520266"/>
              <a:gd name="connsiteX8" fmla="*/ 0 w 3055271"/>
              <a:gd name="connsiteY8" fmla="*/ 152027 h 15202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055271" h="1520266">
                <a:moveTo>
                  <a:pt x="0" y="152027"/>
                </a:moveTo>
                <a:cubicBezTo>
                  <a:pt x="0" y="68065"/>
                  <a:pt x="68065" y="0"/>
                  <a:pt x="152027" y="0"/>
                </a:cubicBezTo>
                <a:lnTo>
                  <a:pt x="2903244" y="0"/>
                </a:lnTo>
                <a:cubicBezTo>
                  <a:pt x="2987206" y="0"/>
                  <a:pt x="3055271" y="68065"/>
                  <a:pt x="3055271" y="152027"/>
                </a:cubicBezTo>
                <a:lnTo>
                  <a:pt x="3055271" y="1368239"/>
                </a:lnTo>
                <a:cubicBezTo>
                  <a:pt x="3055271" y="1452201"/>
                  <a:pt x="2987206" y="1520266"/>
                  <a:pt x="2903244" y="1520266"/>
                </a:cubicBezTo>
                <a:lnTo>
                  <a:pt x="152027" y="1520266"/>
                </a:lnTo>
                <a:cubicBezTo>
                  <a:pt x="68065" y="1520266"/>
                  <a:pt x="0" y="1452201"/>
                  <a:pt x="0" y="1368239"/>
                </a:cubicBezTo>
                <a:lnTo>
                  <a:pt x="0" y="152027"/>
                </a:lnTo>
                <a:close/>
              </a:path>
            </a:pathLst>
          </a:cu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spcFirstLastPara="0" vert="horz" wrap="square" lIns="67387" tIns="59767" rIns="67387" bIns="59767" numCol="1" spcCol="1270" anchor="ctr" anchorCtr="0">
            <a:noAutofit/>
          </a:bodyPr>
          <a:lstStyle/>
          <a:p>
            <a:pPr algn="ctr" defTabSz="533400"/>
            <a:r>
              <a:rPr lang="hy-AM" b="1" dirty="0"/>
              <a:t>60 միլիոն ԱՄՆ դոլար 2019թ. համար </a:t>
            </a:r>
          </a:p>
          <a:p>
            <a:pPr algn="ctr" defTabSz="533400"/>
            <a:r>
              <a:rPr lang="hy-AM" b="1" dirty="0"/>
              <a:t>(</a:t>
            </a:r>
            <a:r>
              <a:rPr lang="hy-AM" b="1" dirty="0" err="1"/>
              <a:t>ամենազգալի</a:t>
            </a:r>
            <a:r>
              <a:rPr lang="hy-AM" b="1" dirty="0"/>
              <a:t> աջակցությունը 2000-ական թթ. ի վեր</a:t>
            </a:r>
            <a:r>
              <a:rPr lang="hy-AM" b="1" dirty="0" smtClean="0"/>
              <a:t>)</a:t>
            </a:r>
            <a:endParaRPr lang="hy-AM" b="1" dirty="0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10209155"/>
              </p:ext>
            </p:extLst>
          </p:nvPr>
        </p:nvGraphicFramePr>
        <p:xfrm>
          <a:off x="984389" y="2856808"/>
          <a:ext cx="4606513" cy="27863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0F00E-CE95-4480-9555-99256CEA381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7901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3687" y="285792"/>
            <a:ext cx="9094554" cy="707886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US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ԱՄՆ</a:t>
            </a:r>
            <a:r>
              <a:rPr lang="hy-AM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ՄԻՋԱԶԳԱՅԻՆ ԶԱՐԳԱՑՄԱՆ ԳՈՐԾԱԿԱԼՈՒԹՅԱՆ</a:t>
            </a:r>
          </a:p>
          <a:p>
            <a:pPr algn="ctr"/>
            <a:r>
              <a:rPr lang="en-US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(UNITED STATES AGENCY FOR INTERNATIONAL DEVELOPMENT, USAID) </a:t>
            </a:r>
            <a:r>
              <a:rPr lang="hy-AM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ԾՐԱԳՐԵՐ</a:t>
            </a:r>
            <a:endParaRPr lang="en-US" dirty="0"/>
          </a:p>
        </p:txBody>
      </p:sp>
      <p:sp>
        <p:nvSpPr>
          <p:cNvPr id="25" name="Freeform 24"/>
          <p:cNvSpPr/>
          <p:nvPr/>
        </p:nvSpPr>
        <p:spPr>
          <a:xfrm>
            <a:off x="2369377" y="1081651"/>
            <a:ext cx="4571354" cy="454525"/>
          </a:xfrm>
          <a:custGeom>
            <a:avLst/>
            <a:gdLst>
              <a:gd name="connsiteX0" fmla="*/ 0 w 3055271"/>
              <a:gd name="connsiteY0" fmla="*/ 152027 h 1520266"/>
              <a:gd name="connsiteX1" fmla="*/ 152027 w 3055271"/>
              <a:gd name="connsiteY1" fmla="*/ 0 h 1520266"/>
              <a:gd name="connsiteX2" fmla="*/ 2903244 w 3055271"/>
              <a:gd name="connsiteY2" fmla="*/ 0 h 1520266"/>
              <a:gd name="connsiteX3" fmla="*/ 3055271 w 3055271"/>
              <a:gd name="connsiteY3" fmla="*/ 152027 h 1520266"/>
              <a:gd name="connsiteX4" fmla="*/ 3055271 w 3055271"/>
              <a:gd name="connsiteY4" fmla="*/ 1368239 h 1520266"/>
              <a:gd name="connsiteX5" fmla="*/ 2903244 w 3055271"/>
              <a:gd name="connsiteY5" fmla="*/ 1520266 h 1520266"/>
              <a:gd name="connsiteX6" fmla="*/ 152027 w 3055271"/>
              <a:gd name="connsiteY6" fmla="*/ 1520266 h 1520266"/>
              <a:gd name="connsiteX7" fmla="*/ 0 w 3055271"/>
              <a:gd name="connsiteY7" fmla="*/ 1368239 h 1520266"/>
              <a:gd name="connsiteX8" fmla="*/ 0 w 3055271"/>
              <a:gd name="connsiteY8" fmla="*/ 152027 h 15202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055271" h="1520266">
                <a:moveTo>
                  <a:pt x="0" y="152027"/>
                </a:moveTo>
                <a:cubicBezTo>
                  <a:pt x="0" y="68065"/>
                  <a:pt x="68065" y="0"/>
                  <a:pt x="152027" y="0"/>
                </a:cubicBezTo>
                <a:lnTo>
                  <a:pt x="2903244" y="0"/>
                </a:lnTo>
                <a:cubicBezTo>
                  <a:pt x="2987206" y="0"/>
                  <a:pt x="3055271" y="68065"/>
                  <a:pt x="3055271" y="152027"/>
                </a:cubicBezTo>
                <a:lnTo>
                  <a:pt x="3055271" y="1368239"/>
                </a:lnTo>
                <a:cubicBezTo>
                  <a:pt x="3055271" y="1452201"/>
                  <a:pt x="2987206" y="1520266"/>
                  <a:pt x="2903244" y="1520266"/>
                </a:cubicBezTo>
                <a:lnTo>
                  <a:pt x="152027" y="1520266"/>
                </a:lnTo>
                <a:cubicBezTo>
                  <a:pt x="68065" y="1520266"/>
                  <a:pt x="0" y="1452201"/>
                  <a:pt x="0" y="1368239"/>
                </a:cubicBezTo>
                <a:lnTo>
                  <a:pt x="0" y="152027"/>
                </a:lnTo>
                <a:close/>
              </a:path>
            </a:pathLst>
          </a:cu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spcFirstLastPara="0" vert="horz" wrap="square" lIns="67387" tIns="59767" rIns="67387" bIns="59767" numCol="1" spcCol="1270" anchor="ctr" anchorCtr="0">
            <a:noAutofit/>
          </a:bodyPr>
          <a:lstStyle/>
          <a:p>
            <a:pPr lvl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y-AM" sz="1200" b="1" dirty="0">
                <a:solidFill>
                  <a:srgbClr val="0070C0"/>
                </a:solidFill>
              </a:rPr>
              <a:t>2019թ. նախատեսված 60 մլն. ԱՄՆ դոլարի 60%-ը</a:t>
            </a:r>
            <a:endParaRPr lang="en-US" sz="1200" b="1" dirty="0">
              <a:solidFill>
                <a:srgbClr val="0070C0"/>
              </a:solidFill>
            </a:endParaRPr>
          </a:p>
        </p:txBody>
      </p:sp>
      <p:sp>
        <p:nvSpPr>
          <p:cNvPr id="26" name="Freeform 25"/>
          <p:cNvSpPr/>
          <p:nvPr/>
        </p:nvSpPr>
        <p:spPr>
          <a:xfrm>
            <a:off x="6664235" y="1698170"/>
            <a:ext cx="2761704" cy="4781007"/>
          </a:xfrm>
          <a:custGeom>
            <a:avLst/>
            <a:gdLst>
              <a:gd name="connsiteX0" fmla="*/ 0 w 3055271"/>
              <a:gd name="connsiteY0" fmla="*/ 152027 h 1520266"/>
              <a:gd name="connsiteX1" fmla="*/ 152027 w 3055271"/>
              <a:gd name="connsiteY1" fmla="*/ 0 h 1520266"/>
              <a:gd name="connsiteX2" fmla="*/ 2903244 w 3055271"/>
              <a:gd name="connsiteY2" fmla="*/ 0 h 1520266"/>
              <a:gd name="connsiteX3" fmla="*/ 3055271 w 3055271"/>
              <a:gd name="connsiteY3" fmla="*/ 152027 h 1520266"/>
              <a:gd name="connsiteX4" fmla="*/ 3055271 w 3055271"/>
              <a:gd name="connsiteY4" fmla="*/ 1368239 h 1520266"/>
              <a:gd name="connsiteX5" fmla="*/ 2903244 w 3055271"/>
              <a:gd name="connsiteY5" fmla="*/ 1520266 h 1520266"/>
              <a:gd name="connsiteX6" fmla="*/ 152027 w 3055271"/>
              <a:gd name="connsiteY6" fmla="*/ 1520266 h 1520266"/>
              <a:gd name="connsiteX7" fmla="*/ 0 w 3055271"/>
              <a:gd name="connsiteY7" fmla="*/ 1368239 h 1520266"/>
              <a:gd name="connsiteX8" fmla="*/ 0 w 3055271"/>
              <a:gd name="connsiteY8" fmla="*/ 152027 h 15202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055271" h="1520266">
                <a:moveTo>
                  <a:pt x="0" y="152027"/>
                </a:moveTo>
                <a:cubicBezTo>
                  <a:pt x="0" y="68065"/>
                  <a:pt x="68065" y="0"/>
                  <a:pt x="152027" y="0"/>
                </a:cubicBezTo>
                <a:lnTo>
                  <a:pt x="2903244" y="0"/>
                </a:lnTo>
                <a:cubicBezTo>
                  <a:pt x="2987206" y="0"/>
                  <a:pt x="3055271" y="68065"/>
                  <a:pt x="3055271" y="152027"/>
                </a:cubicBezTo>
                <a:lnTo>
                  <a:pt x="3055271" y="1368239"/>
                </a:lnTo>
                <a:cubicBezTo>
                  <a:pt x="3055271" y="1452201"/>
                  <a:pt x="2987206" y="1520266"/>
                  <a:pt x="2903244" y="1520266"/>
                </a:cubicBezTo>
                <a:lnTo>
                  <a:pt x="152027" y="1520266"/>
                </a:lnTo>
                <a:cubicBezTo>
                  <a:pt x="68065" y="1520266"/>
                  <a:pt x="0" y="1452201"/>
                  <a:pt x="0" y="1368239"/>
                </a:cubicBezTo>
                <a:lnTo>
                  <a:pt x="0" y="152027"/>
                </a:lnTo>
                <a:close/>
              </a:path>
            </a:pathLst>
          </a:cu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spcFirstLastPara="0" vert="horz" wrap="square" lIns="67387" tIns="59767" rIns="67387" bIns="59767" numCol="1" spcCol="1270" anchor="ctr" anchorCtr="0">
            <a:noAutofit/>
          </a:bodyPr>
          <a:lstStyle/>
          <a:p>
            <a:pPr marL="171450" indent="-171450" algn="ctr" defTabSz="533400">
              <a:buFont typeface="Wingdings" panose="05000000000000000000" pitchFamily="2" charset="2"/>
              <a:buChar char="Ø"/>
            </a:pPr>
            <a:r>
              <a:rPr lang="hy-AM" sz="1100" dirty="0" smtClean="0"/>
              <a:t>Կրթության </a:t>
            </a:r>
            <a:r>
              <a:rPr lang="hy-AM" sz="1100" dirty="0"/>
              <a:t>որակի բարձրացմանն ուղղված ծրագրեր Կրթության ու գիտության նախարարության հետ (0.82 միլիոն)</a:t>
            </a:r>
          </a:p>
          <a:p>
            <a:pPr marL="171450" indent="-171450" algn="ctr" defTabSz="533400">
              <a:buFont typeface="Wingdings" panose="05000000000000000000" pitchFamily="2" charset="2"/>
              <a:buChar char="Ø"/>
            </a:pPr>
            <a:r>
              <a:rPr lang="hy-AM" sz="1100" dirty="0" smtClean="0"/>
              <a:t>Երեխաների </a:t>
            </a:r>
            <a:r>
              <a:rPr lang="hy-AM" sz="1100" dirty="0"/>
              <a:t>իրավունքների պաշտպանություն ու կենսապայմանների բարելավում </a:t>
            </a:r>
            <a:r>
              <a:rPr lang="en-US" sz="1100" dirty="0"/>
              <a:t>World Vision </a:t>
            </a:r>
            <a:r>
              <a:rPr lang="hy-AM" sz="1100" dirty="0"/>
              <a:t>ծրագրի շրջանակներում (1.3 միլիոն)</a:t>
            </a:r>
          </a:p>
          <a:p>
            <a:pPr marL="171450" indent="-171450" algn="ctr" defTabSz="533400">
              <a:buFont typeface="Wingdings" panose="05000000000000000000" pitchFamily="2" charset="2"/>
              <a:buChar char="Ø"/>
            </a:pPr>
            <a:r>
              <a:rPr lang="hy-AM" sz="1100" dirty="0" smtClean="0"/>
              <a:t>Աջակցություն </a:t>
            </a:r>
            <a:r>
              <a:rPr lang="hy-AM" sz="1100" dirty="0"/>
              <a:t>Հայաստանի ամերիկյան համալսարանին (0.75 միլիոն)</a:t>
            </a:r>
          </a:p>
          <a:p>
            <a:pPr marL="171450" indent="-171450" algn="ctr" defTabSz="533400">
              <a:buFont typeface="Wingdings" panose="05000000000000000000" pitchFamily="2" charset="2"/>
              <a:buChar char="Ø"/>
            </a:pPr>
            <a:r>
              <a:rPr lang="hy-AM" sz="1100" dirty="0" smtClean="0"/>
              <a:t>Աջակցություն </a:t>
            </a:r>
            <a:r>
              <a:rPr lang="hy-AM" sz="1100" dirty="0"/>
              <a:t>Հայ-ամերիկյան առողջության կենտրոնին (0.65 միլիոն)</a:t>
            </a:r>
          </a:p>
          <a:p>
            <a:pPr marL="171450" indent="-171450" algn="ctr" defTabSz="533400">
              <a:buFont typeface="Wingdings" panose="05000000000000000000" pitchFamily="2" charset="2"/>
              <a:buChar char="Ø"/>
            </a:pPr>
            <a:r>
              <a:rPr lang="en-US" sz="1100" dirty="0" smtClean="0"/>
              <a:t>USAID-</a:t>
            </a:r>
            <a:r>
              <a:rPr lang="hy-AM" sz="1100" dirty="0"/>
              <a:t>ի ծրագրերի համար իրականացվող շինարարության ֆինանսավորում (0.5 միլիոն)</a:t>
            </a:r>
          </a:p>
          <a:p>
            <a:pPr marL="171450" indent="-171450" algn="ctr" defTabSz="533400">
              <a:buFont typeface="Wingdings" panose="05000000000000000000" pitchFamily="2" charset="2"/>
              <a:buChar char="Ø"/>
            </a:pPr>
            <a:r>
              <a:rPr lang="hy-AM" sz="1100" dirty="0" smtClean="0"/>
              <a:t>Տեխնիկական </a:t>
            </a:r>
            <a:r>
              <a:rPr lang="hy-AM" sz="1100" dirty="0"/>
              <a:t>աջակցություն ՀՀ կառավարությանը կառավարման ոլորտի բարեփոխումների իրականացման համար (նոր)</a:t>
            </a:r>
          </a:p>
          <a:p>
            <a:pPr marL="171450" indent="-171450" algn="ctr" defTabSz="533400">
              <a:buFont typeface="Wingdings" panose="05000000000000000000" pitchFamily="2" charset="2"/>
              <a:buChar char="Ø"/>
            </a:pPr>
            <a:r>
              <a:rPr lang="hy-AM" sz="1100" dirty="0" smtClean="0"/>
              <a:t>Աջակցություն </a:t>
            </a:r>
            <a:r>
              <a:rPr lang="hy-AM" sz="1100" dirty="0"/>
              <a:t>ՀՀ աուդիտորական պալատին (նոր)</a:t>
            </a:r>
          </a:p>
          <a:p>
            <a:pPr marL="171450" indent="-171450" algn="ctr" defTabSz="533400">
              <a:buFont typeface="Wingdings" panose="05000000000000000000" pitchFamily="2" charset="2"/>
              <a:buChar char="Ø"/>
            </a:pPr>
            <a:r>
              <a:rPr lang="hy-AM" sz="1100" dirty="0" smtClean="0"/>
              <a:t>ՀԿ-ների </a:t>
            </a:r>
            <a:r>
              <a:rPr lang="hy-AM" sz="1100" dirty="0"/>
              <a:t>ինստիտուցիոնալ բարեփոխումներ (նոր)</a:t>
            </a:r>
          </a:p>
          <a:p>
            <a:pPr marL="171450" indent="-171450" algn="ctr" defTabSz="533400">
              <a:buFont typeface="Wingdings" panose="05000000000000000000" pitchFamily="2" charset="2"/>
              <a:buChar char="Ø"/>
            </a:pPr>
            <a:r>
              <a:rPr lang="hy-AM" sz="1100" dirty="0" smtClean="0"/>
              <a:t>Արցախում </a:t>
            </a:r>
            <a:r>
              <a:rPr lang="hy-AM" sz="1100" dirty="0" err="1"/>
              <a:t>ականազերծման</a:t>
            </a:r>
            <a:r>
              <a:rPr lang="hy-AM" sz="1100" dirty="0"/>
              <a:t> աշխատանքների իրականացում (8.9 միլիոն)</a:t>
            </a:r>
          </a:p>
        </p:txBody>
      </p:sp>
      <p:sp>
        <p:nvSpPr>
          <p:cNvPr id="7" name="Freeform 6"/>
          <p:cNvSpPr/>
          <p:nvPr/>
        </p:nvSpPr>
        <p:spPr>
          <a:xfrm>
            <a:off x="426720" y="1698170"/>
            <a:ext cx="2742109" cy="4781007"/>
          </a:xfrm>
          <a:custGeom>
            <a:avLst/>
            <a:gdLst>
              <a:gd name="connsiteX0" fmla="*/ 0 w 3055271"/>
              <a:gd name="connsiteY0" fmla="*/ 152027 h 1520266"/>
              <a:gd name="connsiteX1" fmla="*/ 152027 w 3055271"/>
              <a:gd name="connsiteY1" fmla="*/ 0 h 1520266"/>
              <a:gd name="connsiteX2" fmla="*/ 2903244 w 3055271"/>
              <a:gd name="connsiteY2" fmla="*/ 0 h 1520266"/>
              <a:gd name="connsiteX3" fmla="*/ 3055271 w 3055271"/>
              <a:gd name="connsiteY3" fmla="*/ 152027 h 1520266"/>
              <a:gd name="connsiteX4" fmla="*/ 3055271 w 3055271"/>
              <a:gd name="connsiteY4" fmla="*/ 1368239 h 1520266"/>
              <a:gd name="connsiteX5" fmla="*/ 2903244 w 3055271"/>
              <a:gd name="connsiteY5" fmla="*/ 1520266 h 1520266"/>
              <a:gd name="connsiteX6" fmla="*/ 152027 w 3055271"/>
              <a:gd name="connsiteY6" fmla="*/ 1520266 h 1520266"/>
              <a:gd name="connsiteX7" fmla="*/ 0 w 3055271"/>
              <a:gd name="connsiteY7" fmla="*/ 1368239 h 1520266"/>
              <a:gd name="connsiteX8" fmla="*/ 0 w 3055271"/>
              <a:gd name="connsiteY8" fmla="*/ 152027 h 15202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055271" h="1520266">
                <a:moveTo>
                  <a:pt x="0" y="152027"/>
                </a:moveTo>
                <a:cubicBezTo>
                  <a:pt x="0" y="68065"/>
                  <a:pt x="68065" y="0"/>
                  <a:pt x="152027" y="0"/>
                </a:cubicBezTo>
                <a:lnTo>
                  <a:pt x="2903244" y="0"/>
                </a:lnTo>
                <a:cubicBezTo>
                  <a:pt x="2987206" y="0"/>
                  <a:pt x="3055271" y="68065"/>
                  <a:pt x="3055271" y="152027"/>
                </a:cubicBezTo>
                <a:lnTo>
                  <a:pt x="3055271" y="1368239"/>
                </a:lnTo>
                <a:cubicBezTo>
                  <a:pt x="3055271" y="1452201"/>
                  <a:pt x="2987206" y="1520266"/>
                  <a:pt x="2903244" y="1520266"/>
                </a:cubicBezTo>
                <a:lnTo>
                  <a:pt x="152027" y="1520266"/>
                </a:lnTo>
                <a:cubicBezTo>
                  <a:pt x="68065" y="1520266"/>
                  <a:pt x="0" y="1452201"/>
                  <a:pt x="0" y="1368239"/>
                </a:cubicBezTo>
                <a:lnTo>
                  <a:pt x="0" y="152027"/>
                </a:lnTo>
                <a:close/>
              </a:path>
            </a:pathLst>
          </a:cu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spcFirstLastPara="0" vert="horz" wrap="square" lIns="67387" tIns="59767" rIns="67387" bIns="59767" numCol="1" spcCol="1270" anchor="ctr" anchorCtr="0">
            <a:noAutofit/>
          </a:bodyPr>
          <a:lstStyle/>
          <a:p>
            <a:pPr marL="171450" indent="-171450" algn="ctr" defTabSz="533400">
              <a:buFont typeface="Wingdings" panose="05000000000000000000" pitchFamily="2" charset="2"/>
              <a:buChar char="Ø"/>
            </a:pPr>
            <a:r>
              <a:rPr lang="hy-AM" sz="1100" dirty="0" smtClean="0"/>
              <a:t>«</a:t>
            </a:r>
            <a:r>
              <a:rPr lang="hy-AM" sz="1100" dirty="0"/>
              <a:t>Իմ Հայաստան» մշակութային ծրագիր ԱՄՆ </a:t>
            </a:r>
            <a:r>
              <a:rPr lang="hy-AM" sz="1100" dirty="0" err="1"/>
              <a:t>Սմիթսոնիան</a:t>
            </a:r>
            <a:r>
              <a:rPr lang="hy-AM" sz="1100" dirty="0"/>
              <a:t> հաստատության հետ (7.8 միլիոն) </a:t>
            </a:r>
            <a:endParaRPr lang="ru-RU" sz="1100" dirty="0" smtClean="0"/>
          </a:p>
          <a:p>
            <a:pPr marL="171450" indent="-171450" algn="ctr" defTabSz="533400">
              <a:buFont typeface="Wingdings" panose="05000000000000000000" pitchFamily="2" charset="2"/>
              <a:buChar char="Ø"/>
            </a:pPr>
            <a:r>
              <a:rPr lang="hy-AM" sz="1100" dirty="0" smtClean="0"/>
              <a:t>Գյուղական </a:t>
            </a:r>
            <a:r>
              <a:rPr lang="hy-AM" sz="1100" dirty="0"/>
              <a:t>համայնքների տնտեսական զարգացում (3.9 </a:t>
            </a:r>
            <a:r>
              <a:rPr lang="hy-AM" sz="1100" dirty="0" smtClean="0"/>
              <a:t>միլիոն)</a:t>
            </a:r>
            <a:endParaRPr lang="ru-RU" sz="1100" dirty="0" smtClean="0"/>
          </a:p>
          <a:p>
            <a:pPr marL="171450" indent="-171450" algn="ctr" defTabSz="533400">
              <a:buFont typeface="Wingdings" panose="05000000000000000000" pitchFamily="2" charset="2"/>
              <a:buChar char="Ø"/>
            </a:pPr>
            <a:r>
              <a:rPr lang="hy-AM" sz="1100" dirty="0" smtClean="0"/>
              <a:t>Գյուղատնտեսական </a:t>
            </a:r>
            <a:r>
              <a:rPr lang="hy-AM" sz="1100" dirty="0"/>
              <a:t>ձեռնարկատիրության զարգացման ծրագիր </a:t>
            </a:r>
            <a:r>
              <a:rPr lang="hy-AM" sz="1100" dirty="0" err="1"/>
              <a:t>Վիրջինիայի</a:t>
            </a:r>
            <a:r>
              <a:rPr lang="hy-AM" sz="1100" dirty="0"/>
              <a:t> տեխնիկական համալսարանի հետ (3.9 </a:t>
            </a:r>
            <a:r>
              <a:rPr lang="hy-AM" sz="1100" dirty="0" smtClean="0"/>
              <a:t>միլիոն)</a:t>
            </a:r>
            <a:endParaRPr lang="ru-RU" sz="1100" dirty="0" smtClean="0"/>
          </a:p>
          <a:p>
            <a:pPr marL="171450" indent="-171450" algn="ctr" defTabSz="533400">
              <a:buFont typeface="Wingdings" panose="05000000000000000000" pitchFamily="2" charset="2"/>
              <a:buChar char="Ø"/>
            </a:pPr>
            <a:r>
              <a:rPr lang="hy-AM" sz="1100" dirty="0" smtClean="0"/>
              <a:t>Արարատյան </a:t>
            </a:r>
            <a:r>
              <a:rPr lang="hy-AM" sz="1100" dirty="0"/>
              <a:t>դաշտավայրում ջրային ռեսուրսների արդյունավետ օգտագործում, ձկնաբուծություն </a:t>
            </a:r>
            <a:r>
              <a:rPr lang="hy-AM" sz="1100" dirty="0" err="1" smtClean="0"/>
              <a:t>եվ</a:t>
            </a:r>
            <a:r>
              <a:rPr lang="hy-AM" sz="1100" dirty="0" smtClean="0"/>
              <a:t> </a:t>
            </a:r>
            <a:r>
              <a:rPr lang="hy-AM" sz="1100" dirty="0"/>
              <a:t>վերականգնվող էներգետիկայի զարգացում (4.9 </a:t>
            </a:r>
            <a:r>
              <a:rPr lang="hy-AM" sz="1100" dirty="0" smtClean="0"/>
              <a:t>միլիոն)</a:t>
            </a:r>
            <a:endParaRPr lang="ru-RU" sz="1100" dirty="0" smtClean="0"/>
          </a:p>
          <a:p>
            <a:pPr marL="171450" indent="-171450" algn="ctr" defTabSz="533400">
              <a:buFont typeface="Wingdings" panose="05000000000000000000" pitchFamily="2" charset="2"/>
              <a:buChar char="Ø"/>
            </a:pPr>
            <a:r>
              <a:rPr lang="hy-AM" sz="1100" dirty="0" smtClean="0"/>
              <a:t>Շուկայի </a:t>
            </a:r>
            <a:r>
              <a:rPr lang="hy-AM" sz="1100" dirty="0"/>
              <a:t>ազատականացում ու Վրաստանի հետ էլեկտրաէներգիայի վաճառքի շուրջ համագործակցություն (7.9 միլիոն</a:t>
            </a:r>
            <a:r>
              <a:rPr lang="hy-AM" sz="1100" dirty="0" smtClean="0"/>
              <a:t>)</a:t>
            </a:r>
            <a:endParaRPr lang="ru-RU" sz="1100" dirty="0" smtClean="0"/>
          </a:p>
          <a:p>
            <a:pPr marL="171450" indent="-171450" algn="ctr" defTabSz="533400">
              <a:buFont typeface="Wingdings" panose="05000000000000000000" pitchFamily="2" charset="2"/>
              <a:buChar char="Ø"/>
            </a:pPr>
            <a:r>
              <a:rPr lang="hy-AM" sz="1100" dirty="0" smtClean="0"/>
              <a:t>Աջակցություն </a:t>
            </a:r>
            <a:r>
              <a:rPr lang="hy-AM" sz="1100" dirty="0"/>
              <a:t>ՀՀ կառավարությանը տնտեսական բարեփոխումների իրականացման ոլորտում (2 </a:t>
            </a:r>
            <a:r>
              <a:rPr lang="hy-AM" sz="1100" dirty="0" smtClean="0"/>
              <a:t>միլիոն)</a:t>
            </a:r>
            <a:endParaRPr lang="ru-RU" sz="1100" dirty="0" smtClean="0"/>
          </a:p>
          <a:p>
            <a:pPr marL="171450" indent="-171450" algn="ctr" defTabSz="533400">
              <a:buFont typeface="Wingdings" panose="05000000000000000000" pitchFamily="2" charset="2"/>
              <a:buChar char="Ø"/>
            </a:pPr>
            <a:r>
              <a:rPr lang="hy-AM" sz="1100" dirty="0" smtClean="0"/>
              <a:t>Ընտրական </a:t>
            </a:r>
            <a:r>
              <a:rPr lang="hy-AM" sz="1100" dirty="0"/>
              <a:t>բարեփոխումներ (12 </a:t>
            </a:r>
            <a:r>
              <a:rPr lang="hy-AM" sz="1100" dirty="0" smtClean="0"/>
              <a:t>միլիոն)</a:t>
            </a:r>
            <a:endParaRPr lang="ru-RU" sz="1100" dirty="0" smtClean="0"/>
          </a:p>
          <a:p>
            <a:pPr marL="171450" indent="-171450" algn="ctr" defTabSz="533400">
              <a:buFont typeface="Wingdings" panose="05000000000000000000" pitchFamily="2" charset="2"/>
              <a:buChar char="Ø"/>
            </a:pPr>
            <a:r>
              <a:rPr lang="hy-AM" sz="1100" dirty="0" smtClean="0"/>
              <a:t>Զանգվածային </a:t>
            </a:r>
            <a:r>
              <a:rPr lang="hy-AM" sz="1100" dirty="0"/>
              <a:t>լրատվամիջոցներին աջակցություն (</a:t>
            </a:r>
            <a:r>
              <a:rPr lang="hy-AM" sz="1100" dirty="0" smtClean="0"/>
              <a:t>5.1 միլիոն</a:t>
            </a:r>
            <a:r>
              <a:rPr lang="ru-RU" sz="1100" dirty="0" smtClean="0"/>
              <a:t>)</a:t>
            </a:r>
            <a:r>
              <a:rPr lang="hy-AM" sz="1100" dirty="0" smtClean="0"/>
              <a:t> </a:t>
            </a:r>
            <a:endParaRPr lang="hy-AM" sz="1100" dirty="0"/>
          </a:p>
        </p:txBody>
      </p:sp>
      <p:sp>
        <p:nvSpPr>
          <p:cNvPr id="8" name="Freeform 7"/>
          <p:cNvSpPr/>
          <p:nvPr/>
        </p:nvSpPr>
        <p:spPr>
          <a:xfrm>
            <a:off x="3535680" y="1698170"/>
            <a:ext cx="2761703" cy="4781007"/>
          </a:xfrm>
          <a:custGeom>
            <a:avLst/>
            <a:gdLst>
              <a:gd name="connsiteX0" fmla="*/ 0 w 3055271"/>
              <a:gd name="connsiteY0" fmla="*/ 152027 h 1520266"/>
              <a:gd name="connsiteX1" fmla="*/ 152027 w 3055271"/>
              <a:gd name="connsiteY1" fmla="*/ 0 h 1520266"/>
              <a:gd name="connsiteX2" fmla="*/ 2903244 w 3055271"/>
              <a:gd name="connsiteY2" fmla="*/ 0 h 1520266"/>
              <a:gd name="connsiteX3" fmla="*/ 3055271 w 3055271"/>
              <a:gd name="connsiteY3" fmla="*/ 152027 h 1520266"/>
              <a:gd name="connsiteX4" fmla="*/ 3055271 w 3055271"/>
              <a:gd name="connsiteY4" fmla="*/ 1368239 h 1520266"/>
              <a:gd name="connsiteX5" fmla="*/ 2903244 w 3055271"/>
              <a:gd name="connsiteY5" fmla="*/ 1520266 h 1520266"/>
              <a:gd name="connsiteX6" fmla="*/ 152027 w 3055271"/>
              <a:gd name="connsiteY6" fmla="*/ 1520266 h 1520266"/>
              <a:gd name="connsiteX7" fmla="*/ 0 w 3055271"/>
              <a:gd name="connsiteY7" fmla="*/ 1368239 h 1520266"/>
              <a:gd name="connsiteX8" fmla="*/ 0 w 3055271"/>
              <a:gd name="connsiteY8" fmla="*/ 152027 h 15202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055271" h="1520266">
                <a:moveTo>
                  <a:pt x="0" y="152027"/>
                </a:moveTo>
                <a:cubicBezTo>
                  <a:pt x="0" y="68065"/>
                  <a:pt x="68065" y="0"/>
                  <a:pt x="152027" y="0"/>
                </a:cubicBezTo>
                <a:lnTo>
                  <a:pt x="2903244" y="0"/>
                </a:lnTo>
                <a:cubicBezTo>
                  <a:pt x="2987206" y="0"/>
                  <a:pt x="3055271" y="68065"/>
                  <a:pt x="3055271" y="152027"/>
                </a:cubicBezTo>
                <a:lnTo>
                  <a:pt x="3055271" y="1368239"/>
                </a:lnTo>
                <a:cubicBezTo>
                  <a:pt x="3055271" y="1452201"/>
                  <a:pt x="2987206" y="1520266"/>
                  <a:pt x="2903244" y="1520266"/>
                </a:cubicBezTo>
                <a:lnTo>
                  <a:pt x="152027" y="1520266"/>
                </a:lnTo>
                <a:cubicBezTo>
                  <a:pt x="68065" y="1520266"/>
                  <a:pt x="0" y="1452201"/>
                  <a:pt x="0" y="1368239"/>
                </a:cubicBezTo>
                <a:lnTo>
                  <a:pt x="0" y="152027"/>
                </a:lnTo>
                <a:close/>
              </a:path>
            </a:pathLst>
          </a:cu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spcFirstLastPara="0" vert="horz" wrap="square" lIns="67387" tIns="59767" rIns="67387" bIns="59767" numCol="1" spcCol="1270" anchor="ctr" anchorCtr="0">
            <a:noAutofit/>
          </a:bodyPr>
          <a:lstStyle/>
          <a:p>
            <a:pPr marL="171450" indent="-171450" algn="ctr" defTabSz="533400">
              <a:buFont typeface="Wingdings" panose="05000000000000000000" pitchFamily="2" charset="2"/>
              <a:buChar char="Ø"/>
            </a:pPr>
            <a:r>
              <a:rPr lang="hy-AM" sz="1100" dirty="0" smtClean="0"/>
              <a:t>Տեղական </a:t>
            </a:r>
            <a:r>
              <a:rPr lang="hy-AM" sz="1100" dirty="0"/>
              <a:t>ինքնակառավարման մարմինների բարեփոխումներ (4.3 միլիոն) </a:t>
            </a:r>
          </a:p>
          <a:p>
            <a:pPr marL="171450" indent="-171450" algn="ctr" defTabSz="533400">
              <a:buFont typeface="Wingdings" panose="05000000000000000000" pitchFamily="2" charset="2"/>
              <a:buChar char="Ø"/>
            </a:pPr>
            <a:r>
              <a:rPr lang="hy-AM" sz="1100" dirty="0" smtClean="0"/>
              <a:t>Կոռուպցիայի </a:t>
            </a:r>
            <a:r>
              <a:rPr lang="hy-AM" sz="1100" dirty="0"/>
              <a:t>դեմ պայքար (4.2 միլիոն) </a:t>
            </a:r>
          </a:p>
          <a:p>
            <a:pPr marL="171450" indent="-171450" algn="ctr" defTabSz="533400">
              <a:buFont typeface="Wingdings" panose="05000000000000000000" pitchFamily="2" charset="2"/>
              <a:buChar char="Ø"/>
            </a:pPr>
            <a:r>
              <a:rPr lang="hy-AM" sz="1100" dirty="0" smtClean="0"/>
              <a:t>ՀԿ-ների </a:t>
            </a:r>
            <a:r>
              <a:rPr lang="hy-AM" sz="1100" dirty="0"/>
              <a:t>զարգացմանն ուղղված ծրագրեր (1.9 միլիոն) </a:t>
            </a:r>
          </a:p>
          <a:p>
            <a:pPr marL="171450" indent="-171450" algn="ctr" defTabSz="533400">
              <a:buFont typeface="Wingdings" panose="05000000000000000000" pitchFamily="2" charset="2"/>
              <a:buChar char="Ø"/>
            </a:pPr>
            <a:r>
              <a:rPr lang="hy-AM" sz="1100" dirty="0" smtClean="0"/>
              <a:t>Մարդու </a:t>
            </a:r>
            <a:r>
              <a:rPr lang="hy-AM" sz="1100" dirty="0"/>
              <a:t>իրավունքների խախտումների դեմ պայքար (1 միլիոն</a:t>
            </a:r>
            <a:r>
              <a:rPr lang="hy-AM" sz="1100" dirty="0" smtClean="0"/>
              <a:t>)</a:t>
            </a:r>
            <a:endParaRPr lang="en-US" sz="1100" dirty="0" smtClean="0"/>
          </a:p>
          <a:p>
            <a:pPr marL="171450" indent="-171450" algn="ctr" defTabSz="533400">
              <a:buFont typeface="Wingdings" panose="05000000000000000000" pitchFamily="2" charset="2"/>
              <a:buChar char="Ø"/>
            </a:pPr>
            <a:r>
              <a:rPr lang="hy-AM" sz="1100" dirty="0" smtClean="0"/>
              <a:t>Սեռական </a:t>
            </a:r>
            <a:r>
              <a:rPr lang="hy-AM" sz="1100" dirty="0"/>
              <a:t>փոքրամասնությունների իրավունքների պաշտպանություն (1.1 միլիոն)</a:t>
            </a:r>
          </a:p>
          <a:p>
            <a:pPr marL="171450" indent="-171450" algn="ctr" defTabSz="533400">
              <a:buFont typeface="Wingdings" panose="05000000000000000000" pitchFamily="2" charset="2"/>
              <a:buChar char="Ø"/>
            </a:pPr>
            <a:r>
              <a:rPr lang="hy-AM" sz="1100" dirty="0" smtClean="0"/>
              <a:t>Արդարադատության </a:t>
            </a:r>
            <a:r>
              <a:rPr lang="hy-AM" sz="1100" dirty="0"/>
              <a:t>նախարարության Օրենսդրական ակտերի մշակման </a:t>
            </a:r>
            <a:r>
              <a:rPr lang="hy-AM" sz="1100" dirty="0" err="1" smtClean="0"/>
              <a:t>եվ</a:t>
            </a:r>
            <a:r>
              <a:rPr lang="hy-AM" sz="1100" dirty="0" smtClean="0"/>
              <a:t> </a:t>
            </a:r>
            <a:r>
              <a:rPr lang="hy-AM" sz="1100" dirty="0"/>
              <a:t>իրավաբանական ուսումնասիրությունների կենտրոնի ստեղծում (0.12 միլիոն)</a:t>
            </a:r>
          </a:p>
          <a:p>
            <a:pPr marL="171450" indent="-171450" algn="ctr" defTabSz="533400">
              <a:buFont typeface="Wingdings" panose="05000000000000000000" pitchFamily="2" charset="2"/>
              <a:buChar char="Ø"/>
            </a:pPr>
            <a:r>
              <a:rPr lang="hy-AM" sz="1100" dirty="0" smtClean="0"/>
              <a:t>Տարածքային </a:t>
            </a:r>
            <a:r>
              <a:rPr lang="hy-AM" sz="1100" dirty="0"/>
              <a:t>կառավարման ու զարգացման նախարարության հետ տեղական համայնքների զարգացման ծրագիր (8.6 միլիոն)</a:t>
            </a:r>
          </a:p>
          <a:p>
            <a:pPr marL="171450" indent="-171450" algn="ctr" defTabSz="533400">
              <a:buFont typeface="Wingdings" panose="05000000000000000000" pitchFamily="2" charset="2"/>
              <a:buChar char="Ø"/>
            </a:pPr>
            <a:r>
              <a:rPr lang="hy-AM" sz="1100" dirty="0" smtClean="0"/>
              <a:t>Ջրային </a:t>
            </a:r>
            <a:r>
              <a:rPr lang="hy-AM" sz="1100" dirty="0"/>
              <a:t>ռեսուրսների կառավարում (1.04 միլիոն</a:t>
            </a:r>
            <a:r>
              <a:rPr lang="hy-AM" sz="1100" dirty="0" smtClean="0"/>
              <a:t>)</a:t>
            </a:r>
            <a:endParaRPr lang="en-US" sz="1100" dirty="0" smtClean="0"/>
          </a:p>
          <a:p>
            <a:pPr marL="171450" indent="-171450" algn="ctr" defTabSz="533400">
              <a:buFont typeface="Wingdings" panose="05000000000000000000" pitchFamily="2" charset="2"/>
              <a:buChar char="Ø"/>
            </a:pPr>
            <a:r>
              <a:rPr lang="hy-AM" sz="1100" dirty="0" smtClean="0"/>
              <a:t>Աջակցություն </a:t>
            </a:r>
            <a:r>
              <a:rPr lang="hy-AM" sz="1100" dirty="0"/>
              <a:t>գյուղական համայնքների փոքր ՀԿ-</a:t>
            </a:r>
            <a:r>
              <a:rPr lang="hy-AM" sz="1100" dirty="0" err="1"/>
              <a:t>ներին</a:t>
            </a:r>
            <a:endParaRPr lang="hy-AM" sz="1100" dirty="0"/>
          </a:p>
          <a:p>
            <a:pPr marL="171450" indent="-171450" algn="ctr" defTabSz="533400">
              <a:buFont typeface="Wingdings" panose="05000000000000000000" pitchFamily="2" charset="2"/>
              <a:buChar char="Ø"/>
            </a:pPr>
            <a:r>
              <a:rPr lang="hy-AM" sz="1100" dirty="0" smtClean="0"/>
              <a:t>Հաշմանդամություն </a:t>
            </a:r>
            <a:r>
              <a:rPr lang="hy-AM" sz="1100" dirty="0"/>
              <a:t>ունեցող անձանց կենսապայմանների բարելավում (1 միլիոն</a:t>
            </a:r>
            <a:r>
              <a:rPr lang="hy-AM" sz="1100" dirty="0" smtClean="0"/>
              <a:t>)</a:t>
            </a:r>
            <a:endParaRPr lang="hy-AM" sz="1100" dirty="0"/>
          </a:p>
          <a:p>
            <a:pPr marL="171450" indent="-171450" algn="ctr" defTabSz="533400">
              <a:buFont typeface="Wingdings" panose="05000000000000000000" pitchFamily="2" charset="2"/>
              <a:buChar char="Ø"/>
            </a:pPr>
            <a:endParaRPr lang="hy-AM" sz="1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0F00E-CE95-4480-9555-99256CEA381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3523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3687" y="285792"/>
            <a:ext cx="9094554" cy="40011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hy-AM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ՀՀ ՄԱՍՆԱԿՑՈՒԹՅՈՒՆԸ ԱՄՆ ՄԻՋԱԶԳԱՅԻՆ ՆԱԽԱՁԵՌՆՈՒԹՅՈՒՆՆԵՐԻՆ</a:t>
            </a:r>
            <a:endParaRPr lang="en-US" dirty="0"/>
          </a:p>
        </p:txBody>
      </p:sp>
      <p:sp>
        <p:nvSpPr>
          <p:cNvPr id="7" name="Freeform 6"/>
          <p:cNvSpPr/>
          <p:nvPr/>
        </p:nvSpPr>
        <p:spPr>
          <a:xfrm>
            <a:off x="1472540" y="1633994"/>
            <a:ext cx="2707573" cy="792481"/>
          </a:xfrm>
          <a:custGeom>
            <a:avLst/>
            <a:gdLst>
              <a:gd name="connsiteX0" fmla="*/ 0 w 3055271"/>
              <a:gd name="connsiteY0" fmla="*/ 152027 h 1520266"/>
              <a:gd name="connsiteX1" fmla="*/ 152027 w 3055271"/>
              <a:gd name="connsiteY1" fmla="*/ 0 h 1520266"/>
              <a:gd name="connsiteX2" fmla="*/ 2903244 w 3055271"/>
              <a:gd name="connsiteY2" fmla="*/ 0 h 1520266"/>
              <a:gd name="connsiteX3" fmla="*/ 3055271 w 3055271"/>
              <a:gd name="connsiteY3" fmla="*/ 152027 h 1520266"/>
              <a:gd name="connsiteX4" fmla="*/ 3055271 w 3055271"/>
              <a:gd name="connsiteY4" fmla="*/ 1368239 h 1520266"/>
              <a:gd name="connsiteX5" fmla="*/ 2903244 w 3055271"/>
              <a:gd name="connsiteY5" fmla="*/ 1520266 h 1520266"/>
              <a:gd name="connsiteX6" fmla="*/ 152027 w 3055271"/>
              <a:gd name="connsiteY6" fmla="*/ 1520266 h 1520266"/>
              <a:gd name="connsiteX7" fmla="*/ 0 w 3055271"/>
              <a:gd name="connsiteY7" fmla="*/ 1368239 h 1520266"/>
              <a:gd name="connsiteX8" fmla="*/ 0 w 3055271"/>
              <a:gd name="connsiteY8" fmla="*/ 152027 h 15202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055271" h="1520266">
                <a:moveTo>
                  <a:pt x="0" y="152027"/>
                </a:moveTo>
                <a:cubicBezTo>
                  <a:pt x="0" y="68065"/>
                  <a:pt x="68065" y="0"/>
                  <a:pt x="152027" y="0"/>
                </a:cubicBezTo>
                <a:lnTo>
                  <a:pt x="2903244" y="0"/>
                </a:lnTo>
                <a:cubicBezTo>
                  <a:pt x="2987206" y="0"/>
                  <a:pt x="3055271" y="68065"/>
                  <a:pt x="3055271" y="152027"/>
                </a:cubicBezTo>
                <a:lnTo>
                  <a:pt x="3055271" y="1368239"/>
                </a:lnTo>
                <a:cubicBezTo>
                  <a:pt x="3055271" y="1452201"/>
                  <a:pt x="2987206" y="1520266"/>
                  <a:pt x="2903244" y="1520266"/>
                </a:cubicBezTo>
                <a:lnTo>
                  <a:pt x="152027" y="1520266"/>
                </a:lnTo>
                <a:cubicBezTo>
                  <a:pt x="68065" y="1520266"/>
                  <a:pt x="0" y="1452201"/>
                  <a:pt x="0" y="1368239"/>
                </a:cubicBezTo>
                <a:lnTo>
                  <a:pt x="0" y="152027"/>
                </a:lnTo>
                <a:close/>
              </a:path>
            </a:pathLst>
          </a:cu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spcFirstLastPara="0" vert="horz" wrap="square" lIns="67387" tIns="59767" rIns="67387" bIns="59767" numCol="1" spcCol="1270" anchor="ctr" anchorCtr="0">
            <a:noAutofit/>
          </a:bodyPr>
          <a:lstStyle/>
          <a:p>
            <a:pPr algn="ctr" defTabSz="533400"/>
            <a:r>
              <a:rPr lang="hy-AM" sz="1100" dirty="0" smtClean="0"/>
              <a:t>Բաց կառավարման </a:t>
            </a:r>
            <a:r>
              <a:rPr lang="hy-AM" sz="1100" dirty="0" err="1" smtClean="0"/>
              <a:t>գործընկերություն</a:t>
            </a:r>
            <a:endParaRPr lang="hy-AM" sz="1100" dirty="0" smtClean="0"/>
          </a:p>
          <a:p>
            <a:pPr algn="ctr" defTabSz="533400"/>
            <a:r>
              <a:rPr lang="en-US" sz="1100" dirty="0" smtClean="0"/>
              <a:t>(Open Government Partnership)</a:t>
            </a:r>
          </a:p>
          <a:p>
            <a:pPr algn="ctr" defTabSz="533400"/>
            <a:r>
              <a:rPr lang="en-US" sz="1100" dirty="0" smtClean="0"/>
              <a:t>2011</a:t>
            </a:r>
            <a:r>
              <a:rPr lang="hy-AM" sz="1100" dirty="0" smtClean="0"/>
              <a:t>թ. սեպտեմբերից</a:t>
            </a:r>
            <a:endParaRPr lang="hy-AM" sz="1100" dirty="0"/>
          </a:p>
        </p:txBody>
      </p:sp>
      <p:sp>
        <p:nvSpPr>
          <p:cNvPr id="12" name="Freeform 11"/>
          <p:cNvSpPr/>
          <p:nvPr/>
        </p:nvSpPr>
        <p:spPr>
          <a:xfrm>
            <a:off x="5721531" y="1636270"/>
            <a:ext cx="2707573" cy="792481"/>
          </a:xfrm>
          <a:custGeom>
            <a:avLst/>
            <a:gdLst>
              <a:gd name="connsiteX0" fmla="*/ 0 w 3055271"/>
              <a:gd name="connsiteY0" fmla="*/ 152027 h 1520266"/>
              <a:gd name="connsiteX1" fmla="*/ 152027 w 3055271"/>
              <a:gd name="connsiteY1" fmla="*/ 0 h 1520266"/>
              <a:gd name="connsiteX2" fmla="*/ 2903244 w 3055271"/>
              <a:gd name="connsiteY2" fmla="*/ 0 h 1520266"/>
              <a:gd name="connsiteX3" fmla="*/ 3055271 w 3055271"/>
              <a:gd name="connsiteY3" fmla="*/ 152027 h 1520266"/>
              <a:gd name="connsiteX4" fmla="*/ 3055271 w 3055271"/>
              <a:gd name="connsiteY4" fmla="*/ 1368239 h 1520266"/>
              <a:gd name="connsiteX5" fmla="*/ 2903244 w 3055271"/>
              <a:gd name="connsiteY5" fmla="*/ 1520266 h 1520266"/>
              <a:gd name="connsiteX6" fmla="*/ 152027 w 3055271"/>
              <a:gd name="connsiteY6" fmla="*/ 1520266 h 1520266"/>
              <a:gd name="connsiteX7" fmla="*/ 0 w 3055271"/>
              <a:gd name="connsiteY7" fmla="*/ 1368239 h 1520266"/>
              <a:gd name="connsiteX8" fmla="*/ 0 w 3055271"/>
              <a:gd name="connsiteY8" fmla="*/ 152027 h 15202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055271" h="1520266">
                <a:moveTo>
                  <a:pt x="0" y="152027"/>
                </a:moveTo>
                <a:cubicBezTo>
                  <a:pt x="0" y="68065"/>
                  <a:pt x="68065" y="0"/>
                  <a:pt x="152027" y="0"/>
                </a:cubicBezTo>
                <a:lnTo>
                  <a:pt x="2903244" y="0"/>
                </a:lnTo>
                <a:cubicBezTo>
                  <a:pt x="2987206" y="0"/>
                  <a:pt x="3055271" y="68065"/>
                  <a:pt x="3055271" y="152027"/>
                </a:cubicBezTo>
                <a:lnTo>
                  <a:pt x="3055271" y="1368239"/>
                </a:lnTo>
                <a:cubicBezTo>
                  <a:pt x="3055271" y="1452201"/>
                  <a:pt x="2987206" y="1520266"/>
                  <a:pt x="2903244" y="1520266"/>
                </a:cubicBezTo>
                <a:lnTo>
                  <a:pt x="152027" y="1520266"/>
                </a:lnTo>
                <a:cubicBezTo>
                  <a:pt x="68065" y="1520266"/>
                  <a:pt x="0" y="1452201"/>
                  <a:pt x="0" y="1368239"/>
                </a:cubicBezTo>
                <a:lnTo>
                  <a:pt x="0" y="152027"/>
                </a:lnTo>
                <a:close/>
              </a:path>
            </a:pathLst>
          </a:cu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spcFirstLastPara="0" vert="horz" wrap="square" lIns="67387" tIns="59767" rIns="67387" bIns="59767" numCol="1" spcCol="1270" anchor="ctr" anchorCtr="0">
            <a:noAutofit/>
          </a:bodyPr>
          <a:lstStyle/>
          <a:p>
            <a:pPr algn="ctr" defTabSz="533400"/>
            <a:r>
              <a:rPr lang="hy-AM" sz="1100" dirty="0"/>
              <a:t>Կրոնական ազատության հարցերով ամենամյա համաժողով (</a:t>
            </a:r>
            <a:r>
              <a:rPr lang="en-US" sz="1100" dirty="0"/>
              <a:t>Ministerial to Advance Religious Freedom) 2018</a:t>
            </a:r>
            <a:r>
              <a:rPr lang="hy-AM" sz="1100" dirty="0"/>
              <a:t>թ.-</a:t>
            </a:r>
            <a:r>
              <a:rPr lang="hy-AM" sz="1100" dirty="0" err="1"/>
              <a:t>ից</a:t>
            </a:r>
            <a:endParaRPr lang="hy-AM" sz="1100" dirty="0"/>
          </a:p>
        </p:txBody>
      </p:sp>
      <p:sp>
        <p:nvSpPr>
          <p:cNvPr id="13" name="Freeform 12"/>
          <p:cNvSpPr/>
          <p:nvPr/>
        </p:nvSpPr>
        <p:spPr>
          <a:xfrm>
            <a:off x="1472540" y="3374567"/>
            <a:ext cx="2707573" cy="792481"/>
          </a:xfrm>
          <a:custGeom>
            <a:avLst/>
            <a:gdLst>
              <a:gd name="connsiteX0" fmla="*/ 0 w 3055271"/>
              <a:gd name="connsiteY0" fmla="*/ 152027 h 1520266"/>
              <a:gd name="connsiteX1" fmla="*/ 152027 w 3055271"/>
              <a:gd name="connsiteY1" fmla="*/ 0 h 1520266"/>
              <a:gd name="connsiteX2" fmla="*/ 2903244 w 3055271"/>
              <a:gd name="connsiteY2" fmla="*/ 0 h 1520266"/>
              <a:gd name="connsiteX3" fmla="*/ 3055271 w 3055271"/>
              <a:gd name="connsiteY3" fmla="*/ 152027 h 1520266"/>
              <a:gd name="connsiteX4" fmla="*/ 3055271 w 3055271"/>
              <a:gd name="connsiteY4" fmla="*/ 1368239 h 1520266"/>
              <a:gd name="connsiteX5" fmla="*/ 2903244 w 3055271"/>
              <a:gd name="connsiteY5" fmla="*/ 1520266 h 1520266"/>
              <a:gd name="connsiteX6" fmla="*/ 152027 w 3055271"/>
              <a:gd name="connsiteY6" fmla="*/ 1520266 h 1520266"/>
              <a:gd name="connsiteX7" fmla="*/ 0 w 3055271"/>
              <a:gd name="connsiteY7" fmla="*/ 1368239 h 1520266"/>
              <a:gd name="connsiteX8" fmla="*/ 0 w 3055271"/>
              <a:gd name="connsiteY8" fmla="*/ 152027 h 15202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055271" h="1520266">
                <a:moveTo>
                  <a:pt x="0" y="152027"/>
                </a:moveTo>
                <a:cubicBezTo>
                  <a:pt x="0" y="68065"/>
                  <a:pt x="68065" y="0"/>
                  <a:pt x="152027" y="0"/>
                </a:cubicBezTo>
                <a:lnTo>
                  <a:pt x="2903244" y="0"/>
                </a:lnTo>
                <a:cubicBezTo>
                  <a:pt x="2987206" y="0"/>
                  <a:pt x="3055271" y="68065"/>
                  <a:pt x="3055271" y="152027"/>
                </a:cubicBezTo>
                <a:lnTo>
                  <a:pt x="3055271" y="1368239"/>
                </a:lnTo>
                <a:cubicBezTo>
                  <a:pt x="3055271" y="1452201"/>
                  <a:pt x="2987206" y="1520266"/>
                  <a:pt x="2903244" y="1520266"/>
                </a:cubicBezTo>
                <a:lnTo>
                  <a:pt x="152027" y="1520266"/>
                </a:lnTo>
                <a:cubicBezTo>
                  <a:pt x="68065" y="1520266"/>
                  <a:pt x="0" y="1452201"/>
                  <a:pt x="0" y="1368239"/>
                </a:cubicBezTo>
                <a:lnTo>
                  <a:pt x="0" y="152027"/>
                </a:lnTo>
                <a:close/>
              </a:path>
            </a:pathLst>
          </a:cu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spcFirstLastPara="0" vert="horz" wrap="square" lIns="67387" tIns="59767" rIns="67387" bIns="59767" numCol="1" spcCol="1270" anchor="ctr" anchorCtr="0">
            <a:noAutofit/>
          </a:bodyPr>
          <a:lstStyle/>
          <a:p>
            <a:pPr algn="ctr" defTabSz="533400"/>
            <a:r>
              <a:rPr lang="hy-AM" sz="1100" dirty="0"/>
              <a:t>Մերձավոր </a:t>
            </a:r>
            <a:r>
              <a:rPr lang="hy-AM" sz="1100" dirty="0" err="1" smtClean="0"/>
              <a:t>Արեվելքի</a:t>
            </a:r>
            <a:r>
              <a:rPr lang="hy-AM" sz="1100" dirty="0" smtClean="0"/>
              <a:t> </a:t>
            </a:r>
            <a:r>
              <a:rPr lang="hy-AM" sz="1100" dirty="0"/>
              <a:t>հարցերով </a:t>
            </a:r>
            <a:r>
              <a:rPr lang="hy-AM" sz="1100" dirty="0" err="1"/>
              <a:t>Վարշավյան</a:t>
            </a:r>
            <a:r>
              <a:rPr lang="hy-AM" sz="1100" dirty="0"/>
              <a:t> գործընթաց</a:t>
            </a:r>
          </a:p>
          <a:p>
            <a:pPr algn="ctr" defTabSz="533400"/>
            <a:r>
              <a:rPr lang="hy-AM" sz="1100" dirty="0"/>
              <a:t>(</a:t>
            </a:r>
            <a:r>
              <a:rPr lang="en-US" sz="1100" dirty="0"/>
              <a:t>Warsaw Process) 2019</a:t>
            </a:r>
            <a:r>
              <a:rPr lang="hy-AM" sz="1100" dirty="0"/>
              <a:t>թ.-</a:t>
            </a:r>
            <a:r>
              <a:rPr lang="hy-AM" sz="1100" dirty="0" err="1"/>
              <a:t>ից</a:t>
            </a:r>
            <a:endParaRPr lang="hy-AM" sz="1100" dirty="0"/>
          </a:p>
        </p:txBody>
      </p:sp>
      <p:sp>
        <p:nvSpPr>
          <p:cNvPr id="14" name="Freeform 13"/>
          <p:cNvSpPr/>
          <p:nvPr/>
        </p:nvSpPr>
        <p:spPr>
          <a:xfrm>
            <a:off x="5721530" y="3374566"/>
            <a:ext cx="2707573" cy="792481"/>
          </a:xfrm>
          <a:custGeom>
            <a:avLst/>
            <a:gdLst>
              <a:gd name="connsiteX0" fmla="*/ 0 w 3055271"/>
              <a:gd name="connsiteY0" fmla="*/ 152027 h 1520266"/>
              <a:gd name="connsiteX1" fmla="*/ 152027 w 3055271"/>
              <a:gd name="connsiteY1" fmla="*/ 0 h 1520266"/>
              <a:gd name="connsiteX2" fmla="*/ 2903244 w 3055271"/>
              <a:gd name="connsiteY2" fmla="*/ 0 h 1520266"/>
              <a:gd name="connsiteX3" fmla="*/ 3055271 w 3055271"/>
              <a:gd name="connsiteY3" fmla="*/ 152027 h 1520266"/>
              <a:gd name="connsiteX4" fmla="*/ 3055271 w 3055271"/>
              <a:gd name="connsiteY4" fmla="*/ 1368239 h 1520266"/>
              <a:gd name="connsiteX5" fmla="*/ 2903244 w 3055271"/>
              <a:gd name="connsiteY5" fmla="*/ 1520266 h 1520266"/>
              <a:gd name="connsiteX6" fmla="*/ 152027 w 3055271"/>
              <a:gd name="connsiteY6" fmla="*/ 1520266 h 1520266"/>
              <a:gd name="connsiteX7" fmla="*/ 0 w 3055271"/>
              <a:gd name="connsiteY7" fmla="*/ 1368239 h 1520266"/>
              <a:gd name="connsiteX8" fmla="*/ 0 w 3055271"/>
              <a:gd name="connsiteY8" fmla="*/ 152027 h 15202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055271" h="1520266">
                <a:moveTo>
                  <a:pt x="0" y="152027"/>
                </a:moveTo>
                <a:cubicBezTo>
                  <a:pt x="0" y="68065"/>
                  <a:pt x="68065" y="0"/>
                  <a:pt x="152027" y="0"/>
                </a:cubicBezTo>
                <a:lnTo>
                  <a:pt x="2903244" y="0"/>
                </a:lnTo>
                <a:cubicBezTo>
                  <a:pt x="2987206" y="0"/>
                  <a:pt x="3055271" y="68065"/>
                  <a:pt x="3055271" y="152027"/>
                </a:cubicBezTo>
                <a:lnTo>
                  <a:pt x="3055271" y="1368239"/>
                </a:lnTo>
                <a:cubicBezTo>
                  <a:pt x="3055271" y="1452201"/>
                  <a:pt x="2987206" y="1520266"/>
                  <a:pt x="2903244" y="1520266"/>
                </a:cubicBezTo>
                <a:lnTo>
                  <a:pt x="152027" y="1520266"/>
                </a:lnTo>
                <a:cubicBezTo>
                  <a:pt x="68065" y="1520266"/>
                  <a:pt x="0" y="1452201"/>
                  <a:pt x="0" y="1368239"/>
                </a:cubicBezTo>
                <a:lnTo>
                  <a:pt x="0" y="152027"/>
                </a:lnTo>
                <a:close/>
              </a:path>
            </a:pathLst>
          </a:cu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spcFirstLastPara="0" vert="horz" wrap="square" lIns="67387" tIns="59767" rIns="67387" bIns="59767" numCol="1" spcCol="1270" anchor="ctr" anchorCtr="0">
            <a:noAutofit/>
          </a:bodyPr>
          <a:lstStyle/>
          <a:p>
            <a:pPr algn="ctr" defTabSz="533400"/>
            <a:r>
              <a:rPr lang="hy-AM" sz="1100" dirty="0"/>
              <a:t>Մերձավոր </a:t>
            </a:r>
            <a:r>
              <a:rPr lang="hy-AM" sz="1100" dirty="0" err="1" smtClean="0"/>
              <a:t>Արեվելքի</a:t>
            </a:r>
            <a:r>
              <a:rPr lang="hy-AM" sz="1100" dirty="0" smtClean="0"/>
              <a:t> </a:t>
            </a:r>
            <a:r>
              <a:rPr lang="hy-AM" sz="1100" dirty="0"/>
              <a:t>քրիստոնյաների պաշտպանություն</a:t>
            </a:r>
          </a:p>
        </p:txBody>
      </p:sp>
      <p:sp>
        <p:nvSpPr>
          <p:cNvPr id="15" name="Freeform 14"/>
          <p:cNvSpPr/>
          <p:nvPr/>
        </p:nvSpPr>
        <p:spPr>
          <a:xfrm>
            <a:off x="3632265" y="5188024"/>
            <a:ext cx="2707573" cy="792481"/>
          </a:xfrm>
          <a:custGeom>
            <a:avLst/>
            <a:gdLst>
              <a:gd name="connsiteX0" fmla="*/ 0 w 3055271"/>
              <a:gd name="connsiteY0" fmla="*/ 152027 h 1520266"/>
              <a:gd name="connsiteX1" fmla="*/ 152027 w 3055271"/>
              <a:gd name="connsiteY1" fmla="*/ 0 h 1520266"/>
              <a:gd name="connsiteX2" fmla="*/ 2903244 w 3055271"/>
              <a:gd name="connsiteY2" fmla="*/ 0 h 1520266"/>
              <a:gd name="connsiteX3" fmla="*/ 3055271 w 3055271"/>
              <a:gd name="connsiteY3" fmla="*/ 152027 h 1520266"/>
              <a:gd name="connsiteX4" fmla="*/ 3055271 w 3055271"/>
              <a:gd name="connsiteY4" fmla="*/ 1368239 h 1520266"/>
              <a:gd name="connsiteX5" fmla="*/ 2903244 w 3055271"/>
              <a:gd name="connsiteY5" fmla="*/ 1520266 h 1520266"/>
              <a:gd name="connsiteX6" fmla="*/ 152027 w 3055271"/>
              <a:gd name="connsiteY6" fmla="*/ 1520266 h 1520266"/>
              <a:gd name="connsiteX7" fmla="*/ 0 w 3055271"/>
              <a:gd name="connsiteY7" fmla="*/ 1368239 h 1520266"/>
              <a:gd name="connsiteX8" fmla="*/ 0 w 3055271"/>
              <a:gd name="connsiteY8" fmla="*/ 152027 h 15202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055271" h="1520266">
                <a:moveTo>
                  <a:pt x="0" y="152027"/>
                </a:moveTo>
                <a:cubicBezTo>
                  <a:pt x="0" y="68065"/>
                  <a:pt x="68065" y="0"/>
                  <a:pt x="152027" y="0"/>
                </a:cubicBezTo>
                <a:lnTo>
                  <a:pt x="2903244" y="0"/>
                </a:lnTo>
                <a:cubicBezTo>
                  <a:pt x="2987206" y="0"/>
                  <a:pt x="3055271" y="68065"/>
                  <a:pt x="3055271" y="152027"/>
                </a:cubicBezTo>
                <a:lnTo>
                  <a:pt x="3055271" y="1368239"/>
                </a:lnTo>
                <a:cubicBezTo>
                  <a:pt x="3055271" y="1452201"/>
                  <a:pt x="2987206" y="1520266"/>
                  <a:pt x="2903244" y="1520266"/>
                </a:cubicBezTo>
                <a:lnTo>
                  <a:pt x="152027" y="1520266"/>
                </a:lnTo>
                <a:cubicBezTo>
                  <a:pt x="68065" y="1520266"/>
                  <a:pt x="0" y="1452201"/>
                  <a:pt x="0" y="1368239"/>
                </a:cubicBezTo>
                <a:lnTo>
                  <a:pt x="0" y="152027"/>
                </a:lnTo>
                <a:close/>
              </a:path>
            </a:pathLst>
          </a:cu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spcFirstLastPara="0" vert="horz" wrap="square" lIns="67387" tIns="59767" rIns="67387" bIns="59767" numCol="1" spcCol="1270" anchor="ctr" anchorCtr="0">
            <a:noAutofit/>
          </a:bodyPr>
          <a:lstStyle/>
          <a:p>
            <a:pPr algn="ctr" defTabSz="533400"/>
            <a:r>
              <a:rPr lang="hy-AM" sz="1100" dirty="0"/>
              <a:t>Իսլամական պետության դեմ գլոբալ կոալիցիա</a:t>
            </a:r>
          </a:p>
        </p:txBody>
      </p:sp>
      <p:sp>
        <p:nvSpPr>
          <p:cNvPr id="16" name="&quot;No&quot; Symbol 15"/>
          <p:cNvSpPr/>
          <p:nvPr/>
        </p:nvSpPr>
        <p:spPr>
          <a:xfrm>
            <a:off x="4359178" y="4955613"/>
            <a:ext cx="1253746" cy="1257301"/>
          </a:xfrm>
          <a:prstGeom prst="noSmoking">
            <a:avLst/>
          </a:prstGeom>
          <a:solidFill>
            <a:srgbClr val="FF00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0F00E-CE95-4480-9555-99256CEA381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9033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3687" y="285792"/>
            <a:ext cx="9094554" cy="40011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hy-AM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ՌԱԶՄԱՔԱՂԱՔԱԿԱՆ ՀԱՄԱԳՈՐԾԱԿՑՈՒԹՅՈՒՆ</a:t>
            </a:r>
            <a:endParaRPr lang="en-US" dirty="0"/>
          </a:p>
        </p:txBody>
      </p:sp>
      <p:sp>
        <p:nvSpPr>
          <p:cNvPr id="7" name="Freeform 6"/>
          <p:cNvSpPr/>
          <p:nvPr/>
        </p:nvSpPr>
        <p:spPr>
          <a:xfrm>
            <a:off x="2272937" y="946018"/>
            <a:ext cx="5146766" cy="778005"/>
          </a:xfrm>
          <a:custGeom>
            <a:avLst/>
            <a:gdLst>
              <a:gd name="connsiteX0" fmla="*/ 0 w 3055271"/>
              <a:gd name="connsiteY0" fmla="*/ 152027 h 1520266"/>
              <a:gd name="connsiteX1" fmla="*/ 152027 w 3055271"/>
              <a:gd name="connsiteY1" fmla="*/ 0 h 1520266"/>
              <a:gd name="connsiteX2" fmla="*/ 2903244 w 3055271"/>
              <a:gd name="connsiteY2" fmla="*/ 0 h 1520266"/>
              <a:gd name="connsiteX3" fmla="*/ 3055271 w 3055271"/>
              <a:gd name="connsiteY3" fmla="*/ 152027 h 1520266"/>
              <a:gd name="connsiteX4" fmla="*/ 3055271 w 3055271"/>
              <a:gd name="connsiteY4" fmla="*/ 1368239 h 1520266"/>
              <a:gd name="connsiteX5" fmla="*/ 2903244 w 3055271"/>
              <a:gd name="connsiteY5" fmla="*/ 1520266 h 1520266"/>
              <a:gd name="connsiteX6" fmla="*/ 152027 w 3055271"/>
              <a:gd name="connsiteY6" fmla="*/ 1520266 h 1520266"/>
              <a:gd name="connsiteX7" fmla="*/ 0 w 3055271"/>
              <a:gd name="connsiteY7" fmla="*/ 1368239 h 1520266"/>
              <a:gd name="connsiteX8" fmla="*/ 0 w 3055271"/>
              <a:gd name="connsiteY8" fmla="*/ 152027 h 15202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055271" h="1520266">
                <a:moveTo>
                  <a:pt x="0" y="152027"/>
                </a:moveTo>
                <a:cubicBezTo>
                  <a:pt x="0" y="68065"/>
                  <a:pt x="68065" y="0"/>
                  <a:pt x="152027" y="0"/>
                </a:cubicBezTo>
                <a:lnTo>
                  <a:pt x="2903244" y="0"/>
                </a:lnTo>
                <a:cubicBezTo>
                  <a:pt x="2987206" y="0"/>
                  <a:pt x="3055271" y="68065"/>
                  <a:pt x="3055271" y="152027"/>
                </a:cubicBezTo>
                <a:lnTo>
                  <a:pt x="3055271" y="1368239"/>
                </a:lnTo>
                <a:cubicBezTo>
                  <a:pt x="3055271" y="1452201"/>
                  <a:pt x="2987206" y="1520266"/>
                  <a:pt x="2903244" y="1520266"/>
                </a:cubicBezTo>
                <a:lnTo>
                  <a:pt x="152027" y="1520266"/>
                </a:lnTo>
                <a:cubicBezTo>
                  <a:pt x="68065" y="1520266"/>
                  <a:pt x="0" y="1452201"/>
                  <a:pt x="0" y="1368239"/>
                </a:cubicBezTo>
                <a:lnTo>
                  <a:pt x="0" y="152027"/>
                </a:lnTo>
                <a:close/>
              </a:path>
            </a:pathLst>
          </a:cu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spcFirstLastPara="0" vert="horz" wrap="square" lIns="67387" tIns="59767" rIns="67387" bIns="59767" numCol="1" spcCol="1270" anchor="ctr" anchorCtr="0">
            <a:noAutofit/>
          </a:bodyPr>
          <a:lstStyle/>
          <a:p>
            <a:pPr algn="ctr" defTabSz="533400"/>
            <a:r>
              <a:rPr lang="hy-AM" sz="1100" b="1" dirty="0">
                <a:solidFill>
                  <a:srgbClr val="0070C0"/>
                </a:solidFill>
              </a:rPr>
              <a:t>Ռազմական, պաշտպանության ու անվտանգության ոլորտներում ԱՄՆ կողմից ՀՀ տրամադրած աջակցությունը` ըստ տարիների (միլիոն ԱՄՆ դոլար</a:t>
            </a:r>
            <a:r>
              <a:rPr lang="hy-AM" sz="1100" b="1" dirty="0" smtClean="0">
                <a:solidFill>
                  <a:srgbClr val="0070C0"/>
                </a:solidFill>
              </a:rPr>
              <a:t>)</a:t>
            </a:r>
          </a:p>
          <a:p>
            <a:pPr algn="ctr" defTabSz="533400"/>
            <a:r>
              <a:rPr lang="hy-AM" sz="1100" i="1" dirty="0" smtClean="0">
                <a:solidFill>
                  <a:srgbClr val="0070C0"/>
                </a:solidFill>
              </a:rPr>
              <a:t>Աղբյուր` </a:t>
            </a:r>
            <a:r>
              <a:rPr lang="en-US" sz="1100" i="1" dirty="0" smtClean="0">
                <a:solidFill>
                  <a:srgbClr val="0070C0"/>
                </a:solidFill>
              </a:rPr>
              <a:t>www.securityassistance.org</a:t>
            </a:r>
            <a:endParaRPr lang="hy-AM" sz="1100" i="1" dirty="0">
              <a:solidFill>
                <a:srgbClr val="0070C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0F00E-CE95-4480-9555-99256CEA381A}" type="slidenum">
              <a:rPr lang="en-US" smtClean="0"/>
              <a:t>7</a:t>
            </a:fld>
            <a:endParaRPr lang="en-US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9500841"/>
              </p:ext>
            </p:extLst>
          </p:nvPr>
        </p:nvGraphicFramePr>
        <p:xfrm>
          <a:off x="522514" y="1975957"/>
          <a:ext cx="8865736" cy="4128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" name="Worksheet" r:id="rId3" imgW="11792118" imgH="4209993" progId="Excel.Sheet.12">
                  <p:embed/>
                </p:oleObj>
              </mc:Choice>
              <mc:Fallback>
                <p:oleObj name="Worksheet" r:id="rId3" imgW="11792118" imgH="4209993" progId="Excel.Sheet.12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514" y="1975957"/>
                        <a:ext cx="8865736" cy="4128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72438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3687" y="285792"/>
            <a:ext cx="9094554" cy="40011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hy-AM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ՌԱԶՄԱՔԱՂԱՔԱԿԱՆ ՀԱՄԱԳՈՐԾԱԿՑՈՒԹՅՈՒՆ</a:t>
            </a:r>
            <a:endParaRPr lang="en-US" dirty="0"/>
          </a:p>
        </p:txBody>
      </p:sp>
      <p:sp>
        <p:nvSpPr>
          <p:cNvPr id="7" name="Freeform 6"/>
          <p:cNvSpPr/>
          <p:nvPr/>
        </p:nvSpPr>
        <p:spPr>
          <a:xfrm>
            <a:off x="1472540" y="1633994"/>
            <a:ext cx="2707573" cy="792481"/>
          </a:xfrm>
          <a:custGeom>
            <a:avLst/>
            <a:gdLst>
              <a:gd name="connsiteX0" fmla="*/ 0 w 3055271"/>
              <a:gd name="connsiteY0" fmla="*/ 152027 h 1520266"/>
              <a:gd name="connsiteX1" fmla="*/ 152027 w 3055271"/>
              <a:gd name="connsiteY1" fmla="*/ 0 h 1520266"/>
              <a:gd name="connsiteX2" fmla="*/ 2903244 w 3055271"/>
              <a:gd name="connsiteY2" fmla="*/ 0 h 1520266"/>
              <a:gd name="connsiteX3" fmla="*/ 3055271 w 3055271"/>
              <a:gd name="connsiteY3" fmla="*/ 152027 h 1520266"/>
              <a:gd name="connsiteX4" fmla="*/ 3055271 w 3055271"/>
              <a:gd name="connsiteY4" fmla="*/ 1368239 h 1520266"/>
              <a:gd name="connsiteX5" fmla="*/ 2903244 w 3055271"/>
              <a:gd name="connsiteY5" fmla="*/ 1520266 h 1520266"/>
              <a:gd name="connsiteX6" fmla="*/ 152027 w 3055271"/>
              <a:gd name="connsiteY6" fmla="*/ 1520266 h 1520266"/>
              <a:gd name="connsiteX7" fmla="*/ 0 w 3055271"/>
              <a:gd name="connsiteY7" fmla="*/ 1368239 h 1520266"/>
              <a:gd name="connsiteX8" fmla="*/ 0 w 3055271"/>
              <a:gd name="connsiteY8" fmla="*/ 152027 h 15202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055271" h="1520266">
                <a:moveTo>
                  <a:pt x="0" y="152027"/>
                </a:moveTo>
                <a:cubicBezTo>
                  <a:pt x="0" y="68065"/>
                  <a:pt x="68065" y="0"/>
                  <a:pt x="152027" y="0"/>
                </a:cubicBezTo>
                <a:lnTo>
                  <a:pt x="2903244" y="0"/>
                </a:lnTo>
                <a:cubicBezTo>
                  <a:pt x="2987206" y="0"/>
                  <a:pt x="3055271" y="68065"/>
                  <a:pt x="3055271" y="152027"/>
                </a:cubicBezTo>
                <a:lnTo>
                  <a:pt x="3055271" y="1368239"/>
                </a:lnTo>
                <a:cubicBezTo>
                  <a:pt x="3055271" y="1452201"/>
                  <a:pt x="2987206" y="1520266"/>
                  <a:pt x="2903244" y="1520266"/>
                </a:cubicBezTo>
                <a:lnTo>
                  <a:pt x="152027" y="1520266"/>
                </a:lnTo>
                <a:cubicBezTo>
                  <a:pt x="68065" y="1520266"/>
                  <a:pt x="0" y="1452201"/>
                  <a:pt x="0" y="1368239"/>
                </a:cubicBezTo>
                <a:lnTo>
                  <a:pt x="0" y="152027"/>
                </a:lnTo>
                <a:close/>
              </a:path>
            </a:pathLst>
          </a:cu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spcFirstLastPara="0" vert="horz" wrap="square" lIns="67387" tIns="59767" rIns="67387" bIns="59767" numCol="1" spcCol="1270" anchor="ctr" anchorCtr="0">
            <a:noAutofit/>
          </a:bodyPr>
          <a:lstStyle/>
          <a:p>
            <a:pPr algn="ctr" defTabSz="533400"/>
            <a:r>
              <a:rPr lang="hy-AM" sz="1100" dirty="0" err="1" smtClean="0"/>
              <a:t>Կանզասի</a:t>
            </a:r>
            <a:r>
              <a:rPr lang="hy-AM" sz="1100" dirty="0" smtClean="0"/>
              <a:t> ազգային </a:t>
            </a:r>
            <a:r>
              <a:rPr lang="hy-AM" sz="1100" dirty="0" err="1" smtClean="0"/>
              <a:t>գվարդիայի</a:t>
            </a:r>
            <a:r>
              <a:rPr lang="hy-AM" sz="1100" dirty="0" smtClean="0"/>
              <a:t> հետ նահանգային </a:t>
            </a:r>
            <a:r>
              <a:rPr lang="hy-AM" sz="1100" dirty="0" err="1" smtClean="0"/>
              <a:t>գործընկերություն</a:t>
            </a:r>
            <a:r>
              <a:rPr lang="hy-AM" sz="1100" dirty="0" smtClean="0"/>
              <a:t> </a:t>
            </a:r>
            <a:r>
              <a:rPr lang="en-US" sz="1100" dirty="0" smtClean="0"/>
              <a:t>(State Partnership Program) </a:t>
            </a:r>
            <a:r>
              <a:rPr lang="hy-AM" sz="1100" dirty="0" smtClean="0"/>
              <a:t>2003թ-ից</a:t>
            </a:r>
            <a:endParaRPr lang="hy-AM" sz="1100" dirty="0"/>
          </a:p>
        </p:txBody>
      </p:sp>
      <p:sp>
        <p:nvSpPr>
          <p:cNvPr id="12" name="Freeform 11"/>
          <p:cNvSpPr/>
          <p:nvPr/>
        </p:nvSpPr>
        <p:spPr>
          <a:xfrm>
            <a:off x="5721531" y="1636270"/>
            <a:ext cx="2707573" cy="792481"/>
          </a:xfrm>
          <a:custGeom>
            <a:avLst/>
            <a:gdLst>
              <a:gd name="connsiteX0" fmla="*/ 0 w 3055271"/>
              <a:gd name="connsiteY0" fmla="*/ 152027 h 1520266"/>
              <a:gd name="connsiteX1" fmla="*/ 152027 w 3055271"/>
              <a:gd name="connsiteY1" fmla="*/ 0 h 1520266"/>
              <a:gd name="connsiteX2" fmla="*/ 2903244 w 3055271"/>
              <a:gd name="connsiteY2" fmla="*/ 0 h 1520266"/>
              <a:gd name="connsiteX3" fmla="*/ 3055271 w 3055271"/>
              <a:gd name="connsiteY3" fmla="*/ 152027 h 1520266"/>
              <a:gd name="connsiteX4" fmla="*/ 3055271 w 3055271"/>
              <a:gd name="connsiteY4" fmla="*/ 1368239 h 1520266"/>
              <a:gd name="connsiteX5" fmla="*/ 2903244 w 3055271"/>
              <a:gd name="connsiteY5" fmla="*/ 1520266 h 1520266"/>
              <a:gd name="connsiteX6" fmla="*/ 152027 w 3055271"/>
              <a:gd name="connsiteY6" fmla="*/ 1520266 h 1520266"/>
              <a:gd name="connsiteX7" fmla="*/ 0 w 3055271"/>
              <a:gd name="connsiteY7" fmla="*/ 1368239 h 1520266"/>
              <a:gd name="connsiteX8" fmla="*/ 0 w 3055271"/>
              <a:gd name="connsiteY8" fmla="*/ 152027 h 15202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055271" h="1520266">
                <a:moveTo>
                  <a:pt x="0" y="152027"/>
                </a:moveTo>
                <a:cubicBezTo>
                  <a:pt x="0" y="68065"/>
                  <a:pt x="68065" y="0"/>
                  <a:pt x="152027" y="0"/>
                </a:cubicBezTo>
                <a:lnTo>
                  <a:pt x="2903244" y="0"/>
                </a:lnTo>
                <a:cubicBezTo>
                  <a:pt x="2987206" y="0"/>
                  <a:pt x="3055271" y="68065"/>
                  <a:pt x="3055271" y="152027"/>
                </a:cubicBezTo>
                <a:lnTo>
                  <a:pt x="3055271" y="1368239"/>
                </a:lnTo>
                <a:cubicBezTo>
                  <a:pt x="3055271" y="1452201"/>
                  <a:pt x="2987206" y="1520266"/>
                  <a:pt x="2903244" y="1520266"/>
                </a:cubicBezTo>
                <a:lnTo>
                  <a:pt x="152027" y="1520266"/>
                </a:lnTo>
                <a:cubicBezTo>
                  <a:pt x="68065" y="1520266"/>
                  <a:pt x="0" y="1452201"/>
                  <a:pt x="0" y="1368239"/>
                </a:cubicBezTo>
                <a:lnTo>
                  <a:pt x="0" y="152027"/>
                </a:lnTo>
                <a:close/>
              </a:path>
            </a:pathLst>
          </a:cu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spcFirstLastPara="0" vert="horz" wrap="square" lIns="67387" tIns="59767" rIns="67387" bIns="59767" numCol="1" spcCol="1270" anchor="ctr" anchorCtr="0">
            <a:noAutofit/>
          </a:bodyPr>
          <a:lstStyle/>
          <a:p>
            <a:pPr algn="ctr" defTabSz="533400"/>
            <a:r>
              <a:rPr lang="hy-AM" sz="1100" dirty="0" smtClean="0"/>
              <a:t>Արտաքին </a:t>
            </a:r>
            <a:r>
              <a:rPr lang="hy-AM" sz="1100" dirty="0"/>
              <a:t>ռազմական ֆինանսավորում (</a:t>
            </a:r>
            <a:r>
              <a:rPr lang="en-US" sz="1100" dirty="0"/>
              <a:t>Foreign Military Financing, FMF)</a:t>
            </a:r>
            <a:endParaRPr lang="hy-AM" sz="1100" dirty="0"/>
          </a:p>
        </p:txBody>
      </p:sp>
      <p:sp>
        <p:nvSpPr>
          <p:cNvPr id="13" name="Freeform 12"/>
          <p:cNvSpPr/>
          <p:nvPr/>
        </p:nvSpPr>
        <p:spPr>
          <a:xfrm>
            <a:off x="1472540" y="3374567"/>
            <a:ext cx="2707573" cy="792481"/>
          </a:xfrm>
          <a:custGeom>
            <a:avLst/>
            <a:gdLst>
              <a:gd name="connsiteX0" fmla="*/ 0 w 3055271"/>
              <a:gd name="connsiteY0" fmla="*/ 152027 h 1520266"/>
              <a:gd name="connsiteX1" fmla="*/ 152027 w 3055271"/>
              <a:gd name="connsiteY1" fmla="*/ 0 h 1520266"/>
              <a:gd name="connsiteX2" fmla="*/ 2903244 w 3055271"/>
              <a:gd name="connsiteY2" fmla="*/ 0 h 1520266"/>
              <a:gd name="connsiteX3" fmla="*/ 3055271 w 3055271"/>
              <a:gd name="connsiteY3" fmla="*/ 152027 h 1520266"/>
              <a:gd name="connsiteX4" fmla="*/ 3055271 w 3055271"/>
              <a:gd name="connsiteY4" fmla="*/ 1368239 h 1520266"/>
              <a:gd name="connsiteX5" fmla="*/ 2903244 w 3055271"/>
              <a:gd name="connsiteY5" fmla="*/ 1520266 h 1520266"/>
              <a:gd name="connsiteX6" fmla="*/ 152027 w 3055271"/>
              <a:gd name="connsiteY6" fmla="*/ 1520266 h 1520266"/>
              <a:gd name="connsiteX7" fmla="*/ 0 w 3055271"/>
              <a:gd name="connsiteY7" fmla="*/ 1368239 h 1520266"/>
              <a:gd name="connsiteX8" fmla="*/ 0 w 3055271"/>
              <a:gd name="connsiteY8" fmla="*/ 152027 h 15202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055271" h="1520266">
                <a:moveTo>
                  <a:pt x="0" y="152027"/>
                </a:moveTo>
                <a:cubicBezTo>
                  <a:pt x="0" y="68065"/>
                  <a:pt x="68065" y="0"/>
                  <a:pt x="152027" y="0"/>
                </a:cubicBezTo>
                <a:lnTo>
                  <a:pt x="2903244" y="0"/>
                </a:lnTo>
                <a:cubicBezTo>
                  <a:pt x="2987206" y="0"/>
                  <a:pt x="3055271" y="68065"/>
                  <a:pt x="3055271" y="152027"/>
                </a:cubicBezTo>
                <a:lnTo>
                  <a:pt x="3055271" y="1368239"/>
                </a:lnTo>
                <a:cubicBezTo>
                  <a:pt x="3055271" y="1452201"/>
                  <a:pt x="2987206" y="1520266"/>
                  <a:pt x="2903244" y="1520266"/>
                </a:cubicBezTo>
                <a:lnTo>
                  <a:pt x="152027" y="1520266"/>
                </a:lnTo>
                <a:cubicBezTo>
                  <a:pt x="68065" y="1520266"/>
                  <a:pt x="0" y="1452201"/>
                  <a:pt x="0" y="1368239"/>
                </a:cubicBezTo>
                <a:lnTo>
                  <a:pt x="0" y="152027"/>
                </a:lnTo>
                <a:close/>
              </a:path>
            </a:pathLst>
          </a:cu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spcFirstLastPara="0" vert="horz" wrap="square" lIns="67387" tIns="59767" rIns="67387" bIns="59767" numCol="1" spcCol="1270" anchor="ctr" anchorCtr="0">
            <a:noAutofit/>
          </a:bodyPr>
          <a:lstStyle/>
          <a:p>
            <a:pPr algn="ctr" defTabSz="533400"/>
            <a:r>
              <a:rPr lang="hy-AM" sz="1100" dirty="0" smtClean="0"/>
              <a:t>Միջազգային </a:t>
            </a:r>
            <a:r>
              <a:rPr lang="hy-AM" sz="1100" dirty="0"/>
              <a:t>ռազմական կրթություն ու վարժանք (</a:t>
            </a:r>
            <a:r>
              <a:rPr lang="en-US" sz="1100" dirty="0"/>
              <a:t>International Military Education and Training, IMET)</a:t>
            </a:r>
            <a:endParaRPr lang="hy-AM" sz="1100" dirty="0"/>
          </a:p>
        </p:txBody>
      </p:sp>
      <p:sp>
        <p:nvSpPr>
          <p:cNvPr id="14" name="Freeform 13"/>
          <p:cNvSpPr/>
          <p:nvPr/>
        </p:nvSpPr>
        <p:spPr>
          <a:xfrm>
            <a:off x="5721530" y="3374566"/>
            <a:ext cx="2707573" cy="792481"/>
          </a:xfrm>
          <a:custGeom>
            <a:avLst/>
            <a:gdLst>
              <a:gd name="connsiteX0" fmla="*/ 0 w 3055271"/>
              <a:gd name="connsiteY0" fmla="*/ 152027 h 1520266"/>
              <a:gd name="connsiteX1" fmla="*/ 152027 w 3055271"/>
              <a:gd name="connsiteY1" fmla="*/ 0 h 1520266"/>
              <a:gd name="connsiteX2" fmla="*/ 2903244 w 3055271"/>
              <a:gd name="connsiteY2" fmla="*/ 0 h 1520266"/>
              <a:gd name="connsiteX3" fmla="*/ 3055271 w 3055271"/>
              <a:gd name="connsiteY3" fmla="*/ 152027 h 1520266"/>
              <a:gd name="connsiteX4" fmla="*/ 3055271 w 3055271"/>
              <a:gd name="connsiteY4" fmla="*/ 1368239 h 1520266"/>
              <a:gd name="connsiteX5" fmla="*/ 2903244 w 3055271"/>
              <a:gd name="connsiteY5" fmla="*/ 1520266 h 1520266"/>
              <a:gd name="connsiteX6" fmla="*/ 152027 w 3055271"/>
              <a:gd name="connsiteY6" fmla="*/ 1520266 h 1520266"/>
              <a:gd name="connsiteX7" fmla="*/ 0 w 3055271"/>
              <a:gd name="connsiteY7" fmla="*/ 1368239 h 1520266"/>
              <a:gd name="connsiteX8" fmla="*/ 0 w 3055271"/>
              <a:gd name="connsiteY8" fmla="*/ 152027 h 15202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055271" h="1520266">
                <a:moveTo>
                  <a:pt x="0" y="152027"/>
                </a:moveTo>
                <a:cubicBezTo>
                  <a:pt x="0" y="68065"/>
                  <a:pt x="68065" y="0"/>
                  <a:pt x="152027" y="0"/>
                </a:cubicBezTo>
                <a:lnTo>
                  <a:pt x="2903244" y="0"/>
                </a:lnTo>
                <a:cubicBezTo>
                  <a:pt x="2987206" y="0"/>
                  <a:pt x="3055271" y="68065"/>
                  <a:pt x="3055271" y="152027"/>
                </a:cubicBezTo>
                <a:lnTo>
                  <a:pt x="3055271" y="1368239"/>
                </a:lnTo>
                <a:cubicBezTo>
                  <a:pt x="3055271" y="1452201"/>
                  <a:pt x="2987206" y="1520266"/>
                  <a:pt x="2903244" y="1520266"/>
                </a:cubicBezTo>
                <a:lnTo>
                  <a:pt x="152027" y="1520266"/>
                </a:lnTo>
                <a:cubicBezTo>
                  <a:pt x="68065" y="1520266"/>
                  <a:pt x="0" y="1452201"/>
                  <a:pt x="0" y="1368239"/>
                </a:cubicBezTo>
                <a:lnTo>
                  <a:pt x="0" y="152027"/>
                </a:lnTo>
                <a:close/>
              </a:path>
            </a:pathLst>
          </a:cu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spcFirstLastPara="0" vert="horz" wrap="square" lIns="67387" tIns="59767" rIns="67387" bIns="59767" numCol="1" spcCol="1270" anchor="ctr" anchorCtr="0">
            <a:noAutofit/>
          </a:bodyPr>
          <a:lstStyle/>
          <a:p>
            <a:pPr algn="ctr" defTabSz="533400"/>
            <a:r>
              <a:rPr lang="hy-AM" sz="1100" dirty="0" smtClean="0"/>
              <a:t>Համաշխարհային </a:t>
            </a:r>
            <a:r>
              <a:rPr lang="hy-AM" sz="1100" dirty="0" err="1"/>
              <a:t>խաղաղապահ</a:t>
            </a:r>
            <a:r>
              <a:rPr lang="hy-AM" sz="1100" dirty="0"/>
              <a:t> գործողությունների նախաձեռնություն (</a:t>
            </a:r>
            <a:r>
              <a:rPr lang="en-US" sz="1100" dirty="0"/>
              <a:t>Global Peace Operations Initiative) 2013</a:t>
            </a:r>
            <a:r>
              <a:rPr lang="hy-AM" sz="1100" dirty="0"/>
              <a:t>թ.-</a:t>
            </a:r>
            <a:r>
              <a:rPr lang="hy-AM" sz="1100" dirty="0" err="1"/>
              <a:t>ից</a:t>
            </a:r>
            <a:r>
              <a:rPr lang="hy-AM" sz="1100" dirty="0"/>
              <a:t> </a:t>
            </a:r>
          </a:p>
        </p:txBody>
      </p:sp>
      <p:sp>
        <p:nvSpPr>
          <p:cNvPr id="15" name="Freeform 14"/>
          <p:cNvSpPr/>
          <p:nvPr/>
        </p:nvSpPr>
        <p:spPr>
          <a:xfrm>
            <a:off x="3632265" y="5188024"/>
            <a:ext cx="2707573" cy="792481"/>
          </a:xfrm>
          <a:custGeom>
            <a:avLst/>
            <a:gdLst>
              <a:gd name="connsiteX0" fmla="*/ 0 w 3055271"/>
              <a:gd name="connsiteY0" fmla="*/ 152027 h 1520266"/>
              <a:gd name="connsiteX1" fmla="*/ 152027 w 3055271"/>
              <a:gd name="connsiteY1" fmla="*/ 0 h 1520266"/>
              <a:gd name="connsiteX2" fmla="*/ 2903244 w 3055271"/>
              <a:gd name="connsiteY2" fmla="*/ 0 h 1520266"/>
              <a:gd name="connsiteX3" fmla="*/ 3055271 w 3055271"/>
              <a:gd name="connsiteY3" fmla="*/ 152027 h 1520266"/>
              <a:gd name="connsiteX4" fmla="*/ 3055271 w 3055271"/>
              <a:gd name="connsiteY4" fmla="*/ 1368239 h 1520266"/>
              <a:gd name="connsiteX5" fmla="*/ 2903244 w 3055271"/>
              <a:gd name="connsiteY5" fmla="*/ 1520266 h 1520266"/>
              <a:gd name="connsiteX6" fmla="*/ 152027 w 3055271"/>
              <a:gd name="connsiteY6" fmla="*/ 1520266 h 1520266"/>
              <a:gd name="connsiteX7" fmla="*/ 0 w 3055271"/>
              <a:gd name="connsiteY7" fmla="*/ 1368239 h 1520266"/>
              <a:gd name="connsiteX8" fmla="*/ 0 w 3055271"/>
              <a:gd name="connsiteY8" fmla="*/ 152027 h 15202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055271" h="1520266">
                <a:moveTo>
                  <a:pt x="0" y="152027"/>
                </a:moveTo>
                <a:cubicBezTo>
                  <a:pt x="0" y="68065"/>
                  <a:pt x="68065" y="0"/>
                  <a:pt x="152027" y="0"/>
                </a:cubicBezTo>
                <a:lnTo>
                  <a:pt x="2903244" y="0"/>
                </a:lnTo>
                <a:cubicBezTo>
                  <a:pt x="2987206" y="0"/>
                  <a:pt x="3055271" y="68065"/>
                  <a:pt x="3055271" y="152027"/>
                </a:cubicBezTo>
                <a:lnTo>
                  <a:pt x="3055271" y="1368239"/>
                </a:lnTo>
                <a:cubicBezTo>
                  <a:pt x="3055271" y="1452201"/>
                  <a:pt x="2987206" y="1520266"/>
                  <a:pt x="2903244" y="1520266"/>
                </a:cubicBezTo>
                <a:lnTo>
                  <a:pt x="152027" y="1520266"/>
                </a:lnTo>
                <a:cubicBezTo>
                  <a:pt x="68065" y="1520266"/>
                  <a:pt x="0" y="1452201"/>
                  <a:pt x="0" y="1368239"/>
                </a:cubicBezTo>
                <a:lnTo>
                  <a:pt x="0" y="152027"/>
                </a:lnTo>
                <a:close/>
              </a:path>
            </a:pathLst>
          </a:cu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spcFirstLastPara="0" vert="horz" wrap="square" lIns="67387" tIns="59767" rIns="67387" bIns="59767" numCol="1" spcCol="1270" anchor="ctr" anchorCtr="0">
            <a:noAutofit/>
          </a:bodyPr>
          <a:lstStyle/>
          <a:p>
            <a:pPr algn="ctr" defTabSz="533400"/>
            <a:r>
              <a:rPr lang="hy-AM" sz="1100" dirty="0" smtClean="0"/>
              <a:t>Մարտական </a:t>
            </a:r>
            <a:r>
              <a:rPr lang="hy-AM" sz="1100" dirty="0"/>
              <a:t>կարողությունների զարգացման (</a:t>
            </a:r>
            <a:r>
              <a:rPr lang="en-US" sz="1100" dirty="0"/>
              <a:t>war fighting) </a:t>
            </a:r>
            <a:r>
              <a:rPr lang="hy-AM" sz="1100" dirty="0" smtClean="0"/>
              <a:t>ծրագրեր</a:t>
            </a:r>
            <a:endParaRPr lang="hy-AM" sz="1100" dirty="0"/>
          </a:p>
        </p:txBody>
      </p:sp>
      <p:sp>
        <p:nvSpPr>
          <p:cNvPr id="16" name="&quot;No&quot; Symbol 15"/>
          <p:cNvSpPr/>
          <p:nvPr/>
        </p:nvSpPr>
        <p:spPr>
          <a:xfrm>
            <a:off x="4359178" y="4955613"/>
            <a:ext cx="1253746" cy="1257301"/>
          </a:xfrm>
          <a:prstGeom prst="noSmoking">
            <a:avLst/>
          </a:prstGeom>
          <a:solidFill>
            <a:srgbClr val="FF00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0F00E-CE95-4480-9555-99256CEA381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4969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3687" y="285792"/>
            <a:ext cx="9094554" cy="40011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hy-AM" sz="2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ԱՄՆ ՌԱԶՄԱԿԱՆ ԱՋԱԿՑՈՒԹՅԱՄԲ ԻՐԱԿԱՆԱՑՎՈՂ ԾՐԱԳՐԵՐ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0F00E-CE95-4480-9555-99256CEA381A}" type="slidenum">
              <a:rPr lang="en-US" smtClean="0"/>
              <a:t>9</a:t>
            </a:fld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483920" y="2222775"/>
            <a:ext cx="2755543" cy="3503431"/>
          </a:xfrm>
          <a:custGeom>
            <a:avLst/>
            <a:gdLst>
              <a:gd name="connsiteX0" fmla="*/ 0 w 3055271"/>
              <a:gd name="connsiteY0" fmla="*/ 152027 h 1520266"/>
              <a:gd name="connsiteX1" fmla="*/ 152027 w 3055271"/>
              <a:gd name="connsiteY1" fmla="*/ 0 h 1520266"/>
              <a:gd name="connsiteX2" fmla="*/ 2903244 w 3055271"/>
              <a:gd name="connsiteY2" fmla="*/ 0 h 1520266"/>
              <a:gd name="connsiteX3" fmla="*/ 3055271 w 3055271"/>
              <a:gd name="connsiteY3" fmla="*/ 152027 h 1520266"/>
              <a:gd name="connsiteX4" fmla="*/ 3055271 w 3055271"/>
              <a:gd name="connsiteY4" fmla="*/ 1368239 h 1520266"/>
              <a:gd name="connsiteX5" fmla="*/ 2903244 w 3055271"/>
              <a:gd name="connsiteY5" fmla="*/ 1520266 h 1520266"/>
              <a:gd name="connsiteX6" fmla="*/ 152027 w 3055271"/>
              <a:gd name="connsiteY6" fmla="*/ 1520266 h 1520266"/>
              <a:gd name="connsiteX7" fmla="*/ 0 w 3055271"/>
              <a:gd name="connsiteY7" fmla="*/ 1368239 h 1520266"/>
              <a:gd name="connsiteX8" fmla="*/ 0 w 3055271"/>
              <a:gd name="connsiteY8" fmla="*/ 152027 h 15202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055271" h="1520266">
                <a:moveTo>
                  <a:pt x="0" y="152027"/>
                </a:moveTo>
                <a:cubicBezTo>
                  <a:pt x="0" y="68065"/>
                  <a:pt x="68065" y="0"/>
                  <a:pt x="152027" y="0"/>
                </a:cubicBezTo>
                <a:lnTo>
                  <a:pt x="2903244" y="0"/>
                </a:lnTo>
                <a:cubicBezTo>
                  <a:pt x="2987206" y="0"/>
                  <a:pt x="3055271" y="68065"/>
                  <a:pt x="3055271" y="152027"/>
                </a:cubicBezTo>
                <a:lnTo>
                  <a:pt x="3055271" y="1368239"/>
                </a:lnTo>
                <a:cubicBezTo>
                  <a:pt x="3055271" y="1452201"/>
                  <a:pt x="2987206" y="1520266"/>
                  <a:pt x="2903244" y="1520266"/>
                </a:cubicBezTo>
                <a:lnTo>
                  <a:pt x="152027" y="1520266"/>
                </a:lnTo>
                <a:cubicBezTo>
                  <a:pt x="68065" y="1520266"/>
                  <a:pt x="0" y="1452201"/>
                  <a:pt x="0" y="1368239"/>
                </a:cubicBezTo>
                <a:lnTo>
                  <a:pt x="0" y="152027"/>
                </a:lnTo>
                <a:close/>
              </a:path>
            </a:pathLst>
          </a:cu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spcFirstLastPara="0" vert="horz" wrap="square" lIns="67387" tIns="59767" rIns="67387" bIns="59767" numCol="1" spcCol="1270" anchor="ctr" anchorCtr="0">
            <a:noAutofit/>
          </a:bodyPr>
          <a:lstStyle/>
          <a:p>
            <a:pPr marL="171450" lvl="0" indent="-17145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Ø"/>
            </a:pPr>
            <a:r>
              <a:rPr lang="hy-AM" sz="1200" dirty="0" err="1" smtClean="0"/>
              <a:t>Խաղաղապահ</a:t>
            </a:r>
            <a:r>
              <a:rPr lang="hy-AM" sz="1200" dirty="0" smtClean="0"/>
              <a:t> </a:t>
            </a:r>
            <a:r>
              <a:rPr lang="hy-AM" sz="1200" dirty="0"/>
              <a:t>կարողությունների </a:t>
            </a:r>
            <a:r>
              <a:rPr lang="hy-AM" sz="1200" dirty="0" smtClean="0"/>
              <a:t>զարգացում</a:t>
            </a:r>
          </a:p>
          <a:p>
            <a:pPr marL="171450" lvl="0" indent="-17145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Ø"/>
            </a:pPr>
            <a:r>
              <a:rPr lang="hy-AM" sz="1200" dirty="0" err="1" smtClean="0"/>
              <a:t>Խաղաղապահ</a:t>
            </a:r>
            <a:r>
              <a:rPr lang="hy-AM" sz="1200" dirty="0" smtClean="0"/>
              <a:t> </a:t>
            </a:r>
            <a:r>
              <a:rPr lang="hy-AM" sz="1200" dirty="0"/>
              <a:t>ուսումնական կարողությունների </a:t>
            </a:r>
            <a:r>
              <a:rPr lang="hy-AM" sz="1200" dirty="0" smtClean="0"/>
              <a:t>զարգացում</a:t>
            </a:r>
          </a:p>
          <a:p>
            <a:pPr marL="171450" lvl="0" indent="-17145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Ø"/>
            </a:pPr>
            <a:r>
              <a:rPr lang="hy-AM" sz="1200" dirty="0" smtClean="0"/>
              <a:t>Համատեղ զորավարժություններ</a:t>
            </a:r>
          </a:p>
          <a:p>
            <a:pPr marL="171450" lvl="0" indent="-17145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Ø"/>
            </a:pPr>
            <a:r>
              <a:rPr lang="hy-AM" sz="1200" dirty="0" smtClean="0"/>
              <a:t>2-րդ </a:t>
            </a:r>
            <a:r>
              <a:rPr lang="hy-AM" sz="1200" dirty="0"/>
              <a:t>մակարդակի դաշտային հոսպիտալ (</a:t>
            </a:r>
            <a:r>
              <a:rPr lang="hy-AM" sz="1200" dirty="0" smtClean="0"/>
              <a:t>ԻՄԵԴՍ)</a:t>
            </a:r>
          </a:p>
          <a:p>
            <a:pPr marL="171450" lvl="0" indent="-17145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Ø"/>
            </a:pPr>
            <a:r>
              <a:rPr lang="hy-AM" sz="1200" dirty="0" smtClean="0"/>
              <a:t>Հումանիտար </a:t>
            </a:r>
            <a:r>
              <a:rPr lang="hy-AM" sz="1200" dirty="0"/>
              <a:t>ականազերծում/ինժեներական կարողությունների </a:t>
            </a:r>
            <a:r>
              <a:rPr lang="hy-AM" sz="1200" dirty="0" smtClean="0"/>
              <a:t>զարգացում</a:t>
            </a:r>
          </a:p>
          <a:p>
            <a:pPr marL="171450" lvl="0" indent="-17145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Ø"/>
            </a:pPr>
            <a:r>
              <a:rPr lang="hy-AM" sz="1200" dirty="0" smtClean="0"/>
              <a:t>Տեխնիկական </a:t>
            </a:r>
            <a:r>
              <a:rPr lang="hy-AM" sz="1200" dirty="0"/>
              <a:t>աջակցություն</a:t>
            </a:r>
          </a:p>
          <a:p>
            <a:pPr lvl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1200" dirty="0"/>
          </a:p>
        </p:txBody>
      </p:sp>
      <p:sp>
        <p:nvSpPr>
          <p:cNvPr id="17" name="Freeform 16"/>
          <p:cNvSpPr/>
          <p:nvPr/>
        </p:nvSpPr>
        <p:spPr>
          <a:xfrm>
            <a:off x="483920" y="1316047"/>
            <a:ext cx="2755543" cy="735555"/>
          </a:xfrm>
          <a:custGeom>
            <a:avLst/>
            <a:gdLst>
              <a:gd name="connsiteX0" fmla="*/ 0 w 3055271"/>
              <a:gd name="connsiteY0" fmla="*/ 152027 h 1520266"/>
              <a:gd name="connsiteX1" fmla="*/ 152027 w 3055271"/>
              <a:gd name="connsiteY1" fmla="*/ 0 h 1520266"/>
              <a:gd name="connsiteX2" fmla="*/ 2903244 w 3055271"/>
              <a:gd name="connsiteY2" fmla="*/ 0 h 1520266"/>
              <a:gd name="connsiteX3" fmla="*/ 3055271 w 3055271"/>
              <a:gd name="connsiteY3" fmla="*/ 152027 h 1520266"/>
              <a:gd name="connsiteX4" fmla="*/ 3055271 w 3055271"/>
              <a:gd name="connsiteY4" fmla="*/ 1368239 h 1520266"/>
              <a:gd name="connsiteX5" fmla="*/ 2903244 w 3055271"/>
              <a:gd name="connsiteY5" fmla="*/ 1520266 h 1520266"/>
              <a:gd name="connsiteX6" fmla="*/ 152027 w 3055271"/>
              <a:gd name="connsiteY6" fmla="*/ 1520266 h 1520266"/>
              <a:gd name="connsiteX7" fmla="*/ 0 w 3055271"/>
              <a:gd name="connsiteY7" fmla="*/ 1368239 h 1520266"/>
              <a:gd name="connsiteX8" fmla="*/ 0 w 3055271"/>
              <a:gd name="connsiteY8" fmla="*/ 152027 h 15202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055271" h="1520266">
                <a:moveTo>
                  <a:pt x="0" y="152027"/>
                </a:moveTo>
                <a:cubicBezTo>
                  <a:pt x="0" y="68065"/>
                  <a:pt x="68065" y="0"/>
                  <a:pt x="152027" y="0"/>
                </a:cubicBezTo>
                <a:lnTo>
                  <a:pt x="2903244" y="0"/>
                </a:lnTo>
                <a:cubicBezTo>
                  <a:pt x="2987206" y="0"/>
                  <a:pt x="3055271" y="68065"/>
                  <a:pt x="3055271" y="152027"/>
                </a:cubicBezTo>
                <a:lnTo>
                  <a:pt x="3055271" y="1368239"/>
                </a:lnTo>
                <a:cubicBezTo>
                  <a:pt x="3055271" y="1452201"/>
                  <a:pt x="2987206" y="1520266"/>
                  <a:pt x="2903244" y="1520266"/>
                </a:cubicBezTo>
                <a:lnTo>
                  <a:pt x="152027" y="1520266"/>
                </a:lnTo>
                <a:cubicBezTo>
                  <a:pt x="68065" y="1520266"/>
                  <a:pt x="0" y="1452201"/>
                  <a:pt x="0" y="1368239"/>
                </a:cubicBezTo>
                <a:lnTo>
                  <a:pt x="0" y="152027"/>
                </a:lnTo>
                <a:close/>
              </a:path>
            </a:pathLst>
          </a:cu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spcFirstLastPara="0" vert="horz" wrap="square" lIns="67387" tIns="59767" rIns="67387" bIns="59767" numCol="1" spcCol="1270" anchor="ctr" anchorCtr="0">
            <a:noAutofit/>
          </a:bodyPr>
          <a:lstStyle/>
          <a:p>
            <a:pPr algn="ctr" defTabSz="533400"/>
            <a:r>
              <a:rPr lang="hy-AM" sz="1200" b="1" dirty="0" err="1">
                <a:solidFill>
                  <a:srgbClr val="0070C0"/>
                </a:solidFill>
              </a:rPr>
              <a:t>Փոխգործակցելիության</a:t>
            </a:r>
            <a:r>
              <a:rPr lang="hy-AM" sz="1200" b="1" dirty="0">
                <a:solidFill>
                  <a:srgbClr val="0070C0"/>
                </a:solidFill>
              </a:rPr>
              <a:t> մակարդակի բարձրացմանն ուղղված ծրագրեր</a:t>
            </a:r>
            <a:endParaRPr lang="hy-AM" sz="1200" b="1" dirty="0">
              <a:solidFill>
                <a:srgbClr val="0070C0"/>
              </a:solidFill>
            </a:endParaRPr>
          </a:p>
        </p:txBody>
      </p:sp>
      <p:sp>
        <p:nvSpPr>
          <p:cNvPr id="18" name="Freeform 17"/>
          <p:cNvSpPr/>
          <p:nvPr/>
        </p:nvSpPr>
        <p:spPr>
          <a:xfrm>
            <a:off x="3629989" y="1316047"/>
            <a:ext cx="2707573" cy="792481"/>
          </a:xfrm>
          <a:custGeom>
            <a:avLst/>
            <a:gdLst>
              <a:gd name="connsiteX0" fmla="*/ 0 w 3055271"/>
              <a:gd name="connsiteY0" fmla="*/ 152027 h 1520266"/>
              <a:gd name="connsiteX1" fmla="*/ 152027 w 3055271"/>
              <a:gd name="connsiteY1" fmla="*/ 0 h 1520266"/>
              <a:gd name="connsiteX2" fmla="*/ 2903244 w 3055271"/>
              <a:gd name="connsiteY2" fmla="*/ 0 h 1520266"/>
              <a:gd name="connsiteX3" fmla="*/ 3055271 w 3055271"/>
              <a:gd name="connsiteY3" fmla="*/ 152027 h 1520266"/>
              <a:gd name="connsiteX4" fmla="*/ 3055271 w 3055271"/>
              <a:gd name="connsiteY4" fmla="*/ 1368239 h 1520266"/>
              <a:gd name="connsiteX5" fmla="*/ 2903244 w 3055271"/>
              <a:gd name="connsiteY5" fmla="*/ 1520266 h 1520266"/>
              <a:gd name="connsiteX6" fmla="*/ 152027 w 3055271"/>
              <a:gd name="connsiteY6" fmla="*/ 1520266 h 1520266"/>
              <a:gd name="connsiteX7" fmla="*/ 0 w 3055271"/>
              <a:gd name="connsiteY7" fmla="*/ 1368239 h 1520266"/>
              <a:gd name="connsiteX8" fmla="*/ 0 w 3055271"/>
              <a:gd name="connsiteY8" fmla="*/ 152027 h 15202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055271" h="1520266">
                <a:moveTo>
                  <a:pt x="0" y="152027"/>
                </a:moveTo>
                <a:cubicBezTo>
                  <a:pt x="0" y="68065"/>
                  <a:pt x="68065" y="0"/>
                  <a:pt x="152027" y="0"/>
                </a:cubicBezTo>
                <a:lnTo>
                  <a:pt x="2903244" y="0"/>
                </a:lnTo>
                <a:cubicBezTo>
                  <a:pt x="2987206" y="0"/>
                  <a:pt x="3055271" y="68065"/>
                  <a:pt x="3055271" y="152027"/>
                </a:cubicBezTo>
                <a:lnTo>
                  <a:pt x="3055271" y="1368239"/>
                </a:lnTo>
                <a:cubicBezTo>
                  <a:pt x="3055271" y="1452201"/>
                  <a:pt x="2987206" y="1520266"/>
                  <a:pt x="2903244" y="1520266"/>
                </a:cubicBezTo>
                <a:lnTo>
                  <a:pt x="152027" y="1520266"/>
                </a:lnTo>
                <a:cubicBezTo>
                  <a:pt x="68065" y="1520266"/>
                  <a:pt x="0" y="1452201"/>
                  <a:pt x="0" y="1368239"/>
                </a:cubicBezTo>
                <a:lnTo>
                  <a:pt x="0" y="152027"/>
                </a:lnTo>
                <a:close/>
              </a:path>
            </a:pathLst>
          </a:cu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spcFirstLastPara="0" vert="horz" wrap="square" lIns="67387" tIns="59767" rIns="67387" bIns="59767" numCol="1" spcCol="1270" anchor="ctr" anchorCtr="0">
            <a:noAutofit/>
          </a:bodyPr>
          <a:lstStyle/>
          <a:p>
            <a:pPr algn="ctr" defTabSz="533400"/>
            <a:r>
              <a:rPr lang="hy-AM" sz="1200" b="1" dirty="0">
                <a:solidFill>
                  <a:srgbClr val="0070C0"/>
                </a:solidFill>
              </a:rPr>
              <a:t>Պաշտպանական բարեփոխումների իրականացմանն ուղղված ծրագրեր</a:t>
            </a:r>
            <a:endParaRPr lang="hy-AM" sz="1200" b="1" dirty="0">
              <a:solidFill>
                <a:srgbClr val="0070C0"/>
              </a:solidFill>
            </a:endParaRPr>
          </a:p>
        </p:txBody>
      </p:sp>
      <p:sp>
        <p:nvSpPr>
          <p:cNvPr id="19" name="Freeform 18"/>
          <p:cNvSpPr/>
          <p:nvPr/>
        </p:nvSpPr>
        <p:spPr>
          <a:xfrm>
            <a:off x="3606005" y="2222773"/>
            <a:ext cx="2755543" cy="3503431"/>
          </a:xfrm>
          <a:custGeom>
            <a:avLst/>
            <a:gdLst>
              <a:gd name="connsiteX0" fmla="*/ 0 w 3055271"/>
              <a:gd name="connsiteY0" fmla="*/ 152027 h 1520266"/>
              <a:gd name="connsiteX1" fmla="*/ 152027 w 3055271"/>
              <a:gd name="connsiteY1" fmla="*/ 0 h 1520266"/>
              <a:gd name="connsiteX2" fmla="*/ 2903244 w 3055271"/>
              <a:gd name="connsiteY2" fmla="*/ 0 h 1520266"/>
              <a:gd name="connsiteX3" fmla="*/ 3055271 w 3055271"/>
              <a:gd name="connsiteY3" fmla="*/ 152027 h 1520266"/>
              <a:gd name="connsiteX4" fmla="*/ 3055271 w 3055271"/>
              <a:gd name="connsiteY4" fmla="*/ 1368239 h 1520266"/>
              <a:gd name="connsiteX5" fmla="*/ 2903244 w 3055271"/>
              <a:gd name="connsiteY5" fmla="*/ 1520266 h 1520266"/>
              <a:gd name="connsiteX6" fmla="*/ 152027 w 3055271"/>
              <a:gd name="connsiteY6" fmla="*/ 1520266 h 1520266"/>
              <a:gd name="connsiteX7" fmla="*/ 0 w 3055271"/>
              <a:gd name="connsiteY7" fmla="*/ 1368239 h 1520266"/>
              <a:gd name="connsiteX8" fmla="*/ 0 w 3055271"/>
              <a:gd name="connsiteY8" fmla="*/ 152027 h 15202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055271" h="1520266">
                <a:moveTo>
                  <a:pt x="0" y="152027"/>
                </a:moveTo>
                <a:cubicBezTo>
                  <a:pt x="0" y="68065"/>
                  <a:pt x="68065" y="0"/>
                  <a:pt x="152027" y="0"/>
                </a:cubicBezTo>
                <a:lnTo>
                  <a:pt x="2903244" y="0"/>
                </a:lnTo>
                <a:cubicBezTo>
                  <a:pt x="2987206" y="0"/>
                  <a:pt x="3055271" y="68065"/>
                  <a:pt x="3055271" y="152027"/>
                </a:cubicBezTo>
                <a:lnTo>
                  <a:pt x="3055271" y="1368239"/>
                </a:lnTo>
                <a:cubicBezTo>
                  <a:pt x="3055271" y="1452201"/>
                  <a:pt x="2987206" y="1520266"/>
                  <a:pt x="2903244" y="1520266"/>
                </a:cubicBezTo>
                <a:lnTo>
                  <a:pt x="152027" y="1520266"/>
                </a:lnTo>
                <a:cubicBezTo>
                  <a:pt x="68065" y="1520266"/>
                  <a:pt x="0" y="1452201"/>
                  <a:pt x="0" y="1368239"/>
                </a:cubicBezTo>
                <a:lnTo>
                  <a:pt x="0" y="152027"/>
                </a:lnTo>
                <a:close/>
              </a:path>
            </a:pathLst>
          </a:cu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spcFirstLastPara="0" vert="horz" wrap="square" lIns="67387" tIns="59767" rIns="67387" bIns="59767" numCol="1" spcCol="1270" anchor="ctr" anchorCtr="0">
            <a:noAutofit/>
          </a:bodyPr>
          <a:lstStyle/>
          <a:p>
            <a:pPr marL="171450" lvl="0" indent="-17145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Ø"/>
            </a:pPr>
            <a:r>
              <a:rPr lang="hy-AM" sz="1200" dirty="0" smtClean="0"/>
              <a:t>Պաշտպանության </a:t>
            </a:r>
            <a:r>
              <a:rPr lang="hy-AM" sz="1200" dirty="0"/>
              <a:t>ռազմավարական </a:t>
            </a:r>
            <a:r>
              <a:rPr lang="hy-AM" sz="1200" dirty="0" smtClean="0"/>
              <a:t>վերանայում</a:t>
            </a:r>
          </a:p>
          <a:p>
            <a:pPr marL="171450" lvl="0" indent="-17145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Ø"/>
            </a:pPr>
            <a:r>
              <a:rPr lang="hy-AM" sz="1200" dirty="0" smtClean="0"/>
              <a:t>Ռազմական կրթություն</a:t>
            </a:r>
          </a:p>
          <a:p>
            <a:pPr marL="171450" lvl="0" indent="-17145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Ø"/>
            </a:pPr>
            <a:r>
              <a:rPr lang="hy-AM" sz="1200" dirty="0" smtClean="0"/>
              <a:t>Արհեստավարժ </a:t>
            </a:r>
            <a:r>
              <a:rPr lang="hy-AM" sz="1200" dirty="0"/>
              <a:t>սերժանտական կազմի </a:t>
            </a:r>
            <a:r>
              <a:rPr lang="hy-AM" sz="1200" dirty="0" smtClean="0"/>
              <a:t>պատրաստում</a:t>
            </a:r>
          </a:p>
          <a:p>
            <a:pPr marL="171450" lvl="0" indent="-17145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Ø"/>
            </a:pPr>
            <a:r>
              <a:rPr lang="hy-AM" sz="1200" dirty="0" smtClean="0"/>
              <a:t>«Փյունիկ</a:t>
            </a:r>
            <a:r>
              <a:rPr lang="hy-AM" sz="1200" dirty="0"/>
              <a:t>» դասակի </a:t>
            </a:r>
            <a:r>
              <a:rPr lang="hy-AM" sz="1200" dirty="0" smtClean="0"/>
              <a:t>ստեղծում</a:t>
            </a:r>
          </a:p>
          <a:p>
            <a:pPr marL="171450" lvl="0" indent="-17145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Ø"/>
            </a:pPr>
            <a:r>
              <a:rPr lang="hy-AM" sz="1200" dirty="0" smtClean="0"/>
              <a:t>ՀՀ </a:t>
            </a:r>
            <a:r>
              <a:rPr lang="hy-AM" sz="1200" dirty="0"/>
              <a:t>ԶՈՒ ռազմաբժշկական ուսումնական կենտրոնի </a:t>
            </a:r>
            <a:r>
              <a:rPr lang="hy-AM" sz="1200" dirty="0" smtClean="0"/>
              <a:t>ստեղծում</a:t>
            </a:r>
          </a:p>
          <a:p>
            <a:pPr marL="171450" lvl="0" indent="-17145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Ø"/>
            </a:pPr>
            <a:r>
              <a:rPr lang="hy-AM" sz="1200" dirty="0" smtClean="0"/>
              <a:t>Անգլերեն </a:t>
            </a:r>
            <a:r>
              <a:rPr lang="hy-AM" sz="1200" dirty="0"/>
              <a:t>լեզվի </a:t>
            </a:r>
            <a:r>
              <a:rPr lang="hy-AM" sz="1200" dirty="0" smtClean="0"/>
              <a:t>ուսուցում</a:t>
            </a:r>
            <a:endParaRPr lang="hy-AM" sz="1200" dirty="0"/>
          </a:p>
        </p:txBody>
      </p:sp>
      <p:sp>
        <p:nvSpPr>
          <p:cNvPr id="5" name="TextBox 4"/>
          <p:cNvSpPr txBox="1"/>
          <p:nvPr/>
        </p:nvSpPr>
        <p:spPr>
          <a:xfrm>
            <a:off x="483920" y="6225547"/>
            <a:ext cx="316484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y-AM" sz="1100" i="1" dirty="0" smtClean="0"/>
              <a:t>Աղբյուր` ՀՀ Պաշտպանության նախարարություն </a:t>
            </a:r>
            <a:endParaRPr lang="en-US" sz="1100" i="1" dirty="0"/>
          </a:p>
        </p:txBody>
      </p:sp>
      <p:sp>
        <p:nvSpPr>
          <p:cNvPr id="20" name="Freeform 19"/>
          <p:cNvSpPr/>
          <p:nvPr/>
        </p:nvSpPr>
        <p:spPr>
          <a:xfrm>
            <a:off x="6728090" y="2222773"/>
            <a:ext cx="2755543" cy="3503431"/>
          </a:xfrm>
          <a:custGeom>
            <a:avLst/>
            <a:gdLst>
              <a:gd name="connsiteX0" fmla="*/ 0 w 3055271"/>
              <a:gd name="connsiteY0" fmla="*/ 152027 h 1520266"/>
              <a:gd name="connsiteX1" fmla="*/ 152027 w 3055271"/>
              <a:gd name="connsiteY1" fmla="*/ 0 h 1520266"/>
              <a:gd name="connsiteX2" fmla="*/ 2903244 w 3055271"/>
              <a:gd name="connsiteY2" fmla="*/ 0 h 1520266"/>
              <a:gd name="connsiteX3" fmla="*/ 3055271 w 3055271"/>
              <a:gd name="connsiteY3" fmla="*/ 152027 h 1520266"/>
              <a:gd name="connsiteX4" fmla="*/ 3055271 w 3055271"/>
              <a:gd name="connsiteY4" fmla="*/ 1368239 h 1520266"/>
              <a:gd name="connsiteX5" fmla="*/ 2903244 w 3055271"/>
              <a:gd name="connsiteY5" fmla="*/ 1520266 h 1520266"/>
              <a:gd name="connsiteX6" fmla="*/ 152027 w 3055271"/>
              <a:gd name="connsiteY6" fmla="*/ 1520266 h 1520266"/>
              <a:gd name="connsiteX7" fmla="*/ 0 w 3055271"/>
              <a:gd name="connsiteY7" fmla="*/ 1368239 h 1520266"/>
              <a:gd name="connsiteX8" fmla="*/ 0 w 3055271"/>
              <a:gd name="connsiteY8" fmla="*/ 152027 h 15202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055271" h="1520266">
                <a:moveTo>
                  <a:pt x="0" y="152027"/>
                </a:moveTo>
                <a:cubicBezTo>
                  <a:pt x="0" y="68065"/>
                  <a:pt x="68065" y="0"/>
                  <a:pt x="152027" y="0"/>
                </a:cubicBezTo>
                <a:lnTo>
                  <a:pt x="2903244" y="0"/>
                </a:lnTo>
                <a:cubicBezTo>
                  <a:pt x="2987206" y="0"/>
                  <a:pt x="3055271" y="68065"/>
                  <a:pt x="3055271" y="152027"/>
                </a:cubicBezTo>
                <a:lnTo>
                  <a:pt x="3055271" y="1368239"/>
                </a:lnTo>
                <a:cubicBezTo>
                  <a:pt x="3055271" y="1452201"/>
                  <a:pt x="2987206" y="1520266"/>
                  <a:pt x="2903244" y="1520266"/>
                </a:cubicBezTo>
                <a:lnTo>
                  <a:pt x="152027" y="1520266"/>
                </a:lnTo>
                <a:cubicBezTo>
                  <a:pt x="68065" y="1520266"/>
                  <a:pt x="0" y="1452201"/>
                  <a:pt x="0" y="1368239"/>
                </a:cubicBezTo>
                <a:lnTo>
                  <a:pt x="0" y="152027"/>
                </a:lnTo>
                <a:close/>
              </a:path>
            </a:pathLst>
          </a:cu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spcFirstLastPara="0" vert="horz" wrap="square" lIns="67387" tIns="59767" rIns="67387" bIns="59767" numCol="1" spcCol="1270" anchor="ctr" anchorCtr="0">
            <a:noAutofit/>
          </a:bodyPr>
          <a:lstStyle/>
          <a:p>
            <a:pPr marL="171450" lvl="0" indent="-17145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Ø"/>
            </a:pPr>
            <a:r>
              <a:rPr lang="hy-AM" sz="1200" dirty="0" smtClean="0"/>
              <a:t>Թիկունքային ապահովում</a:t>
            </a:r>
          </a:p>
          <a:p>
            <a:pPr marL="171450" lvl="0" indent="-17145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Ø"/>
            </a:pPr>
            <a:r>
              <a:rPr lang="hy-AM" sz="1200" dirty="0" smtClean="0"/>
              <a:t>Անձնակազմի կառավարում</a:t>
            </a:r>
          </a:p>
          <a:p>
            <a:pPr marL="171450" lvl="0" indent="-17145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Ø"/>
            </a:pPr>
            <a:r>
              <a:rPr lang="hy-AM" sz="1200" dirty="0" smtClean="0"/>
              <a:t>ՆԱՏՕ-ի հետ </a:t>
            </a:r>
            <a:r>
              <a:rPr lang="hy-AM" sz="1200" dirty="0"/>
              <a:t>համագործակցության </a:t>
            </a:r>
            <a:r>
              <a:rPr lang="hy-AM" sz="1200" dirty="0" smtClean="0"/>
              <a:t>խորացում</a:t>
            </a:r>
          </a:p>
          <a:p>
            <a:pPr marL="171450" lvl="0" indent="-17145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Ø"/>
            </a:pPr>
            <a:r>
              <a:rPr lang="hy-AM" sz="1200" dirty="0" smtClean="0"/>
              <a:t>Սերժանտական </a:t>
            </a:r>
            <a:r>
              <a:rPr lang="hy-AM" sz="1200" dirty="0"/>
              <a:t>կազմի </a:t>
            </a:r>
            <a:r>
              <a:rPr lang="hy-AM" sz="1200" dirty="0" smtClean="0"/>
              <a:t>պատրաստում</a:t>
            </a:r>
          </a:p>
          <a:p>
            <a:pPr marL="171450" lvl="0" indent="-17145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Ø"/>
            </a:pPr>
            <a:r>
              <a:rPr lang="hy-AM" sz="1200" dirty="0" err="1" smtClean="0"/>
              <a:t>Խաղաղապահ</a:t>
            </a:r>
            <a:r>
              <a:rPr lang="hy-AM" sz="1200" dirty="0" smtClean="0"/>
              <a:t> </a:t>
            </a:r>
            <a:r>
              <a:rPr lang="hy-AM" sz="1200" dirty="0"/>
              <a:t>բրիգադի կարողությունների </a:t>
            </a:r>
            <a:r>
              <a:rPr lang="hy-AM" sz="1200" dirty="0" smtClean="0"/>
              <a:t>ընդլայնում</a:t>
            </a:r>
          </a:p>
          <a:p>
            <a:pPr marL="171450" lvl="0" indent="-17145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Ø"/>
            </a:pPr>
            <a:r>
              <a:rPr lang="hy-AM" sz="1200" dirty="0" smtClean="0"/>
              <a:t>Ռազմական </a:t>
            </a:r>
            <a:r>
              <a:rPr lang="hy-AM" sz="1200" dirty="0"/>
              <a:t>բժշկության ոլորտում </a:t>
            </a:r>
            <a:r>
              <a:rPr lang="hy-AM" sz="1200" dirty="0" smtClean="0"/>
              <a:t>վերապատրաստում</a:t>
            </a:r>
          </a:p>
          <a:p>
            <a:pPr marL="171450" lvl="0" indent="-17145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Ø"/>
            </a:pPr>
            <a:r>
              <a:rPr lang="hy-AM" sz="1200" dirty="0" smtClean="0"/>
              <a:t>Արտակարգ </a:t>
            </a:r>
            <a:r>
              <a:rPr lang="hy-AM" sz="1200" dirty="0"/>
              <a:t>իրավիճակների կառավարում</a:t>
            </a:r>
            <a:endParaRPr lang="hy-AM" sz="1200" dirty="0"/>
          </a:p>
        </p:txBody>
      </p:sp>
      <p:sp>
        <p:nvSpPr>
          <p:cNvPr id="21" name="Freeform 20"/>
          <p:cNvSpPr/>
          <p:nvPr/>
        </p:nvSpPr>
        <p:spPr>
          <a:xfrm>
            <a:off x="6728088" y="1316047"/>
            <a:ext cx="2707573" cy="792481"/>
          </a:xfrm>
          <a:custGeom>
            <a:avLst/>
            <a:gdLst>
              <a:gd name="connsiteX0" fmla="*/ 0 w 3055271"/>
              <a:gd name="connsiteY0" fmla="*/ 152027 h 1520266"/>
              <a:gd name="connsiteX1" fmla="*/ 152027 w 3055271"/>
              <a:gd name="connsiteY1" fmla="*/ 0 h 1520266"/>
              <a:gd name="connsiteX2" fmla="*/ 2903244 w 3055271"/>
              <a:gd name="connsiteY2" fmla="*/ 0 h 1520266"/>
              <a:gd name="connsiteX3" fmla="*/ 3055271 w 3055271"/>
              <a:gd name="connsiteY3" fmla="*/ 152027 h 1520266"/>
              <a:gd name="connsiteX4" fmla="*/ 3055271 w 3055271"/>
              <a:gd name="connsiteY4" fmla="*/ 1368239 h 1520266"/>
              <a:gd name="connsiteX5" fmla="*/ 2903244 w 3055271"/>
              <a:gd name="connsiteY5" fmla="*/ 1520266 h 1520266"/>
              <a:gd name="connsiteX6" fmla="*/ 152027 w 3055271"/>
              <a:gd name="connsiteY6" fmla="*/ 1520266 h 1520266"/>
              <a:gd name="connsiteX7" fmla="*/ 0 w 3055271"/>
              <a:gd name="connsiteY7" fmla="*/ 1368239 h 1520266"/>
              <a:gd name="connsiteX8" fmla="*/ 0 w 3055271"/>
              <a:gd name="connsiteY8" fmla="*/ 152027 h 15202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055271" h="1520266">
                <a:moveTo>
                  <a:pt x="0" y="152027"/>
                </a:moveTo>
                <a:cubicBezTo>
                  <a:pt x="0" y="68065"/>
                  <a:pt x="68065" y="0"/>
                  <a:pt x="152027" y="0"/>
                </a:cubicBezTo>
                <a:lnTo>
                  <a:pt x="2903244" y="0"/>
                </a:lnTo>
                <a:cubicBezTo>
                  <a:pt x="2987206" y="0"/>
                  <a:pt x="3055271" y="68065"/>
                  <a:pt x="3055271" y="152027"/>
                </a:cubicBezTo>
                <a:lnTo>
                  <a:pt x="3055271" y="1368239"/>
                </a:lnTo>
                <a:cubicBezTo>
                  <a:pt x="3055271" y="1452201"/>
                  <a:pt x="2987206" y="1520266"/>
                  <a:pt x="2903244" y="1520266"/>
                </a:cubicBezTo>
                <a:lnTo>
                  <a:pt x="152027" y="1520266"/>
                </a:lnTo>
                <a:cubicBezTo>
                  <a:pt x="68065" y="1520266"/>
                  <a:pt x="0" y="1452201"/>
                  <a:pt x="0" y="1368239"/>
                </a:cubicBezTo>
                <a:lnTo>
                  <a:pt x="0" y="152027"/>
                </a:lnTo>
                <a:close/>
              </a:path>
            </a:pathLst>
          </a:cu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spcFirstLastPara="0" vert="horz" wrap="square" lIns="67387" tIns="59767" rIns="67387" bIns="59767" numCol="1" spcCol="1270" anchor="ctr" anchorCtr="0">
            <a:noAutofit/>
          </a:bodyPr>
          <a:lstStyle/>
          <a:p>
            <a:pPr algn="ctr" defTabSz="533400"/>
            <a:r>
              <a:rPr lang="hy-AM" sz="1200" b="1" dirty="0" err="1" smtClean="0">
                <a:solidFill>
                  <a:srgbClr val="0070C0"/>
                </a:solidFill>
              </a:rPr>
              <a:t>Կանզասի</a:t>
            </a:r>
            <a:r>
              <a:rPr lang="hy-AM" sz="1200" b="1" dirty="0" smtClean="0">
                <a:solidFill>
                  <a:srgbClr val="0070C0"/>
                </a:solidFill>
              </a:rPr>
              <a:t> ազգային </a:t>
            </a:r>
            <a:r>
              <a:rPr lang="hy-AM" sz="1200" b="1" dirty="0" err="1" smtClean="0">
                <a:solidFill>
                  <a:srgbClr val="0070C0"/>
                </a:solidFill>
              </a:rPr>
              <a:t>գվարդիայի</a:t>
            </a:r>
            <a:r>
              <a:rPr lang="hy-AM" sz="1200" b="1" dirty="0" smtClean="0">
                <a:solidFill>
                  <a:srgbClr val="0070C0"/>
                </a:solidFill>
              </a:rPr>
              <a:t> հետ նահանգային </a:t>
            </a:r>
            <a:r>
              <a:rPr lang="hy-AM" sz="1200" b="1" dirty="0" err="1" smtClean="0">
                <a:solidFill>
                  <a:srgbClr val="0070C0"/>
                </a:solidFill>
              </a:rPr>
              <a:t>գործընկերություն</a:t>
            </a:r>
            <a:endParaRPr lang="hy-AM" sz="12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9907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1959</TotalTime>
  <Words>1658</Words>
  <Application>Microsoft Office PowerPoint</Application>
  <PresentationFormat>A4 Paper (210x297 mm)</PresentationFormat>
  <Paragraphs>304</Paragraphs>
  <Slides>22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0" baseType="lpstr">
      <vt:lpstr>Arial</vt:lpstr>
      <vt:lpstr>Arial,Sans-Serif</vt:lpstr>
      <vt:lpstr>Calibri</vt:lpstr>
      <vt:lpstr>Calibri Light</vt:lpstr>
      <vt:lpstr>GHEA Grapalat</vt:lpstr>
      <vt:lpstr>Wingdings</vt:lpstr>
      <vt:lpstr>Office Theme</vt:lpstr>
      <vt:lpstr>Microsoft Excel Worksheet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MIN</dc:creator>
  <cp:lastModifiedBy>AMERICA</cp:lastModifiedBy>
  <cp:revision>204</cp:revision>
  <cp:lastPrinted>2019-11-13T06:55:34Z</cp:lastPrinted>
  <dcterms:created xsi:type="dcterms:W3CDTF">2019-11-12T07:09:57Z</dcterms:created>
  <dcterms:modified xsi:type="dcterms:W3CDTF">2019-11-14T13:20:58Z</dcterms:modified>
</cp:coreProperties>
</file>