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2" r:id="rId5"/>
    <p:sldId id="264" r:id="rId6"/>
    <p:sldId id="265" r:id="rId7"/>
    <p:sldId id="267" r:id="rId8"/>
    <p:sldId id="268" r:id="rId9"/>
    <p:sldId id="269" r:id="rId10"/>
    <p:sldId id="270" r:id="rId1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6354" y="11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B290F56D-815C-429B-B528-C773A863ED80}" type="datetimeFigureOut">
              <a:rPr lang="en-US" smtClean="0"/>
              <a:t>12/7/2025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B407386-5A0D-411F-B377-7232F8978662}" type="slidenum">
              <a:rPr lang="en-US" smtClean="0"/>
              <a:t>‹#›</a:t>
            </a:fld>
            <a:endParaRPr lang="en-US"/>
          </a:p>
        </p:txBody>
      </p:sp>
    </p:spTree>
    <p:extLst>
      <p:ext uri="{BB962C8B-B14F-4D97-AF65-F5344CB8AC3E}">
        <p14:creationId xmlns:p14="http://schemas.microsoft.com/office/powerpoint/2010/main" val="235192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B290F56D-815C-429B-B528-C773A863ED80}" type="datetimeFigureOut">
              <a:rPr lang="en-US" smtClean="0"/>
              <a:t>12/7/2025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B407386-5A0D-411F-B377-7232F8978662}" type="slidenum">
              <a:rPr lang="en-US" smtClean="0"/>
              <a:t>‹#›</a:t>
            </a:fld>
            <a:endParaRPr lang="en-US"/>
          </a:p>
        </p:txBody>
      </p:sp>
    </p:spTree>
    <p:extLst>
      <p:ext uri="{BB962C8B-B14F-4D97-AF65-F5344CB8AC3E}">
        <p14:creationId xmlns:p14="http://schemas.microsoft.com/office/powerpoint/2010/main" val="399267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B290F56D-815C-429B-B528-C773A863ED80}" type="datetimeFigureOut">
              <a:rPr lang="en-US" smtClean="0"/>
              <a:t>12/7/2025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B407386-5A0D-411F-B377-7232F8978662}" type="slidenum">
              <a:rPr lang="en-US" smtClean="0"/>
              <a:t>‹#›</a:t>
            </a:fld>
            <a:endParaRPr lang="en-US"/>
          </a:p>
        </p:txBody>
      </p:sp>
    </p:spTree>
    <p:extLst>
      <p:ext uri="{BB962C8B-B14F-4D97-AF65-F5344CB8AC3E}">
        <p14:creationId xmlns:p14="http://schemas.microsoft.com/office/powerpoint/2010/main" val="400361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B290F56D-815C-429B-B528-C773A863ED80}" type="datetimeFigureOut">
              <a:rPr lang="en-US" smtClean="0"/>
              <a:t>12/7/2025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B407386-5A0D-411F-B377-7232F8978662}" type="slidenum">
              <a:rPr lang="en-US" smtClean="0"/>
              <a:t>‹#›</a:t>
            </a:fld>
            <a:endParaRPr lang="en-US"/>
          </a:p>
        </p:txBody>
      </p:sp>
    </p:spTree>
    <p:extLst>
      <p:ext uri="{BB962C8B-B14F-4D97-AF65-F5344CB8AC3E}">
        <p14:creationId xmlns:p14="http://schemas.microsoft.com/office/powerpoint/2010/main" val="237764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290F56D-815C-429B-B528-C773A863ED80}" type="datetimeFigureOut">
              <a:rPr lang="en-US" smtClean="0"/>
              <a:t>12/7/2025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B407386-5A0D-411F-B377-7232F8978662}" type="slidenum">
              <a:rPr lang="en-US" smtClean="0"/>
              <a:t>‹#›</a:t>
            </a:fld>
            <a:endParaRPr lang="en-US"/>
          </a:p>
        </p:txBody>
      </p:sp>
    </p:spTree>
    <p:extLst>
      <p:ext uri="{BB962C8B-B14F-4D97-AF65-F5344CB8AC3E}">
        <p14:creationId xmlns:p14="http://schemas.microsoft.com/office/powerpoint/2010/main" val="104060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B290F56D-815C-429B-B528-C773A863ED80}" type="datetimeFigureOut">
              <a:rPr lang="en-US" smtClean="0"/>
              <a:t>12/7/2025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B407386-5A0D-411F-B377-7232F8978662}" type="slidenum">
              <a:rPr lang="en-US" smtClean="0"/>
              <a:t>‹#›</a:t>
            </a:fld>
            <a:endParaRPr lang="en-US"/>
          </a:p>
        </p:txBody>
      </p:sp>
    </p:spTree>
    <p:extLst>
      <p:ext uri="{BB962C8B-B14F-4D97-AF65-F5344CB8AC3E}">
        <p14:creationId xmlns:p14="http://schemas.microsoft.com/office/powerpoint/2010/main" val="289609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B290F56D-815C-429B-B528-C773A863ED80}" type="datetimeFigureOut">
              <a:rPr lang="en-US" smtClean="0"/>
              <a:t>12/7/2025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3B407386-5A0D-411F-B377-7232F8978662}" type="slidenum">
              <a:rPr lang="en-US" smtClean="0"/>
              <a:t>‹#›</a:t>
            </a:fld>
            <a:endParaRPr lang="en-US"/>
          </a:p>
        </p:txBody>
      </p:sp>
    </p:spTree>
    <p:extLst>
      <p:ext uri="{BB962C8B-B14F-4D97-AF65-F5344CB8AC3E}">
        <p14:creationId xmlns:p14="http://schemas.microsoft.com/office/powerpoint/2010/main" val="16624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B290F56D-815C-429B-B528-C773A863ED80}" type="datetimeFigureOut">
              <a:rPr lang="en-US" smtClean="0"/>
              <a:t>12/7/2025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3B407386-5A0D-411F-B377-7232F8978662}" type="slidenum">
              <a:rPr lang="en-US" smtClean="0"/>
              <a:t>‹#›</a:t>
            </a:fld>
            <a:endParaRPr lang="en-US"/>
          </a:p>
        </p:txBody>
      </p:sp>
    </p:spTree>
    <p:extLst>
      <p:ext uri="{BB962C8B-B14F-4D97-AF65-F5344CB8AC3E}">
        <p14:creationId xmlns:p14="http://schemas.microsoft.com/office/powerpoint/2010/main" val="421218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90F56D-815C-429B-B528-C773A863ED80}" type="datetimeFigureOut">
              <a:rPr lang="en-US" smtClean="0"/>
              <a:t>12/7/2025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3B407386-5A0D-411F-B377-7232F8978662}" type="slidenum">
              <a:rPr lang="en-US" smtClean="0"/>
              <a:t>‹#›</a:t>
            </a:fld>
            <a:endParaRPr lang="en-US"/>
          </a:p>
        </p:txBody>
      </p:sp>
    </p:spTree>
    <p:extLst>
      <p:ext uri="{BB962C8B-B14F-4D97-AF65-F5344CB8AC3E}">
        <p14:creationId xmlns:p14="http://schemas.microsoft.com/office/powerpoint/2010/main" val="4226441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a:t>Образец заголовка</a:t>
            </a:r>
            <a:endParaRPr lang="en-US"/>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290F56D-815C-429B-B528-C773A863ED80}" type="datetimeFigureOut">
              <a:rPr lang="en-US" smtClean="0"/>
              <a:t>12/7/2025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B407386-5A0D-411F-B377-7232F8978662}" type="slidenum">
              <a:rPr lang="en-US" smtClean="0"/>
              <a:t>‹#›</a:t>
            </a:fld>
            <a:endParaRPr lang="en-US"/>
          </a:p>
        </p:txBody>
      </p:sp>
    </p:spTree>
    <p:extLst>
      <p:ext uri="{BB962C8B-B14F-4D97-AF65-F5344CB8AC3E}">
        <p14:creationId xmlns:p14="http://schemas.microsoft.com/office/powerpoint/2010/main" val="371228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290F56D-815C-429B-B528-C773A863ED80}" type="datetimeFigureOut">
              <a:rPr lang="en-US" smtClean="0"/>
              <a:t>12/7/2025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B407386-5A0D-411F-B377-7232F8978662}" type="slidenum">
              <a:rPr lang="en-US" smtClean="0"/>
              <a:t>‹#›</a:t>
            </a:fld>
            <a:endParaRPr lang="en-US"/>
          </a:p>
        </p:txBody>
      </p:sp>
    </p:spTree>
    <p:extLst>
      <p:ext uri="{BB962C8B-B14F-4D97-AF65-F5344CB8AC3E}">
        <p14:creationId xmlns:p14="http://schemas.microsoft.com/office/powerpoint/2010/main" val="212296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290F56D-815C-429B-B528-C773A863ED80}" type="datetimeFigureOut">
              <a:rPr lang="en-US" smtClean="0"/>
              <a:t>12/7/2025</a:t>
            </a:fld>
            <a:endParaRPr lang="en-US"/>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B407386-5A0D-411F-B377-7232F8978662}" type="slidenum">
              <a:rPr lang="en-US" smtClean="0"/>
              <a:t>‹#›</a:t>
            </a:fld>
            <a:endParaRPr lang="en-US"/>
          </a:p>
        </p:txBody>
      </p:sp>
    </p:spTree>
    <p:extLst>
      <p:ext uri="{BB962C8B-B14F-4D97-AF65-F5344CB8AC3E}">
        <p14:creationId xmlns:p14="http://schemas.microsoft.com/office/powerpoint/2010/main" val="55418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316"/>
          <a:stretch/>
        </p:blipFill>
        <p:spPr bwMode="auto">
          <a:xfrm>
            <a:off x="228601" y="228600"/>
            <a:ext cx="64008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ая выноска 3"/>
          <p:cNvSpPr/>
          <p:nvPr/>
        </p:nvSpPr>
        <p:spPr>
          <a:xfrm>
            <a:off x="228600" y="1981200"/>
            <a:ext cx="2666999" cy="914400"/>
          </a:xfrm>
          <a:prstGeom prst="wedgeRectCallout">
            <a:avLst>
              <a:gd name="adj1" fmla="val 64620"/>
              <a:gd name="adj2" fmla="val -21326"/>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To the Deputy of the National Security Service of Armenia</a:t>
            </a:r>
          </a:p>
          <a:p>
            <a:pPr algn="ctr"/>
            <a:r>
              <a:rPr lang="en-US" sz="1400" dirty="0">
                <a:solidFill>
                  <a:schemeClr val="tx1"/>
                </a:solidFill>
                <a:latin typeface="Times New Roman" pitchFamily="18" charset="0"/>
                <a:cs typeface="Times New Roman" pitchFamily="18" charset="0"/>
              </a:rPr>
              <a:t>To the Lieutenant General</a:t>
            </a:r>
          </a:p>
          <a:p>
            <a:pPr algn="ctr"/>
            <a:r>
              <a:rPr lang="en-US" sz="1400" dirty="0" err="1">
                <a:solidFill>
                  <a:schemeClr val="tx1"/>
                </a:solidFill>
                <a:latin typeface="Times New Roman" pitchFamily="18" charset="0"/>
                <a:cs typeface="Times New Roman" pitchFamily="18" charset="0"/>
              </a:rPr>
              <a:t>Arzuman</a:t>
            </a:r>
            <a:r>
              <a:rPr lang="en-US" sz="1400" dirty="0">
                <a:solidFill>
                  <a:schemeClr val="tx1"/>
                </a:solidFill>
                <a:latin typeface="Times New Roman" pitchFamily="18" charset="0"/>
                <a:cs typeface="Times New Roman" pitchFamily="18" charset="0"/>
              </a:rPr>
              <a:t> Harutyunyan</a:t>
            </a:r>
          </a:p>
        </p:txBody>
      </p:sp>
      <p:sp>
        <p:nvSpPr>
          <p:cNvPr id="7" name="Прямоугольная выноска 6"/>
          <p:cNvSpPr/>
          <p:nvPr/>
        </p:nvSpPr>
        <p:spPr>
          <a:xfrm>
            <a:off x="228601" y="5162550"/>
            <a:ext cx="6400800" cy="857250"/>
          </a:xfrm>
          <a:prstGeom prst="wedgeRectCallout">
            <a:avLst>
              <a:gd name="adj1" fmla="val -23272"/>
              <a:gd name="adj2" fmla="val -149034"/>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A group of U.S. military officers from the U.S. Defense Threat Reduction Agency (DTRA) is scheduled to visit to discuss a joint project to reduce the biological threat in Armenia.</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316" b="55263"/>
          <a:stretch/>
        </p:blipFill>
        <p:spPr bwMode="auto">
          <a:xfrm>
            <a:off x="228601" y="6172200"/>
            <a:ext cx="6400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ая выноска 8"/>
          <p:cNvSpPr/>
          <p:nvPr/>
        </p:nvSpPr>
        <p:spPr>
          <a:xfrm>
            <a:off x="228601" y="8077200"/>
            <a:ext cx="6400800" cy="685800"/>
          </a:xfrm>
          <a:prstGeom prst="wedgeRectCallout">
            <a:avLst>
              <a:gd name="adj1" fmla="val -21137"/>
              <a:gd name="adj2" fmla="val -95863"/>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Director of the Permanent Mission of the U.S. Defense Threat Reduction Agency in Armenia, U.S. Air Force Major Silas W. </a:t>
            </a:r>
            <a:r>
              <a:rPr lang="en-US" sz="1400" dirty="0" err="1">
                <a:solidFill>
                  <a:schemeClr val="tx1"/>
                </a:solidFill>
                <a:latin typeface="Times New Roman" pitchFamily="18" charset="0"/>
                <a:cs typeface="Times New Roman" pitchFamily="18" charset="0"/>
              </a:rPr>
              <a:t>Glassert</a:t>
            </a:r>
            <a:r>
              <a:rPr lang="en-US" sz="1400" dirty="0">
                <a:solidFill>
                  <a:schemeClr val="tx1"/>
                </a:solidFill>
                <a:latin typeface="Times New Roman" pitchFamily="18" charset="0"/>
                <a:cs typeface="Times New Roman" pitchFamily="18" charset="0"/>
              </a:rPr>
              <a:t> 2</a:t>
            </a:r>
          </a:p>
        </p:txBody>
      </p:sp>
      <p:sp>
        <p:nvSpPr>
          <p:cNvPr id="10" name="Прямоугольная выноска 9"/>
          <p:cNvSpPr/>
          <p:nvPr/>
        </p:nvSpPr>
        <p:spPr>
          <a:xfrm>
            <a:off x="241300" y="1562100"/>
            <a:ext cx="2514601" cy="342900"/>
          </a:xfrm>
          <a:prstGeom prst="wedgeRectCallout">
            <a:avLst>
              <a:gd name="adj1" fmla="val 19353"/>
              <a:gd name="adj2" fmla="val -107961"/>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August 23, 2018</a:t>
            </a:r>
          </a:p>
        </p:txBody>
      </p:sp>
    </p:spTree>
    <p:extLst>
      <p:ext uri="{BB962C8B-B14F-4D97-AF65-F5344CB8AC3E}">
        <p14:creationId xmlns:p14="http://schemas.microsoft.com/office/powerpoint/2010/main" val="24391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400800" cy="82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ая выноска 7"/>
          <p:cNvSpPr/>
          <p:nvPr/>
        </p:nvSpPr>
        <p:spPr>
          <a:xfrm>
            <a:off x="228601" y="2209800"/>
            <a:ext cx="2895599" cy="685800"/>
          </a:xfrm>
          <a:prstGeom prst="wedgeRectCallout">
            <a:avLst>
              <a:gd name="adj1" fmla="val 59964"/>
              <a:gd name="adj2" fmla="val 1820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To the Secretary of the Security Council</a:t>
            </a:r>
          </a:p>
          <a:p>
            <a:pPr algn="ctr"/>
            <a:r>
              <a:rPr lang="en-US" sz="1400" dirty="0">
                <a:solidFill>
                  <a:schemeClr val="tx1"/>
                </a:solidFill>
                <a:latin typeface="Times New Roman" pitchFamily="18" charset="0"/>
                <a:cs typeface="Times New Roman" pitchFamily="18" charset="0"/>
              </a:rPr>
              <a:t>To Armen Grigoryan</a:t>
            </a:r>
            <a:endParaRPr lang="ru-RU" sz="1400" dirty="0">
              <a:solidFill>
                <a:schemeClr val="tx1"/>
              </a:solidFill>
              <a:latin typeface="Times New Roman" pitchFamily="18" charset="0"/>
              <a:cs typeface="Times New Roman" pitchFamily="18" charset="0"/>
            </a:endParaRPr>
          </a:p>
        </p:txBody>
      </p:sp>
      <p:sp>
        <p:nvSpPr>
          <p:cNvPr id="9" name="Прямоугольная выноска 8"/>
          <p:cNvSpPr/>
          <p:nvPr/>
        </p:nvSpPr>
        <p:spPr>
          <a:xfrm>
            <a:off x="228602" y="8153400"/>
            <a:ext cx="6400798" cy="762000"/>
          </a:xfrm>
          <a:prstGeom prst="wedgeRectCallout">
            <a:avLst>
              <a:gd name="adj1" fmla="val -22463"/>
              <a:gd name="adj2" fmla="val -88234"/>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solidFill>
                  <a:schemeClr val="tx1"/>
                </a:solidFill>
                <a:latin typeface="Times New Roman" pitchFamily="18" charset="0"/>
                <a:cs typeface="Times New Roman" pitchFamily="18" charset="0"/>
              </a:rPr>
              <a:t>International Relations Manager </a:t>
            </a:r>
          </a:p>
          <a:p>
            <a:pPr algn="ctr"/>
            <a:r>
              <a:rPr lang="en-US" sz="1400" dirty="0">
                <a:solidFill>
                  <a:schemeClr val="tx1"/>
                </a:solidFill>
                <a:latin typeface="Times New Roman" pitchFamily="18" charset="0"/>
                <a:cs typeface="Times New Roman" pitchFamily="18" charset="0"/>
              </a:rPr>
              <a:t>U.S. Defense Threat Reduction Agency </a:t>
            </a:r>
          </a:p>
          <a:p>
            <a:pPr algn="ctr"/>
            <a:r>
              <a:rPr lang="en-US" sz="1400" dirty="0">
                <a:solidFill>
                  <a:schemeClr val="tx1"/>
                </a:solidFill>
                <a:latin typeface="Times New Roman" pitchFamily="18" charset="0"/>
                <a:cs typeface="Times New Roman" pitchFamily="18" charset="0"/>
              </a:rPr>
              <a:t>Air Force Major Nicholas A. </a:t>
            </a:r>
            <a:r>
              <a:rPr lang="en-US" sz="1400">
                <a:solidFill>
                  <a:schemeClr val="tx1"/>
                </a:solidFill>
                <a:latin typeface="Times New Roman" pitchFamily="18" charset="0"/>
                <a:cs typeface="Times New Roman" pitchFamily="18" charset="0"/>
              </a:rPr>
              <a:t>Robinson</a:t>
            </a:r>
            <a:endParaRPr lang="en-US" sz="1400" dirty="0">
              <a:solidFill>
                <a:schemeClr val="tx1"/>
              </a:solidFill>
              <a:latin typeface="Times New Roman" pitchFamily="18" charset="0"/>
              <a:cs typeface="Times New Roman" pitchFamily="18" charset="0"/>
            </a:endParaRPr>
          </a:p>
        </p:txBody>
      </p:sp>
      <p:sp>
        <p:nvSpPr>
          <p:cNvPr id="6" name="Прямоугольная выноска 5"/>
          <p:cNvSpPr/>
          <p:nvPr/>
        </p:nvSpPr>
        <p:spPr>
          <a:xfrm>
            <a:off x="228599" y="1790700"/>
            <a:ext cx="2514601" cy="342900"/>
          </a:xfrm>
          <a:prstGeom prst="wedgeRectCallout">
            <a:avLst>
              <a:gd name="adj1" fmla="val 20868"/>
              <a:gd name="adj2" fmla="val -111665"/>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December 13, 2019</a:t>
            </a:r>
          </a:p>
        </p:txBody>
      </p:sp>
      <p:sp>
        <p:nvSpPr>
          <p:cNvPr id="11" name="Прямоугольная выноска 10"/>
          <p:cNvSpPr/>
          <p:nvPr/>
        </p:nvSpPr>
        <p:spPr>
          <a:xfrm>
            <a:off x="3154680" y="3810000"/>
            <a:ext cx="3474720" cy="1752600"/>
          </a:xfrm>
          <a:prstGeom prst="wedgeRectCallout">
            <a:avLst>
              <a:gd name="adj1" fmla="val -73369"/>
              <a:gd name="adj2" fmla="val 14142"/>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latin typeface="Times New Roman" pitchFamily="18" charset="0"/>
                <a:cs typeface="Times New Roman" pitchFamily="18" charset="0"/>
              </a:rPr>
              <a:t>Ani Manukyan, Anush </a:t>
            </a:r>
            <a:r>
              <a:rPr lang="en-US" sz="1400" dirty="0" err="1">
                <a:solidFill>
                  <a:schemeClr val="tx1"/>
                </a:solidFill>
                <a:latin typeface="Times New Roman" pitchFamily="18" charset="0"/>
                <a:cs typeface="Times New Roman" pitchFamily="18" charset="0"/>
              </a:rPr>
              <a:t>Tunyan</a:t>
            </a:r>
            <a:r>
              <a:rPr lang="en-US" sz="1400" dirty="0">
                <a:solidFill>
                  <a:schemeClr val="tx1"/>
                </a:solidFill>
                <a:latin typeface="Times New Roman" pitchFamily="18" charset="0"/>
                <a:cs typeface="Times New Roman" pitchFamily="18" charset="0"/>
              </a:rPr>
              <a:t>, Karin Gevorgyan, </a:t>
            </a:r>
            <a:r>
              <a:rPr lang="en-US" sz="1400" dirty="0" err="1">
                <a:solidFill>
                  <a:schemeClr val="tx1"/>
                </a:solidFill>
                <a:latin typeface="Times New Roman" pitchFamily="18" charset="0"/>
                <a:cs typeface="Times New Roman" pitchFamily="18" charset="0"/>
              </a:rPr>
              <a:t>Luzin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Markusyan</a:t>
            </a:r>
            <a:r>
              <a:rPr lang="en-US" sz="1400" dirty="0">
                <a:solidFill>
                  <a:schemeClr val="tx1"/>
                </a:solidFill>
                <a:latin typeface="Times New Roman" pitchFamily="18" charset="0"/>
                <a:cs typeface="Times New Roman" pitchFamily="18" charset="0"/>
              </a:rPr>
              <a:t> – National Center for Disease Control of Armenia;</a:t>
            </a:r>
          </a:p>
          <a:p>
            <a:pPr algn="just"/>
            <a:r>
              <a:rPr lang="en-US" sz="1400" dirty="0">
                <a:solidFill>
                  <a:schemeClr val="tx1"/>
                </a:solidFill>
                <a:latin typeface="Times New Roman" pitchFamily="18" charset="0"/>
                <a:cs typeface="Times New Roman" pitchFamily="18" charset="0"/>
              </a:rPr>
              <a:t>Lilit </a:t>
            </a:r>
            <a:r>
              <a:rPr lang="en-US" sz="1400" dirty="0" err="1">
                <a:solidFill>
                  <a:schemeClr val="tx1"/>
                </a:solidFill>
                <a:latin typeface="Times New Roman" pitchFamily="18" charset="0"/>
                <a:cs typeface="Times New Roman" pitchFamily="18" charset="0"/>
              </a:rPr>
              <a:t>Sargisyan</a:t>
            </a:r>
            <a:r>
              <a:rPr lang="en-US" sz="1400" dirty="0">
                <a:solidFill>
                  <a:schemeClr val="tx1"/>
                </a:solidFill>
                <a:latin typeface="Times New Roman" pitchFamily="18" charset="0"/>
                <a:cs typeface="Times New Roman" pitchFamily="18" charset="0"/>
              </a:rPr>
              <a:t> is the Quality Compliance Inspectorate (an analog of Rospotrebnadzor in Armenia).</a:t>
            </a:r>
            <a:endParaRPr lang="ru-RU"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4797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1"/>
          <a:stretch/>
        </p:blipFill>
        <p:spPr bwMode="auto">
          <a:xfrm>
            <a:off x="228600" y="228600"/>
            <a:ext cx="6400800" cy="861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ая выноска 2"/>
          <p:cNvSpPr/>
          <p:nvPr/>
        </p:nvSpPr>
        <p:spPr>
          <a:xfrm>
            <a:off x="228600" y="2286000"/>
            <a:ext cx="2743200" cy="914400"/>
          </a:xfrm>
          <a:prstGeom prst="wedgeRectCallout">
            <a:avLst>
              <a:gd name="adj1" fmla="val 62536"/>
              <a:gd name="adj2" fmla="val 15132"/>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To the Deputy of the National Security Service of Armenia</a:t>
            </a:r>
          </a:p>
          <a:p>
            <a:pPr algn="ctr"/>
            <a:r>
              <a:rPr lang="en-US" sz="1400" dirty="0">
                <a:solidFill>
                  <a:schemeClr val="tx1"/>
                </a:solidFill>
                <a:latin typeface="Times New Roman" pitchFamily="18" charset="0"/>
                <a:cs typeface="Times New Roman" pitchFamily="18" charset="0"/>
              </a:rPr>
              <a:t>To the Lieutenant General</a:t>
            </a:r>
          </a:p>
          <a:p>
            <a:pPr algn="ctr"/>
            <a:r>
              <a:rPr lang="en-US" sz="1400" dirty="0" err="1">
                <a:solidFill>
                  <a:schemeClr val="tx1"/>
                </a:solidFill>
                <a:latin typeface="Times New Roman" pitchFamily="18" charset="0"/>
                <a:cs typeface="Times New Roman" pitchFamily="18" charset="0"/>
              </a:rPr>
              <a:t>Arzuman</a:t>
            </a:r>
            <a:r>
              <a:rPr lang="en-US" sz="1400" dirty="0">
                <a:solidFill>
                  <a:schemeClr val="tx1"/>
                </a:solidFill>
                <a:latin typeface="Times New Roman" pitchFamily="18" charset="0"/>
                <a:cs typeface="Times New Roman" pitchFamily="18" charset="0"/>
              </a:rPr>
              <a:t> Harutyunyan</a:t>
            </a:r>
          </a:p>
        </p:txBody>
      </p:sp>
      <p:sp>
        <p:nvSpPr>
          <p:cNvPr id="5" name="Прямоугольная выноска 4"/>
          <p:cNvSpPr/>
          <p:nvPr/>
        </p:nvSpPr>
        <p:spPr>
          <a:xfrm>
            <a:off x="228600" y="5257800"/>
            <a:ext cx="6400799" cy="685800"/>
          </a:xfrm>
          <a:prstGeom prst="wedgeRectCallout">
            <a:avLst>
              <a:gd name="adj1" fmla="val -20654"/>
              <a:gd name="adj2" fmla="val -140831"/>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A group of U.S. military officers from the Defense Threat Reduction Agency is scheduled to visit to discuss the deployment of an Integrated Electronic Disease Control System.</a:t>
            </a:r>
          </a:p>
        </p:txBody>
      </p:sp>
      <p:sp>
        <p:nvSpPr>
          <p:cNvPr id="8" name="Прямоугольная выноска 7"/>
          <p:cNvSpPr/>
          <p:nvPr/>
        </p:nvSpPr>
        <p:spPr>
          <a:xfrm>
            <a:off x="439366" y="8305800"/>
            <a:ext cx="3429000" cy="533400"/>
          </a:xfrm>
          <a:prstGeom prst="wedgeRectCallout">
            <a:avLst>
              <a:gd name="adj1" fmla="val -24871"/>
              <a:gd name="adj2" fmla="val -99655"/>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Schedule of events</a:t>
            </a:r>
          </a:p>
        </p:txBody>
      </p:sp>
      <p:sp>
        <p:nvSpPr>
          <p:cNvPr id="9" name="Прямоугольная выноска 8"/>
          <p:cNvSpPr/>
          <p:nvPr/>
        </p:nvSpPr>
        <p:spPr>
          <a:xfrm>
            <a:off x="228599" y="1828800"/>
            <a:ext cx="2514601" cy="342900"/>
          </a:xfrm>
          <a:prstGeom prst="wedgeRectCallout">
            <a:avLst>
              <a:gd name="adj1" fmla="val 20868"/>
              <a:gd name="adj2" fmla="val -111665"/>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January 23, 2019</a:t>
            </a:r>
          </a:p>
        </p:txBody>
      </p:sp>
    </p:spTree>
    <p:extLst>
      <p:ext uri="{BB962C8B-B14F-4D97-AF65-F5344CB8AC3E}">
        <p14:creationId xmlns:p14="http://schemas.microsoft.com/office/powerpoint/2010/main" val="286462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318903"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ая выноска 5"/>
          <p:cNvSpPr/>
          <p:nvPr/>
        </p:nvSpPr>
        <p:spPr>
          <a:xfrm>
            <a:off x="228600" y="1905000"/>
            <a:ext cx="3505200" cy="1295400"/>
          </a:xfrm>
          <a:prstGeom prst="wedgeRectCallout">
            <a:avLst>
              <a:gd name="adj1" fmla="val 35724"/>
              <a:gd name="adj2" fmla="val -66241"/>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solidFill>
                  <a:schemeClr val="tx1"/>
                </a:solidFill>
                <a:latin typeface="Times New Roman" pitchFamily="18" charset="0"/>
                <a:cs typeface="Times New Roman" pitchFamily="18" charset="0"/>
              </a:rPr>
              <a:t>To the Deputy of the National Security Service of Armenia</a:t>
            </a:r>
          </a:p>
          <a:p>
            <a:pPr algn="ctr"/>
            <a:r>
              <a:rPr lang="en-US" sz="1400" dirty="0">
                <a:solidFill>
                  <a:schemeClr val="tx1"/>
                </a:solidFill>
                <a:latin typeface="Times New Roman" pitchFamily="18" charset="0"/>
                <a:cs typeface="Times New Roman" pitchFamily="18" charset="0"/>
              </a:rPr>
              <a:t>To the Lieutenant General</a:t>
            </a:r>
          </a:p>
          <a:p>
            <a:pPr algn="ctr"/>
            <a:r>
              <a:rPr lang="en-US" sz="1400" dirty="0" err="1">
                <a:solidFill>
                  <a:schemeClr val="tx1"/>
                </a:solidFill>
                <a:latin typeface="Times New Roman" pitchFamily="18" charset="0"/>
                <a:cs typeface="Times New Roman" pitchFamily="18" charset="0"/>
              </a:rPr>
              <a:t>Arzuman</a:t>
            </a:r>
            <a:r>
              <a:rPr lang="en-US" sz="1400" dirty="0">
                <a:solidFill>
                  <a:schemeClr val="tx1"/>
                </a:solidFill>
                <a:latin typeface="Times New Roman" pitchFamily="18" charset="0"/>
                <a:cs typeface="Times New Roman" pitchFamily="18" charset="0"/>
              </a:rPr>
              <a:t> Harutyunyan</a:t>
            </a:r>
          </a:p>
          <a:p>
            <a:pPr algn="ctr"/>
            <a:r>
              <a:rPr lang="en-US" sz="1400" dirty="0">
                <a:solidFill>
                  <a:schemeClr val="tx1"/>
                </a:solidFill>
                <a:latin typeface="Times New Roman" pitchFamily="18" charset="0"/>
                <a:cs typeface="Times New Roman" pitchFamily="18" charset="0"/>
              </a:rPr>
              <a:t>Copies to the Minister of Health and the Minister of Agriculture of Armenia</a:t>
            </a:r>
          </a:p>
        </p:txBody>
      </p:sp>
      <p:sp>
        <p:nvSpPr>
          <p:cNvPr id="7" name="Прямоугольная выноска 6"/>
          <p:cNvSpPr/>
          <p:nvPr/>
        </p:nvSpPr>
        <p:spPr>
          <a:xfrm>
            <a:off x="533400" y="6781800"/>
            <a:ext cx="3429000" cy="533400"/>
          </a:xfrm>
          <a:prstGeom prst="wedgeRectCallout">
            <a:avLst>
              <a:gd name="adj1" fmla="val -23760"/>
              <a:gd name="adj2" fmla="val -8775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Schedule of events</a:t>
            </a:r>
          </a:p>
        </p:txBody>
      </p:sp>
      <p:sp>
        <p:nvSpPr>
          <p:cNvPr id="8" name="Прямоугольная выноска 7"/>
          <p:cNvSpPr/>
          <p:nvPr/>
        </p:nvSpPr>
        <p:spPr>
          <a:xfrm>
            <a:off x="228601" y="4724400"/>
            <a:ext cx="6318902" cy="762000"/>
          </a:xfrm>
          <a:prstGeom prst="wedgeRectCallout">
            <a:avLst>
              <a:gd name="adj1" fmla="val -21001"/>
              <a:gd name="adj2" fmla="val -155049"/>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A group of US Armed Forces officers from DTRA is scheduled to visit the laboratory in Marts, funded by the agency. Special attention will be paid to discussing the budget for the next five years.</a:t>
            </a:r>
            <a:endParaRPr lang="en-US" sz="1400" b="1" dirty="0">
              <a:solidFill>
                <a:schemeClr val="tx1"/>
              </a:solidFill>
              <a:latin typeface="Times New Roman" pitchFamily="18" charset="0"/>
              <a:cs typeface="Times New Roman" pitchFamily="18" charset="0"/>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4184" b="6776"/>
          <a:stretch/>
        </p:blipFill>
        <p:spPr bwMode="auto">
          <a:xfrm>
            <a:off x="228600" y="7353300"/>
            <a:ext cx="631890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ая выноска 9"/>
          <p:cNvSpPr/>
          <p:nvPr/>
        </p:nvSpPr>
        <p:spPr>
          <a:xfrm>
            <a:off x="228600" y="8407400"/>
            <a:ext cx="6318902" cy="584200"/>
          </a:xfrm>
          <a:prstGeom prst="wedgeRectCallout">
            <a:avLst>
              <a:gd name="adj1" fmla="val -24345"/>
              <a:gd name="adj2" fmla="val -78434"/>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solidFill>
                  <a:schemeClr val="tx1"/>
                </a:solidFill>
                <a:latin typeface="Times New Roman" pitchFamily="18" charset="0"/>
                <a:cs typeface="Times New Roman" pitchFamily="18" charset="0"/>
              </a:rPr>
              <a:t>Director of the Permanent Mission of the U.S. Defense Threat Reduction Agency in Armenia, U.S. Air Force Major Silas W. </a:t>
            </a:r>
            <a:r>
              <a:rPr lang="en-US" sz="1400" dirty="0" err="1">
                <a:solidFill>
                  <a:schemeClr val="tx1"/>
                </a:solidFill>
                <a:latin typeface="Times New Roman" pitchFamily="18" charset="0"/>
                <a:cs typeface="Times New Roman" pitchFamily="18" charset="0"/>
              </a:rPr>
              <a:t>Glassert</a:t>
            </a:r>
            <a:r>
              <a:rPr lang="en-US" sz="1400" dirty="0">
                <a:solidFill>
                  <a:schemeClr val="tx1"/>
                </a:solidFill>
                <a:latin typeface="Times New Roman" pitchFamily="18" charset="0"/>
                <a:cs typeface="Times New Roman" pitchFamily="18" charset="0"/>
              </a:rPr>
              <a:t> 2</a:t>
            </a:r>
          </a:p>
        </p:txBody>
      </p:sp>
      <p:sp>
        <p:nvSpPr>
          <p:cNvPr id="11" name="Прямоугольная выноска 10"/>
          <p:cNvSpPr/>
          <p:nvPr/>
        </p:nvSpPr>
        <p:spPr>
          <a:xfrm>
            <a:off x="228599" y="1371600"/>
            <a:ext cx="2514601" cy="342900"/>
          </a:xfrm>
          <a:prstGeom prst="wedgeRectCallout">
            <a:avLst>
              <a:gd name="adj1" fmla="val 20868"/>
              <a:gd name="adj2" fmla="val -111665"/>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March 12, 2019</a:t>
            </a:r>
          </a:p>
        </p:txBody>
      </p:sp>
    </p:spTree>
    <p:extLst>
      <p:ext uri="{BB962C8B-B14F-4D97-AF65-F5344CB8AC3E}">
        <p14:creationId xmlns:p14="http://schemas.microsoft.com/office/powerpoint/2010/main" val="420335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400799" cy="714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ая выноска 5"/>
          <p:cNvSpPr/>
          <p:nvPr/>
        </p:nvSpPr>
        <p:spPr>
          <a:xfrm>
            <a:off x="228600" y="2819400"/>
            <a:ext cx="4572000" cy="685800"/>
          </a:xfrm>
          <a:prstGeom prst="wedgeRectCallout">
            <a:avLst>
              <a:gd name="adj1" fmla="val 20472"/>
              <a:gd name="adj2" fmla="val -76297"/>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en-US" sz="1400" dirty="0">
                <a:solidFill>
                  <a:schemeClr val="tx1"/>
                </a:solidFill>
                <a:latin typeface="Times New Roman" pitchFamily="18" charset="0"/>
                <a:cs typeface="Times New Roman" pitchFamily="18" charset="0"/>
              </a:rPr>
              <a:t>Secretary of the Security Council Armen Grigoryan</a:t>
            </a:r>
          </a:p>
          <a:p>
            <a:pPr algn="ctr"/>
            <a:r>
              <a:rPr lang="en-US" sz="1400" dirty="0">
                <a:solidFill>
                  <a:schemeClr val="tx1"/>
                </a:solidFill>
                <a:latin typeface="Times New Roman" pitchFamily="18" charset="0"/>
                <a:cs typeface="Times New Roman" pitchFamily="18" charset="0"/>
              </a:rPr>
              <a:t>Copies to the Ministers of Health, Agriculture, Economy, and Emergency Situations of Armenia.</a:t>
            </a:r>
          </a:p>
        </p:txBody>
      </p:sp>
      <p:sp>
        <p:nvSpPr>
          <p:cNvPr id="7" name="Прямоугольная выноска 6"/>
          <p:cNvSpPr/>
          <p:nvPr/>
        </p:nvSpPr>
        <p:spPr>
          <a:xfrm>
            <a:off x="531813" y="7315200"/>
            <a:ext cx="3429000" cy="533400"/>
          </a:xfrm>
          <a:prstGeom prst="wedgeRectCallout">
            <a:avLst>
              <a:gd name="adj1" fmla="val -24871"/>
              <a:gd name="adj2" fmla="val -92512"/>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Schedule of events</a:t>
            </a:r>
          </a:p>
        </p:txBody>
      </p:sp>
      <p:sp>
        <p:nvSpPr>
          <p:cNvPr id="8" name="Прямоугольная выноска 7"/>
          <p:cNvSpPr/>
          <p:nvPr/>
        </p:nvSpPr>
        <p:spPr>
          <a:xfrm>
            <a:off x="228601" y="5181600"/>
            <a:ext cx="6400798" cy="838200"/>
          </a:xfrm>
          <a:prstGeom prst="wedgeRectCallout">
            <a:avLst>
              <a:gd name="adj1" fmla="val -20822"/>
              <a:gd name="adj2" fmla="val -144998"/>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7000"/>
              </a:lnSpc>
            </a:pPr>
            <a:r>
              <a:rPr lang="en-US" sz="1600" dirty="0">
                <a:solidFill>
                  <a:schemeClr val="tx1"/>
                </a:solidFill>
                <a:latin typeface="Times New Roman" pitchFamily="18" charset="0"/>
                <a:cs typeface="Times New Roman" pitchFamily="18" charset="0"/>
              </a:rPr>
              <a:t>A visit of the DTRA delegation is planned to jointly develop a variant of the Concept of Operations to counter threats of particularly dangerous pathogens in Armenia for 2020-2025.</a:t>
            </a:r>
            <a:endParaRPr lang="en-US" sz="1600" b="1" dirty="0">
              <a:solidFill>
                <a:schemeClr val="tx1"/>
              </a:solidFill>
              <a:latin typeface="Times New Roman" pitchFamily="18" charset="0"/>
              <a:cs typeface="Times New Roman" pitchFamily="18" charset="0"/>
            </a:endParaRPr>
          </a:p>
        </p:txBody>
      </p:sp>
      <p:sp>
        <p:nvSpPr>
          <p:cNvPr id="9" name="Прямоугольная выноска 8"/>
          <p:cNvSpPr/>
          <p:nvPr/>
        </p:nvSpPr>
        <p:spPr>
          <a:xfrm>
            <a:off x="228599" y="1828800"/>
            <a:ext cx="2514601" cy="342900"/>
          </a:xfrm>
          <a:prstGeom prst="wedgeRectCallout">
            <a:avLst>
              <a:gd name="adj1" fmla="val 19858"/>
              <a:gd name="adj2" fmla="val -130183"/>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June 27, 2019</a:t>
            </a: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800" b="55200"/>
          <a:stretch/>
        </p:blipFill>
        <p:spPr bwMode="auto">
          <a:xfrm>
            <a:off x="228599" y="7886700"/>
            <a:ext cx="6400800" cy="73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ая выноска 9"/>
          <p:cNvSpPr/>
          <p:nvPr/>
        </p:nvSpPr>
        <p:spPr>
          <a:xfrm>
            <a:off x="228602" y="8623301"/>
            <a:ext cx="6400798" cy="495300"/>
          </a:xfrm>
          <a:prstGeom prst="wedgeRectCallout">
            <a:avLst>
              <a:gd name="adj1" fmla="val -21182"/>
              <a:gd name="adj2" fmla="val -7704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solidFill>
                  <a:schemeClr val="tx1"/>
                </a:solidFill>
                <a:latin typeface="Times New Roman" pitchFamily="18" charset="0"/>
                <a:cs typeface="Times New Roman" pitchFamily="18" charset="0"/>
              </a:rPr>
              <a:t>Air Force Major A. Hunter, Director of the Permanent Mission of the US Defense Threat Reduction Agency in Armenia</a:t>
            </a:r>
          </a:p>
        </p:txBody>
      </p:sp>
    </p:spTree>
    <p:extLst>
      <p:ext uri="{BB962C8B-B14F-4D97-AF65-F5344CB8AC3E}">
        <p14:creationId xmlns:p14="http://schemas.microsoft.com/office/powerpoint/2010/main" val="284901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28600"/>
            <a:ext cx="6400801" cy="861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ая выноска 4"/>
          <p:cNvSpPr/>
          <p:nvPr/>
        </p:nvSpPr>
        <p:spPr>
          <a:xfrm>
            <a:off x="228600" y="7848600"/>
            <a:ext cx="6400800" cy="685800"/>
          </a:xfrm>
          <a:prstGeom prst="wedgeRectCallout">
            <a:avLst>
              <a:gd name="adj1" fmla="val -21873"/>
              <a:gd name="adj2" fmla="val -75616"/>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Air Force Major A. Hunter, Director of the Permanent Mission of the US Defense Threat Reduction Agency in Armenia</a:t>
            </a:r>
          </a:p>
        </p:txBody>
      </p:sp>
      <p:sp>
        <p:nvSpPr>
          <p:cNvPr id="11" name="Прямоугольная выноска 10"/>
          <p:cNvSpPr/>
          <p:nvPr/>
        </p:nvSpPr>
        <p:spPr>
          <a:xfrm>
            <a:off x="228600" y="2362200"/>
            <a:ext cx="3314699" cy="533400"/>
          </a:xfrm>
          <a:prstGeom prst="wedgeRectCallout">
            <a:avLst>
              <a:gd name="adj1" fmla="val 59964"/>
              <a:gd name="adj2" fmla="val 1820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To the Secretary of the Security Council</a:t>
            </a:r>
          </a:p>
          <a:p>
            <a:pPr algn="ctr"/>
            <a:r>
              <a:rPr lang="en-US" sz="1400" dirty="0">
                <a:solidFill>
                  <a:schemeClr val="tx1"/>
                </a:solidFill>
                <a:latin typeface="Times New Roman" pitchFamily="18" charset="0"/>
                <a:cs typeface="Times New Roman" pitchFamily="18" charset="0"/>
              </a:rPr>
              <a:t>To Armen Grigoryan</a:t>
            </a:r>
            <a:endParaRPr lang="ru-RU" sz="1400" dirty="0">
              <a:solidFill>
                <a:schemeClr val="tx1"/>
              </a:solidFill>
              <a:latin typeface="Times New Roman" pitchFamily="18" charset="0"/>
              <a:cs typeface="Times New Roman" pitchFamily="18" charset="0"/>
            </a:endParaRPr>
          </a:p>
        </p:txBody>
      </p:sp>
      <p:sp>
        <p:nvSpPr>
          <p:cNvPr id="12" name="Прямоугольная выноска 11"/>
          <p:cNvSpPr/>
          <p:nvPr/>
        </p:nvSpPr>
        <p:spPr>
          <a:xfrm>
            <a:off x="228600" y="3327400"/>
            <a:ext cx="6400800" cy="1016000"/>
          </a:xfrm>
          <a:prstGeom prst="wedgeRectCallout">
            <a:avLst>
              <a:gd name="adj1" fmla="val -21984"/>
              <a:gd name="adj2" fmla="val 106391"/>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dirty="0">
                <a:solidFill>
                  <a:schemeClr val="tx1"/>
                </a:solidFill>
                <a:latin typeface="Times New Roman" pitchFamily="18" charset="0"/>
                <a:cs typeface="Times New Roman" pitchFamily="18" charset="0"/>
              </a:rPr>
              <a:t>Approval is needed for the Armenian side to attend the annual conference under the auspices of the Defense Threat Reduction Agency in Birmingham, Alabama, USA to discuss further steps to implement joint programs.</a:t>
            </a:r>
            <a:endParaRPr lang="en-US" sz="1600" b="1" dirty="0">
              <a:solidFill>
                <a:schemeClr val="tx1"/>
              </a:solidFill>
              <a:latin typeface="Times New Roman" pitchFamily="18" charset="0"/>
              <a:cs typeface="Times New Roman" pitchFamily="18" charset="0"/>
            </a:endParaRPr>
          </a:p>
        </p:txBody>
      </p:sp>
      <p:sp>
        <p:nvSpPr>
          <p:cNvPr id="6" name="Прямоугольная выноска 5"/>
          <p:cNvSpPr/>
          <p:nvPr/>
        </p:nvSpPr>
        <p:spPr>
          <a:xfrm>
            <a:off x="228599" y="1943100"/>
            <a:ext cx="2514601" cy="342900"/>
          </a:xfrm>
          <a:prstGeom prst="wedgeRectCallout">
            <a:avLst>
              <a:gd name="adj1" fmla="val -22566"/>
              <a:gd name="adj2" fmla="val -85739"/>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June 25, 2019</a:t>
            </a:r>
          </a:p>
        </p:txBody>
      </p:sp>
    </p:spTree>
    <p:extLst>
      <p:ext uri="{BB962C8B-B14F-4D97-AF65-F5344CB8AC3E}">
        <p14:creationId xmlns:p14="http://schemas.microsoft.com/office/powerpoint/2010/main" val="84389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96" y="228600"/>
            <a:ext cx="6414303" cy="716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ая выноска 6"/>
          <p:cNvSpPr/>
          <p:nvPr/>
        </p:nvSpPr>
        <p:spPr>
          <a:xfrm>
            <a:off x="215097" y="4876800"/>
            <a:ext cx="6414301" cy="1066800"/>
          </a:xfrm>
          <a:prstGeom prst="wedgeRectCallout">
            <a:avLst>
              <a:gd name="adj1" fmla="val -20384"/>
              <a:gd name="adj2" fmla="val -10849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dirty="0">
                <a:solidFill>
                  <a:schemeClr val="tx1"/>
                </a:solidFill>
                <a:latin typeface="Times New Roman" pitchFamily="18" charset="0"/>
                <a:cs typeface="Times New Roman" pitchFamily="18" charset="0"/>
              </a:rPr>
              <a:t>A delegation from the US Defense Threat Reduction Agency is scheduled to visit Armenia to approve the final version of the Concept of Operations for Countering the Threats of Particularly Dangerous Pathogens in 2020-2025.</a:t>
            </a:r>
            <a:endParaRPr lang="en-US" sz="1600" b="1" dirty="0">
              <a:solidFill>
                <a:schemeClr val="tx1"/>
              </a:solidFill>
              <a:latin typeface="Times New Roman" pitchFamily="18" charset="0"/>
              <a:cs typeface="Times New Roman" pitchFamily="18" charset="0"/>
            </a:endParaRPr>
          </a:p>
        </p:txBody>
      </p:sp>
      <p:sp>
        <p:nvSpPr>
          <p:cNvPr id="8" name="Прямоугольная выноска 7"/>
          <p:cNvSpPr/>
          <p:nvPr/>
        </p:nvSpPr>
        <p:spPr>
          <a:xfrm>
            <a:off x="215097" y="1752600"/>
            <a:ext cx="2451904" cy="457200"/>
          </a:xfrm>
          <a:prstGeom prst="wedgeRectCallout">
            <a:avLst>
              <a:gd name="adj1" fmla="val 20907"/>
              <a:gd name="adj2" fmla="val -88516"/>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September 16, 2019</a:t>
            </a:r>
          </a:p>
        </p:txBody>
      </p:sp>
      <p:sp>
        <p:nvSpPr>
          <p:cNvPr id="9" name="Прямоугольная выноска 8"/>
          <p:cNvSpPr/>
          <p:nvPr/>
        </p:nvSpPr>
        <p:spPr>
          <a:xfrm>
            <a:off x="215097" y="2895601"/>
            <a:ext cx="5517014" cy="685800"/>
          </a:xfrm>
          <a:prstGeom prst="wedgeRectCallout">
            <a:avLst>
              <a:gd name="adj1" fmla="val 21738"/>
              <a:gd name="adj2" fmla="val -81241"/>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solidFill>
                  <a:schemeClr val="tx1"/>
                </a:solidFill>
                <a:latin typeface="Times New Roman" pitchFamily="18" charset="0"/>
                <a:cs typeface="Times New Roman" pitchFamily="18" charset="0"/>
              </a:rPr>
              <a:t>Head of the Office of the Security Council </a:t>
            </a:r>
            <a:r>
              <a:rPr lang="en-US" sz="1400" dirty="0" err="1">
                <a:solidFill>
                  <a:schemeClr val="tx1"/>
                </a:solidFill>
                <a:latin typeface="Times New Roman" pitchFamily="18" charset="0"/>
                <a:cs typeface="Times New Roman" pitchFamily="18" charset="0"/>
              </a:rPr>
              <a:t>H.To</a:t>
            </a:r>
            <a:r>
              <a:rPr lang="en-US" sz="1400" dirty="0">
                <a:solidFill>
                  <a:schemeClr val="tx1"/>
                </a:solidFill>
                <a:latin typeface="Times New Roman" pitchFamily="18" charset="0"/>
                <a:cs typeface="Times New Roman" pitchFamily="18" charset="0"/>
              </a:rPr>
              <a:t> Petrosyan</a:t>
            </a:r>
          </a:p>
          <a:p>
            <a:pPr algn="ctr"/>
            <a:r>
              <a:rPr lang="en-US" sz="1400" dirty="0">
                <a:solidFill>
                  <a:schemeClr val="tx1"/>
                </a:solidFill>
                <a:latin typeface="Times New Roman" pitchFamily="18" charset="0"/>
                <a:cs typeface="Times New Roman" pitchFamily="18" charset="0"/>
              </a:rPr>
              <a:t>Copies to the Ministers of Health, Agriculture, Economy, and Emergency Situations of Armenia.</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944" b="61319"/>
          <a:stretch/>
        </p:blipFill>
        <p:spPr bwMode="auto">
          <a:xfrm>
            <a:off x="215096" y="7467601"/>
            <a:ext cx="641430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ая выноска 9"/>
          <p:cNvSpPr/>
          <p:nvPr/>
        </p:nvSpPr>
        <p:spPr>
          <a:xfrm>
            <a:off x="152400" y="8382000"/>
            <a:ext cx="6476998" cy="627647"/>
          </a:xfrm>
          <a:prstGeom prst="wedgeRectCallout">
            <a:avLst>
              <a:gd name="adj1" fmla="val -21117"/>
              <a:gd name="adj2" fmla="val -88151"/>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Air Force Major A. Hunter, Director of the Permanent Mission of the US Defense Threat Reduction Agency in Armenia</a:t>
            </a:r>
          </a:p>
        </p:txBody>
      </p:sp>
    </p:spTree>
    <p:extLst>
      <p:ext uri="{BB962C8B-B14F-4D97-AF65-F5344CB8AC3E}">
        <p14:creationId xmlns:p14="http://schemas.microsoft.com/office/powerpoint/2010/main" val="123444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6172200" cy="838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ая выноска 5"/>
          <p:cNvSpPr/>
          <p:nvPr/>
        </p:nvSpPr>
        <p:spPr>
          <a:xfrm>
            <a:off x="469900" y="8153400"/>
            <a:ext cx="6159499" cy="609600"/>
          </a:xfrm>
          <a:prstGeom prst="wedgeRectCallout">
            <a:avLst>
              <a:gd name="adj1" fmla="val -23599"/>
              <a:gd name="adj2" fmla="val -126079"/>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Air Force Major A. Hunter, Director of the Permanent Mission of the US Defense Threat Reduction Agency in Armenia</a:t>
            </a:r>
          </a:p>
        </p:txBody>
      </p:sp>
      <p:sp>
        <p:nvSpPr>
          <p:cNvPr id="7" name="Прямоугольная выноска 6"/>
          <p:cNvSpPr/>
          <p:nvPr/>
        </p:nvSpPr>
        <p:spPr>
          <a:xfrm>
            <a:off x="457201" y="2819400"/>
            <a:ext cx="2971800" cy="685800"/>
          </a:xfrm>
          <a:prstGeom prst="wedgeRectCallout">
            <a:avLst>
              <a:gd name="adj1" fmla="val 66374"/>
              <a:gd name="adj2" fmla="val -13180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To the Secretary of the Security Council</a:t>
            </a:r>
          </a:p>
          <a:p>
            <a:pPr algn="ctr"/>
            <a:r>
              <a:rPr lang="en-US" sz="1400" dirty="0">
                <a:solidFill>
                  <a:schemeClr val="tx1"/>
                </a:solidFill>
                <a:latin typeface="Times New Roman" pitchFamily="18" charset="0"/>
                <a:cs typeface="Times New Roman" pitchFamily="18" charset="0"/>
              </a:rPr>
              <a:t>To Armen Grigoryan</a:t>
            </a:r>
            <a:endParaRPr lang="ru-RU" sz="1400" dirty="0">
              <a:solidFill>
                <a:schemeClr val="tx1"/>
              </a:solidFill>
              <a:latin typeface="Times New Roman" pitchFamily="18" charset="0"/>
              <a:cs typeface="Times New Roman" pitchFamily="18" charset="0"/>
            </a:endParaRPr>
          </a:p>
        </p:txBody>
      </p:sp>
      <p:sp>
        <p:nvSpPr>
          <p:cNvPr id="8" name="Прямоугольная выноска 7"/>
          <p:cNvSpPr/>
          <p:nvPr/>
        </p:nvSpPr>
        <p:spPr>
          <a:xfrm>
            <a:off x="469901" y="4343400"/>
            <a:ext cx="6185704" cy="838201"/>
          </a:xfrm>
          <a:prstGeom prst="wedgeRectCallout">
            <a:avLst>
              <a:gd name="adj1" fmla="val -20636"/>
              <a:gd name="adj2" fmla="val -79594"/>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dirty="0">
                <a:solidFill>
                  <a:schemeClr val="tx1"/>
                </a:solidFill>
                <a:latin typeface="Times New Roman" pitchFamily="18" charset="0"/>
                <a:cs typeface="Times New Roman" pitchFamily="18" charset="0"/>
              </a:rPr>
              <a:t>Approval is needed for the Armenian side to attend the annual conference under the auspices of the Defense Threat Reduction Agency in Kuala Lumpur, Malaysia in February 2020.</a:t>
            </a:r>
            <a:endParaRPr lang="en-US" sz="1600" b="1" dirty="0">
              <a:solidFill>
                <a:schemeClr val="tx1"/>
              </a:solidFill>
              <a:latin typeface="Times New Roman" pitchFamily="18" charset="0"/>
              <a:cs typeface="Times New Roman" pitchFamily="18" charset="0"/>
            </a:endParaRPr>
          </a:p>
        </p:txBody>
      </p:sp>
      <p:sp>
        <p:nvSpPr>
          <p:cNvPr id="9" name="Прямоугольная выноска 8"/>
          <p:cNvSpPr/>
          <p:nvPr/>
        </p:nvSpPr>
        <p:spPr>
          <a:xfrm>
            <a:off x="443696" y="2133600"/>
            <a:ext cx="2451904" cy="457200"/>
          </a:xfrm>
          <a:prstGeom prst="wedgeRectCallout">
            <a:avLst>
              <a:gd name="adj1" fmla="val -23120"/>
              <a:gd name="adj2" fmla="val -85738"/>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October 2, 2019</a:t>
            </a:r>
          </a:p>
        </p:txBody>
      </p:sp>
    </p:spTree>
    <p:extLst>
      <p:ext uri="{BB962C8B-B14F-4D97-AF65-F5344CB8AC3E}">
        <p14:creationId xmlns:p14="http://schemas.microsoft.com/office/powerpoint/2010/main" val="407843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28600"/>
            <a:ext cx="6400800" cy="853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ая выноска 3"/>
          <p:cNvSpPr/>
          <p:nvPr/>
        </p:nvSpPr>
        <p:spPr>
          <a:xfrm>
            <a:off x="228600" y="2362200"/>
            <a:ext cx="3314699" cy="685800"/>
          </a:xfrm>
          <a:prstGeom prst="wedgeRectCallout">
            <a:avLst>
              <a:gd name="adj1" fmla="val 59964"/>
              <a:gd name="adj2" fmla="val 1820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To the Secretary of the Security Council</a:t>
            </a:r>
          </a:p>
          <a:p>
            <a:pPr algn="ctr"/>
            <a:r>
              <a:rPr lang="en-US" sz="1400" dirty="0">
                <a:solidFill>
                  <a:schemeClr val="tx1"/>
                </a:solidFill>
                <a:latin typeface="Times New Roman" pitchFamily="18" charset="0"/>
                <a:cs typeface="Times New Roman" pitchFamily="18" charset="0"/>
              </a:rPr>
              <a:t>To Armen Grigoryan</a:t>
            </a:r>
            <a:endParaRPr lang="ru-RU" sz="1400" dirty="0">
              <a:solidFill>
                <a:schemeClr val="tx1"/>
              </a:solidFill>
              <a:latin typeface="Times New Roman" pitchFamily="18" charset="0"/>
              <a:cs typeface="Times New Roman" pitchFamily="18" charset="0"/>
            </a:endParaRPr>
          </a:p>
        </p:txBody>
      </p:sp>
      <p:sp>
        <p:nvSpPr>
          <p:cNvPr id="5" name="Прямоугольная выноска 4"/>
          <p:cNvSpPr/>
          <p:nvPr/>
        </p:nvSpPr>
        <p:spPr>
          <a:xfrm>
            <a:off x="228599" y="3124200"/>
            <a:ext cx="6400801" cy="1244600"/>
          </a:xfrm>
          <a:prstGeom prst="wedgeRectCallout">
            <a:avLst>
              <a:gd name="adj1" fmla="val -21225"/>
              <a:gd name="adj2" fmla="val 6583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dirty="0">
                <a:solidFill>
                  <a:schemeClr val="tx1"/>
                </a:solidFill>
                <a:latin typeface="Times New Roman" pitchFamily="18" charset="0"/>
                <a:cs typeface="Times New Roman" pitchFamily="18" charset="0"/>
              </a:rPr>
              <a:t>Approval is needed for the Armenian side to attend the conference of the American Association of Microbiologists within the framework of joint projects on training specialists through the US Defense Threat Reduction Agency in Arlington,</a:t>
            </a:r>
          </a:p>
          <a:p>
            <a:pPr algn="ctr"/>
            <a:r>
              <a:rPr lang="en-US" sz="1600" dirty="0">
                <a:solidFill>
                  <a:schemeClr val="tx1"/>
                </a:solidFill>
                <a:latin typeface="Times New Roman" pitchFamily="18" charset="0"/>
                <a:cs typeface="Times New Roman" pitchFamily="18" charset="0"/>
              </a:rPr>
              <a:t>Virginia in January 2020.</a:t>
            </a:r>
            <a:endParaRPr lang="en-US" sz="1600" b="1" dirty="0">
              <a:solidFill>
                <a:schemeClr val="tx1"/>
              </a:solidFill>
              <a:latin typeface="Times New Roman" pitchFamily="18" charset="0"/>
              <a:cs typeface="Times New Roman" pitchFamily="18" charset="0"/>
            </a:endParaRPr>
          </a:p>
        </p:txBody>
      </p:sp>
      <p:sp>
        <p:nvSpPr>
          <p:cNvPr id="6" name="Прямоугольная выноска 5"/>
          <p:cNvSpPr/>
          <p:nvPr/>
        </p:nvSpPr>
        <p:spPr>
          <a:xfrm>
            <a:off x="228599" y="1676400"/>
            <a:ext cx="2514601" cy="342900"/>
          </a:xfrm>
          <a:prstGeom prst="wedgeRectCallout">
            <a:avLst>
              <a:gd name="adj1" fmla="val 20868"/>
              <a:gd name="adj2" fmla="val -111665"/>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October 17th, 2019</a:t>
            </a:r>
          </a:p>
        </p:txBody>
      </p:sp>
    </p:spTree>
    <p:extLst>
      <p:ext uri="{BB962C8B-B14F-4D97-AF65-F5344CB8AC3E}">
        <p14:creationId xmlns:p14="http://schemas.microsoft.com/office/powerpoint/2010/main" val="2504524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01" y="228600"/>
            <a:ext cx="6447099" cy="845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ая выноска 2"/>
          <p:cNvSpPr/>
          <p:nvPr/>
        </p:nvSpPr>
        <p:spPr>
          <a:xfrm>
            <a:off x="182301" y="2895600"/>
            <a:ext cx="2941899" cy="685800"/>
          </a:xfrm>
          <a:prstGeom prst="wedgeRectCallout">
            <a:avLst>
              <a:gd name="adj1" fmla="val 59964"/>
              <a:gd name="adj2" fmla="val 1820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To the Secretary of the Security Council</a:t>
            </a:r>
          </a:p>
          <a:p>
            <a:pPr algn="ctr"/>
            <a:r>
              <a:rPr lang="en-US" sz="1400" dirty="0">
                <a:solidFill>
                  <a:schemeClr val="tx1"/>
                </a:solidFill>
                <a:latin typeface="Times New Roman" pitchFamily="18" charset="0"/>
                <a:cs typeface="Times New Roman" pitchFamily="18" charset="0"/>
              </a:rPr>
              <a:t>To Armen Grigoryan</a:t>
            </a:r>
            <a:endParaRPr lang="ru-RU" sz="1400" dirty="0">
              <a:solidFill>
                <a:schemeClr val="tx1"/>
              </a:solidFill>
              <a:latin typeface="Times New Roman" pitchFamily="18" charset="0"/>
              <a:cs typeface="Times New Roman" pitchFamily="18" charset="0"/>
            </a:endParaRPr>
          </a:p>
        </p:txBody>
      </p:sp>
      <p:sp>
        <p:nvSpPr>
          <p:cNvPr id="4" name="Прямоугольная выноска 3"/>
          <p:cNvSpPr/>
          <p:nvPr/>
        </p:nvSpPr>
        <p:spPr>
          <a:xfrm>
            <a:off x="152400" y="3733800"/>
            <a:ext cx="6477000" cy="1066800"/>
          </a:xfrm>
          <a:prstGeom prst="wedgeRectCallout">
            <a:avLst>
              <a:gd name="adj1" fmla="val -22376"/>
              <a:gd name="adj2" fmla="val 92701"/>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itchFamily="18" charset="0"/>
                <a:cs typeface="Times New Roman" pitchFamily="18" charset="0"/>
              </a:rPr>
              <a:t>I ask you to ensure that candidates from the Armenian side (Appendix) attend the Sixth World Health Congress in Edinburgh, Great Britain in June 2020 as part of the delegation of the US Defense Threat Reduction Agency.</a:t>
            </a:r>
            <a:endParaRPr lang="en-US" sz="1600" b="1" dirty="0">
              <a:solidFill>
                <a:schemeClr val="tx1"/>
              </a:solidFill>
              <a:latin typeface="Times New Roman" pitchFamily="18" charset="0"/>
              <a:cs typeface="Times New Roman" pitchFamily="18" charset="0"/>
            </a:endParaRPr>
          </a:p>
        </p:txBody>
      </p:sp>
      <p:sp>
        <p:nvSpPr>
          <p:cNvPr id="7" name="Прямоугольная выноска 6"/>
          <p:cNvSpPr/>
          <p:nvPr/>
        </p:nvSpPr>
        <p:spPr>
          <a:xfrm>
            <a:off x="152400" y="2247900"/>
            <a:ext cx="2514601" cy="342900"/>
          </a:xfrm>
          <a:prstGeom prst="wedgeRectCallout">
            <a:avLst>
              <a:gd name="adj1" fmla="val 20868"/>
              <a:gd name="adj2" fmla="val -111665"/>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December 16, 2019</a:t>
            </a:r>
          </a:p>
        </p:txBody>
      </p:sp>
      <p:sp>
        <p:nvSpPr>
          <p:cNvPr id="6" name="Прямоугольная выноска 5"/>
          <p:cNvSpPr/>
          <p:nvPr/>
        </p:nvSpPr>
        <p:spPr>
          <a:xfrm>
            <a:off x="228600" y="8382000"/>
            <a:ext cx="6400800" cy="685800"/>
          </a:xfrm>
          <a:prstGeom prst="wedgeRectCallout">
            <a:avLst>
              <a:gd name="adj1" fmla="val -21873"/>
              <a:gd name="adj2" fmla="val -75616"/>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itchFamily="18" charset="0"/>
                <a:cs typeface="Times New Roman" pitchFamily="18" charset="0"/>
              </a:rPr>
              <a:t>Air Force Major A. </a:t>
            </a:r>
            <a:r>
              <a:rPr lang="en-US" sz="1400">
                <a:solidFill>
                  <a:schemeClr val="tx1"/>
                </a:solidFill>
                <a:latin typeface="Times New Roman" pitchFamily="18" charset="0"/>
                <a:cs typeface="Times New Roman" pitchFamily="18" charset="0"/>
              </a:rPr>
              <a:t>Hunter, Director of the Permanent Mission of the US Defense Threat Reduction Agency in Armenia</a:t>
            </a:r>
            <a:endParaRPr lang="en-US"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841404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752</Words>
  <Application>Microsoft Office PowerPoint</Application>
  <PresentationFormat>Экран (4:3)</PresentationFormat>
  <Paragraphs>59</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Лукин</dc:creator>
  <cp:lastModifiedBy>A</cp:lastModifiedBy>
  <cp:revision>41</cp:revision>
  <dcterms:created xsi:type="dcterms:W3CDTF">2020-10-29T07:21:50Z</dcterms:created>
  <dcterms:modified xsi:type="dcterms:W3CDTF">2025-12-07T19:12:02Z</dcterms:modified>
</cp:coreProperties>
</file>