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84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724" y="9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8765-24AF-4F82-9CDB-1BE6E70D089A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AA56-9327-4361-A936-30C5920E5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8765-24AF-4F82-9CDB-1BE6E70D089A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AA56-9327-4361-A936-30C5920E5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8765-24AF-4F82-9CDB-1BE6E70D089A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AA56-9327-4361-A936-30C5920E5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8765-24AF-4F82-9CDB-1BE6E70D089A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AA56-9327-4361-A936-30C5920E5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8765-24AF-4F82-9CDB-1BE6E70D089A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AA56-9327-4361-A936-30C5920E5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8765-24AF-4F82-9CDB-1BE6E70D089A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AA56-9327-4361-A936-30C5920E5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8765-24AF-4F82-9CDB-1BE6E70D089A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AA56-9327-4361-A936-30C5920E5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8765-24AF-4F82-9CDB-1BE6E70D089A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AA56-9327-4361-A936-30C5920E5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8765-24AF-4F82-9CDB-1BE6E70D089A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AA56-9327-4361-A936-30C5920E5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8765-24AF-4F82-9CDB-1BE6E70D089A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AA56-9327-4361-A936-30C5920E5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8765-24AF-4F82-9CDB-1BE6E70D089A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AA56-9327-4361-A936-30C5920E5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B8765-24AF-4F82-9CDB-1BE6E70D089A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0AA56-9327-4361-A936-30C5920E5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0" y="7086600"/>
            <a:ext cx="6858000" cy="533400"/>
          </a:xfrm>
          <a:prstGeom prst="rect">
            <a:avLst/>
          </a:prstGeom>
          <a:solidFill>
            <a:srgbClr val="0484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1524000"/>
            <a:ext cx="6858000" cy="533400"/>
          </a:xfrm>
          <a:prstGeom prst="rect">
            <a:avLst/>
          </a:prstGeom>
          <a:solidFill>
            <a:srgbClr val="0484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4800" y="2286000"/>
            <a:ext cx="6305550" cy="243840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/>
          <a:p>
            <a:pPr algn="just"/>
            <a:r>
              <a:rPr lang="hy-AM" sz="1100" b="1" dirty="0"/>
              <a:t>«</a:t>
            </a:r>
            <a:r>
              <a:rPr lang="hy-AM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Ականատես» դիտորդական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նախաձեռնությունը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հիմնադրվել է «Թրանսփարենսի Ինթերնեշնլ հակակոռուպցիոն կենտրոն» ՀԿ-ի, «Ժուռնալիստների «Ասպարեզ» ակումբ» ՀԿ-ի և «Ռեստարտ» քաղաքացիական նախաձեռնության կողմից 2018 թվականին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՝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Հայաստանում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ազատ և արդար ընտրությունների անցկացմանը և ընտրական ինստիտուտների կայացմանը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նպաստելու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նպատակով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:</a:t>
            </a:r>
          </a:p>
          <a:p>
            <a:pPr algn="just"/>
            <a:r>
              <a:rPr lang="hy-AM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Նախաձեռնությունն առաջնորդվում է քաղաքական չեզոքության և անկողմնակալության սկզբունքներով՝ չունենալով որևէ նախապատվություն կամ կողմնորոշում ընտրություններին մասնակցող որևէ կուսակցության (դաշինքի) կամ թեկնածուի նկատմամբ։</a:t>
            </a:r>
            <a:endParaRPr lang="en-US" sz="1100" b="1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algn="just"/>
            <a:r>
              <a:rPr lang="hy-AM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«Ականատես»-ն  իրականացրել է 2018թ. Երևաանի ավագանու արտահերթ ընտրությունների կարճաժամկետ դիտարկում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իսկ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կազմակերպության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առանձին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անդամներ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դիտարկել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են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ընտրական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գործընթացները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վաղ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2000-ականներից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սկսած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: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Դեկտեմբերի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9-ի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արտահերթ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խորհրդարանական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ընտրությունների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համատեքստում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նախաձեռնությունը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դիտարկելու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է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նախընտրական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և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հետընտրական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ժամանակաշրջանները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և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քվեարկության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փուլը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համագործակցելով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Իրավունքի զարգացման և պաշտպանության հիմնադրամ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ի </a:t>
            </a:r>
            <a:r>
              <a:rPr lang="en-US" sz="11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հետ</a:t>
            </a:r>
            <a:r>
              <a:rPr lang="en-US" sz="1100" b="1" dirty="0">
                <a:latin typeface="Arian AMU" panose="01000000000000000000" pitchFamily="2" charset="0"/>
                <a:cs typeface="Arian AMU" panose="01000000000000000000" pitchFamily="2" charset="0"/>
              </a:rPr>
              <a:t>:</a:t>
            </a:r>
            <a:endParaRPr lang="en-US" sz="900" b="1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04800" y="5486400"/>
            <a:ext cx="630555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algn="just"/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Առաքելությունը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դիտրակում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է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ընտրական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վարչարարությ</a:t>
            </a:r>
            <a:r>
              <a:rPr lang="hy-AM" b="1" dirty="0">
                <a:latin typeface="Arian AMU" panose="01000000000000000000" pitchFamily="2" charset="0"/>
                <a:cs typeface="Arian AMU" panose="01000000000000000000" pitchFamily="2" charset="0"/>
              </a:rPr>
              <a:t>ո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ւն</a:t>
            </a:r>
            <a:r>
              <a:rPr lang="hy-AM" b="1" dirty="0">
                <a:latin typeface="Arian AMU" panose="01000000000000000000" pitchFamily="2" charset="0"/>
                <a:cs typeface="Arian AMU" panose="01000000000000000000" pitchFamily="2" charset="0"/>
              </a:rPr>
              <a:t>ը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վարչական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ռեսուրսների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օգտագործման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b="1" dirty="0">
                <a:latin typeface="Arian AMU" panose="01000000000000000000" pitchFamily="2" charset="0"/>
                <a:cs typeface="Arian AMU" panose="01000000000000000000" pitchFamily="2" charset="0"/>
              </a:rPr>
              <a:t>դ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ե</a:t>
            </a:r>
            <a:r>
              <a:rPr lang="hy-AM" b="1" dirty="0">
                <a:latin typeface="Arian AMU" panose="01000000000000000000" pitchFamily="2" charset="0"/>
                <a:cs typeface="Arian AMU" panose="01000000000000000000" pitchFamily="2" charset="0"/>
              </a:rPr>
              <a:t>պ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ք</a:t>
            </a:r>
            <a:r>
              <a:rPr lang="hy-AM" b="1" dirty="0">
                <a:latin typeface="Arian AMU" panose="01000000000000000000" pitchFamily="2" charset="0"/>
                <a:cs typeface="Arian AMU" panose="01000000000000000000" pitchFamily="2" charset="0"/>
              </a:rPr>
              <a:t>ե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ր</a:t>
            </a:r>
            <a:r>
              <a:rPr lang="hy-AM" b="1" dirty="0">
                <a:latin typeface="Arian AMU" panose="01000000000000000000" pitchFamily="2" charset="0"/>
                <a:cs typeface="Arian AMU" panose="01000000000000000000" pitchFamily="2" charset="0"/>
              </a:rPr>
              <a:t>ը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նախընտրական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քարոզչությ</a:t>
            </a:r>
            <a:r>
              <a:rPr lang="hy-AM" b="1" dirty="0">
                <a:latin typeface="Arian AMU" panose="01000000000000000000" pitchFamily="2" charset="0"/>
                <a:cs typeface="Arian AMU" panose="01000000000000000000" pitchFamily="2" charset="0"/>
              </a:rPr>
              <a:t>ո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ւն</a:t>
            </a:r>
            <a:r>
              <a:rPr lang="hy-AM" b="1" dirty="0">
                <a:latin typeface="Arian AMU" panose="01000000000000000000" pitchFamily="2" charset="0"/>
                <a:cs typeface="Arian AMU" panose="01000000000000000000" pitchFamily="2" charset="0"/>
              </a:rPr>
              <a:t>ը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ընտրողների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ցուցակներ</a:t>
            </a:r>
            <a:r>
              <a:rPr lang="hy-AM" b="1" dirty="0">
                <a:latin typeface="Arian AMU" panose="01000000000000000000" pitchFamily="2" charset="0"/>
                <a:cs typeface="Arian AMU" panose="01000000000000000000" pitchFamily="2" charset="0"/>
              </a:rPr>
              <a:t>ը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և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նախընտրական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շրջանի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այլ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ասպեկտներ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:</a:t>
            </a:r>
          </a:p>
          <a:p>
            <a:pPr algn="just"/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2018 թ.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նոյեմբերի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5-ից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Ականատեսի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35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դիտորդներ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մեկնարկել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են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նախընտրական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շրջանի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դիտորդությունը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հանրապետության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բոլոր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38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ընտրատարածքներում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:</a:t>
            </a:r>
          </a:p>
          <a:p>
            <a:pPr algn="just"/>
            <a:endParaRPr lang="en-US" b="1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algn="just"/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Նախաձեռնությունը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վերլուծելով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հավաքագրված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տեղեկատվությունը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հավաստի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ստուգված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և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օպերատիվ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տեղեկատվություն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է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տրամադրում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հանրությանը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հանդիպումների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հարցազրույցների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մամուլի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հաղորդագորթյունների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և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տեղեկագրերի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latin typeface="Arian AMU" panose="01000000000000000000" pitchFamily="2" charset="0"/>
                <a:cs typeface="Arian AMU" panose="01000000000000000000" pitchFamily="2" charset="0"/>
              </a:rPr>
              <a:t>միջոցով</a:t>
            </a:r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: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4350" y="7124700"/>
            <a:ext cx="588645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Քվերակության</a:t>
            </a:r>
            <a:r>
              <a:rPr lang="en-US" b="1" dirty="0">
                <a:solidFill>
                  <a:schemeClr val="bg1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օրվա</a:t>
            </a:r>
            <a:r>
              <a:rPr lang="en-US" b="1" dirty="0">
                <a:solidFill>
                  <a:schemeClr val="bg1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դիտարկում</a:t>
            </a:r>
            <a:endParaRPr lang="en-US" b="1" dirty="0">
              <a:solidFill>
                <a:schemeClr val="bg1"/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algn="ctr"/>
            <a:r>
              <a:rPr lang="en-US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04800" y="7576457"/>
            <a:ext cx="632460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just"/>
            <a:r>
              <a:rPr lang="hy-AM" sz="1100" b="1" dirty="0"/>
              <a:t>«Ականատես»</a:t>
            </a:r>
            <a:r>
              <a:rPr lang="en-US" sz="1100" b="1" dirty="0"/>
              <a:t>-ը </a:t>
            </a:r>
            <a:r>
              <a:rPr lang="en-US" sz="1100" b="1" dirty="0" err="1"/>
              <a:t>նախատեսում</a:t>
            </a:r>
            <a:r>
              <a:rPr lang="en-US" sz="1100" b="1" dirty="0"/>
              <a:t> է 2018թ. ԱԺ </a:t>
            </a:r>
            <a:r>
              <a:rPr lang="en-US" sz="1100" b="1" dirty="0" err="1"/>
              <a:t>արտահերթ</a:t>
            </a:r>
            <a:r>
              <a:rPr lang="en-US" sz="1100" b="1" dirty="0"/>
              <a:t> </a:t>
            </a:r>
            <a:r>
              <a:rPr lang="en-US" sz="1100" b="1" dirty="0" err="1"/>
              <a:t>ընտրություններին</a:t>
            </a:r>
            <a:r>
              <a:rPr lang="en-US" sz="1100" b="1" dirty="0"/>
              <a:t> </a:t>
            </a:r>
            <a:r>
              <a:rPr lang="en-US" sz="1100" b="1" dirty="0" err="1"/>
              <a:t>ներգրավել</a:t>
            </a:r>
            <a:r>
              <a:rPr lang="en-US" sz="1100" b="1" dirty="0"/>
              <a:t> 600 </a:t>
            </a:r>
            <a:r>
              <a:rPr lang="en-US" sz="1100" b="1" dirty="0" err="1"/>
              <a:t>դիտորդ</a:t>
            </a:r>
            <a:r>
              <a:rPr lang="en-US" sz="1100" b="1" dirty="0"/>
              <a:t> </a:t>
            </a:r>
            <a:r>
              <a:rPr lang="en-US" sz="1100" b="1" dirty="0" err="1"/>
              <a:t>հանրապետության</a:t>
            </a:r>
            <a:r>
              <a:rPr lang="en-US" sz="1100" b="1" dirty="0"/>
              <a:t> </a:t>
            </a:r>
            <a:r>
              <a:rPr lang="en-US" sz="1100" b="1" dirty="0" err="1"/>
              <a:t>մոտ</a:t>
            </a:r>
            <a:r>
              <a:rPr lang="en-US" sz="1100" b="1" dirty="0"/>
              <a:t> 300 </a:t>
            </a:r>
            <a:r>
              <a:rPr lang="en-US" sz="1100" b="1" dirty="0" err="1"/>
              <a:t>տեղամասերում</a:t>
            </a:r>
            <a:r>
              <a:rPr lang="en-US" sz="1100" b="1" dirty="0"/>
              <a:t>, </a:t>
            </a:r>
            <a:r>
              <a:rPr lang="en-US" sz="1100" b="1" dirty="0" err="1"/>
              <a:t>շուրջ</a:t>
            </a:r>
            <a:r>
              <a:rPr lang="en-US" sz="1100" b="1" dirty="0"/>
              <a:t> 50 </a:t>
            </a:r>
            <a:r>
              <a:rPr lang="en-US" sz="1100" b="1" dirty="0" err="1"/>
              <a:t>շրջիկ</a:t>
            </a:r>
            <a:r>
              <a:rPr lang="en-US" sz="1100" b="1" dirty="0"/>
              <a:t> </a:t>
            </a:r>
            <a:r>
              <a:rPr lang="en-US" sz="1100" b="1" dirty="0" err="1"/>
              <a:t>դիտորդների</a:t>
            </a:r>
            <a:r>
              <a:rPr lang="en-US" sz="1100" b="1" dirty="0"/>
              <a:t> </a:t>
            </a:r>
            <a:r>
              <a:rPr lang="en-US" sz="1100" b="1" dirty="0" err="1"/>
              <a:t>խումբ</a:t>
            </a:r>
            <a:r>
              <a:rPr lang="en-US" sz="1100" b="1" dirty="0"/>
              <a:t>, </a:t>
            </a:r>
            <a:r>
              <a:rPr lang="en-US" sz="1100" b="1" dirty="0" err="1"/>
              <a:t>ընտրատարածքային</a:t>
            </a:r>
            <a:r>
              <a:rPr lang="en-US" sz="1100" b="1" dirty="0"/>
              <a:t> </a:t>
            </a:r>
            <a:r>
              <a:rPr lang="en-US" sz="1100" b="1" dirty="0" err="1"/>
              <a:t>հանձնաժողովների</a:t>
            </a:r>
            <a:r>
              <a:rPr lang="en-US" sz="1100" b="1" dirty="0"/>
              <a:t> 76 </a:t>
            </a:r>
            <a:r>
              <a:rPr lang="en-US" sz="1100" b="1" dirty="0" err="1"/>
              <a:t>դիտորդ</a:t>
            </a:r>
            <a:r>
              <a:rPr lang="en-US" sz="1100" b="1" dirty="0"/>
              <a:t> </a:t>
            </a:r>
            <a:r>
              <a:rPr lang="en-US" sz="1100" b="1" dirty="0" err="1"/>
              <a:t>հանրապետության</a:t>
            </a:r>
            <a:r>
              <a:rPr lang="en-US" sz="1100" b="1" dirty="0"/>
              <a:t> </a:t>
            </a:r>
            <a:r>
              <a:rPr lang="en-US" sz="1100" b="1" dirty="0" err="1"/>
              <a:t>բոլոր</a:t>
            </a:r>
            <a:r>
              <a:rPr lang="en-US" sz="1100" b="1" dirty="0"/>
              <a:t> </a:t>
            </a:r>
            <a:r>
              <a:rPr lang="en-US" sz="1100" b="1" dirty="0" err="1"/>
              <a:t>ընտրատարածքներում</a:t>
            </a:r>
            <a:r>
              <a:rPr lang="en-US" sz="1100" b="1" dirty="0"/>
              <a:t>: </a:t>
            </a:r>
            <a:r>
              <a:rPr lang="en-US" sz="1100" b="1" dirty="0" err="1"/>
              <a:t>Նրանց</a:t>
            </a:r>
            <a:r>
              <a:rPr lang="en-US" sz="1100" b="1" dirty="0"/>
              <a:t> </a:t>
            </a:r>
            <a:r>
              <a:rPr lang="en-US" sz="1100" b="1" dirty="0" err="1"/>
              <a:t>օժանդակելու</a:t>
            </a:r>
            <a:r>
              <a:rPr lang="en-US" sz="1100" b="1" dirty="0"/>
              <a:t> </a:t>
            </a:r>
            <a:r>
              <a:rPr lang="en-US" sz="1100" b="1" dirty="0" err="1"/>
              <a:t>են</a:t>
            </a:r>
            <a:r>
              <a:rPr lang="en-US" sz="1100" b="1" dirty="0"/>
              <a:t> 30 </a:t>
            </a:r>
            <a:r>
              <a:rPr lang="en-US" sz="1100" b="1" dirty="0" err="1"/>
              <a:t>իրավաբաններ</a:t>
            </a:r>
            <a:r>
              <a:rPr lang="en-US" sz="1100" b="1" dirty="0"/>
              <a:t> և </a:t>
            </a:r>
            <a:r>
              <a:rPr lang="en-US" sz="1100" b="1" dirty="0" err="1"/>
              <a:t>զանգերի</a:t>
            </a:r>
            <a:r>
              <a:rPr lang="en-US" sz="1100" b="1" dirty="0"/>
              <a:t> </a:t>
            </a:r>
            <a:r>
              <a:rPr lang="en-US" sz="1100" b="1" dirty="0" err="1"/>
              <a:t>կենտրոնի</a:t>
            </a:r>
            <a:r>
              <a:rPr lang="en-US" sz="1100" b="1" dirty="0"/>
              <a:t> 30 </a:t>
            </a:r>
            <a:r>
              <a:rPr lang="en-US" sz="1100" b="1" dirty="0" err="1"/>
              <a:t>օպերատորներ</a:t>
            </a:r>
            <a:r>
              <a:rPr lang="en-US" sz="1100" b="1" dirty="0"/>
              <a:t>:</a:t>
            </a:r>
          </a:p>
          <a:p>
            <a:pPr algn="just"/>
            <a:r>
              <a:rPr lang="en-US" sz="1100" b="1" dirty="0" err="1"/>
              <a:t>Հակառակ</a:t>
            </a:r>
            <a:r>
              <a:rPr lang="en-US" sz="1100" b="1" dirty="0"/>
              <a:t> </a:t>
            </a:r>
            <a:r>
              <a:rPr lang="en-US" sz="1100" b="1" dirty="0" err="1"/>
              <a:t>լայնամասշտաբ</a:t>
            </a:r>
            <a:r>
              <a:rPr lang="en-US" sz="1100" b="1" dirty="0"/>
              <a:t> </a:t>
            </a:r>
            <a:r>
              <a:rPr lang="en-US" sz="1100" b="1" dirty="0" err="1"/>
              <a:t>դիտորդության</a:t>
            </a:r>
            <a:r>
              <a:rPr lang="en-US" sz="1100" b="1" dirty="0"/>
              <a:t> </a:t>
            </a:r>
            <a:r>
              <a:rPr lang="en-US" sz="1100" b="1" dirty="0" err="1"/>
              <a:t>իր</a:t>
            </a:r>
            <a:r>
              <a:rPr lang="en-US" sz="1100" b="1" dirty="0"/>
              <a:t> </a:t>
            </a:r>
            <a:r>
              <a:rPr lang="en-US" sz="1100" b="1" dirty="0" err="1"/>
              <a:t>նախկին</a:t>
            </a:r>
            <a:r>
              <a:rPr lang="en-US" sz="1100" b="1" dirty="0"/>
              <a:t> </a:t>
            </a:r>
            <a:r>
              <a:rPr lang="en-US" sz="1100" b="1" dirty="0" err="1"/>
              <a:t>փորձին</a:t>
            </a:r>
            <a:r>
              <a:rPr lang="en-US" sz="1100" b="1" dirty="0"/>
              <a:t>՝ </a:t>
            </a:r>
            <a:r>
              <a:rPr lang="en-US" sz="1100" b="1" dirty="0" err="1"/>
              <a:t>նախաձեռնությունը</a:t>
            </a:r>
            <a:r>
              <a:rPr lang="en-US" sz="1100" b="1" dirty="0"/>
              <a:t> </a:t>
            </a:r>
            <a:r>
              <a:rPr lang="en-US" sz="1100" b="1" dirty="0" err="1"/>
              <a:t>քվեարկության</a:t>
            </a:r>
            <a:r>
              <a:rPr lang="en-US" sz="1100" b="1" dirty="0"/>
              <a:t> </a:t>
            </a:r>
            <a:r>
              <a:rPr lang="en-US" sz="1100" b="1" dirty="0" err="1"/>
              <a:t>օրվա</a:t>
            </a:r>
            <a:r>
              <a:rPr lang="en-US" sz="1100" b="1" dirty="0"/>
              <a:t> </a:t>
            </a:r>
            <a:r>
              <a:rPr lang="en-US" sz="1100" b="1" dirty="0" err="1"/>
              <a:t>դիտարկման</a:t>
            </a:r>
            <a:r>
              <a:rPr lang="en-US" sz="1100" b="1" dirty="0"/>
              <a:t> </a:t>
            </a:r>
            <a:r>
              <a:rPr lang="en-US" sz="1100" b="1" dirty="0" err="1"/>
              <a:t>համար</a:t>
            </a:r>
            <a:r>
              <a:rPr lang="en-US" sz="1100" b="1" dirty="0"/>
              <a:t> </a:t>
            </a:r>
            <a:r>
              <a:rPr lang="en-US" sz="1100" b="1" dirty="0" err="1"/>
              <a:t>կոգտագործի</a:t>
            </a:r>
            <a:r>
              <a:rPr lang="en-US" sz="1100" b="1" dirty="0"/>
              <a:t> </a:t>
            </a:r>
            <a:r>
              <a:rPr lang="en-US" sz="1100" b="1" dirty="0" err="1"/>
              <a:t>ընտրանքի</a:t>
            </a:r>
            <a:r>
              <a:rPr lang="en-US" sz="1100" b="1" dirty="0"/>
              <a:t> </a:t>
            </a:r>
            <a:r>
              <a:rPr lang="en-US" sz="1100" b="1" dirty="0" err="1"/>
              <a:t>վրա</a:t>
            </a:r>
            <a:r>
              <a:rPr lang="en-US" sz="1100" b="1" dirty="0"/>
              <a:t> </a:t>
            </a:r>
            <a:r>
              <a:rPr lang="en-US" sz="1100" b="1" dirty="0" err="1"/>
              <a:t>հիմնված</a:t>
            </a:r>
            <a:r>
              <a:rPr lang="en-US" sz="1100" b="1" dirty="0"/>
              <a:t> </a:t>
            </a:r>
            <a:r>
              <a:rPr lang="en-US" sz="1100" b="1" dirty="0" err="1"/>
              <a:t>դիտարկման</a:t>
            </a:r>
            <a:r>
              <a:rPr lang="en-US" sz="1100" b="1" dirty="0"/>
              <a:t> </a:t>
            </a:r>
            <a:r>
              <a:rPr lang="en-US" sz="1100" b="1" dirty="0" err="1"/>
              <a:t>մեթոդաբանությունը</a:t>
            </a:r>
            <a:r>
              <a:rPr lang="en-US" sz="1100" b="1" dirty="0"/>
              <a:t>՝ </a:t>
            </a:r>
            <a:r>
              <a:rPr lang="en-US" sz="1100" b="1" dirty="0" err="1"/>
              <a:t>տեղակայելով</a:t>
            </a:r>
            <a:r>
              <a:rPr lang="en-US" sz="1100" b="1" dirty="0"/>
              <a:t> </a:t>
            </a:r>
            <a:r>
              <a:rPr lang="en-US" sz="1100" b="1" dirty="0" err="1"/>
              <a:t>իր</a:t>
            </a:r>
            <a:r>
              <a:rPr lang="en-US" sz="1100" b="1" dirty="0"/>
              <a:t> </a:t>
            </a:r>
            <a:r>
              <a:rPr lang="en-US" sz="1100" b="1" dirty="0" err="1"/>
              <a:t>դիտրոդներին</a:t>
            </a:r>
            <a:r>
              <a:rPr lang="en-US" sz="1100" b="1" dirty="0"/>
              <a:t> 300 </a:t>
            </a:r>
            <a:r>
              <a:rPr lang="en-US" sz="1100" b="1" dirty="0" err="1"/>
              <a:t>տեղամասերոմ</a:t>
            </a:r>
            <a:r>
              <a:rPr lang="en-US" sz="1100" b="1" dirty="0"/>
              <a:t>, </a:t>
            </a:r>
            <a:r>
              <a:rPr lang="en-US" sz="1100" b="1" dirty="0" err="1"/>
              <a:t>որոնք</a:t>
            </a:r>
            <a:r>
              <a:rPr lang="en-US" sz="1100" b="1" dirty="0"/>
              <a:t> </a:t>
            </a:r>
            <a:r>
              <a:rPr lang="en-US" sz="1100" b="1" dirty="0" err="1"/>
              <a:t>ընտրվել</a:t>
            </a:r>
            <a:r>
              <a:rPr lang="en-US" sz="1100" b="1" dirty="0"/>
              <a:t> </a:t>
            </a:r>
            <a:r>
              <a:rPr lang="en-US" sz="1100" b="1" dirty="0" err="1"/>
              <a:t>են</a:t>
            </a:r>
            <a:r>
              <a:rPr lang="en-US" sz="1100" b="1" dirty="0"/>
              <a:t> </a:t>
            </a:r>
            <a:r>
              <a:rPr lang="en-US" sz="1100" b="1" dirty="0" err="1"/>
              <a:t>վիճակագրության</a:t>
            </a:r>
            <a:r>
              <a:rPr lang="en-US" sz="1100" b="1" dirty="0"/>
              <a:t> </a:t>
            </a:r>
            <a:r>
              <a:rPr lang="en-US" sz="1100" b="1" dirty="0" err="1"/>
              <a:t>տեսանկյունից</a:t>
            </a:r>
            <a:r>
              <a:rPr lang="en-US" sz="1100" b="1" dirty="0"/>
              <a:t>  </a:t>
            </a:r>
            <a:r>
              <a:rPr lang="en-US" sz="1100" b="1" dirty="0" err="1"/>
              <a:t>ներկայացուցչական</a:t>
            </a:r>
            <a:r>
              <a:rPr lang="en-US" sz="1100" b="1" dirty="0"/>
              <a:t> </a:t>
            </a:r>
            <a:r>
              <a:rPr lang="en-US" sz="1100" b="1" dirty="0" err="1"/>
              <a:t>ընտրանքի</a:t>
            </a:r>
            <a:r>
              <a:rPr lang="en-US" sz="1100" b="1" dirty="0"/>
              <a:t> </a:t>
            </a:r>
            <a:r>
              <a:rPr lang="en-US" sz="1100" b="1" dirty="0" err="1"/>
              <a:t>հիման</a:t>
            </a:r>
            <a:r>
              <a:rPr lang="en-US" sz="1100" b="1" dirty="0"/>
              <a:t> </a:t>
            </a:r>
            <a:r>
              <a:rPr lang="en-US" sz="1100" b="1" dirty="0" err="1"/>
              <a:t>վրա</a:t>
            </a:r>
            <a:r>
              <a:rPr lang="en-US" sz="1100" b="1" dirty="0"/>
              <a:t>:</a:t>
            </a:r>
            <a:endParaRPr lang="en-US" sz="1100" dirty="0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23842" y="1718056"/>
            <a:ext cx="5886450" cy="3517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hy-AM" b="1" dirty="0">
                <a:solidFill>
                  <a:schemeClr val="bg1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Ո</a:t>
            </a:r>
            <a:r>
              <a:rPr lang="en-US" b="1" dirty="0">
                <a:solidFill>
                  <a:schemeClr val="bg1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՞</a:t>
            </a:r>
            <a:r>
              <a:rPr lang="hy-AM" b="1" dirty="0">
                <a:solidFill>
                  <a:schemeClr val="bg1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վ ենք մենք</a:t>
            </a:r>
            <a:endParaRPr lang="en-US" dirty="0">
              <a:solidFill>
                <a:schemeClr val="bg1"/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4953000"/>
            <a:ext cx="6858000" cy="533400"/>
          </a:xfrm>
          <a:prstGeom prst="rect">
            <a:avLst/>
          </a:prstGeom>
          <a:solidFill>
            <a:srgbClr val="0484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514350" y="5061688"/>
            <a:ext cx="6191250" cy="3517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Դիտորդությունը</a:t>
            </a:r>
            <a:r>
              <a:rPr lang="en-US" b="1" dirty="0">
                <a:solidFill>
                  <a:schemeClr val="bg1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նախընտրական</a:t>
            </a:r>
            <a:r>
              <a:rPr lang="en-US" b="1" dirty="0">
                <a:solidFill>
                  <a:schemeClr val="bg1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շրջանում</a:t>
            </a:r>
            <a:endParaRPr lang="en-US" b="1" dirty="0">
              <a:solidFill>
                <a:schemeClr val="bg1"/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0368875-3C73-44ED-B2EF-C12D033539B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934" y="832340"/>
            <a:ext cx="1038266" cy="627833"/>
          </a:xfrm>
          <a:prstGeom prst="rect">
            <a:avLst/>
          </a:prstGeom>
        </p:spPr>
      </p:pic>
      <p:pic>
        <p:nvPicPr>
          <p:cNvPr id="20" name="Picture 19" descr="\\LOTUS\Transparency\Services\Project Area 2_Elections\EL_2018\Parliamentary 2018\Donor logos\All_logos_final_am.jpg">
            <a:extLst>
              <a:ext uri="{FF2B5EF4-FFF2-40B4-BE49-F238E27FC236}">
                <a16:creationId xmlns:a16="http://schemas.microsoft.com/office/drawing/2014/main" id="{298C1B5D-F87F-4CD0-AA1C-A58E75C9D1D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29" y="175115"/>
            <a:ext cx="5934075" cy="619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5140213"/>
            <a:ext cx="6858000" cy="533400"/>
          </a:xfrm>
          <a:prstGeom prst="rect">
            <a:avLst/>
          </a:prstGeom>
          <a:solidFill>
            <a:srgbClr val="0484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273056"/>
            <a:ext cx="6858000" cy="533400"/>
          </a:xfrm>
          <a:prstGeom prst="rect">
            <a:avLst/>
          </a:prstGeom>
          <a:solidFill>
            <a:srgbClr val="0484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9525" y="152400"/>
            <a:ext cx="6858000" cy="533400"/>
          </a:xfrm>
          <a:prstGeom prst="rect">
            <a:avLst/>
          </a:prstGeom>
          <a:solidFill>
            <a:srgbClr val="0484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76200"/>
            <a:ext cx="68580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hy-AM" b="1" dirty="0">
                <a:solidFill>
                  <a:schemeClr val="bg1"/>
                </a:solidFill>
              </a:rPr>
              <a:t>Ի</a:t>
            </a:r>
            <a:r>
              <a:rPr lang="en-US" b="1" dirty="0">
                <a:solidFill>
                  <a:schemeClr val="bg1"/>
                </a:solidFill>
              </a:rPr>
              <a:t>ն</a:t>
            </a:r>
            <a:r>
              <a:rPr lang="hy-AM" b="1" dirty="0">
                <a:solidFill>
                  <a:schemeClr val="bg1"/>
                </a:solidFill>
              </a:rPr>
              <a:t>չ</a:t>
            </a:r>
            <a:r>
              <a:rPr lang="en-US" b="1" dirty="0" err="1">
                <a:solidFill>
                  <a:schemeClr val="bg1"/>
                </a:solidFill>
              </a:rPr>
              <a:t>պե</a:t>
            </a:r>
            <a:r>
              <a:rPr lang="hy-AM" b="1" dirty="0">
                <a:solidFill>
                  <a:schemeClr val="bg1"/>
                </a:solidFill>
              </a:rPr>
              <a:t>՞</a:t>
            </a:r>
            <a:r>
              <a:rPr lang="en-US" b="1" dirty="0">
                <a:solidFill>
                  <a:schemeClr val="bg1"/>
                </a:solidFill>
              </a:rPr>
              <a:t>ս է </a:t>
            </a:r>
            <a:r>
              <a:rPr lang="en-US" b="1" dirty="0" err="1">
                <a:solidFill>
                  <a:schemeClr val="bg1"/>
                </a:solidFill>
              </a:rPr>
              <a:t>աշխատում</a:t>
            </a:r>
            <a:r>
              <a:rPr lang="en-US" b="1" dirty="0">
                <a:solidFill>
                  <a:schemeClr val="bg1"/>
                </a:solidFill>
              </a:rPr>
              <a:t>  </a:t>
            </a:r>
            <a:r>
              <a:rPr lang="hy-AM" b="1" dirty="0">
                <a:solidFill>
                  <a:schemeClr val="bg1"/>
                </a:solidFill>
              </a:rPr>
              <a:t>ը</a:t>
            </a:r>
            <a:r>
              <a:rPr lang="en-US" b="1" dirty="0">
                <a:solidFill>
                  <a:schemeClr val="bg1"/>
                </a:solidFill>
              </a:rPr>
              <a:t>ն</a:t>
            </a:r>
            <a:r>
              <a:rPr lang="hy-AM" b="1" dirty="0">
                <a:solidFill>
                  <a:schemeClr val="bg1"/>
                </a:solidFill>
              </a:rPr>
              <a:t>տ</a:t>
            </a:r>
            <a:r>
              <a:rPr lang="en-US" b="1" dirty="0">
                <a:solidFill>
                  <a:schemeClr val="bg1"/>
                </a:solidFill>
              </a:rPr>
              <a:t>ր</a:t>
            </a:r>
            <a:r>
              <a:rPr lang="hy-AM" b="1" dirty="0">
                <a:solidFill>
                  <a:schemeClr val="bg1"/>
                </a:solidFill>
              </a:rPr>
              <a:t>ա</a:t>
            </a:r>
            <a:r>
              <a:rPr lang="en-US" b="1" dirty="0">
                <a:solidFill>
                  <a:schemeClr val="bg1"/>
                </a:solidFill>
              </a:rPr>
              <a:t>ն</a:t>
            </a:r>
            <a:r>
              <a:rPr lang="hy-AM" b="1" dirty="0">
                <a:solidFill>
                  <a:schemeClr val="bg1"/>
                </a:solidFill>
              </a:rPr>
              <a:t>ք</a:t>
            </a:r>
            <a:r>
              <a:rPr lang="en-US" b="1" dirty="0">
                <a:solidFill>
                  <a:schemeClr val="bg1"/>
                </a:solidFill>
              </a:rPr>
              <a:t>ի </a:t>
            </a:r>
            <a:r>
              <a:rPr lang="hy-AM" b="1" dirty="0">
                <a:solidFill>
                  <a:schemeClr val="bg1"/>
                </a:solidFill>
              </a:rPr>
              <a:t>վ</a:t>
            </a:r>
            <a:r>
              <a:rPr lang="en-US" b="1" dirty="0">
                <a:solidFill>
                  <a:schemeClr val="bg1"/>
                </a:solidFill>
              </a:rPr>
              <a:t>ր</a:t>
            </a:r>
            <a:r>
              <a:rPr lang="hy-AM" b="1" dirty="0">
                <a:solidFill>
                  <a:schemeClr val="bg1"/>
                </a:solidFill>
              </a:rPr>
              <a:t>ա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hy-AM" b="1" dirty="0">
                <a:solidFill>
                  <a:schemeClr val="bg1"/>
                </a:solidFill>
              </a:rPr>
              <a:t>հ</a:t>
            </a:r>
            <a:r>
              <a:rPr lang="en-US" b="1" dirty="0">
                <a:solidFill>
                  <a:schemeClr val="bg1"/>
                </a:solidFill>
              </a:rPr>
              <a:t>ի</a:t>
            </a:r>
            <a:r>
              <a:rPr lang="hy-AM" b="1" dirty="0">
                <a:solidFill>
                  <a:schemeClr val="bg1"/>
                </a:solidFill>
              </a:rPr>
              <a:t>մ</a:t>
            </a:r>
            <a:r>
              <a:rPr lang="en-US" b="1" dirty="0">
                <a:solidFill>
                  <a:schemeClr val="bg1"/>
                </a:solidFill>
              </a:rPr>
              <a:t>ն</a:t>
            </a:r>
            <a:r>
              <a:rPr lang="hy-AM" b="1" dirty="0">
                <a:solidFill>
                  <a:schemeClr val="bg1"/>
                </a:solidFill>
              </a:rPr>
              <a:t>վ</a:t>
            </a:r>
            <a:r>
              <a:rPr lang="en-US" b="1" dirty="0">
                <a:solidFill>
                  <a:schemeClr val="bg1"/>
                </a:solidFill>
              </a:rPr>
              <a:t>ա</a:t>
            </a:r>
            <a:r>
              <a:rPr lang="hy-AM" b="1" dirty="0">
                <a:solidFill>
                  <a:schemeClr val="bg1"/>
                </a:solidFill>
              </a:rPr>
              <a:t>ծ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hy-AM" b="1" dirty="0">
                <a:solidFill>
                  <a:schemeClr val="bg1"/>
                </a:solidFill>
              </a:rPr>
              <a:t>մ</a:t>
            </a:r>
            <a:r>
              <a:rPr lang="en-US" b="1" dirty="0">
                <a:solidFill>
                  <a:schemeClr val="bg1"/>
                </a:solidFill>
              </a:rPr>
              <a:t>ե</a:t>
            </a:r>
            <a:r>
              <a:rPr lang="hy-AM" b="1" dirty="0">
                <a:solidFill>
                  <a:schemeClr val="bg1"/>
                </a:solidFill>
              </a:rPr>
              <a:t>թ</a:t>
            </a:r>
            <a:r>
              <a:rPr lang="en-US" b="1" dirty="0">
                <a:solidFill>
                  <a:schemeClr val="bg1"/>
                </a:solidFill>
              </a:rPr>
              <a:t>ո</a:t>
            </a:r>
            <a:r>
              <a:rPr lang="hy-AM" b="1" dirty="0">
                <a:solidFill>
                  <a:schemeClr val="bg1"/>
                </a:solidFill>
              </a:rPr>
              <a:t>դ</a:t>
            </a:r>
            <a:r>
              <a:rPr lang="en-US" b="1" dirty="0">
                <a:solidFill>
                  <a:schemeClr val="bg1"/>
                </a:solidFill>
              </a:rPr>
              <a:t>ա</a:t>
            </a:r>
            <a:r>
              <a:rPr lang="hy-AM" b="1" dirty="0">
                <a:solidFill>
                  <a:schemeClr val="bg1"/>
                </a:solidFill>
              </a:rPr>
              <a:t>բ</a:t>
            </a:r>
            <a:r>
              <a:rPr lang="en-US" b="1" dirty="0">
                <a:solidFill>
                  <a:schemeClr val="bg1"/>
                </a:solidFill>
              </a:rPr>
              <a:t>ա</a:t>
            </a:r>
            <a:r>
              <a:rPr lang="hy-AM" b="1" dirty="0">
                <a:solidFill>
                  <a:schemeClr val="bg1"/>
                </a:solidFill>
              </a:rPr>
              <a:t>ն</a:t>
            </a:r>
            <a:r>
              <a:rPr lang="en-US" b="1" dirty="0">
                <a:solidFill>
                  <a:schemeClr val="bg1"/>
                </a:solidFill>
              </a:rPr>
              <a:t>ո</a:t>
            </a:r>
            <a:r>
              <a:rPr lang="hy-AM" b="1" dirty="0">
                <a:solidFill>
                  <a:schemeClr val="bg1"/>
                </a:solidFill>
              </a:rPr>
              <a:t>ւ</a:t>
            </a:r>
            <a:r>
              <a:rPr lang="en-US" b="1" dirty="0">
                <a:solidFill>
                  <a:schemeClr val="bg1"/>
                </a:solidFill>
              </a:rPr>
              <a:t>թ</a:t>
            </a:r>
            <a:r>
              <a:rPr lang="hy-AM" b="1" dirty="0">
                <a:solidFill>
                  <a:schemeClr val="bg1"/>
                </a:solidFill>
              </a:rPr>
              <a:t>յ</a:t>
            </a:r>
            <a:r>
              <a:rPr lang="en-US" b="1" dirty="0">
                <a:solidFill>
                  <a:schemeClr val="bg1"/>
                </a:solidFill>
              </a:rPr>
              <a:t>ո</a:t>
            </a:r>
            <a:r>
              <a:rPr lang="hy-AM" b="1" dirty="0">
                <a:solidFill>
                  <a:schemeClr val="bg1"/>
                </a:solidFill>
              </a:rPr>
              <a:t>ւ</a:t>
            </a:r>
            <a:r>
              <a:rPr lang="en-US" b="1" dirty="0">
                <a:solidFill>
                  <a:schemeClr val="bg1"/>
                </a:solidFill>
              </a:rPr>
              <a:t>ն</a:t>
            </a:r>
            <a:r>
              <a:rPr lang="hy-AM" b="1" dirty="0">
                <a:solidFill>
                  <a:schemeClr val="bg1"/>
                </a:solidFill>
              </a:rPr>
              <a:t>ը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04800" y="609600"/>
            <a:ext cx="622935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just"/>
            <a:r>
              <a:rPr lang="en-GB" sz="1100" b="1" dirty="0" err="1"/>
              <a:t>Քվեարկության</a:t>
            </a:r>
            <a:r>
              <a:rPr lang="en-GB" sz="1100" b="1" dirty="0"/>
              <a:t> </a:t>
            </a:r>
            <a:r>
              <a:rPr lang="en-GB" sz="1100" b="1" dirty="0" err="1"/>
              <a:t>օրը</a:t>
            </a:r>
            <a:r>
              <a:rPr lang="en-GB" sz="1100" b="1" dirty="0"/>
              <a:t> </a:t>
            </a:r>
            <a:r>
              <a:rPr lang="en-GB" sz="1100" b="1" dirty="0" err="1"/>
              <a:t>դիտորդները</a:t>
            </a:r>
            <a:r>
              <a:rPr lang="en-GB" sz="1100" b="1" dirty="0"/>
              <a:t> </a:t>
            </a:r>
            <a:r>
              <a:rPr lang="en-GB" sz="1100" b="1" dirty="0" err="1"/>
              <a:t>դիտարկում</a:t>
            </a:r>
            <a:r>
              <a:rPr lang="en-GB" sz="1100" b="1" dirty="0"/>
              <a:t> </a:t>
            </a:r>
            <a:r>
              <a:rPr lang="en-GB" sz="1100" b="1" dirty="0" err="1"/>
              <a:t>են</a:t>
            </a:r>
            <a:r>
              <a:rPr lang="en-GB" sz="1100" b="1" dirty="0"/>
              <a:t> </a:t>
            </a:r>
            <a:r>
              <a:rPr lang="en-GB" sz="1100" b="1" dirty="0" err="1"/>
              <a:t>քվեարկության</a:t>
            </a:r>
            <a:r>
              <a:rPr lang="en-GB" sz="1100" b="1" dirty="0"/>
              <a:t> </a:t>
            </a:r>
            <a:r>
              <a:rPr lang="en-GB" sz="1100" b="1" dirty="0" err="1"/>
              <a:t>ողջ</a:t>
            </a:r>
            <a:r>
              <a:rPr lang="en-GB" sz="1100" b="1" dirty="0"/>
              <a:t> </a:t>
            </a:r>
            <a:r>
              <a:rPr lang="en-GB" sz="1100" b="1" dirty="0" err="1"/>
              <a:t>գործընթացը</a:t>
            </a:r>
            <a:r>
              <a:rPr lang="en-GB" sz="1100" b="1" dirty="0"/>
              <a:t> </a:t>
            </a:r>
            <a:r>
              <a:rPr lang="en-GB" sz="1100" b="1" dirty="0" err="1"/>
              <a:t>ընտրված</a:t>
            </a:r>
            <a:r>
              <a:rPr lang="en-GB" sz="1100" b="1" dirty="0"/>
              <a:t> </a:t>
            </a:r>
            <a:r>
              <a:rPr lang="en-GB" sz="1100" b="1" dirty="0" err="1"/>
              <a:t>տեղամասերում</a:t>
            </a:r>
            <a:r>
              <a:rPr lang="en-GB" sz="1100" b="1" dirty="0"/>
              <a:t>՝ </a:t>
            </a:r>
            <a:r>
              <a:rPr lang="hy-AM" sz="1100" b="1" dirty="0"/>
              <a:t>հ</a:t>
            </a:r>
            <a:r>
              <a:rPr lang="en-US" sz="1100" b="1" dirty="0"/>
              <a:t>ե</a:t>
            </a:r>
            <a:r>
              <a:rPr lang="hy-AM" sz="1100" b="1" dirty="0"/>
              <a:t>տ</a:t>
            </a:r>
            <a:r>
              <a:rPr lang="en-US" sz="1100" b="1" dirty="0"/>
              <a:t>և</a:t>
            </a:r>
            <a:r>
              <a:rPr lang="hy-AM" sz="1100" b="1" dirty="0"/>
              <a:t>ե</a:t>
            </a:r>
            <a:r>
              <a:rPr lang="en-US" sz="1100" b="1" dirty="0"/>
              <a:t>լ</a:t>
            </a:r>
            <a:r>
              <a:rPr lang="hy-AM" sz="1100" b="1" dirty="0"/>
              <a:t>ո</a:t>
            </a:r>
            <a:r>
              <a:rPr lang="en-US" sz="1100" b="1" dirty="0"/>
              <a:t>վ </a:t>
            </a:r>
            <a:r>
              <a:rPr lang="en-GB" sz="1100" b="1" dirty="0" err="1"/>
              <a:t>քվերակության</a:t>
            </a:r>
            <a:r>
              <a:rPr lang="en-GB" sz="1100" b="1" dirty="0"/>
              <a:t> </a:t>
            </a:r>
            <a:r>
              <a:rPr lang="en-GB" sz="1100" b="1" dirty="0" err="1"/>
              <a:t>նախապատրաստման</a:t>
            </a:r>
            <a:r>
              <a:rPr lang="en-GB" sz="1100" b="1" dirty="0"/>
              <a:t>, </a:t>
            </a:r>
            <a:r>
              <a:rPr lang="en-GB" sz="1100" b="1" dirty="0" err="1"/>
              <a:t>ընտրատեղամասերի</a:t>
            </a:r>
            <a:r>
              <a:rPr lang="en-GB" sz="1100" b="1" dirty="0"/>
              <a:t> </a:t>
            </a:r>
            <a:r>
              <a:rPr lang="en-GB" sz="1100" b="1" dirty="0" err="1"/>
              <a:t>բացման</a:t>
            </a:r>
            <a:r>
              <a:rPr lang="en-GB" sz="1100" b="1" dirty="0"/>
              <a:t>, </a:t>
            </a:r>
            <a:r>
              <a:rPr lang="en-GB" sz="1100" b="1" dirty="0" err="1"/>
              <a:t>քվերակության</a:t>
            </a:r>
            <a:r>
              <a:rPr lang="en-GB" sz="1100" b="1" dirty="0"/>
              <a:t>, </a:t>
            </a:r>
            <a:r>
              <a:rPr lang="en-GB" sz="1100" b="1" dirty="0" err="1"/>
              <a:t>տեղամասերի</a:t>
            </a:r>
            <a:r>
              <a:rPr lang="en-GB" sz="1100" b="1" dirty="0"/>
              <a:t> </a:t>
            </a:r>
            <a:r>
              <a:rPr lang="en-GB" sz="1100" b="1" dirty="0" err="1"/>
              <a:t>փակման</a:t>
            </a:r>
            <a:r>
              <a:rPr lang="en-GB" sz="1100" b="1" dirty="0"/>
              <a:t> և </a:t>
            </a:r>
            <a:r>
              <a:rPr lang="en-GB" sz="1100" b="1" dirty="0" err="1"/>
              <a:t>հաշվարկի</a:t>
            </a:r>
            <a:r>
              <a:rPr lang="en-GB" sz="1100" b="1" dirty="0"/>
              <a:t> </a:t>
            </a:r>
            <a:r>
              <a:rPr lang="en-GB" sz="1100" b="1" dirty="0" err="1"/>
              <a:t>փուլերին</a:t>
            </a:r>
            <a:r>
              <a:rPr lang="en-GB" sz="1100" b="1" dirty="0"/>
              <a:t>: </a:t>
            </a:r>
            <a:r>
              <a:rPr lang="en-GB" sz="1100" b="1" dirty="0" err="1"/>
              <a:t>Դիտրոդները</a:t>
            </a:r>
            <a:r>
              <a:rPr lang="en-GB" sz="1100" b="1" dirty="0"/>
              <a:t> </a:t>
            </a:r>
            <a:r>
              <a:rPr lang="en-GB" sz="1100" b="1" dirty="0" err="1"/>
              <a:t>արձանագրում</a:t>
            </a:r>
            <a:r>
              <a:rPr lang="en-GB" sz="1100" b="1" dirty="0"/>
              <a:t> </a:t>
            </a:r>
            <a:r>
              <a:rPr lang="en-GB" sz="1100" b="1" dirty="0" err="1"/>
              <a:t>են</a:t>
            </a:r>
            <a:r>
              <a:rPr lang="en-GB" sz="1100" b="1" dirty="0"/>
              <a:t> </a:t>
            </a:r>
            <a:r>
              <a:rPr lang="en-GB" sz="1100" b="1" dirty="0" err="1"/>
              <a:t>իրենց</a:t>
            </a:r>
            <a:r>
              <a:rPr lang="en-GB" sz="1100" b="1" dirty="0"/>
              <a:t> </a:t>
            </a:r>
            <a:r>
              <a:rPr lang="en-GB" sz="1100" b="1" dirty="0" err="1"/>
              <a:t>դիտարկումները</a:t>
            </a:r>
            <a:r>
              <a:rPr lang="en-GB" sz="1100" b="1" dirty="0"/>
              <a:t> </a:t>
            </a:r>
            <a:r>
              <a:rPr lang="en-GB" sz="1100" b="1" dirty="0" err="1"/>
              <a:t>ստանդարտացված</a:t>
            </a:r>
            <a:r>
              <a:rPr lang="en-GB" sz="1100" b="1" dirty="0"/>
              <a:t> </a:t>
            </a:r>
            <a:r>
              <a:rPr lang="en-GB" sz="1100" b="1" dirty="0" err="1"/>
              <a:t>ձևաթղթի</a:t>
            </a:r>
            <a:r>
              <a:rPr lang="en-GB" sz="1100" b="1" dirty="0"/>
              <a:t>(</a:t>
            </a:r>
            <a:r>
              <a:rPr lang="en-GB" sz="1100" b="1" dirty="0" err="1"/>
              <a:t>հարցաշարի</a:t>
            </a:r>
            <a:r>
              <a:rPr lang="en-GB" sz="1100" b="1" dirty="0"/>
              <a:t>) </a:t>
            </a:r>
            <a:r>
              <a:rPr lang="en-GB" sz="1100" b="1" dirty="0" err="1"/>
              <a:t>միջոցով</a:t>
            </a:r>
            <a:r>
              <a:rPr lang="en-GB" sz="1100" b="1" dirty="0"/>
              <a:t> և </a:t>
            </a:r>
            <a:r>
              <a:rPr lang="en-GB" sz="1100" b="1" dirty="0" err="1"/>
              <a:t>ուղարկում</a:t>
            </a:r>
            <a:r>
              <a:rPr lang="en-GB" sz="1100" b="1" dirty="0"/>
              <a:t> </a:t>
            </a:r>
            <a:r>
              <a:rPr lang="en-GB" sz="1100" b="1" dirty="0" err="1"/>
              <a:t>են</a:t>
            </a:r>
            <a:r>
              <a:rPr lang="en-GB" sz="1100" b="1" dirty="0"/>
              <a:t> </a:t>
            </a:r>
            <a:r>
              <a:rPr lang="en-GB" sz="1100" b="1" dirty="0" err="1"/>
              <a:t>տվյալները</a:t>
            </a:r>
            <a:r>
              <a:rPr lang="en-GB" sz="1100" b="1" dirty="0"/>
              <a:t> </a:t>
            </a:r>
            <a:r>
              <a:rPr lang="en-GB" sz="1100" b="1" dirty="0" err="1"/>
              <a:t>համակարգող</a:t>
            </a:r>
            <a:r>
              <a:rPr lang="en-GB" sz="1100" b="1" dirty="0"/>
              <a:t> </a:t>
            </a:r>
            <a:r>
              <a:rPr lang="en-GB" sz="1100" b="1" dirty="0" err="1"/>
              <a:t>կենտրոն</a:t>
            </a:r>
            <a:r>
              <a:rPr lang="en-GB" sz="1100" b="1" dirty="0"/>
              <a:t> </a:t>
            </a:r>
            <a:r>
              <a:rPr lang="en-GB" sz="1100" b="1" dirty="0" err="1"/>
              <a:t>օրվա</a:t>
            </a:r>
            <a:r>
              <a:rPr lang="en-GB" sz="1100" b="1" dirty="0"/>
              <a:t> </a:t>
            </a:r>
            <a:r>
              <a:rPr lang="en-GB" sz="1100" b="1" dirty="0" err="1"/>
              <a:t>ընթացքում</a:t>
            </a:r>
            <a:r>
              <a:rPr lang="en-GB" sz="1100" b="1" dirty="0"/>
              <a:t> </a:t>
            </a:r>
            <a:r>
              <a:rPr lang="en-GB" sz="1100" b="1" dirty="0" err="1"/>
              <a:t>հատուկ</a:t>
            </a:r>
            <a:r>
              <a:rPr lang="en-GB" sz="1100" b="1" dirty="0"/>
              <a:t> </a:t>
            </a:r>
            <a:r>
              <a:rPr lang="en-GB" sz="1100" b="1" dirty="0" err="1"/>
              <a:t>ժամերի</a:t>
            </a:r>
            <a:r>
              <a:rPr lang="en-GB" sz="1100" b="1" dirty="0"/>
              <a:t>:</a:t>
            </a:r>
            <a:endParaRPr lang="en-US" sz="1100" b="1" dirty="0"/>
          </a:p>
          <a:p>
            <a:pPr algn="just"/>
            <a:r>
              <a:rPr lang="en-US" sz="1100" b="1" dirty="0" err="1"/>
              <a:t>Անմիջապես</a:t>
            </a:r>
            <a:r>
              <a:rPr lang="en-US" sz="1100" b="1" dirty="0"/>
              <a:t> </a:t>
            </a:r>
            <a:r>
              <a:rPr lang="en-US" sz="1100" b="1" dirty="0" err="1"/>
              <a:t>ստանալով</a:t>
            </a:r>
            <a:r>
              <a:rPr lang="en-US" sz="1100" b="1" dirty="0"/>
              <a:t> </a:t>
            </a:r>
            <a:r>
              <a:rPr lang="en-US" sz="1100" b="1" dirty="0" err="1"/>
              <a:t>տեղակատվությունը</a:t>
            </a:r>
            <a:r>
              <a:rPr lang="en-US" sz="1100" b="1" dirty="0"/>
              <a:t> </a:t>
            </a:r>
            <a:r>
              <a:rPr lang="en-US" sz="1100" b="1" dirty="0" err="1"/>
              <a:t>դիտորդներից</a:t>
            </a:r>
            <a:r>
              <a:rPr lang="en-US" sz="1100" b="1" dirty="0"/>
              <a:t>՝ </a:t>
            </a:r>
            <a:r>
              <a:rPr lang="en-US" sz="1100" b="1" dirty="0" err="1"/>
              <a:t>առաքելությունը</a:t>
            </a:r>
            <a:r>
              <a:rPr lang="en-US" sz="1100" b="1" dirty="0"/>
              <a:t> </a:t>
            </a:r>
            <a:r>
              <a:rPr lang="en-US" sz="1100" b="1" dirty="0" err="1"/>
              <a:t>հնարավորությունը</a:t>
            </a:r>
            <a:r>
              <a:rPr lang="en-US" sz="1100" b="1" dirty="0"/>
              <a:t> է </a:t>
            </a:r>
            <a:r>
              <a:rPr lang="en-US" sz="1100" b="1" dirty="0" err="1"/>
              <a:t>ստանում</a:t>
            </a:r>
            <a:r>
              <a:rPr lang="en-US" sz="1100" b="1" dirty="0"/>
              <a:t> </a:t>
            </a:r>
            <a:r>
              <a:rPr lang="en-US" sz="1100" b="1" dirty="0" err="1"/>
              <a:t>ժամանակին</a:t>
            </a:r>
            <a:r>
              <a:rPr lang="en-US" sz="1100" b="1" dirty="0"/>
              <a:t> </a:t>
            </a:r>
            <a:r>
              <a:rPr lang="en-US" sz="1100" b="1" dirty="0" err="1"/>
              <a:t>համապարփակ</a:t>
            </a:r>
            <a:r>
              <a:rPr lang="en-US" sz="1100" b="1" dirty="0"/>
              <a:t> </a:t>
            </a:r>
            <a:r>
              <a:rPr lang="en-US" sz="1100" b="1" dirty="0" err="1"/>
              <a:t>եւ</a:t>
            </a:r>
            <a:r>
              <a:rPr lang="en-US" sz="1100" b="1" dirty="0"/>
              <a:t> </a:t>
            </a:r>
            <a:r>
              <a:rPr lang="en-US" sz="1100" b="1" dirty="0" err="1"/>
              <a:t>օբյեկտիվ</a:t>
            </a:r>
            <a:r>
              <a:rPr lang="en-US" sz="1100" b="1" dirty="0"/>
              <a:t> </a:t>
            </a:r>
            <a:r>
              <a:rPr lang="en-US" sz="1100" b="1" dirty="0" err="1"/>
              <a:t>գնահատական</a:t>
            </a:r>
            <a:r>
              <a:rPr lang="en-US" sz="1100" b="1" dirty="0"/>
              <a:t> </a:t>
            </a:r>
            <a:r>
              <a:rPr lang="en-US" sz="1100" b="1" dirty="0" err="1"/>
              <a:t>մատուցել</a:t>
            </a:r>
            <a:r>
              <a:rPr lang="en-US" sz="1100" b="1" dirty="0"/>
              <a:t> </a:t>
            </a:r>
            <a:r>
              <a:rPr lang="en-US" sz="1100" b="1" dirty="0" err="1"/>
              <a:t>հասարակությանը</a:t>
            </a:r>
            <a:r>
              <a:rPr lang="en-US" sz="1100" b="1" dirty="0"/>
              <a:t>: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47700" y="2289719"/>
            <a:ext cx="588645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Ո</a:t>
            </a:r>
            <a:r>
              <a:rPr lang="hy-AM" b="1" dirty="0">
                <a:solidFill>
                  <a:schemeClr val="bg1"/>
                </a:solidFill>
              </a:rPr>
              <a:t>՞</a:t>
            </a:r>
            <a:r>
              <a:rPr lang="en-US" b="1" dirty="0">
                <a:solidFill>
                  <a:schemeClr val="bg1"/>
                </a:solidFill>
              </a:rPr>
              <a:t>ր</a:t>
            </a:r>
            <a:r>
              <a:rPr lang="hy-AM" b="1" dirty="0">
                <a:solidFill>
                  <a:schemeClr val="bg1"/>
                </a:solidFill>
              </a:rPr>
              <a:t>ն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hy-AM" b="1" dirty="0">
                <a:solidFill>
                  <a:schemeClr val="bg1"/>
                </a:solidFill>
              </a:rPr>
              <a:t>է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hy-AM" b="1" dirty="0">
                <a:solidFill>
                  <a:schemeClr val="bg1"/>
                </a:solidFill>
              </a:rPr>
              <a:t>ը</a:t>
            </a:r>
            <a:r>
              <a:rPr lang="en-US" b="1" dirty="0">
                <a:solidFill>
                  <a:schemeClr val="bg1"/>
                </a:solidFill>
              </a:rPr>
              <a:t>ն</a:t>
            </a:r>
            <a:r>
              <a:rPr lang="hy-AM" b="1" dirty="0">
                <a:solidFill>
                  <a:schemeClr val="bg1"/>
                </a:solidFill>
              </a:rPr>
              <a:t>տ</a:t>
            </a:r>
            <a:r>
              <a:rPr lang="en-US" b="1" dirty="0">
                <a:solidFill>
                  <a:schemeClr val="bg1"/>
                </a:solidFill>
              </a:rPr>
              <a:t>ր</a:t>
            </a:r>
            <a:r>
              <a:rPr lang="hy-AM" b="1" dirty="0">
                <a:solidFill>
                  <a:schemeClr val="bg1"/>
                </a:solidFill>
              </a:rPr>
              <a:t>ա</a:t>
            </a:r>
            <a:r>
              <a:rPr lang="en-US" b="1" dirty="0">
                <a:solidFill>
                  <a:schemeClr val="bg1"/>
                </a:solidFill>
              </a:rPr>
              <a:t>ն</a:t>
            </a:r>
            <a:r>
              <a:rPr lang="hy-AM" b="1" dirty="0">
                <a:solidFill>
                  <a:schemeClr val="bg1"/>
                </a:solidFill>
              </a:rPr>
              <a:t>ք</a:t>
            </a:r>
            <a:r>
              <a:rPr lang="en-US" b="1" dirty="0">
                <a:solidFill>
                  <a:schemeClr val="bg1"/>
                </a:solidFill>
              </a:rPr>
              <a:t>ի </a:t>
            </a:r>
            <a:r>
              <a:rPr lang="hy-AM" b="1" dirty="0">
                <a:solidFill>
                  <a:schemeClr val="bg1"/>
                </a:solidFill>
              </a:rPr>
              <a:t>վ</a:t>
            </a:r>
            <a:r>
              <a:rPr lang="en-US" b="1" dirty="0">
                <a:solidFill>
                  <a:schemeClr val="bg1"/>
                </a:solidFill>
              </a:rPr>
              <a:t>ր</a:t>
            </a:r>
            <a:r>
              <a:rPr lang="hy-AM" b="1" dirty="0">
                <a:solidFill>
                  <a:schemeClr val="bg1"/>
                </a:solidFill>
              </a:rPr>
              <a:t>ա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hy-AM" b="1" dirty="0">
                <a:solidFill>
                  <a:schemeClr val="bg1"/>
                </a:solidFill>
              </a:rPr>
              <a:t>հ</a:t>
            </a:r>
            <a:r>
              <a:rPr lang="en-US" b="1" dirty="0">
                <a:solidFill>
                  <a:schemeClr val="bg1"/>
                </a:solidFill>
              </a:rPr>
              <a:t>ի</a:t>
            </a:r>
            <a:r>
              <a:rPr lang="hy-AM" b="1" dirty="0">
                <a:solidFill>
                  <a:schemeClr val="bg1"/>
                </a:solidFill>
              </a:rPr>
              <a:t>մ</a:t>
            </a:r>
            <a:r>
              <a:rPr lang="en-US" b="1" dirty="0">
                <a:solidFill>
                  <a:schemeClr val="bg1"/>
                </a:solidFill>
              </a:rPr>
              <a:t>ն</a:t>
            </a:r>
            <a:r>
              <a:rPr lang="hy-AM" b="1" dirty="0">
                <a:solidFill>
                  <a:schemeClr val="bg1"/>
                </a:solidFill>
              </a:rPr>
              <a:t>վ</a:t>
            </a:r>
            <a:r>
              <a:rPr lang="en-US" b="1" dirty="0">
                <a:solidFill>
                  <a:schemeClr val="bg1"/>
                </a:solidFill>
              </a:rPr>
              <a:t>ա</a:t>
            </a:r>
            <a:r>
              <a:rPr lang="hy-AM" b="1" dirty="0">
                <a:solidFill>
                  <a:schemeClr val="bg1"/>
                </a:solidFill>
              </a:rPr>
              <a:t>ծ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hy-AM" b="1" dirty="0">
                <a:solidFill>
                  <a:schemeClr val="bg1"/>
                </a:solidFill>
              </a:rPr>
              <a:t>մ</a:t>
            </a:r>
            <a:r>
              <a:rPr lang="en-US" b="1" dirty="0">
                <a:solidFill>
                  <a:schemeClr val="bg1"/>
                </a:solidFill>
              </a:rPr>
              <a:t>ե</a:t>
            </a:r>
            <a:r>
              <a:rPr lang="hy-AM" b="1" dirty="0">
                <a:solidFill>
                  <a:schemeClr val="bg1"/>
                </a:solidFill>
              </a:rPr>
              <a:t>թ</a:t>
            </a:r>
            <a:r>
              <a:rPr lang="en-US" b="1" dirty="0">
                <a:solidFill>
                  <a:schemeClr val="bg1"/>
                </a:solidFill>
              </a:rPr>
              <a:t>ո</a:t>
            </a:r>
            <a:r>
              <a:rPr lang="hy-AM" b="1" dirty="0">
                <a:solidFill>
                  <a:schemeClr val="bg1"/>
                </a:solidFill>
              </a:rPr>
              <a:t>դ</a:t>
            </a:r>
            <a:r>
              <a:rPr lang="en-US" b="1" dirty="0">
                <a:solidFill>
                  <a:schemeClr val="bg1"/>
                </a:solidFill>
              </a:rPr>
              <a:t>ա</a:t>
            </a:r>
            <a:r>
              <a:rPr lang="hy-AM" b="1" dirty="0">
                <a:solidFill>
                  <a:schemeClr val="bg1"/>
                </a:solidFill>
              </a:rPr>
              <a:t>բ</a:t>
            </a:r>
            <a:r>
              <a:rPr lang="en-US" b="1" dirty="0">
                <a:solidFill>
                  <a:schemeClr val="bg1"/>
                </a:solidFill>
              </a:rPr>
              <a:t>ա</a:t>
            </a:r>
            <a:r>
              <a:rPr lang="hy-AM" b="1" dirty="0">
                <a:solidFill>
                  <a:schemeClr val="bg1"/>
                </a:solidFill>
              </a:rPr>
              <a:t>ն</a:t>
            </a:r>
            <a:r>
              <a:rPr lang="en-US" b="1" dirty="0">
                <a:solidFill>
                  <a:schemeClr val="bg1"/>
                </a:solidFill>
              </a:rPr>
              <a:t>ո</a:t>
            </a:r>
            <a:r>
              <a:rPr lang="hy-AM" b="1" dirty="0">
                <a:solidFill>
                  <a:schemeClr val="bg1"/>
                </a:solidFill>
              </a:rPr>
              <a:t>ւ</a:t>
            </a:r>
            <a:r>
              <a:rPr lang="en-US" b="1" dirty="0">
                <a:solidFill>
                  <a:schemeClr val="bg1"/>
                </a:solidFill>
              </a:rPr>
              <a:t>թ</a:t>
            </a:r>
            <a:r>
              <a:rPr lang="hy-AM" b="1" dirty="0">
                <a:solidFill>
                  <a:schemeClr val="bg1"/>
                </a:solidFill>
              </a:rPr>
              <a:t>յ</a:t>
            </a:r>
            <a:r>
              <a:rPr lang="en-US" b="1" dirty="0" err="1">
                <a:solidFill>
                  <a:schemeClr val="bg1"/>
                </a:solidFill>
              </a:rPr>
              <a:t>ան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յուրահատկությունը</a:t>
            </a:r>
            <a:r>
              <a:rPr lang="en-US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086600" y="3824860"/>
            <a:ext cx="1371599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GB" sz="1200" b="1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76250" y="5140213"/>
            <a:ext cx="5886450" cy="5175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Դիտորդությունը</a:t>
            </a:r>
            <a:r>
              <a:rPr lang="en-US" b="1" dirty="0">
                <a:solidFill>
                  <a:schemeClr val="bg1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հետընտրական</a:t>
            </a:r>
            <a:r>
              <a:rPr lang="en-US" b="1" dirty="0">
                <a:solidFill>
                  <a:schemeClr val="bg1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շրջանում</a:t>
            </a:r>
            <a:endParaRPr lang="en-US" b="1" dirty="0">
              <a:solidFill>
                <a:schemeClr val="bg1"/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81000" y="7385164"/>
            <a:ext cx="6153150" cy="17872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just"/>
            <a:r>
              <a:rPr lang="en-US" sz="1200" i="1" dirty="0" err="1"/>
              <a:t>Սույն</a:t>
            </a:r>
            <a:r>
              <a:rPr lang="en-US" sz="1200" i="1" dirty="0"/>
              <a:t> </a:t>
            </a:r>
            <a:r>
              <a:rPr lang="en-US" sz="1200" i="1" dirty="0" err="1"/>
              <a:t>առաքելությունը</a:t>
            </a:r>
            <a:r>
              <a:rPr lang="en-US" sz="1200" i="1" dirty="0"/>
              <a:t> </a:t>
            </a:r>
            <a:r>
              <a:rPr lang="en-US" sz="1200" i="1" dirty="0" err="1"/>
              <a:t>հնարավոր</a:t>
            </a:r>
            <a:r>
              <a:rPr lang="en-US" sz="1200" i="1" dirty="0"/>
              <a:t> է </a:t>
            </a:r>
            <a:r>
              <a:rPr lang="en-US" sz="1200" i="1" dirty="0" err="1"/>
              <a:t>դարձել</a:t>
            </a:r>
            <a:r>
              <a:rPr lang="en-US" sz="1200" i="1" dirty="0"/>
              <a:t> </a:t>
            </a:r>
            <a:r>
              <a:rPr lang="en-US" sz="1200" i="1" dirty="0" err="1"/>
              <a:t>Եվրոպական</a:t>
            </a:r>
            <a:r>
              <a:rPr lang="en-US" sz="1200" i="1" dirty="0"/>
              <a:t> </a:t>
            </a:r>
            <a:r>
              <a:rPr lang="en-US" sz="1200" i="1" dirty="0" err="1"/>
              <a:t>Միության</a:t>
            </a:r>
            <a:r>
              <a:rPr lang="en-US" sz="1200" i="1" dirty="0"/>
              <a:t>, </a:t>
            </a:r>
            <a:r>
              <a:rPr lang="en-US" sz="1200" i="1" dirty="0" err="1"/>
              <a:t>Ժողովրդավարության</a:t>
            </a:r>
            <a:r>
              <a:rPr lang="en-US" sz="1200" i="1" dirty="0"/>
              <a:t> </a:t>
            </a:r>
            <a:r>
              <a:rPr lang="en-US" sz="1200" i="1" dirty="0" err="1"/>
              <a:t>ազգային</a:t>
            </a:r>
            <a:r>
              <a:rPr lang="en-US" sz="1200" i="1" dirty="0"/>
              <a:t> </a:t>
            </a:r>
            <a:r>
              <a:rPr lang="en-US" sz="1200" i="1" dirty="0" err="1"/>
              <a:t>հիմնադրամի</a:t>
            </a:r>
            <a:r>
              <a:rPr lang="en-US" sz="1200" i="1" dirty="0"/>
              <a:t>, </a:t>
            </a:r>
            <a:r>
              <a:rPr lang="en-US" sz="1200" i="1" dirty="0" err="1"/>
              <a:t>Ամերիկայի</a:t>
            </a:r>
            <a:r>
              <a:rPr lang="en-US" sz="1200" i="1" dirty="0"/>
              <a:t> </a:t>
            </a:r>
            <a:r>
              <a:rPr lang="en-US" sz="1200" i="1" dirty="0" err="1"/>
              <a:t>Միացյալ</a:t>
            </a:r>
            <a:r>
              <a:rPr lang="en-US" sz="1200" i="1" dirty="0"/>
              <a:t> </a:t>
            </a:r>
            <a:r>
              <a:rPr lang="en-US" sz="1200" i="1" dirty="0" err="1"/>
              <a:t>Նահանգների</a:t>
            </a:r>
            <a:r>
              <a:rPr lang="en-US" sz="1200" i="1" dirty="0"/>
              <a:t> </a:t>
            </a:r>
            <a:r>
              <a:rPr lang="en-US" sz="1200" i="1" dirty="0" err="1"/>
              <a:t>Միջազգային</a:t>
            </a:r>
            <a:r>
              <a:rPr lang="en-US" sz="1200" i="1" dirty="0"/>
              <a:t> </a:t>
            </a:r>
            <a:r>
              <a:rPr lang="en-US" sz="1200" i="1" dirty="0" err="1"/>
              <a:t>զարգացման</a:t>
            </a:r>
            <a:r>
              <a:rPr lang="en-US" sz="1200" i="1" dirty="0"/>
              <a:t> </a:t>
            </a:r>
            <a:r>
              <a:rPr lang="en-US" sz="1200" i="1" dirty="0" err="1"/>
              <a:t>գործակալության</a:t>
            </a:r>
            <a:r>
              <a:rPr lang="en-US" sz="1200" i="1" dirty="0"/>
              <a:t>, </a:t>
            </a:r>
            <a:r>
              <a:rPr lang="en-US" sz="1200" i="1" dirty="0" err="1"/>
              <a:t>Ժողովրդավարական</a:t>
            </a:r>
            <a:r>
              <a:rPr lang="en-US" sz="1200" i="1" dirty="0"/>
              <a:t> </a:t>
            </a:r>
            <a:r>
              <a:rPr lang="en-US" sz="1200" i="1" dirty="0" err="1"/>
              <a:t>ազգային</a:t>
            </a:r>
            <a:r>
              <a:rPr lang="en-US" sz="1200" i="1" dirty="0"/>
              <a:t> </a:t>
            </a:r>
            <a:r>
              <a:rPr lang="en-US" sz="1200" i="1" dirty="0" err="1"/>
              <a:t>ինստիտուտի</a:t>
            </a:r>
            <a:r>
              <a:rPr lang="en-US" sz="1200" i="1" dirty="0"/>
              <a:t> և </a:t>
            </a:r>
            <a:r>
              <a:rPr lang="en-US" sz="1200" i="1" dirty="0" err="1"/>
              <a:t>Բաց</a:t>
            </a:r>
            <a:r>
              <a:rPr lang="en-US" sz="1200" i="1" dirty="0"/>
              <a:t> </a:t>
            </a:r>
            <a:r>
              <a:rPr lang="en-US" sz="1200" i="1" dirty="0" err="1"/>
              <a:t>հասարակության</a:t>
            </a:r>
            <a:r>
              <a:rPr lang="en-US" sz="1200" i="1" dirty="0"/>
              <a:t> </a:t>
            </a:r>
            <a:r>
              <a:rPr lang="en-US" sz="1200" i="1" dirty="0" err="1"/>
              <a:t>հիմնադրամներ</a:t>
            </a:r>
            <a:r>
              <a:rPr lang="en-US" sz="1200" i="1" dirty="0"/>
              <a:t> – </a:t>
            </a:r>
            <a:r>
              <a:rPr lang="en-US" sz="1200" i="1" dirty="0" err="1"/>
              <a:t>Հայաստանի</a:t>
            </a:r>
            <a:r>
              <a:rPr lang="en-US" sz="1200" i="1" dirty="0"/>
              <a:t> </a:t>
            </a:r>
            <a:r>
              <a:rPr lang="en-US" sz="1200" i="1" dirty="0" err="1"/>
              <a:t>ֆինանսական</a:t>
            </a:r>
            <a:r>
              <a:rPr lang="en-US" sz="1200" i="1" dirty="0"/>
              <a:t> </a:t>
            </a:r>
            <a:r>
              <a:rPr lang="en-US" sz="1200" i="1" dirty="0" err="1"/>
              <a:t>աջակցությամբ</a:t>
            </a:r>
            <a:r>
              <a:rPr lang="en-US" sz="1200" i="1" dirty="0"/>
              <a:t>:</a:t>
            </a:r>
          </a:p>
          <a:p>
            <a:pPr algn="just"/>
            <a:r>
              <a:rPr lang="en-US" sz="1200" i="1" dirty="0" err="1"/>
              <a:t>Հրապարակման</a:t>
            </a:r>
            <a:r>
              <a:rPr lang="en-US" sz="1200" i="1" dirty="0"/>
              <a:t> </a:t>
            </a:r>
            <a:r>
              <a:rPr lang="en-US" sz="1200" i="1" dirty="0" err="1"/>
              <a:t>բովանդակության</a:t>
            </a:r>
            <a:r>
              <a:rPr lang="en-US" sz="1200" i="1" dirty="0"/>
              <a:t> </a:t>
            </a:r>
            <a:r>
              <a:rPr lang="en-US" sz="1200" i="1" dirty="0" err="1"/>
              <a:t>համար</a:t>
            </a:r>
            <a:r>
              <a:rPr lang="en-US" sz="1200" i="1" dirty="0"/>
              <a:t> </a:t>
            </a:r>
            <a:r>
              <a:rPr lang="en-US" sz="1200" i="1" dirty="0" err="1"/>
              <a:t>պատասխանատու</a:t>
            </a:r>
            <a:r>
              <a:rPr lang="en-US" sz="1200" i="1" dirty="0"/>
              <a:t> է «</a:t>
            </a:r>
            <a:r>
              <a:rPr lang="en-US" sz="1200" i="1" dirty="0" err="1"/>
              <a:t>Ականատես</a:t>
            </a:r>
            <a:r>
              <a:rPr lang="en-US" sz="1200" i="1" dirty="0"/>
              <a:t>» </a:t>
            </a:r>
            <a:r>
              <a:rPr lang="en-US" sz="1200" i="1" dirty="0" err="1"/>
              <a:t>նախաձեռնությունը</a:t>
            </a:r>
            <a:r>
              <a:rPr lang="en-US" sz="1200" i="1" dirty="0"/>
              <a:t>, և </a:t>
            </a:r>
            <a:r>
              <a:rPr lang="en-US" sz="1200" i="1" dirty="0" err="1"/>
              <a:t>իր</a:t>
            </a:r>
            <a:r>
              <a:rPr lang="en-US" sz="1200" i="1" dirty="0"/>
              <a:t> </a:t>
            </a:r>
            <a:r>
              <a:rPr lang="en-US" sz="1200" i="1" dirty="0" err="1"/>
              <a:t>անդամ</a:t>
            </a:r>
            <a:r>
              <a:rPr lang="en-US" sz="1200" i="1" dirty="0"/>
              <a:t> </a:t>
            </a:r>
            <a:r>
              <a:rPr lang="en-US" sz="1200" i="1" dirty="0" err="1"/>
              <a:t>կազմակերպությունները</a:t>
            </a:r>
            <a:r>
              <a:rPr lang="en-US" sz="1200" i="1" dirty="0"/>
              <a:t>, և </a:t>
            </a:r>
            <a:r>
              <a:rPr lang="en-US" sz="1200" i="1" dirty="0" err="1"/>
              <a:t>այն</a:t>
            </a:r>
            <a:r>
              <a:rPr lang="en-US" sz="1200" i="1" dirty="0"/>
              <a:t> </a:t>
            </a:r>
            <a:r>
              <a:rPr lang="en-US" sz="1200" i="1" dirty="0" err="1"/>
              <a:t>չի</a:t>
            </a:r>
            <a:r>
              <a:rPr lang="en-US" sz="1200" i="1" dirty="0"/>
              <a:t> </a:t>
            </a:r>
            <a:r>
              <a:rPr lang="en-US" sz="1200" i="1" dirty="0" err="1"/>
              <a:t>արտացոլում</a:t>
            </a:r>
            <a:r>
              <a:rPr lang="en-US" sz="1200" i="1" dirty="0"/>
              <a:t> </a:t>
            </a:r>
            <a:r>
              <a:rPr lang="en-US" sz="1200" i="1" dirty="0" err="1"/>
              <a:t>դրամաշնորհատուների</a:t>
            </a:r>
            <a:r>
              <a:rPr lang="en-US" sz="1200" i="1" dirty="0"/>
              <a:t> </a:t>
            </a:r>
            <a:r>
              <a:rPr lang="en-US" sz="1200" i="1" dirty="0" err="1"/>
              <a:t>պաշտոնական</a:t>
            </a:r>
            <a:r>
              <a:rPr lang="en-US" sz="1200" i="1" dirty="0"/>
              <a:t> </a:t>
            </a:r>
            <a:r>
              <a:rPr lang="en-US" sz="1200" i="1" dirty="0" err="1"/>
              <a:t>տեսակետները</a:t>
            </a:r>
            <a:r>
              <a:rPr lang="en-US" sz="1200" i="1" dirty="0"/>
              <a:t>:</a:t>
            </a:r>
            <a:endParaRPr lang="en-US" sz="400" b="1" i="1" dirty="0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381000" y="5714613"/>
            <a:ext cx="6182742" cy="1935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just"/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Հետընտրական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դիտորդությունը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ներառում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է ՏԸՀ-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ներում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արդյունքների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աղյուսակավորման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և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հետընտրական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բողոքների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լուծման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գործ</a:t>
            </a:r>
            <a:r>
              <a:rPr lang="hy-AM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ը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նթացների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դիտարկումը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ինչպես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նաև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մանդատների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բաշխման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և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կառավարությ</a:t>
            </a:r>
            <a:r>
              <a:rPr lang="hy-AM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ա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ն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ձևավորման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ընթացքի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դիտարկումը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:</a:t>
            </a:r>
          </a:p>
          <a:p>
            <a:pPr algn="just"/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Ընտրական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իրավունքը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պաշտպանելու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և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հետագա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բարեփոխումներին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նպաստելու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նպատակով</a:t>
            </a:r>
            <a:r>
              <a:rPr lang="hy-AM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՝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նախաձեռնությունը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քվերակության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օրվա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իր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դիտարկումների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հիման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վրա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ըստ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անհրաժեշտության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կներկայացնի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դիմում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/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բողոքներ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համապատասխան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մարմիններին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:</a:t>
            </a:r>
            <a:endParaRPr lang="en-US" sz="800" b="1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9144000"/>
            <a:ext cx="6858000" cy="762000"/>
          </a:xfrm>
          <a:prstGeom prst="rect">
            <a:avLst/>
          </a:prstGeom>
          <a:solidFill>
            <a:srgbClr val="0484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4" name="Picture 6" descr="C:\Users\armen\Desktop\1_Монтажная область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200859"/>
            <a:ext cx="1905000" cy="705141"/>
          </a:xfrm>
          <a:prstGeom prst="rect">
            <a:avLst/>
          </a:prstGeom>
          <a:noFill/>
        </p:spPr>
      </p:pic>
      <p:sp>
        <p:nvSpPr>
          <p:cNvPr id="24" name="Title 1"/>
          <p:cNvSpPr txBox="1">
            <a:spLocks/>
          </p:cNvSpPr>
          <p:nvPr/>
        </p:nvSpPr>
        <p:spPr>
          <a:xfrm>
            <a:off x="3352800" y="9220200"/>
            <a:ext cx="3276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https://www.facebook.com/akanatesditord/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79BD269-EC94-4279-B53F-C926A6843BAD}"/>
              </a:ext>
            </a:extLst>
          </p:cNvPr>
          <p:cNvSpPr/>
          <p:nvPr/>
        </p:nvSpPr>
        <p:spPr>
          <a:xfrm>
            <a:off x="310242" y="2971799"/>
            <a:ext cx="624641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Ըն</a:t>
            </a:r>
            <a:r>
              <a:rPr lang="hy-AM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տ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րանքի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վրա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հիմնված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դիտորդությունը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գնահատում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է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քվեարկության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օրվա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ամենակարևոր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ասպեկտները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: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Չկենտրոնանալով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միայն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ընտրախախտումների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վրա</a:t>
            </a:r>
            <a:r>
              <a:rPr lang="hy-AM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՝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մեթոդաբանությունը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գնահատում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է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ընտրատեղամասի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աշխատողներին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և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ֆիքսում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հնաավոր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կեղծիքները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:</a:t>
            </a:r>
            <a:endParaRPr lang="en-US" sz="1200" b="1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algn="just"/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Դիտորդները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տեղաբաշ</a:t>
            </a:r>
            <a:r>
              <a:rPr lang="hy-AM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խ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ումը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վիճակագրության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տեսանկյունից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ներկայացուցչական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ընտրանքի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հիման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վրա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ընտրված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տեղամասերում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հնարավորություն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է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տալիս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ստանալ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ողջ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երկրի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պատկերը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այլ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ոչ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թե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միայն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դիտարկվող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տեղամասերի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:</a:t>
            </a:r>
          </a:p>
          <a:p>
            <a:pPr algn="just"/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Ըն</a:t>
            </a:r>
            <a:r>
              <a:rPr lang="hy-AM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տ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րանքի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վրա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հիմնված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դիտորդությունը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հաջողությամբ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կիրառվել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է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աշխարհի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շուրջ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50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երկրներում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: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Մեր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տ</a:t>
            </a:r>
            <a:r>
              <a:rPr lang="hy-AM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ա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րածաշրջանում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նման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փորձ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եղել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է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Ուկրաինայում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Վրաստանում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Մոլդովայում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Ադրբեջանում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Ղրղզստանում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Ղազախստանում</a:t>
            </a:r>
            <a:r>
              <a:rPr lang="en-GB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 և </a:t>
            </a:r>
            <a:r>
              <a:rPr lang="en-GB" sz="1200" b="1" dirty="0" err="1">
                <a:latin typeface="Arian AMU" panose="01000000000000000000" pitchFamily="2" charset="0"/>
                <a:cs typeface="Arian AMU" panose="01000000000000000000" pitchFamily="2" charset="0"/>
              </a:rPr>
              <a:t>Ռուսաստանում</a:t>
            </a:r>
            <a:r>
              <a:rPr lang="en-US" sz="1200" b="1" dirty="0">
                <a:latin typeface="Arian AMU" panose="01000000000000000000" pitchFamily="2" charset="0"/>
                <a:cs typeface="Arian AMU" panose="01000000000000000000" pitchFamily="2" charset="0"/>
              </a:rPr>
              <a:t>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</TotalTime>
  <Words>659</Words>
  <Application>Microsoft Office PowerPoint</Application>
  <PresentationFormat>A4 Paper (210x297 mm)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Arian AMU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Ո՞վ ենք մենք</dc:title>
  <dc:creator>armen</dc:creator>
  <cp:lastModifiedBy>Hayk Davtyan</cp:lastModifiedBy>
  <cp:revision>46</cp:revision>
  <cp:lastPrinted>2018-12-07T14:46:30Z</cp:lastPrinted>
  <dcterms:created xsi:type="dcterms:W3CDTF">2018-12-01T12:58:16Z</dcterms:created>
  <dcterms:modified xsi:type="dcterms:W3CDTF">2018-12-08T07:38:13Z</dcterms:modified>
</cp:coreProperties>
</file>