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FF66"/>
    <a:srgbClr val="C00000"/>
    <a:srgbClr val="000000"/>
    <a:srgbClr val="E46C0A"/>
    <a:srgbClr val="00CC66"/>
    <a:srgbClr val="FFFF00"/>
    <a:srgbClr val="77933C"/>
    <a:srgbClr val="9933FF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4029125643944284E-2"/>
          <c:y val="3.092009602695767E-2"/>
          <c:w val="0.93408873816257321"/>
          <c:h val="0.785701527568794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პასუხების რაოდენობა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Sheet1!$A$2:$A$15</c:f>
              <c:strCache>
                <c:ptCount val="14"/>
                <c:pt idx="0">
                  <c:v>10-20 ლარი</c:v>
                </c:pt>
                <c:pt idx="1">
                  <c:v>20-30ლარი</c:v>
                </c:pt>
                <c:pt idx="2">
                  <c:v>30-40ლარი</c:v>
                </c:pt>
                <c:pt idx="3">
                  <c:v>40-50ლარი</c:v>
                </c:pt>
                <c:pt idx="4">
                  <c:v>50-60ლარი</c:v>
                </c:pt>
                <c:pt idx="5">
                  <c:v>60-80ლარი</c:v>
                </c:pt>
                <c:pt idx="6">
                  <c:v>80-100ლარი</c:v>
                </c:pt>
                <c:pt idx="7">
                  <c:v>100-150ლარი</c:v>
                </c:pt>
                <c:pt idx="8">
                  <c:v>150-200ლარი</c:v>
                </c:pt>
                <c:pt idx="9">
                  <c:v>200-250ლარი</c:v>
                </c:pt>
                <c:pt idx="10">
                  <c:v>250-350ლარი</c:v>
                </c:pt>
                <c:pt idx="11">
                  <c:v>350-450 ლარი</c:v>
                </c:pt>
                <c:pt idx="12">
                  <c:v>500-600ლარი</c:v>
                </c:pt>
                <c:pt idx="13">
                  <c:v>არ ეხარჯება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91</c:v>
                </c:pt>
                <c:pt idx="1">
                  <c:v>79</c:v>
                </c:pt>
                <c:pt idx="2">
                  <c:v>65</c:v>
                </c:pt>
                <c:pt idx="3">
                  <c:v>128</c:v>
                </c:pt>
                <c:pt idx="4">
                  <c:v>69</c:v>
                </c:pt>
                <c:pt idx="5">
                  <c:v>144</c:v>
                </c:pt>
                <c:pt idx="6">
                  <c:v>152</c:v>
                </c:pt>
                <c:pt idx="7">
                  <c:v>133</c:v>
                </c:pt>
                <c:pt idx="8">
                  <c:v>52</c:v>
                </c:pt>
                <c:pt idx="9">
                  <c:v>21</c:v>
                </c:pt>
                <c:pt idx="10">
                  <c:v>24</c:v>
                </c:pt>
                <c:pt idx="11">
                  <c:v>5</c:v>
                </c:pt>
                <c:pt idx="12">
                  <c:v>4</c:v>
                </c:pt>
                <c:pt idx="1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089152"/>
        <c:axId val="67090688"/>
      </c:barChart>
      <c:catAx>
        <c:axId val="67089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67090688"/>
        <c:crosses val="autoZero"/>
        <c:auto val="1"/>
        <c:lblAlgn val="ctr"/>
        <c:lblOffset val="100"/>
        <c:noMultiLvlLbl val="0"/>
      </c:catAx>
      <c:valAx>
        <c:axId val="67090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70891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სერეტიდი</c:v>
                </c:pt>
                <c:pt idx="1">
                  <c:v>სალბუტამოლი</c:v>
                </c:pt>
                <c:pt idx="2">
                  <c:v>ეუფილინი</c:v>
                </c:pt>
                <c:pt idx="3">
                  <c:v>პუროქსანი</c:v>
                </c:pt>
                <c:pt idx="4">
                  <c:v>ბეროდუალი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</c:v>
                </c:pt>
                <c:pt idx="1">
                  <c:v>9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796544"/>
        <c:axId val="90183168"/>
      </c:barChart>
      <c:catAx>
        <c:axId val="88796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183168"/>
        <c:crosses val="autoZero"/>
        <c:auto val="1"/>
        <c:lblAlgn val="ctr"/>
        <c:lblOffset val="100"/>
        <c:noMultiLvlLbl val="0"/>
      </c:catAx>
      <c:valAx>
        <c:axId val="901831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8796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155375848289233"/>
          <c:y val="3.9473684210526314E-2"/>
          <c:w val="0.63063063063063063"/>
          <c:h val="0.9210526315789473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C00000">
                  <a:alpha val="70980"/>
                </a:srgbClr>
              </a:solidFill>
            </c:spPr>
          </c:dPt>
          <c:dPt>
            <c:idx val="1"/>
            <c:bubble3D val="0"/>
            <c:spPr>
              <a:solidFill>
                <a:srgbClr val="0070C0">
                  <a:alpha val="76078"/>
                </a:srgbClr>
              </a:solidFill>
            </c:spPr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rgbClr val="9933FF">
                  <a:alpha val="67059"/>
                </a:srgbClr>
              </a:solidFill>
            </c:spPr>
          </c:dPt>
          <c:dPt>
            <c:idx val="5"/>
            <c:bubble3D val="0"/>
            <c:spPr>
              <a:solidFill>
                <a:srgbClr val="E46C0A">
                  <a:alpha val="89804"/>
                </a:srgbClr>
              </a:solidFill>
            </c:spPr>
          </c:dPt>
          <c:dPt>
            <c:idx val="6"/>
            <c:bubble3D val="0"/>
            <c:spPr>
              <a:solidFill>
                <a:srgbClr val="00CC66">
                  <a:alpha val="76078"/>
                </a:srgbClr>
              </a:solidFill>
            </c:spPr>
          </c:dPt>
          <c:dPt>
            <c:idx val="7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8"/>
            <c:bubble3D val="0"/>
            <c:spPr>
              <a:solidFill>
                <a:srgbClr val="FFFF00">
                  <a:alpha val="83922"/>
                </a:srgbClr>
              </a:solidFill>
            </c:spPr>
          </c:dPt>
          <c:dPt>
            <c:idx val="9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c:spPr>
          </c:dPt>
          <c:dLbls>
            <c:dLbl>
              <c:idx val="0"/>
              <c:layout>
                <c:manualLayout>
                  <c:x val="-0.23284704664210551"/>
                  <c:y val="0.14033262529185567"/>
                </c:manualLayout>
              </c:layout>
              <c:tx>
                <c:rich>
                  <a:bodyPr/>
                  <a:lstStyle/>
                  <a:p>
                    <a:r>
                      <a:rPr lang="ka-GE" sz="1200" dirty="0" smtClean="0"/>
                      <a:t>გულ-სისხლძარღვთა; ანტიჰიპერტენზიული</a:t>
                    </a:r>
                  </a:p>
                  <a:p>
                    <a:r>
                      <a:rPr lang="en-US" sz="1200" dirty="0" smtClean="0"/>
                      <a:t>160</a:t>
                    </a:r>
                    <a:endParaRPr lang="en-US" sz="1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4965325435238028"/>
                  <c:y val="-0.15482366588050492"/>
                </c:manualLayout>
              </c:layout>
              <c:tx>
                <c:rich>
                  <a:bodyPr/>
                  <a:lstStyle/>
                  <a:p>
                    <a:r>
                      <a:rPr lang="ka-GE" sz="1400" dirty="0" smtClean="0"/>
                      <a:t>ცენტრალური</a:t>
                    </a:r>
                    <a:r>
                      <a:rPr lang="ka-GE" sz="1400" baseline="0" dirty="0" smtClean="0"/>
                      <a:t> ნერვული სისტემის</a:t>
                    </a:r>
                  </a:p>
                  <a:p>
                    <a:r>
                      <a:rPr lang="en-US" sz="1400" dirty="0" smtClean="0"/>
                      <a:t>80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2398493157105361"/>
                  <c:y val="-0.10622628658759427"/>
                </c:manualLayout>
              </c:layout>
              <c:tx>
                <c:rich>
                  <a:bodyPr/>
                  <a:lstStyle/>
                  <a:p>
                    <a:r>
                      <a:rPr lang="ka-GE" sz="1400" dirty="0" smtClean="0"/>
                      <a:t>ბიო დანამტ.</a:t>
                    </a:r>
                    <a:r>
                      <a:rPr lang="ka-GE" sz="1400" baseline="0" dirty="0" smtClean="0"/>
                      <a:t> ვიტამინები, ჰორმონები და სხვა.</a:t>
                    </a:r>
                  </a:p>
                  <a:p>
                    <a:r>
                      <a:rPr lang="en-US" sz="1400" dirty="0" smtClean="0"/>
                      <a:t>60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7026601404554159"/>
                  <c:y val="-0.12060661002900953"/>
                </c:manualLayout>
              </c:layout>
              <c:tx>
                <c:rich>
                  <a:bodyPr/>
                  <a:lstStyle/>
                  <a:p>
                    <a:r>
                      <a:rPr lang="ka-GE" sz="1400" dirty="0" smtClean="0"/>
                      <a:t>საყრდენ-მამოძრავებელი,</a:t>
                    </a:r>
                    <a:r>
                      <a:rPr lang="ka-GE" sz="1400" baseline="0" dirty="0" smtClean="0"/>
                      <a:t> ანთების, ანალგეზიური</a:t>
                    </a:r>
                  </a:p>
                  <a:p>
                    <a:r>
                      <a:rPr lang="en-US" sz="1400" dirty="0" smtClean="0"/>
                      <a:t>55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8085372774349151"/>
                  <c:y val="3.3714601464290644E-2"/>
                </c:manualLayout>
              </c:layout>
              <c:tx>
                <c:rich>
                  <a:bodyPr/>
                  <a:lstStyle/>
                  <a:p>
                    <a:r>
                      <a:rPr lang="ka-GE" sz="1400" dirty="0" smtClean="0"/>
                      <a:t>საჭმლის მომნელებელი</a:t>
                    </a:r>
                    <a:r>
                      <a:rPr lang="en-US" sz="1400" dirty="0" smtClean="0"/>
                      <a:t>39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246599856836079E-3"/>
                  <c:y val="3.1940713293191293E-2"/>
                </c:manualLayout>
              </c:layout>
              <c:tx>
                <c:rich>
                  <a:bodyPr/>
                  <a:lstStyle/>
                  <a:p>
                    <a:r>
                      <a:rPr lang="ka-GE" sz="1400" dirty="0" smtClean="0"/>
                      <a:t>ენდოკრინული</a:t>
                    </a:r>
                    <a:r>
                      <a:rPr lang="en-US" sz="1400" dirty="0" smtClean="0"/>
                      <a:t>21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6136960152708185E-3"/>
                  <c:y val="4.289659564613247E-2"/>
                </c:manualLayout>
              </c:layout>
              <c:tx>
                <c:rich>
                  <a:bodyPr/>
                  <a:lstStyle/>
                  <a:p>
                    <a:r>
                      <a:rPr lang="ka-GE" sz="1200" dirty="0" smtClean="0"/>
                      <a:t>ოფთალმოლოგიური </a:t>
                    </a:r>
                  </a:p>
                  <a:p>
                    <a:r>
                      <a:rPr lang="en-US" sz="1200" dirty="0" smtClean="0"/>
                      <a:t>20</a:t>
                    </a:r>
                    <a:endParaRPr lang="en-US" sz="1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6.3415383887824835E-3"/>
                  <c:y val="2.4310850946263295E-2"/>
                </c:manualLayout>
              </c:layout>
              <c:tx>
                <c:rich>
                  <a:bodyPr/>
                  <a:lstStyle/>
                  <a:p>
                    <a:r>
                      <a:rPr lang="ka-GE" sz="1200" dirty="0" smtClean="0"/>
                      <a:t>სასუნთქი სისტემის </a:t>
                    </a:r>
                    <a:r>
                      <a:rPr lang="en-US" sz="1200" dirty="0" smtClean="0"/>
                      <a:t>18</a:t>
                    </a:r>
                    <a:endParaRPr lang="en-US" sz="1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9764843583741223E-2"/>
                  <c:y val="5.3253211769581431E-4"/>
                </c:manualLayout>
              </c:layout>
              <c:tx>
                <c:rich>
                  <a:bodyPr/>
                  <a:lstStyle/>
                  <a:p>
                    <a:r>
                      <a:rPr lang="ka-GE" sz="1200" dirty="0" smtClean="0"/>
                      <a:t>შარდ-სასქესო </a:t>
                    </a:r>
                    <a:r>
                      <a:rPr lang="en-US" sz="1200" dirty="0" smtClean="0"/>
                      <a:t>10</a:t>
                    </a:r>
                    <a:endParaRPr lang="en-US" sz="1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ka-GE" sz="1600" dirty="0" smtClean="0"/>
                      <a:t>სხვა </a:t>
                    </a:r>
                    <a:r>
                      <a:rPr lang="en-US" sz="1600" dirty="0" smtClean="0"/>
                      <a:t>18</a:t>
                    </a:r>
                    <a:endParaRPr lang="en-US" sz="16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Sheet1!$A$2:$A$11</c:f>
              <c:strCache>
                <c:ptCount val="10"/>
                <c:pt idx="0">
                  <c:v>გულ-სისხლძარღვთა; ანტიჰიპერტენზიული</c:v>
                </c:pt>
                <c:pt idx="1">
                  <c:v>ცენტრალური ნერვული სისტემის</c:v>
                </c:pt>
                <c:pt idx="2">
                  <c:v>ბიო-დანამტ.ვიტამინები,ჰორმონები და სხვ.</c:v>
                </c:pt>
                <c:pt idx="3">
                  <c:v>საყრდენ-მამოძრავებელი; ანთების; ანალგეზიური</c:v>
                </c:pt>
                <c:pt idx="4">
                  <c:v>საჭმლის მომნელებელი </c:v>
                </c:pt>
                <c:pt idx="5">
                  <c:v>ენდოკრინული </c:v>
                </c:pt>
                <c:pt idx="6">
                  <c:v>ოფთალმოლოგიური</c:v>
                </c:pt>
                <c:pt idx="7">
                  <c:v>სასუნთქი </c:v>
                </c:pt>
                <c:pt idx="8">
                  <c:v>შარდ-სასქესო </c:v>
                </c:pt>
                <c:pt idx="9">
                  <c:v>სხვა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160</c:v>
                </c:pt>
                <c:pt idx="1">
                  <c:v>80</c:v>
                </c:pt>
                <c:pt idx="2">
                  <c:v>60</c:v>
                </c:pt>
                <c:pt idx="3">
                  <c:v>55</c:v>
                </c:pt>
                <c:pt idx="4">
                  <c:v>39</c:v>
                </c:pt>
                <c:pt idx="5">
                  <c:v>21</c:v>
                </c:pt>
                <c:pt idx="6">
                  <c:v>20</c:v>
                </c:pt>
                <c:pt idx="7">
                  <c:v>18</c:v>
                </c:pt>
                <c:pt idx="8">
                  <c:v>10</c:v>
                </c:pt>
                <c:pt idx="9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ka-GE" sz="2000" b="0" dirty="0" smtClean="0">
                <a:solidFill>
                  <a:srgbClr val="002060"/>
                </a:solidFill>
              </a:rPr>
              <a:t>გულ-სისხლძარღვთა სისტემის;  ანტიჰიპერტენზიული</a:t>
            </a:r>
            <a:endParaRPr lang="en-US" sz="2000" b="0" dirty="0">
              <a:solidFill>
                <a:srgbClr val="002060"/>
              </a:solidFill>
            </a:endParaRPr>
          </a:p>
        </c:rich>
      </c:tx>
      <c:layout>
        <c:manualLayout>
          <c:xMode val="edge"/>
          <c:yMode val="edge"/>
          <c:x val="0.19151454981170832"/>
          <c:y val="1.3698687664041994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კარდიომაგნილი</c:v>
                </c:pt>
                <c:pt idx="1">
                  <c:v>კაპტოპრილი</c:v>
                </c:pt>
                <c:pt idx="2">
                  <c:v>ენაპი H</c:v>
                </c:pt>
                <c:pt idx="3">
                  <c:v>კონკორი</c:v>
                </c:pt>
                <c:pt idx="4">
                  <c:v>დეტრალექსი</c:v>
                </c:pt>
                <c:pt idx="5">
                  <c:v>ლორისტა</c:v>
                </c:pt>
                <c:pt idx="6">
                  <c:v>პრესტანსი</c:v>
                </c:pt>
                <c:pt idx="7">
                  <c:v>ვეროშპირონი</c:v>
                </c:pt>
                <c:pt idx="8">
                  <c:v>ლორისტა H</c:v>
                </c:pt>
                <c:pt idx="9">
                  <c:v>ნებილეტი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237</c:v>
                </c:pt>
                <c:pt idx="1">
                  <c:v>159</c:v>
                </c:pt>
                <c:pt idx="2">
                  <c:v>120</c:v>
                </c:pt>
                <c:pt idx="3">
                  <c:v>66</c:v>
                </c:pt>
                <c:pt idx="4">
                  <c:v>43</c:v>
                </c:pt>
                <c:pt idx="5">
                  <c:v>34</c:v>
                </c:pt>
                <c:pt idx="6">
                  <c:v>30</c:v>
                </c:pt>
                <c:pt idx="7">
                  <c:v>29</c:v>
                </c:pt>
                <c:pt idx="8">
                  <c:v>28</c:v>
                </c:pt>
                <c:pt idx="9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819392"/>
        <c:axId val="26723072"/>
      </c:barChart>
      <c:catAx>
        <c:axId val="258193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723072"/>
        <c:crosses val="autoZero"/>
        <c:auto val="1"/>
        <c:lblAlgn val="ctr"/>
        <c:lblOffset val="100"/>
        <c:noMultiLvlLbl val="0"/>
      </c:catAx>
      <c:valAx>
        <c:axId val="267230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5819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კორსიზი</c:v>
                </c:pt>
                <c:pt idx="1">
                  <c:v>კატაბალახა</c:v>
                </c:pt>
                <c:pt idx="2">
                  <c:v>კორვალ G</c:v>
                </c:pt>
                <c:pt idx="3">
                  <c:v>კორვალოლი</c:v>
                </c:pt>
                <c:pt idx="4">
                  <c:v>ციკლოდოლი</c:v>
                </c:pt>
                <c:pt idx="5">
                  <c:v>ფინლეპსინი </c:v>
                </c:pt>
                <c:pt idx="6">
                  <c:v>ბეტასერკი</c:v>
                </c:pt>
                <c:pt idx="7">
                  <c:v>პარკინი</c:v>
                </c:pt>
                <c:pt idx="8">
                  <c:v>ვალოსედი</c:v>
                </c:pt>
                <c:pt idx="9">
                  <c:v>ცინარიზინი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118</c:v>
                </c:pt>
                <c:pt idx="1">
                  <c:v>47</c:v>
                </c:pt>
                <c:pt idx="2">
                  <c:v>39</c:v>
                </c:pt>
                <c:pt idx="3">
                  <c:v>25</c:v>
                </c:pt>
                <c:pt idx="4">
                  <c:v>10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961408"/>
        <c:axId val="66451328"/>
      </c:barChart>
      <c:catAx>
        <c:axId val="269614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6451328"/>
        <c:crosses val="autoZero"/>
        <c:auto val="1"/>
        <c:lblAlgn val="ctr"/>
        <c:lblOffset val="100"/>
        <c:noMultiLvlLbl val="0"/>
      </c:catAx>
      <c:valAx>
        <c:axId val="664513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961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ასპარკამი</c:v>
                </c:pt>
                <c:pt idx="1">
                  <c:v>ატორისი</c:v>
                </c:pt>
                <c:pt idx="2">
                  <c:v>კალცი D3</c:v>
                </c:pt>
                <c:pt idx="3">
                  <c:v>ომეგა-3</c:v>
                </c:pt>
                <c:pt idx="4">
                  <c:v>ზეტორი</c:v>
                </c:pt>
                <c:pt idx="5">
                  <c:v>სუპრასტინი</c:v>
                </c:pt>
                <c:pt idx="6">
                  <c:v>ალერტეკი</c:v>
                </c:pt>
                <c:pt idx="7">
                  <c:v>დექსამეტაზონი</c:v>
                </c:pt>
                <c:pt idx="8">
                  <c:v>მედროლი</c:v>
                </c:pt>
                <c:pt idx="9">
                  <c:v>კოკარნიტი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15</c:v>
                </c:pt>
                <c:pt idx="1">
                  <c:v>14</c:v>
                </c:pt>
                <c:pt idx="2">
                  <c:v>10</c:v>
                </c:pt>
                <c:pt idx="3">
                  <c:v>10</c:v>
                </c:pt>
                <c:pt idx="4">
                  <c:v>8</c:v>
                </c:pt>
                <c:pt idx="5">
                  <c:v>8</c:v>
                </c:pt>
                <c:pt idx="6">
                  <c:v>9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492928"/>
        <c:axId val="70524928"/>
      </c:barChart>
      <c:catAx>
        <c:axId val="704929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0524928"/>
        <c:crosses val="autoZero"/>
        <c:auto val="1"/>
        <c:lblAlgn val="ctr"/>
        <c:lblOffset val="100"/>
        <c:noMultiLvlLbl val="0"/>
      </c:catAx>
      <c:valAx>
        <c:axId val="705249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04929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ნო-შპა</c:v>
                </c:pt>
                <c:pt idx="1">
                  <c:v>ციტრამონი</c:v>
                </c:pt>
                <c:pt idx="2">
                  <c:v>ანალგინი</c:v>
                </c:pt>
                <c:pt idx="3">
                  <c:v>ნიმესილი</c:v>
                </c:pt>
                <c:pt idx="4">
                  <c:v>კეტონალი</c:v>
                </c:pt>
                <c:pt idx="5">
                  <c:v>პარაცეტამოლი</c:v>
                </c:pt>
                <c:pt idx="6">
                  <c:v>ნუროფენი</c:v>
                </c:pt>
                <c:pt idx="7">
                  <c:v>ვოლტარენი</c:v>
                </c:pt>
                <c:pt idx="8">
                  <c:v>იბუპროფენი</c:v>
                </c:pt>
                <c:pt idx="9">
                  <c:v>დიკლოფენაკი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118</c:v>
                </c:pt>
                <c:pt idx="1">
                  <c:v>46</c:v>
                </c:pt>
                <c:pt idx="2">
                  <c:v>18</c:v>
                </c:pt>
                <c:pt idx="3">
                  <c:v>17</c:v>
                </c:pt>
                <c:pt idx="4">
                  <c:v>13</c:v>
                </c:pt>
                <c:pt idx="5">
                  <c:v>12</c:v>
                </c:pt>
                <c:pt idx="6">
                  <c:v>11</c:v>
                </c:pt>
                <c:pt idx="7">
                  <c:v>11</c:v>
                </c:pt>
                <c:pt idx="8">
                  <c:v>10</c:v>
                </c:pt>
                <c:pt idx="9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580096"/>
        <c:axId val="71541120"/>
      </c:barChart>
      <c:catAx>
        <c:axId val="705800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1541120"/>
        <c:crosses val="autoZero"/>
        <c:auto val="1"/>
        <c:lblAlgn val="ctr"/>
        <c:lblOffset val="100"/>
        <c:noMultiLvlLbl val="0"/>
      </c:catAx>
      <c:valAx>
        <c:axId val="715411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0580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ომეპრაზოლი</c:v>
                </c:pt>
                <c:pt idx="1">
                  <c:v>მეზიმ-ფორტე</c:v>
                </c:pt>
                <c:pt idx="2">
                  <c:v>ალოხოლი</c:v>
                </c:pt>
                <c:pt idx="3">
                  <c:v>ესპუმიზანი</c:v>
                </c:pt>
                <c:pt idx="4">
                  <c:v>სენადე</c:v>
                </c:pt>
                <c:pt idx="5">
                  <c:v>ეუკარბონი</c:v>
                </c:pt>
                <c:pt idx="6">
                  <c:v>სილარსილი</c:v>
                </c:pt>
                <c:pt idx="7">
                  <c:v>პანტაპი</c:v>
                </c:pt>
                <c:pt idx="8">
                  <c:v>იმოდიუმი</c:v>
                </c:pt>
                <c:pt idx="9">
                  <c:v>რეოფარი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33</c:v>
                </c:pt>
                <c:pt idx="1">
                  <c:v>24</c:v>
                </c:pt>
                <c:pt idx="2">
                  <c:v>9</c:v>
                </c:pt>
                <c:pt idx="3">
                  <c:v>7</c:v>
                </c:pt>
                <c:pt idx="4">
                  <c:v>6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896576"/>
        <c:axId val="81898496"/>
      </c:barChart>
      <c:catAx>
        <c:axId val="81896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898496"/>
        <c:crosses val="autoZero"/>
        <c:auto val="1"/>
        <c:lblAlgn val="ctr"/>
        <c:lblOffset val="100"/>
        <c:noMultiLvlLbl val="0"/>
      </c:catAx>
      <c:valAx>
        <c:axId val="818984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1896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სიოფორი</c:v>
                </c:pt>
                <c:pt idx="1">
                  <c:v>დიაბეტონი</c:v>
                </c:pt>
                <c:pt idx="2">
                  <c:v>ეუთიროქსი</c:v>
                </c:pt>
                <c:pt idx="3">
                  <c:v>L-თიროქსინი</c:v>
                </c:pt>
                <c:pt idx="4">
                  <c:v>თიოგამა</c:v>
                </c:pt>
                <c:pt idx="5">
                  <c:v>ამარილი</c:v>
                </c:pt>
                <c:pt idx="6">
                  <c:v>მეთფოგამა</c:v>
                </c:pt>
                <c:pt idx="7">
                  <c:v>გლუკოფაჟი</c:v>
                </c:pt>
                <c:pt idx="8">
                  <c:v>გლიკლამეტი</c:v>
                </c:pt>
                <c:pt idx="9">
                  <c:v>ინსულინი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59</c:v>
                </c:pt>
                <c:pt idx="1">
                  <c:v>55</c:v>
                </c:pt>
                <c:pt idx="2">
                  <c:v>30</c:v>
                </c:pt>
                <c:pt idx="3">
                  <c:v>18</c:v>
                </c:pt>
                <c:pt idx="4">
                  <c:v>11</c:v>
                </c:pt>
                <c:pt idx="5">
                  <c:v>9</c:v>
                </c:pt>
                <c:pt idx="6">
                  <c:v>6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849600"/>
        <c:axId val="83871616"/>
      </c:barChart>
      <c:catAx>
        <c:axId val="838496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3871616"/>
        <c:crosses val="autoZero"/>
        <c:auto val="1"/>
        <c:lblAlgn val="ctr"/>
        <c:lblOffset val="100"/>
        <c:noMultiLvlLbl val="0"/>
      </c:catAx>
      <c:valAx>
        <c:axId val="838716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38496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CC00">
                <a:alpha val="78824"/>
              </a:srgb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აზარგა</c:v>
                </c:pt>
                <c:pt idx="1">
                  <c:v>კატახრომის წვეთები</c:v>
                </c:pt>
                <c:pt idx="2">
                  <c:v>ქსალაკომი</c:v>
                </c:pt>
                <c:pt idx="3">
                  <c:v>ტრავატანი</c:v>
                </c:pt>
                <c:pt idx="4">
                  <c:v>ოფთაგელი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599104"/>
        <c:axId val="82679296"/>
      </c:barChart>
      <c:catAx>
        <c:axId val="81599104"/>
        <c:scaling>
          <c:orientation val="minMax"/>
        </c:scaling>
        <c:delete val="0"/>
        <c:axPos val="b"/>
        <c:majorTickMark val="out"/>
        <c:minorTickMark val="none"/>
        <c:tickLblPos val="nextTo"/>
        <c:crossAx val="82679296"/>
        <c:crosses val="autoZero"/>
        <c:auto val="1"/>
        <c:lblAlgn val="ctr"/>
        <c:lblOffset val="100"/>
        <c:noMultiLvlLbl val="0"/>
      </c:catAx>
      <c:valAx>
        <c:axId val="826792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1599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5970A-6EDC-4820-BB3C-DD27B7BA1840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916AE-E923-422D-A393-3F2BAD403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7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916AE-E923-422D-A393-3F2BAD4037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45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916AE-E923-422D-A393-3F2BAD4037F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7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916AE-E923-422D-A393-3F2BAD4037F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475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6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4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6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5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2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1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1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8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5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5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1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42A74-D7A1-4ECB-AE9C-782A54BBD869}" type="datetimeFigureOut">
              <a:rPr lang="en-US" smtClean="0"/>
              <a:t>26-Mar-18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BF2B9-EEF1-4A4D-B2DE-8BADF0C79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3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rgbClr val="002060"/>
                </a:solidFill>
              </a:rPr>
              <a:t>სოციოლოგიური გამოკითხვა</a:t>
            </a:r>
            <a:br>
              <a:rPr lang="ka-GE" dirty="0" smtClean="0">
                <a:solidFill>
                  <a:srgbClr val="002060"/>
                </a:solidFill>
              </a:rPr>
            </a:br>
            <a:r>
              <a:rPr lang="ka-GE" dirty="0" smtClean="0">
                <a:solidFill>
                  <a:srgbClr val="002060"/>
                </a:solidFill>
              </a:rPr>
              <a:t/>
            </a:r>
            <a:br>
              <a:rPr lang="ka-GE" dirty="0" smtClean="0">
                <a:solidFill>
                  <a:srgbClr val="002060"/>
                </a:solidFill>
              </a:rPr>
            </a:br>
            <a:r>
              <a:rPr lang="ka-GE" dirty="0" smtClean="0">
                <a:solidFill>
                  <a:srgbClr val="002060"/>
                </a:solidFill>
              </a:rPr>
              <a:t>ასაკით პენსიონერების მიერ ხშირად მოხმარებადი მედიკამენტების შესახებ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752600"/>
          </a:xfrm>
        </p:spPr>
        <p:txBody>
          <a:bodyPr/>
          <a:lstStyle/>
          <a:p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1304474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>
                <a:solidFill>
                  <a:srgbClr val="002060"/>
                </a:solidFill>
              </a:rPr>
              <a:t>საყრდენ-მამოძრავებელი; ანალგეზიური; ანთების საწინააღმდეგო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667035"/>
              </p:ext>
            </p:extLst>
          </p:nvPr>
        </p:nvGraphicFramePr>
        <p:xfrm>
          <a:off x="457200" y="1600200"/>
          <a:ext cx="8305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035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rgbClr val="002060"/>
                </a:solidFill>
              </a:rPr>
              <a:t>საჭმლის მომნელებელი სისტემის</a:t>
            </a:r>
            <a:endParaRPr lang="en-US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232314"/>
              </p:ext>
            </p:extLst>
          </p:nvPr>
        </p:nvGraphicFramePr>
        <p:xfrm>
          <a:off x="457200" y="1600200"/>
          <a:ext cx="8382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1850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>
                <a:solidFill>
                  <a:srgbClr val="002060"/>
                </a:solidFill>
              </a:rPr>
              <a:t>ენდოკრინული სისტემის</a:t>
            </a:r>
            <a:endParaRPr lang="en-US" sz="36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513870"/>
              </p:ext>
            </p:extLst>
          </p:nvPr>
        </p:nvGraphicFramePr>
        <p:xfrm>
          <a:off x="533400" y="1524000"/>
          <a:ext cx="8305800" cy="513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9762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>
                <a:solidFill>
                  <a:srgbClr val="002060"/>
                </a:solidFill>
              </a:rPr>
              <a:t>ოფთალმოლოგიური დაავადებების</a:t>
            </a:r>
            <a:endParaRPr lang="en-US" sz="36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609033"/>
              </p:ext>
            </p:extLst>
          </p:nvPr>
        </p:nvGraphicFramePr>
        <p:xfrm>
          <a:off x="457200" y="1600200"/>
          <a:ext cx="8229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5202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>
                <a:solidFill>
                  <a:srgbClr val="002060"/>
                </a:solidFill>
              </a:rPr>
              <a:t>სასუნთქი სისტემის</a:t>
            </a:r>
            <a:endParaRPr lang="en-US" sz="36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5155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9289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69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ka-GE" dirty="0">
                <a:solidFill>
                  <a:srgbClr val="002060"/>
                </a:solidFill>
              </a:rPr>
              <a:t> </a:t>
            </a:r>
            <a:r>
              <a:rPr lang="ka-GE" dirty="0" smtClean="0">
                <a:solidFill>
                  <a:srgbClr val="002060"/>
                </a:solidFill>
              </a:rPr>
              <a:t>გამოკითხვის ადგილი: თბილისი და საქართველოს  9 რეგიონი.</a:t>
            </a:r>
          </a:p>
          <a:p>
            <a:pPr marL="0" indent="0">
              <a:buNone/>
            </a:pPr>
            <a:endParaRPr lang="ka-GE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>
                <a:solidFill>
                  <a:srgbClr val="002060"/>
                </a:solidFill>
              </a:rPr>
              <a:t>გამოკითხულთა რაოდენობა:1000</a:t>
            </a:r>
          </a:p>
          <a:p>
            <a:pPr marL="0" indent="0">
              <a:buNone/>
            </a:pPr>
            <a:endParaRPr lang="ka-GE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>
                <a:solidFill>
                  <a:srgbClr val="002060"/>
                </a:solidFill>
              </a:rPr>
              <a:t>გამოკითხვის პერიოდი: 15-21 მარტი</a:t>
            </a:r>
          </a:p>
          <a:p>
            <a:pPr marL="0" indent="0">
              <a:buNone/>
            </a:pP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208503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1800" dirty="0">
                <a:solidFill>
                  <a:srgbClr val="C00000"/>
                </a:solidFill>
              </a:rPr>
              <a:t>კითხვაზე: თვეში საშუალოდ რა თანხა ეხარჯებათ მედიკამენტების შესაძენად, პასუხები განაწილდა შემდეგი </a:t>
            </a:r>
            <a:r>
              <a:rPr lang="ka-GE" sz="1800" dirty="0" smtClean="0">
                <a:solidFill>
                  <a:srgbClr val="C00000"/>
                </a:solidFill>
              </a:rPr>
              <a:t>სახით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259358"/>
              </p:ext>
            </p:extLst>
          </p:nvPr>
        </p:nvGraphicFramePr>
        <p:xfrm>
          <a:off x="457200" y="1143000"/>
          <a:ext cx="84582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3593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200" b="1" dirty="0"/>
              <a:t> 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ka-GE" sz="2200" dirty="0" smtClean="0">
                <a:solidFill>
                  <a:srgbClr val="C00000"/>
                </a:solidFill>
              </a:rPr>
              <a:t>კითხვაზე: რა მედიკამენტებს ღებულობთ ყოველდღიურად, რესპოდენტების ნაწილმა მხოლოდ გამოყენების მიზანი დაასახელა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204237"/>
              </p:ext>
            </p:extLst>
          </p:nvPr>
        </p:nvGraphicFramePr>
        <p:xfrm>
          <a:off x="762000" y="1447798"/>
          <a:ext cx="7543800" cy="4800596"/>
        </p:xfrm>
        <a:graphic>
          <a:graphicData uri="http://schemas.openxmlformats.org/drawingml/2006/table">
            <a:tbl>
              <a:tblPr firstRow="1" firstCol="1" bandRow="1"/>
              <a:tblGrid>
                <a:gridCol w="3771519"/>
                <a:gridCol w="3772281"/>
              </a:tblGrid>
              <a:tr h="3738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a-GE" sz="1400" b="1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მედიკამენტის გამოყენების მიზანი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           </a:t>
                      </a:r>
                      <a:r>
                        <a:rPr lang="ka-GE" sz="1400" b="1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დასახელებული რაოდენობა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3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4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გულ-სისხლძართვთა </a:t>
                      </a: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სისტემის; ანტიჰიპერტენზიული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                                     </a:t>
                      </a:r>
                      <a:r>
                        <a:rPr lang="ka-GE" sz="14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91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3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საყრდენ-მამოძრავებელი სისტემის; ანალგეზიური და ანთების საწინააღმდეგო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24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ენდოკრინული სისტემის 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17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ოფთალმოლოგიური დაავადებები 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9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ცენტრალური ნერვული სისტემის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8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ონკოლოგიური დაავადებების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7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საჭმლის მომნელებელი სისტემის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5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ვიტამინები; იმუნოდეფიციტი; 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ალერგიის საწინაარმდეგო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3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სასუნთქი სისტემის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5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შარდ-სასქესო სისტემის 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5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ანტიბაქტერიული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2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4324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1800" dirty="0">
                <a:solidFill>
                  <a:srgbClr val="C00000"/>
                </a:solidFill>
              </a:rPr>
              <a:t>კითხვაზე: რა  მედიკამენტებს ღებულობთ ყოველდღიურად, გამოკითხულთა მიერ დაფიქსირდა 481 დასახელების მედიკამენტი. მათი განაწილება ასეთია:</a:t>
            </a:r>
            <a:r>
              <a:rPr lang="en-US" sz="1800" dirty="0">
                <a:solidFill>
                  <a:srgbClr val="C00000"/>
                </a:solidFill>
              </a:rPr>
              <a:t/>
            </a:r>
            <a:br>
              <a:rPr lang="en-US" sz="1800" dirty="0">
                <a:solidFill>
                  <a:srgbClr val="C00000"/>
                </a:solidFill>
              </a:rPr>
            </a:br>
            <a:endParaRPr lang="en-US" sz="1800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367046"/>
              </p:ext>
            </p:extLst>
          </p:nvPr>
        </p:nvGraphicFramePr>
        <p:xfrm>
          <a:off x="1219200" y="1371601"/>
          <a:ext cx="6934200" cy="5158360"/>
        </p:xfrm>
        <a:graphic>
          <a:graphicData uri="http://schemas.openxmlformats.org/drawingml/2006/table">
            <a:tbl>
              <a:tblPr firstRow="1" firstCol="1" bandRow="1"/>
              <a:tblGrid>
                <a:gridCol w="4234753"/>
                <a:gridCol w="2699447"/>
              </a:tblGrid>
              <a:tr h="2630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ka-GE" sz="1200" b="1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სამკურნალო საშუალებების ჯგუფები</a:t>
                      </a:r>
                      <a:endParaRPr lang="en-US" sz="11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ka-GE" sz="1200" b="1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დასახელებათა რაოდენობა</a:t>
                      </a:r>
                      <a:endParaRPr lang="en-US" sz="11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გულ-სისხლძარღვთა სისტემის; ანტიჰიპერტენზიული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160</a:t>
                      </a:r>
                      <a:endParaRPr lang="en-US" sz="11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6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ცენტრალური ნერვული სისტემის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80</a:t>
                      </a:r>
                      <a:endParaRPr lang="en-US" sz="11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9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ბიოლოგიური დანამატები</a:t>
                      </a:r>
                      <a:r>
                        <a:rPr lang="ka-GE" sz="14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; ვიტამინები; ანტიჰისტამინური </a:t>
                      </a: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და სხვა საშუალებები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60</a:t>
                      </a:r>
                      <a:endParaRPr lang="en-US" sz="11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5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საყრდენ-მამოძრავებელი სისტემის; ანთების საწინააღმდეგო; ანალგეზიური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55</a:t>
                      </a:r>
                      <a:endParaRPr lang="en-US" sz="11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3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საჭმლის მომნელებელი სისტემის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39</a:t>
                      </a:r>
                      <a:endParaRPr lang="en-US" sz="11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ენდოკრინული სისტემის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21</a:t>
                      </a:r>
                      <a:endParaRPr lang="en-US" sz="11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ოფთალმოლოგიური  დაავადებების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20</a:t>
                      </a:r>
                      <a:endParaRPr lang="en-US" sz="11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სასუნთქი სისტემის 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3320" algn="ctr"/>
                          <a:tab pos="2326640" algn="r"/>
                        </a:tabLst>
                      </a:pPr>
                      <a:r>
                        <a:rPr lang="ka-GE" sz="11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	</a:t>
                      </a:r>
                      <a:r>
                        <a:rPr lang="ka-GE" sz="1100" dirty="0" smtClean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      18</a:t>
                      </a:r>
                      <a:r>
                        <a:rPr lang="ka-GE" sz="11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	</a:t>
                      </a:r>
                      <a:endParaRPr lang="en-US" sz="11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შარდ-სასქესო სისტემის 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3320" algn="ctr"/>
                          <a:tab pos="2326640" algn="r"/>
                        </a:tabLst>
                      </a:pPr>
                      <a:r>
                        <a:rPr lang="ka-GE" sz="11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10</a:t>
                      </a:r>
                      <a:endParaRPr lang="en-US" sz="11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ანტიბიოტიკები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3320" algn="ctr"/>
                          <a:tab pos="2326640" algn="r"/>
                        </a:tabLst>
                      </a:pPr>
                      <a:r>
                        <a:rPr lang="ka-GE" sz="11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8</a:t>
                      </a:r>
                      <a:endParaRPr lang="en-US" sz="11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დერმატოლოგიური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3320" algn="ctr"/>
                          <a:tab pos="2326640" algn="r"/>
                        </a:tabLst>
                      </a:pPr>
                      <a:r>
                        <a:rPr lang="ka-GE" sz="11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5</a:t>
                      </a:r>
                      <a:endParaRPr lang="en-US" sz="11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მოვლის საშუალებები </a:t>
                      </a:r>
                      <a:endParaRPr lang="en-US" sz="14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3320" algn="ctr"/>
                          <a:tab pos="2326640" algn="r"/>
                        </a:tabLst>
                      </a:pPr>
                      <a:r>
                        <a:rPr lang="ka-GE" sz="110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ონკოლოგიური დაავადებების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3320" algn="ctr"/>
                          <a:tab pos="2326640" algn="r"/>
                        </a:tabLst>
                      </a:pPr>
                      <a:r>
                        <a:rPr lang="ka-GE" sz="1100" dirty="0">
                          <a:solidFill>
                            <a:srgbClr val="002060"/>
                          </a:solidFill>
                          <a:effectLst/>
                          <a:latin typeface="Sylfaen"/>
                          <a:ea typeface="Calibri"/>
                          <a:cs typeface="Times New Roman"/>
                        </a:rPr>
                        <a:t>2</a:t>
                      </a:r>
                      <a:endParaRPr lang="en-US" sz="1100" dirty="0">
                        <a:solidFill>
                          <a:srgbClr val="002060"/>
                        </a:solidFill>
                        <a:effectLst/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0809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837817"/>
              </p:ext>
            </p:extLst>
          </p:nvPr>
        </p:nvGraphicFramePr>
        <p:xfrm>
          <a:off x="381000" y="609600"/>
          <a:ext cx="85344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3516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228600"/>
            <a:ext cx="8229600" cy="990600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rgbClr val="C00000"/>
                </a:solidFill>
              </a:rPr>
              <a:t>ტოპ-მედიკამენტები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728024"/>
              </p:ext>
            </p:extLst>
          </p:nvPr>
        </p:nvGraphicFramePr>
        <p:xfrm>
          <a:off x="228600" y="762000"/>
          <a:ext cx="8763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4674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86"/>
            <a:ext cx="8229600" cy="1143000"/>
          </a:xfrm>
        </p:spPr>
        <p:txBody>
          <a:bodyPr>
            <a:normAutofit/>
          </a:bodyPr>
          <a:lstStyle/>
          <a:p>
            <a:r>
              <a:rPr lang="ka-GE" sz="3200" dirty="0" smtClean="0">
                <a:solidFill>
                  <a:srgbClr val="002060"/>
                </a:solidFill>
              </a:rPr>
              <a:t>ცენტრალური ნერვული სისტემის</a:t>
            </a:r>
            <a:endParaRPr lang="en-US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9155699"/>
              </p:ext>
            </p:extLst>
          </p:nvPr>
        </p:nvGraphicFramePr>
        <p:xfrm>
          <a:off x="457200" y="1219200"/>
          <a:ext cx="8305800" cy="490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5933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ka-GE" sz="2400" dirty="0" smtClean="0">
                <a:solidFill>
                  <a:srgbClr val="002060"/>
                </a:solidFill>
              </a:rPr>
              <a:t>ბიოლოგიური დანამატები; ვიტამინები; ნივთიერებათა ცვლის; ანტიჰისტამინური და სხვა</a:t>
            </a:r>
            <a:r>
              <a:rPr lang="ka-GE" sz="2400" dirty="0" smtClean="0"/>
              <a:t>.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978656"/>
              </p:ext>
            </p:extLst>
          </p:nvPr>
        </p:nvGraphicFramePr>
        <p:xfrm>
          <a:off x="457200" y="1371600"/>
          <a:ext cx="83058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9651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241</Words>
  <Application>Microsoft Office PowerPoint</Application>
  <PresentationFormat>On-screen Show (4:3)</PresentationFormat>
  <Paragraphs>90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სოციოლოგიური გამოკითხვა  ასაკით პენსიონერების მიერ ხშირად მოხმარებადი მედიკამენტების შესახებ</vt:lpstr>
      <vt:lpstr>PowerPoint Presentation</vt:lpstr>
      <vt:lpstr>კითხვაზე: თვეში საშუალოდ რა თანხა ეხარჯებათ მედიკამენტების შესაძენად, პასუხები განაწილდა შემდეგი სახით </vt:lpstr>
      <vt:lpstr>  კითხვაზე: რა მედიკამენტებს ღებულობთ ყოველდღიურად, რესპოდენტების ნაწილმა მხოლოდ გამოყენების მიზანი დაასახელა </vt:lpstr>
      <vt:lpstr>კითხვაზე: რა  მედიკამენტებს ღებულობთ ყოველდღიურად, გამოკითხულთა მიერ დაფიქსირდა 481 დასახელების მედიკამენტი. მათი განაწილება ასეთია: </vt:lpstr>
      <vt:lpstr>PowerPoint Presentation</vt:lpstr>
      <vt:lpstr>ტოპ-მედიკამენტები</vt:lpstr>
      <vt:lpstr>ცენტრალური ნერვული სისტემის</vt:lpstr>
      <vt:lpstr>ბიოლოგიური დანამატები; ვიტამინები; ნივთიერებათა ცვლის; ანტიჰისტამინური და სხვა.</vt:lpstr>
      <vt:lpstr>საყრდენ-მამოძრავებელი; ანალგეზიური; ანთების საწინააღმდეგო</vt:lpstr>
      <vt:lpstr>საჭმლის მომნელებელი სისტემის</vt:lpstr>
      <vt:lpstr>ენდოკრინული სისტემის</vt:lpstr>
      <vt:lpstr>ოფთალმოლოგიური დაავადებების</vt:lpstr>
      <vt:lpstr>სასუნთქი სისტემის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სოციოლოგიური გამოკითხვა  ასაკით პენსიონერების მიერ ხშირად მოხმარებადი მედიკამენტების შესახებ</dc:title>
  <dc:creator>Tea Bakradze</dc:creator>
  <cp:lastModifiedBy>Tea Bakradze</cp:lastModifiedBy>
  <cp:revision>8</cp:revision>
  <dcterms:created xsi:type="dcterms:W3CDTF">2018-03-26T10:33:54Z</dcterms:created>
  <dcterms:modified xsi:type="dcterms:W3CDTF">2018-03-26T11:40:29Z</dcterms:modified>
</cp:coreProperties>
</file>