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7256FEB-2A40-4D75-9413-5ADEABC75A37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6D020BD-7683-4EDF-B7AA-9163319F1D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371599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800" dirty="0" err="1" smtClean="0">
                <a:solidFill>
                  <a:srgbClr val="002060"/>
                </a:solidFill>
              </a:rPr>
              <a:t>„კიბოს</a:t>
            </a:r>
            <a:r>
              <a:rPr lang="ka-GE" sz="2800" dirty="0" smtClean="0">
                <a:solidFill>
                  <a:srgbClr val="002060"/>
                </a:solidFill>
              </a:rPr>
              <a:t> რეგისტრის </a:t>
            </a:r>
            <a:r>
              <a:rPr lang="ka-GE" sz="2800" dirty="0" err="1" smtClean="0">
                <a:solidFill>
                  <a:srgbClr val="002060"/>
                </a:solidFill>
              </a:rPr>
              <a:t>შემუშავების“</a:t>
            </a:r>
            <a:r>
              <a:rPr lang="ka-GE" sz="2800" dirty="0" smtClean="0">
                <a:solidFill>
                  <a:srgbClr val="002060"/>
                </a:solidFill>
              </a:rPr>
              <a:t> სახელმწიფო პროგრამა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>
              <a:latin typeface="Sylfae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ka-GE" b="1" dirty="0" smtClean="0">
                <a:solidFill>
                  <a:srgbClr val="002060"/>
                </a:solidFill>
                <a:latin typeface="Sylfaen" pitchFamily="18" charset="0"/>
              </a:rPr>
              <a:t>2011-2012</a:t>
            </a:r>
          </a:p>
          <a:p>
            <a:pPr algn="ctr"/>
            <a:endParaRPr lang="ka-GE" b="1" dirty="0" smtClean="0">
              <a:solidFill>
                <a:srgbClr val="002060"/>
              </a:solidFill>
              <a:latin typeface="Sylfaen" pitchFamily="18" charset="0"/>
            </a:endParaRPr>
          </a:p>
          <a:p>
            <a:pPr algn="ctr"/>
            <a:endParaRPr lang="en-US" b="1" dirty="0">
              <a:solidFill>
                <a:srgbClr val="0070C0"/>
              </a:solidFill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981200"/>
            <a:ext cx="8305800" cy="4026091"/>
          </a:xfrm>
        </p:spPr>
        <p:txBody>
          <a:bodyPr>
            <a:normAutofit/>
          </a:bodyPr>
          <a:lstStyle/>
          <a:p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პროგრამა მოქმედებს 2011 წლის აგვისტოდან</a:t>
            </a:r>
          </a:p>
          <a:p>
            <a:endParaRPr lang="ka-GE" sz="2200" b="1" dirty="0" smtClean="0">
              <a:solidFill>
                <a:srgbClr val="002060"/>
              </a:solidFill>
              <a:latin typeface="Sylfaen" pitchFamily="18" charset="0"/>
            </a:endParaRPr>
          </a:p>
          <a:p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2011 წელს პროგრამას ახორციელებდა  </a:t>
            </a:r>
            <a:r>
              <a:rPr lang="ka-GE" sz="2200" b="1" dirty="0" err="1" smtClean="0">
                <a:solidFill>
                  <a:srgbClr val="002060"/>
                </a:solidFill>
              </a:rPr>
              <a:t>ა.ღვამიჩავას</a:t>
            </a:r>
            <a:r>
              <a:rPr lang="ka-GE" sz="2200" b="1" dirty="0" smtClean="0">
                <a:solidFill>
                  <a:srgbClr val="002060"/>
                </a:solidFill>
              </a:rPr>
              <a:t> </a:t>
            </a:r>
            <a:r>
              <a:rPr lang="ka-GE" sz="2200" b="1" dirty="0" smtClean="0">
                <a:solidFill>
                  <a:srgbClr val="002060"/>
                </a:solidFill>
              </a:rPr>
              <a:t>სახელობის ონკოლოგიის ნაციონალური </a:t>
            </a:r>
            <a:r>
              <a:rPr lang="ka-GE" sz="2200" b="1" dirty="0" smtClean="0">
                <a:solidFill>
                  <a:srgbClr val="002060"/>
                </a:solidFill>
              </a:rPr>
              <a:t>ცენტრი</a:t>
            </a:r>
          </a:p>
          <a:p>
            <a:r>
              <a:rPr lang="ka-GE" sz="2200" b="1" dirty="0" smtClean="0">
                <a:solidFill>
                  <a:srgbClr val="002060"/>
                </a:solidFill>
              </a:rPr>
              <a:t> ქვეკონტრაქტორები:</a:t>
            </a:r>
          </a:p>
          <a:p>
            <a:pPr>
              <a:buNone/>
            </a:pPr>
            <a:r>
              <a:rPr lang="ka-GE" sz="2200" b="1" dirty="0" smtClean="0">
                <a:solidFill>
                  <a:srgbClr val="002060"/>
                </a:solidFill>
              </a:rPr>
              <a:t> 	</a:t>
            </a:r>
            <a:r>
              <a:rPr lang="ka-GE" sz="2200" b="1" dirty="0" smtClean="0">
                <a:solidFill>
                  <a:srgbClr val="002060"/>
                </a:solidFill>
              </a:rPr>
              <a:t>-	</a:t>
            </a:r>
            <a:r>
              <a:rPr lang="ka-GE" sz="2200" b="1" i="1" dirty="0" smtClean="0">
                <a:solidFill>
                  <a:srgbClr val="002060"/>
                </a:solidFill>
              </a:rPr>
              <a:t> 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ა.(ა).</a:t>
            </a:r>
            <a:r>
              <a:rPr lang="ka-GE" sz="2200" b="1" dirty="0" err="1" smtClean="0">
                <a:solidFill>
                  <a:srgbClr val="002060"/>
                </a:solidFill>
                <a:latin typeface="Sylfaen" pitchFamily="18" charset="0"/>
              </a:rPr>
              <a:t>ი.პ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. ეროვნული </a:t>
            </a:r>
            <a:r>
              <a:rPr lang="ka-GE" sz="2200" b="1" dirty="0" err="1" smtClean="0">
                <a:solidFill>
                  <a:srgbClr val="002060"/>
                </a:solidFill>
                <a:latin typeface="Sylfaen" pitchFamily="18" charset="0"/>
              </a:rPr>
              <a:t>სკრინინგ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-ცენტრი</a:t>
            </a:r>
          </a:p>
          <a:p>
            <a:pPr>
              <a:buNone/>
            </a:pP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	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-	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 ა.(ა).</a:t>
            </a:r>
            <a:r>
              <a:rPr lang="ka-GE" sz="2200" b="1" dirty="0" err="1" smtClean="0">
                <a:solidFill>
                  <a:srgbClr val="002060"/>
                </a:solidFill>
                <a:latin typeface="Sylfaen" pitchFamily="18" charset="0"/>
              </a:rPr>
              <a:t>ი.პ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. საქართველოს ექიმთა და მეცნიერთა 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კოალიცია</a:t>
            </a:r>
            <a:endParaRPr lang="en-US" sz="2200" b="1" dirty="0">
              <a:solidFill>
                <a:srgbClr val="002060"/>
              </a:solidFill>
              <a:latin typeface="Sylfae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a-GE" sz="2500" dirty="0" err="1" smtClean="0">
                <a:solidFill>
                  <a:srgbClr val="002060"/>
                </a:solidFill>
                <a:effectLst/>
                <a:latin typeface="Sylfaen" pitchFamily="18" charset="0"/>
              </a:rPr>
              <a:t>„კიბოს</a:t>
            </a:r>
            <a:r>
              <a:rPr lang="ka-GE" sz="2500" dirty="0" smtClean="0">
                <a:solidFill>
                  <a:srgbClr val="002060"/>
                </a:solidFill>
                <a:effectLst/>
                <a:latin typeface="Sylfaen" pitchFamily="18" charset="0"/>
              </a:rPr>
              <a:t> რეგისტრის </a:t>
            </a:r>
            <a:r>
              <a:rPr lang="ka-GE" sz="2500" dirty="0" err="1" smtClean="0">
                <a:solidFill>
                  <a:srgbClr val="002060"/>
                </a:solidFill>
                <a:effectLst/>
                <a:latin typeface="Sylfaen" pitchFamily="18" charset="0"/>
              </a:rPr>
              <a:t>შემუშავების“</a:t>
            </a:r>
            <a:r>
              <a:rPr lang="ka-GE" sz="2500" dirty="0" smtClean="0">
                <a:solidFill>
                  <a:srgbClr val="002060"/>
                </a:solidFill>
                <a:effectLst/>
                <a:latin typeface="Sylfaen" pitchFamily="18" charset="0"/>
              </a:rPr>
              <a:t> სახელმწიფო პროგრამა</a:t>
            </a:r>
            <a:endParaRPr lang="en-US" sz="2500" dirty="0">
              <a:solidFill>
                <a:srgbClr val="002060"/>
              </a:solidFill>
              <a:effectLst/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788091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2011 წელს:</a:t>
            </a:r>
          </a:p>
          <a:p>
            <a:pPr lvl="0">
              <a:buNone/>
            </a:pPr>
            <a:endParaRPr lang="ka-GE" sz="2200" b="1" dirty="0" smtClean="0">
              <a:solidFill>
                <a:srgbClr val="002060"/>
              </a:solidFill>
              <a:latin typeface="Sylfaen" pitchFamily="18" charset="0"/>
            </a:endParaRPr>
          </a:p>
          <a:p>
            <a:pPr lvl="0"/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შემუშავდა 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კიბოს პოპულაციური რეგისტრის 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მოდელი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, რომელიც შესაბამისობაშია საერთაშორისო (WHO/IARC) მოთხოვნებთან და ჰოსპიტალური სექტორის განვითარების ეროვნულ 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გეგმასთან</a:t>
            </a:r>
          </a:p>
          <a:p>
            <a:pPr lvl="0"/>
            <a:endParaRPr lang="ka-GE" sz="2200" b="1" dirty="0" smtClean="0">
              <a:solidFill>
                <a:srgbClr val="002060"/>
              </a:solidFill>
              <a:latin typeface="Sylfaen" pitchFamily="18" charset="0"/>
            </a:endParaRPr>
          </a:p>
          <a:p>
            <a:pPr lvl="0"/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შემუშავდა კიბოს სარეგისტრაციო ფორმები</a:t>
            </a:r>
          </a:p>
          <a:p>
            <a:pPr lvl="0"/>
            <a:endParaRPr lang="ka-GE" sz="2200" b="1" dirty="0" smtClean="0">
              <a:solidFill>
                <a:srgbClr val="002060"/>
              </a:solidFill>
              <a:latin typeface="Sylfaen" pitchFamily="18" charset="0"/>
            </a:endParaRPr>
          </a:p>
          <a:p>
            <a:pPr lvl="0"/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ელექტრონული რეგისტრის უზრუნველსაყოფად მიღებულია 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“CanREG-5” 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პროგრამა</a:t>
            </a:r>
          </a:p>
          <a:p>
            <a:pPr lvl="0"/>
            <a:endParaRPr lang="ka-GE" sz="2200" b="1" dirty="0" smtClean="0">
              <a:solidFill>
                <a:srgbClr val="002060"/>
              </a:solidFill>
              <a:latin typeface="Sylfaen" pitchFamily="18" charset="0"/>
            </a:endParaRPr>
          </a:p>
          <a:p>
            <a:pPr lvl="0"/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ქართულ ენაზე ითარგმნა დაავადებათა საერთაშორისო კლასიფიკაცია ონკოლოგიაში</a:t>
            </a:r>
            <a:endParaRPr lang="en-US" sz="2200" b="1" dirty="0">
              <a:solidFill>
                <a:srgbClr val="002060"/>
              </a:solidFill>
              <a:latin typeface="Sylfae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800" dirty="0" err="1" smtClean="0">
                <a:solidFill>
                  <a:srgbClr val="002060"/>
                </a:solidFill>
                <a:effectLst/>
                <a:latin typeface="Sylfaen" pitchFamily="18" charset="0"/>
              </a:rPr>
              <a:t>„კიბოს</a:t>
            </a:r>
            <a:r>
              <a:rPr lang="ka-GE" sz="2800" dirty="0" smtClean="0">
                <a:solidFill>
                  <a:srgbClr val="002060"/>
                </a:solidFill>
                <a:effectLst/>
                <a:latin typeface="Sylfaen" pitchFamily="18" charset="0"/>
              </a:rPr>
              <a:t> რეგისტრის </a:t>
            </a:r>
            <a:r>
              <a:rPr lang="ka-GE" sz="2800" dirty="0" err="1" smtClean="0">
                <a:solidFill>
                  <a:srgbClr val="002060"/>
                </a:solidFill>
                <a:effectLst/>
                <a:latin typeface="Sylfaen" pitchFamily="18" charset="0"/>
              </a:rPr>
              <a:t>შემუშავების“</a:t>
            </a:r>
            <a:r>
              <a:rPr lang="ka-GE" sz="2800" dirty="0" smtClean="0">
                <a:solidFill>
                  <a:srgbClr val="002060"/>
                </a:solidFill>
                <a:effectLst/>
                <a:latin typeface="Sylfaen" pitchFamily="18" charset="0"/>
              </a:rPr>
              <a:t> სახელმწიფო პროგრამა</a:t>
            </a:r>
            <a:endParaRPr lang="en-US" sz="2800" dirty="0">
              <a:solidFill>
                <a:srgbClr val="002060"/>
              </a:solidFill>
              <a:effectLst/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4788091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2012 წელს დაგეგმილია:</a:t>
            </a:r>
          </a:p>
          <a:p>
            <a:pPr lvl="0">
              <a:buNone/>
            </a:pPr>
            <a:endParaRPr lang="ka-GE" sz="2200" b="1" dirty="0" smtClean="0">
              <a:solidFill>
                <a:srgbClr val="002060"/>
              </a:solidFill>
              <a:latin typeface="Sylfaen" pitchFamily="18" charset="0"/>
            </a:endParaRPr>
          </a:p>
          <a:p>
            <a:pPr lvl="0"/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კიბოს შერჩეული 5 ლოკალიზაციისთვის სარეგისტრაციო ფორმების პილოტირება შერჩეულ კლინიკებში </a:t>
            </a:r>
          </a:p>
          <a:p>
            <a:pPr lvl="0"/>
            <a:endParaRPr lang="ka-GE" sz="2200" b="1" dirty="0" smtClean="0">
              <a:solidFill>
                <a:srgbClr val="002060"/>
              </a:solidFill>
              <a:latin typeface="Sylfaen" pitchFamily="18" charset="0"/>
            </a:endParaRPr>
          </a:p>
          <a:p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კიბოს რეგისტრის პროგრამის “CanREG-5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” </a:t>
            </a:r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თარგმნა ქართულ ენაზე</a:t>
            </a:r>
          </a:p>
          <a:p>
            <a:pPr lvl="0"/>
            <a:endParaRPr lang="ka-GE" sz="2200" b="1" dirty="0" smtClean="0">
              <a:solidFill>
                <a:srgbClr val="002060"/>
              </a:solidFill>
              <a:latin typeface="Sylfaen" pitchFamily="18" charset="0"/>
            </a:endParaRPr>
          </a:p>
          <a:p>
            <a:pPr lvl="0"/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კიბოს სარეგისტრაციო პროგრამის პილოტირებით მიღებული შედეგების </a:t>
            </a:r>
            <a:r>
              <a:rPr lang="ka-GE" sz="2200" b="1" dirty="0" err="1" smtClean="0">
                <a:solidFill>
                  <a:srgbClr val="002060"/>
                </a:solidFill>
                <a:latin typeface="Sylfaen" pitchFamily="18" charset="0"/>
              </a:rPr>
              <a:t>ეპიდანალიზი</a:t>
            </a:r>
            <a:endParaRPr lang="ka-GE" sz="2200" b="1" dirty="0" smtClean="0">
              <a:solidFill>
                <a:srgbClr val="002060"/>
              </a:solidFill>
              <a:latin typeface="Sylfaen" pitchFamily="18" charset="0"/>
            </a:endParaRPr>
          </a:p>
          <a:p>
            <a:pPr lvl="0"/>
            <a:endParaRPr lang="ka-GE" sz="2200" b="1" dirty="0" smtClean="0">
              <a:solidFill>
                <a:srgbClr val="002060"/>
              </a:solidFill>
              <a:latin typeface="Sylfaen" pitchFamily="18" charset="0"/>
            </a:endParaRPr>
          </a:p>
          <a:p>
            <a:pPr lvl="0"/>
            <a:r>
              <a:rPr lang="ka-GE" sz="2200" b="1" dirty="0" smtClean="0">
                <a:solidFill>
                  <a:srgbClr val="002060"/>
                </a:solidFill>
                <a:latin typeface="Sylfaen" pitchFamily="18" charset="0"/>
              </a:rPr>
              <a:t>წლის ბოლოს ყველა ლოკალიზაციის კიბოს რეგისტრის დანერგვისთვის საბოლოო ადაპტირებული ვერსიის წარმოდგენა</a:t>
            </a:r>
            <a:endParaRPr lang="ka-GE" sz="2200" b="1" dirty="0" smtClean="0">
              <a:solidFill>
                <a:srgbClr val="002060"/>
              </a:solidFill>
              <a:latin typeface="Sylfae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800" dirty="0" err="1" smtClean="0">
                <a:solidFill>
                  <a:srgbClr val="002060"/>
                </a:solidFill>
                <a:effectLst/>
                <a:latin typeface="Sylfaen" pitchFamily="18" charset="0"/>
              </a:rPr>
              <a:t>„კიბოს</a:t>
            </a:r>
            <a:r>
              <a:rPr lang="ka-GE" sz="2800" dirty="0" smtClean="0">
                <a:solidFill>
                  <a:srgbClr val="002060"/>
                </a:solidFill>
                <a:effectLst/>
                <a:latin typeface="Sylfaen" pitchFamily="18" charset="0"/>
              </a:rPr>
              <a:t> რეგისტრის </a:t>
            </a:r>
            <a:r>
              <a:rPr lang="ka-GE" sz="2800" dirty="0" err="1" smtClean="0">
                <a:solidFill>
                  <a:srgbClr val="002060"/>
                </a:solidFill>
                <a:effectLst/>
                <a:latin typeface="Sylfaen" pitchFamily="18" charset="0"/>
              </a:rPr>
              <a:t>შემუშავების“</a:t>
            </a:r>
            <a:r>
              <a:rPr lang="ka-GE" sz="2800" dirty="0" smtClean="0">
                <a:solidFill>
                  <a:srgbClr val="002060"/>
                </a:solidFill>
                <a:effectLst/>
                <a:latin typeface="Sylfaen" pitchFamily="18" charset="0"/>
              </a:rPr>
              <a:t> სახელმწიფო პროგრამა</a:t>
            </a:r>
            <a:endParaRPr lang="en-US" sz="2800" dirty="0">
              <a:solidFill>
                <a:srgbClr val="002060"/>
              </a:solidFill>
              <a:effectLst/>
              <a:latin typeface="Sylfae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</TotalTime>
  <Words>128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„კიბოს რეგისტრის შემუშავების“ სახელმწიფო პროგრამა  </vt:lpstr>
      <vt:lpstr>„კიბოს რეგისტრის შემუშავების“ სახელმწიფო პროგრამა</vt:lpstr>
      <vt:lpstr>„კიბოს რეგისტრის შემუშავების“ სახელმწიფო პროგრამა</vt:lpstr>
      <vt:lpstr>„კიბოს რეგისტრის შემუშავების“ სახელმწიფო პროგრამა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„კიბოს რეგისტრის შემუშავების“ სახელმწიფო პროგრამა</dc:title>
  <dc:creator>User</dc:creator>
  <cp:lastModifiedBy>User</cp:lastModifiedBy>
  <cp:revision>6</cp:revision>
  <dcterms:created xsi:type="dcterms:W3CDTF">2012-05-29T11:07:05Z</dcterms:created>
  <dcterms:modified xsi:type="dcterms:W3CDTF">2012-05-29T11:39:40Z</dcterms:modified>
</cp:coreProperties>
</file>