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ACC15-10B9-4596-B264-89CF0B2D2E03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D68CC-FB29-4370-A82B-9A093D5E66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66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D68CC-FB29-4370-A82B-9A093D5E66E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1516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05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584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418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102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7863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789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324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882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276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632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855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E1CE9-EA0B-4025-BC0F-2AA678D106C5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E5436-6A23-43FC-9BE6-531A1A9A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7860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ce.g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1676399"/>
          </a:xfrm>
        </p:spPr>
        <p:txBody>
          <a:bodyPr>
            <a:normAutofit fontScale="90000"/>
          </a:bodyPr>
          <a:lstStyle/>
          <a:p>
            <a:r>
              <a:rPr lang="ka-GE" sz="4000" b="1" dirty="0"/>
              <a:t>ეპილეფსიის ადრეული დიაგნოსტიკა და პრევენცია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200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ka-GE" sz="2400" dirty="0" smtClean="0">
                <a:solidFill>
                  <a:schemeClr val="tx1"/>
                </a:solidFill>
              </a:rPr>
              <a:t>ეპილეფსია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ka-GE" sz="2400" dirty="0" smtClean="0">
                <a:solidFill>
                  <a:schemeClr val="tx1"/>
                </a:solidFill>
              </a:rPr>
              <a:t> –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ka-GE" sz="2400" dirty="0" smtClean="0">
                <a:solidFill>
                  <a:schemeClr val="tx1"/>
                </a:solidFill>
              </a:rPr>
              <a:t>თავის </a:t>
            </a:r>
            <a:r>
              <a:rPr lang="ka-GE" sz="2400" dirty="0">
                <a:solidFill>
                  <a:schemeClr val="tx1"/>
                </a:solidFill>
              </a:rPr>
              <a:t>ტვინის </a:t>
            </a:r>
            <a:r>
              <a:rPr lang="ka-GE" sz="2400" dirty="0" smtClean="0">
                <a:solidFill>
                  <a:schemeClr val="tx1"/>
                </a:solidFill>
              </a:rPr>
              <a:t>ქრონიკული</a:t>
            </a:r>
            <a:r>
              <a:rPr lang="en-US" sz="2400" smtClean="0">
                <a:solidFill>
                  <a:schemeClr val="tx1"/>
                </a:solidFill>
              </a:rPr>
              <a:t> </a:t>
            </a:r>
            <a:r>
              <a:rPr lang="ka-GE" sz="2400" smtClean="0">
                <a:solidFill>
                  <a:schemeClr val="tx1"/>
                </a:solidFill>
              </a:rPr>
              <a:t>დაავადებებიდან </a:t>
            </a:r>
            <a:r>
              <a:rPr lang="ka-GE" sz="2400" dirty="0">
                <a:solidFill>
                  <a:schemeClr val="tx1"/>
                </a:solidFill>
              </a:rPr>
              <a:t>ერთ–ერთი </a:t>
            </a:r>
            <a:r>
              <a:rPr lang="ka-GE" sz="2400" dirty="0" smtClean="0">
                <a:solidFill>
                  <a:schemeClr val="tx1"/>
                </a:solidFill>
              </a:rPr>
              <a:t>ყველაზე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ka-GE" sz="2400" dirty="0" smtClean="0">
                <a:solidFill>
                  <a:schemeClr val="tx1"/>
                </a:solidFill>
              </a:rPr>
              <a:t>გავრცელებული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ka-GE" sz="2400" dirty="0" smtClean="0">
                <a:solidFill>
                  <a:schemeClr val="tx1"/>
                </a:solidFill>
              </a:rPr>
              <a:t>მდგომარეობაა</a:t>
            </a:r>
            <a:r>
              <a:rPr lang="ka-GE" dirty="0" smtClean="0"/>
              <a:t>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ka-GE" sz="2400" dirty="0">
                <a:solidFill>
                  <a:schemeClr val="tx1"/>
                </a:solidFill>
              </a:rPr>
              <a:t>ავადობა ყველაზე ხშირია ადრეული ბავშვობისა და სასკოლო ასაკის ბავშვებში.</a:t>
            </a:r>
            <a:r>
              <a:rPr lang="ka-GE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949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400" dirty="0"/>
              <a:t>ეპილეფსიური გულყრების ამოცნობას კარდინალური მნიშვნელობა </a:t>
            </a:r>
            <a:r>
              <a:rPr lang="ka-GE" sz="2400" dirty="0" smtClean="0"/>
              <a:t>აქვს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ka-GE" sz="2400" dirty="0"/>
              <a:t>პაციენტის დროული </a:t>
            </a:r>
            <a:r>
              <a:rPr lang="ka-GE" sz="2400" dirty="0" smtClean="0"/>
              <a:t>დიაგნოსტიკის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 </a:t>
            </a:r>
            <a:r>
              <a:rPr lang="ka-GE" sz="2400" dirty="0"/>
              <a:t>ადექვატური მკურნალობის </a:t>
            </a:r>
            <a:r>
              <a:rPr lang="ka-GE" sz="2400" dirty="0" smtClean="0"/>
              <a:t>ეფექტურობის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  </a:t>
            </a:r>
            <a:r>
              <a:rPr lang="ka-GE" sz="2400" dirty="0"/>
              <a:t>ფსიქო–სოციალური სრულფასოვნების </a:t>
            </a:r>
            <a:r>
              <a:rPr lang="ka-GE" sz="2400" dirty="0" smtClean="0"/>
              <a:t>შენარჩუნების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 სრული </a:t>
            </a:r>
            <a:r>
              <a:rPr lang="ka-GE" sz="2400" dirty="0"/>
              <a:t>გამოჯანმრთელებისათვის.   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047472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de-AT" sz="2400" dirty="0"/>
              <a:t>საქართველოს მთავრობის 2012 წლის </a:t>
            </a:r>
            <a:r>
              <a:rPr lang="ka-GE" sz="2400" dirty="0"/>
              <a:t>15 მარტის</a:t>
            </a:r>
            <a:r>
              <a:rPr lang="de-AT" sz="2400" dirty="0"/>
              <a:t> N</a:t>
            </a:r>
            <a:r>
              <a:rPr lang="ka-GE" sz="2400" dirty="0"/>
              <a:t>92 </a:t>
            </a:r>
            <a:r>
              <a:rPr lang="de-AT" sz="2400" dirty="0"/>
              <a:t>დადგენილები</a:t>
            </a:r>
            <a:r>
              <a:rPr lang="ka-GE" sz="2400" dirty="0"/>
              <a:t>ს შესაბამისად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343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a-GE" sz="2400" dirty="0"/>
              <a:t>„ეპილეფსიის ადრეული დიაგნოსტიკისა და პრევენციის“ ქვეკომპონენტით განსაზღვრული ღონისძიებების მიზანია: </a:t>
            </a:r>
            <a:endParaRPr lang="en-US" sz="2400" dirty="0" smtClean="0"/>
          </a:p>
          <a:p>
            <a:pPr algn="just"/>
            <a:r>
              <a:rPr lang="ka-GE" sz="2400" dirty="0"/>
              <a:t>საქართველოს მოსახლეობაში ეპილეფსიის ავადობისა და დაავადებიანობის ადრეული </a:t>
            </a:r>
            <a:r>
              <a:rPr lang="ka-GE" sz="2400" dirty="0" smtClean="0"/>
              <a:t>გამოვლენა</a:t>
            </a:r>
            <a:endParaRPr lang="en-US" sz="2400" dirty="0" smtClean="0"/>
          </a:p>
          <a:p>
            <a:pPr algn="just"/>
            <a:r>
              <a:rPr lang="ka-GE" sz="2400" dirty="0" smtClean="0"/>
              <a:t> პროფილაქტიკა</a:t>
            </a:r>
            <a:endParaRPr lang="en-US" sz="2400" dirty="0" smtClean="0"/>
          </a:p>
          <a:p>
            <a:pPr algn="just"/>
            <a:r>
              <a:rPr lang="ka-GE" sz="2400" dirty="0" smtClean="0"/>
              <a:t>  </a:t>
            </a:r>
            <a:r>
              <a:rPr lang="ka-GE" sz="2400" dirty="0"/>
              <a:t>დაავადების მართვის </a:t>
            </a:r>
            <a:r>
              <a:rPr lang="ka-GE" sz="2400" dirty="0" smtClean="0"/>
              <a:t>ოპტიმიზაცია</a:t>
            </a:r>
            <a:endParaRPr lang="en-US" sz="2400" dirty="0" smtClean="0"/>
          </a:p>
          <a:p>
            <a:pPr algn="just"/>
            <a:r>
              <a:rPr lang="ka-GE" sz="2400" dirty="0" smtClean="0"/>
              <a:t>  </a:t>
            </a:r>
            <a:r>
              <a:rPr lang="ka-GE" sz="2400" dirty="0"/>
              <a:t>ფსიქო–სოციალური  რეაბილიტაცია </a:t>
            </a:r>
            <a:endParaRPr lang="en-US" sz="2400" dirty="0"/>
          </a:p>
          <a:p>
            <a:pPr algn="just"/>
            <a:r>
              <a:rPr lang="ka-GE" sz="2400" dirty="0" smtClean="0"/>
              <a:t>ეპილეფსიის </a:t>
            </a:r>
            <a:r>
              <a:rPr lang="ka-GE" sz="2400" dirty="0"/>
              <a:t>ეროვნული რეგისტრის შექმნა. 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686681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Autofit/>
          </a:bodyPr>
          <a:lstStyle/>
          <a:p>
            <a:r>
              <a:rPr lang="ka-GE" sz="2800" dirty="0"/>
              <a:t>ეპილეფსიის დიაგნოსტიკისა და ზედამხედველობის მიზნით  პროგრამა უზრუნველყოფს: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lvl="0"/>
            <a:r>
              <a:rPr lang="ka-GE" sz="2400" dirty="0"/>
              <a:t>მონაცემთა </a:t>
            </a:r>
            <a:r>
              <a:rPr lang="ka-GE" sz="2400" dirty="0" smtClean="0"/>
              <a:t>რეგისტრაციას და </a:t>
            </a:r>
            <a:r>
              <a:rPr lang="ka-GE" sz="2400" dirty="0"/>
              <a:t>"ეპილეფსიის რეგისტრის" ბაზაში განთავსებას;</a:t>
            </a:r>
            <a:endParaRPr lang="en-US" sz="2400" dirty="0"/>
          </a:p>
          <a:p>
            <a:pPr lvl="0"/>
            <a:r>
              <a:rPr lang="ka-GE" sz="2400" dirty="0"/>
              <a:t>პირველად სკრინინგს - ნევროლოგის კონსულტაციას; </a:t>
            </a:r>
            <a:endParaRPr lang="en-US" sz="2400" dirty="0"/>
          </a:p>
          <a:p>
            <a:pPr lvl="0"/>
            <a:r>
              <a:rPr lang="ka-GE" sz="2400" dirty="0"/>
              <a:t>პირველად ეპილეფტოლოგიურ სკრინინგს; </a:t>
            </a:r>
            <a:endParaRPr lang="en-US" sz="2400" dirty="0"/>
          </a:p>
          <a:p>
            <a:pPr lvl="0"/>
            <a:r>
              <a:rPr lang="ka-GE" sz="2400" dirty="0"/>
              <a:t>ეეგ-კვლევას</a:t>
            </a:r>
            <a:r>
              <a:rPr lang="ka-GE" sz="2400" dirty="0" smtClean="0"/>
              <a:t>;</a:t>
            </a:r>
            <a:endParaRPr lang="en-US" sz="2400" dirty="0"/>
          </a:p>
          <a:p>
            <a:r>
              <a:rPr lang="ka-GE" sz="2400" dirty="0" smtClean="0"/>
              <a:t> ნეიროფსიქოლოგიურ ტესტირებას </a:t>
            </a:r>
            <a:endParaRPr lang="en-US" sz="2400" dirty="0" smtClean="0"/>
          </a:p>
          <a:p>
            <a:r>
              <a:rPr lang="ka-GE" sz="2400" dirty="0" smtClean="0"/>
              <a:t> </a:t>
            </a:r>
            <a:r>
              <a:rPr lang="en-US" sz="2400" dirty="0" err="1" smtClean="0"/>
              <a:t>ეპილეფტოლოგიურ</a:t>
            </a:r>
            <a:r>
              <a:rPr lang="en-US" sz="2400" dirty="0" smtClean="0"/>
              <a:t> </a:t>
            </a:r>
            <a:r>
              <a:rPr lang="ka-GE" sz="2400" dirty="0"/>
              <a:t>დასკვნით </a:t>
            </a:r>
            <a:r>
              <a:rPr lang="en-US" sz="2400" dirty="0" err="1"/>
              <a:t>დიაგნოსტიკა</a:t>
            </a:r>
            <a:r>
              <a:rPr lang="ka-GE" sz="2400" dirty="0" smtClean="0"/>
              <a:t>ს</a:t>
            </a:r>
            <a:r>
              <a:rPr lang="en-US" sz="2400" dirty="0" smtClean="0"/>
              <a:t>,</a:t>
            </a:r>
            <a:r>
              <a:rPr lang="ka-GE" sz="2400" dirty="0" smtClean="0"/>
              <a:t> ადე</a:t>
            </a:r>
            <a:r>
              <a:rPr lang="en-US" sz="2400" dirty="0"/>
              <a:t>ქ</a:t>
            </a:r>
            <a:r>
              <a:rPr lang="ka-GE" sz="2400" dirty="0"/>
              <a:t>ვატური ანტიეპილეფსიური მკურნალობის დანიშვნა/კორექციას ინდივიდუალური სქემით, </a:t>
            </a:r>
            <a:r>
              <a:rPr lang="ka-GE" sz="2400" dirty="0" smtClean="0"/>
              <a:t>საგანმანათლებლო საუბარს ეპილეფსიის, მკურნალობისა და ცხოვრების რეჟიმის საკითხებზე;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5427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ka-GE" sz="2800" dirty="0"/>
              <a:t>პროგრამის ფარგლებში  პირველი გამოკვლევა უფასოა.</a:t>
            </a:r>
            <a:endParaRPr lang="en-US" sz="2800" dirty="0"/>
          </a:p>
          <a:p>
            <a:r>
              <a:rPr lang="ka-GE" sz="2800" dirty="0"/>
              <a:t>პროგრამა მოიცავს ნებისმიერი ასაკის პაციენტებს. </a:t>
            </a:r>
            <a:endParaRPr lang="en-US" sz="2800" dirty="0"/>
          </a:p>
          <a:p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ka-GE" sz="2800" dirty="0"/>
              <a:t>პროგრამაში გაწევრიანებისათვის პაციენტმა უნდა წარმოადგინოს პირადობის დამადასტურებელი ბარათი. </a:t>
            </a:r>
            <a:endParaRPr lang="en-US" sz="2800" dirty="0"/>
          </a:p>
          <a:p>
            <a:r>
              <a:rPr lang="ka-GE" sz="2800" dirty="0"/>
              <a:t>პაციენტმა საჭირო და სასურველი ინფორმაცია შეიძლება მიიღოს ვებ. გვერდზე </a:t>
            </a:r>
            <a:r>
              <a:rPr lang="en-US" sz="2800" u="sng" dirty="0">
                <a:hlinkClick r:id="rId2"/>
              </a:rPr>
              <a:t>www.cpce.ge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120715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186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ეპილეფსიის ადრეული დიაგნოსტიკა და პრევენცია </vt:lpstr>
      <vt:lpstr>Slide 2</vt:lpstr>
      <vt:lpstr>საქართველოს მთავრობის 2012 წლის 15 მარტის N92 დადგენილების შესაბამისად </vt:lpstr>
      <vt:lpstr>ეპილეფსიის დიაგნოსტიკისა და ზედამხედველობის მიზნით  პროგრამა უზრუნველყოფს: </vt:lpstr>
      <vt:lpstr>Slide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ეპილეფსიის ადრეული დიაგნოსტიკა და პრევენცია</dc:title>
  <dc:creator>CDC</dc:creator>
  <cp:lastModifiedBy>Admin</cp:lastModifiedBy>
  <cp:revision>5</cp:revision>
  <dcterms:created xsi:type="dcterms:W3CDTF">2012-05-29T17:54:13Z</dcterms:created>
  <dcterms:modified xsi:type="dcterms:W3CDTF">2012-05-30T06:24:57Z</dcterms:modified>
</cp:coreProperties>
</file>