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5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7772400" cy="914399"/>
          </a:xfrm>
        </p:spPr>
        <p:txBody>
          <a:bodyPr>
            <a:noAutofit/>
          </a:bodyPr>
          <a:lstStyle/>
          <a:p>
            <a:pPr algn="ctr"/>
            <a:r>
              <a:rPr lang="en-US" sz="2800" b="1" u="sng" dirty="0" smtClean="0">
                <a:solidFill>
                  <a:schemeClr val="tx1"/>
                </a:solidFill>
              </a:rPr>
              <a:t>“ </a:t>
            </a:r>
            <a:r>
              <a:rPr lang="ka-GE" sz="2800" b="1" u="sng" dirty="0" smtClean="0">
                <a:solidFill>
                  <a:schemeClr val="tx1"/>
                </a:solidFill>
              </a:rPr>
              <a:t>დაავადებათა ადრეული გამოვლენა და </a:t>
            </a:r>
            <a:r>
              <a:rPr lang="ka-GE" sz="2800" b="1" u="sng" dirty="0" err="1" smtClean="0">
                <a:solidFill>
                  <a:schemeClr val="tx1"/>
                </a:solidFill>
              </a:rPr>
              <a:t>სკრინინგი</a:t>
            </a:r>
            <a:r>
              <a:rPr lang="en-US" sz="2800" b="1" u="sng" dirty="0" smtClean="0">
                <a:solidFill>
                  <a:schemeClr val="tx1"/>
                </a:solidFill>
              </a:rPr>
              <a:t>”</a:t>
            </a:r>
            <a:r>
              <a:rPr lang="ka-GE" sz="2800" b="1" dirty="0" smtClean="0">
                <a:solidFill>
                  <a:schemeClr val="tx1"/>
                </a:solidFill>
              </a:rPr>
              <a:t>: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600200"/>
            <a:ext cx="7772400" cy="4876800"/>
          </a:xfrm>
        </p:spPr>
        <p:txBody>
          <a:bodyPr>
            <a:normAutofit fontScale="55000" lnSpcReduction="20000"/>
          </a:bodyPr>
          <a:lstStyle/>
          <a:p>
            <a:pPr lvl="0" algn="l"/>
            <a:r>
              <a:rPr lang="ka-GE" sz="4400" b="1" dirty="0" smtClean="0">
                <a:solidFill>
                  <a:schemeClr val="tx1"/>
                </a:solidFill>
              </a:rPr>
              <a:t>1</a:t>
            </a:r>
            <a:r>
              <a:rPr lang="ka-GE" sz="3800" b="1" dirty="0" smtClean="0">
                <a:solidFill>
                  <a:schemeClr val="tx1"/>
                </a:solidFill>
              </a:rPr>
              <a:t>. </a:t>
            </a:r>
            <a:r>
              <a:rPr lang="ka-GE" sz="4400" dirty="0" smtClean="0">
                <a:solidFill>
                  <a:schemeClr val="tx1"/>
                </a:solidFill>
              </a:rPr>
              <a:t>კიბოს  </a:t>
            </a:r>
            <a:r>
              <a:rPr lang="ka-GE" sz="4400" dirty="0" err="1" smtClean="0">
                <a:solidFill>
                  <a:schemeClr val="tx1"/>
                </a:solidFill>
              </a:rPr>
              <a:t>სკრინინგის</a:t>
            </a:r>
            <a:r>
              <a:rPr lang="ka-GE" sz="4400" dirty="0" smtClean="0">
                <a:solidFill>
                  <a:schemeClr val="tx1"/>
                </a:solidFill>
              </a:rPr>
              <a:t> კომპონენტი</a:t>
            </a:r>
            <a:r>
              <a:rPr lang="ka-GE" sz="4400" dirty="0" smtClean="0">
                <a:solidFill>
                  <a:schemeClr val="tx1"/>
                </a:solidFill>
              </a:rPr>
              <a:t>;</a:t>
            </a:r>
          </a:p>
          <a:p>
            <a:pPr algn="l"/>
            <a:r>
              <a:rPr lang="ka-GE" dirty="0" smtClean="0">
                <a:solidFill>
                  <a:schemeClr val="tx1"/>
                </a:solidFill>
              </a:rPr>
              <a:t> </a:t>
            </a:r>
            <a:r>
              <a:rPr lang="ka-GE" sz="5100" dirty="0" smtClean="0">
                <a:solidFill>
                  <a:schemeClr val="tx1"/>
                </a:solidFill>
              </a:rPr>
              <a:t>2</a:t>
            </a:r>
            <a:r>
              <a:rPr lang="ka-GE" sz="4400" dirty="0" smtClean="0">
                <a:solidFill>
                  <a:schemeClr val="tx1"/>
                </a:solidFill>
              </a:rPr>
              <a:t>. ბავშვთა ასაკის განვითარების შეფერხება,  დაავადებათა ადრეული ბავშვთა ასაკის განვითარების შეფერხება,  დაავადებათა ადრეული გამოვლენა და </a:t>
            </a:r>
            <a:r>
              <a:rPr lang="ka-GE" sz="4400" dirty="0" err="1" smtClean="0">
                <a:solidFill>
                  <a:schemeClr val="tx1"/>
                </a:solidFill>
              </a:rPr>
              <a:t>სკრინინგი</a:t>
            </a:r>
            <a:r>
              <a:rPr lang="ka-GE" dirty="0" smtClean="0">
                <a:solidFill>
                  <a:schemeClr val="tx1"/>
                </a:solidFill>
              </a:rPr>
              <a:t>, მათ შორის:</a:t>
            </a:r>
            <a:endParaRPr lang="en-US" dirty="0" smtClean="0">
              <a:solidFill>
                <a:schemeClr val="tx1"/>
              </a:solidFill>
            </a:endParaRPr>
          </a:p>
          <a:p>
            <a:pPr algn="l">
              <a:lnSpc>
                <a:spcPct val="130000"/>
              </a:lnSpc>
              <a:spcBef>
                <a:spcPts val="0"/>
              </a:spcBef>
              <a:buFont typeface="Wingdings" pitchFamily="2" charset="2"/>
              <a:buChar char="Ø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ka-GE" dirty="0" smtClean="0">
                <a:solidFill>
                  <a:schemeClr val="tx1"/>
                </a:solidFill>
                <a:latin typeface="Sylfaen"/>
                <a:ea typeface="Calibri"/>
                <a:cs typeface="Sylfaen"/>
              </a:rPr>
              <a:t>   </a:t>
            </a:r>
            <a:r>
              <a:rPr lang="ka-GE" dirty="0" smtClean="0">
                <a:solidFill>
                  <a:schemeClr val="tx1"/>
                </a:solidFill>
                <a:latin typeface="Sylfaen"/>
                <a:ea typeface="Calibri"/>
                <a:cs typeface="Sylfaen"/>
              </a:rPr>
              <a:t>0-იდან 6 წლამდე ასაკის ბავშვთა განვითარების შეფერხების </a:t>
            </a:r>
            <a:r>
              <a:rPr lang="ka-GE" dirty="0" err="1" smtClean="0">
                <a:solidFill>
                  <a:schemeClr val="tx1"/>
                </a:solidFill>
                <a:latin typeface="Sylfaen"/>
                <a:ea typeface="Calibri"/>
                <a:cs typeface="Sylfaen"/>
              </a:rPr>
              <a:t>სკრინინგი</a:t>
            </a:r>
            <a:r>
              <a:rPr lang="ka-GE" dirty="0" smtClean="0">
                <a:solidFill>
                  <a:schemeClr val="tx1"/>
                </a:solidFill>
                <a:latin typeface="Sylfaen"/>
                <a:ea typeface="Calibri"/>
                <a:cs typeface="Sylfaen"/>
              </a:rPr>
              <a:t>;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buFont typeface="Wingdings" pitchFamily="2" charset="2"/>
              <a:buChar char="Ø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ka-GE" dirty="0" smtClean="0">
                <a:solidFill>
                  <a:schemeClr val="tx1"/>
                </a:solidFill>
                <a:latin typeface="Sylfaen"/>
                <a:ea typeface="Calibri"/>
                <a:cs typeface="Times New Roman"/>
              </a:rPr>
              <a:t>  ბავშვთა ასაკის მსუბუქი და საშუალო  ხარისხის  მენტალური განვითარების </a:t>
            </a:r>
            <a:r>
              <a:rPr lang="ka-GE" dirty="0" err="1" smtClean="0">
                <a:solidFill>
                  <a:schemeClr val="tx1"/>
                </a:solidFill>
                <a:latin typeface="Sylfaen"/>
                <a:ea typeface="Calibri"/>
                <a:cs typeface="Times New Roman"/>
              </a:rPr>
              <a:t>დარღვევეის</a:t>
            </a:r>
            <a:r>
              <a:rPr lang="ka-GE" dirty="0" smtClean="0">
                <a:solidFill>
                  <a:schemeClr val="tx1"/>
                </a:solidFill>
                <a:latin typeface="Sylfaen"/>
                <a:ea typeface="Calibri"/>
                <a:cs typeface="Times New Roman"/>
              </a:rPr>
              <a:t> პრევენცია;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ka-GE" dirty="0" smtClean="0">
                <a:solidFill>
                  <a:schemeClr val="tx1"/>
                </a:solidFill>
                <a:latin typeface="Sylfaen"/>
                <a:ea typeface="Calibri"/>
                <a:cs typeface="Times New Roman"/>
              </a:rPr>
              <a:t>    </a:t>
            </a:r>
            <a:r>
              <a:rPr lang="ka-GE" sz="4400" dirty="0" smtClean="0">
                <a:solidFill>
                  <a:schemeClr val="tx1"/>
                </a:solidFill>
                <a:latin typeface="Sylfaen"/>
                <a:ea typeface="Calibri"/>
                <a:cs typeface="Times New Roman"/>
              </a:rPr>
              <a:t>3</a:t>
            </a:r>
            <a:r>
              <a:rPr lang="ka-GE" sz="4400" dirty="0" smtClean="0">
                <a:solidFill>
                  <a:schemeClr val="tx1"/>
                </a:solidFill>
              </a:rPr>
              <a:t>.  ეპილეფსიის ადრეული </a:t>
            </a:r>
            <a:r>
              <a:rPr lang="ka-GE" sz="4400" dirty="0" err="1" smtClean="0">
                <a:solidFill>
                  <a:schemeClr val="tx1"/>
                </a:solidFill>
              </a:rPr>
              <a:t>დიაგნისტიკის</a:t>
            </a:r>
            <a:r>
              <a:rPr lang="ka-GE" sz="4400" dirty="0" smtClean="0">
                <a:solidFill>
                  <a:schemeClr val="tx1"/>
                </a:solidFill>
              </a:rPr>
              <a:t> და პრევენციის კომპონენტი;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ka-GE" sz="4400" dirty="0" smtClean="0">
                <a:solidFill>
                  <a:schemeClr val="tx1"/>
                </a:solidFill>
              </a:rPr>
              <a:t>    4.  კიბოს რეგისტრის დანერგვის კომპონენტი;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ka-GE" sz="4400" dirty="0" smtClean="0">
                <a:solidFill>
                  <a:schemeClr val="tx1"/>
                </a:solidFill>
              </a:rPr>
              <a:t>     5.  მოსახლეობის საგანმანათლებლო კამპანია;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ka-GE" sz="4400" dirty="0" smtClean="0">
                <a:solidFill>
                  <a:schemeClr val="tx1"/>
                </a:solidFill>
              </a:rPr>
              <a:t>     6.  ადმინისტრირება და მონიტორინგი</a:t>
            </a:r>
            <a:endParaRPr lang="en-US" sz="44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838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a-GE" sz="2400" b="1" u="sng" dirty="0" smtClean="0"/>
              <a:t>კახეთი: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ka-GE" sz="2000" dirty="0" smtClean="0"/>
              <a:t>ა(ა)იპ "კახეთი–</a:t>
            </a:r>
            <a:r>
              <a:rPr lang="ka-GE" sz="2000" dirty="0" err="1" smtClean="0"/>
              <a:t>იონი”</a:t>
            </a:r>
            <a:r>
              <a:rPr lang="ka-GE" sz="2000" dirty="0" smtClean="0"/>
              <a:t> - გურჯაანი;</a:t>
            </a:r>
          </a:p>
          <a:p>
            <a:pPr>
              <a:buFont typeface="Arial" pitchFamily="34" charset="0"/>
              <a:buChar char="•"/>
            </a:pPr>
            <a:r>
              <a:rPr lang="ka-GE" sz="2000" dirty="0" smtClean="0"/>
              <a:t>შპს "თელავის </a:t>
            </a:r>
            <a:r>
              <a:rPr lang="ka-GE" sz="2000" dirty="0" err="1" smtClean="0"/>
              <a:t>რაისაავადმყოფო”</a:t>
            </a:r>
            <a:endParaRPr lang="ka-GE" sz="2000" dirty="0" smtClean="0"/>
          </a:p>
          <a:p>
            <a:pPr>
              <a:buFont typeface="Arial" pitchFamily="34" charset="0"/>
              <a:buChar char="•"/>
            </a:pPr>
            <a:r>
              <a:rPr lang="ka-GE" sz="2000" dirty="0" smtClean="0"/>
              <a:t>შპს "ავთანდილ </a:t>
            </a:r>
            <a:r>
              <a:rPr lang="ka-GE" sz="2000" dirty="0" err="1" smtClean="0"/>
              <a:t>ყამბარაშვილის</a:t>
            </a:r>
            <a:r>
              <a:rPr lang="ka-GE" sz="2000" dirty="0" smtClean="0"/>
              <a:t> </a:t>
            </a:r>
            <a:r>
              <a:rPr lang="ka-GE" sz="2000" dirty="0" err="1" smtClean="0"/>
              <a:t>კლინიკა“</a:t>
            </a:r>
            <a:r>
              <a:rPr lang="ka-GE" sz="2000" dirty="0" smtClean="0"/>
              <a:t> - ქ. თელავი;</a:t>
            </a:r>
          </a:p>
          <a:p>
            <a:pPr>
              <a:buFont typeface="Arial" pitchFamily="34" charset="0"/>
              <a:buChar char="•"/>
            </a:pPr>
            <a:r>
              <a:rPr lang="ka-GE" sz="2000" dirty="0" smtClean="0"/>
              <a:t>შპს "არქიმედეს </a:t>
            </a:r>
            <a:r>
              <a:rPr lang="ka-GE" sz="2000" dirty="0" err="1" smtClean="0"/>
              <a:t>კლინიკა“</a:t>
            </a:r>
            <a:r>
              <a:rPr lang="ka-GE" sz="2000" dirty="0" smtClean="0"/>
              <a:t> - ლაგოდეხი</a:t>
            </a:r>
          </a:p>
          <a:p>
            <a:pPr>
              <a:buFont typeface="Arial" pitchFamily="34" charset="0"/>
              <a:buChar char="•"/>
            </a:pPr>
            <a:endParaRPr lang="ka-GE" sz="2000" dirty="0" smtClean="0"/>
          </a:p>
          <a:p>
            <a:pPr>
              <a:buFont typeface="Wingdings" pitchFamily="2" charset="2"/>
              <a:buChar char="Ø"/>
            </a:pPr>
            <a:r>
              <a:rPr lang="ka-GE" sz="2400" b="1" u="sng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ქვემო ქართლი:</a:t>
            </a:r>
          </a:p>
          <a:p>
            <a:pPr>
              <a:buNone/>
            </a:pPr>
            <a:endParaRPr lang="ka-GE" sz="2000" dirty="0" smtClean="0"/>
          </a:p>
          <a:p>
            <a:pPr>
              <a:buFont typeface="Arial" pitchFamily="34" charset="0"/>
              <a:buChar char="•"/>
            </a:pPr>
            <a:r>
              <a:rPr lang="ka-GE" sz="2000" dirty="0" smtClean="0"/>
              <a:t>შპს "</a:t>
            </a:r>
            <a:r>
              <a:rPr lang="ka-GE" sz="2000" dirty="0" err="1" smtClean="0"/>
              <a:t>ქუალიტი</a:t>
            </a:r>
            <a:r>
              <a:rPr lang="ka-GE" sz="2000" dirty="0" smtClean="0"/>
              <a:t> </a:t>
            </a:r>
            <a:r>
              <a:rPr lang="ka-GE" sz="2000" dirty="0" err="1" smtClean="0"/>
              <a:t>პლუს“</a:t>
            </a:r>
            <a:r>
              <a:rPr lang="ka-GE" sz="2000" dirty="0" smtClean="0"/>
              <a:t> - ქ. რუსთავი;</a:t>
            </a:r>
          </a:p>
          <a:p>
            <a:pPr>
              <a:buFont typeface="Arial" pitchFamily="34" charset="0"/>
              <a:buChar char="•"/>
            </a:pPr>
            <a:r>
              <a:rPr lang="ka-GE" sz="2000" dirty="0" smtClean="0"/>
              <a:t>შპს "</a:t>
            </a:r>
            <a:r>
              <a:rPr lang="ka-GE" sz="2000" dirty="0" err="1" smtClean="0"/>
              <a:t>მედიქალ</a:t>
            </a:r>
            <a:r>
              <a:rPr lang="ka-GE" sz="2000" dirty="0" smtClean="0"/>
              <a:t> პარკი </a:t>
            </a:r>
            <a:r>
              <a:rPr lang="ka-GE" sz="2000" dirty="0" err="1" smtClean="0"/>
              <a:t>საქართველო“</a:t>
            </a:r>
            <a:r>
              <a:rPr lang="ka-GE" sz="2000" dirty="0" smtClean="0"/>
              <a:t> - ბოლნისი;</a:t>
            </a:r>
          </a:p>
          <a:p>
            <a:pPr>
              <a:buFont typeface="Arial" pitchFamily="34" charset="0"/>
              <a:buChar char="•"/>
            </a:pPr>
            <a:r>
              <a:rPr lang="ka-GE" sz="2000" dirty="0" smtClean="0"/>
              <a:t>შპს "</a:t>
            </a:r>
            <a:r>
              <a:rPr lang="ka-GE" sz="2000" dirty="0" err="1" smtClean="0"/>
              <a:t>ჯეო-ჰოსპიტალს“</a:t>
            </a:r>
            <a:r>
              <a:rPr lang="ka-GE" sz="2000" dirty="0" smtClean="0"/>
              <a:t> - მარნეული.</a:t>
            </a:r>
          </a:p>
          <a:p>
            <a:pPr>
              <a:buNone/>
            </a:pPr>
            <a:endParaRPr lang="ka-GE" sz="2000" dirty="0" smtClean="0"/>
          </a:p>
          <a:p>
            <a:pPr>
              <a:buNone/>
            </a:pPr>
            <a:endParaRPr lang="ka-GE" sz="2000" dirty="0" smtClean="0"/>
          </a:p>
          <a:p>
            <a:pPr>
              <a:buNone/>
            </a:pPr>
            <a:endParaRPr lang="ka-GE" sz="2000" dirty="0" smtClean="0"/>
          </a:p>
          <a:p>
            <a:pPr>
              <a:buNone/>
            </a:pPr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a-GE" sz="2400" b="1" u="sng" dirty="0" smtClean="0">
                <a:latin typeface="Sylfaen" pitchFamily="18" charset="0"/>
              </a:rPr>
              <a:t>შიდა ქართლი:</a:t>
            </a:r>
            <a:endParaRPr lang="en-US" sz="2400" b="1" u="sng" dirty="0"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000" dirty="0" smtClean="0"/>
              <a:t>შპს "</a:t>
            </a:r>
            <a:r>
              <a:rPr lang="ka-GE" sz="2000" dirty="0" err="1" smtClean="0"/>
              <a:t>მედიქალ</a:t>
            </a:r>
            <a:r>
              <a:rPr lang="ka-GE" sz="2000" dirty="0" smtClean="0"/>
              <a:t> პარკი </a:t>
            </a:r>
            <a:r>
              <a:rPr lang="ka-GE" sz="2000" dirty="0" err="1" smtClean="0"/>
              <a:t>საქართველო“</a:t>
            </a:r>
            <a:r>
              <a:rPr lang="ka-GE" sz="2000" dirty="0" smtClean="0"/>
              <a:t> - ქ. ხაშური;</a:t>
            </a:r>
          </a:p>
          <a:p>
            <a:r>
              <a:rPr lang="ka-GE" sz="2000" dirty="0" smtClean="0"/>
              <a:t>შპს "</a:t>
            </a:r>
            <a:r>
              <a:rPr lang="ka-GE" sz="2000" dirty="0" err="1" smtClean="0"/>
              <a:t>გორმედი“</a:t>
            </a:r>
            <a:r>
              <a:rPr lang="ka-GE" sz="2000" dirty="0" smtClean="0"/>
              <a:t> - ქ. გორი;</a:t>
            </a:r>
          </a:p>
          <a:p>
            <a:r>
              <a:rPr lang="ka-GE" sz="2000" dirty="0" smtClean="0"/>
              <a:t>ი/მ "იამზე </a:t>
            </a:r>
            <a:r>
              <a:rPr lang="ka-GE" sz="2000" dirty="0" err="1" smtClean="0"/>
              <a:t>ქამხაძე“</a:t>
            </a:r>
            <a:r>
              <a:rPr lang="ka-GE" sz="2000" dirty="0" smtClean="0"/>
              <a:t> - ქ. კასპი.</a:t>
            </a:r>
          </a:p>
          <a:p>
            <a:pPr>
              <a:buNone/>
            </a:pPr>
            <a:endParaRPr lang="ka-GE" sz="2000" dirty="0" smtClean="0"/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ka-GE" sz="2400" b="1" u="sng" dirty="0" err="1" smtClean="0">
                <a:solidFill>
                  <a:schemeClr val="tx2"/>
                </a:solidFill>
                <a:latin typeface="Sylfaen" pitchFamily="18" charset="0"/>
                <a:ea typeface="+mj-ea"/>
                <a:cs typeface="+mj-cs"/>
              </a:rPr>
              <a:t>მამომობილი</a:t>
            </a:r>
            <a:r>
              <a:rPr lang="ka-GE" sz="2400" b="1" dirty="0" smtClean="0">
                <a:solidFill>
                  <a:schemeClr val="tx2"/>
                </a:solidFill>
                <a:latin typeface="Sylfaen" pitchFamily="18" charset="0"/>
                <a:ea typeface="+mj-ea"/>
                <a:cs typeface="+mj-cs"/>
              </a:rPr>
              <a:t>:</a:t>
            </a:r>
          </a:p>
          <a:p>
            <a:pPr>
              <a:spcBef>
                <a:spcPct val="0"/>
              </a:spcBef>
              <a:buNone/>
            </a:pPr>
            <a:endParaRPr lang="ka-GE" sz="2400" dirty="0" smtClean="0">
              <a:solidFill>
                <a:schemeClr val="tx2"/>
              </a:solidFill>
              <a:latin typeface="Sylfaen" pitchFamily="18" charset="0"/>
              <a:ea typeface="+mj-ea"/>
              <a:cs typeface="+mj-cs"/>
            </a:endParaRPr>
          </a:p>
          <a:p>
            <a:pPr>
              <a:buFont typeface="Arial" pitchFamily="34" charset="0"/>
              <a:buChar char="•"/>
            </a:pPr>
            <a:r>
              <a:rPr lang="ka-GE" sz="2000" dirty="0" smtClean="0"/>
              <a:t>ბერძნული სამედიცინო ფონდი "</a:t>
            </a:r>
            <a:r>
              <a:rPr lang="ka-GE" sz="2000" dirty="0" err="1" smtClean="0"/>
              <a:t>ჰიპოკრატე”</a:t>
            </a:r>
            <a:r>
              <a:rPr lang="ka-GE" sz="2000" dirty="0" smtClean="0"/>
              <a:t>;</a:t>
            </a:r>
          </a:p>
          <a:p>
            <a:pPr>
              <a:buFont typeface="Arial" pitchFamily="34" charset="0"/>
              <a:buChar char="•"/>
            </a:pPr>
            <a:r>
              <a:rPr lang="ka-GE" sz="2000" dirty="0" smtClean="0"/>
              <a:t>კავშირი  "</a:t>
            </a:r>
            <a:r>
              <a:rPr lang="ka-GE" sz="2000" dirty="0" err="1" smtClean="0"/>
              <a:t>ონკოპრევენციის</a:t>
            </a:r>
            <a:r>
              <a:rPr lang="ka-GE" sz="2000" dirty="0" smtClean="0"/>
              <a:t> ცენტრი"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077200" cy="1200912"/>
          </a:xfrm>
        </p:spPr>
        <p:txBody>
          <a:bodyPr>
            <a:normAutofit/>
          </a:bodyPr>
          <a:lstStyle/>
          <a:p>
            <a:pPr algn="ctr"/>
            <a:r>
              <a:rPr lang="ka-GE" dirty="0" smtClean="0"/>
              <a:t>დასასრული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733800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latin typeface="Sylfaen" pitchFamily="18" charset="0"/>
              </a:rPr>
              <a:t> </a:t>
            </a:r>
            <a:r>
              <a:rPr lang="ka-GE" sz="3600" dirty="0" smtClean="0">
                <a:solidFill>
                  <a:schemeClr val="tx2"/>
                </a:solidFill>
                <a:latin typeface="Sylfaen" pitchFamily="18" charset="0"/>
                <a:ea typeface="+mj-ea"/>
                <a:cs typeface="+mj-cs"/>
              </a:rPr>
              <a:t>გმადლობთ    ყურადღებისათვის!</a:t>
            </a:r>
            <a:endParaRPr lang="en-US" sz="3600" dirty="0" smtClean="0">
              <a:solidFill>
                <a:schemeClr val="tx2"/>
              </a:solidFill>
              <a:latin typeface="Sylfaen" pitchFamily="18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“</a:t>
            </a:r>
            <a:r>
              <a:rPr lang="ka-GE" sz="2800" b="1" dirty="0" smtClean="0"/>
              <a:t>კიბოს  </a:t>
            </a:r>
            <a:r>
              <a:rPr lang="ka-GE" sz="2800" b="1" dirty="0" err="1" smtClean="0"/>
              <a:t>სკრინინგი</a:t>
            </a:r>
            <a:r>
              <a:rPr lang="en-US" sz="2800" b="1" dirty="0" smtClean="0"/>
              <a:t>”</a:t>
            </a:r>
            <a:r>
              <a:rPr lang="ka-GE" sz="2800" b="1" dirty="0" smtClean="0"/>
              <a:t>  მოიცავს: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>
                <a:latin typeface="Sylfaen" pitchFamily="18" charset="0"/>
              </a:rPr>
              <a:t>1. </a:t>
            </a:r>
            <a:r>
              <a:rPr lang="en-US" sz="2400" b="1" dirty="0" err="1" smtClean="0">
                <a:latin typeface="Sylfaen" pitchFamily="18" charset="0"/>
              </a:rPr>
              <a:t>ძუძუს</a:t>
            </a:r>
            <a:r>
              <a:rPr lang="en-US" sz="2400" b="1" dirty="0" smtClean="0">
                <a:latin typeface="Sylfaen" pitchFamily="18" charset="0"/>
              </a:rPr>
              <a:t> </a:t>
            </a:r>
            <a:r>
              <a:rPr lang="en-US" sz="2400" b="1" dirty="0" err="1" smtClean="0">
                <a:latin typeface="Sylfaen" pitchFamily="18" charset="0"/>
              </a:rPr>
              <a:t>კიბოს</a:t>
            </a:r>
            <a:r>
              <a:rPr lang="en-US" sz="2400" b="1" dirty="0" smtClean="0">
                <a:latin typeface="Sylfaen" pitchFamily="18" charset="0"/>
              </a:rPr>
              <a:t> </a:t>
            </a:r>
            <a:r>
              <a:rPr lang="en-US" sz="2400" b="1" dirty="0" err="1" smtClean="0">
                <a:latin typeface="Sylfaen" pitchFamily="18" charset="0"/>
              </a:rPr>
              <a:t>კრინინგი</a:t>
            </a:r>
            <a:r>
              <a:rPr lang="ka-GE" sz="2400" b="1" dirty="0" smtClean="0">
                <a:latin typeface="Sylfaen" pitchFamily="18" charset="0"/>
              </a:rPr>
              <a:t> - 40-70 წლის ქალებისათვის</a:t>
            </a:r>
            <a:r>
              <a:rPr lang="en-US" sz="2400" b="1" dirty="0" smtClean="0">
                <a:latin typeface="Sylfaen" pitchFamily="18" charset="0"/>
              </a:rPr>
              <a:t>;</a:t>
            </a:r>
          </a:p>
          <a:p>
            <a:pPr>
              <a:buNone/>
            </a:pPr>
            <a:r>
              <a:rPr lang="en-US" sz="2400" b="1" dirty="0" smtClean="0">
                <a:latin typeface="Sylfaen" pitchFamily="18" charset="0"/>
              </a:rPr>
              <a:t>2. </a:t>
            </a:r>
            <a:r>
              <a:rPr lang="en-US" sz="2400" b="1" dirty="0" err="1" smtClean="0">
                <a:latin typeface="Sylfaen" pitchFamily="18" charset="0"/>
              </a:rPr>
              <a:t>საშვილოსნოს</a:t>
            </a:r>
            <a:r>
              <a:rPr lang="en-US" sz="2400" b="1" dirty="0" smtClean="0">
                <a:latin typeface="Sylfaen" pitchFamily="18" charset="0"/>
              </a:rPr>
              <a:t> </a:t>
            </a:r>
            <a:r>
              <a:rPr lang="en-US" sz="2400" b="1" dirty="0" err="1" smtClean="0">
                <a:latin typeface="Sylfaen" pitchFamily="18" charset="0"/>
              </a:rPr>
              <a:t>ყელის</a:t>
            </a:r>
            <a:r>
              <a:rPr lang="en-US" sz="2400" b="1" dirty="0" smtClean="0">
                <a:latin typeface="Sylfaen" pitchFamily="18" charset="0"/>
              </a:rPr>
              <a:t> </a:t>
            </a:r>
            <a:r>
              <a:rPr lang="ka-GE" sz="2400" b="1" dirty="0" smtClean="0">
                <a:latin typeface="Sylfaen" pitchFamily="18" charset="0"/>
              </a:rPr>
              <a:t>კიბოს </a:t>
            </a:r>
            <a:r>
              <a:rPr lang="en-US" sz="2400" b="1" dirty="0" err="1" smtClean="0">
                <a:latin typeface="Sylfaen" pitchFamily="18" charset="0"/>
              </a:rPr>
              <a:t>სკრინინგი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ka-GE" sz="2400" dirty="0" smtClean="0">
                <a:latin typeface="Sylfaen" pitchFamily="18" charset="0"/>
              </a:rPr>
              <a:t> - </a:t>
            </a:r>
            <a:r>
              <a:rPr lang="ka-GE" sz="2400" b="1" dirty="0" smtClean="0">
                <a:latin typeface="Sylfaen" pitchFamily="18" charset="0"/>
              </a:rPr>
              <a:t>25-60 წლის ქალებისათვის</a:t>
            </a:r>
            <a:r>
              <a:rPr lang="en-US" sz="2400" b="1" dirty="0" smtClean="0">
                <a:latin typeface="Sylfaen" pitchFamily="18" charset="0"/>
              </a:rPr>
              <a:t>;</a:t>
            </a:r>
          </a:p>
          <a:p>
            <a:pPr>
              <a:buNone/>
            </a:pPr>
            <a:r>
              <a:rPr lang="en-US" sz="2400" dirty="0" smtClean="0">
                <a:latin typeface="Sylfaen" pitchFamily="18" charset="0"/>
              </a:rPr>
              <a:t>3.</a:t>
            </a:r>
            <a:r>
              <a:rPr lang="en-US" sz="2400" b="1" dirty="0" smtClean="0">
                <a:latin typeface="Sylfaen" pitchFamily="18" charset="0"/>
              </a:rPr>
              <a:t> </a:t>
            </a:r>
            <a:r>
              <a:rPr lang="en-US" sz="2400" b="1" dirty="0" err="1" smtClean="0">
                <a:latin typeface="Sylfaen" pitchFamily="18" charset="0"/>
              </a:rPr>
              <a:t>პროსტატის</a:t>
            </a:r>
            <a:r>
              <a:rPr lang="en-US" sz="2400" b="1" dirty="0" smtClean="0">
                <a:latin typeface="Sylfaen" pitchFamily="18" charset="0"/>
              </a:rPr>
              <a:t> </a:t>
            </a:r>
            <a:r>
              <a:rPr lang="en-US" sz="2400" b="1" dirty="0" err="1" smtClean="0">
                <a:latin typeface="Sylfaen" pitchFamily="18" charset="0"/>
              </a:rPr>
              <a:t>კიბოს</a:t>
            </a:r>
            <a:r>
              <a:rPr lang="en-US" sz="2400" b="1" dirty="0" smtClean="0">
                <a:latin typeface="Sylfaen" pitchFamily="18" charset="0"/>
              </a:rPr>
              <a:t> </a:t>
            </a:r>
            <a:r>
              <a:rPr lang="en-US" sz="2400" b="1" dirty="0" err="1" smtClean="0">
                <a:latin typeface="Sylfaen" pitchFamily="18" charset="0"/>
              </a:rPr>
              <a:t>სკრინინგი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ka-GE" sz="2400" dirty="0" smtClean="0">
                <a:latin typeface="Sylfaen" pitchFamily="18" charset="0"/>
              </a:rPr>
              <a:t> - </a:t>
            </a:r>
            <a:r>
              <a:rPr lang="ka-GE" sz="2400" b="1" dirty="0" smtClean="0">
                <a:latin typeface="Sylfaen" pitchFamily="18" charset="0"/>
              </a:rPr>
              <a:t>50-70 წლის მამაკაცებისათვის</a:t>
            </a:r>
            <a:r>
              <a:rPr lang="en-US" sz="2400" b="1" dirty="0" smtClean="0">
                <a:latin typeface="Sylfaen" pitchFamily="18" charset="0"/>
              </a:rPr>
              <a:t>;</a:t>
            </a:r>
          </a:p>
          <a:p>
            <a:pPr>
              <a:buNone/>
            </a:pPr>
            <a:r>
              <a:rPr lang="en-US" sz="2400" dirty="0" smtClean="0">
                <a:latin typeface="Sylfaen" pitchFamily="18" charset="0"/>
              </a:rPr>
              <a:t>4. </a:t>
            </a:r>
            <a:r>
              <a:rPr lang="ka-GE" sz="2400" b="1" dirty="0" smtClean="0">
                <a:latin typeface="Sylfaen" pitchFamily="18" charset="0"/>
              </a:rPr>
              <a:t>მსხვილი ნაწლავის კიბოს </a:t>
            </a:r>
            <a:r>
              <a:rPr lang="ka-GE" sz="2400" b="1" dirty="0" err="1" smtClean="0">
                <a:latin typeface="Sylfaen" pitchFamily="18" charset="0"/>
              </a:rPr>
              <a:t>სკრინინგი</a:t>
            </a:r>
            <a:r>
              <a:rPr lang="ka-GE" sz="2400" b="1" dirty="0" smtClean="0">
                <a:latin typeface="Sylfaen" pitchFamily="18" charset="0"/>
              </a:rPr>
              <a:t> - 50-70 წლის ორივე სქესისათვის.</a:t>
            </a:r>
            <a:endParaRPr lang="en-US" sz="2400" b="1" dirty="0" smtClean="0">
              <a:latin typeface="Sylfaen" pitchFamily="18" charset="0"/>
            </a:endParaRPr>
          </a:p>
          <a:p>
            <a:pPr>
              <a:buNone/>
            </a:pPr>
            <a:endParaRPr lang="ka-GE" dirty="0" smtClean="0">
              <a:latin typeface="Sylfaen" pitchFamily="18" charset="0"/>
            </a:endParaRPr>
          </a:p>
          <a:p>
            <a:pPr>
              <a:buNone/>
            </a:pPr>
            <a:r>
              <a:rPr lang="ka-GE" sz="2000" b="1" i="1" dirty="0" smtClean="0">
                <a:latin typeface="Sylfaen" pitchFamily="18" charset="0"/>
              </a:rPr>
              <a:t>შენიშვნა</a:t>
            </a:r>
            <a:r>
              <a:rPr lang="ka-GE" sz="2000" i="1" dirty="0" smtClean="0">
                <a:latin typeface="Sylfaen" pitchFamily="18" charset="0"/>
              </a:rPr>
              <a:t>:</a:t>
            </a:r>
            <a:r>
              <a:rPr lang="ka-GE" sz="2000" dirty="0" smtClean="0">
                <a:latin typeface="Sylfaen" pitchFamily="18" charset="0"/>
              </a:rPr>
              <a:t>  ა) </a:t>
            </a:r>
            <a:r>
              <a:rPr lang="ka-GE" sz="2000" i="1" u="sng" dirty="0" err="1" smtClean="0">
                <a:latin typeface="Sylfaen" pitchFamily="18" charset="0"/>
              </a:rPr>
              <a:t>სკრინინგი</a:t>
            </a:r>
            <a:r>
              <a:rPr lang="ka-GE" sz="2000" i="1" u="sng" dirty="0" smtClean="0">
                <a:latin typeface="Sylfaen" pitchFamily="18" charset="0"/>
              </a:rPr>
              <a:t> უტარდებათ საქართველოს მოქალაქეებს ერთჯერადად.</a:t>
            </a:r>
          </a:p>
          <a:p>
            <a:pPr>
              <a:buNone/>
            </a:pPr>
            <a:r>
              <a:rPr lang="ka-GE" sz="2000" i="1" dirty="0" smtClean="0">
                <a:latin typeface="Sylfaen" pitchFamily="18" charset="0"/>
              </a:rPr>
              <a:t> </a:t>
            </a:r>
            <a:r>
              <a:rPr lang="ka-GE" sz="2000" i="1" dirty="0" smtClean="0">
                <a:latin typeface="Sylfaen" pitchFamily="18" charset="0"/>
              </a:rPr>
              <a:t>              ბ) </a:t>
            </a:r>
            <a:r>
              <a:rPr lang="ka-GE" sz="2000" i="1" u="sng" dirty="0" smtClean="0">
                <a:latin typeface="Sylfaen" pitchFamily="18" charset="0"/>
              </a:rPr>
              <a:t>კვლევისას მოქალაქეებმა უნდა წარადგინონ  პირადობის  დამადასტურებელი საბუთი (პირადობის მოწმობა ან პასპორტი)</a:t>
            </a:r>
            <a:endParaRPr lang="en-US" sz="2000" i="1" u="sng" dirty="0">
              <a:latin typeface="Sylfae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en-US" sz="2800" b="1" u="sng" dirty="0" err="1" smtClean="0">
                <a:latin typeface="Sylfaen" pitchFamily="18" charset="0"/>
              </a:rPr>
              <a:t>ძუძუს</a:t>
            </a:r>
            <a:r>
              <a:rPr lang="en-US" sz="2800" b="1" u="sng" dirty="0" smtClean="0">
                <a:latin typeface="Sylfaen" pitchFamily="18" charset="0"/>
              </a:rPr>
              <a:t> </a:t>
            </a:r>
            <a:r>
              <a:rPr lang="en-US" sz="2800" b="1" u="sng" dirty="0" err="1" smtClean="0">
                <a:latin typeface="Sylfaen" pitchFamily="18" charset="0"/>
              </a:rPr>
              <a:t>კიბოს</a:t>
            </a:r>
            <a:r>
              <a:rPr lang="en-US" sz="2800" b="1" u="sng" dirty="0" smtClean="0">
                <a:latin typeface="Sylfaen" pitchFamily="18" charset="0"/>
              </a:rPr>
              <a:t> </a:t>
            </a:r>
            <a:r>
              <a:rPr lang="ka-GE" sz="2800" b="1" u="sng" dirty="0" smtClean="0">
                <a:latin typeface="Sylfaen" pitchFamily="18" charset="0"/>
              </a:rPr>
              <a:t> ს</a:t>
            </a:r>
            <a:r>
              <a:rPr lang="en-US" sz="2800" b="1" u="sng" dirty="0" err="1" smtClean="0">
                <a:latin typeface="Sylfaen" pitchFamily="18" charset="0"/>
              </a:rPr>
              <a:t>კრინინგი</a:t>
            </a:r>
            <a:endParaRPr lang="en-US" sz="2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/>
          <a:lstStyle/>
          <a:p>
            <a:r>
              <a:rPr lang="ka-GE" dirty="0" err="1" smtClean="0">
                <a:latin typeface="Sylfaen" pitchFamily="18" charset="0"/>
              </a:rPr>
              <a:t>მამოლოგის</a:t>
            </a:r>
            <a:r>
              <a:rPr lang="ka-GE" dirty="0" smtClean="0">
                <a:latin typeface="Sylfaen" pitchFamily="18" charset="0"/>
              </a:rPr>
              <a:t> (ან ონკოლოგის, ქირურგის) კონსულტაცია;</a:t>
            </a:r>
          </a:p>
          <a:p>
            <a:r>
              <a:rPr lang="ka-GE" dirty="0" err="1" smtClean="0">
                <a:latin typeface="Sylfaen" pitchFamily="18" charset="0"/>
              </a:rPr>
              <a:t>მამოგრაფია</a:t>
            </a:r>
            <a:r>
              <a:rPr lang="ka-GE" dirty="0" smtClean="0">
                <a:latin typeface="Sylfaen" pitchFamily="18" charset="0"/>
              </a:rPr>
              <a:t>;</a:t>
            </a:r>
          </a:p>
          <a:p>
            <a:r>
              <a:rPr lang="ka-GE" dirty="0" smtClean="0">
                <a:latin typeface="Sylfaen" pitchFamily="18" charset="0"/>
              </a:rPr>
              <a:t>ექოსკოპია - საჭიროების დროს (20%).</a:t>
            </a:r>
            <a:endParaRPr lang="en-US" dirty="0">
              <a:latin typeface="Sylfae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en-US" sz="2800" b="1" u="sng" dirty="0" err="1" smtClean="0">
                <a:latin typeface="Sylfaen" pitchFamily="18" charset="0"/>
              </a:rPr>
              <a:t>საშვილოსნოს</a:t>
            </a:r>
            <a:r>
              <a:rPr lang="en-US" sz="2800" b="1" u="sng" dirty="0" smtClean="0">
                <a:latin typeface="Sylfaen" pitchFamily="18" charset="0"/>
              </a:rPr>
              <a:t> </a:t>
            </a:r>
            <a:r>
              <a:rPr lang="en-US" sz="2800" b="1" u="sng" dirty="0" err="1" smtClean="0">
                <a:latin typeface="Sylfaen" pitchFamily="18" charset="0"/>
              </a:rPr>
              <a:t>ყელის</a:t>
            </a:r>
            <a:r>
              <a:rPr lang="en-US" sz="2800" b="1" u="sng" dirty="0" smtClean="0">
                <a:latin typeface="Sylfaen" pitchFamily="18" charset="0"/>
              </a:rPr>
              <a:t> </a:t>
            </a:r>
            <a:r>
              <a:rPr lang="ka-GE" sz="2800" b="1" u="sng" dirty="0" smtClean="0">
                <a:latin typeface="Sylfaen" pitchFamily="18" charset="0"/>
              </a:rPr>
              <a:t>კიბოს </a:t>
            </a:r>
            <a:r>
              <a:rPr lang="en-US" sz="2800" b="1" u="sng" dirty="0" err="1" smtClean="0">
                <a:latin typeface="Sylfaen" pitchFamily="18" charset="0"/>
              </a:rPr>
              <a:t>სკრინინგი</a:t>
            </a:r>
            <a:endParaRPr lang="en-US" sz="2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გინეკოლოგის კონსულტაცია;</a:t>
            </a:r>
          </a:p>
          <a:p>
            <a:r>
              <a:rPr lang="ka-GE" dirty="0" smtClean="0"/>
              <a:t>პაპ-ტესტის ჩატარება;</a:t>
            </a:r>
          </a:p>
          <a:p>
            <a:r>
              <a:rPr lang="ka-GE" dirty="0" err="1" smtClean="0"/>
              <a:t>კოლპოსკოპია</a:t>
            </a:r>
            <a:r>
              <a:rPr lang="ka-GE" dirty="0" smtClean="0"/>
              <a:t> - საჭიროების დროს (</a:t>
            </a:r>
            <a:r>
              <a:rPr lang="ka-GE" sz="2800" dirty="0" smtClean="0"/>
              <a:t>10</a:t>
            </a:r>
            <a:r>
              <a:rPr lang="ka-GE" dirty="0" smtClean="0"/>
              <a:t>%);</a:t>
            </a:r>
          </a:p>
          <a:p>
            <a:r>
              <a:rPr lang="ka-GE" dirty="0" err="1" smtClean="0"/>
              <a:t>კოლპოსკოპია</a:t>
            </a:r>
            <a:r>
              <a:rPr lang="ka-GE" dirty="0" smtClean="0"/>
              <a:t> მორფოლოგიით - საჭიროების დროს (</a:t>
            </a:r>
            <a:r>
              <a:rPr lang="ka-GE" sz="2800" dirty="0" smtClean="0"/>
              <a:t>1</a:t>
            </a:r>
            <a:r>
              <a:rPr lang="ka-GE" dirty="0" smtClean="0"/>
              <a:t>,</a:t>
            </a:r>
            <a:r>
              <a:rPr lang="ka-GE" sz="2400" dirty="0" smtClean="0"/>
              <a:t>5</a:t>
            </a:r>
            <a:r>
              <a:rPr lang="ka-GE" dirty="0" smtClean="0"/>
              <a:t>%).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96112"/>
          </a:xfrm>
        </p:spPr>
        <p:txBody>
          <a:bodyPr>
            <a:normAutofit/>
          </a:bodyPr>
          <a:lstStyle/>
          <a:p>
            <a:r>
              <a:rPr lang="en-US" sz="2800" b="1" u="sng" dirty="0" err="1" smtClean="0">
                <a:latin typeface="Sylfaen" pitchFamily="18" charset="0"/>
              </a:rPr>
              <a:t>პროსტატის</a:t>
            </a:r>
            <a:r>
              <a:rPr lang="en-US" sz="2800" b="1" u="sng" dirty="0" smtClean="0">
                <a:latin typeface="Sylfaen" pitchFamily="18" charset="0"/>
              </a:rPr>
              <a:t> </a:t>
            </a:r>
            <a:r>
              <a:rPr lang="en-US" sz="2800" b="1" u="sng" dirty="0" err="1" smtClean="0">
                <a:latin typeface="Sylfaen" pitchFamily="18" charset="0"/>
              </a:rPr>
              <a:t>კიბოს</a:t>
            </a:r>
            <a:r>
              <a:rPr lang="en-US" sz="2800" b="1" u="sng" dirty="0" smtClean="0">
                <a:latin typeface="Sylfaen" pitchFamily="18" charset="0"/>
              </a:rPr>
              <a:t> </a:t>
            </a:r>
            <a:r>
              <a:rPr lang="en-US" sz="2800" b="1" u="sng" dirty="0" err="1" smtClean="0">
                <a:latin typeface="Sylfaen" pitchFamily="18" charset="0"/>
              </a:rPr>
              <a:t>სკრინინგი</a:t>
            </a:r>
            <a:endParaRPr lang="en-US" sz="2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389120"/>
          </a:xfrm>
        </p:spPr>
        <p:txBody>
          <a:bodyPr/>
          <a:lstStyle/>
          <a:p>
            <a:r>
              <a:rPr lang="ka-GE" dirty="0" smtClean="0"/>
              <a:t>სისხლში სპეციფიური ანტიგენის განსაზღვრა</a:t>
            </a:r>
          </a:p>
          <a:p>
            <a:endParaRPr lang="ka-GE" dirty="0" smtClean="0"/>
          </a:p>
          <a:p>
            <a:pPr>
              <a:buNone/>
            </a:pPr>
            <a:r>
              <a:rPr lang="ka-GE" dirty="0" smtClean="0"/>
              <a:t> </a:t>
            </a:r>
            <a:r>
              <a:rPr lang="ka-GE" sz="2800" b="1" u="sng" dirty="0" smtClean="0">
                <a:solidFill>
                  <a:schemeClr val="tx2"/>
                </a:solidFill>
                <a:latin typeface="Sylfaen" pitchFamily="18" charset="0"/>
                <a:ea typeface="+mj-ea"/>
                <a:cs typeface="+mj-cs"/>
              </a:rPr>
              <a:t>მსხვილი ნაწლავის კიბოს </a:t>
            </a:r>
            <a:r>
              <a:rPr lang="ka-GE" sz="2800" b="1" u="sng" dirty="0" err="1" smtClean="0">
                <a:solidFill>
                  <a:schemeClr val="tx2"/>
                </a:solidFill>
                <a:latin typeface="Sylfaen" pitchFamily="18" charset="0"/>
                <a:ea typeface="+mj-ea"/>
                <a:cs typeface="+mj-cs"/>
              </a:rPr>
              <a:t>სკრინინგი</a:t>
            </a:r>
            <a:endParaRPr lang="ka-GE" sz="2800" b="1" u="sng" dirty="0" smtClean="0">
              <a:solidFill>
                <a:schemeClr val="tx2"/>
              </a:solidFill>
              <a:latin typeface="Sylfaen" pitchFamily="18" charset="0"/>
              <a:ea typeface="+mj-ea"/>
              <a:cs typeface="+mj-cs"/>
            </a:endParaRPr>
          </a:p>
          <a:p>
            <a:pPr>
              <a:buFont typeface="Arial" pitchFamily="34" charset="0"/>
              <a:buChar char="•"/>
            </a:pPr>
            <a:r>
              <a:rPr lang="ka-GE" dirty="0" smtClean="0"/>
              <a:t>ტესტი ფარულ სისხლდენაზე;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კოლონოსკოპია</a:t>
            </a:r>
            <a:r>
              <a:rPr lang="en-US" dirty="0" smtClean="0"/>
              <a:t> </a:t>
            </a:r>
            <a:r>
              <a:rPr lang="ka-GE" dirty="0" smtClean="0"/>
              <a:t> - საჭიროების შემთხვევაში (10%);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კოლონოსკოპია</a:t>
            </a:r>
            <a:r>
              <a:rPr lang="en-US" dirty="0" smtClean="0"/>
              <a:t> </a:t>
            </a:r>
            <a:r>
              <a:rPr lang="en-US" dirty="0" err="1" smtClean="0"/>
              <a:t>მორფოლოგი</a:t>
            </a:r>
            <a:r>
              <a:rPr lang="ka-GE" dirty="0" smtClean="0"/>
              <a:t>ური კვლევით (ბიოფსია) საჭიროების შემთხვევაში (5%)</a:t>
            </a:r>
          </a:p>
          <a:p>
            <a:pPr>
              <a:buNone/>
            </a:pPr>
            <a:endParaRPr lang="ka-GE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458200" cy="819912"/>
          </a:xfrm>
        </p:spPr>
        <p:txBody>
          <a:bodyPr>
            <a:normAutofit fontScale="90000"/>
          </a:bodyPr>
          <a:lstStyle/>
          <a:p>
            <a:r>
              <a:rPr lang="ka-GE" sz="3200" dirty="0" err="1" smtClean="0">
                <a:latin typeface="Sylfaen" pitchFamily="18" charset="0"/>
              </a:rPr>
              <a:t>“</a:t>
            </a:r>
            <a:r>
              <a:rPr lang="ka-GE" sz="3200" b="1" dirty="0" err="1" smtClean="0">
                <a:latin typeface="Sylfaen" pitchFamily="18" charset="0"/>
              </a:rPr>
              <a:t>კიბოს</a:t>
            </a:r>
            <a:r>
              <a:rPr lang="ka-GE" sz="3200" b="1" dirty="0" smtClean="0">
                <a:latin typeface="Sylfaen" pitchFamily="18" charset="0"/>
              </a:rPr>
              <a:t> </a:t>
            </a:r>
            <a:r>
              <a:rPr lang="en-US" sz="3200" b="1" dirty="0" smtClean="0">
                <a:latin typeface="Sylfaen" pitchFamily="18" charset="0"/>
              </a:rPr>
              <a:t> </a:t>
            </a:r>
            <a:r>
              <a:rPr lang="ka-GE" sz="3200" b="1" dirty="0" err="1" smtClean="0">
                <a:latin typeface="Sylfaen" pitchFamily="18" charset="0"/>
              </a:rPr>
              <a:t>სკრინინგის</a:t>
            </a:r>
            <a:r>
              <a:rPr lang="ka-GE" sz="3200" b="1" dirty="0" err="1" smtClean="0">
                <a:latin typeface="Sylfaen" pitchFamily="18" charset="0"/>
              </a:rPr>
              <a:t>”</a:t>
            </a:r>
            <a:r>
              <a:rPr lang="ka-GE" sz="3200" b="1" dirty="0" smtClean="0">
                <a:latin typeface="Sylfaen" pitchFamily="18" charset="0"/>
              </a:rPr>
              <a:t> ძირითადი განმახორციელებელია</a:t>
            </a:r>
            <a:endParaRPr lang="en-US" sz="3200" b="1" dirty="0"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b="1" u="sng" dirty="0" smtClean="0">
                <a:latin typeface="Sylfaen" pitchFamily="18" charset="0"/>
              </a:rPr>
              <a:t>ა(ა)იპ </a:t>
            </a:r>
            <a:r>
              <a:rPr lang="ka-GE" b="1" u="sng" dirty="0" err="1" smtClean="0">
                <a:latin typeface="Sylfaen" pitchFamily="18" charset="0"/>
              </a:rPr>
              <a:t>“ეროვნული</a:t>
            </a:r>
            <a:r>
              <a:rPr lang="ka-GE" b="1" u="sng" dirty="0" smtClean="0">
                <a:latin typeface="Sylfaen" pitchFamily="18" charset="0"/>
              </a:rPr>
              <a:t> </a:t>
            </a:r>
            <a:r>
              <a:rPr lang="ka-GE" b="1" u="sng" dirty="0" err="1" smtClean="0">
                <a:latin typeface="Sylfaen" pitchFamily="18" charset="0"/>
              </a:rPr>
              <a:t>სკრინინგ</a:t>
            </a:r>
            <a:r>
              <a:rPr lang="ka-GE" b="1" u="sng" dirty="0" smtClean="0">
                <a:latin typeface="Sylfaen" pitchFamily="18" charset="0"/>
              </a:rPr>
              <a:t> </a:t>
            </a:r>
            <a:r>
              <a:rPr lang="ka-GE" b="1" u="sng" dirty="0" err="1" smtClean="0">
                <a:latin typeface="Sylfaen" pitchFamily="18" charset="0"/>
              </a:rPr>
              <a:t>ცენტრი”</a:t>
            </a:r>
            <a:endParaRPr lang="ka-GE" b="1" u="sng" dirty="0" smtClean="0">
              <a:latin typeface="Sylfaen" pitchFamily="18" charset="0"/>
            </a:endParaRPr>
          </a:p>
          <a:p>
            <a:pPr algn="r">
              <a:buNone/>
            </a:pPr>
            <a:r>
              <a:rPr lang="ka-GE" dirty="0" smtClean="0">
                <a:latin typeface="Sylfaen" pitchFamily="18" charset="0"/>
              </a:rPr>
              <a:t>  მისამართი: </a:t>
            </a:r>
            <a:r>
              <a:rPr lang="ka-GE" b="1" dirty="0" smtClean="0">
                <a:latin typeface="Sylfaen" pitchFamily="18" charset="0"/>
              </a:rPr>
              <a:t>წერეთლის გამზირი № 69 </a:t>
            </a:r>
            <a:r>
              <a:rPr lang="ka-GE" dirty="0" smtClean="0">
                <a:latin typeface="Sylfaen" pitchFamily="18" charset="0"/>
              </a:rPr>
              <a:t>(დიდუბის ფილიალი);</a:t>
            </a:r>
          </a:p>
          <a:p>
            <a:pPr algn="r">
              <a:buNone/>
            </a:pPr>
            <a:r>
              <a:rPr lang="ka-GE" dirty="0" smtClean="0">
                <a:latin typeface="Sylfaen" pitchFamily="18" charset="0"/>
              </a:rPr>
              <a:t>                      </a:t>
            </a:r>
            <a:r>
              <a:rPr lang="ka-GE" b="1" dirty="0" err="1" smtClean="0">
                <a:latin typeface="Sylfaen" pitchFamily="18" charset="0"/>
              </a:rPr>
              <a:t>კალაუბნის</a:t>
            </a:r>
            <a:r>
              <a:rPr lang="ka-GE" b="1" dirty="0" smtClean="0">
                <a:latin typeface="Sylfaen" pitchFamily="18" charset="0"/>
              </a:rPr>
              <a:t> ქუჩა №</a:t>
            </a:r>
            <a:r>
              <a:rPr lang="ka-GE" b="1" dirty="0" smtClean="0">
                <a:latin typeface="Sylfaen" pitchFamily="18" charset="0"/>
              </a:rPr>
              <a:t>12ა </a:t>
            </a:r>
            <a:r>
              <a:rPr lang="ka-GE" dirty="0" smtClean="0">
                <a:latin typeface="Sylfaen" pitchFamily="18" charset="0"/>
              </a:rPr>
              <a:t>(ვარკეთილის ფილიალი).</a:t>
            </a:r>
          </a:p>
          <a:p>
            <a:pPr>
              <a:buNone/>
            </a:pPr>
            <a:r>
              <a:rPr lang="ka-GE" dirty="0" smtClean="0">
                <a:latin typeface="Sylfaen" pitchFamily="18" charset="0"/>
              </a:rPr>
              <a:t>     ცხელი ხაზი</a:t>
            </a:r>
            <a:r>
              <a:rPr lang="ka-GE" b="1" dirty="0" smtClean="0">
                <a:latin typeface="Sylfaen" pitchFamily="18" charset="0"/>
              </a:rPr>
              <a:t>: 220-35-35</a:t>
            </a:r>
          </a:p>
          <a:p>
            <a:pPr>
              <a:buNone/>
            </a:pPr>
            <a:endParaRPr lang="en-US" dirty="0">
              <a:latin typeface="Sylfae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67512"/>
          </a:xfrm>
        </p:spPr>
        <p:txBody>
          <a:bodyPr>
            <a:normAutofit/>
          </a:bodyPr>
          <a:lstStyle/>
          <a:p>
            <a:r>
              <a:rPr lang="ka-GE" sz="2400" b="1" u="sng" dirty="0" smtClean="0">
                <a:latin typeface="Sylfaen" pitchFamily="18" charset="0"/>
              </a:rPr>
              <a:t>ქვეკონტრაქტორები (33):</a:t>
            </a:r>
            <a:endParaRPr lang="en-US" sz="2400" b="1" u="sng" dirty="0"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a-GE" sz="2400" dirty="0" smtClean="0"/>
              <a:t>   </a:t>
            </a:r>
            <a:r>
              <a:rPr lang="ka-GE" sz="2400" b="1" u="sng" dirty="0" smtClean="0">
                <a:solidFill>
                  <a:schemeClr val="tx2"/>
                </a:solidFill>
                <a:latin typeface="Sylfaen" pitchFamily="18" charset="0"/>
                <a:ea typeface="+mj-ea"/>
                <a:cs typeface="+mj-cs"/>
              </a:rPr>
              <a:t>აჭარა:</a:t>
            </a:r>
          </a:p>
          <a:p>
            <a:pPr>
              <a:buFont typeface="Arial" pitchFamily="34" charset="0"/>
              <a:buChar char="•"/>
            </a:pPr>
            <a:r>
              <a:rPr lang="ka-GE" sz="2000" dirty="0" smtClean="0"/>
              <a:t>შპს აჭარის ავტონომიური რესპუბლიკის "ონკოლოგიის </a:t>
            </a:r>
            <a:r>
              <a:rPr lang="ka-GE" sz="2000" dirty="0" err="1" smtClean="0"/>
              <a:t>ცენტრი“</a:t>
            </a:r>
            <a:r>
              <a:rPr lang="ka-GE" sz="2000" dirty="0" smtClean="0"/>
              <a:t> - ქ. ბათუმი;</a:t>
            </a:r>
          </a:p>
          <a:p>
            <a:pPr>
              <a:buFont typeface="Arial" pitchFamily="34" charset="0"/>
              <a:buChar char="•"/>
            </a:pPr>
            <a:r>
              <a:rPr lang="ka-GE" sz="2000" dirty="0" smtClean="0"/>
              <a:t>შპს ბათუმის სამშობიარო სახლი;</a:t>
            </a:r>
          </a:p>
          <a:p>
            <a:pPr>
              <a:buFont typeface="Arial" pitchFamily="34" charset="0"/>
              <a:buChar char="•"/>
            </a:pPr>
            <a:r>
              <a:rPr lang="ka-GE" sz="2000" dirty="0" smtClean="0"/>
              <a:t>შპს  ჯანმრთელობის ცენტრი "</a:t>
            </a:r>
            <a:r>
              <a:rPr lang="ka-GE" sz="2000" dirty="0" err="1" smtClean="0"/>
              <a:t>მედინა“</a:t>
            </a:r>
            <a:r>
              <a:rPr lang="ka-GE" sz="2000" dirty="0" smtClean="0"/>
              <a:t> - ქ. ბათუმი;</a:t>
            </a:r>
          </a:p>
          <a:p>
            <a:pPr>
              <a:buFont typeface="Arial" pitchFamily="34" charset="0"/>
              <a:buChar char="•"/>
            </a:pPr>
            <a:r>
              <a:rPr lang="ka-GE" sz="2000" dirty="0" smtClean="0"/>
              <a:t>სს "საზღვაო </a:t>
            </a:r>
            <a:r>
              <a:rPr lang="ka-GE" sz="2000" dirty="0" err="1" smtClean="0"/>
              <a:t>ჰოსპიტალი“</a:t>
            </a:r>
            <a:r>
              <a:rPr lang="ka-GE" sz="2000" dirty="0" smtClean="0"/>
              <a:t> - ქ. ბათუმი</a:t>
            </a:r>
          </a:p>
          <a:p>
            <a:pPr>
              <a:buNone/>
            </a:pPr>
            <a:endParaRPr lang="ka-GE" sz="2000" dirty="0" smtClean="0"/>
          </a:p>
          <a:p>
            <a:pPr>
              <a:buFont typeface="Wingdings" pitchFamily="2" charset="2"/>
              <a:buChar char="Ø"/>
            </a:pPr>
            <a:r>
              <a:rPr lang="ka-GE" sz="2400" b="1" u="sng" dirty="0" smtClean="0">
                <a:solidFill>
                  <a:schemeClr val="tx2"/>
                </a:solidFill>
                <a:latin typeface="Sylfaen" pitchFamily="18" charset="0"/>
                <a:ea typeface="+mj-ea"/>
                <a:cs typeface="+mj-cs"/>
              </a:rPr>
              <a:t>გურია:</a:t>
            </a:r>
          </a:p>
          <a:p>
            <a:pPr>
              <a:buFont typeface="Arial" pitchFamily="34" charset="0"/>
              <a:buChar char="•"/>
            </a:pPr>
            <a:r>
              <a:rPr lang="ka-GE" sz="2000" dirty="0" smtClean="0"/>
              <a:t>შპს "</a:t>
            </a:r>
            <a:r>
              <a:rPr lang="ka-GE" sz="2000" dirty="0" err="1" smtClean="0"/>
              <a:t>მედალფა“</a:t>
            </a:r>
            <a:r>
              <a:rPr lang="ka-GE" sz="2000" dirty="0" smtClean="0"/>
              <a:t> - ქ. ლანჩხუთი</a:t>
            </a:r>
          </a:p>
          <a:p>
            <a:pPr>
              <a:buNone/>
            </a:pPr>
            <a:endParaRPr lang="ka-GE" sz="2000" dirty="0" smtClean="0"/>
          </a:p>
          <a:p>
            <a:pPr>
              <a:buFont typeface="Wingdings" pitchFamily="2" charset="2"/>
              <a:buChar char="Ø"/>
            </a:pPr>
            <a:r>
              <a:rPr lang="ka-GE" sz="2400" b="1" u="sng" dirty="0" smtClean="0">
                <a:solidFill>
                  <a:schemeClr val="tx2"/>
                </a:solidFill>
                <a:latin typeface="Sylfaen" pitchFamily="18" charset="0"/>
                <a:ea typeface="+mj-ea"/>
                <a:cs typeface="+mj-cs"/>
              </a:rPr>
              <a:t>რაჭა-ლეჩხუმი და ქვემო სვანეთი:</a:t>
            </a:r>
          </a:p>
          <a:p>
            <a:pPr>
              <a:buFont typeface="Arial" pitchFamily="34" charset="0"/>
              <a:buChar char="•"/>
            </a:pPr>
            <a:r>
              <a:rPr lang="ka-GE" sz="2000" dirty="0" smtClean="0"/>
              <a:t>შპს "</a:t>
            </a:r>
            <a:r>
              <a:rPr lang="ka-GE" sz="2000" dirty="0" err="1" smtClean="0"/>
              <a:t>მედიქალ</a:t>
            </a:r>
            <a:r>
              <a:rPr lang="ka-GE" sz="2000" dirty="0" smtClean="0"/>
              <a:t> პარკი </a:t>
            </a:r>
            <a:r>
              <a:rPr lang="ka-GE" sz="2000" dirty="0" err="1" smtClean="0"/>
              <a:t>საქართველო“</a:t>
            </a:r>
            <a:r>
              <a:rPr lang="ka-GE" sz="2000" dirty="0" smtClean="0"/>
              <a:t> - ქ. ამბროლაური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7437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a-GE" sz="2400" b="1" u="sng" dirty="0" smtClean="0">
                <a:latin typeface="Sylfaen" pitchFamily="18" charset="0"/>
              </a:rPr>
              <a:t>სამეგრელო - ზემო სვანეთი:</a:t>
            </a:r>
            <a:endParaRPr lang="en-US" sz="2400" b="1" u="sng" dirty="0"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r>
              <a:rPr lang="ka-GE" sz="2000" dirty="0" smtClean="0"/>
              <a:t>შპს პროფ. ა. ღვამიჩავას სახ. ონკოლოგიის ნაციონალური ცენტრის სამეგრელო –ზემო სვანეთის სამხარეო ფილიალი - ქ. ზუგდიდი;</a:t>
            </a:r>
          </a:p>
          <a:p>
            <a:r>
              <a:rPr lang="ka-GE" sz="2000" dirty="0" smtClean="0"/>
              <a:t>შპს ქ. სენაკის სამკურნალო დიაგნოსტიკური ცენტრი "</a:t>
            </a:r>
            <a:r>
              <a:rPr lang="ka-GE" sz="2000" dirty="0" err="1" smtClean="0"/>
              <a:t>ესკულაპი“</a:t>
            </a:r>
            <a:r>
              <a:rPr lang="ka-GE" sz="2000" dirty="0" smtClean="0"/>
              <a:t>;</a:t>
            </a:r>
          </a:p>
          <a:p>
            <a:r>
              <a:rPr lang="ka-GE" sz="2000" dirty="0" smtClean="0"/>
              <a:t>შპს  "სენა-</a:t>
            </a:r>
            <a:r>
              <a:rPr lang="ka-GE" sz="2000" dirty="0" err="1" smtClean="0"/>
              <a:t>მედი“</a:t>
            </a:r>
            <a:r>
              <a:rPr lang="ka-GE" sz="2000" dirty="0" smtClean="0"/>
              <a:t> - ქ. სენაკი;</a:t>
            </a:r>
          </a:p>
          <a:p>
            <a:r>
              <a:rPr lang="ka-GE" sz="2000" dirty="0" smtClean="0"/>
              <a:t>სს 'ჩემი ოჯახის კლინიკა" ზუგდიდის მრავალპროფილიანი კლინიკური საავადმყოფო "რესპუბლიკა"-ს ფოთის ფილიალი # 1 პოლიკლინიკა - ქ. ფოთი;</a:t>
            </a:r>
          </a:p>
          <a:p>
            <a:r>
              <a:rPr lang="ka-GE" sz="2000" dirty="0" smtClean="0"/>
              <a:t>შპს "შანი" სამედიცინო დაწესებულება - ქ. აბაშა</a:t>
            </a:r>
          </a:p>
          <a:p>
            <a:pPr>
              <a:buNone/>
            </a:pPr>
            <a:endParaRPr lang="ka-GE" sz="2000" dirty="0" smtClean="0"/>
          </a:p>
          <a:p>
            <a:pPr>
              <a:buFont typeface="Wingdings" pitchFamily="2" charset="2"/>
              <a:buChar char="Ø"/>
            </a:pPr>
            <a:r>
              <a:rPr lang="ka-GE" sz="2400" b="1" u="sng" dirty="0" smtClean="0">
                <a:solidFill>
                  <a:schemeClr val="tx2"/>
                </a:solidFill>
                <a:latin typeface="Sylfaen" pitchFamily="18" charset="0"/>
                <a:ea typeface="+mj-ea"/>
                <a:cs typeface="+mj-cs"/>
              </a:rPr>
              <a:t>სამცხე-ჯავახეთი:</a:t>
            </a:r>
          </a:p>
          <a:p>
            <a:pPr>
              <a:buFont typeface="Arial" pitchFamily="34" charset="0"/>
              <a:buChar char="•"/>
            </a:pPr>
            <a:r>
              <a:rPr lang="ka-GE" sz="2000" dirty="0" smtClean="0"/>
              <a:t>ა/ო სამცხე–ჯავახეთის "დემოკრატ ქალთა </a:t>
            </a:r>
            <a:r>
              <a:rPr lang="ka-GE" sz="2000" dirty="0" err="1" smtClean="0"/>
              <a:t>საზოგადოება“</a:t>
            </a:r>
            <a:r>
              <a:rPr lang="ka-GE" sz="2000" dirty="0" smtClean="0"/>
              <a:t> - ქ. ახალციხე;</a:t>
            </a:r>
          </a:p>
          <a:p>
            <a:pPr>
              <a:buFont typeface="Arial" pitchFamily="34" charset="0"/>
              <a:buChar char="•"/>
            </a:pPr>
            <a:r>
              <a:rPr lang="ka-GE" sz="2000" dirty="0" smtClean="0"/>
              <a:t>შპს "</a:t>
            </a:r>
            <a:r>
              <a:rPr lang="ka-GE" sz="2000" dirty="0" err="1" smtClean="0"/>
              <a:t>ჯეო-ჰოსპიტალს“</a:t>
            </a:r>
            <a:r>
              <a:rPr lang="ka-GE" sz="2000" dirty="0" smtClean="0"/>
              <a:t> - ბორჯომი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609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a-GE" sz="2400" b="1" u="sng" dirty="0" smtClean="0"/>
              <a:t>იმერეთი:</a:t>
            </a:r>
            <a:endParaRPr lang="en-US" sz="24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/>
          </a:bodyPr>
          <a:lstStyle/>
          <a:p>
            <a:r>
              <a:rPr lang="ka-GE" sz="2000" dirty="0" smtClean="0"/>
              <a:t>შპს ქალთა ჯანმრთელობის ცენტრი "</a:t>
            </a:r>
            <a:r>
              <a:rPr lang="ka-GE" sz="2000" dirty="0" err="1" smtClean="0"/>
              <a:t>ჰერა“</a:t>
            </a:r>
            <a:r>
              <a:rPr lang="ka-GE" sz="2000" dirty="0" smtClean="0"/>
              <a:t> - ქ. ქუთაისი;</a:t>
            </a:r>
          </a:p>
          <a:p>
            <a:r>
              <a:rPr lang="ka-GE" sz="2000" dirty="0" smtClean="0"/>
              <a:t>შპს "ბომონდის" </a:t>
            </a:r>
            <a:r>
              <a:rPr lang="ka-GE" sz="2000" dirty="0" err="1" smtClean="0"/>
              <a:t>საავადმყოფო“</a:t>
            </a:r>
            <a:r>
              <a:rPr lang="ka-GE" sz="2000" dirty="0" smtClean="0"/>
              <a:t> - ქ. ქუთაისი;</a:t>
            </a:r>
          </a:p>
          <a:p>
            <a:r>
              <a:rPr lang="ka-GE" sz="2000" dirty="0" smtClean="0"/>
              <a:t>ქუთაისის სამხარეო დედათა და ბავშვთა სამკურნალო დიაგნოსტიკური ცენტრი;</a:t>
            </a:r>
          </a:p>
          <a:p>
            <a:r>
              <a:rPr lang="ka-GE" sz="2000" dirty="0" smtClean="0"/>
              <a:t>შპს "აკად. ზ. ცხაკაიას სახ. დასავლეთ საქართველოს ინტერვენციული მედიცინის ეროვნული </a:t>
            </a:r>
            <a:r>
              <a:rPr lang="ka-GE" sz="2000" dirty="0" err="1" smtClean="0"/>
              <a:t>ცენტრი“</a:t>
            </a:r>
            <a:r>
              <a:rPr lang="ka-GE" sz="2000" dirty="0" smtClean="0"/>
              <a:t> - ქ. ქუთაისი;</a:t>
            </a:r>
          </a:p>
          <a:p>
            <a:r>
              <a:rPr lang="ka-GE" sz="2000" dirty="0" smtClean="0"/>
              <a:t>სს საჩხერის რაიონული საავადმყოფო – პოლიკლინიკური </a:t>
            </a:r>
            <a:r>
              <a:rPr lang="ka-GE" sz="2000" dirty="0" err="1" smtClean="0"/>
              <a:t>გაერთიანება“</a:t>
            </a:r>
            <a:endParaRPr lang="ka-GE" sz="2000" dirty="0" smtClean="0"/>
          </a:p>
          <a:p>
            <a:r>
              <a:rPr lang="ka-GE" sz="2000" dirty="0" smtClean="0"/>
              <a:t>შპს "</a:t>
            </a:r>
            <a:r>
              <a:rPr lang="ka-GE" sz="2000" dirty="0" err="1" smtClean="0"/>
              <a:t>ჯეო-ჰოსპიტალს“</a:t>
            </a:r>
            <a:r>
              <a:rPr lang="ka-GE" sz="2000" dirty="0" smtClean="0"/>
              <a:t> - ქ. ჭიათურა;</a:t>
            </a:r>
          </a:p>
          <a:p>
            <a:r>
              <a:rPr lang="ka-GE" sz="2000" dirty="0" smtClean="0"/>
              <a:t>შპს "</a:t>
            </a:r>
            <a:r>
              <a:rPr lang="ka-GE" sz="2000" dirty="0" err="1" smtClean="0"/>
              <a:t>ჯეო-ჰოსპიტალს“</a:t>
            </a:r>
            <a:r>
              <a:rPr lang="ka-GE" sz="2000" dirty="0" smtClean="0"/>
              <a:t> - ქ. ზესტაფონი;</a:t>
            </a:r>
          </a:p>
          <a:p>
            <a:r>
              <a:rPr lang="ka-GE" sz="2000" dirty="0" smtClean="0"/>
              <a:t>შპს "</a:t>
            </a:r>
            <a:r>
              <a:rPr lang="ka-GE" sz="2000" dirty="0" err="1" smtClean="0"/>
              <a:t>მომავალი“</a:t>
            </a:r>
            <a:r>
              <a:rPr lang="ka-GE" sz="2000" dirty="0" smtClean="0"/>
              <a:t> - სამტრედია.</a:t>
            </a:r>
            <a:endParaRPr lang="en-US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187</TotalTime>
  <Words>654</Words>
  <Application>Microsoft Office PowerPoint</Application>
  <PresentationFormat>On-screen Show (4:3)</PresentationFormat>
  <Paragraphs>94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“ დაავადებათა ადრეული გამოვლენა და სკრინინგი”:</vt:lpstr>
      <vt:lpstr>“კიბოს  სკრინინგი”  მოიცავს:</vt:lpstr>
      <vt:lpstr>ძუძუს კიბოს  სკრინინგი</vt:lpstr>
      <vt:lpstr>საშვილოსნოს ყელის კიბოს სკრინინგი</vt:lpstr>
      <vt:lpstr>პროსტატის კიბოს სკრინინგი</vt:lpstr>
      <vt:lpstr>“კიბოს  სკრინინგის” ძირითადი განმახორციელებელია</vt:lpstr>
      <vt:lpstr>ქვეკონტრაქტორები (33):</vt:lpstr>
      <vt:lpstr>სამეგრელო - ზემო სვანეთი:</vt:lpstr>
      <vt:lpstr>იმერეთი:</vt:lpstr>
      <vt:lpstr>კახეთი:</vt:lpstr>
      <vt:lpstr>შიდა ქართლი:</vt:lpstr>
      <vt:lpstr>დასასრული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 დაავადებათა ადრეული გამოვლენა და სკრინინგი”:</dc:title>
  <dc:creator>User</dc:creator>
  <cp:lastModifiedBy>User</cp:lastModifiedBy>
  <cp:revision>21</cp:revision>
  <dcterms:created xsi:type="dcterms:W3CDTF">2006-08-16T00:00:00Z</dcterms:created>
  <dcterms:modified xsi:type="dcterms:W3CDTF">2012-05-29T07:11:17Z</dcterms:modified>
</cp:coreProperties>
</file>