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3317" autoAdjust="0"/>
  </p:normalViewPr>
  <p:slideViewPr>
    <p:cSldViewPr>
      <p:cViewPr varScale="1">
        <p:scale>
          <a:sx n="102" d="100"/>
          <a:sy n="102" d="100"/>
        </p:scale>
        <p:origin x="-23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5/29/2012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5/29/2012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04801"/>
            <a:ext cx="7772400" cy="2514599"/>
          </a:xfrm>
        </p:spPr>
        <p:txBody>
          <a:bodyPr>
            <a:normAutofit/>
          </a:bodyPr>
          <a:lstStyle/>
          <a:p>
            <a:r>
              <a:rPr lang="ka-GE" sz="2400" b="1" dirty="0" smtClean="0">
                <a:latin typeface="Sylfaen" pitchFamily="18" charset="0"/>
              </a:rPr>
              <a:t>                 სახელმწიფო  </a:t>
            </a:r>
            <a:r>
              <a:rPr lang="ka-GE" sz="2400" b="1" dirty="0" smtClean="0">
                <a:latin typeface="Sylfaen" pitchFamily="18" charset="0"/>
              </a:rPr>
              <a:t>პროგრამა </a:t>
            </a:r>
            <a:r>
              <a:rPr lang="en-US" sz="2400" b="1" dirty="0" smtClean="0">
                <a:latin typeface="Sylfaen" pitchFamily="18" charset="0"/>
              </a:rPr>
              <a:t/>
            </a:r>
            <a:br>
              <a:rPr lang="en-US" sz="2400" b="1" dirty="0" smtClean="0">
                <a:latin typeface="Sylfaen" pitchFamily="18" charset="0"/>
              </a:rPr>
            </a:br>
            <a:r>
              <a:rPr lang="ka-GE" sz="2400" b="1" dirty="0" smtClean="0">
                <a:latin typeface="Sylfaen" pitchFamily="18" charset="0"/>
              </a:rPr>
              <a:t> </a:t>
            </a:r>
            <a:r>
              <a:rPr lang="ka-GE" sz="2400" b="1" dirty="0" smtClean="0">
                <a:latin typeface="Sylfaen" pitchFamily="18" charset="0"/>
              </a:rPr>
              <a:t>“</a:t>
            </a:r>
            <a:r>
              <a:rPr lang="ka-GE" sz="2400" b="1" dirty="0" smtClean="0">
                <a:latin typeface="Sylfaen" pitchFamily="18" charset="0"/>
              </a:rPr>
              <a:t>პროფესიული დაავადებების  </a:t>
            </a:r>
            <a:r>
              <a:rPr lang="ka-GE" sz="2400" b="1" dirty="0" smtClean="0">
                <a:latin typeface="Sylfaen" pitchFamily="18" charset="0"/>
              </a:rPr>
              <a:t>პრევენცია </a:t>
            </a:r>
            <a:r>
              <a:rPr lang="ka-GE" sz="2400" b="1" dirty="0" smtClean="0">
                <a:latin typeface="Sylfaen" pitchFamily="18" charset="0"/>
              </a:rPr>
              <a:t/>
            </a:r>
            <a:br>
              <a:rPr lang="ka-GE" sz="2400" b="1" dirty="0" smtClean="0">
                <a:latin typeface="Sylfaen" pitchFamily="18" charset="0"/>
              </a:rPr>
            </a:br>
            <a:r>
              <a:rPr lang="ka-GE" sz="2400" b="1" dirty="0" smtClean="0">
                <a:latin typeface="Sylfaen" pitchFamily="18" charset="0"/>
              </a:rPr>
              <a:t> </a:t>
            </a:r>
            <a:r>
              <a:rPr lang="ka-GE" sz="2400" b="1" dirty="0" smtClean="0">
                <a:latin typeface="Sylfaen" pitchFamily="18" charset="0"/>
              </a:rPr>
              <a:t>                     და  მონიტორინგი”  </a:t>
            </a:r>
            <a:br>
              <a:rPr lang="ka-GE" sz="2400" b="1" dirty="0" smtClean="0">
                <a:latin typeface="Sylfaen" pitchFamily="18" charset="0"/>
              </a:rPr>
            </a:br>
            <a:endParaRPr lang="en-US" sz="2400" dirty="0">
              <a:latin typeface="Sylfaen" pitchFamily="18" charset="0"/>
            </a:endParaRPr>
          </a:p>
        </p:txBody>
      </p:sp>
      <p:sp>
        <p:nvSpPr>
          <p:cNvPr id="3" name="Subtitle 2"/>
          <p:cNvSpPr>
            <a:spLocks noGrp="1"/>
          </p:cNvSpPr>
          <p:nvPr>
            <p:ph type="subTitle" idx="1"/>
          </p:nvPr>
        </p:nvSpPr>
        <p:spPr>
          <a:xfrm>
            <a:off x="0" y="5867400"/>
            <a:ext cx="9144000" cy="990600"/>
          </a:xfrm>
          <a:solidFill>
            <a:schemeClr val="accent2">
              <a:lumMod val="20000"/>
              <a:lumOff val="80000"/>
            </a:schemeClr>
          </a:solidFill>
        </p:spPr>
        <p:txBody>
          <a:bodyPr/>
          <a:lstStyle/>
          <a:p>
            <a:r>
              <a:rPr lang="en-US" sz="1600" b="1" dirty="0" smtClean="0">
                <a:latin typeface="Sylfaen" pitchFamily="18" charset="0"/>
              </a:rPr>
              <a:t>2012</a:t>
            </a:r>
            <a:r>
              <a:rPr lang="ka-GE" sz="1600" b="1" dirty="0" smtClean="0">
                <a:latin typeface="Sylfaen" pitchFamily="18" charset="0"/>
              </a:rPr>
              <a:t>  წელი</a:t>
            </a:r>
            <a:endParaRPr lang="en-US" sz="1600" dirty="0" smtClean="0"/>
          </a:p>
          <a:p>
            <a:endParaRPr lang="en-US" dirty="0">
              <a:solidFill>
                <a:schemeClr val="accent2">
                  <a:lumMod val="40000"/>
                  <a:lumOff val="6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7714488" cy="5592762"/>
          </a:xfrm>
        </p:spPr>
        <p:txBody>
          <a:bodyPr>
            <a:normAutofit fontScale="90000"/>
          </a:bodyPr>
          <a:lstStyle/>
          <a:p>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2007 წლიდან პროგრამას ახორციელებს ნ</a:t>
            </a:r>
            <a:r>
              <a:rPr lang="ka-GE" sz="2400" dirty="0" smtClean="0">
                <a:latin typeface="Sylfaen" pitchFamily="18" charset="0"/>
              </a:rPr>
              <a:t>. მახვილაძის </a:t>
            </a:r>
            <a:r>
              <a:rPr lang="ka-GE" sz="2400" dirty="0" smtClean="0">
                <a:latin typeface="Sylfaen" pitchFamily="18" charset="0"/>
              </a:rPr>
              <a:t>სახ.შრომის </a:t>
            </a:r>
            <a:r>
              <a:rPr lang="ka-GE" sz="2400" dirty="0" smtClean="0">
                <a:latin typeface="Sylfaen" pitchFamily="18" charset="0"/>
              </a:rPr>
              <a:t>მედიცინისა და ეკოლოგიის სამეცნიერო-კვლევითი </a:t>
            </a:r>
            <a:r>
              <a:rPr lang="ka-GE" sz="2400" dirty="0" smtClean="0">
                <a:latin typeface="Sylfaen" pitchFamily="18" charset="0"/>
              </a:rPr>
              <a:t>ინტიტუტი</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r>
              <a:rPr lang="ka-GE" sz="2200" dirty="0" smtClean="0"/>
              <a:t> </a:t>
            </a:r>
            <a:r>
              <a:rPr lang="ka-GE" sz="2200" dirty="0" smtClean="0"/>
              <a:t>ჩატარდა </a:t>
            </a:r>
            <a:r>
              <a:rPr lang="ka-GE" sz="2200" dirty="0" smtClean="0">
                <a:latin typeface="Sylfaen" pitchFamily="18" charset="0"/>
              </a:rPr>
              <a:t>ეპიდემიოლოგიური</a:t>
            </a:r>
            <a:r>
              <a:rPr lang="ka-GE" sz="2200" dirty="0" smtClean="0"/>
              <a:t> კვლევები:</a:t>
            </a:r>
            <a:br>
              <a:rPr lang="ka-GE" sz="2200" dirty="0" smtClean="0"/>
            </a:br>
            <a:r>
              <a:rPr lang="ka-GE" sz="2200" dirty="0" smtClean="0"/>
              <a:t> ჭიათურის </a:t>
            </a:r>
            <a:r>
              <a:rPr lang="ka-GE" sz="2200" dirty="0" smtClean="0"/>
              <a:t>მაღაროთა სამმართველოში, </a:t>
            </a:r>
            <a:r>
              <a:rPr lang="ka-GE" sz="2200" dirty="0" smtClean="0"/>
              <a:t/>
            </a:r>
            <a:br>
              <a:rPr lang="ka-GE" sz="2200" dirty="0" smtClean="0"/>
            </a:br>
            <a:r>
              <a:rPr lang="ka-GE" sz="2200" dirty="0" smtClean="0"/>
              <a:t>კასპის </a:t>
            </a:r>
            <a:r>
              <a:rPr lang="ka-GE" sz="2200" dirty="0" smtClean="0"/>
              <a:t>ცემენტის ქარხნის, </a:t>
            </a:r>
            <a:r>
              <a:rPr lang="ka-GE" sz="2200" dirty="0" smtClean="0"/>
              <a:t/>
            </a:r>
            <a:br>
              <a:rPr lang="ka-GE" sz="2200" dirty="0" smtClean="0"/>
            </a:br>
            <a:r>
              <a:rPr lang="ka-GE" sz="2200" dirty="0" smtClean="0"/>
              <a:t>“</a:t>
            </a:r>
            <a:r>
              <a:rPr lang="ka-GE" sz="2200" dirty="0" smtClean="0"/>
              <a:t>საქართველოს თამბაქოს”  და სხვა წარმოებებში. </a:t>
            </a:r>
            <a:r>
              <a:rPr lang="ka-GE" sz="2200" dirty="0" smtClean="0"/>
              <a:t/>
            </a:r>
            <a:br>
              <a:rPr lang="ka-GE" sz="2200" dirty="0" smtClean="0"/>
            </a:br>
            <a:r>
              <a:rPr lang="ka-GE" sz="2200" dirty="0" smtClean="0"/>
              <a:t/>
            </a:r>
            <a:br>
              <a:rPr lang="ka-GE" sz="2200" dirty="0" smtClean="0"/>
            </a:br>
            <a:r>
              <a:rPr lang="ka-GE" sz="2200" dirty="0" smtClean="0"/>
              <a:t>შესწავლილ </a:t>
            </a:r>
            <a:r>
              <a:rPr lang="ka-GE" sz="2200" dirty="0" smtClean="0"/>
              <a:t>იქნა საწარმოთა ჰიგიენური მდგომარეობა, დასაქმებულების ჯანმრთელობა, მათ შორის რეპროდუქციული ჯანმრთელობა და ქიმიური უსაფრთხოება. </a:t>
            </a:r>
            <a:r>
              <a:rPr lang="ka-GE" sz="2200" dirty="0" smtClean="0"/>
              <a:t/>
            </a:r>
            <a:br>
              <a:rPr lang="ka-GE" sz="2200" dirty="0" smtClean="0"/>
            </a:br>
            <a:r>
              <a:rPr lang="ka-GE" sz="2200" dirty="0" smtClean="0"/>
              <a:t/>
            </a:r>
            <a:br>
              <a:rPr lang="ka-GE" sz="2200" dirty="0" smtClean="0"/>
            </a:br>
            <a:r>
              <a:rPr lang="ka-GE" sz="2200" dirty="0" smtClean="0"/>
              <a:t>პროგრამის </a:t>
            </a:r>
            <a:r>
              <a:rPr lang="ka-GE" sz="2200" dirty="0" smtClean="0"/>
              <a:t>განხორციელებამ ხელი შეუწყო  პროფესიით განპირობებული  დაავადებების   გამოვლენას.</a:t>
            </a:r>
            <a:r>
              <a:rPr lang="en-US" sz="2200" dirty="0" smtClean="0"/>
              <a:t/>
            </a:r>
            <a:br>
              <a:rPr lang="en-US" sz="2200" dirty="0" smtClean="0"/>
            </a:br>
            <a:r>
              <a:rPr lang="ka-GE" sz="2200" dirty="0" smtClean="0"/>
              <a:t> </a:t>
            </a:r>
            <a:r>
              <a:rPr lang="en-US" sz="2400" dirty="0" smtClean="0"/>
              <a:t/>
            </a:r>
            <a:br>
              <a:rPr lang="en-US" sz="2400" dirty="0" smtClean="0"/>
            </a:br>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r>
              <a:rPr lang="ka-GE" sz="2400" dirty="0" smtClean="0">
                <a:latin typeface="Sylfaen" pitchFamily="18" charset="0"/>
              </a:rPr>
              <a:t/>
            </a:r>
            <a:br>
              <a:rPr lang="ka-GE" sz="2400" dirty="0" smtClean="0">
                <a:latin typeface="Sylfaen" pitchFamily="18" charset="0"/>
              </a:rPr>
            </a:br>
            <a:endParaRPr lang="en-US" sz="2400" dirty="0">
              <a:latin typeface="Sylfaen" pitchFamily="18" charset="0"/>
            </a:endParaRPr>
          </a:p>
        </p:txBody>
      </p:sp>
      <p:sp>
        <p:nvSpPr>
          <p:cNvPr id="4" name="Subtitle 2"/>
          <p:cNvSpPr>
            <a:spLocks noGrp="1"/>
          </p:cNvSpPr>
          <p:nvPr>
            <p:ph idx="1"/>
          </p:nvPr>
        </p:nvSpPr>
        <p:spPr>
          <a:xfrm>
            <a:off x="0" y="5943600"/>
            <a:ext cx="9144000" cy="914400"/>
          </a:xfrm>
          <a:solidFill>
            <a:schemeClr val="accent2">
              <a:lumMod val="20000"/>
              <a:lumOff val="80000"/>
            </a:schemeClr>
          </a:solidFill>
        </p:spPr>
        <p:txBody>
          <a:bodyPr/>
          <a:lstStyle/>
          <a:p>
            <a:pPr>
              <a:buNone/>
            </a:pPr>
            <a:r>
              <a:rPr lang="ka-GE" sz="1600" b="1" dirty="0" smtClean="0">
                <a:latin typeface="Sylfaen" pitchFamily="18" charset="0"/>
              </a:rPr>
              <a:t> </a:t>
            </a:r>
            <a:r>
              <a:rPr lang="en-US" sz="1600" b="1" dirty="0" smtClean="0">
                <a:latin typeface="Sylfaen" pitchFamily="18" charset="0"/>
              </a:rPr>
              <a:t>2012</a:t>
            </a:r>
            <a:r>
              <a:rPr lang="ka-GE" sz="1600" b="1" dirty="0" smtClean="0">
                <a:latin typeface="Sylfaen" pitchFamily="18" charset="0"/>
              </a:rPr>
              <a:t>  </a:t>
            </a:r>
            <a:r>
              <a:rPr lang="ka-GE" sz="1600" b="1" dirty="0" smtClean="0">
                <a:latin typeface="Sylfaen" pitchFamily="18" charset="0"/>
              </a:rPr>
              <a:t>წელი</a:t>
            </a:r>
            <a:endParaRPr lang="en-US" sz="1600" dirty="0" smtClean="0"/>
          </a:p>
          <a:p>
            <a:endParaRPr lang="en-US" dirty="0">
              <a:solidFill>
                <a:schemeClr val="accent2">
                  <a:lumMod val="40000"/>
                  <a:lumOff val="6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516562"/>
          </a:xfrm>
        </p:spPr>
        <p:txBody>
          <a:bodyPr>
            <a:normAutofit fontScale="90000"/>
          </a:bodyPr>
          <a:lstStyle/>
          <a:p>
            <a:r>
              <a:rPr lang="ka-GE" sz="2000" b="1" dirty="0" smtClean="0">
                <a:latin typeface="Sylfaen" pitchFamily="18" charset="0"/>
              </a:rPr>
              <a:t>სახელმწიფო პროგრამის მიზანი</a:t>
            </a:r>
            <a:br>
              <a:rPr lang="ka-GE" sz="2000" b="1" dirty="0" smtClean="0">
                <a:latin typeface="Sylfaen" pitchFamily="18" charset="0"/>
              </a:rPr>
            </a:br>
            <a:r>
              <a:rPr lang="ka-GE" sz="2000" b="1" dirty="0" smtClean="0">
                <a:latin typeface="Sylfaen" pitchFamily="18" charset="0"/>
              </a:rPr>
              <a:t/>
            </a:r>
            <a:br>
              <a:rPr lang="ka-GE" sz="2000" b="1" dirty="0" smtClean="0">
                <a:latin typeface="Sylfaen" pitchFamily="18" charset="0"/>
              </a:rPr>
            </a:br>
            <a:r>
              <a:rPr lang="ka-GE" sz="2000" dirty="0" smtClean="0">
                <a:latin typeface="Sylfaen" pitchFamily="18" charset="0"/>
              </a:rPr>
              <a:t> დასაქმებული მოსახლეობის დაცვა პროფესიული და პროფესიით განპირობებული დაავადებების პრევენციის გზით და უსაფრთხო სამუშაო გარემოს ხელშეწყობა.</a:t>
            </a:r>
            <a:r>
              <a:rPr lang="ka-GE" sz="2200" b="1" dirty="0" smtClean="0">
                <a:latin typeface="Sylfaen" pitchFamily="18" charset="0"/>
              </a:rPr>
              <a:t/>
            </a:r>
            <a:br>
              <a:rPr lang="ka-GE" sz="2200" b="1" dirty="0" smtClean="0">
                <a:latin typeface="Sylfaen" pitchFamily="18" charset="0"/>
              </a:rPr>
            </a:br>
            <a:r>
              <a:rPr lang="ka-GE" sz="2200" b="1" dirty="0" smtClean="0">
                <a:latin typeface="Sylfaen" pitchFamily="18" charset="0"/>
              </a:rPr>
              <a:t/>
            </a:r>
            <a:br>
              <a:rPr lang="ka-GE" sz="2200" b="1" dirty="0" smtClean="0">
                <a:latin typeface="Sylfaen" pitchFamily="18" charset="0"/>
              </a:rPr>
            </a:br>
            <a:r>
              <a:rPr lang="ka-GE" sz="2200" b="1" dirty="0" smtClean="0">
                <a:latin typeface="Sylfaen" pitchFamily="18" charset="0"/>
              </a:rPr>
              <a:t>ზოგადი სტრატეგია</a:t>
            </a:r>
            <a:br>
              <a:rPr lang="ka-GE" sz="2200" b="1" dirty="0" smtClean="0">
                <a:latin typeface="Sylfaen" pitchFamily="18" charset="0"/>
              </a:rPr>
            </a:br>
            <a:r>
              <a:rPr lang="ka-GE" sz="2200" b="1" dirty="0" smtClean="0">
                <a:latin typeface="Sylfaen" pitchFamily="18" charset="0"/>
              </a:rPr>
              <a:t/>
            </a:r>
            <a:br>
              <a:rPr lang="ka-GE" sz="2200" b="1" dirty="0" smtClean="0">
                <a:latin typeface="Sylfaen" pitchFamily="18" charset="0"/>
              </a:rPr>
            </a:br>
            <a:r>
              <a:rPr lang="ka-GE" sz="2000" dirty="0" smtClean="0">
                <a:latin typeface="Sylfaen" pitchFamily="18" charset="0"/>
              </a:rPr>
              <a:t>ეტაპობრივად დარგობრივი კვლევების, პრევენციისა და შემდგომი ერთიანი ეპიდზედამხედველობის ფორმირება.</a:t>
            </a:r>
            <a:br>
              <a:rPr lang="ka-GE" sz="2000" dirty="0" smtClean="0">
                <a:latin typeface="Sylfaen" pitchFamily="18" charset="0"/>
              </a:rPr>
            </a:br>
            <a:r>
              <a:rPr lang="ka-GE" sz="2000" dirty="0" smtClean="0">
                <a:latin typeface="Sylfaen" pitchFamily="18" charset="0"/>
              </a:rPr>
              <a:t/>
            </a:r>
            <a:br>
              <a:rPr lang="ka-GE" sz="2000" dirty="0" smtClean="0">
                <a:latin typeface="Sylfaen" pitchFamily="18" charset="0"/>
              </a:rPr>
            </a:br>
            <a:r>
              <a:rPr lang="ka-GE" sz="2000" dirty="0" smtClean="0">
                <a:latin typeface="Sylfaen" pitchFamily="18" charset="0"/>
              </a:rPr>
              <a:t>პროფესიული ჯანმრთელობისა და უსაფრთხოების სფეროში ინფორმაციის, ტრენინგების და ცნობიერების ამაღლების სისტემის ჩამოყალიბება და სწორი ფუნქციონირება.</a:t>
            </a:r>
            <a:br>
              <a:rPr lang="ka-GE" sz="2000" dirty="0" smtClean="0">
                <a:latin typeface="Sylfaen" pitchFamily="18" charset="0"/>
              </a:rPr>
            </a:br>
            <a:r>
              <a:rPr lang="en-US" sz="2200" dirty="0" smtClean="0">
                <a:latin typeface="Sylfaen" pitchFamily="18" charset="0"/>
              </a:rPr>
              <a:t/>
            </a:r>
            <a:br>
              <a:rPr lang="en-US" sz="2200" dirty="0" smtClean="0">
                <a:latin typeface="Sylfaen" pitchFamily="18" charset="0"/>
              </a:rPr>
            </a:br>
            <a:r>
              <a:rPr lang="pt-BR" sz="2200" b="1" dirty="0" smtClean="0">
                <a:latin typeface="Sylfaen" pitchFamily="18" charset="0"/>
              </a:rPr>
              <a:t> </a:t>
            </a:r>
            <a:r>
              <a:rPr lang="en-US" dirty="0" smtClean="0"/>
              <a:t/>
            </a:r>
            <a:br>
              <a:rPr lang="en-US" dirty="0" smtClean="0"/>
            </a:br>
            <a:endParaRPr lang="en-US" dirty="0"/>
          </a:p>
        </p:txBody>
      </p:sp>
      <p:sp>
        <p:nvSpPr>
          <p:cNvPr id="4" name="Subtitle 2"/>
          <p:cNvSpPr txBox="1">
            <a:spLocks/>
          </p:cNvSpPr>
          <p:nvPr/>
        </p:nvSpPr>
        <p:spPr>
          <a:xfrm>
            <a:off x="0" y="5943600"/>
            <a:ext cx="9144000" cy="914400"/>
          </a:xfrm>
          <a:prstGeom prst="rect">
            <a:avLst/>
          </a:prstGeom>
          <a:solidFill>
            <a:schemeClr val="accent2">
              <a:lumMod val="20000"/>
              <a:lumOff val="80000"/>
            </a:schemeClr>
          </a:solidFill>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ka-GE" sz="1600" b="1" i="0" u="none" strike="noStrike" kern="1200" cap="none" spc="0" normalizeH="0" baseline="0" noProof="0" smtClean="0">
                <a:ln>
                  <a:noFill/>
                </a:ln>
                <a:solidFill>
                  <a:schemeClr val="tx1"/>
                </a:solidFill>
                <a:effectLst/>
                <a:uLnTx/>
                <a:uFillTx/>
                <a:latin typeface="Sylfaen" pitchFamily="18" charset="0"/>
                <a:ea typeface="+mn-ea"/>
                <a:cs typeface="+mn-cs"/>
              </a:rPr>
              <a:t> </a:t>
            </a:r>
            <a:r>
              <a:rPr kumimoji="0" lang="en-US" sz="1600" b="1" i="0" u="none" strike="noStrike" kern="1200" cap="none" spc="0" normalizeH="0" baseline="0" noProof="0" smtClean="0">
                <a:ln>
                  <a:noFill/>
                </a:ln>
                <a:solidFill>
                  <a:schemeClr val="tx1"/>
                </a:solidFill>
                <a:effectLst/>
                <a:uLnTx/>
                <a:uFillTx/>
                <a:latin typeface="Sylfaen" pitchFamily="18" charset="0"/>
                <a:ea typeface="+mn-ea"/>
                <a:cs typeface="+mn-cs"/>
              </a:rPr>
              <a:t>2012</a:t>
            </a:r>
            <a:r>
              <a:rPr kumimoji="0" lang="ka-GE" sz="1600" b="1" i="0" u="none" strike="noStrike" kern="1200" cap="none" spc="0" normalizeH="0" baseline="0" noProof="0" smtClean="0">
                <a:ln>
                  <a:noFill/>
                </a:ln>
                <a:solidFill>
                  <a:schemeClr val="tx1"/>
                </a:solidFill>
                <a:effectLst/>
                <a:uLnTx/>
                <a:uFillTx/>
                <a:latin typeface="Sylfaen" pitchFamily="18" charset="0"/>
                <a:ea typeface="+mn-ea"/>
                <a:cs typeface="+mn-cs"/>
              </a:rPr>
              <a:t>  წელი</a:t>
            </a:r>
            <a:endParaRPr kumimoji="0" lang="en-US" sz="1600" b="0" i="0" u="none" strike="noStrike" kern="1200" cap="none" spc="0" normalizeH="0" baseline="0" noProof="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n-US" sz="3200" b="0" i="0" u="none" strike="noStrike" kern="1200" cap="none" spc="0" normalizeH="0" baseline="0" noProof="0" dirty="0">
              <a:ln>
                <a:noFill/>
              </a:ln>
              <a:solidFill>
                <a:schemeClr val="accent2">
                  <a:lumMod val="40000"/>
                  <a:lumOff val="60000"/>
                </a:schemeClr>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516562"/>
          </a:xfrm>
        </p:spPr>
        <p:txBody>
          <a:bodyPr>
            <a:noAutofit/>
          </a:bodyPr>
          <a:lstStyle/>
          <a:p>
            <a:r>
              <a:rPr lang="ka-GE" sz="2000" b="1" dirty="0" smtClean="0">
                <a:latin typeface="Sylfaen" pitchFamily="18" charset="0"/>
              </a:rPr>
              <a:t>ამოცანები</a:t>
            </a:r>
            <a:br>
              <a:rPr lang="ka-GE" sz="2000" b="1" dirty="0" smtClean="0">
                <a:latin typeface="Sylfaen" pitchFamily="18" charset="0"/>
              </a:rPr>
            </a:br>
            <a:r>
              <a:rPr lang="ka-GE" sz="2000" b="1" dirty="0" smtClean="0">
                <a:latin typeface="Sylfaen" pitchFamily="18" charset="0"/>
              </a:rPr>
              <a:t/>
            </a:r>
            <a:br>
              <a:rPr lang="ka-GE" sz="2000" b="1" dirty="0" smtClean="0">
                <a:latin typeface="Sylfaen" pitchFamily="18" charset="0"/>
              </a:rPr>
            </a:br>
            <a:r>
              <a:rPr lang="ka-GE" sz="1600" dirty="0" smtClean="0">
                <a:latin typeface="Sylfaen" pitchFamily="18" charset="0"/>
              </a:rPr>
              <a:t>საქართველოს ეროვნული მეურნეობის (შავი მეტალურგია, სოფლის მეურნეობა-მევენახეობა, მშენებლობა, ავტომომსახურება და სხვა) დარგებში კვლევების ჩატარება პროფესიული ჯანმრთელობისა და უსაფრთხოების რისკების შეფასებისა და პროფესიული და პროფესიით განპირობებული დაავადებების პრევენციის მიზნით.</a:t>
            </a:r>
            <a:br>
              <a:rPr lang="ka-GE" sz="1600" dirty="0" smtClean="0">
                <a:latin typeface="Sylfaen" pitchFamily="18" charset="0"/>
              </a:rPr>
            </a:br>
            <a:r>
              <a:rPr lang="ka-GE" sz="2000" b="1" dirty="0" smtClean="0">
                <a:latin typeface="Sylfaen" pitchFamily="18" charset="0"/>
              </a:rPr>
              <a:t/>
            </a:r>
            <a:br>
              <a:rPr lang="ka-GE" sz="2000" b="1" dirty="0" smtClean="0">
                <a:latin typeface="Sylfaen" pitchFamily="18" charset="0"/>
              </a:rPr>
            </a:br>
            <a:r>
              <a:rPr lang="ka-GE" sz="1800" dirty="0" smtClean="0">
                <a:latin typeface="Sylfaen" pitchFamily="18" charset="0"/>
              </a:rPr>
              <a:t>2007-2011 წლებში ჩატარებული რეფერენს კვლევის შედეგების შემდგომი მონიტორინგის მიზნით  ფორმირებული ელექტრონული საინფორმაციო ბაზის შევსება და ანალიზი;</a:t>
            </a:r>
            <a:br>
              <a:rPr lang="ka-GE" sz="1800" dirty="0" smtClean="0">
                <a:latin typeface="Sylfaen" pitchFamily="18" charset="0"/>
              </a:rPr>
            </a:br>
            <a:r>
              <a:rPr lang="ka-GE" sz="1800" dirty="0" smtClean="0">
                <a:latin typeface="Sylfaen" pitchFamily="18" charset="0"/>
              </a:rPr>
              <a:t/>
            </a:r>
            <a:br>
              <a:rPr lang="ka-GE" sz="1800" dirty="0" smtClean="0">
                <a:latin typeface="Sylfaen" pitchFamily="18" charset="0"/>
              </a:rPr>
            </a:br>
            <a:r>
              <a:rPr lang="ka-GE" sz="1800" dirty="0" smtClean="0">
                <a:latin typeface="Sylfaen" pitchFamily="18" charset="0"/>
              </a:rPr>
              <a:t>გამოკვლეულ საწარმოთა აღწერა, არსებული საინფორმაციო ბაზის სრულყოფა ერთიანი ეპიდზედამხედველობის მონაცემთა შემუშავებისათვის.</a:t>
            </a:r>
            <a:r>
              <a:rPr lang="en-US" sz="2000" dirty="0" smtClean="0">
                <a:latin typeface="Sylfaen" pitchFamily="18" charset="0"/>
              </a:rPr>
              <a:t/>
            </a:r>
            <a:br>
              <a:rPr lang="en-US" sz="2000" dirty="0" smtClean="0">
                <a:latin typeface="Sylfaen" pitchFamily="18" charset="0"/>
              </a:rPr>
            </a:br>
            <a:r>
              <a:rPr lang="en-US" sz="2000" dirty="0" smtClean="0">
                <a:latin typeface="Sylfaen" pitchFamily="18" charset="0"/>
              </a:rPr>
              <a:t/>
            </a:r>
            <a:br>
              <a:rPr lang="en-US" sz="2000" dirty="0" smtClean="0">
                <a:latin typeface="Sylfaen" pitchFamily="18" charset="0"/>
              </a:rPr>
            </a:br>
            <a:r>
              <a:rPr lang="ka-GE" sz="2000" dirty="0" smtClean="0">
                <a:latin typeface="Sylfaen" pitchFamily="18" charset="0"/>
              </a:rPr>
              <a:t> </a:t>
            </a:r>
            <a:r>
              <a:rPr lang="en-US" sz="2000" dirty="0" smtClean="0">
                <a:latin typeface="Sylfaen" pitchFamily="18" charset="0"/>
              </a:rPr>
              <a:t/>
            </a:r>
            <a:br>
              <a:rPr lang="en-US" sz="2000" dirty="0" smtClean="0">
                <a:latin typeface="Sylfaen" pitchFamily="18" charset="0"/>
              </a:rPr>
            </a:br>
            <a:endParaRPr lang="en-US" sz="2000" dirty="0">
              <a:latin typeface="Sylfaen" pitchFamily="18" charset="0"/>
            </a:endParaRPr>
          </a:p>
        </p:txBody>
      </p:sp>
      <p:sp>
        <p:nvSpPr>
          <p:cNvPr id="4" name="Subtitle 2"/>
          <p:cNvSpPr txBox="1">
            <a:spLocks noGrp="1"/>
          </p:cNvSpPr>
          <p:nvPr>
            <p:ph idx="1"/>
          </p:nvPr>
        </p:nvSpPr>
        <p:spPr>
          <a:xfrm>
            <a:off x="0" y="5943600"/>
            <a:ext cx="9144000" cy="914400"/>
          </a:xfrm>
          <a:prstGeom prst="rect">
            <a:avLst/>
          </a:prstGeom>
          <a:solidFill>
            <a:schemeClr val="accent2">
              <a:lumMod val="20000"/>
              <a:lumOff val="80000"/>
            </a:schemeClr>
          </a:solidFill>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ka-GE" sz="1600" b="1" i="0" u="none" strike="noStrike" kern="1200" cap="none" spc="0" normalizeH="0" baseline="0" noProof="0" smtClean="0">
                <a:ln>
                  <a:noFill/>
                </a:ln>
                <a:solidFill>
                  <a:schemeClr val="tx1"/>
                </a:solidFill>
                <a:effectLst/>
                <a:uLnTx/>
                <a:uFillTx/>
                <a:latin typeface="Sylfaen" pitchFamily="18" charset="0"/>
                <a:ea typeface="+mn-ea"/>
                <a:cs typeface="+mn-cs"/>
              </a:rPr>
              <a:t> </a:t>
            </a:r>
            <a:r>
              <a:rPr kumimoji="0" lang="en-US" sz="1600" b="1" i="0" u="none" strike="noStrike" kern="1200" cap="none" spc="0" normalizeH="0" baseline="0" noProof="0" smtClean="0">
                <a:ln>
                  <a:noFill/>
                </a:ln>
                <a:solidFill>
                  <a:schemeClr val="tx1"/>
                </a:solidFill>
                <a:effectLst/>
                <a:uLnTx/>
                <a:uFillTx/>
                <a:latin typeface="Sylfaen" pitchFamily="18" charset="0"/>
                <a:ea typeface="+mn-ea"/>
                <a:cs typeface="+mn-cs"/>
              </a:rPr>
              <a:t>2012</a:t>
            </a:r>
            <a:r>
              <a:rPr kumimoji="0" lang="ka-GE" sz="1600" b="1" i="0" u="none" strike="noStrike" kern="1200" cap="none" spc="0" normalizeH="0" baseline="0" noProof="0" smtClean="0">
                <a:ln>
                  <a:noFill/>
                </a:ln>
                <a:solidFill>
                  <a:schemeClr val="tx1"/>
                </a:solidFill>
                <a:effectLst/>
                <a:uLnTx/>
                <a:uFillTx/>
                <a:latin typeface="Sylfaen" pitchFamily="18" charset="0"/>
                <a:ea typeface="+mn-ea"/>
                <a:cs typeface="+mn-cs"/>
              </a:rPr>
              <a:t>  წელი</a:t>
            </a:r>
            <a:endParaRPr kumimoji="0" lang="en-US" sz="1600" b="0" i="0" u="none" strike="noStrike" kern="1200" cap="none" spc="0" normalizeH="0" baseline="0" noProof="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n-US" sz="3200" b="0" i="0" u="none" strike="noStrike" kern="1200" cap="none" spc="0" normalizeH="0" baseline="0" noProof="0" dirty="0">
              <a:ln>
                <a:noFill/>
              </a:ln>
              <a:solidFill>
                <a:schemeClr val="accent2">
                  <a:lumMod val="40000"/>
                  <a:lumOff val="60000"/>
                </a:schemeClr>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4297362"/>
          </a:xfrm>
        </p:spPr>
        <p:txBody>
          <a:bodyPr>
            <a:normAutofit/>
          </a:bodyPr>
          <a:lstStyle/>
          <a:p>
            <a:r>
              <a:rPr lang="ka-GE" sz="1600" dirty="0" smtClean="0">
                <a:latin typeface="Sylfaen" pitchFamily="18" charset="0"/>
              </a:rPr>
              <a:t/>
            </a:r>
            <a:br>
              <a:rPr lang="ka-GE" sz="1600" dirty="0" smtClean="0">
                <a:latin typeface="Sylfaen" pitchFamily="18" charset="0"/>
              </a:rPr>
            </a:br>
            <a:r>
              <a:rPr lang="ka-GE" sz="1800" b="1" dirty="0" smtClean="0">
                <a:latin typeface="Sylfaen" pitchFamily="18" charset="0"/>
              </a:rPr>
              <a:t>ამოცანები</a:t>
            </a:r>
            <a:r>
              <a:rPr lang="ka-GE" sz="1600" dirty="0" smtClean="0">
                <a:latin typeface="Sylfaen" pitchFamily="18" charset="0"/>
              </a:rPr>
              <a:t/>
            </a:r>
            <a:br>
              <a:rPr lang="ka-GE" sz="1600" dirty="0" smtClean="0">
                <a:latin typeface="Sylfaen" pitchFamily="18" charset="0"/>
              </a:rPr>
            </a:br>
            <a:r>
              <a:rPr lang="ka-GE" sz="1600" dirty="0" smtClean="0">
                <a:latin typeface="Sylfaen" pitchFamily="18" charset="0"/>
              </a:rPr>
              <a:t/>
            </a:r>
            <a:br>
              <a:rPr lang="ka-GE" sz="1600" dirty="0" smtClean="0">
                <a:latin typeface="Sylfaen" pitchFamily="18" charset="0"/>
              </a:rPr>
            </a:br>
            <a:r>
              <a:rPr lang="ka-GE" sz="1600" dirty="0" smtClean="0">
                <a:latin typeface="Sylfaen" pitchFamily="18" charset="0"/>
              </a:rPr>
              <a:t>პროფესიული </a:t>
            </a:r>
            <a:r>
              <a:rPr lang="ka-GE" sz="1600" dirty="0" smtClean="0">
                <a:latin typeface="Sylfaen" pitchFamily="18" charset="0"/>
              </a:rPr>
              <a:t>ჯანმრთელობისა და უსაფრთხოების სფეროში ინფორმაციის ტრენინგების და ცნობიერების ამაღლების სისტემის ჩამოყალიბება,</a:t>
            </a:r>
            <a:br>
              <a:rPr lang="ka-GE" sz="1600" dirty="0" smtClean="0">
                <a:latin typeface="Sylfaen" pitchFamily="18" charset="0"/>
              </a:rPr>
            </a:br>
            <a:r>
              <a:rPr lang="ka-GE" sz="1600" dirty="0" smtClean="0">
                <a:latin typeface="Sylfaen" pitchFamily="18" charset="0"/>
              </a:rPr>
              <a:t>მიზნობრივი ტრენინგების ჩატარება</a:t>
            </a:r>
            <a:r>
              <a:rPr lang="ka-GE" sz="1600" dirty="0" smtClean="0">
                <a:latin typeface="Sylfaen" pitchFamily="18" charset="0"/>
              </a:rPr>
              <a:t>;</a:t>
            </a:r>
            <a:br>
              <a:rPr lang="ka-GE" sz="1600" dirty="0" smtClean="0">
                <a:latin typeface="Sylfaen" pitchFamily="18" charset="0"/>
              </a:rPr>
            </a:br>
            <a:r>
              <a:rPr lang="ka-GE" sz="1600" dirty="0" smtClean="0">
                <a:latin typeface="Sylfaen" pitchFamily="18" charset="0"/>
              </a:rPr>
              <a:t/>
            </a:r>
            <a:br>
              <a:rPr lang="ka-GE" sz="1600" dirty="0" smtClean="0">
                <a:latin typeface="Sylfaen" pitchFamily="18" charset="0"/>
              </a:rPr>
            </a:br>
            <a:r>
              <a:rPr lang="ka-GE" sz="1600" dirty="0" smtClean="0">
                <a:latin typeface="Sylfaen" pitchFamily="18" charset="0"/>
              </a:rPr>
              <a:t>სოციალური დიალოგის გაუმჯობესების მიზნით ინსტიტუტის ბაზაზე საინფორმაციო-საკოორდინაციო საბჭოს ფორმირება კამპანიის და სამპარიტეტულ დონეზე</a:t>
            </a:r>
            <a:r>
              <a:rPr lang="ka-GE" sz="1600" dirty="0" smtClean="0">
                <a:latin typeface="Sylfaen" pitchFamily="18" charset="0"/>
              </a:rPr>
              <a:t>.</a:t>
            </a:r>
            <a:r>
              <a:rPr lang="pt-BR" sz="1600" dirty="0" smtClean="0"/>
              <a:t> </a:t>
            </a:r>
            <a:r>
              <a:rPr lang="ka-GE" sz="1600" dirty="0" smtClean="0"/>
              <a:t/>
            </a:r>
            <a:br>
              <a:rPr lang="ka-GE" sz="1600" dirty="0" smtClean="0"/>
            </a:br>
            <a:r>
              <a:rPr lang="ka-GE" sz="1600" dirty="0" smtClean="0"/>
              <a:t/>
            </a:r>
            <a:br>
              <a:rPr lang="ka-GE" sz="1600" dirty="0" smtClean="0"/>
            </a:br>
            <a:r>
              <a:rPr lang="ka-GE" sz="1600" b="1" dirty="0" smtClean="0">
                <a:latin typeface="Sylfaen" pitchFamily="18" charset="0"/>
              </a:rPr>
              <a:t>2012 წელს </a:t>
            </a:r>
            <a:r>
              <a:rPr lang="ka-GE" sz="1600" b="1" smtClean="0">
                <a:latin typeface="Sylfaen" pitchFamily="18" charset="0"/>
              </a:rPr>
              <a:t>ღონისძიებები დაგეგმილი განხორციელდება </a:t>
            </a:r>
            <a:r>
              <a:rPr lang="ka-GE" sz="1600" b="1" dirty="0" smtClean="0">
                <a:latin typeface="Sylfaen" pitchFamily="18" charset="0"/>
              </a:rPr>
              <a:t>შემდეგ საწარმოებში:</a:t>
            </a:r>
            <a:r>
              <a:rPr lang="ka-GE" sz="1600" dirty="0" smtClean="0">
                <a:latin typeface="Sylfaen" pitchFamily="18" charset="0"/>
              </a:rPr>
              <a:t/>
            </a:r>
            <a:br>
              <a:rPr lang="ka-GE" sz="1600" dirty="0" smtClean="0">
                <a:latin typeface="Sylfaen" pitchFamily="18" charset="0"/>
              </a:rPr>
            </a:br>
            <a:r>
              <a:rPr lang="ka-GE" sz="1600" dirty="0" smtClean="0">
                <a:latin typeface="Sylfaen" pitchFamily="18" charset="0"/>
              </a:rPr>
              <a:t/>
            </a:r>
            <a:br>
              <a:rPr lang="ka-GE" sz="1600" dirty="0" smtClean="0">
                <a:latin typeface="Sylfaen" pitchFamily="18" charset="0"/>
              </a:rPr>
            </a:br>
            <a:r>
              <a:rPr lang="ka-GE" sz="1600" dirty="0" smtClean="0">
                <a:latin typeface="Sylfaen" pitchFamily="18" charset="0"/>
              </a:rPr>
              <a:t/>
            </a:r>
            <a:br>
              <a:rPr lang="ka-GE" sz="1600" dirty="0" smtClean="0">
                <a:latin typeface="Sylfaen" pitchFamily="18" charset="0"/>
              </a:rPr>
            </a:br>
            <a:r>
              <a:rPr lang="ka-GE" sz="1600" dirty="0" smtClean="0">
                <a:latin typeface="Sylfaen" pitchFamily="18" charset="0"/>
              </a:rPr>
              <a:t/>
            </a:r>
            <a:br>
              <a:rPr lang="ka-GE" sz="1600" dirty="0" smtClean="0">
                <a:latin typeface="Sylfaen" pitchFamily="18" charset="0"/>
              </a:rPr>
            </a:br>
            <a:endParaRPr lang="en-US" sz="1600" dirty="0"/>
          </a:p>
        </p:txBody>
      </p:sp>
      <p:sp>
        <p:nvSpPr>
          <p:cNvPr id="1025" name="Rectangle 1"/>
          <p:cNvSpPr>
            <a:spLocks noChangeArrowheads="1"/>
          </p:cNvSpPr>
          <p:nvPr/>
        </p:nvSpPr>
        <p:spPr bwMode="auto">
          <a:xfrm>
            <a:off x="1447800" y="3276601"/>
            <a:ext cx="7467600" cy="2369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pPr>
            <a:endParaRPr kumimoji="0" lang="ka-GE" sz="1000" b="1" i="0" u="none" strike="noStrike" cap="none" normalizeH="0" baseline="0" dirty="0" smtClean="0">
              <a:ln>
                <a:noFill/>
              </a:ln>
              <a:solidFill>
                <a:schemeClr val="tx1"/>
              </a:solidFill>
              <a:effectLst/>
              <a:latin typeface="Sylfaen" pitchFamily="18" charset="0"/>
              <a:ea typeface="Times New Roman" pitchFamily="18" charset="0"/>
              <a:cs typeface="Times New Roman" pitchFamily="18" charset="0"/>
            </a:endParaRPr>
          </a:p>
          <a:p>
            <a:pPr marL="0" marR="0" lvl="0" indent="228600" algn="l" defTabSz="914400" rtl="0" eaLnBrk="1" fontAlgn="base" latinLnBrk="0" hangingPunct="1">
              <a:lnSpc>
                <a:spcPct val="100000"/>
              </a:lnSpc>
              <a:spcBef>
                <a:spcPct val="0"/>
              </a:spcBef>
              <a:spcAft>
                <a:spcPct val="0"/>
              </a:spcAft>
              <a:buClrTx/>
              <a:buSzTx/>
              <a:buFontTx/>
              <a:buNone/>
              <a:tabLst/>
            </a:pPr>
            <a:r>
              <a:rPr kumimoji="0" lang="ka-GE" sz="1000" b="1" i="0" u="none" strike="noStrike" cap="none" normalizeH="0" dirty="0" smtClean="0">
                <a:ln>
                  <a:noFill/>
                </a:ln>
                <a:solidFill>
                  <a:schemeClr val="tx1"/>
                </a:solidFill>
                <a:effectLst/>
                <a:latin typeface="Sylfaen" pitchFamily="18" charset="0"/>
                <a:ea typeface="Times New Roman" pitchFamily="18" charset="0"/>
                <a:cs typeface="Times New Roman" pitchFamily="18" charset="0"/>
              </a:rPr>
              <a:t>    </a:t>
            </a:r>
          </a:p>
          <a:p>
            <a:pPr marL="0" marR="0" lvl="0" indent="228600" algn="l" defTabSz="914400" rtl="0" eaLnBrk="1" fontAlgn="base" latinLnBrk="0" hangingPunct="1">
              <a:lnSpc>
                <a:spcPct val="100000"/>
              </a:lnSpc>
              <a:spcBef>
                <a:spcPct val="0"/>
              </a:spcBef>
              <a:spcAft>
                <a:spcPct val="0"/>
              </a:spcAft>
              <a:buClrTx/>
              <a:buSzTx/>
              <a:buFontTx/>
              <a:buNone/>
              <a:tabLst/>
            </a:pPr>
            <a:r>
              <a:rPr lang="ka-GE" sz="1000" b="1" dirty="0" smtClean="0">
                <a:latin typeface="Sylfaen" pitchFamily="18" charset="0"/>
                <a:ea typeface="Times New Roman" pitchFamily="18" charset="0"/>
                <a:cs typeface="Times New Roman" pitchFamily="18" charset="0"/>
              </a:rPr>
              <a:t> </a:t>
            </a:r>
            <a:r>
              <a:rPr lang="ka-GE" sz="1000" b="1" dirty="0" smtClean="0">
                <a:latin typeface="Sylfaen" pitchFamily="18" charset="0"/>
                <a:ea typeface="Times New Roman" pitchFamily="18" charset="0"/>
                <a:cs typeface="Times New Roman" pitchFamily="18" charset="0"/>
              </a:rPr>
              <a:t>   </a:t>
            </a:r>
            <a:r>
              <a:rPr kumimoji="0" lang="ka-GE" sz="1000" b="1" i="0" u="none" strike="noStrike" cap="none" normalizeH="0" dirty="0" smtClean="0">
                <a:ln>
                  <a:noFill/>
                </a:ln>
                <a:solidFill>
                  <a:schemeClr val="tx1"/>
                </a:solidFill>
                <a:effectLst/>
                <a:latin typeface="Sylfaen" pitchFamily="18" charset="0"/>
                <a:ea typeface="Times New Roman" pitchFamily="18" charset="0"/>
                <a:cs typeface="Times New Roman" pitchFamily="18" charset="0"/>
              </a:rPr>
              <a:t> </a:t>
            </a:r>
            <a:r>
              <a:rPr kumimoji="0" lang="ka-GE" sz="1600" i="0" u="none" strike="noStrike" cap="none" normalizeH="0" baseline="0" dirty="0" smtClean="0">
                <a:ln>
                  <a:noFill/>
                </a:ln>
                <a:solidFill>
                  <a:schemeClr val="tx1"/>
                </a:solidFill>
                <a:effectLst/>
                <a:latin typeface="Sylfaen" pitchFamily="18" charset="0"/>
                <a:ea typeface="Times New Roman" pitchFamily="18" charset="0"/>
                <a:cs typeface="Times New Roman" pitchFamily="18" charset="0"/>
              </a:rPr>
              <a:t>1. ზესტაფონის  ფეროშენადნობთა</a:t>
            </a:r>
            <a:r>
              <a:rPr kumimoji="0" lang="ka-GE" sz="1600" i="0" u="none" strike="noStrike" cap="none" normalizeH="0" dirty="0" smtClean="0">
                <a:ln>
                  <a:noFill/>
                </a:ln>
                <a:solidFill>
                  <a:schemeClr val="tx1"/>
                </a:solidFill>
                <a:effectLst/>
                <a:latin typeface="Sylfaen" pitchFamily="18" charset="0"/>
                <a:ea typeface="Times New Roman" pitchFamily="18" charset="0"/>
                <a:cs typeface="Times New Roman" pitchFamily="18" charset="0"/>
              </a:rPr>
              <a:t> ქარხანა;</a:t>
            </a:r>
            <a:endParaRPr kumimoji="0" lang="en-US" sz="1600" i="0" u="none" strike="noStrike" cap="none" normalizeH="0" baseline="0" dirty="0" smtClean="0">
              <a:ln>
                <a:noFill/>
              </a:ln>
              <a:solidFill>
                <a:schemeClr val="tx1"/>
              </a:solidFill>
              <a:effectLst/>
              <a:latin typeface="Sylfaen" pitchFamily="18"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pPr>
            <a:r>
              <a:rPr kumimoji="0" lang="ka-GE" sz="1600" i="0" u="none" strike="noStrike" cap="none" normalizeH="0" baseline="0" dirty="0" smtClean="0">
                <a:ln>
                  <a:noFill/>
                </a:ln>
                <a:solidFill>
                  <a:schemeClr val="tx1"/>
                </a:solidFill>
                <a:effectLst/>
                <a:latin typeface="Sylfaen" pitchFamily="18" charset="0"/>
                <a:ea typeface="Times New Roman" pitchFamily="18" charset="0"/>
                <a:cs typeface="Times New Roman" pitchFamily="18" charset="0"/>
              </a:rPr>
              <a:t>    2. სოფლის მეურნეობა-მევენახეობა კახეთის რეგიონიქ. თელავი, </a:t>
            </a:r>
          </a:p>
          <a:p>
            <a:pPr marL="0" marR="0" lvl="0" indent="228600" algn="l" defTabSz="914400" rtl="0" eaLnBrk="0" fontAlgn="base" latinLnBrk="0" hangingPunct="0">
              <a:lnSpc>
                <a:spcPct val="100000"/>
              </a:lnSpc>
              <a:spcBef>
                <a:spcPct val="0"/>
              </a:spcBef>
              <a:spcAft>
                <a:spcPct val="0"/>
              </a:spcAft>
              <a:buClrTx/>
              <a:buSzTx/>
              <a:buFontTx/>
              <a:buNone/>
              <a:tabLst/>
            </a:pPr>
            <a:r>
              <a:rPr lang="ka-GE" sz="1600" dirty="0" smtClean="0">
                <a:latin typeface="Sylfaen" pitchFamily="18" charset="0"/>
                <a:ea typeface="Times New Roman" pitchFamily="18" charset="0"/>
                <a:cs typeface="Times New Roman" pitchFamily="18" charset="0"/>
              </a:rPr>
              <a:t> </a:t>
            </a:r>
            <a:r>
              <a:rPr lang="ka-GE" sz="1600" dirty="0" smtClean="0">
                <a:latin typeface="Sylfaen" pitchFamily="18" charset="0"/>
                <a:ea typeface="Times New Roman" pitchFamily="18" charset="0"/>
                <a:cs typeface="Times New Roman" pitchFamily="18" charset="0"/>
              </a:rPr>
              <a:t>       </a:t>
            </a:r>
            <a:r>
              <a:rPr kumimoji="0" lang="ka-GE" sz="1600" i="0" u="none" strike="noStrike" cap="none" normalizeH="0" baseline="0" dirty="0" smtClean="0">
                <a:ln>
                  <a:noFill/>
                </a:ln>
                <a:solidFill>
                  <a:schemeClr val="tx1"/>
                </a:solidFill>
                <a:effectLst/>
                <a:latin typeface="Sylfaen" pitchFamily="18" charset="0"/>
                <a:ea typeface="Times New Roman" pitchFamily="18" charset="0"/>
                <a:cs typeface="Times New Roman" pitchFamily="18" charset="0"/>
              </a:rPr>
              <a:t>ღვინის  ქარხანა “თელიანი ველი”;</a:t>
            </a:r>
          </a:p>
          <a:p>
            <a:pPr marL="0" marR="0" lvl="0" indent="228600" algn="l" defTabSz="914400" rtl="0" eaLnBrk="0" fontAlgn="base" latinLnBrk="0" hangingPunct="0">
              <a:lnSpc>
                <a:spcPct val="100000"/>
              </a:lnSpc>
              <a:spcBef>
                <a:spcPct val="0"/>
              </a:spcBef>
              <a:spcAft>
                <a:spcPct val="0"/>
              </a:spcAft>
              <a:buClrTx/>
              <a:buSzTx/>
              <a:buFontTx/>
              <a:buNone/>
              <a:tabLst/>
            </a:pPr>
            <a:r>
              <a:rPr lang="ka-GE" sz="1600" dirty="0" smtClean="0">
                <a:latin typeface="Sylfaen" pitchFamily="18" charset="0"/>
                <a:ea typeface="Times New Roman" pitchFamily="18" charset="0"/>
                <a:cs typeface="Times New Roman" pitchFamily="18" charset="0"/>
              </a:rPr>
              <a:t> </a:t>
            </a:r>
            <a:r>
              <a:rPr lang="ka-GE" sz="1600" dirty="0" smtClean="0">
                <a:latin typeface="Sylfaen" pitchFamily="18" charset="0"/>
                <a:ea typeface="Times New Roman" pitchFamily="18" charset="0"/>
                <a:cs typeface="Times New Roman" pitchFamily="18" charset="0"/>
              </a:rPr>
              <a:t>   3.  სს. “თბილისის ელმავალმშენებელი ქარხანა”;</a:t>
            </a:r>
          </a:p>
          <a:p>
            <a:pPr marL="0" marR="0" lvl="0" indent="228600" algn="l" defTabSz="914400" rtl="0" eaLnBrk="0" fontAlgn="base" latinLnBrk="0" hangingPunct="0">
              <a:lnSpc>
                <a:spcPct val="100000"/>
              </a:lnSpc>
              <a:spcBef>
                <a:spcPct val="0"/>
              </a:spcBef>
              <a:spcAft>
                <a:spcPct val="0"/>
              </a:spcAft>
              <a:buClrTx/>
              <a:buSzTx/>
              <a:buFontTx/>
              <a:buNone/>
              <a:tabLst/>
            </a:pPr>
            <a:r>
              <a:rPr kumimoji="0" lang="ka-GE" sz="1600" i="0" u="none" strike="noStrike" cap="none" normalizeH="0" baseline="0" dirty="0" smtClean="0">
                <a:ln>
                  <a:noFill/>
                </a:ln>
                <a:solidFill>
                  <a:schemeClr val="tx1"/>
                </a:solidFill>
                <a:effectLst/>
                <a:latin typeface="Sylfaen" pitchFamily="18" charset="0"/>
                <a:ea typeface="Times New Roman" pitchFamily="18" charset="0"/>
                <a:cs typeface="Times New Roman" pitchFamily="18" charset="0"/>
              </a:rPr>
              <a:t> </a:t>
            </a:r>
            <a:r>
              <a:rPr kumimoji="0" lang="ka-GE" sz="1600" i="0" u="none" strike="noStrike" cap="none" normalizeH="0" baseline="0" dirty="0" smtClean="0">
                <a:ln>
                  <a:noFill/>
                </a:ln>
                <a:solidFill>
                  <a:schemeClr val="tx1"/>
                </a:solidFill>
                <a:effectLst/>
                <a:latin typeface="Sylfaen" pitchFamily="18" charset="0"/>
                <a:ea typeface="Times New Roman" pitchFamily="18" charset="0"/>
                <a:cs typeface="Times New Roman" pitchFamily="18" charset="0"/>
              </a:rPr>
              <a:t>   4. ავტომომსახურების ობიექტები;</a:t>
            </a:r>
          </a:p>
          <a:p>
            <a:pPr marL="0" marR="0" lvl="0" indent="228600" algn="l" defTabSz="914400" rtl="0" eaLnBrk="0" fontAlgn="base" latinLnBrk="0" hangingPunct="0">
              <a:lnSpc>
                <a:spcPct val="100000"/>
              </a:lnSpc>
              <a:spcBef>
                <a:spcPct val="0"/>
              </a:spcBef>
              <a:spcAft>
                <a:spcPct val="0"/>
              </a:spcAft>
              <a:buClrTx/>
              <a:buSzTx/>
              <a:buFontTx/>
              <a:buNone/>
              <a:tabLst/>
            </a:pPr>
            <a:r>
              <a:rPr lang="ka-GE" sz="1600" dirty="0" smtClean="0">
                <a:latin typeface="Sylfaen" pitchFamily="18" charset="0"/>
                <a:ea typeface="Times New Roman" pitchFamily="18" charset="0"/>
                <a:cs typeface="Times New Roman" pitchFamily="18" charset="0"/>
              </a:rPr>
              <a:t> </a:t>
            </a:r>
            <a:r>
              <a:rPr lang="ka-GE" sz="1600" dirty="0" smtClean="0">
                <a:latin typeface="Sylfaen" pitchFamily="18" charset="0"/>
                <a:ea typeface="Times New Roman" pitchFamily="18" charset="0"/>
                <a:cs typeface="Times New Roman" pitchFamily="18" charset="0"/>
              </a:rPr>
              <a:t>   5. სს “ჯორჯიანმანგანეზი”</a:t>
            </a:r>
            <a:endParaRPr kumimoji="0" lang="ka-GE" sz="1600" i="0" u="none" strike="noStrike" cap="none" normalizeH="0" baseline="0" dirty="0" smtClean="0">
              <a:ln>
                <a:noFill/>
              </a:ln>
              <a:solidFill>
                <a:schemeClr val="tx1"/>
              </a:solidFill>
              <a:effectLst/>
              <a:latin typeface="Sylfaen" pitchFamily="18" charset="0"/>
              <a:ea typeface="Times New Roman" pitchFamily="18" charset="0"/>
              <a:cs typeface="Times New Roman" pitchFamily="18" charset="0"/>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ka-GE" sz="1600" i="0" u="none" strike="noStrike" cap="none" normalizeH="0" baseline="0" dirty="0" smtClean="0">
              <a:ln>
                <a:noFill/>
              </a:ln>
              <a:solidFill>
                <a:schemeClr val="tx1"/>
              </a:solidFill>
              <a:effectLst/>
              <a:latin typeface="Sylfaen" pitchFamily="18" charset="0"/>
              <a:ea typeface="Times New Roman" pitchFamily="18" charset="0"/>
              <a:cs typeface="Times New Roman" pitchFamily="18" charset="0"/>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en-US" sz="1600" i="0" u="none" strike="noStrike" cap="none" normalizeH="0" baseline="0" dirty="0" smtClean="0">
              <a:ln>
                <a:noFill/>
              </a:ln>
              <a:solidFill>
                <a:schemeClr val="tx1"/>
              </a:solidFill>
              <a:effectLst/>
              <a:latin typeface="Sylfaen" pitchFamily="18" charset="0"/>
              <a:cs typeface="Arial" pitchFamily="34" charset="0"/>
            </a:endParaRPr>
          </a:p>
        </p:txBody>
      </p:sp>
      <p:sp>
        <p:nvSpPr>
          <p:cNvPr id="6" name="Subtitle 2"/>
          <p:cNvSpPr txBox="1">
            <a:spLocks noGrp="1"/>
          </p:cNvSpPr>
          <p:nvPr>
            <p:ph idx="1"/>
          </p:nvPr>
        </p:nvSpPr>
        <p:spPr>
          <a:xfrm>
            <a:off x="0" y="5867400"/>
            <a:ext cx="9144000" cy="990600"/>
          </a:xfrm>
          <a:prstGeom prst="rect">
            <a:avLst/>
          </a:prstGeom>
          <a:solidFill>
            <a:schemeClr val="accent2">
              <a:lumMod val="20000"/>
              <a:lumOff val="80000"/>
            </a:schemeClr>
          </a:solidFill>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ka-GE" sz="1600" b="1" i="0" u="none" strike="noStrike" kern="1200" cap="none" spc="0" normalizeH="0" baseline="0" noProof="0" smtClean="0">
                <a:ln>
                  <a:noFill/>
                </a:ln>
                <a:solidFill>
                  <a:schemeClr val="tx1"/>
                </a:solidFill>
                <a:effectLst/>
                <a:uLnTx/>
                <a:uFillTx/>
                <a:latin typeface="Sylfaen" pitchFamily="18" charset="0"/>
                <a:ea typeface="+mn-ea"/>
                <a:cs typeface="+mn-cs"/>
              </a:rPr>
              <a:t> </a:t>
            </a:r>
            <a:r>
              <a:rPr kumimoji="0" lang="en-US" sz="1600" b="1" i="0" u="none" strike="noStrike" kern="1200" cap="none" spc="0" normalizeH="0" baseline="0" noProof="0" smtClean="0">
                <a:ln>
                  <a:noFill/>
                </a:ln>
                <a:solidFill>
                  <a:schemeClr val="tx1"/>
                </a:solidFill>
                <a:effectLst/>
                <a:uLnTx/>
                <a:uFillTx/>
                <a:latin typeface="Sylfaen" pitchFamily="18" charset="0"/>
                <a:ea typeface="+mn-ea"/>
                <a:cs typeface="+mn-cs"/>
              </a:rPr>
              <a:t>2012</a:t>
            </a:r>
            <a:r>
              <a:rPr kumimoji="0" lang="ka-GE" sz="1600" b="1" i="0" u="none" strike="noStrike" kern="1200" cap="none" spc="0" normalizeH="0" baseline="0" noProof="0" smtClean="0">
                <a:ln>
                  <a:noFill/>
                </a:ln>
                <a:solidFill>
                  <a:schemeClr val="tx1"/>
                </a:solidFill>
                <a:effectLst/>
                <a:uLnTx/>
                <a:uFillTx/>
                <a:latin typeface="Sylfaen" pitchFamily="18" charset="0"/>
                <a:ea typeface="+mn-ea"/>
                <a:cs typeface="+mn-cs"/>
              </a:rPr>
              <a:t>  წელი</a:t>
            </a:r>
            <a:endParaRPr kumimoji="0" lang="en-US" sz="1600" b="0" i="0" u="none" strike="noStrike" kern="1200" cap="none" spc="0" normalizeH="0" baseline="0" noProof="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n-US" sz="3200" b="0" i="0" u="none" strike="noStrike" kern="1200" cap="none" spc="0" normalizeH="0" baseline="0" noProof="0" dirty="0">
              <a:ln>
                <a:noFill/>
              </a:ln>
              <a:solidFill>
                <a:schemeClr val="accent2">
                  <a:lumMod val="40000"/>
                  <a:lumOff val="60000"/>
                </a:schemeClr>
              </a:solidFill>
              <a:effectLst/>
              <a:uLnTx/>
              <a:uFillTx/>
              <a:latin typeface="+mn-lt"/>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TotalTime>
  <Words>69</Words>
  <Application>Microsoft Office PowerPoint</Application>
  <PresentationFormat>On-screen Show (4:3)</PresentationFormat>
  <Paragraphs>18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Solstice</vt:lpstr>
      <vt:lpstr>                 სახელმწიფო  პროგრამა   “პროფესიული დაავადებების  პრევენცია                        და  მონიტორინგი”   </vt:lpstr>
      <vt:lpstr>      2007 წლიდან პროგრამას ახორციელებს ნ. მახვილაძის სახ.შრომის მედიცინისა და ეკოლოგიის სამეცნიერო-კვლევითი ინტიტუტი   ჩატარდა ეპიდემიოლოგიური კვლევები:  ჭიათურის მაღაროთა სამმართველოში,  კასპის ცემენტის ქარხნის,  “საქართველოს თამბაქოს”  და სხვა წარმოებებში.   შესწავლილ იქნა საწარმოთა ჰიგიენური მდგომარეობა, დასაქმებულების ჯანმრთელობა, მათ შორის რეპროდუქციული ჯანმრთელობა და ქიმიური უსაფრთხოება.   პროგრამის განხორციელებამ ხელი შეუწყო  პროფესიით განპირობებული  დაავადებების   გამოვლენას.        </vt:lpstr>
      <vt:lpstr>სახელმწიფო პროგრამის მიზანი   დასაქმებული მოსახლეობის დაცვა პროფესიული და პროფესიით განპირობებული დაავადებების პრევენციის გზით და უსაფრთხო სამუშაო გარემოს ხელშეწყობა.  ზოგადი სტრატეგია  ეტაპობრივად დარგობრივი კვლევების, პრევენციისა და შემდგომი ერთიანი ეპიდზედამხედველობის ფორმირება.  პროფესიული ჯანმრთელობისა და უსაფრთხოების სფეროში ინფორმაციის, ტრენინგების და ცნობიერების ამაღლების სისტემის ჩამოყალიბება და სწორი ფუნქციონირება.    </vt:lpstr>
      <vt:lpstr>ამოცანები  საქართველოს ეროვნული მეურნეობის (შავი მეტალურგია, სოფლის მეურნეობა-მევენახეობა, მშენებლობა, ავტომომსახურება და სხვა) დარგებში კვლევების ჩატარება პროფესიული ჯანმრთელობისა და უსაფრთხოების რისკების შეფასებისა და პროფესიული და პროფესიით განპირობებული დაავადებების პრევენციის მიზნით.  2007-2011 წლებში ჩატარებული რეფერენს კვლევის შედეგების შემდგომი მონიტორინგის მიზნით  ფორმირებული ელექტრონული საინფორმაციო ბაზის შევსება და ანალიზი;  გამოკვლეულ საწარმოთა აღწერა, არსებული საინფორმაციო ბაზის სრულყოფა ერთიანი ეპიდზედამხედველობის მონაცემთა შემუშავებისათვის.    </vt:lpstr>
      <vt:lpstr> ამოცანები  პროფესიული ჯანმრთელობისა და უსაფრთხოების სფეროში ინფორმაციის ტრენინგების და ცნობიერების ამაღლების სისტემის ჩამოყალიბება, მიზნობრივი ტრენინგების ჩატარება;  სოციალური დიალოგის გაუმჯობესების მიზნით ინსტიტუტის ბაზაზე საინფორმაციო-საკოორდინაციო საბჭოს ფორმირება კამპანიის და სამპარიტეტულ დონეზე.   2012 წელს ღონისძიებები დაგეგმილი განხორციელდება შემდეგ საწარმოებში: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სახელმწიფო  პროგრამა   “პროფესიული დაავადებების  პრევენცია                        და  მონიტორინგი”   </dc:title>
  <dc:creator/>
  <cp:lastModifiedBy>Admin</cp:lastModifiedBy>
  <cp:revision>5</cp:revision>
  <dcterms:created xsi:type="dcterms:W3CDTF">2006-08-16T00:00:00Z</dcterms:created>
  <dcterms:modified xsi:type="dcterms:W3CDTF">2012-05-29T12:57:31Z</dcterms:modified>
</cp:coreProperties>
</file>