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63" r:id="rId2"/>
    <p:sldId id="321" r:id="rId3"/>
    <p:sldId id="264" r:id="rId4"/>
    <p:sldId id="268" r:id="rId5"/>
    <p:sldId id="271" r:id="rId6"/>
    <p:sldId id="272" r:id="rId7"/>
    <p:sldId id="273" r:id="rId8"/>
    <p:sldId id="274" r:id="rId9"/>
    <p:sldId id="275" r:id="rId10"/>
    <p:sldId id="276" r:id="rId11"/>
    <p:sldId id="339" r:id="rId12"/>
    <p:sldId id="319" r:id="rId13"/>
    <p:sldId id="320" r:id="rId14"/>
    <p:sldId id="277" r:id="rId15"/>
    <p:sldId id="315" r:id="rId16"/>
    <p:sldId id="270" r:id="rId17"/>
    <p:sldId id="323" r:id="rId18"/>
    <p:sldId id="322" r:id="rId19"/>
    <p:sldId id="340" r:id="rId20"/>
    <p:sldId id="324" r:id="rId21"/>
    <p:sldId id="325" r:id="rId22"/>
    <p:sldId id="337" r:id="rId23"/>
    <p:sldId id="279" r:id="rId24"/>
    <p:sldId id="341" r:id="rId25"/>
    <p:sldId id="342" r:id="rId26"/>
    <p:sldId id="314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301" r:id="rId37"/>
    <p:sldId id="303" r:id="rId38"/>
    <p:sldId id="299" r:id="rId39"/>
    <p:sldId id="295" r:id="rId40"/>
    <p:sldId id="296" r:id="rId41"/>
    <p:sldId id="297" r:id="rId42"/>
    <p:sldId id="298" r:id="rId43"/>
    <p:sldId id="300" r:id="rId44"/>
    <p:sldId id="304" r:id="rId45"/>
    <p:sldId id="343" r:id="rId46"/>
    <p:sldId id="278" r:id="rId47"/>
    <p:sldId id="316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B484"/>
    <a:srgbClr val="A096EE"/>
    <a:srgbClr val="D2EAF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34615" autoAdjust="0"/>
    <p:restoredTop sz="89816" autoAdjust="0"/>
  </p:normalViewPr>
  <p:slideViewPr>
    <p:cSldViewPr>
      <p:cViewPr varScale="1">
        <p:scale>
          <a:sx n="97" d="100"/>
          <a:sy n="97" d="100"/>
        </p:scale>
        <p:origin x="-114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D6C25F-E5D2-4716-8888-80E8109E17D7}" type="datetimeFigureOut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708234F-C1CA-465C-A2B4-9760B08BC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B6CDE4-67C2-47DF-A862-2D528AB260B5}" type="datetimeFigureOut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4F4BDE-6B52-46B5-871D-79775A508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82ED94-7853-45AA-860E-DF0D97DC69C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F4BDE-6B52-46B5-871D-79775A5086A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F4BDE-6B52-46B5-871D-79775A5086A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E53658-634F-4E8D-B9FB-A850B99358A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35A6AF-B548-43B5-86CF-7C583BD42C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57B9D-657A-40DD-8578-061481D3D411}" type="datetime1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3F270-5594-4D6E-A9E8-815AF8A2B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1344E-7215-4DB4-B8FD-8DE63D4ABB36}" type="datetime1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00131-DAF5-4731-8F4C-1C8929830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D77F0-7FC4-47C3-A15A-9A65D51BB494}" type="datetime1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829DD-A54A-4186-9973-66EF3B82A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3FD29-C973-43F9-9D3F-5AADD2836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E13AD-C196-42F2-810F-3069112E61CD}" type="datetime1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F82A3-6BD4-4C85-9A16-17832210C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5D6F3-6EFB-4EA8-904C-4A241671F71C}" type="datetime1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A8032-3FDC-4F23-95B1-474113500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25712-C854-4FD4-89D0-FEFFC67CA3F4}" type="datetime1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5659C-90C6-4A80-8D55-F86196255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714DE-7468-49EB-B768-E43A72C714E3}" type="datetime1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B1202-6C6F-4E10-8F22-94048574C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F3B84-D14C-4368-99A0-E6DEEE5CB373}" type="datetime1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27CE0-42B4-4183-8C64-036B12234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E3D74-2A32-4EF4-85B1-D1EFCAFB427F}" type="datetime1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8C964-99B1-4CE4-9606-5821F387F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A240F-CA7F-40D4-9111-DC9CF153FB57}" type="datetime1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F1E27-FCB9-4E18-9F2A-F346F0289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D3FC1-92AA-4E15-BFE9-73E18BD61C9D}" type="datetime1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0FD67-9492-4D22-84E4-0F0F75FAC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70E281-6182-4C0B-954E-5F27E6970675}" type="datetime1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F39ADA-CD81-48F7-B4E5-3CB2961D9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334000"/>
            <a:ext cx="7696200" cy="1371600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700" b="1" dirty="0" smtClean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700" b="1" dirty="0" smtClean="0"/>
              <a:t>      </a:t>
            </a:r>
            <a:r>
              <a:rPr lang="en-US" sz="3700" b="1" i="1" dirty="0" smtClean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3700" b="1" i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700" b="1" i="1" dirty="0" smtClean="0"/>
              <a:t>                                                                                                                                               www.ssa.gov.ge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40386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3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xaz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114800"/>
            <a:ext cx="7467600" cy="685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8" name="Rectangle 7"/>
          <p:cNvSpPr/>
          <p:nvPr/>
        </p:nvSpPr>
        <p:spPr>
          <a:xfrm>
            <a:off x="457200" y="2133600"/>
            <a:ext cx="80772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4400" b="1" dirty="0">
                <a:solidFill>
                  <a:schemeClr val="accent1">
                    <a:lumMod val="75000"/>
                  </a:schemeClr>
                </a:solidFill>
                <a:latin typeface="Sylfaen" pitchFamily="18" charset="0"/>
                <a:cs typeface="Arial" charset="0"/>
              </a:rPr>
              <a:t>  სოციალური მომსახურების სააგენტო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Sylfaen" pitchFamily="18" charset="0"/>
              <a:cs typeface="Arial" charset="0"/>
            </a:endParaRPr>
          </a:p>
          <a:p>
            <a:pPr algn="ctr">
              <a:defRPr/>
            </a:pPr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en-US" sz="22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სათაური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5181600" cy="838200"/>
          </a:xfrm>
          <a:prstGeom prst="roundRect">
            <a:avLst>
              <a:gd name="adj" fmla="val 16667"/>
            </a:avLst>
          </a:prstGeom>
          <a:solidFill>
            <a:srgbClr val="6CB484"/>
          </a:solidFill>
          <a:ln>
            <a:solidFill>
              <a:srgbClr val="0070C0"/>
            </a:solidFill>
            <a:round/>
          </a:ln>
        </p:spPr>
        <p:txBody>
          <a:bodyPr/>
          <a:lstStyle/>
          <a:p>
            <a:r>
              <a:rPr lang="ka-GE" sz="3000" b="1" dirty="0" smtClean="0">
                <a:solidFill>
                  <a:schemeClr val="bg1"/>
                </a:solidFill>
                <a:latin typeface="Sylfaen" pitchFamily="18" charset="0"/>
                <a:cs typeface="Arial" pitchFamily="34" charset="0"/>
              </a:rPr>
              <a:t>მეთოდის შეფასება</a:t>
            </a:r>
            <a:endParaRPr lang="en-US" sz="3000" b="1" i="1" dirty="0" smtClean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05800" cy="4191000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ka-GE" sz="28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  უარყოფითი მხარეები</a:t>
            </a:r>
            <a:endParaRPr lang="de-AT" sz="2800" b="1" dirty="0" smtClean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sz="2800" b="1" dirty="0" smtClean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ka-GE" sz="2000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კეთილდღეობის შეფასების აღნიშნულ მეთოდიკას გააჩნია სტატისტიკური შეცდომა ისევე, როგორც ნებისმიერ სტატისტიკურ მოდელს.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de-AT" sz="2000" dirty="0" smtClean="0">
              <a:solidFill>
                <a:schemeClr val="accent5">
                  <a:lumMod val="50000"/>
                </a:schemeClr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ka-GE" sz="2000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მეთოდიკის სირთულიდან გამომდინარე მიღებული გადაწყვეტილებების აღქმა მოსახლეობის გარკვეული ნაწილისათვის რთულია.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Sylfaen" pitchFamily="18" charset="0"/>
              <a:cs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de-AT" sz="2000" dirty="0" smtClean="0">
              <a:solidFill>
                <a:schemeClr val="accent5">
                  <a:lumMod val="50000"/>
                </a:schemeClr>
              </a:solidFill>
              <a:latin typeface="Sylfaen" pitchFamily="18" charset="0"/>
              <a:cs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ka-GE" sz="2000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შეუძლებელია დინამიური ცვლილებების შეტანა მეთოდიკაში. იგი დაკავშირებულია ხანგრძლივ და ძვირადღირებულ კვლევებთან.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8839200" cy="53340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>
            <a:no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ka-GE" sz="2800" b="1" dirty="0" smtClean="0">
                <a:solidFill>
                  <a:srgbClr val="FF0000"/>
                </a:solidFill>
                <a:latin typeface="Sylfaen" pitchFamily="18" charset="0"/>
                <a:cs typeface="Arial" charset="0"/>
              </a:rPr>
              <a:t>2006 წლამდე  სოციალური  დახმარება  გაიცემოდა მოსახლეობის  მხოლოდ  ცალკეულ  კატეგორიებზე:</a:t>
            </a:r>
            <a:endParaRPr lang="de-AT" sz="2800" b="1" dirty="0" smtClean="0">
              <a:solidFill>
                <a:srgbClr val="FF0000"/>
              </a:solidFill>
              <a:latin typeface="Sylfaen" pitchFamily="18" charset="0"/>
              <a:cs typeface="Arial" charset="0"/>
            </a:endParaRPr>
          </a:p>
          <a:p>
            <a:pPr marL="628650" indent="-461963">
              <a:lnSpc>
                <a:spcPct val="80000"/>
              </a:lnSpc>
              <a:spcBef>
                <a:spcPts val="12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ka-GE" sz="2800" dirty="0" smtClean="0">
                <a:solidFill>
                  <a:schemeClr val="accent5">
                    <a:lumMod val="50000"/>
                  </a:schemeClr>
                </a:solidFill>
              </a:rPr>
              <a:t>მარტოხელა  პენსიონერები</a:t>
            </a:r>
            <a:r>
              <a:rPr lang="de-AT" sz="28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628650" indent="-461963">
              <a:lnSpc>
                <a:spcPct val="80000"/>
              </a:lnSpc>
              <a:spcBef>
                <a:spcPts val="12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endParaRPr lang="ka-GE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628650" indent="-461963">
              <a:lnSpc>
                <a:spcPct val="80000"/>
              </a:lnSpc>
              <a:spcBef>
                <a:spcPts val="12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ka-GE" sz="2800" dirty="0" smtClean="0">
                <a:solidFill>
                  <a:schemeClr val="accent5">
                    <a:lumMod val="50000"/>
                  </a:schemeClr>
                </a:solidFill>
              </a:rPr>
              <a:t>ჯგუფის  უსინათლო  შშმ  პირები</a:t>
            </a:r>
            <a:r>
              <a:rPr lang="de-AT" sz="28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628650" indent="-461963">
              <a:lnSpc>
                <a:spcPct val="80000"/>
              </a:lnSpc>
              <a:spcBef>
                <a:spcPts val="12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endParaRPr lang="ka-GE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628650" indent="-461963">
              <a:lnSpc>
                <a:spcPct val="80000"/>
              </a:lnSpc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ka-GE" sz="2800" dirty="0" smtClean="0">
                <a:solidFill>
                  <a:schemeClr val="accent5">
                    <a:lumMod val="50000"/>
                  </a:schemeClr>
                </a:solidFill>
              </a:rPr>
              <a:t>შშმ ბავშვები</a:t>
            </a:r>
            <a:r>
              <a:rPr lang="de-AT" sz="28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628650" indent="-461963">
              <a:lnSpc>
                <a:spcPct val="80000"/>
              </a:lnSpc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endParaRPr lang="ka-GE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681037" indent="-514350">
              <a:lnSpc>
                <a:spcPct val="80000"/>
              </a:lnSpc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ka-GE" sz="2800" dirty="0" smtClean="0">
                <a:solidFill>
                  <a:schemeClr val="accent5">
                    <a:lumMod val="50000"/>
                  </a:schemeClr>
                </a:solidFill>
              </a:rPr>
              <a:t>უდედმამო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ka-GE" sz="2800" dirty="0" smtClean="0">
                <a:solidFill>
                  <a:schemeClr val="accent5">
                    <a:lumMod val="50000"/>
                  </a:schemeClr>
                </a:solidFill>
              </a:rPr>
              <a:t> ბავშვები</a:t>
            </a:r>
            <a:r>
              <a:rPr lang="de-AT" sz="28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681037" indent="-514350">
              <a:lnSpc>
                <a:spcPct val="80000"/>
              </a:lnSpc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endParaRPr lang="ka-GE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628650" indent="-461963">
              <a:lnSpc>
                <a:spcPct val="80000"/>
              </a:lnSpc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ka-GE" sz="2800" dirty="0" smtClean="0">
                <a:solidFill>
                  <a:schemeClr val="accent5">
                    <a:lumMod val="50000"/>
                  </a:schemeClr>
                </a:solidFill>
              </a:rPr>
              <a:t>მრავალშვილიანი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ka-GE" sz="2800" dirty="0" smtClean="0">
                <a:solidFill>
                  <a:schemeClr val="accent5">
                    <a:lumMod val="50000"/>
                  </a:schemeClr>
                </a:solidFill>
              </a:rPr>
              <a:t>ოჯახები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628650" indent="-461963">
              <a:lnSpc>
                <a:spcPct val="80000"/>
              </a:lnSpc>
              <a:spcBef>
                <a:spcPts val="1200"/>
              </a:spcBef>
              <a:buClr>
                <a:schemeClr val="accent1">
                  <a:lumMod val="50000"/>
                </a:schemeClr>
              </a:buClr>
              <a:buNone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vaza" pitchFamily="34" charset="0"/>
              </a:rPr>
              <a:t>     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Avaz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961C-82F1-47E0-87F9-56D4ADCFABE7}" type="slidenum">
              <a:rPr lang="en-US"/>
              <a:pPr/>
              <a:t>11</a:t>
            </a:fld>
            <a:endParaRPr lang="en-US"/>
          </a:p>
        </p:txBody>
      </p:sp>
      <p:sp>
        <p:nvSpPr>
          <p:cNvPr id="5" name="სათაური 1"/>
          <p:cNvSpPr txBox="1">
            <a:spLocks/>
          </p:cNvSpPr>
          <p:nvPr/>
        </p:nvSpPr>
        <p:spPr bwMode="auto">
          <a:xfrm>
            <a:off x="609600" y="228600"/>
            <a:ext cx="7924800" cy="838200"/>
          </a:xfrm>
          <a:prstGeom prst="roundRect">
            <a:avLst>
              <a:gd name="adj" fmla="val 16667"/>
            </a:avLst>
          </a:prstGeom>
          <a:solidFill>
            <a:srgbClr val="6CB484"/>
          </a:solidFill>
          <a:ln w="952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ka-GE" sz="2800" b="1" dirty="0" smtClean="0">
                <a:solidFill>
                  <a:schemeClr val="bg1">
                    <a:lumMod val="95000"/>
                  </a:schemeClr>
                </a:solidFill>
                <a:latin typeface="Sylfaen" pitchFamily="18" charset="0"/>
              </a:rPr>
              <a:t>სოციალური დახმარების ძველი სისტემა</a:t>
            </a:r>
            <a:endParaRPr kumimoji="0" lang="en-US" sz="3000" b="1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Sylfae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C162-BCA0-4D51-83F2-859F7028183E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1258915" y="925013"/>
            <a:ext cx="62103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4" name="Line 4"/>
          <p:cNvSpPr>
            <a:spLocks noChangeShapeType="1"/>
          </p:cNvSpPr>
          <p:nvPr/>
        </p:nvSpPr>
        <p:spPr bwMode="auto">
          <a:xfrm>
            <a:off x="1258915" y="4449263"/>
            <a:ext cx="6210300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5" name="Line 5"/>
          <p:cNvSpPr>
            <a:spLocks noChangeShapeType="1"/>
          </p:cNvSpPr>
          <p:nvPr/>
        </p:nvSpPr>
        <p:spPr bwMode="auto">
          <a:xfrm>
            <a:off x="1258915" y="4058738"/>
            <a:ext cx="6210300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6" name="Line 6"/>
          <p:cNvSpPr>
            <a:spLocks noChangeShapeType="1"/>
          </p:cNvSpPr>
          <p:nvPr/>
        </p:nvSpPr>
        <p:spPr bwMode="auto">
          <a:xfrm>
            <a:off x="1258915" y="3668213"/>
            <a:ext cx="6210300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7" name="Line 7"/>
          <p:cNvSpPr>
            <a:spLocks noChangeShapeType="1"/>
          </p:cNvSpPr>
          <p:nvPr/>
        </p:nvSpPr>
        <p:spPr bwMode="auto">
          <a:xfrm>
            <a:off x="1258915" y="3277688"/>
            <a:ext cx="6210300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8" name="Line 8"/>
          <p:cNvSpPr>
            <a:spLocks noChangeShapeType="1"/>
          </p:cNvSpPr>
          <p:nvPr/>
        </p:nvSpPr>
        <p:spPr bwMode="auto">
          <a:xfrm>
            <a:off x="1258915" y="2887163"/>
            <a:ext cx="6210300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9" name="Line 9"/>
          <p:cNvSpPr>
            <a:spLocks noChangeShapeType="1"/>
          </p:cNvSpPr>
          <p:nvPr/>
        </p:nvSpPr>
        <p:spPr bwMode="auto">
          <a:xfrm>
            <a:off x="1258915" y="2487113"/>
            <a:ext cx="6210300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0" name="Line 10"/>
          <p:cNvSpPr>
            <a:spLocks noChangeShapeType="1"/>
          </p:cNvSpPr>
          <p:nvPr/>
        </p:nvSpPr>
        <p:spPr bwMode="auto">
          <a:xfrm>
            <a:off x="1258915" y="2096588"/>
            <a:ext cx="6210300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1" name="Line 11"/>
          <p:cNvSpPr>
            <a:spLocks noChangeShapeType="1"/>
          </p:cNvSpPr>
          <p:nvPr/>
        </p:nvSpPr>
        <p:spPr bwMode="auto">
          <a:xfrm>
            <a:off x="1258915" y="1706063"/>
            <a:ext cx="6210300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2" name="Line 12"/>
          <p:cNvSpPr>
            <a:spLocks noChangeShapeType="1"/>
          </p:cNvSpPr>
          <p:nvPr/>
        </p:nvSpPr>
        <p:spPr bwMode="auto">
          <a:xfrm>
            <a:off x="1258915" y="1315538"/>
            <a:ext cx="6210300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3" name="Line 13"/>
          <p:cNvSpPr>
            <a:spLocks noChangeShapeType="1"/>
          </p:cNvSpPr>
          <p:nvPr/>
        </p:nvSpPr>
        <p:spPr bwMode="auto">
          <a:xfrm>
            <a:off x="1258915" y="1091983"/>
            <a:ext cx="6210300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4" name="Rectangle 14"/>
          <p:cNvSpPr>
            <a:spLocks noChangeArrowheads="1"/>
          </p:cNvSpPr>
          <p:nvPr/>
        </p:nvSpPr>
        <p:spPr bwMode="auto">
          <a:xfrm>
            <a:off x="1258915" y="925013"/>
            <a:ext cx="7313613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5" name="Rectangle 15"/>
          <p:cNvSpPr>
            <a:spLocks noChangeArrowheads="1"/>
          </p:cNvSpPr>
          <p:nvPr/>
        </p:nvSpPr>
        <p:spPr bwMode="auto">
          <a:xfrm>
            <a:off x="1254153" y="1166300"/>
            <a:ext cx="1096962" cy="4329126"/>
          </a:xfrm>
          <a:prstGeom prst="rect">
            <a:avLst/>
          </a:prstGeom>
          <a:solidFill>
            <a:srgbClr val="E64646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93909"/>
              </a:solidFill>
            </a:endParaRPr>
          </a:p>
        </p:txBody>
      </p:sp>
      <p:sp>
        <p:nvSpPr>
          <p:cNvPr id="87056" name="Rectangle 16"/>
          <p:cNvSpPr>
            <a:spLocks noChangeArrowheads="1"/>
          </p:cNvSpPr>
          <p:nvPr/>
        </p:nvSpPr>
        <p:spPr bwMode="auto">
          <a:xfrm>
            <a:off x="2362200" y="1143000"/>
            <a:ext cx="2679672" cy="432912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93909"/>
              </a:solidFill>
            </a:endParaRPr>
          </a:p>
        </p:txBody>
      </p:sp>
      <p:sp>
        <p:nvSpPr>
          <p:cNvPr id="87057" name="Rectangle 17"/>
          <p:cNvSpPr>
            <a:spLocks noChangeArrowheads="1"/>
          </p:cNvSpPr>
          <p:nvPr/>
        </p:nvSpPr>
        <p:spPr bwMode="auto">
          <a:xfrm>
            <a:off x="5029200" y="1143000"/>
            <a:ext cx="3509963" cy="43291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7058" name="Line 18"/>
          <p:cNvSpPr>
            <a:spLocks noChangeShapeType="1"/>
          </p:cNvSpPr>
          <p:nvPr/>
        </p:nvSpPr>
        <p:spPr bwMode="auto">
          <a:xfrm flipV="1">
            <a:off x="1258915" y="4839788"/>
            <a:ext cx="1588" cy="4762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2" name="Rectangle 22"/>
          <p:cNvSpPr>
            <a:spLocks noChangeArrowheads="1"/>
          </p:cNvSpPr>
          <p:nvPr/>
        </p:nvSpPr>
        <p:spPr bwMode="auto">
          <a:xfrm>
            <a:off x="1295400" y="6172200"/>
            <a:ext cx="215900" cy="21590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400"/>
          </a:p>
        </p:txBody>
      </p:sp>
      <p:sp>
        <p:nvSpPr>
          <p:cNvPr id="87068" name="Line 28"/>
          <p:cNvSpPr>
            <a:spLocks noChangeShapeType="1"/>
          </p:cNvSpPr>
          <p:nvPr/>
        </p:nvSpPr>
        <p:spPr bwMode="auto">
          <a:xfrm>
            <a:off x="1250978" y="5534927"/>
            <a:ext cx="7313612" cy="15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" name="Group 47"/>
          <p:cNvGrpSpPr/>
          <p:nvPr/>
        </p:nvGrpSpPr>
        <p:grpSpPr>
          <a:xfrm>
            <a:off x="1254153" y="4466169"/>
            <a:ext cx="7308850" cy="1035824"/>
            <a:chOff x="1254153" y="4466169"/>
            <a:chExt cx="7308850" cy="1035824"/>
          </a:xfrm>
        </p:grpSpPr>
        <p:sp>
          <p:nvSpPr>
            <p:cNvPr id="87065" name="Rectangle 25"/>
            <p:cNvSpPr>
              <a:spLocks noChangeArrowheads="1"/>
            </p:cNvSpPr>
            <p:nvPr/>
          </p:nvSpPr>
          <p:spPr bwMode="auto">
            <a:xfrm>
              <a:off x="2349528" y="5289051"/>
              <a:ext cx="2705100" cy="20161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7066" name="Rectangle 26"/>
            <p:cNvSpPr>
              <a:spLocks noChangeArrowheads="1"/>
            </p:cNvSpPr>
            <p:nvPr/>
          </p:nvSpPr>
          <p:spPr bwMode="auto">
            <a:xfrm>
              <a:off x="5053040" y="5344613"/>
              <a:ext cx="3509963" cy="14605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7064" name="Rectangle 24"/>
            <p:cNvSpPr>
              <a:spLocks noChangeArrowheads="1"/>
            </p:cNvSpPr>
            <p:nvPr/>
          </p:nvSpPr>
          <p:spPr bwMode="auto">
            <a:xfrm>
              <a:off x="1254153" y="4576263"/>
              <a:ext cx="1096962" cy="9144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7071" name="Rectangle 31"/>
            <p:cNvSpPr>
              <a:spLocks noChangeArrowheads="1"/>
            </p:cNvSpPr>
            <p:nvPr/>
          </p:nvSpPr>
          <p:spPr bwMode="auto">
            <a:xfrm>
              <a:off x="1578003" y="4466169"/>
              <a:ext cx="76944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rPr>
                <a:t>20.1%</a:t>
              </a:r>
            </a:p>
          </p:txBody>
        </p:sp>
        <p:sp>
          <p:nvSpPr>
            <p:cNvPr id="87072" name="Rectangle 32"/>
            <p:cNvSpPr>
              <a:spLocks noChangeArrowheads="1"/>
            </p:cNvSpPr>
            <p:nvPr/>
          </p:nvSpPr>
          <p:spPr bwMode="auto">
            <a:xfrm>
              <a:off x="3449666" y="5167844"/>
              <a:ext cx="61555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rPr>
                <a:t>4.4%</a:t>
              </a:r>
            </a:p>
          </p:txBody>
        </p:sp>
        <p:sp>
          <p:nvSpPr>
            <p:cNvPr id="87073" name="Rectangle 33"/>
            <p:cNvSpPr>
              <a:spLocks noChangeArrowheads="1"/>
            </p:cNvSpPr>
            <p:nvPr/>
          </p:nvSpPr>
          <p:spPr bwMode="auto">
            <a:xfrm>
              <a:off x="6618315" y="5224994"/>
              <a:ext cx="61555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rPr>
                <a:t>3.3%</a:t>
              </a:r>
              <a:endPara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87076" name="Rectangle 36"/>
          <p:cNvSpPr>
            <a:spLocks noChangeArrowheads="1"/>
          </p:cNvSpPr>
          <p:nvPr/>
        </p:nvSpPr>
        <p:spPr bwMode="auto">
          <a:xfrm>
            <a:off x="1571604" y="1285860"/>
            <a:ext cx="5995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15%</a:t>
            </a:r>
          </a:p>
        </p:txBody>
      </p:sp>
      <p:sp>
        <p:nvSpPr>
          <p:cNvPr id="87077" name="Rectangle 37"/>
          <p:cNvSpPr>
            <a:spLocks noChangeArrowheads="1"/>
          </p:cNvSpPr>
          <p:nvPr/>
        </p:nvSpPr>
        <p:spPr bwMode="auto">
          <a:xfrm>
            <a:off x="3419454" y="1285860"/>
            <a:ext cx="5995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37%</a:t>
            </a:r>
          </a:p>
        </p:txBody>
      </p:sp>
      <p:sp>
        <p:nvSpPr>
          <p:cNvPr id="87078" name="Rectangle 38"/>
          <p:cNvSpPr>
            <a:spLocks noChangeArrowheads="1"/>
          </p:cNvSpPr>
          <p:nvPr/>
        </p:nvSpPr>
        <p:spPr bwMode="auto">
          <a:xfrm>
            <a:off x="6630967" y="1285860"/>
            <a:ext cx="5995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48%</a:t>
            </a:r>
          </a:p>
        </p:txBody>
      </p:sp>
      <p:sp>
        <p:nvSpPr>
          <p:cNvPr id="43" name="Rectangle 23"/>
          <p:cNvSpPr>
            <a:spLocks noChangeArrowheads="1"/>
          </p:cNvSpPr>
          <p:nvPr/>
        </p:nvSpPr>
        <p:spPr bwMode="auto">
          <a:xfrm>
            <a:off x="1752600" y="6172200"/>
            <a:ext cx="56880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ka-GE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სოციალური დახმარების მიმღები</a:t>
            </a: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" name="სათაური 1"/>
          <p:cNvSpPr txBox="1">
            <a:spLocks/>
          </p:cNvSpPr>
          <p:nvPr/>
        </p:nvSpPr>
        <p:spPr bwMode="auto">
          <a:xfrm>
            <a:off x="0" y="-152400"/>
            <a:ext cx="9144000" cy="1295400"/>
          </a:xfrm>
          <a:prstGeom prst="roundRect">
            <a:avLst>
              <a:gd name="adj" fmla="val 16667"/>
            </a:avLst>
          </a:prstGeom>
          <a:solidFill>
            <a:srgbClr val="6CB484"/>
          </a:solidFill>
          <a:ln w="952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ka-GE" sz="2800" b="1" dirty="0" smtClean="0">
                <a:solidFill>
                  <a:schemeClr val="bg1"/>
                </a:solidFill>
                <a:latin typeface="Avaza Mtavruli" pitchFamily="34" charset="0"/>
                <a:cs typeface="Arial" charset="0"/>
              </a:rPr>
              <a:t>ფულადი  დახმარების  მიმღებთა  გადანაწილება კეთილდღეობის  სხვადასხვა  ჯგუფებში</a:t>
            </a:r>
            <a:r>
              <a:rPr lang="de-AT" sz="2800" b="1" dirty="0" smtClean="0">
                <a:solidFill>
                  <a:schemeClr val="bg1"/>
                </a:solidFill>
                <a:latin typeface="Avaza Mtavruli" pitchFamily="34" charset="0"/>
                <a:cs typeface="Arial" charset="0"/>
              </a:rPr>
              <a:t>,</a:t>
            </a:r>
            <a:r>
              <a:rPr lang="ka-GE" sz="2800" b="1" dirty="0" smtClean="0">
                <a:solidFill>
                  <a:schemeClr val="bg1"/>
                </a:solidFill>
                <a:latin typeface="Avaza Mtavruli" pitchFamily="34" charset="0"/>
                <a:cs typeface="Arial" charset="0"/>
              </a:rPr>
              <a:t>  ძველი სისტემის  მიხედვით</a:t>
            </a:r>
            <a:endParaRPr kumimoji="0" lang="en-US" sz="3000" b="1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Sylfaen" pitchFamily="18" charset="0"/>
              <a:ea typeface="+mj-ea"/>
              <a:cs typeface="+mj-cs"/>
            </a:endParaRPr>
          </a:p>
        </p:txBody>
      </p: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1219200" y="5562600"/>
            <a:ext cx="728667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r>
              <a:rPr lang="ka-GE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ეკონომიკური  მდგომარეობის</a:t>
            </a:r>
            <a:r>
              <a:rPr 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ka-GE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სიმძიმის და მიხედვით მოსახლეობა  პირობითად დაიყო სამ</a:t>
            </a:r>
            <a:r>
              <a:rPr 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ka-GE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ჯგუფად </a:t>
            </a:r>
          </a:p>
          <a:p>
            <a:endParaRPr lang="ka-GE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C162-BCA0-4D51-83F2-859F7028183E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1258915" y="925013"/>
            <a:ext cx="62103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4" name="Line 4"/>
          <p:cNvSpPr>
            <a:spLocks noChangeShapeType="1"/>
          </p:cNvSpPr>
          <p:nvPr/>
        </p:nvSpPr>
        <p:spPr bwMode="auto">
          <a:xfrm>
            <a:off x="1258915" y="4449263"/>
            <a:ext cx="6210300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5" name="Line 5"/>
          <p:cNvSpPr>
            <a:spLocks noChangeShapeType="1"/>
          </p:cNvSpPr>
          <p:nvPr/>
        </p:nvSpPr>
        <p:spPr bwMode="auto">
          <a:xfrm>
            <a:off x="1258915" y="4058738"/>
            <a:ext cx="6210300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6" name="Line 6"/>
          <p:cNvSpPr>
            <a:spLocks noChangeShapeType="1"/>
          </p:cNvSpPr>
          <p:nvPr/>
        </p:nvSpPr>
        <p:spPr bwMode="auto">
          <a:xfrm>
            <a:off x="1258915" y="3668213"/>
            <a:ext cx="6210300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7" name="Line 7"/>
          <p:cNvSpPr>
            <a:spLocks noChangeShapeType="1"/>
          </p:cNvSpPr>
          <p:nvPr/>
        </p:nvSpPr>
        <p:spPr bwMode="auto">
          <a:xfrm>
            <a:off x="1258915" y="3277688"/>
            <a:ext cx="6210300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8" name="Line 8"/>
          <p:cNvSpPr>
            <a:spLocks noChangeShapeType="1"/>
          </p:cNvSpPr>
          <p:nvPr/>
        </p:nvSpPr>
        <p:spPr bwMode="auto">
          <a:xfrm>
            <a:off x="1258915" y="2887163"/>
            <a:ext cx="6210300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9" name="Line 9"/>
          <p:cNvSpPr>
            <a:spLocks noChangeShapeType="1"/>
          </p:cNvSpPr>
          <p:nvPr/>
        </p:nvSpPr>
        <p:spPr bwMode="auto">
          <a:xfrm>
            <a:off x="1258915" y="2487113"/>
            <a:ext cx="6210300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0" name="Line 10"/>
          <p:cNvSpPr>
            <a:spLocks noChangeShapeType="1"/>
          </p:cNvSpPr>
          <p:nvPr/>
        </p:nvSpPr>
        <p:spPr bwMode="auto">
          <a:xfrm>
            <a:off x="1258915" y="2096588"/>
            <a:ext cx="6210300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1" name="Line 11"/>
          <p:cNvSpPr>
            <a:spLocks noChangeShapeType="1"/>
          </p:cNvSpPr>
          <p:nvPr/>
        </p:nvSpPr>
        <p:spPr bwMode="auto">
          <a:xfrm>
            <a:off x="1258915" y="1706063"/>
            <a:ext cx="6210300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2" name="Line 12"/>
          <p:cNvSpPr>
            <a:spLocks noChangeShapeType="1"/>
          </p:cNvSpPr>
          <p:nvPr/>
        </p:nvSpPr>
        <p:spPr bwMode="auto">
          <a:xfrm>
            <a:off x="1258915" y="1315538"/>
            <a:ext cx="6210300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3" name="Line 13"/>
          <p:cNvSpPr>
            <a:spLocks noChangeShapeType="1"/>
          </p:cNvSpPr>
          <p:nvPr/>
        </p:nvSpPr>
        <p:spPr bwMode="auto">
          <a:xfrm>
            <a:off x="1258915" y="1091983"/>
            <a:ext cx="6210300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4" name="Rectangle 14"/>
          <p:cNvSpPr>
            <a:spLocks noChangeArrowheads="1"/>
          </p:cNvSpPr>
          <p:nvPr/>
        </p:nvSpPr>
        <p:spPr bwMode="auto">
          <a:xfrm>
            <a:off x="1258915" y="925013"/>
            <a:ext cx="7313613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5" name="Rectangle 15"/>
          <p:cNvSpPr>
            <a:spLocks noChangeArrowheads="1"/>
          </p:cNvSpPr>
          <p:nvPr/>
        </p:nvSpPr>
        <p:spPr bwMode="auto">
          <a:xfrm>
            <a:off x="1254153" y="1166300"/>
            <a:ext cx="1096962" cy="4329126"/>
          </a:xfrm>
          <a:prstGeom prst="rect">
            <a:avLst/>
          </a:prstGeom>
          <a:solidFill>
            <a:srgbClr val="E64646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93909"/>
              </a:solidFill>
            </a:endParaRPr>
          </a:p>
        </p:txBody>
      </p:sp>
      <p:sp>
        <p:nvSpPr>
          <p:cNvPr id="87056" name="Rectangle 16"/>
          <p:cNvSpPr>
            <a:spLocks noChangeArrowheads="1"/>
          </p:cNvSpPr>
          <p:nvPr/>
        </p:nvSpPr>
        <p:spPr bwMode="auto">
          <a:xfrm>
            <a:off x="2362200" y="1219200"/>
            <a:ext cx="2705100" cy="432912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93909"/>
              </a:solidFill>
            </a:endParaRPr>
          </a:p>
        </p:txBody>
      </p:sp>
      <p:sp>
        <p:nvSpPr>
          <p:cNvPr id="87057" name="Rectangle 17"/>
          <p:cNvSpPr>
            <a:spLocks noChangeArrowheads="1"/>
          </p:cNvSpPr>
          <p:nvPr/>
        </p:nvSpPr>
        <p:spPr bwMode="auto">
          <a:xfrm>
            <a:off x="5053040" y="1166300"/>
            <a:ext cx="3509963" cy="43291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7058" name="Line 18"/>
          <p:cNvSpPr>
            <a:spLocks noChangeShapeType="1"/>
          </p:cNvSpPr>
          <p:nvPr/>
        </p:nvSpPr>
        <p:spPr bwMode="auto">
          <a:xfrm flipV="1">
            <a:off x="1258915" y="4839788"/>
            <a:ext cx="1588" cy="4762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8" name="Line 28"/>
          <p:cNvSpPr>
            <a:spLocks noChangeShapeType="1"/>
          </p:cNvSpPr>
          <p:nvPr/>
        </p:nvSpPr>
        <p:spPr bwMode="auto">
          <a:xfrm>
            <a:off x="1250978" y="5534927"/>
            <a:ext cx="7313612" cy="15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87065" name="Rectangle 25"/>
          <p:cNvSpPr>
            <a:spLocks noChangeArrowheads="1"/>
          </p:cNvSpPr>
          <p:nvPr/>
        </p:nvSpPr>
        <p:spPr bwMode="auto">
          <a:xfrm>
            <a:off x="2349528" y="5289051"/>
            <a:ext cx="2705100" cy="2016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7066" name="Rectangle 26"/>
          <p:cNvSpPr>
            <a:spLocks noChangeArrowheads="1"/>
          </p:cNvSpPr>
          <p:nvPr/>
        </p:nvSpPr>
        <p:spPr bwMode="auto">
          <a:xfrm>
            <a:off x="5053040" y="5429264"/>
            <a:ext cx="3509963" cy="613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7064" name="Rectangle 24"/>
          <p:cNvSpPr>
            <a:spLocks noChangeArrowheads="1"/>
          </p:cNvSpPr>
          <p:nvPr/>
        </p:nvSpPr>
        <p:spPr bwMode="auto">
          <a:xfrm>
            <a:off x="1254153" y="4576263"/>
            <a:ext cx="1096962" cy="914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7076" name="Rectangle 36"/>
          <p:cNvSpPr>
            <a:spLocks noChangeArrowheads="1"/>
          </p:cNvSpPr>
          <p:nvPr/>
        </p:nvSpPr>
        <p:spPr bwMode="auto">
          <a:xfrm>
            <a:off x="1571604" y="1285860"/>
            <a:ext cx="5995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15%</a:t>
            </a:r>
          </a:p>
        </p:txBody>
      </p:sp>
      <p:sp>
        <p:nvSpPr>
          <p:cNvPr id="87077" name="Rectangle 37"/>
          <p:cNvSpPr>
            <a:spLocks noChangeArrowheads="1"/>
          </p:cNvSpPr>
          <p:nvPr/>
        </p:nvSpPr>
        <p:spPr bwMode="auto">
          <a:xfrm>
            <a:off x="3419454" y="1285860"/>
            <a:ext cx="5995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37%</a:t>
            </a:r>
          </a:p>
        </p:txBody>
      </p:sp>
      <p:sp>
        <p:nvSpPr>
          <p:cNvPr id="87078" name="Rectangle 38"/>
          <p:cNvSpPr>
            <a:spLocks noChangeArrowheads="1"/>
          </p:cNvSpPr>
          <p:nvPr/>
        </p:nvSpPr>
        <p:spPr bwMode="auto">
          <a:xfrm>
            <a:off x="6630967" y="1285860"/>
            <a:ext cx="5995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48%</a:t>
            </a:r>
          </a:p>
        </p:txBody>
      </p:sp>
      <p:sp>
        <p:nvSpPr>
          <p:cNvPr id="48" name="Rectangle 26"/>
          <p:cNvSpPr>
            <a:spLocks noChangeArrowheads="1"/>
          </p:cNvSpPr>
          <p:nvPr/>
        </p:nvSpPr>
        <p:spPr bwMode="auto">
          <a:xfrm>
            <a:off x="5055443" y="5338217"/>
            <a:ext cx="3509963" cy="146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" name="Group 48"/>
          <p:cNvGrpSpPr/>
          <p:nvPr/>
        </p:nvGrpSpPr>
        <p:grpSpPr>
          <a:xfrm>
            <a:off x="1248103" y="2500306"/>
            <a:ext cx="1096962" cy="2986102"/>
            <a:chOff x="1260460" y="2500306"/>
            <a:chExt cx="1096962" cy="2986102"/>
          </a:xfrm>
        </p:grpSpPr>
        <p:sp>
          <p:nvSpPr>
            <p:cNvPr id="41" name="Rectangle 24"/>
            <p:cNvSpPr>
              <a:spLocks noChangeArrowheads="1"/>
            </p:cNvSpPr>
            <p:nvPr/>
          </p:nvSpPr>
          <p:spPr bwMode="auto">
            <a:xfrm>
              <a:off x="1260460" y="2500306"/>
              <a:ext cx="1096962" cy="29861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7071" name="Rectangle 31"/>
            <p:cNvSpPr>
              <a:spLocks noChangeArrowheads="1"/>
            </p:cNvSpPr>
            <p:nvPr/>
          </p:nvSpPr>
          <p:spPr bwMode="auto">
            <a:xfrm>
              <a:off x="1441085" y="2571744"/>
              <a:ext cx="76944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rPr>
                <a:t>73.2%</a:t>
              </a:r>
              <a:endPara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3" name="Group 49"/>
          <p:cNvGrpSpPr/>
          <p:nvPr/>
        </p:nvGrpSpPr>
        <p:grpSpPr>
          <a:xfrm>
            <a:off x="2345065" y="4643446"/>
            <a:ext cx="2705100" cy="844554"/>
            <a:chOff x="2357422" y="4643446"/>
            <a:chExt cx="2705100" cy="844554"/>
          </a:xfrm>
        </p:grpSpPr>
        <p:sp>
          <p:nvSpPr>
            <p:cNvPr id="44" name="Rectangle 25"/>
            <p:cNvSpPr>
              <a:spLocks noChangeArrowheads="1"/>
            </p:cNvSpPr>
            <p:nvPr/>
          </p:nvSpPr>
          <p:spPr bwMode="auto">
            <a:xfrm>
              <a:off x="2357422" y="4643446"/>
              <a:ext cx="2705100" cy="84455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7072" name="Rectangle 32"/>
            <p:cNvSpPr>
              <a:spLocks noChangeArrowheads="1"/>
            </p:cNvSpPr>
            <p:nvPr/>
          </p:nvSpPr>
          <p:spPr bwMode="auto">
            <a:xfrm>
              <a:off x="3369911" y="4714884"/>
              <a:ext cx="76944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rPr>
                <a:t>31.4%</a:t>
              </a:r>
              <a:endPara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87073" name="Rectangle 33"/>
          <p:cNvSpPr>
            <a:spLocks noChangeArrowheads="1"/>
          </p:cNvSpPr>
          <p:nvPr/>
        </p:nvSpPr>
        <p:spPr bwMode="auto">
          <a:xfrm>
            <a:off x="6735580" y="5242368"/>
            <a:ext cx="6155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0.5%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50" name="Rectangle 22"/>
          <p:cNvSpPr>
            <a:spLocks noChangeArrowheads="1"/>
          </p:cNvSpPr>
          <p:nvPr/>
        </p:nvSpPr>
        <p:spPr bwMode="auto">
          <a:xfrm>
            <a:off x="1219200" y="6248400"/>
            <a:ext cx="215900" cy="21590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400"/>
          </a:p>
        </p:txBody>
      </p:sp>
      <p:sp>
        <p:nvSpPr>
          <p:cNvPr id="51" name="Rectangle 23"/>
          <p:cNvSpPr>
            <a:spLocks noChangeArrowheads="1"/>
          </p:cNvSpPr>
          <p:nvPr/>
        </p:nvSpPr>
        <p:spPr bwMode="auto">
          <a:xfrm>
            <a:off x="1676400" y="6248400"/>
            <a:ext cx="56880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r>
              <a:rPr lang="ka-GE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სოციალური დახმარების მიმღები</a:t>
            </a: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" name="Rectangle 20"/>
          <p:cNvSpPr>
            <a:spLocks noChangeArrowheads="1"/>
          </p:cNvSpPr>
          <p:nvPr/>
        </p:nvSpPr>
        <p:spPr bwMode="auto">
          <a:xfrm>
            <a:off x="1295400" y="5715000"/>
            <a:ext cx="728667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r>
              <a:rPr lang="ka-GE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ეკონომიკური  მდგომარეობის სიმძიმის და მიხედვით მოსახლეობა  პირობითად დაიყო სამ ჯგუფად </a:t>
            </a: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38" name="სათაური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oundRect">
            <a:avLst>
              <a:gd name="adj" fmla="val 16667"/>
            </a:avLst>
          </a:prstGeom>
          <a:solidFill>
            <a:srgbClr val="6CB484"/>
          </a:solidFill>
          <a:ln w="952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ka-GE" sz="2400" b="1" dirty="0" smtClean="0">
                <a:solidFill>
                  <a:schemeClr val="bg1"/>
                </a:solidFill>
                <a:latin typeface="Avaza Mtavruli" pitchFamily="34" charset="0"/>
                <a:cs typeface="Arial" charset="0"/>
              </a:rPr>
              <a:t>ფულადი დახმარების მიმღებთა გადანაწილება  მიზნობრივი (ახალი)  სისტემის მიხედვით</a:t>
            </a:r>
            <a:endParaRPr lang="ka-GE" sz="2400" b="1" kern="0" dirty="0">
              <a:solidFill>
                <a:schemeClr val="bg1"/>
              </a:solidFill>
              <a:latin typeface="Avaza Mtavruli" pitchFamily="34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7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70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სათაური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4648200" cy="609600"/>
          </a:xfrm>
          <a:prstGeom prst="roundRect">
            <a:avLst>
              <a:gd name="adj" fmla="val 16667"/>
            </a:avLst>
          </a:prstGeom>
          <a:solidFill>
            <a:srgbClr val="5FC179"/>
          </a:solidFill>
          <a:ln>
            <a:solidFill>
              <a:srgbClr val="5FC179"/>
            </a:solidFill>
            <a:round/>
          </a:ln>
        </p:spPr>
        <p:txBody>
          <a:bodyPr/>
          <a:lstStyle/>
          <a:p>
            <a:r>
              <a:rPr lang="ka-GE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მეთოდის შეფასება</a:t>
            </a:r>
            <a:endParaRPr lang="en-US" sz="3000" b="1" i="1" dirty="0" smtClean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5" name="Text Placeholder 86020"/>
          <p:cNvSpPr txBox="1">
            <a:spLocks noChangeArrowheads="1"/>
          </p:cNvSpPr>
          <p:nvPr/>
        </p:nvSpPr>
        <p:spPr bwMode="auto">
          <a:xfrm>
            <a:off x="838200" y="762000"/>
            <a:ext cx="81534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ka-GE" sz="20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+mn-cs"/>
              </a:rPr>
              <a:t>ფორმულით მიღებული გადაწყვეტილების შედარება რეალურთან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ts val="1200"/>
              </a:spcBef>
              <a:buClr>
                <a:srgbClr val="C00000"/>
              </a:buClr>
              <a:defRPr/>
            </a:pPr>
            <a:endParaRPr lang="ka-GE" sz="2400" b="1" dirty="0">
              <a:latin typeface="Arial" charset="0"/>
              <a:cs typeface="+mn-cs"/>
            </a:endParaRPr>
          </a:p>
          <a:p>
            <a:pPr marL="342900" indent="-342900" eaLnBrk="0" hangingPunct="0">
              <a:spcBef>
                <a:spcPts val="1200"/>
              </a:spcBef>
              <a:buClr>
                <a:srgbClr val="C00000"/>
              </a:buClr>
              <a:buFont typeface="Courier New" pitchFamily="49" charset="0"/>
              <a:buChar char="o"/>
              <a:defRPr/>
            </a:pPr>
            <a:endParaRPr lang="ka-G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  <a:p>
            <a:pPr marL="342900" indent="-342900" eaLnBrk="0" hangingPunct="0">
              <a:spcBef>
                <a:spcPts val="1200"/>
              </a:spcBef>
              <a:buClr>
                <a:srgbClr val="C00000"/>
              </a:buClr>
              <a:buFont typeface="Courier New" pitchFamily="49" charset="0"/>
              <a:buChar char="o"/>
              <a:defRPr/>
            </a:pPr>
            <a:endParaRPr lang="ka-G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  <a:p>
            <a:pPr marL="342900" indent="-342900" eaLnBrk="0" hangingPunct="0">
              <a:spcBef>
                <a:spcPts val="1200"/>
              </a:spcBef>
              <a:buClr>
                <a:srgbClr val="C00000"/>
              </a:buClr>
              <a:buFont typeface="Courier New" pitchFamily="49" charset="0"/>
              <a:buChar char="o"/>
              <a:defRPr/>
            </a:pPr>
            <a:endParaRPr lang="ka-G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  <a:p>
            <a:pPr marL="342900" indent="-342900" eaLnBrk="0" hangingPunct="0">
              <a:spcBef>
                <a:spcPts val="1200"/>
              </a:spcBef>
              <a:buClr>
                <a:srgbClr val="C00000"/>
              </a:buClr>
              <a:buFont typeface="Courier New" pitchFamily="49" charset="0"/>
              <a:buChar char="o"/>
              <a:defRPr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13316" name="Picture 6" descr="gr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853440"/>
          <a:ext cx="9144000" cy="60045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636427"/>
                <a:gridCol w="271266"/>
                <a:gridCol w="1797538"/>
                <a:gridCol w="937846"/>
                <a:gridCol w="432705"/>
                <a:gridCol w="2068218"/>
              </a:tblGrid>
              <a:tr h="47851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dirty="0" smtClean="0"/>
                        <a:t>მიმდინარე</a:t>
                      </a:r>
                      <a:r>
                        <a:rPr lang="ka-GE" sz="1400" baseline="0" dirty="0" smtClean="0"/>
                        <a:t> </a:t>
                      </a:r>
                      <a:r>
                        <a:rPr lang="en-US" sz="1400" baseline="0" dirty="0" smtClean="0"/>
                        <a:t>  </a:t>
                      </a:r>
                      <a:r>
                        <a:rPr lang="ka-GE" sz="1400" baseline="0" dirty="0" smtClean="0"/>
                        <a:t>მონაცემები</a:t>
                      </a:r>
                      <a:endParaRPr lang="en-US" sz="1400" dirty="0" smtClean="0"/>
                    </a:p>
                    <a:p>
                      <a:pPr algn="ctr"/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გაუქმებული</a:t>
                      </a:r>
                      <a:r>
                        <a:rPr lang="ka-GE" sz="1100" baseline="0" dirty="0" smtClean="0"/>
                        <a:t> </a:t>
                      </a:r>
                      <a:r>
                        <a:rPr lang="ka-GE" sz="1100" dirty="0" smtClean="0"/>
                        <a:t> </a:t>
                      </a:r>
                      <a:r>
                        <a:rPr lang="en-US" sz="1100" dirty="0" smtClean="0"/>
                        <a:t> </a:t>
                      </a:r>
                      <a:r>
                        <a:rPr lang="ka-GE" sz="1400" dirty="0" smtClean="0"/>
                        <a:t>მონაცემები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8718">
                <a:tc>
                  <a:txBody>
                    <a:bodyPr/>
                    <a:lstStyle/>
                    <a:p>
                      <a:r>
                        <a:rPr lang="ka-GE" sz="1400" dirty="0" smtClean="0"/>
                        <a:t>დეკლარაციის</a:t>
                      </a:r>
                      <a:r>
                        <a:rPr lang="ka-GE" sz="1400" baseline="0" dirty="0" smtClean="0"/>
                        <a:t>  შევსების თარიღი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17/02/2012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15/10/2010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461">
                <a:tc>
                  <a:txBody>
                    <a:bodyPr/>
                    <a:lstStyle/>
                    <a:p>
                      <a:r>
                        <a:rPr lang="ka-GE" sz="1400" dirty="0" smtClean="0"/>
                        <a:t>სარეიტინგო ქულა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122 540</a:t>
                      </a:r>
                      <a:endParaRPr 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44 130</a:t>
                      </a:r>
                      <a:endParaRPr 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461">
                <a:tc>
                  <a:txBody>
                    <a:bodyPr/>
                    <a:lstStyle/>
                    <a:p>
                      <a:r>
                        <a:rPr lang="ka-GE" sz="1400" dirty="0" smtClean="0"/>
                        <a:t>ოჯახის წევრთა რაოდენობა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a-GE" sz="1800" dirty="0" smtClean="0"/>
                        <a:t>5</a:t>
                      </a:r>
                      <a:endParaRPr 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4820">
                <a:tc>
                  <a:txBody>
                    <a:bodyPr/>
                    <a:lstStyle/>
                    <a:p>
                      <a:r>
                        <a:rPr lang="ka-GE" sz="1400" dirty="0" smtClean="0"/>
                        <a:t>ოჯახის წევრთა ფიზიკური მდგომარეობა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მე–</a:t>
                      </a:r>
                      <a:r>
                        <a:rPr lang="ka-GE" sz="1400" dirty="0" smtClean="0"/>
                        <a:t>3  წევრი  ჯანმრთელი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1 </a:t>
                      </a:r>
                      <a:r>
                        <a:rPr lang="de-AT" sz="1400" dirty="0" smtClean="0"/>
                        <a:t>– </a:t>
                      </a:r>
                      <a:r>
                        <a:rPr lang="ka-GE" sz="1400" dirty="0" smtClean="0"/>
                        <a:t>ინვალიდი</a:t>
                      </a:r>
                      <a:r>
                        <a:rPr lang="de-AT" sz="1400" dirty="0" smtClean="0"/>
                        <a:t>,</a:t>
                      </a:r>
                      <a:r>
                        <a:rPr lang="ka-GE" sz="1400" dirty="0" smtClean="0"/>
                        <a:t>  4 </a:t>
                      </a:r>
                      <a:r>
                        <a:rPr lang="de-AT" sz="1400" dirty="0" smtClean="0"/>
                        <a:t>–</a:t>
                      </a:r>
                      <a:r>
                        <a:rPr lang="ka-GE" sz="1400" dirty="0" smtClean="0"/>
                        <a:t>ჯანმრთელი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9590">
                <a:tc>
                  <a:txBody>
                    <a:bodyPr/>
                    <a:lstStyle/>
                    <a:p>
                      <a:r>
                        <a:rPr lang="ka-GE" sz="1400" dirty="0" smtClean="0"/>
                        <a:t>ოჯახის შემოსავლები (თვეში)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ka-GE" sz="1600" dirty="0" smtClean="0"/>
                        <a:t>326 ლარი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a-GE" sz="1600" dirty="0" smtClean="0"/>
                        <a:t>456 ლარი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8102">
                <a:tc>
                  <a:txBody>
                    <a:bodyPr/>
                    <a:lstStyle/>
                    <a:p>
                      <a:r>
                        <a:rPr lang="ka-GE" sz="1400" dirty="0" smtClean="0"/>
                        <a:t>ხანგრძლივი მოხმარების საგნების</a:t>
                      </a:r>
                      <a:r>
                        <a:rPr lang="ka-GE" sz="1400" baseline="0" dirty="0" smtClean="0"/>
                        <a:t> რაოდენობა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ka-GE" sz="1600" dirty="0" smtClean="0"/>
                        <a:t>6</a:t>
                      </a:r>
                      <a:r>
                        <a:rPr lang="ka-GE" sz="1200" dirty="0" smtClean="0"/>
                        <a:t> </a:t>
                      </a:r>
                      <a:r>
                        <a:rPr lang="ka-GE" sz="1200" baseline="0" dirty="0" smtClean="0"/>
                        <a:t> </a:t>
                      </a:r>
                      <a:r>
                        <a:rPr lang="ka-GE" sz="1200" dirty="0" smtClean="0"/>
                        <a:t> ( თანამედროვე</a:t>
                      </a:r>
                      <a:r>
                        <a:rPr lang="ka-GE" sz="1200" baseline="0" dirty="0" smtClean="0"/>
                        <a:t>  სარეცხის მანქანა</a:t>
                      </a:r>
                      <a:r>
                        <a:rPr lang="de-AT" sz="1200" baseline="0" dirty="0" smtClean="0"/>
                        <a:t>,</a:t>
                      </a:r>
                      <a:r>
                        <a:rPr lang="ka-GE" sz="1200" baseline="0" dirty="0" smtClean="0"/>
                        <a:t> გაზქურა</a:t>
                      </a:r>
                      <a:r>
                        <a:rPr lang="de-AT" sz="1200" baseline="0" dirty="0" smtClean="0"/>
                        <a:t>,</a:t>
                      </a:r>
                      <a:r>
                        <a:rPr lang="ka-GE" sz="1200" baseline="0" dirty="0" smtClean="0"/>
                        <a:t>  მტვერსასრუტი</a:t>
                      </a:r>
                      <a:r>
                        <a:rPr lang="de-AT" sz="1200" baseline="0" dirty="0" smtClean="0"/>
                        <a:t>,</a:t>
                      </a:r>
                      <a:r>
                        <a:rPr lang="ka-GE" sz="1200" baseline="0" dirty="0" smtClean="0"/>
                        <a:t> გაზის წყლის გამათბობელი</a:t>
                      </a:r>
                      <a:r>
                        <a:rPr lang="de-AT" sz="1200" baseline="0" dirty="0" smtClean="0"/>
                        <a:t>,</a:t>
                      </a:r>
                      <a:r>
                        <a:rPr lang="ka-GE" sz="1200" baseline="0" dirty="0" smtClean="0"/>
                        <a:t> კომპიუტერი და </a:t>
                      </a:r>
                      <a:r>
                        <a:rPr lang="en-GB" sz="1200" baseline="0" dirty="0" smtClean="0"/>
                        <a:t>DVD) 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dirty="0" smtClean="0"/>
                        <a:t>3 </a:t>
                      </a:r>
                      <a:r>
                        <a:rPr lang="ka-GE" sz="1200" baseline="0" dirty="0" smtClean="0"/>
                        <a:t> </a:t>
                      </a:r>
                      <a:r>
                        <a:rPr lang="ka-GE" sz="1200" dirty="0" smtClean="0"/>
                        <a:t> (</a:t>
                      </a:r>
                      <a:r>
                        <a:rPr lang="ka-GE" sz="1200" baseline="0" dirty="0" smtClean="0"/>
                        <a:t>გაზქურა</a:t>
                      </a:r>
                      <a:r>
                        <a:rPr lang="de-AT" sz="1200" baseline="0" dirty="0" smtClean="0"/>
                        <a:t>,</a:t>
                      </a:r>
                      <a:r>
                        <a:rPr lang="ka-GE" sz="1200" baseline="0" dirty="0" smtClean="0"/>
                        <a:t> გაზის წყლის გამათბობელი</a:t>
                      </a:r>
                      <a:r>
                        <a:rPr lang="de-AT" sz="1200" baseline="0" dirty="0" smtClean="0"/>
                        <a:t> </a:t>
                      </a:r>
                      <a:r>
                        <a:rPr lang="ka-GE" sz="1200" baseline="0" dirty="0" smtClean="0"/>
                        <a:t>და </a:t>
                      </a:r>
                      <a:r>
                        <a:rPr lang="en-GB" sz="1200" baseline="0" dirty="0" smtClean="0"/>
                        <a:t>DVD) </a:t>
                      </a:r>
                      <a:endParaRPr lang="en-US" sz="1200" dirty="0" smtClean="0"/>
                    </a:p>
                    <a:p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9590">
                <a:tc>
                  <a:txBody>
                    <a:bodyPr/>
                    <a:lstStyle/>
                    <a:p>
                      <a:r>
                        <a:rPr lang="ka-GE" sz="1400" dirty="0" smtClean="0"/>
                        <a:t>ოჯახის 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ka-GE" sz="1400" baseline="0" dirty="0" smtClean="0"/>
                        <a:t>კომუნალური  </a:t>
                      </a:r>
                      <a:r>
                        <a:rPr lang="ka-GE" sz="1400" dirty="0" smtClean="0"/>
                        <a:t>ხარჯები (12 თვე)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ka-GE" sz="1600" dirty="0" smtClean="0"/>
                        <a:t>270 ლარი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a-GE" sz="1600" dirty="0" smtClean="0"/>
                        <a:t>27 ლარი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3077">
                <a:tc>
                  <a:txBody>
                    <a:bodyPr/>
                    <a:lstStyle/>
                    <a:p>
                      <a:r>
                        <a:rPr lang="ka-GE" sz="1400" dirty="0" smtClean="0"/>
                        <a:t>ოჯახის  ვიზუალური მდგომარეობა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ka-GE" sz="1200" dirty="0" smtClean="0"/>
                        <a:t>ღარიბი  (</a:t>
                      </a:r>
                      <a:r>
                        <a:rPr lang="de-AT" sz="1200" dirty="0" smtClean="0"/>
                        <a:t>მე–</a:t>
                      </a:r>
                      <a:r>
                        <a:rPr lang="ka-GE" sz="1200" dirty="0" smtClean="0"/>
                        <a:t>5 დონე  9</a:t>
                      </a:r>
                      <a:r>
                        <a:rPr lang="de-AT" sz="1200" baseline="0" dirty="0" smtClean="0"/>
                        <a:t> </a:t>
                      </a:r>
                      <a:r>
                        <a:rPr lang="ka-GE" sz="1200" dirty="0" smtClean="0"/>
                        <a:t>დონიდან)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a-GE" sz="1200" dirty="0" smtClean="0"/>
                        <a:t>ღატაკი  (</a:t>
                      </a:r>
                      <a:r>
                        <a:rPr lang="de-AT" sz="1200" dirty="0" smtClean="0"/>
                        <a:t>მე–</a:t>
                      </a:r>
                      <a:r>
                        <a:rPr lang="ka-GE" sz="1200" dirty="0" smtClean="0"/>
                        <a:t>4–  დონე  9</a:t>
                      </a:r>
                      <a:r>
                        <a:rPr lang="de-AT" sz="1200" baseline="0" dirty="0" smtClean="0"/>
                        <a:t>    </a:t>
                      </a:r>
                      <a:r>
                        <a:rPr lang="ka-GE" sz="1200" dirty="0" smtClean="0"/>
                        <a:t>დონიდან)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8718">
                <a:tc gridSpan="6"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ოჯახის კეთილდღეობის ინდექსის გამოსათვლელი ფორმულა </a:t>
                      </a:r>
                      <a:endParaRPr lang="en-US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461">
                <a:tc gridSpan="2">
                  <a:txBody>
                    <a:bodyPr/>
                    <a:lstStyle/>
                    <a:p>
                      <a:r>
                        <a:rPr lang="ka-GE" sz="1400" dirty="0" smtClean="0"/>
                        <a:t>ოჯახის  სამომხმარებლო ინდექსი 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800" dirty="0" smtClean="0"/>
                        <a:t>- </a:t>
                      </a:r>
                      <a:r>
                        <a:rPr lang="ka-GE" sz="1800" dirty="0" smtClean="0"/>
                        <a:t> </a:t>
                      </a:r>
                      <a:r>
                        <a:rPr lang="en-GB" sz="1800" dirty="0" smtClean="0"/>
                        <a:t>C</a:t>
                      </a:r>
                      <a:endParaRPr 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Geo_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358.6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Geo_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/>
                        <a:t>215.5</a:t>
                      </a:r>
                      <a:endParaRPr lang="en-US" sz="18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Geo_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Geo_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/>
                        <a:t>C1/C2=1.66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Geo_Arial"/>
                      </a:endParaRPr>
                    </a:p>
                  </a:txBody>
                  <a:tcPr marL="9525" marR="9525" marT="9525" marB="0" anchor="b"/>
                </a:tc>
              </a:tr>
              <a:tr h="370461">
                <a:tc gridSpan="2">
                  <a:txBody>
                    <a:bodyPr/>
                    <a:lstStyle/>
                    <a:p>
                      <a:r>
                        <a:rPr lang="ka-GE" sz="1400" dirty="0" smtClean="0"/>
                        <a:t>ოჯახის საჭიროების ინდექსი</a:t>
                      </a:r>
                      <a:r>
                        <a:rPr lang="en-GB" sz="1400" dirty="0" smtClean="0"/>
                        <a:t>        </a:t>
                      </a:r>
                      <a:r>
                        <a:rPr lang="en-GB" sz="1800" dirty="0" smtClean="0"/>
                        <a:t>-    N</a:t>
                      </a:r>
                      <a:endParaRPr 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Geo_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292.6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Geo_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/>
                        <a:t>488.2</a:t>
                      </a:r>
                      <a:endParaRPr lang="en-US" sz="18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Geo_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Geo_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/>
                        <a:t>N1/N2=0.60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Geo_Arial"/>
                      </a:endParaRPr>
                    </a:p>
                  </a:txBody>
                  <a:tcPr marL="9525" marR="9525" marT="9525" marB="0" anchor="b"/>
                </a:tc>
              </a:tr>
              <a:tr h="571128">
                <a:tc gridSpan="2">
                  <a:txBody>
                    <a:bodyPr/>
                    <a:lstStyle/>
                    <a:p>
                      <a:r>
                        <a:rPr lang="ka-GE" sz="1400" dirty="0" smtClean="0"/>
                        <a:t>ოჯახის კეთილდღეობის ინდექსი  </a:t>
                      </a:r>
                      <a:r>
                        <a:rPr lang="ka-GE" sz="1800" dirty="0" smtClean="0"/>
                        <a:t>–</a:t>
                      </a:r>
                      <a:r>
                        <a:rPr lang="en-GB" sz="1800" dirty="0" smtClean="0"/>
                        <a:t>  </a:t>
                      </a:r>
                      <a:r>
                        <a:rPr lang="en-GB" sz="1800" baseline="0" dirty="0" smtClean="0"/>
                        <a:t> I=C/N</a:t>
                      </a:r>
                      <a:endParaRPr 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Geo_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1.2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Geo_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/>
                        <a:t>0.4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Geo_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Geo_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I1/I2=2.78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461">
                <a:tc gridSpan="2">
                  <a:txBody>
                    <a:bodyPr/>
                    <a:lstStyle/>
                    <a:p>
                      <a:r>
                        <a:rPr lang="ka-GE" sz="1200" dirty="0" smtClean="0"/>
                        <a:t>სარეიტინგო</a:t>
                      </a:r>
                      <a:r>
                        <a:rPr lang="ka-GE" sz="1200" baseline="0" dirty="0" smtClean="0"/>
                        <a:t> ქულების შედარება   </a:t>
                      </a:r>
                      <a:r>
                        <a:rPr lang="en-GB" sz="1200" baseline="0" dirty="0" smtClean="0"/>
                        <a:t>  </a:t>
                      </a:r>
                      <a:r>
                        <a:rPr lang="ka-GE" sz="1200" dirty="0" smtClean="0"/>
                        <a:t>–</a:t>
                      </a:r>
                      <a:r>
                        <a:rPr lang="en-GB" sz="1200" dirty="0" smtClean="0"/>
                        <a:t>   </a:t>
                      </a:r>
                      <a:r>
                        <a:rPr lang="en-GB" sz="1800" baseline="0" dirty="0" smtClean="0"/>
                        <a:t>Q1/Q2</a:t>
                      </a:r>
                      <a:endParaRPr 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122 540</a:t>
                      </a:r>
                      <a:endParaRPr lang="en-US" sz="18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44 130</a:t>
                      </a:r>
                      <a:endParaRPr lang="en-US" sz="18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 smtClean="0"/>
                        <a:t>Q1/Q2</a:t>
                      </a:r>
                      <a:r>
                        <a:rPr lang="en-US" sz="1800" baseline="0" dirty="0" smtClean="0"/>
                        <a:t>=2.78</a:t>
                      </a:r>
                      <a:endParaRPr lang="en-US" sz="18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სათაური 1"/>
          <p:cNvSpPr txBox="1">
            <a:spLocks/>
          </p:cNvSpPr>
          <p:nvPr/>
        </p:nvSpPr>
        <p:spPr bwMode="auto">
          <a:xfrm>
            <a:off x="533400" y="0"/>
            <a:ext cx="7772400" cy="838200"/>
          </a:xfrm>
          <a:prstGeom prst="roundRect">
            <a:avLst>
              <a:gd name="adj" fmla="val 16667"/>
            </a:avLst>
          </a:prstGeom>
          <a:solidFill>
            <a:srgbClr val="6CB484"/>
          </a:solidFill>
          <a:ln w="952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ka-GE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შემთხვევის განხილვა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ylfae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სათაური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848600" cy="1219200"/>
          </a:xfrm>
          <a:prstGeom prst="roundRect">
            <a:avLst>
              <a:gd name="adj" fmla="val 16667"/>
            </a:avLst>
          </a:prstGeom>
          <a:solidFill>
            <a:srgbClr val="6CB484"/>
          </a:solidFill>
          <a:ln>
            <a:solidFill>
              <a:srgbClr val="0070C0"/>
            </a:solidFill>
            <a:round/>
          </a:ln>
        </p:spPr>
        <p:txBody>
          <a:bodyPr/>
          <a:lstStyle/>
          <a:p>
            <a:r>
              <a:rPr lang="ka-GE" sz="3200" b="1" dirty="0" smtClean="0">
                <a:solidFill>
                  <a:schemeClr val="bg1"/>
                </a:solidFill>
                <a:latin typeface="Sylfaenს"/>
                <a:cs typeface="Arial" pitchFamily="34" charset="0"/>
              </a:rPr>
              <a:t>სოციალურად </a:t>
            </a:r>
            <a:r>
              <a:rPr lang="en-US" sz="3200" b="1" dirty="0" smtClean="0">
                <a:solidFill>
                  <a:schemeClr val="bg1"/>
                </a:solidFill>
                <a:latin typeface="Sylfaenს"/>
                <a:cs typeface="Arial" pitchFamily="34" charset="0"/>
              </a:rPr>
              <a:t> </a:t>
            </a:r>
            <a:r>
              <a:rPr lang="ka-GE" sz="3200" b="1" dirty="0" smtClean="0">
                <a:solidFill>
                  <a:schemeClr val="bg1"/>
                </a:solidFill>
                <a:latin typeface="Sylfaenს"/>
                <a:cs typeface="Arial" pitchFamily="34" charset="0"/>
              </a:rPr>
              <a:t>დაუცველი </a:t>
            </a:r>
            <a:r>
              <a:rPr lang="en-US" sz="3200" b="1" dirty="0" smtClean="0">
                <a:solidFill>
                  <a:schemeClr val="bg1"/>
                </a:solidFill>
                <a:latin typeface="Sylfaenს"/>
                <a:cs typeface="Arial" pitchFamily="34" charset="0"/>
              </a:rPr>
              <a:t> </a:t>
            </a:r>
            <a:r>
              <a:rPr lang="ka-GE" sz="3200" b="1" dirty="0" smtClean="0">
                <a:solidFill>
                  <a:schemeClr val="bg1"/>
                </a:solidFill>
                <a:latin typeface="Sylfaenს"/>
                <a:cs typeface="Arial" pitchFamily="34" charset="0"/>
              </a:rPr>
              <a:t>ოჯახების მონაცემთა </a:t>
            </a:r>
            <a:r>
              <a:rPr lang="en-US" sz="3200" b="1" dirty="0" smtClean="0">
                <a:solidFill>
                  <a:schemeClr val="bg1"/>
                </a:solidFill>
                <a:latin typeface="Sylfaenს"/>
                <a:cs typeface="Arial" pitchFamily="34" charset="0"/>
              </a:rPr>
              <a:t> </a:t>
            </a:r>
            <a:r>
              <a:rPr lang="ka-GE" sz="3200" b="1" dirty="0" smtClean="0">
                <a:solidFill>
                  <a:schemeClr val="bg1"/>
                </a:solidFill>
                <a:latin typeface="Sylfaenს"/>
                <a:cs typeface="Arial" pitchFamily="34" charset="0"/>
              </a:rPr>
              <a:t>ერთიანი </a:t>
            </a:r>
            <a:r>
              <a:rPr lang="en-US" sz="3200" b="1" dirty="0" smtClean="0">
                <a:solidFill>
                  <a:schemeClr val="bg1"/>
                </a:solidFill>
                <a:latin typeface="Sylfaenს"/>
                <a:cs typeface="Arial" pitchFamily="34" charset="0"/>
              </a:rPr>
              <a:t> </a:t>
            </a:r>
            <a:r>
              <a:rPr lang="ka-GE" sz="3200" b="1" dirty="0" smtClean="0">
                <a:solidFill>
                  <a:schemeClr val="bg1"/>
                </a:solidFill>
                <a:latin typeface="Sylfaenს"/>
                <a:cs typeface="Arial" pitchFamily="34" charset="0"/>
              </a:rPr>
              <a:t>ბაზის</a:t>
            </a:r>
            <a:r>
              <a:rPr lang="en-US" sz="3200" b="1" dirty="0" smtClean="0">
                <a:solidFill>
                  <a:schemeClr val="bg1"/>
                </a:solidFill>
                <a:latin typeface="Sylfaenს"/>
                <a:cs typeface="Arial" pitchFamily="34" charset="0"/>
              </a:rPr>
              <a:t> </a:t>
            </a:r>
            <a:r>
              <a:rPr lang="ka-GE" sz="3200" b="1" dirty="0" smtClean="0">
                <a:solidFill>
                  <a:schemeClr val="bg1"/>
                </a:solidFill>
                <a:latin typeface="Sylfaenს"/>
                <a:cs typeface="Arial" pitchFamily="34" charset="0"/>
              </a:rPr>
              <a:t> გამოყენება</a:t>
            </a:r>
            <a:endParaRPr lang="en-US" sz="3200" b="1" i="1" dirty="0" smtClean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05800" cy="4953000"/>
          </a:xfrm>
        </p:spPr>
        <p:txBody>
          <a:bodyPr>
            <a:normAutofit fontScale="25000" lnSpcReduction="20000"/>
          </a:bodyPr>
          <a:lstStyle/>
          <a:p>
            <a:pPr marL="274320" indent="-169863">
              <a:spcBef>
                <a:spcPts val="1200"/>
              </a:spcBef>
              <a:buNone/>
              <a:defRPr/>
            </a:pPr>
            <a:endParaRPr lang="de-AT" sz="2400" dirty="0" smtClean="0"/>
          </a:p>
          <a:p>
            <a:pPr marL="274320" indent="-169863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ka-GE" sz="1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AT" sz="12000" b="1" dirty="0" smtClean="0">
                <a:solidFill>
                  <a:schemeClr val="accent2">
                    <a:lumMod val="50000"/>
                  </a:schemeClr>
                </a:solidFill>
              </a:rPr>
              <a:t>თბილისის მერია:</a:t>
            </a:r>
          </a:p>
          <a:p>
            <a:pPr marL="274320" indent="-169863">
              <a:spcBef>
                <a:spcPts val="1200"/>
              </a:spcBef>
              <a:buNone/>
              <a:defRPr/>
            </a:pPr>
            <a:r>
              <a:rPr lang="de-AT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en-US" sz="6400" b="1" dirty="0" err="1" smtClean="0">
                <a:solidFill>
                  <a:srgbClr val="FF0000"/>
                </a:solidFill>
              </a:rPr>
              <a:t>სოციალური</a:t>
            </a:r>
            <a:r>
              <a:rPr lang="en-US" sz="6400" b="1" dirty="0" smtClean="0">
                <a:solidFill>
                  <a:srgbClr val="FF0000"/>
                </a:solidFill>
              </a:rPr>
              <a:t> </a:t>
            </a:r>
            <a:r>
              <a:rPr lang="ka-GE" sz="6400" b="1" dirty="0" smtClean="0">
                <a:solidFill>
                  <a:srgbClr val="FF0000"/>
                </a:solidFill>
              </a:rPr>
              <a:t> </a:t>
            </a:r>
            <a:r>
              <a:rPr lang="en-US" sz="6400" b="1" dirty="0" err="1" smtClean="0">
                <a:solidFill>
                  <a:srgbClr val="FF0000"/>
                </a:solidFill>
              </a:rPr>
              <a:t>შეღავათების</a:t>
            </a:r>
            <a:r>
              <a:rPr lang="en-US" sz="6400" b="1" dirty="0" smtClean="0">
                <a:solidFill>
                  <a:srgbClr val="FF0000"/>
                </a:solidFill>
              </a:rPr>
              <a:t> </a:t>
            </a:r>
            <a:r>
              <a:rPr lang="ka-GE" sz="6400" b="1" dirty="0" smtClean="0">
                <a:solidFill>
                  <a:srgbClr val="FF0000"/>
                </a:solidFill>
              </a:rPr>
              <a:t> </a:t>
            </a:r>
            <a:r>
              <a:rPr lang="en-US" sz="6400" b="1" dirty="0" err="1" smtClean="0">
                <a:solidFill>
                  <a:srgbClr val="FF0000"/>
                </a:solidFill>
              </a:rPr>
              <a:t>პაკეტი</a:t>
            </a:r>
            <a:r>
              <a:rPr lang="ka-GE" sz="6400" b="1" dirty="0" smtClean="0">
                <a:solidFill>
                  <a:srgbClr val="FF0000"/>
                </a:solidFill>
              </a:rPr>
              <a:t> </a:t>
            </a:r>
            <a:r>
              <a:rPr lang="en-US" sz="6400" b="1" dirty="0" smtClean="0">
                <a:solidFill>
                  <a:srgbClr val="FF0000"/>
                </a:solidFill>
              </a:rPr>
              <a:t> – </a:t>
            </a:r>
            <a:r>
              <a:rPr lang="ka-GE" sz="6400" b="1" dirty="0" smtClean="0">
                <a:solidFill>
                  <a:srgbClr val="FF0000"/>
                </a:solidFill>
              </a:rPr>
              <a:t> </a:t>
            </a:r>
            <a:r>
              <a:rPr lang="en-US" sz="6400" b="1" dirty="0" err="1" smtClean="0">
                <a:solidFill>
                  <a:srgbClr val="FF0000"/>
                </a:solidFill>
              </a:rPr>
              <a:t>ქულა</a:t>
            </a:r>
            <a:r>
              <a:rPr lang="en-US" sz="6400" b="1" dirty="0" smtClean="0">
                <a:solidFill>
                  <a:srgbClr val="FF0000"/>
                </a:solidFill>
              </a:rPr>
              <a:t> &lt; 70 001–ზე</a:t>
            </a:r>
            <a:r>
              <a:rPr lang="en-US" sz="6400" dirty="0" smtClean="0">
                <a:solidFill>
                  <a:srgbClr val="FF0000"/>
                </a:solidFill>
              </a:rPr>
              <a:t>;</a:t>
            </a:r>
            <a:endParaRPr lang="ka-GE" sz="6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6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6400" dirty="0" smtClean="0">
                <a:solidFill>
                  <a:srgbClr val="FF0000"/>
                </a:solidFill>
              </a:rPr>
              <a:t> </a:t>
            </a:r>
            <a:r>
              <a:rPr lang="en-US" sz="6400" dirty="0" err="1" smtClean="0">
                <a:solidFill>
                  <a:srgbClr val="FF0000"/>
                </a:solidFill>
              </a:rPr>
              <a:t>ტრანსპორტზე</a:t>
            </a:r>
            <a:r>
              <a:rPr lang="en-US" sz="6400" dirty="0" smtClean="0">
                <a:solidFill>
                  <a:srgbClr val="FF0000"/>
                </a:solidFill>
              </a:rPr>
              <a:t> </a:t>
            </a:r>
            <a:r>
              <a:rPr lang="en-US" sz="6400" dirty="0" err="1" smtClean="0">
                <a:solidFill>
                  <a:srgbClr val="FF0000"/>
                </a:solidFill>
              </a:rPr>
              <a:t>მგზავრობის</a:t>
            </a:r>
            <a:r>
              <a:rPr lang="en-US" sz="6400" dirty="0" smtClean="0">
                <a:solidFill>
                  <a:srgbClr val="FF0000"/>
                </a:solidFill>
              </a:rPr>
              <a:t> </a:t>
            </a:r>
            <a:r>
              <a:rPr lang="en-US" sz="6400" dirty="0" err="1" smtClean="0">
                <a:solidFill>
                  <a:srgbClr val="FF0000"/>
                </a:solidFill>
              </a:rPr>
              <a:t>შეღავათები</a:t>
            </a:r>
            <a:r>
              <a:rPr lang="en-US" sz="6400" dirty="0" smtClean="0">
                <a:solidFill>
                  <a:srgbClr val="FF0000"/>
                </a:solidFill>
              </a:rPr>
              <a:t>;</a:t>
            </a:r>
          </a:p>
          <a:p>
            <a:r>
              <a:rPr lang="en-US" sz="6400" dirty="0" smtClean="0">
                <a:solidFill>
                  <a:srgbClr val="FF0000"/>
                </a:solidFill>
              </a:rPr>
              <a:t> </a:t>
            </a:r>
            <a:r>
              <a:rPr lang="en-US" sz="6400" dirty="0" err="1" smtClean="0">
                <a:solidFill>
                  <a:srgbClr val="FF0000"/>
                </a:solidFill>
              </a:rPr>
              <a:t>ერთჯერადი</a:t>
            </a:r>
            <a:r>
              <a:rPr lang="en-US" sz="6400" dirty="0" smtClean="0">
                <a:solidFill>
                  <a:srgbClr val="FF0000"/>
                </a:solidFill>
              </a:rPr>
              <a:t> </a:t>
            </a:r>
            <a:r>
              <a:rPr lang="en-US" sz="6400" dirty="0" err="1" smtClean="0">
                <a:solidFill>
                  <a:srgbClr val="FF0000"/>
                </a:solidFill>
              </a:rPr>
              <a:t>დახმარება</a:t>
            </a:r>
            <a:r>
              <a:rPr lang="en-US" sz="6400" dirty="0" smtClean="0">
                <a:solidFill>
                  <a:srgbClr val="FF0000"/>
                </a:solidFill>
              </a:rPr>
              <a:t> </a:t>
            </a:r>
            <a:r>
              <a:rPr lang="en-US" sz="6400" dirty="0" err="1" smtClean="0">
                <a:solidFill>
                  <a:srgbClr val="FF0000"/>
                </a:solidFill>
              </a:rPr>
              <a:t>კომუნალურ</a:t>
            </a:r>
            <a:r>
              <a:rPr lang="en-US" sz="6400" dirty="0" smtClean="0">
                <a:solidFill>
                  <a:srgbClr val="FF0000"/>
                </a:solidFill>
              </a:rPr>
              <a:t> </a:t>
            </a:r>
            <a:r>
              <a:rPr lang="ka-GE" sz="6400" dirty="0" smtClean="0">
                <a:solidFill>
                  <a:srgbClr val="FF0000"/>
                </a:solidFill>
              </a:rPr>
              <a:t>გადასახადებზე</a:t>
            </a:r>
            <a:r>
              <a:rPr lang="en-US" sz="6400" dirty="0" smtClean="0">
                <a:solidFill>
                  <a:srgbClr val="FF0000"/>
                </a:solidFill>
              </a:rPr>
              <a:t>:  </a:t>
            </a:r>
            <a:r>
              <a:rPr lang="en-US" sz="6400" dirty="0" err="1" smtClean="0">
                <a:solidFill>
                  <a:srgbClr val="FF0000"/>
                </a:solidFill>
              </a:rPr>
              <a:t>გაზი</a:t>
            </a:r>
            <a:r>
              <a:rPr lang="en-US" sz="6400" dirty="0" smtClean="0">
                <a:solidFill>
                  <a:srgbClr val="FF0000"/>
                </a:solidFill>
              </a:rPr>
              <a:t> – </a:t>
            </a:r>
            <a:r>
              <a:rPr lang="en-US" sz="6400" dirty="0" err="1" smtClean="0">
                <a:solidFill>
                  <a:srgbClr val="FF0000"/>
                </a:solidFill>
              </a:rPr>
              <a:t>დენი</a:t>
            </a:r>
            <a:endParaRPr lang="en-US" sz="6400" dirty="0" smtClean="0">
              <a:solidFill>
                <a:srgbClr val="FF0000"/>
              </a:solidFill>
            </a:endParaRPr>
          </a:p>
          <a:p>
            <a:r>
              <a:rPr lang="en-US" sz="6400" dirty="0" smtClean="0">
                <a:solidFill>
                  <a:srgbClr val="FF0000"/>
                </a:solidFill>
              </a:rPr>
              <a:t> </a:t>
            </a:r>
            <a:r>
              <a:rPr lang="en-US" sz="6400" dirty="0" err="1" smtClean="0">
                <a:solidFill>
                  <a:srgbClr val="FF0000"/>
                </a:solidFill>
              </a:rPr>
              <a:t>მიმდინარე</a:t>
            </a:r>
            <a:r>
              <a:rPr lang="en-US" sz="6400" dirty="0" smtClean="0">
                <a:solidFill>
                  <a:srgbClr val="FF0000"/>
                </a:solidFill>
              </a:rPr>
              <a:t> </a:t>
            </a:r>
            <a:r>
              <a:rPr lang="en-US" sz="6400" dirty="0" err="1" smtClean="0">
                <a:solidFill>
                  <a:srgbClr val="FF0000"/>
                </a:solidFill>
              </a:rPr>
              <a:t>დავალიანება</a:t>
            </a:r>
            <a:r>
              <a:rPr lang="en-US" sz="6400" dirty="0" smtClean="0">
                <a:solidFill>
                  <a:srgbClr val="FF0000"/>
                </a:solidFill>
              </a:rPr>
              <a:t> – </a:t>
            </a:r>
            <a:r>
              <a:rPr lang="en-US" sz="6400" dirty="0" err="1" smtClean="0">
                <a:solidFill>
                  <a:srgbClr val="FF0000"/>
                </a:solidFill>
              </a:rPr>
              <a:t>წყალი</a:t>
            </a:r>
            <a:r>
              <a:rPr lang="en-US" sz="6400" dirty="0" smtClean="0">
                <a:solidFill>
                  <a:srgbClr val="FF0000"/>
                </a:solidFill>
              </a:rPr>
              <a:t> </a:t>
            </a:r>
            <a:r>
              <a:rPr lang="en-US" sz="6400" dirty="0" err="1" smtClean="0">
                <a:solidFill>
                  <a:srgbClr val="FF0000"/>
                </a:solidFill>
              </a:rPr>
              <a:t>დასუფთავება</a:t>
            </a:r>
            <a:r>
              <a:rPr lang="en-US" sz="6400" dirty="0" smtClean="0">
                <a:solidFill>
                  <a:srgbClr val="FF0000"/>
                </a:solidFill>
              </a:rPr>
              <a:t> – 50%</a:t>
            </a:r>
            <a:endParaRPr lang="ka-GE" sz="6400" dirty="0" smtClean="0">
              <a:solidFill>
                <a:srgbClr val="FF0000"/>
              </a:solidFill>
            </a:endParaRPr>
          </a:p>
          <a:p>
            <a:endParaRPr lang="en-US" sz="6400" dirty="0" smtClean="0">
              <a:solidFill>
                <a:srgbClr val="FF000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sz="6400" b="1" dirty="0" err="1" smtClean="0">
                <a:solidFill>
                  <a:srgbClr val="FF0000"/>
                </a:solidFill>
              </a:rPr>
              <a:t>ჯანმრთელობის</a:t>
            </a:r>
            <a:r>
              <a:rPr lang="en-US" sz="6400" b="1" dirty="0" smtClean="0">
                <a:solidFill>
                  <a:srgbClr val="FF0000"/>
                </a:solidFill>
              </a:rPr>
              <a:t> </a:t>
            </a:r>
            <a:r>
              <a:rPr lang="ka-GE" sz="6400" b="1" dirty="0" smtClean="0">
                <a:solidFill>
                  <a:srgbClr val="FF0000"/>
                </a:solidFill>
              </a:rPr>
              <a:t> </a:t>
            </a:r>
            <a:r>
              <a:rPr lang="en-US" sz="6400" b="1" dirty="0" err="1" smtClean="0">
                <a:solidFill>
                  <a:srgbClr val="FF0000"/>
                </a:solidFill>
              </a:rPr>
              <a:t>დაზღვევა</a:t>
            </a:r>
            <a:r>
              <a:rPr lang="en-US" sz="6400" b="1" dirty="0" smtClean="0">
                <a:solidFill>
                  <a:srgbClr val="FF0000"/>
                </a:solidFill>
              </a:rPr>
              <a:t> </a:t>
            </a:r>
            <a:r>
              <a:rPr lang="ka-GE" sz="6400" b="1" dirty="0" smtClean="0">
                <a:solidFill>
                  <a:srgbClr val="FF0000"/>
                </a:solidFill>
              </a:rPr>
              <a:t> </a:t>
            </a:r>
            <a:r>
              <a:rPr lang="en-US" sz="6400" b="1" dirty="0" smtClean="0">
                <a:solidFill>
                  <a:srgbClr val="FF0000"/>
                </a:solidFill>
              </a:rPr>
              <a:t>– &gt;70 000 </a:t>
            </a:r>
            <a:r>
              <a:rPr lang="en-US" sz="6400" b="1" dirty="0" err="1" smtClean="0">
                <a:solidFill>
                  <a:srgbClr val="FF0000"/>
                </a:solidFill>
              </a:rPr>
              <a:t>ზე</a:t>
            </a:r>
            <a:r>
              <a:rPr lang="en-US" sz="6400" b="1" dirty="0" smtClean="0">
                <a:solidFill>
                  <a:srgbClr val="FF0000"/>
                </a:solidFill>
              </a:rPr>
              <a:t> </a:t>
            </a:r>
            <a:r>
              <a:rPr lang="ka-GE" sz="6400" b="1" dirty="0" smtClean="0">
                <a:solidFill>
                  <a:srgbClr val="FF0000"/>
                </a:solidFill>
              </a:rPr>
              <a:t> </a:t>
            </a:r>
            <a:r>
              <a:rPr lang="en-US" sz="6400" b="1" dirty="0" err="1" smtClean="0">
                <a:solidFill>
                  <a:srgbClr val="FF0000"/>
                </a:solidFill>
              </a:rPr>
              <a:t>და</a:t>
            </a:r>
            <a:r>
              <a:rPr lang="en-US" sz="6400" b="1" dirty="0" smtClean="0">
                <a:solidFill>
                  <a:srgbClr val="FF0000"/>
                </a:solidFill>
              </a:rPr>
              <a:t> </a:t>
            </a:r>
            <a:r>
              <a:rPr lang="ka-GE" sz="6400" b="1" dirty="0" smtClean="0">
                <a:solidFill>
                  <a:srgbClr val="FF0000"/>
                </a:solidFill>
              </a:rPr>
              <a:t> </a:t>
            </a:r>
            <a:r>
              <a:rPr lang="en-US" sz="6400" b="1" dirty="0" smtClean="0">
                <a:solidFill>
                  <a:srgbClr val="FF0000"/>
                </a:solidFill>
              </a:rPr>
              <a:t>&lt;100 001–ზე</a:t>
            </a:r>
          </a:p>
          <a:p>
            <a:endParaRPr lang="en-US" sz="6400" dirty="0" smtClean="0">
              <a:solidFill>
                <a:srgbClr val="FF000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ka-GE" sz="6400" b="1" dirty="0" smtClean="0">
                <a:solidFill>
                  <a:srgbClr val="FF0000"/>
                </a:solidFill>
              </a:rPr>
              <a:t>საბავშვო  ბაღები</a:t>
            </a:r>
            <a:r>
              <a:rPr lang="en-US" sz="6400" b="1" dirty="0" smtClean="0">
                <a:solidFill>
                  <a:srgbClr val="FF0000"/>
                </a:solidFill>
              </a:rPr>
              <a:t>ს </a:t>
            </a:r>
            <a:r>
              <a:rPr lang="ka-GE" sz="6400" b="1" dirty="0" smtClean="0">
                <a:solidFill>
                  <a:srgbClr val="FF0000"/>
                </a:solidFill>
              </a:rPr>
              <a:t> </a:t>
            </a:r>
            <a:r>
              <a:rPr lang="en-US" sz="6400" b="1" dirty="0" err="1" smtClean="0">
                <a:solidFill>
                  <a:srgbClr val="FF0000"/>
                </a:solidFill>
              </a:rPr>
              <a:t>პროგრამა</a:t>
            </a:r>
            <a:r>
              <a:rPr lang="en-US" sz="6400" b="1" dirty="0" smtClean="0">
                <a:solidFill>
                  <a:srgbClr val="FF0000"/>
                </a:solidFill>
              </a:rPr>
              <a:t>  – </a:t>
            </a:r>
            <a:r>
              <a:rPr lang="en-US" sz="6400" b="1" dirty="0" err="1" smtClean="0">
                <a:solidFill>
                  <a:srgbClr val="FF0000"/>
                </a:solidFill>
              </a:rPr>
              <a:t>სარეიტინგო</a:t>
            </a:r>
            <a:r>
              <a:rPr lang="en-US" sz="6400" b="1" dirty="0" smtClean="0">
                <a:solidFill>
                  <a:srgbClr val="FF0000"/>
                </a:solidFill>
              </a:rPr>
              <a:t> </a:t>
            </a:r>
            <a:r>
              <a:rPr lang="en-US" sz="6400" b="1" dirty="0" err="1" smtClean="0">
                <a:solidFill>
                  <a:srgbClr val="FF0000"/>
                </a:solidFill>
              </a:rPr>
              <a:t>ქულა</a:t>
            </a:r>
            <a:r>
              <a:rPr lang="en-US" sz="6400" b="1" dirty="0" smtClean="0">
                <a:solidFill>
                  <a:srgbClr val="FF0000"/>
                </a:solidFill>
              </a:rPr>
              <a:t> &lt; 200 001–ზე</a:t>
            </a:r>
            <a:r>
              <a:rPr lang="en-US" sz="6400" b="1" dirty="0" smtClean="0">
                <a:solidFill>
                  <a:schemeClr val="accent1">
                    <a:lumMod val="75000"/>
                  </a:schemeClr>
                </a:solidFill>
              </a:rPr>
              <a:t>; </a:t>
            </a:r>
          </a:p>
          <a:p>
            <a:pPr lvl="0">
              <a:buFont typeface="Wingdings" pitchFamily="2" charset="2"/>
              <a:buChar char="Ø"/>
            </a:pPr>
            <a:endParaRPr lang="en-US" sz="6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6400" b="1" dirty="0" smtClean="0">
                <a:solidFill>
                  <a:srgbClr val="FF0000"/>
                </a:solidFill>
              </a:rPr>
              <a:t>&lt; 200 001–ზე </a:t>
            </a:r>
            <a:r>
              <a:rPr lang="ka-GE" sz="6400" b="1" dirty="0" smtClean="0">
                <a:solidFill>
                  <a:srgbClr val="FF0000"/>
                </a:solidFill>
              </a:rPr>
              <a:t> </a:t>
            </a:r>
            <a:r>
              <a:rPr lang="en-US" sz="6400" b="1" dirty="0" err="1" smtClean="0">
                <a:solidFill>
                  <a:srgbClr val="FF0000"/>
                </a:solidFill>
              </a:rPr>
              <a:t>ფიზიოლოგიური</a:t>
            </a:r>
            <a:r>
              <a:rPr lang="en-US" sz="6400" b="1" dirty="0" smtClean="0">
                <a:solidFill>
                  <a:srgbClr val="FF0000"/>
                </a:solidFill>
              </a:rPr>
              <a:t> </a:t>
            </a:r>
            <a:r>
              <a:rPr lang="ka-GE" sz="6400" b="1" dirty="0" smtClean="0">
                <a:solidFill>
                  <a:srgbClr val="FF0000"/>
                </a:solidFill>
              </a:rPr>
              <a:t> </a:t>
            </a:r>
            <a:r>
              <a:rPr lang="en-US" sz="6400" b="1" dirty="0" err="1" smtClean="0">
                <a:solidFill>
                  <a:srgbClr val="FF0000"/>
                </a:solidFill>
              </a:rPr>
              <a:t>მშობიარობა</a:t>
            </a:r>
            <a:r>
              <a:rPr lang="en-US" sz="6400" b="1" dirty="0" smtClean="0">
                <a:solidFill>
                  <a:srgbClr val="FF0000"/>
                </a:solidFill>
              </a:rPr>
              <a:t> – 400ლ –</a:t>
            </a:r>
            <a:r>
              <a:rPr lang="en-US" sz="6400" b="1" dirty="0" err="1" smtClean="0">
                <a:solidFill>
                  <a:srgbClr val="FF0000"/>
                </a:solidFill>
              </a:rPr>
              <a:t>ის</a:t>
            </a:r>
            <a:r>
              <a:rPr lang="en-US" sz="6400" b="1" dirty="0" smtClean="0">
                <a:solidFill>
                  <a:srgbClr val="FF0000"/>
                </a:solidFill>
              </a:rPr>
              <a:t> </a:t>
            </a:r>
            <a:r>
              <a:rPr lang="en-US" sz="6400" b="1" dirty="0" err="1" smtClean="0">
                <a:solidFill>
                  <a:srgbClr val="FF0000"/>
                </a:solidFill>
              </a:rPr>
              <a:t>ფარგლებში</a:t>
            </a:r>
            <a:r>
              <a:rPr lang="en-US" sz="6400" b="1" dirty="0" smtClean="0">
                <a:solidFill>
                  <a:srgbClr val="FF0000"/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endParaRPr lang="en-US" sz="64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ka-GE" sz="6600" b="1" dirty="0" smtClean="0">
                <a:solidFill>
                  <a:srgbClr val="FF0000"/>
                </a:solidFill>
              </a:rPr>
              <a:t>საგანგებო  სიტუაციების  მართვის  სამსახური 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de-AT" sz="6600" b="1" dirty="0" smtClean="0">
                <a:solidFill>
                  <a:srgbClr val="FF0000"/>
                </a:solidFill>
              </a:rPr>
              <a:t>–    </a:t>
            </a:r>
            <a:r>
              <a:rPr lang="ka-GE" sz="6600" b="1" dirty="0" smtClean="0">
                <a:solidFill>
                  <a:srgbClr val="FF0000"/>
                </a:solidFill>
              </a:rPr>
              <a:t>ქულა &lt; 70 000 –100%</a:t>
            </a:r>
            <a:r>
              <a:rPr lang="de-AT" sz="6600" b="1" dirty="0" smtClean="0">
                <a:solidFill>
                  <a:srgbClr val="FF0000"/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endParaRPr lang="de-AT" sz="6600" b="1" dirty="0" smtClean="0">
              <a:solidFill>
                <a:srgbClr val="FF000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sz="6600" b="1" dirty="0" err="1" smtClean="0">
                <a:solidFill>
                  <a:srgbClr val="FF0000"/>
                </a:solidFill>
              </a:rPr>
              <a:t>გარდაცვალების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ka-GE" sz="6600" b="1" dirty="0" smtClean="0">
                <a:solidFill>
                  <a:srgbClr val="FF0000"/>
                </a:solidFill>
              </a:rPr>
              <a:t> შ</a:t>
            </a:r>
            <a:r>
              <a:rPr lang="en-US" sz="6600" b="1" dirty="0" err="1" smtClean="0">
                <a:solidFill>
                  <a:srgbClr val="FF0000"/>
                </a:solidFill>
              </a:rPr>
              <a:t>ემთხვევაში</a:t>
            </a:r>
            <a:r>
              <a:rPr lang="en-US" sz="6600" b="1" dirty="0" smtClean="0">
                <a:solidFill>
                  <a:srgbClr val="FF0000"/>
                </a:solidFill>
              </a:rPr>
              <a:t> – </a:t>
            </a:r>
            <a:r>
              <a:rPr lang="ka-GE" sz="6600" b="1" dirty="0" smtClean="0">
                <a:solidFill>
                  <a:srgbClr val="FF0000"/>
                </a:solidFill>
              </a:rPr>
              <a:t>სარიტუალო ხარჯი ქულა   </a:t>
            </a:r>
            <a:r>
              <a:rPr lang="en-US" sz="6600" b="1" dirty="0" smtClean="0">
                <a:solidFill>
                  <a:srgbClr val="FF0000"/>
                </a:solidFill>
              </a:rPr>
              <a:t>&lt;100 001</a:t>
            </a:r>
            <a:r>
              <a:rPr lang="ka-GE" sz="6600" b="1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ka-GE" sz="66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64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6400" b="1" dirty="0" smtClean="0">
              <a:solidFill>
                <a:srgbClr val="FF0000"/>
              </a:solidFill>
            </a:endParaRPr>
          </a:p>
          <a:p>
            <a:pPr lvl="0">
              <a:buFont typeface="Wingdings" pitchFamily="2" charset="2"/>
              <a:buChar char="Ø"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169863">
              <a:spcBef>
                <a:spcPts val="1200"/>
              </a:spcBef>
              <a:buFont typeface="Wingdings" pitchFamily="2" charset="2"/>
              <a:buChar char="Ø"/>
              <a:defRPr/>
            </a:pPr>
            <a:endParaRPr lang="de-AT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74320" indent="-169863">
              <a:spcBef>
                <a:spcPts val="1200"/>
              </a:spcBef>
              <a:buNone/>
              <a:defRPr/>
            </a:pPr>
            <a:endParaRPr lang="ka-GE" sz="2100" b="1" dirty="0" smtClean="0">
              <a:solidFill>
                <a:schemeClr val="accent1">
                  <a:lumMod val="75000"/>
                </a:schemeClr>
              </a:solidFill>
              <a:latin typeface="Avaza Mtavruli" pitchFamily="34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274320" indent="-169863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განათლებისა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a-GE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და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a-GE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მეცნიერების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a-GE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სამინისტრო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lvl="0" indent="-169863">
              <a:spcBef>
                <a:spcPts val="1200"/>
              </a:spcBef>
              <a:buNone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    </a:t>
            </a:r>
            <a:r>
              <a:rPr lang="en-US" sz="1800" dirty="0" err="1" smtClean="0">
                <a:solidFill>
                  <a:srgbClr val="FF0000"/>
                </a:solidFill>
              </a:rPr>
              <a:t>სასწავლო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წიგნებით</a:t>
            </a:r>
            <a:r>
              <a:rPr lang="en-US" sz="1800" dirty="0" smtClean="0">
                <a:solidFill>
                  <a:srgbClr val="FF0000"/>
                </a:solidFill>
              </a:rPr>
              <a:t> &lt; 70 001–ზე – 100%;</a:t>
            </a:r>
          </a:p>
          <a:p>
            <a:pPr marL="274320" indent="-169863">
              <a:spcBef>
                <a:spcPts val="1200"/>
              </a:spcBef>
              <a:buNone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    </a:t>
            </a:r>
            <a:r>
              <a:rPr lang="en-US" sz="1800" dirty="0" err="1" smtClean="0">
                <a:solidFill>
                  <a:srgbClr val="FF0000"/>
                </a:solidFill>
              </a:rPr>
              <a:t>სპეც</a:t>
            </a:r>
            <a:r>
              <a:rPr lang="en-US" sz="1800" dirty="0" smtClean="0">
                <a:solidFill>
                  <a:srgbClr val="FF0000"/>
                </a:solidFill>
              </a:rPr>
              <a:t>. </a:t>
            </a:r>
            <a:r>
              <a:rPr lang="en-US" sz="1800" dirty="0" err="1" smtClean="0">
                <a:solidFill>
                  <a:srgbClr val="FF0000"/>
                </a:solidFill>
              </a:rPr>
              <a:t>სკოლები</a:t>
            </a:r>
            <a:r>
              <a:rPr lang="en-US" sz="1800" dirty="0" smtClean="0">
                <a:solidFill>
                  <a:srgbClr val="FF0000"/>
                </a:solidFill>
              </a:rPr>
              <a:t> – (</a:t>
            </a:r>
            <a:r>
              <a:rPr lang="en-US" sz="1800" dirty="0" err="1" smtClean="0">
                <a:solidFill>
                  <a:srgbClr val="FF0000"/>
                </a:solidFill>
              </a:rPr>
              <a:t>მუსიკალური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სკოლები</a:t>
            </a:r>
            <a:r>
              <a:rPr lang="en-US" sz="1800" dirty="0" smtClean="0">
                <a:solidFill>
                  <a:srgbClr val="FF0000"/>
                </a:solidFill>
              </a:rPr>
              <a:t>, </a:t>
            </a:r>
            <a:r>
              <a:rPr lang="en-US" sz="1800" dirty="0" err="1" smtClean="0">
                <a:solidFill>
                  <a:srgbClr val="FF0000"/>
                </a:solidFill>
              </a:rPr>
              <a:t>სპორტ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სკოლები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და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სხვა</a:t>
            </a:r>
            <a:r>
              <a:rPr lang="en-US" sz="1800" dirty="0" smtClean="0">
                <a:solidFill>
                  <a:srgbClr val="FF0000"/>
                </a:solidFill>
              </a:rPr>
              <a:t>) &lt; 70 001–ზე – 100%</a:t>
            </a:r>
          </a:p>
          <a:p>
            <a:pPr marL="274320" indent="-169863">
              <a:spcBef>
                <a:spcPts val="1200"/>
              </a:spcBef>
              <a:buNone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    </a:t>
            </a:r>
            <a:r>
              <a:rPr lang="en-US" sz="1800" dirty="0" err="1" smtClean="0">
                <a:solidFill>
                  <a:srgbClr val="FF0000"/>
                </a:solidFill>
              </a:rPr>
              <a:t>სტუდენტები</a:t>
            </a:r>
            <a:r>
              <a:rPr lang="en-US" sz="1800" dirty="0" smtClean="0">
                <a:solidFill>
                  <a:srgbClr val="FF0000"/>
                </a:solidFill>
              </a:rPr>
              <a:t> – &lt; 70 001–ზე </a:t>
            </a:r>
            <a:r>
              <a:rPr lang="en-US" sz="1800" dirty="0" err="1" smtClean="0">
                <a:solidFill>
                  <a:srgbClr val="FF0000"/>
                </a:solidFill>
              </a:rPr>
              <a:t>ფინანსდება</a:t>
            </a:r>
            <a:r>
              <a:rPr lang="en-US" sz="1800" dirty="0" smtClean="0">
                <a:solidFill>
                  <a:srgbClr val="FF0000"/>
                </a:solidFill>
              </a:rPr>
              <a:t> 50%; </a:t>
            </a:r>
            <a:endParaRPr lang="en-US" sz="1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74320" indent="-169863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საქართველოს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a-GE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გაერთიანებული</a:t>
            </a:r>
            <a:r>
              <a:rPr lang="ka-GE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ტელეკომი</a:t>
            </a:r>
            <a:r>
              <a:rPr lang="ka-GE" sz="2400" b="1" dirty="0" smtClean="0">
                <a:solidFill>
                  <a:schemeClr val="accent1">
                    <a:lumMod val="75000"/>
                  </a:schemeClr>
                </a:solidFill>
              </a:rPr>
              <a:t> (სილქნეტი)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lvl="0" indent="-169863">
              <a:spcBef>
                <a:spcPts val="1200"/>
              </a:spcBef>
              <a:buNone/>
              <a:defRPr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sz="1800" dirty="0" err="1" smtClean="0">
                <a:solidFill>
                  <a:srgbClr val="FF0000"/>
                </a:solidFill>
              </a:rPr>
              <a:t>ოჯახები</a:t>
            </a:r>
            <a:r>
              <a:rPr lang="en-US" sz="1800" dirty="0" smtClean="0">
                <a:solidFill>
                  <a:srgbClr val="FF0000"/>
                </a:solidFill>
              </a:rPr>
              <a:t>,</a:t>
            </a:r>
            <a:r>
              <a:rPr lang="ka-GE" sz="1800" dirty="0" smtClean="0">
                <a:solidFill>
                  <a:srgbClr val="FF0000"/>
                </a:solidFill>
              </a:rPr>
              <a:t> რომელთა სარეიტინგო ქულა</a:t>
            </a:r>
            <a:r>
              <a:rPr lang="en-US" sz="1800" dirty="0" smtClean="0">
                <a:solidFill>
                  <a:srgbClr val="FF0000"/>
                </a:solidFill>
              </a:rPr>
              <a:t> &lt;57001–ზე </a:t>
            </a:r>
            <a:r>
              <a:rPr lang="ka-GE" sz="1800" dirty="0" smtClean="0">
                <a:solidFill>
                  <a:srgbClr val="FF0000"/>
                </a:solidFill>
              </a:rPr>
              <a:t> და </a:t>
            </a:r>
            <a:r>
              <a:rPr lang="en-US" sz="1800" dirty="0" err="1" smtClean="0">
                <a:solidFill>
                  <a:srgbClr val="FF0000"/>
                </a:solidFill>
              </a:rPr>
              <a:t>რომელშიც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ფიქსირდება</a:t>
            </a:r>
            <a:r>
              <a:rPr lang="en-US" sz="1800" dirty="0" smtClean="0">
                <a:solidFill>
                  <a:srgbClr val="FF0000"/>
                </a:solidFill>
              </a:rPr>
              <a:t>: </a:t>
            </a:r>
            <a:r>
              <a:rPr lang="en-US" sz="1800" dirty="0" err="1" smtClean="0">
                <a:solidFill>
                  <a:srgbClr val="FF0000"/>
                </a:solidFill>
              </a:rPr>
              <a:t>უსინათლო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პირი</a:t>
            </a:r>
            <a:r>
              <a:rPr lang="ka-GE" sz="1800" dirty="0" smtClean="0">
                <a:solidFill>
                  <a:srgbClr val="FF0000"/>
                </a:solidFill>
              </a:rPr>
              <a:t> ან </a:t>
            </a:r>
            <a:r>
              <a:rPr lang="en-US" sz="1800" dirty="0" smtClean="0">
                <a:solidFill>
                  <a:srgbClr val="FF0000"/>
                </a:solidFill>
              </a:rPr>
              <a:t>I </a:t>
            </a:r>
            <a:r>
              <a:rPr lang="de-AT" sz="1800" dirty="0" smtClean="0">
                <a:solidFill>
                  <a:srgbClr val="FF0000"/>
                </a:solidFill>
              </a:rPr>
              <a:t>ჯგუფის ინვალიდი</a:t>
            </a:r>
            <a:r>
              <a:rPr lang="ka-GE" sz="1800" dirty="0" smtClean="0">
                <a:solidFill>
                  <a:srgbClr val="FF0000"/>
                </a:solidFill>
              </a:rPr>
              <a:t>, </a:t>
            </a:r>
            <a:r>
              <a:rPr lang="de-AT" sz="1800" dirty="0" smtClean="0">
                <a:solidFill>
                  <a:srgbClr val="FF0000"/>
                </a:solidFill>
              </a:rPr>
              <a:t>მარჩენალ დაკარგული პირი, არამომუშავე პენსიონერები </a:t>
            </a:r>
            <a:r>
              <a:rPr lang="en-US" sz="1800" dirty="0" smtClean="0">
                <a:solidFill>
                  <a:srgbClr val="FF0000"/>
                </a:solidFill>
              </a:rPr>
              <a:t>– </a:t>
            </a:r>
            <a:r>
              <a:rPr lang="ka-GE" sz="1800" dirty="0" smtClean="0">
                <a:solidFill>
                  <a:srgbClr val="FF0000"/>
                </a:solidFill>
              </a:rPr>
              <a:t>5</a:t>
            </a:r>
            <a:r>
              <a:rPr lang="en-US" sz="1800" dirty="0" smtClean="0">
                <a:solidFill>
                  <a:srgbClr val="FF0000"/>
                </a:solidFill>
              </a:rPr>
              <a:t>0 %</a:t>
            </a:r>
            <a:r>
              <a:rPr lang="ka-GE" sz="1800" dirty="0" smtClean="0">
                <a:solidFill>
                  <a:srgbClr val="FF0000"/>
                </a:solidFill>
              </a:rPr>
              <a:t> ყოველთვიური სააბონენტო გადასახადისა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marL="274320" indent="-169863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იუსტიციის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a-GE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სამინისტრო</a:t>
            </a:r>
            <a:endParaRPr lang="ka-GE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169863">
              <a:spcBef>
                <a:spcPts val="1200"/>
              </a:spcBef>
              <a:buNone/>
              <a:defRPr/>
            </a:pPr>
            <a:r>
              <a:rPr lang="ka-GE" sz="1800" dirty="0" smtClean="0">
                <a:solidFill>
                  <a:srgbClr val="FF0000"/>
                </a:solidFill>
              </a:rPr>
              <a:t>    </a:t>
            </a:r>
            <a:r>
              <a:rPr lang="en-US" sz="1800" dirty="0" err="1" smtClean="0">
                <a:solidFill>
                  <a:srgbClr val="FF0000"/>
                </a:solidFill>
              </a:rPr>
              <a:t>პირადობის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მოწმობების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გაცემა</a:t>
            </a:r>
            <a:r>
              <a:rPr lang="en-US" sz="1800" dirty="0" smtClean="0">
                <a:solidFill>
                  <a:srgbClr val="FF0000"/>
                </a:solidFill>
              </a:rPr>
              <a:t> &lt; 70 001–ზე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74320" indent="-169863">
              <a:spcBef>
                <a:spcPts val="1200"/>
              </a:spcBef>
              <a:buNone/>
              <a:defRPr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sz="1800" dirty="0" err="1" smtClean="0">
                <a:solidFill>
                  <a:srgbClr val="FF0000"/>
                </a:solidFill>
              </a:rPr>
              <a:t>სასამართლო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ბაჟის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დაფინანსება</a:t>
            </a:r>
            <a:r>
              <a:rPr lang="en-US" sz="1800" dirty="0" smtClean="0">
                <a:solidFill>
                  <a:srgbClr val="FF0000"/>
                </a:solidFill>
              </a:rPr>
              <a:t> – &lt; 57 001–ზე;</a:t>
            </a:r>
          </a:p>
          <a:p>
            <a:pPr marL="274320" lvl="0" indent="-169863">
              <a:spcBef>
                <a:spcPts val="1200"/>
              </a:spcBef>
              <a:buNone/>
              <a:defRPr/>
            </a:pPr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169863">
              <a:spcBef>
                <a:spcPts val="1200"/>
              </a:spcBef>
              <a:buFont typeface="Wingdings" pitchFamily="2" charset="2"/>
              <a:buChar char="Ø"/>
              <a:defRPr/>
            </a:pPr>
            <a:endParaRPr lang="en-US" sz="1800" b="1" dirty="0" smtClean="0">
              <a:solidFill>
                <a:srgbClr val="FF0000"/>
              </a:solidFill>
            </a:endParaRPr>
          </a:p>
          <a:p>
            <a:pPr marL="274320" indent="-169863">
              <a:spcBef>
                <a:spcPts val="1200"/>
              </a:spcBef>
              <a:buFont typeface="Wingdings" pitchFamily="2" charset="2"/>
              <a:buChar char="Ø"/>
              <a:defRPr/>
            </a:pPr>
            <a:endParaRPr lang="en-US" sz="1800" b="1" dirty="0" smtClean="0">
              <a:solidFill>
                <a:srgbClr val="FF0000"/>
              </a:solidFill>
            </a:endParaRPr>
          </a:p>
          <a:p>
            <a:pPr marL="274320" indent="-169863">
              <a:spcBef>
                <a:spcPts val="1200"/>
              </a:spcBef>
              <a:buFont typeface="Wingdings" pitchFamily="2" charset="2"/>
              <a:buChar char="Ø"/>
              <a:defRPr/>
            </a:pPr>
            <a:endParaRPr lang="en-US" sz="1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74320" indent="-169863">
              <a:spcBef>
                <a:spcPts val="1200"/>
              </a:spcBef>
              <a:buFont typeface="Wingdings" pitchFamily="2" charset="2"/>
              <a:buChar char="Ø"/>
              <a:defRPr/>
            </a:pPr>
            <a:endParaRPr lang="en-US" sz="1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სათაური 1"/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  <a:solidFill>
            <a:srgbClr val="6CB484"/>
          </a:solidFill>
          <a:ln>
            <a:solidFill>
              <a:srgbClr val="0070C0"/>
            </a:solidFill>
            <a:round/>
          </a:ln>
        </p:spPr>
        <p:txBody>
          <a:bodyPr/>
          <a:lstStyle/>
          <a:p>
            <a:r>
              <a:rPr lang="ka-GE" sz="2600" b="1" dirty="0" smtClean="0">
                <a:solidFill>
                  <a:schemeClr val="bg1"/>
                </a:solidFill>
                <a:latin typeface="Sylfaenს"/>
                <a:cs typeface="Arial" pitchFamily="34" charset="0"/>
              </a:rPr>
              <a:t>სოციალურად </a:t>
            </a:r>
            <a:r>
              <a:rPr lang="en-US" sz="2600" b="1" dirty="0" smtClean="0">
                <a:solidFill>
                  <a:schemeClr val="bg1"/>
                </a:solidFill>
                <a:latin typeface="Sylfaenს"/>
                <a:cs typeface="Arial" pitchFamily="34" charset="0"/>
              </a:rPr>
              <a:t> </a:t>
            </a:r>
            <a:r>
              <a:rPr lang="ka-GE" sz="2600" b="1" dirty="0" smtClean="0">
                <a:solidFill>
                  <a:schemeClr val="bg1"/>
                </a:solidFill>
                <a:latin typeface="Sylfaenს"/>
                <a:cs typeface="Arial" pitchFamily="34" charset="0"/>
              </a:rPr>
              <a:t>დაუცველი </a:t>
            </a:r>
            <a:r>
              <a:rPr lang="en-US" sz="2600" b="1" dirty="0" smtClean="0">
                <a:solidFill>
                  <a:schemeClr val="bg1"/>
                </a:solidFill>
                <a:latin typeface="Sylfaenს"/>
                <a:cs typeface="Arial" pitchFamily="34" charset="0"/>
              </a:rPr>
              <a:t> </a:t>
            </a:r>
            <a:r>
              <a:rPr lang="ka-GE" sz="2600" b="1" dirty="0" smtClean="0">
                <a:solidFill>
                  <a:schemeClr val="bg1"/>
                </a:solidFill>
                <a:latin typeface="Sylfaenს"/>
                <a:cs typeface="Arial" pitchFamily="34" charset="0"/>
              </a:rPr>
              <a:t>ოჯახების მონაცემთა </a:t>
            </a:r>
            <a:r>
              <a:rPr lang="en-US" sz="2600" b="1" dirty="0" smtClean="0">
                <a:solidFill>
                  <a:schemeClr val="bg1"/>
                </a:solidFill>
                <a:latin typeface="Sylfaenს"/>
                <a:cs typeface="Arial" pitchFamily="34" charset="0"/>
              </a:rPr>
              <a:t> </a:t>
            </a:r>
            <a:r>
              <a:rPr lang="ka-GE" sz="2600" b="1" dirty="0" smtClean="0">
                <a:solidFill>
                  <a:schemeClr val="bg1"/>
                </a:solidFill>
                <a:latin typeface="Sylfaenს"/>
                <a:cs typeface="Arial" pitchFamily="34" charset="0"/>
              </a:rPr>
              <a:t>ერთიანი </a:t>
            </a:r>
            <a:r>
              <a:rPr lang="en-US" sz="2600" b="1" dirty="0" smtClean="0">
                <a:solidFill>
                  <a:schemeClr val="bg1"/>
                </a:solidFill>
                <a:latin typeface="Sylfaenს"/>
                <a:cs typeface="Arial" pitchFamily="34" charset="0"/>
              </a:rPr>
              <a:t> </a:t>
            </a:r>
            <a:r>
              <a:rPr lang="ka-GE" sz="2600" b="1" dirty="0" smtClean="0">
                <a:solidFill>
                  <a:schemeClr val="bg1"/>
                </a:solidFill>
                <a:latin typeface="Sylfaenს"/>
                <a:cs typeface="Arial" pitchFamily="34" charset="0"/>
              </a:rPr>
              <a:t>ბაზის</a:t>
            </a:r>
            <a:r>
              <a:rPr lang="en-US" sz="2600" b="1" dirty="0" smtClean="0">
                <a:solidFill>
                  <a:schemeClr val="bg1"/>
                </a:solidFill>
                <a:latin typeface="Sylfaenს"/>
                <a:cs typeface="Arial" pitchFamily="34" charset="0"/>
              </a:rPr>
              <a:t> </a:t>
            </a:r>
            <a:r>
              <a:rPr lang="ka-GE" sz="2600" b="1" dirty="0" smtClean="0">
                <a:solidFill>
                  <a:schemeClr val="bg1"/>
                </a:solidFill>
                <a:latin typeface="Sylfaenს"/>
                <a:cs typeface="Arial" pitchFamily="34" charset="0"/>
              </a:rPr>
              <a:t> გამოყენება</a:t>
            </a:r>
            <a:endParaRPr lang="en-US" sz="2600" b="1" i="1" dirty="0" smtClean="0">
              <a:solidFill>
                <a:schemeClr val="bg1"/>
              </a:solidFill>
              <a:latin typeface="Sylfae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86740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</a:rPr>
              <a:t>ფულადი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</a:rPr>
              <a:t>საარსებო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</a:rPr>
              <a:t>შემწეობა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</a:rPr>
              <a:t>სარეიტინგო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</a:rPr>
              <a:t>ქულა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 &lt; 57001–ზე = 30 + 24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</a:rPr>
              <a:t>ლარი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ka-GE" sz="6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ka-GE" sz="6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</a:rPr>
              <a:t>დღის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</a:rPr>
              <a:t>ცენტრები</a:t>
            </a:r>
            <a:r>
              <a:rPr lang="ka-GE" sz="6000" dirty="0" smtClean="0">
                <a:solidFill>
                  <a:schemeClr val="accent1">
                    <a:lumMod val="75000"/>
                  </a:schemeClr>
                </a:solidFill>
              </a:rPr>
              <a:t>ს 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</a:rPr>
              <a:t>თანადაფინანსება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 – 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</a:rPr>
              <a:t>შ.შ.მ.პირები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 –   </a:t>
            </a:r>
          </a:p>
          <a:p>
            <a:pPr lvl="0">
              <a:buNone/>
            </a:pP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         ა)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</a:rPr>
              <a:t>ქულა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 &lt; 100 001–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</a:rPr>
              <a:t>ზე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 – 100%;                  ბ)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</a:rPr>
              <a:t>ქულა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 &lt; 120 001–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</a:rPr>
              <a:t>ზე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 – 70%; </a:t>
            </a:r>
          </a:p>
          <a:p>
            <a:pPr>
              <a:buFont typeface="Wingdings" pitchFamily="2" charset="2"/>
              <a:buChar char="Ø"/>
            </a:pPr>
            <a:endParaRPr lang="ka-GE" sz="6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</a:rPr>
              <a:t>ბავშვები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  –   ა) 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</a:rPr>
              <a:t>ქულა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  &lt; 70 001–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</a:rPr>
              <a:t>ზე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 – 100%;         ბ)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</a:rPr>
              <a:t>ქულა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 &lt; 100 001–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</a:rPr>
              <a:t>ზე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 – 80%;</a:t>
            </a:r>
            <a:endParaRPr lang="ka-GE" sz="6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ka-GE" sz="6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de-AT" sz="6000" dirty="0" smtClean="0">
                <a:solidFill>
                  <a:schemeClr val="accent1">
                    <a:lumMod val="75000"/>
                  </a:schemeClr>
                </a:solidFill>
              </a:rPr>
              <a:t>80 ლარიანი </a:t>
            </a:r>
            <a:r>
              <a:rPr lang="ka-GE" sz="6000" dirty="0" smtClean="0">
                <a:solidFill>
                  <a:schemeClr val="accent1">
                    <a:lumMod val="75000"/>
                  </a:schemeClr>
                </a:solidFill>
              </a:rPr>
              <a:t>კვების  ვაუჩერით მოსარგებლეები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:          </a:t>
            </a:r>
          </a:p>
          <a:p>
            <a:r>
              <a:rPr lang="ka-GE" sz="6000" dirty="0" smtClean="0">
                <a:solidFill>
                  <a:schemeClr val="accent1">
                    <a:lumMod val="75000"/>
                  </a:schemeClr>
                </a:solidFill>
              </a:rPr>
              <a:t>0-</a:t>
            </a:r>
            <a:r>
              <a:rPr lang="de-AT" sz="6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ka-GE" sz="6000" dirty="0" smtClean="0">
                <a:solidFill>
                  <a:schemeClr val="accent1">
                    <a:lumMod val="75000"/>
                  </a:schemeClr>
                </a:solidFill>
              </a:rPr>
              <a:t> წლამდე ასაკის ბავშვები</a:t>
            </a:r>
            <a:r>
              <a:rPr lang="de-AT" sz="6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</a:rPr>
              <a:t>ქულა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 &lt; 57001–ზე;</a:t>
            </a:r>
            <a:r>
              <a:rPr lang="de-AT" sz="60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</a:t>
            </a:r>
          </a:p>
          <a:p>
            <a:r>
              <a:rPr lang="ka-GE" sz="6000" dirty="0" smtClean="0">
                <a:solidFill>
                  <a:schemeClr val="accent1">
                    <a:lumMod val="75000"/>
                  </a:schemeClr>
                </a:solidFill>
              </a:rPr>
              <a:t>0-დან </a:t>
            </a:r>
            <a:r>
              <a:rPr lang="de-AT" sz="6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ka-GE" sz="6000" dirty="0" smtClean="0">
                <a:solidFill>
                  <a:schemeClr val="accent1">
                    <a:lumMod val="75000"/>
                  </a:schemeClr>
                </a:solidFill>
              </a:rPr>
              <a:t> წლამდე ასაკის ბავშვები </a:t>
            </a:r>
            <a:r>
              <a:rPr lang="de-AT" sz="6000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ka-GE" sz="6000" dirty="0" smtClean="0">
                <a:solidFill>
                  <a:schemeClr val="accent1">
                    <a:lumMod val="75000"/>
                  </a:schemeClr>
                </a:solidFill>
              </a:rPr>
              <a:t>რეინტეგრაციის შემწეობის მიმღები ოჯახების წევრი</a:t>
            </a:r>
            <a:r>
              <a:rPr lang="de-AT" sz="6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US" sz="6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ka-GE" sz="6000" dirty="0" smtClean="0">
                <a:solidFill>
                  <a:schemeClr val="accent1">
                    <a:lumMod val="75000"/>
                  </a:schemeClr>
                </a:solidFill>
              </a:rPr>
              <a:t>ბავშვთა რეაბილიტაციის პროგრამა – </a:t>
            </a:r>
            <a:r>
              <a:rPr lang="ka-GE" sz="6000" dirty="0" smtClean="0">
                <a:solidFill>
                  <a:schemeClr val="tx2"/>
                </a:solidFill>
              </a:rPr>
              <a:t>ბავშვთა ცერებრული დამბლის, სპინური კუნთოვანი ატროფიისა და მასთან დაკავშირებული სინდრომე</a:t>
            </a:r>
            <a:r>
              <a:rPr lang="de-AT" sz="6000" dirty="0" smtClean="0">
                <a:solidFill>
                  <a:schemeClr val="tx2"/>
                </a:solidFill>
              </a:rPr>
              <a:t>ბ</a:t>
            </a:r>
            <a:r>
              <a:rPr lang="ka-GE" sz="6000" dirty="0" smtClean="0">
                <a:solidFill>
                  <a:schemeClr val="tx2"/>
                </a:solidFill>
              </a:rPr>
              <a:t>ის, კუნთოვანი დისტროფიის, თანდაყოლილი მიოპათიების, კუნთების სხვა (მათ შორის, დაუზუსტებელი) პირველადი დაზიანების, ჰემი</a:t>
            </a:r>
            <a:r>
              <a:rPr lang="de-AT" sz="6000" dirty="0" smtClean="0">
                <a:solidFill>
                  <a:schemeClr val="tx2"/>
                </a:solidFill>
              </a:rPr>
              <a:t> </a:t>
            </a:r>
            <a:r>
              <a:rPr lang="ka-GE" sz="6000" dirty="0" smtClean="0">
                <a:solidFill>
                  <a:schemeClr val="tx2"/>
                </a:solidFill>
              </a:rPr>
              <a:t>-, პარა- და ტეტრაპლეგიის, ცენტრალური ნერვული სისტემის ანთებითი და სისხლძარღვოვანი დაავადებების შედეგების, ანთებითი პოლინეიროპათიების შედეგების, პერიფერიული ნერვული სისტემის სამშობიარო ტრავმის შედეგების მქონე 3 წლისა და მეტი ასაკის შეზღუდული შესაძლებლობის სტატუსის მქონე ბავშვები, აგრეთვე ამავე მდგომარეობების მქონე 3 წლამდე ასაკის ბავშვები</a:t>
            </a:r>
            <a:r>
              <a:rPr lang="de-AT" sz="6000" dirty="0" smtClean="0">
                <a:solidFill>
                  <a:schemeClr val="tx2"/>
                </a:solidFill>
              </a:rPr>
              <a:t>: </a:t>
            </a:r>
            <a:r>
              <a:rPr lang="ka-GE" sz="6000" dirty="0" smtClean="0">
                <a:solidFill>
                  <a:schemeClr val="tx2"/>
                </a:solidFill>
              </a:rPr>
              <a:t> ქულა &lt; 70 000 –100%</a:t>
            </a:r>
            <a:r>
              <a:rPr lang="de-AT" sz="6000" dirty="0" smtClean="0">
                <a:solidFill>
                  <a:schemeClr val="tx2"/>
                </a:solidFill>
              </a:rPr>
              <a:t>;   </a:t>
            </a:r>
            <a:r>
              <a:rPr lang="ka-GE" sz="6000" dirty="0" smtClean="0">
                <a:solidFill>
                  <a:schemeClr val="tx2"/>
                </a:solidFill>
              </a:rPr>
              <a:t>ქულა &lt; 100 000 –90%</a:t>
            </a:r>
          </a:p>
          <a:p>
            <a:pPr>
              <a:buFont typeface="Wingdings" pitchFamily="2" charset="2"/>
              <a:buChar char="Ø"/>
            </a:pPr>
            <a:endParaRPr lang="ka-GE" sz="6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ka-GE" sz="6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</a:rPr>
              <a:t>ხანდაზმულთა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</a:rPr>
              <a:t>პანსიონატი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</a:rPr>
              <a:t>თანადაფინანსება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 –   </a:t>
            </a:r>
            <a:endParaRPr lang="ka-GE" sz="6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ka-GE" sz="6000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ა)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</a:rPr>
              <a:t>ქულა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 &lt; 57001–ზე –  100%;</a:t>
            </a:r>
            <a:r>
              <a:rPr lang="ka-GE" sz="6000" dirty="0" smtClean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 ბ)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</a:rPr>
              <a:t>ქულა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 &lt; 70 001–ზე –  90%; </a:t>
            </a:r>
            <a:r>
              <a:rPr lang="ka-GE" sz="60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a-GE" sz="60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გ)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</a:rPr>
              <a:t>ქულა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 &lt; 100 001–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</a:rPr>
              <a:t>ზე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 – 50%;	</a:t>
            </a:r>
          </a:p>
          <a:p>
            <a:pPr>
              <a:buNone/>
            </a:pPr>
            <a:endParaRPr lang="ka-GE" sz="6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</a:rPr>
              <a:t>სახელმწიფო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</a:rPr>
              <a:t>პროგრამით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</a:rPr>
              <a:t>გათვალისწინეული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</a:rPr>
              <a:t>უფასო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</a:rPr>
              <a:t>სამედიცინო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</a:rPr>
              <a:t>დაზღვევა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</a:rPr>
              <a:t>ქულა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 &lt;70001–ზე;</a:t>
            </a:r>
            <a:endParaRPr lang="ka-GE" sz="6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endParaRPr lang="en-US" sz="6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None/>
            </a:pPr>
            <a:endParaRPr lang="de-AT" sz="4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None/>
            </a:pPr>
            <a:endParaRPr lang="de-AT" sz="4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de-AT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3" name="სათაურ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prstGeom prst="roundRect">
            <a:avLst>
              <a:gd name="adj" fmla="val 16667"/>
            </a:avLst>
          </a:prstGeom>
          <a:solidFill>
            <a:srgbClr val="6CB484"/>
          </a:solidFill>
          <a:ln>
            <a:solidFill>
              <a:srgbClr val="0070C0"/>
            </a:solidFill>
            <a:round/>
          </a:ln>
        </p:spPr>
        <p:txBody>
          <a:bodyPr/>
          <a:lstStyle/>
          <a:p>
            <a:r>
              <a:rPr lang="ka-GE" sz="2600" b="1" dirty="0" smtClean="0">
                <a:solidFill>
                  <a:schemeClr val="bg1"/>
                </a:solidFill>
                <a:latin typeface="Sylfaenს"/>
                <a:cs typeface="Arial" pitchFamily="34" charset="0"/>
              </a:rPr>
              <a:t>სოციალურად </a:t>
            </a:r>
            <a:r>
              <a:rPr lang="en-US" sz="2600" b="1" dirty="0" smtClean="0">
                <a:solidFill>
                  <a:schemeClr val="bg1"/>
                </a:solidFill>
                <a:latin typeface="Sylfaenს"/>
                <a:cs typeface="Arial" pitchFamily="34" charset="0"/>
              </a:rPr>
              <a:t> </a:t>
            </a:r>
            <a:r>
              <a:rPr lang="ka-GE" sz="2600" b="1" dirty="0" smtClean="0">
                <a:solidFill>
                  <a:schemeClr val="bg1"/>
                </a:solidFill>
                <a:latin typeface="Sylfaenს"/>
                <a:cs typeface="Arial" pitchFamily="34" charset="0"/>
              </a:rPr>
              <a:t>დაუცველ </a:t>
            </a:r>
            <a:r>
              <a:rPr lang="en-US" sz="2600" b="1" dirty="0" smtClean="0">
                <a:solidFill>
                  <a:schemeClr val="bg1"/>
                </a:solidFill>
                <a:latin typeface="Sylfaenს"/>
                <a:cs typeface="Arial" pitchFamily="34" charset="0"/>
              </a:rPr>
              <a:t> </a:t>
            </a:r>
            <a:r>
              <a:rPr lang="ka-GE" sz="2600" b="1" dirty="0" smtClean="0">
                <a:solidFill>
                  <a:schemeClr val="bg1"/>
                </a:solidFill>
                <a:latin typeface="Sylfaenს"/>
                <a:cs typeface="Arial" pitchFamily="34" charset="0"/>
              </a:rPr>
              <a:t>ოჯახებზე  არსებული  შეღავათები</a:t>
            </a:r>
            <a:endParaRPr lang="en-US" sz="2600" b="1" i="1" dirty="0" smtClean="0">
              <a:solidFill>
                <a:schemeClr val="bg1"/>
              </a:solidFill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838200"/>
            <a:ext cx="8610600" cy="5846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tabLst>
                <a:tab pos="228600" algn="l"/>
              </a:tabLst>
              <a:defRPr/>
            </a:pPr>
            <a:r>
              <a:rPr lang="ka-GE" sz="1700" b="1" dirty="0" smtClean="0">
                <a:solidFill>
                  <a:srgbClr val="FF0000"/>
                </a:solidFill>
                <a:latin typeface="Sylfaen" pitchFamily="18" charset="0"/>
              </a:rPr>
              <a:t> 1. </a:t>
            </a:r>
            <a:r>
              <a:rPr lang="ka-GE" b="1" dirty="0" smtClean="0">
                <a:solidFill>
                  <a:srgbClr val="FF0000"/>
                </a:solidFill>
                <a:latin typeface="Sylfaen" pitchFamily="18" charset="0"/>
              </a:rPr>
              <a:t>შემცირდა  ბენეფიციარის  მოცდის პერიოდი  სარეიტინგო ქულის მინიჭებიდან:</a:t>
            </a:r>
            <a:endParaRPr lang="ka-GE" sz="300" b="1" dirty="0" smtClean="0">
              <a:solidFill>
                <a:srgbClr val="FF0000"/>
              </a:solidFill>
              <a:latin typeface="Sylfaen" pitchFamily="18" charset="0"/>
            </a:endParaRPr>
          </a:p>
          <a:p>
            <a:pPr marL="349250" indent="-228600" algn="just">
              <a:tabLst>
                <a:tab pos="288925" algn="l"/>
              </a:tabLst>
              <a:defRPr/>
            </a:pPr>
            <a:r>
              <a:rPr lang="en-US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</a:rPr>
              <a:t>   </a:t>
            </a:r>
            <a:r>
              <a:rPr lang="ka-GE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</a:rPr>
              <a:t>ა) ფულადი სოცოციალური დახმარების-სარსებო შემწეობის  დანიშვნაზე -1 თვით </a:t>
            </a:r>
          </a:p>
          <a:p>
            <a:pPr marL="349250" indent="-228600" algn="just">
              <a:tabLst>
                <a:tab pos="288925" algn="l"/>
              </a:tabLst>
              <a:defRPr/>
            </a:pPr>
            <a:r>
              <a:rPr lang="ka-GE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</a:rPr>
              <a:t>   </a:t>
            </a:r>
            <a:r>
              <a:rPr lang="en-US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</a:rPr>
              <a:t> </a:t>
            </a:r>
            <a:r>
              <a:rPr lang="ka-GE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</a:rPr>
              <a:t>(იყო 3 თვე და გახდა  2 თვე).</a:t>
            </a:r>
          </a:p>
          <a:p>
            <a:pPr marL="349250" indent="-228600" algn="just">
              <a:spcAft>
                <a:spcPts val="0"/>
              </a:spcAft>
              <a:tabLst>
                <a:tab pos="288925" algn="l"/>
              </a:tabLst>
              <a:defRPr/>
            </a:pPr>
            <a:r>
              <a:rPr lang="en-US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</a:rPr>
              <a:t>  </a:t>
            </a:r>
            <a:r>
              <a:rPr lang="ka-GE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</a:rPr>
              <a:t>ბ) ჯანმრთელობის დაზღვევის დაწყების  მოცდის პერიოდი - 3 თვით (იყო 5 თვე და გახდა 2 თვე).</a:t>
            </a:r>
          </a:p>
          <a:p>
            <a:pPr marL="349250" indent="-228600" algn="just">
              <a:spcAft>
                <a:spcPts val="0"/>
              </a:spcAft>
              <a:tabLst>
                <a:tab pos="288925" algn="l"/>
              </a:tabLst>
              <a:defRPr/>
            </a:pPr>
            <a:endParaRPr lang="ka-GE" sz="300" b="1" dirty="0" smtClean="0">
              <a:solidFill>
                <a:srgbClr val="FF0000"/>
              </a:solidFill>
              <a:latin typeface="Sylfaen" pitchFamily="18" charset="0"/>
            </a:endParaRPr>
          </a:p>
          <a:p>
            <a:pPr marL="349250" indent="-228600" algn="just">
              <a:buFont typeface="+mj-lt"/>
              <a:buAutoNum type="arabicPeriod" startAt="2"/>
              <a:defRPr/>
            </a:pPr>
            <a:r>
              <a:rPr lang="ka-GE" b="1" dirty="0" smtClean="0">
                <a:solidFill>
                  <a:srgbClr val="FF0000"/>
                </a:solidFill>
                <a:latin typeface="Sylfaen" pitchFamily="18" charset="0"/>
              </a:rPr>
              <a:t>ოჯახის დეკლარაციიდან ამოღებული იქნა, ისეთი საოჯახო ტექნიკა,  რომელიც    გავლენას ახდენდა სარეიტინგო ქულაზე:</a:t>
            </a:r>
          </a:p>
          <a:p>
            <a:pPr marL="349250" indent="-228600" algn="just">
              <a:buFont typeface="+mj-lt"/>
              <a:buAutoNum type="arabicPeriod" startAt="2"/>
              <a:defRPr/>
            </a:pPr>
            <a:endParaRPr lang="ka-GE" sz="300" b="1" dirty="0" smtClean="0">
              <a:solidFill>
                <a:srgbClr val="FF0000"/>
              </a:solidFill>
              <a:latin typeface="Sylfaen" pitchFamily="18" charset="0"/>
            </a:endParaRPr>
          </a:p>
          <a:p>
            <a:pPr marL="349250" indent="-228600" algn="just">
              <a:defRPr/>
            </a:pPr>
            <a:r>
              <a:rPr lang="en-US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</a:rPr>
              <a:t>      </a:t>
            </a:r>
            <a:r>
              <a:rPr lang="ka-GE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</a:rPr>
              <a:t>ა) ტოსტერი;</a:t>
            </a:r>
          </a:p>
          <a:p>
            <a:pPr marL="349250" indent="-228600" algn="just">
              <a:defRPr/>
            </a:pPr>
            <a:r>
              <a:rPr lang="en-US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</a:rPr>
              <a:t>      </a:t>
            </a:r>
            <a:r>
              <a:rPr lang="ka-GE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</a:rPr>
              <a:t>ბ) მტვერსასრუტი;</a:t>
            </a:r>
          </a:p>
          <a:p>
            <a:pPr marL="349250" indent="-228600" algn="just">
              <a:defRPr/>
            </a:pPr>
            <a:r>
              <a:rPr lang="en-US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</a:rPr>
              <a:t>      </a:t>
            </a:r>
            <a:r>
              <a:rPr lang="ka-GE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</a:rPr>
              <a:t>გ) კომპიუტერი;</a:t>
            </a:r>
          </a:p>
          <a:p>
            <a:pPr marL="349250" indent="-228600" algn="just">
              <a:defRPr/>
            </a:pPr>
            <a:r>
              <a:rPr lang="en-US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</a:rPr>
              <a:t>      </a:t>
            </a:r>
            <a:r>
              <a:rPr lang="ka-GE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</a:rPr>
              <a:t>დ) მუსიკალური ცენტრი.</a:t>
            </a:r>
          </a:p>
          <a:p>
            <a:pPr marL="349250" indent="-228600" algn="just">
              <a:buFont typeface="+mj-lt"/>
              <a:buAutoNum type="arabicPeriod" startAt="2"/>
              <a:defRPr/>
            </a:pPr>
            <a:endParaRPr lang="ka-GE" sz="300" b="1" dirty="0" smtClean="0">
              <a:solidFill>
                <a:srgbClr val="FF0000"/>
              </a:solidFill>
              <a:latin typeface="Sylfaen" pitchFamily="18" charset="0"/>
            </a:endParaRPr>
          </a:p>
          <a:p>
            <a:pPr marL="463550" indent="-342900" algn="just">
              <a:buFont typeface="+mj-lt"/>
              <a:buAutoNum type="arabicPeriod" startAt="3"/>
              <a:defRPr/>
            </a:pPr>
            <a:r>
              <a:rPr lang="ka-GE" b="1" dirty="0" smtClean="0">
                <a:solidFill>
                  <a:srgbClr val="FF0000"/>
                </a:solidFill>
                <a:latin typeface="Sylfaen" pitchFamily="18" charset="0"/>
              </a:rPr>
              <a:t>სავალდებულო განმეორებითი გადამოწმების პერიოდი  გაიზარდა;</a:t>
            </a:r>
          </a:p>
          <a:p>
            <a:pPr marL="463550" indent="-342900" algn="just">
              <a:defRPr/>
            </a:pPr>
            <a:r>
              <a:rPr lang="ka-G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</a:rPr>
              <a:t>  </a:t>
            </a:r>
            <a:r>
              <a:rPr lang="ka-G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</a:rPr>
              <a:t> (4  წლის  ნაცვლად  გახდა 5 წელი)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Sylfaen" pitchFamily="18" charset="0"/>
            </a:endParaRPr>
          </a:p>
          <a:p>
            <a:pPr marL="463550" indent="-342900" algn="just">
              <a:defRPr/>
            </a:pPr>
            <a:endParaRPr lang="en-US" sz="300" b="1" dirty="0" smtClean="0">
              <a:solidFill>
                <a:schemeClr val="tx1">
                  <a:lumMod val="95000"/>
                  <a:lumOff val="5000"/>
                </a:schemeClr>
              </a:solidFill>
              <a:latin typeface="Sylfaen" pitchFamily="18" charset="0"/>
            </a:endParaRPr>
          </a:p>
          <a:p>
            <a:pPr marL="463550" indent="-342900" algn="just">
              <a:defRPr/>
            </a:pPr>
            <a:r>
              <a:rPr lang="en-US" b="1" dirty="0" smtClean="0">
                <a:solidFill>
                  <a:srgbClr val="FF0000"/>
                </a:solidFill>
                <a:latin typeface="Sylfaen" pitchFamily="18" charset="0"/>
              </a:rPr>
              <a:t>4.   დ</a:t>
            </a:r>
            <a:r>
              <a:rPr lang="ka-GE" b="1" dirty="0" smtClean="0">
                <a:solidFill>
                  <a:srgbClr val="FF0000"/>
                </a:solidFill>
                <a:latin typeface="Sylfaen" pitchFamily="18" charset="0"/>
              </a:rPr>
              <a:t>ამხმარე საშუალების - ეტლის პროგრამულად მიღება გამარტივდა.</a:t>
            </a:r>
          </a:p>
          <a:p>
            <a:pPr marL="463550" indent="-342900" algn="just">
              <a:defRPr/>
            </a:pPr>
            <a:r>
              <a:rPr lang="en-US" b="1" dirty="0" smtClean="0">
                <a:solidFill>
                  <a:schemeClr val="tx1"/>
                </a:solidFill>
                <a:latin typeface="Sylfaen" pitchFamily="18" charset="0"/>
              </a:rPr>
              <a:t>     </a:t>
            </a:r>
            <a:r>
              <a:rPr lang="ka-GE" b="1" dirty="0" smtClean="0">
                <a:solidFill>
                  <a:schemeClr val="tx1"/>
                </a:solidFill>
                <a:latin typeface="Sylfaen" pitchFamily="18" charset="0"/>
              </a:rPr>
              <a:t>(ბენეფიციარს აღარ ევალება ფორმა-50-ის წარმოდგენა, რომელიც ფასიანია.)</a:t>
            </a:r>
          </a:p>
          <a:p>
            <a:pPr marL="463550" indent="-342900" algn="just">
              <a:defRPr/>
            </a:pPr>
            <a:endParaRPr lang="ka-GE" sz="300" b="1" dirty="0" smtClean="0">
              <a:solidFill>
                <a:schemeClr val="tx1"/>
              </a:solidFill>
              <a:latin typeface="Sylfaen" pitchFamily="18" charset="0"/>
            </a:endParaRPr>
          </a:p>
          <a:p>
            <a:pPr marL="463550" indent="-342900" algn="just">
              <a:defRPr/>
            </a:pPr>
            <a:r>
              <a:rPr lang="ka-GE" b="1" dirty="0" smtClean="0">
                <a:solidFill>
                  <a:srgbClr val="FF0000"/>
                </a:solidFill>
                <a:latin typeface="Sylfaen" pitchFamily="18" charset="0"/>
              </a:rPr>
              <a:t> 5</a:t>
            </a:r>
            <a:r>
              <a:rPr lang="en-US" b="1" dirty="0" smtClean="0">
                <a:solidFill>
                  <a:srgbClr val="FF0000"/>
                </a:solidFill>
                <a:latin typeface="Sylfaen" pitchFamily="18" charset="0"/>
              </a:rPr>
              <a:t>.</a:t>
            </a:r>
            <a:r>
              <a:rPr lang="ka-GE" b="1" dirty="0" smtClean="0">
                <a:solidFill>
                  <a:srgbClr val="FF0000"/>
                </a:solidFill>
                <a:latin typeface="Sylfaen" pitchFamily="18" charset="0"/>
              </a:rPr>
              <a:t>  დაიწყო ახალი ფორმულის შექმნა;</a:t>
            </a:r>
          </a:p>
          <a:p>
            <a:pPr marL="349250" indent="-228600">
              <a:defRPr/>
            </a:pPr>
            <a:r>
              <a:rPr lang="ka-GE" sz="1700" b="1" dirty="0" smtClean="0">
                <a:solidFill>
                  <a:srgbClr val="FF0000"/>
                </a:solidFill>
                <a:latin typeface="Sylfaen" pitchFamily="18" charset="0"/>
              </a:rPr>
              <a:t>    </a:t>
            </a:r>
            <a:r>
              <a:rPr lang="ka-GE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</a:rPr>
              <a:t>საარსებო შემწეობის უფრო მეტი   მიზნობრიობისთვის, რაც გულისხმობს  დღევანდელი </a:t>
            </a:r>
            <a:r>
              <a:rPr lang="en-US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</a:rPr>
              <a:t> </a:t>
            </a:r>
            <a:r>
              <a:rPr lang="ka-GE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</a:rPr>
              <a:t>სოციალური  მდგომარეობიდან  და საჭიროებიდან გამომდინარე, ახალი კრიტერიუმების დაწესებას შეფასების</a:t>
            </a:r>
            <a:r>
              <a:rPr lang="en-US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</a:rPr>
              <a:t> </a:t>
            </a:r>
            <a:r>
              <a:rPr lang="ka-GE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</a:rPr>
              <a:t>დროს.</a:t>
            </a:r>
          </a:p>
        </p:txBody>
      </p:sp>
      <p:sp>
        <p:nvSpPr>
          <p:cNvPr id="4" name="სათაური 1"/>
          <p:cNvSpPr txBox="1">
            <a:spLocks/>
          </p:cNvSpPr>
          <p:nvPr/>
        </p:nvSpPr>
        <p:spPr bwMode="auto">
          <a:xfrm>
            <a:off x="609600" y="0"/>
            <a:ext cx="7620000" cy="6858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ka-GE" sz="3200" dirty="0" smtClean="0">
                <a:solidFill>
                  <a:schemeClr val="bg1"/>
                </a:solidFill>
              </a:rPr>
              <a:t>სააგენტოში გატარებული რეფორმები</a:t>
            </a:r>
            <a:endParaRPr kumimoji="0" lang="ka-GE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ylfae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0"/>
            <a:ext cx="9144000" cy="6248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3073" name="Picture 1" descr="C:\Documents and Settings\lmuradiani\Desktop\xe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xaz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0"/>
            <a:ext cx="8305800" cy="990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609600" y="1447800"/>
            <a:ext cx="7924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2500" lnSpcReduction="20000"/>
          </a:bodyPr>
          <a:lstStyle/>
          <a:p>
            <a:pPr algn="ctr" eaLnBrk="0" hangingPunct="0">
              <a:defRPr/>
            </a:pPr>
            <a:r>
              <a:rPr lang="ka-GE" sz="36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       </a:t>
            </a:r>
            <a:r>
              <a:rPr lang="ka-GE" sz="3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ბავშ</a:t>
            </a:r>
            <a:r>
              <a:rPr lang="de-AT" sz="3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ვზე   </a:t>
            </a:r>
            <a:r>
              <a:rPr lang="de-AT" sz="3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ზრუნვ</a:t>
            </a:r>
            <a:r>
              <a:rPr lang="ka-GE" sz="3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ისა</a:t>
            </a:r>
          </a:p>
          <a:p>
            <a:pPr algn="ctr" eaLnBrk="0" hangingPunct="0">
              <a:defRPr/>
            </a:pPr>
            <a:r>
              <a:rPr lang="ka-GE" sz="3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და</a:t>
            </a:r>
          </a:p>
          <a:p>
            <a:pPr algn="ctr" eaLnBrk="0" hangingPunct="0">
              <a:defRPr/>
            </a:pPr>
            <a:r>
              <a:rPr lang="ka-GE" sz="3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სოციალური  რეაბილიტაციის პროგრამები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სათაური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4953000" cy="838200"/>
          </a:xfrm>
          <a:prstGeom prst="roundRect">
            <a:avLst>
              <a:gd name="adj" fmla="val 16667"/>
            </a:avLst>
          </a:prstGeom>
          <a:solidFill>
            <a:srgbClr val="6CB484"/>
          </a:solidFill>
          <a:ln>
            <a:solidFill>
              <a:srgbClr val="0070C0"/>
            </a:solidFill>
            <a:round/>
          </a:ln>
        </p:spPr>
        <p:txBody>
          <a:bodyPr/>
          <a:lstStyle/>
          <a:p>
            <a:r>
              <a:rPr lang="ka-GE" sz="2800" b="1" smtClean="0">
                <a:solidFill>
                  <a:schemeClr val="bg1"/>
                </a:solidFill>
                <a:latin typeface="Sylfaen" pitchFamily="18" charset="0"/>
              </a:rPr>
              <a:t>მინდობით</a:t>
            </a:r>
            <a:r>
              <a:rPr lang="en-US" sz="2800" b="1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ka-GE" sz="2800" b="1" smtClean="0">
                <a:solidFill>
                  <a:schemeClr val="bg1"/>
                </a:solidFill>
                <a:latin typeface="Sylfaen" pitchFamily="18" charset="0"/>
              </a:rPr>
              <a:t> აღზრდა</a:t>
            </a:r>
            <a:endParaRPr lang="en-US" sz="2800" b="1" i="1" smtClean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4419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ka-GE" sz="1800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ka-GE" sz="18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ნათესაურ 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ka-GE" sz="18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მინდობით 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ka-GE" sz="18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აღზრდაში </a:t>
            </a:r>
            <a:r>
              <a:rPr lang="de-AT" sz="18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–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ka-GE" sz="18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ჯანმრთელი 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ka-GE" sz="18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ბავშვისათვის 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ka-GE" sz="18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– 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ka-GE" sz="18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თვეში 200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ka-GE" sz="18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ლარი;</a:t>
            </a:r>
          </a:p>
          <a:p>
            <a:pPr>
              <a:buFont typeface="Arial" pitchFamily="34" charset="0"/>
              <a:buNone/>
              <a:defRPr/>
            </a:pPr>
            <a:r>
              <a:rPr lang="ka-GE" sz="18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de-AT" sz="18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ka-GE" sz="18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არანათესაურ 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ka-GE" sz="18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მინდობით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ka-GE" sz="18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აღზრდაში 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 – </a:t>
            </a:r>
            <a:r>
              <a:rPr lang="ka-GE" sz="18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ჯანმრთელი 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ka-GE" sz="18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ბავშვისათვის 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ka-GE" sz="18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– 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ka-GE" sz="18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თვეში  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ka-GE" sz="18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450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ka-GE" sz="18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ლარი;</a:t>
            </a:r>
          </a:p>
          <a:p>
            <a:pPr>
              <a:buFont typeface="Arial" pitchFamily="34" charset="0"/>
              <a:buNone/>
              <a:defRPr/>
            </a:pPr>
            <a:endParaRPr lang="ka-GE" sz="1800" b="1" dirty="0" smtClean="0">
              <a:solidFill>
                <a:schemeClr val="accent5">
                  <a:lumMod val="50000"/>
                </a:schemeClr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ka-GE" sz="18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ნათესაურ მინდობით აღზრდაში </a:t>
            </a:r>
            <a:r>
              <a:rPr lang="de-AT" sz="18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–</a:t>
            </a:r>
            <a:r>
              <a:rPr lang="ka-GE" sz="18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შშმ ბავშვისათვის – თვეში 300 ლარი;</a:t>
            </a:r>
          </a:p>
          <a:p>
            <a:pPr>
              <a:buFont typeface="Arial" pitchFamily="34" charset="0"/>
              <a:buNone/>
              <a:defRPr/>
            </a:pPr>
            <a:endParaRPr lang="ka-GE" sz="1800" b="1" dirty="0" smtClean="0">
              <a:solidFill>
                <a:schemeClr val="accent5">
                  <a:lumMod val="50000"/>
                </a:schemeClr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ka-GE" sz="18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არანათესაურ მინდობით აღზრდაში </a:t>
            </a:r>
            <a:r>
              <a:rPr lang="de-AT" sz="18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– </a:t>
            </a:r>
            <a:r>
              <a:rPr lang="ka-GE" sz="18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შშმ ბავშვისათვის – თვეში 600 ლარით;</a:t>
            </a:r>
          </a:p>
          <a:p>
            <a:pPr>
              <a:buFont typeface="Arial" pitchFamily="34" charset="0"/>
              <a:buNone/>
              <a:defRPr/>
            </a:pPr>
            <a:endParaRPr lang="ka-GE" sz="1800" b="1" dirty="0" smtClean="0">
              <a:solidFill>
                <a:schemeClr val="accent5">
                  <a:lumMod val="50000"/>
                </a:schemeClr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ka-GE" sz="18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გადაუდებელი მინდობით აღზრდა (მათ შორის, შშმ ბავშვისათვის) – თვეში 600 ლარი.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4008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საპროთეზო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a-GE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ორთოპედიული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a-GE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საშუალებები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-- </a:t>
            </a:r>
            <a:endParaRPr lang="ka-GE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ka-GE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 </a:t>
            </a:r>
            <a:r>
              <a:rPr lang="ka-GE" sz="1600" i="1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შშმ პირის (მათ შორის, შშმ ბავშვის) სტატუსის მქონე პირები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ka-GE" sz="1600" i="1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  სოციალურად დაუცველი ოჯახების მონაცემთა ერთიან ბაზაში“ რეგისტრირებულები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ka-GE" sz="1600" i="1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  ომისა და სამხედრო ძალების ვეტერანები</a:t>
            </a:r>
            <a:endParaRPr lang="ka-GE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ka-GE" sz="16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&lt; 70 001–ზე – 100%.;</a:t>
            </a:r>
            <a:r>
              <a:rPr lang="ka-GE" sz="1600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70 000 –100 000 – 90%</a:t>
            </a:r>
            <a:r>
              <a:rPr lang="ka-GE" sz="1600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&gt; 100 001–ზე –75%</a:t>
            </a:r>
            <a:endParaRPr lang="ka-GE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a-GE" sz="1600" b="1" dirty="0" smtClean="0">
                <a:solidFill>
                  <a:schemeClr val="accent1">
                    <a:lumMod val="75000"/>
                  </a:schemeClr>
                </a:solidFill>
              </a:rPr>
              <a:t>ეტლი</a:t>
            </a:r>
          </a:p>
          <a:p>
            <a:pPr>
              <a:buFont typeface="Wingdings" pitchFamily="2" charset="2"/>
              <a:buChar char="Ø"/>
            </a:pPr>
            <a:endParaRPr lang="ka-GE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ka-GE" sz="1600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შშმ პირის (მათ შორის, შშმ ბავშვის) სტატუსის მქონე პირები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ka-GE" sz="1600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„სოციალურად დაუცველი ოჯახების მონაცემთა ერთიან ბაზაში“ რეგისტრირებული პირები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ka-GE" sz="1600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ომისა და სამხედრო ძალების ვეტერანები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a-GE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ka-GE" sz="14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&lt; 70 001–ზე – 100%.;</a:t>
            </a:r>
            <a:r>
              <a:rPr lang="ka-GE" sz="16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70 000 –100 000 – 90%</a:t>
            </a:r>
            <a:r>
              <a:rPr lang="ka-GE" sz="16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&gt; 100 001–ზე –75% </a:t>
            </a:r>
            <a:endParaRPr lang="en-US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de-AT" sz="1600" b="1" dirty="0" smtClean="0">
                <a:solidFill>
                  <a:schemeClr val="accent1">
                    <a:lumMod val="75000"/>
                  </a:schemeClr>
                </a:solidFill>
              </a:rPr>
              <a:t>სმენის </a:t>
            </a:r>
            <a:r>
              <a:rPr lang="ka-GE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sz="1600" b="1" dirty="0" smtClean="0">
                <a:solidFill>
                  <a:schemeClr val="accent1">
                    <a:lumMod val="75000"/>
                  </a:schemeClr>
                </a:solidFill>
              </a:rPr>
              <a:t>აპარატი </a:t>
            </a:r>
            <a:endParaRPr lang="ka-GE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ka-GE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ka-GE" sz="1600" b="1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შშმ პირის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ka-GE" sz="1600" b="1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(მათ შორის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 - </a:t>
            </a:r>
            <a:r>
              <a:rPr lang="ka-GE" sz="1600" b="1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შშმ ბავშვის)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ka-GE" sz="1600" b="1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 სტატუსის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ka-GE" sz="1600" b="1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მქონე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ka-GE" sz="1600" b="1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პირები</a:t>
            </a:r>
            <a:endParaRPr lang="ka-GE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de-AT" sz="1600" dirty="0" smtClean="0">
                <a:solidFill>
                  <a:schemeClr val="accent1">
                    <a:lumMod val="50000"/>
                  </a:schemeClr>
                </a:solidFill>
              </a:rPr>
              <a:t>ფინანსდება 100%;</a:t>
            </a:r>
            <a:endParaRPr lang="de-AT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de-AT" sz="1600" b="1" dirty="0" smtClean="0">
                <a:solidFill>
                  <a:schemeClr val="accent1">
                    <a:lumMod val="50000"/>
                  </a:schemeClr>
                </a:solidFill>
              </a:rPr>
              <a:t>კოხლეარული </a:t>
            </a:r>
            <a:r>
              <a:rPr lang="ka-GE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AT" sz="1600" b="1" dirty="0" smtClean="0">
                <a:solidFill>
                  <a:schemeClr val="accent1">
                    <a:lumMod val="50000"/>
                  </a:schemeClr>
                </a:solidFill>
              </a:rPr>
              <a:t>იმპლანტი </a:t>
            </a:r>
            <a:r>
              <a:rPr lang="ka-GE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AT" sz="1600" b="1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endParaRPr lang="ka-GE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ka-GE" sz="1600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შშმ პირის (მათ შორის, შშმ ბავშვის) სტატუსის მქონე პირები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, </a:t>
            </a:r>
            <a:endParaRPr lang="ka-GE" sz="1600" dirty="0" smtClean="0">
              <a:solidFill>
                <a:schemeClr val="accent1">
                  <a:lumMod val="50000"/>
                </a:schemeClr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ka-GE" sz="1600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6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ka-GE" sz="1600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წლამდე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ka-GE" sz="1600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და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ka-GE" sz="1600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ასევე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ka-GE" sz="1600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6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ka-GE" sz="1600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წლის  მეტი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ka-GE" sz="1600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ასაკის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ka-GE" sz="1600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აბსოლუტური სიყრუის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ka-GE" sz="1600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მქონე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ka-GE" sz="1600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და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ka-GE" sz="1600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ყრუ-მუნჯი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ka-GE" sz="1600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 ასაკის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ka-GE" sz="1600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ბავშვები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ka-GE" sz="1600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თუ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ka-GE" sz="1600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სამედიცინო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ka-GE" sz="1600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დასკვნის თანახმად, ნაჩვენებია კოხლეარული იმპლანტის ოპერაცია.  </a:t>
            </a:r>
          </a:p>
          <a:p>
            <a:pPr>
              <a:buFont typeface="Wingdings" pitchFamily="2" charset="2"/>
              <a:buChar char="§"/>
            </a:pPr>
            <a:r>
              <a:rPr lang="de-AT" sz="1600" dirty="0" smtClean="0">
                <a:solidFill>
                  <a:schemeClr val="accent1">
                    <a:lumMod val="50000"/>
                  </a:schemeClr>
                </a:solidFill>
              </a:rPr>
              <a:t>ფინანსდება 100</a:t>
            </a:r>
            <a:r>
              <a:rPr lang="de-AT" sz="1600" dirty="0" smtClean="0">
                <a:solidFill>
                  <a:schemeClr val="accent1">
                    <a:lumMod val="75000"/>
                  </a:schemeClr>
                </a:solidFill>
              </a:rPr>
              <a:t>%;</a:t>
            </a:r>
            <a:endParaRPr lang="ka-GE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ka-GE" sz="1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ka-GE" sz="2800" dirty="0" smtClean="0">
              <a:solidFill>
                <a:srgbClr val="FF0000"/>
              </a:solidFill>
            </a:endParaRPr>
          </a:p>
          <a:p>
            <a:pPr lvl="0">
              <a:buFont typeface="Wingdings" pitchFamily="2" charset="2"/>
              <a:buChar char="Ø"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სათაური 1"/>
          <p:cNvSpPr txBox="1">
            <a:spLocks/>
          </p:cNvSpPr>
          <p:nvPr/>
        </p:nvSpPr>
        <p:spPr bwMode="auto">
          <a:xfrm>
            <a:off x="457200" y="0"/>
            <a:ext cx="8229600" cy="609600"/>
          </a:xfrm>
          <a:prstGeom prst="roundRect">
            <a:avLst>
              <a:gd name="adj" fmla="val 16667"/>
            </a:avLst>
          </a:prstGeom>
          <a:solidFill>
            <a:srgbClr val="6CB484"/>
          </a:solidFill>
          <a:ln w="952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ka-GE" sz="2800" b="1" dirty="0" smtClean="0"/>
              <a:t>დამხმარე    საშუალებები</a:t>
            </a:r>
            <a:endParaRPr kumimoji="0" lang="en-US" sz="26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ylfae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334000"/>
            <a:ext cx="7696200" cy="1371600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700" b="1" dirty="0" smtClean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700" b="1" dirty="0" smtClean="0"/>
              <a:t>      </a:t>
            </a:r>
            <a:r>
              <a:rPr lang="en-US" sz="3700" b="1" i="1" dirty="0" smtClean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3700" b="1" i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700" b="1" i="1" dirty="0" smtClean="0"/>
              <a:t>                                                                                                                                               www.ssa.gov.ge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40386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676400"/>
            <a:ext cx="80772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ka-GE" sz="3600" b="1" dirty="0" smtClean="0">
                <a:solidFill>
                  <a:schemeClr val="accent1">
                    <a:lumMod val="75000"/>
                  </a:schemeClr>
                </a:solidFill>
                <a:latin typeface="Sylfaen" pitchFamily="18" charset="0"/>
                <a:cs typeface="Arial" charset="0"/>
              </a:rPr>
              <a:t>ჯანმრთელობის</a:t>
            </a:r>
          </a:p>
          <a:p>
            <a:pPr algn="ctr">
              <a:defRPr/>
            </a:pPr>
            <a:endParaRPr lang="ka-GE" sz="3600" b="1" dirty="0" smtClean="0">
              <a:solidFill>
                <a:schemeClr val="accent1">
                  <a:lumMod val="75000"/>
                </a:schemeClr>
              </a:solidFill>
              <a:latin typeface="Sylfaen" pitchFamily="18" charset="0"/>
              <a:cs typeface="Arial" charset="0"/>
            </a:endParaRPr>
          </a:p>
          <a:p>
            <a:pPr algn="ctr">
              <a:defRPr/>
            </a:pPr>
            <a:r>
              <a:rPr lang="ka-GE" sz="3600" b="1" dirty="0" smtClean="0">
                <a:solidFill>
                  <a:schemeClr val="accent1">
                    <a:lumMod val="75000"/>
                  </a:schemeClr>
                </a:solidFill>
                <a:latin typeface="Sylfaen" pitchFamily="18" charset="0"/>
                <a:cs typeface="Arial" charset="0"/>
              </a:rPr>
              <a:t>დაცვის  სახელმწიფო  პროგრამები</a:t>
            </a:r>
            <a:endParaRPr lang="ka-GE" sz="3600" b="1" dirty="0">
              <a:solidFill>
                <a:schemeClr val="accent1">
                  <a:lumMod val="75000"/>
                </a:schemeClr>
              </a:solidFill>
              <a:latin typeface="Sylfaen" pitchFamily="18" charset="0"/>
              <a:cs typeface="Arial" charset="0"/>
            </a:endParaRPr>
          </a:p>
          <a:p>
            <a:pPr algn="ctr">
              <a:defRPr/>
            </a:pPr>
            <a:endParaRPr lang="en-US" sz="36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en-US" sz="36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5" descr="xaz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876800"/>
            <a:ext cx="7772400" cy="685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" y="1905000"/>
            <a:ext cx="693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l-ES">
                <a:latin typeface="Sylfaen" pitchFamily="18" charset="0"/>
              </a:rPr>
              <a:t> </a:t>
            </a:r>
            <a:endParaRPr lang="en-US">
              <a:latin typeface="Sylfaen" pitchFamily="18" charset="0"/>
            </a:endParaRPr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609600" y="24130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/>
          </a:p>
        </p:txBody>
      </p:sp>
      <p:sp>
        <p:nvSpPr>
          <p:cNvPr id="17413" name="Rectangle 1"/>
          <p:cNvSpPr>
            <a:spLocks noChangeArrowheads="1"/>
          </p:cNvSpPr>
          <p:nvPr/>
        </p:nvSpPr>
        <p:spPr bwMode="auto">
          <a:xfrm>
            <a:off x="685800" y="1371600"/>
            <a:ext cx="7467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65138" indent="-465138" algn="just" eaLnBrk="0" hangingPunct="0">
              <a:buClr>
                <a:srgbClr val="5FA326"/>
              </a:buClr>
              <a:tabLst>
                <a:tab pos="457200" algn="l"/>
              </a:tabLst>
            </a:pPr>
            <a:endParaRPr lang="en-US" dirty="0"/>
          </a:p>
          <a:p>
            <a:pPr marL="465138" indent="-465138" algn="just" eaLnBrk="0" hangingPunct="0">
              <a:buClr>
                <a:srgbClr val="5FA326"/>
              </a:buClr>
              <a:buFont typeface="Wingdings" pitchFamily="2" charset="2"/>
              <a:buChar char="Ø"/>
              <a:tabLst>
                <a:tab pos="457200" algn="l"/>
              </a:tabLst>
            </a:pPr>
            <a:endParaRPr lang="en-US" sz="1600" dirty="0">
              <a:latin typeface="Sylfaen" pitchFamily="18" charset="0"/>
            </a:endParaRPr>
          </a:p>
          <a:p>
            <a:pPr marL="465138" indent="-465138" algn="just" eaLnBrk="0" hangingPunct="0">
              <a:buClr>
                <a:srgbClr val="5FA326"/>
              </a:buClr>
              <a:buFont typeface="Wingdings" pitchFamily="2" charset="2"/>
              <a:buChar char="Ø"/>
              <a:tabLst>
                <a:tab pos="457200" algn="l"/>
              </a:tabLst>
            </a:pPr>
            <a:endParaRPr lang="ka-GE" sz="1000" dirty="0">
              <a:latin typeface="Sylfaen" pitchFamily="18" charset="0"/>
            </a:endParaRPr>
          </a:p>
          <a:p>
            <a:pPr marL="465138" indent="-465138" eaLnBrk="0" hangingPunct="0">
              <a:buClr>
                <a:srgbClr val="5FA326"/>
              </a:buClr>
              <a:buFont typeface="Wingdings" pitchFamily="2" charset="2"/>
              <a:buChar char="Ø"/>
              <a:tabLst>
                <a:tab pos="457200" algn="l"/>
              </a:tabLst>
            </a:pPr>
            <a:endParaRPr lang="ka-GE" dirty="0">
              <a:latin typeface="Sylfaen" pitchFamily="18" charset="0"/>
            </a:endParaRPr>
          </a:p>
          <a:p>
            <a:pPr marL="465138" indent="-465138" eaLnBrk="0" hangingPunct="0">
              <a:buClr>
                <a:srgbClr val="5FA326"/>
              </a:buClr>
              <a:tabLst>
                <a:tab pos="457200" algn="l"/>
              </a:tabLst>
            </a:pPr>
            <a:r>
              <a:rPr lang="ka-GE" dirty="0"/>
              <a:t>.</a:t>
            </a:r>
            <a:endParaRPr lang="en-US" dirty="0"/>
          </a:p>
          <a:p>
            <a:pPr marL="465138" indent="-465138" eaLnBrk="0" hangingPunct="0">
              <a:buClr>
                <a:srgbClr val="5FA326"/>
              </a:buClr>
              <a:buFont typeface="Wingdings" pitchFamily="2" charset="2"/>
              <a:buChar char="Ø"/>
              <a:tabLst>
                <a:tab pos="457200" algn="l"/>
              </a:tabLst>
            </a:pPr>
            <a:endParaRPr lang="de-AT" dirty="0"/>
          </a:p>
        </p:txBody>
      </p:sp>
      <p:sp>
        <p:nvSpPr>
          <p:cNvPr id="18440" name="Rectangle 1"/>
          <p:cNvSpPr>
            <a:spLocks noChangeArrowheads="1"/>
          </p:cNvSpPr>
          <p:nvPr/>
        </p:nvSpPr>
        <p:spPr bwMode="auto">
          <a:xfrm>
            <a:off x="-76200" y="914400"/>
            <a:ext cx="93726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ka-GE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</a:t>
            </a:r>
            <a:endParaRPr lang="ka-GE" sz="1400" b="1" dirty="0" smtClean="0">
              <a:solidFill>
                <a:schemeClr val="accent5">
                  <a:lumMod val="50000"/>
                </a:schemeClr>
              </a:solidFill>
              <a:latin typeface="Sylfae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ka-GE" sz="20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მ ო ს ა რ გ ე ბ ლ ე ე ბ ი</a:t>
            </a:r>
          </a:p>
          <a:p>
            <a:pPr algn="ctr" eaLnBrk="0" hangingPunct="0">
              <a:defRPr/>
            </a:pPr>
            <a:endParaRPr lang="en-US" sz="1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ka-GE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ოჯახები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რომლებიც</a:t>
            </a:r>
            <a:r>
              <a:rPr lang="ka-GE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რეგისტრირებული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არიან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,,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სოციალურად</a:t>
            </a:r>
            <a:r>
              <a:rPr lang="ka-GE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დაუცველი</a:t>
            </a:r>
            <a:r>
              <a:rPr lang="ka-GE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ოჯახები</a:t>
            </a:r>
            <a:r>
              <a:rPr lang="ka-GE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სმონაცემთა</a:t>
            </a:r>
            <a:r>
              <a:rPr lang="ka-GE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ერთიან</a:t>
            </a:r>
            <a:r>
              <a:rPr lang="ka-GE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ბაზაში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”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, 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და</a:t>
            </a:r>
            <a:r>
              <a:rPr lang="ka-GE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მათთვის</a:t>
            </a:r>
            <a:r>
              <a:rPr lang="ka-GE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მინიჭებული</a:t>
            </a:r>
            <a:r>
              <a:rPr lang="ka-GE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სარეიტინგო</a:t>
            </a:r>
            <a:r>
              <a:rPr lang="ka-GE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 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ქულა</a:t>
            </a:r>
            <a:r>
              <a:rPr lang="ka-GE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 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არ</a:t>
            </a:r>
            <a:r>
              <a:rPr lang="ka-GE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აღემატება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70 000-ს;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0" hangingPunct="0">
              <a:defRPr/>
            </a:pPr>
            <a:endParaRPr lang="en-US" sz="1600" dirty="0" smtClean="0">
              <a:solidFill>
                <a:schemeClr val="accent5">
                  <a:lumMod val="50000"/>
                </a:schemeClr>
              </a:solidFill>
              <a:latin typeface="Sylfae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ka-GE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ოჯახები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რომლებიც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ka-GE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2008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წლის</a:t>
            </a:r>
            <a:r>
              <a:rPr lang="ka-GE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6</a:t>
            </a:r>
            <a:r>
              <a:rPr lang="ka-GE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 აგვისტოდან 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საქართველოზ</a:t>
            </a:r>
            <a:r>
              <a:rPr lang="ka-GE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ე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რუსეთის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ფედერაციის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ka-GE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შ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ეიარაღებული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თავდასხმის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შედეგად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გახდნენ</a:t>
            </a:r>
            <a:r>
              <a:rPr lang="ka-GE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დევნილები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;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0" hangingPunct="0">
              <a:defRPr/>
            </a:pPr>
            <a:endParaRPr lang="en-US" sz="1600" dirty="0" smtClean="0">
              <a:solidFill>
                <a:schemeClr val="accent5">
                  <a:lumMod val="50000"/>
                </a:schemeClr>
              </a:solidFill>
              <a:latin typeface="Sylfae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ka-GE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მზრუნველობამოკლებული</a:t>
            </a:r>
            <a:r>
              <a:rPr lang="ka-GE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პირები</a:t>
            </a:r>
            <a:r>
              <a:rPr lang="ka-GE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(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მათ</a:t>
            </a:r>
            <a:r>
              <a:rPr lang="ka-GE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შორის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რეინტეგრაციაში</a:t>
            </a:r>
            <a:r>
              <a:rPr lang="ka-GE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ან</a:t>
            </a:r>
            <a:r>
              <a:rPr lang="ka-GE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მინდობით აღზრდაში მყოფი  ბავშვები)</a:t>
            </a:r>
            <a:r>
              <a:rPr lang="de-AT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;</a:t>
            </a:r>
            <a:endParaRPr lang="ka-GE" sz="1600" b="1" dirty="0" smtClean="0">
              <a:solidFill>
                <a:schemeClr val="accent5">
                  <a:lumMod val="50000"/>
                </a:schemeClr>
              </a:solidFill>
              <a:latin typeface="Sylfae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en-US" sz="1600" dirty="0" smtClean="0">
              <a:solidFill>
                <a:schemeClr val="accent5">
                  <a:lumMod val="50000"/>
                </a:schemeClr>
              </a:solidFill>
              <a:latin typeface="Sylfae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სახელმწიფო</a:t>
            </a:r>
            <a:r>
              <a:rPr lang="ka-GE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ზრუნვის</a:t>
            </a:r>
            <a:r>
              <a:rPr lang="ka-GE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სააგენტოს</a:t>
            </a:r>
            <a:r>
              <a:rPr lang="ka-GE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ფილიალებში</a:t>
            </a:r>
            <a:r>
              <a:rPr lang="ka-GE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დასაქმებული</a:t>
            </a:r>
            <a:r>
              <a:rPr lang="ka-GE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უფროსი</a:t>
            </a:r>
            <a:r>
              <a:rPr lang="ka-GE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 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აღმზრდელები</a:t>
            </a:r>
            <a:r>
              <a:rPr lang="ka-GE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და</a:t>
            </a:r>
            <a:r>
              <a:rPr lang="ka-GE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აღმზრდელები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; 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0" hangingPunct="0">
              <a:defRPr/>
            </a:pPr>
            <a:endParaRPr lang="en-US" sz="1600" dirty="0" smtClean="0">
              <a:solidFill>
                <a:schemeClr val="accent5">
                  <a:lumMod val="50000"/>
                </a:schemeClr>
              </a:solidFill>
              <a:latin typeface="Sylfae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en-US" sz="1600" dirty="0" smtClean="0">
              <a:solidFill>
                <a:schemeClr val="accent5">
                  <a:lumMod val="50000"/>
                </a:schemeClr>
              </a:solidFill>
              <a:latin typeface="Sylfae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საქართველოს</a:t>
            </a:r>
            <a:r>
              <a:rPr lang="ka-GE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საჯარო</a:t>
            </a:r>
            <a:r>
              <a:rPr lang="ka-GE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სკოლის</a:t>
            </a:r>
            <a:r>
              <a:rPr lang="ka-GE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მასწავლებლები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ადმინისტრაციულ-ტექნიკური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პერსო</a:t>
            </a:r>
            <a:r>
              <a:rPr lang="ka-GE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ნ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ალი</a:t>
            </a:r>
            <a:r>
              <a:rPr lang="ka-GE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;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პროფესიული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სწავლების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ka-GE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ცენტრების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ka-GE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მას</a:t>
            </a:r>
            <a:r>
              <a:rPr lang="ka-GE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წ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ავლებლები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;</a:t>
            </a:r>
            <a:endParaRPr lang="ka-GE" sz="1600" b="1" dirty="0" smtClean="0">
              <a:solidFill>
                <a:schemeClr val="accent5">
                  <a:lumMod val="50000"/>
                </a:schemeClr>
              </a:solidFill>
              <a:latin typeface="Sylfae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endParaRPr lang="en-US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აფხაზეთის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ავტონომიური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რესპუბლიკის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ოკუპირებული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ტერიტორიის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მიმდებარედ</a:t>
            </a:r>
            <a:r>
              <a:rPr lang="ka-GE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მცხოვრები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ka-GE" sz="1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ოჯახები 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სათაური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20000" cy="838200"/>
          </a:xfrm>
          <a:prstGeom prst="roundRect">
            <a:avLst>
              <a:gd name="adj" fmla="val 16667"/>
            </a:avLst>
          </a:prstGeom>
          <a:solidFill>
            <a:srgbClr val="6CB484"/>
          </a:solidFill>
          <a:ln>
            <a:solidFill>
              <a:srgbClr val="0070C0"/>
            </a:solidFill>
            <a:round/>
          </a:ln>
        </p:spPr>
        <p:txBody>
          <a:bodyPr/>
          <a:lstStyle/>
          <a:p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Sylfaen" pitchFamily="18" charset="0"/>
              </a:rPr>
              <a:t/>
            </a:r>
            <a:b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Sylfaen" pitchFamily="18" charset="0"/>
              </a:rPr>
            </a:b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Sylfaen" pitchFamily="18" charset="0"/>
              </a:rPr>
              <a:t/>
            </a:r>
            <a:b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Sylfaen" pitchFamily="18" charset="0"/>
              </a:rPr>
            </a:br>
            <a:r>
              <a:rPr lang="ka-GE" sz="2000" b="1" dirty="0" smtClean="0">
                <a:solidFill>
                  <a:schemeClr val="bg1"/>
                </a:solidFill>
                <a:latin typeface="Sylfaen" pitchFamily="18" charset="0"/>
              </a:rPr>
              <a:t>მოსახლეობის  ჯანმრთელობის  დაზღვევის  სახელმწიფო  პროგრამა </a:t>
            </a:r>
            <a:r>
              <a:rPr lang="ka-GE" sz="2000" b="1" dirty="0" smtClean="0">
                <a:solidFill>
                  <a:schemeClr val="bg1">
                    <a:lumMod val="85000"/>
                  </a:schemeClr>
                </a:solidFill>
                <a:latin typeface="Sylfaen" pitchFamily="18" charset="0"/>
              </a:rPr>
              <a:t/>
            </a:r>
            <a:br>
              <a:rPr lang="ka-GE" sz="2000" b="1" dirty="0" smtClean="0">
                <a:solidFill>
                  <a:schemeClr val="bg1">
                    <a:lumMod val="85000"/>
                  </a:schemeClr>
                </a:solidFill>
                <a:latin typeface="Sylfaen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ka-GE" sz="2000" b="1" dirty="0" smtClean="0">
              <a:solidFill>
                <a:schemeClr val="bg1"/>
              </a:solidFill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" y="1905000"/>
            <a:ext cx="693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l-ES">
                <a:latin typeface="Sylfaen" pitchFamily="18" charset="0"/>
              </a:rPr>
              <a:t> </a:t>
            </a:r>
            <a:endParaRPr lang="en-US">
              <a:latin typeface="Sylfaen" pitchFamily="18" charset="0"/>
            </a:endParaRPr>
          </a:p>
        </p:txBody>
      </p:sp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609600" y="24130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/>
          </a:p>
        </p:txBody>
      </p:sp>
      <p:sp>
        <p:nvSpPr>
          <p:cNvPr id="9223" name="Rectangle 1"/>
          <p:cNvSpPr>
            <a:spLocks noChangeArrowheads="1"/>
          </p:cNvSpPr>
          <p:nvPr/>
        </p:nvSpPr>
        <p:spPr bwMode="auto">
          <a:xfrm>
            <a:off x="0" y="1600200"/>
            <a:ext cx="9144000" cy="62786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ka-GE" sz="1400" b="1" dirty="0" smtClean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ka-GE" sz="1600" b="1" dirty="0" smtClean="0">
              <a:solidFill>
                <a:schemeClr val="accent5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ka-GE" sz="1600" b="1" dirty="0" smtClean="0">
              <a:solidFill>
                <a:schemeClr val="accent5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ამბულატორიული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მომსახურების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ხარჯების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ანაზღაურე</a:t>
            </a:r>
            <a:r>
              <a:rPr lang="ka-GE" sz="16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ბ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ა;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1600" b="1" dirty="0" smtClean="0">
              <a:solidFill>
                <a:schemeClr val="accent5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სტაციონარული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მომსახურების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ხარჯების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ანაზღაურება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:</a:t>
            </a:r>
            <a:endParaRPr lang="ka-GE" sz="1600" b="1" dirty="0" smtClean="0">
              <a:solidFill>
                <a:schemeClr val="accent5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400" dirty="0">
              <a:solidFill>
                <a:schemeClr val="accent5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>
              <a:buSzPct val="200000"/>
              <a:buFont typeface="Arial" pitchFamily="34" charset="0"/>
              <a:buChar char="•"/>
              <a:defRPr/>
            </a:pPr>
            <a:r>
              <a:rPr lang="en-US" sz="1400" dirty="0" err="1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გადაუდებელი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სტაციონარული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მომსახურება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მათ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შორის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გართულებულ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ორსულობასთან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მშობიარობასთან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და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ლოგინობის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ხანასთან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დაკავშირებული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ჰოსპიტალიზაცია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;</a:t>
            </a:r>
            <a:endParaRPr lang="ka-GE" sz="1400" dirty="0" smtClean="0">
              <a:solidFill>
                <a:schemeClr val="accent5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>
              <a:buSzPct val="200000"/>
              <a:buFont typeface="Arial" pitchFamily="34" charset="0"/>
              <a:buChar char="•"/>
              <a:defRPr/>
            </a:pPr>
            <a:endParaRPr lang="en-US" sz="1400" dirty="0">
              <a:solidFill>
                <a:schemeClr val="accent5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>
              <a:buSzPct val="200000"/>
              <a:buFont typeface="Arial" pitchFamily="34" charset="0"/>
              <a:buChar char="•"/>
              <a:defRPr/>
            </a:pPr>
            <a:r>
              <a:rPr lang="en-US" sz="1400" dirty="0" err="1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გეგმური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ქირურგიული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ოპერაციები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(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მათ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შორის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დღის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სტაციონარი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) –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სადაზღვევო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წლიური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ლიმიტი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15 000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ლარი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;</a:t>
            </a:r>
            <a:endParaRPr lang="ka-GE" sz="1400" dirty="0" smtClean="0">
              <a:solidFill>
                <a:schemeClr val="accent5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>
              <a:buSzPct val="200000"/>
              <a:buFont typeface="Arial" pitchFamily="34" charset="0"/>
              <a:buChar char="•"/>
              <a:defRPr/>
            </a:pPr>
            <a:endParaRPr lang="en-US" sz="1400" dirty="0">
              <a:solidFill>
                <a:schemeClr val="accent5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>
              <a:buSzPct val="200000"/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ქიმიოთერაპიისა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და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სხივური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თერაპიის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ხარჯები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– 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სადაზღვევო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წლიური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ლიმიტი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12 000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ლარი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; </a:t>
            </a:r>
            <a:endParaRPr lang="ka-GE" sz="1400" dirty="0" smtClean="0">
              <a:solidFill>
                <a:schemeClr val="accent5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>
              <a:buSzPct val="200000"/>
              <a:buFont typeface="Arial" pitchFamily="34" charset="0"/>
              <a:buChar char="•"/>
              <a:defRPr/>
            </a:pPr>
            <a:endParaRPr lang="en-US" sz="1400" dirty="0">
              <a:solidFill>
                <a:schemeClr val="accent5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>
              <a:buClr>
                <a:schemeClr val="accent5">
                  <a:lumMod val="50000"/>
                </a:schemeClr>
              </a:buClr>
              <a:buSzPct val="200000"/>
              <a:buFont typeface="Arial" pitchFamily="34" charset="0"/>
              <a:buChar char="•"/>
              <a:defRPr/>
            </a:pPr>
            <a:r>
              <a:rPr lang="en-US" sz="1400" dirty="0" err="1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მშობიარობასთან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დაკავშირებული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ხარჯები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– 400 </a:t>
            </a:r>
            <a:r>
              <a:rPr lang="en-US" sz="1400" dirty="0" err="1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ლარი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;</a:t>
            </a:r>
          </a:p>
          <a:p>
            <a:pPr>
              <a:defRPr/>
            </a:pPr>
            <a:endParaRPr lang="en-US" sz="1400" dirty="0">
              <a:solidFill>
                <a:schemeClr val="accent5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სამკურნალო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საშუალებების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ხარჯების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ანაზღაურება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–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სამკურნალო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საშუალებათა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ნუსხის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მიხედვით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. </a:t>
            </a:r>
            <a:endParaRPr lang="ka-GE" sz="1400" dirty="0" smtClean="0">
              <a:solidFill>
                <a:schemeClr val="accent5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400" dirty="0" smtClean="0">
              <a:solidFill>
                <a:schemeClr val="accent5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1400" dirty="0" err="1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მზღვეველის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მიერ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ანაზღაურდება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პოლისის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წლიური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სადაზღვევო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ლიმიტის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50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ლარის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ფარგლებში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, 50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პროცენტის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  </a:t>
            </a:r>
            <a:r>
              <a:rPr lang="en-US" sz="1400" dirty="0" err="1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თანაგადახდით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.</a:t>
            </a:r>
            <a:endParaRPr lang="ka-GE" sz="1400" dirty="0">
              <a:solidFill>
                <a:schemeClr val="accent5">
                  <a:lumMod val="50000"/>
                </a:schemeClr>
              </a:solidFill>
              <a:latin typeface="Sylfaen" pitchFamily="18" charset="0"/>
              <a:cs typeface="Arial" charset="0"/>
            </a:endParaRPr>
          </a:p>
          <a:p>
            <a:pPr marL="465138" indent="-465138" algn="just" eaLnBrk="0" hangingPunct="0">
              <a:buClr>
                <a:srgbClr val="5FA326"/>
              </a:buClr>
              <a:buFont typeface="Wingdings" pitchFamily="2" charset="2"/>
              <a:buChar char="Ø"/>
              <a:tabLst>
                <a:tab pos="457200" algn="l"/>
              </a:tabLst>
              <a:defRPr/>
            </a:pPr>
            <a:endParaRPr lang="ka-GE" sz="1400" dirty="0">
              <a:solidFill>
                <a:schemeClr val="accent5">
                  <a:lumMod val="50000"/>
                </a:schemeClr>
              </a:solidFill>
              <a:latin typeface="Sylfaen" pitchFamily="18" charset="0"/>
              <a:cs typeface="Arial" charset="0"/>
            </a:endParaRPr>
          </a:p>
          <a:p>
            <a:pPr marL="465138" indent="-465138" algn="just" eaLnBrk="0" hangingPunct="0">
              <a:buClr>
                <a:srgbClr val="5FA326"/>
              </a:buClr>
              <a:buFont typeface="Wingdings" pitchFamily="2" charset="2"/>
              <a:buChar char="Ø"/>
              <a:tabLst>
                <a:tab pos="457200" algn="l"/>
              </a:tabLst>
              <a:defRPr/>
            </a:pPr>
            <a:endParaRPr lang="ka-GE" sz="1200" dirty="0">
              <a:solidFill>
                <a:schemeClr val="accent5">
                  <a:lumMod val="50000"/>
                </a:schemeClr>
              </a:solidFill>
              <a:latin typeface="Sylfaen" pitchFamily="18" charset="0"/>
              <a:cs typeface="Arial" charset="0"/>
            </a:endParaRPr>
          </a:p>
          <a:p>
            <a:pPr marL="465138" indent="-465138" eaLnBrk="0" hangingPunct="0">
              <a:buClr>
                <a:srgbClr val="5FA326"/>
              </a:buClr>
              <a:buFont typeface="Wingdings" pitchFamily="2" charset="2"/>
              <a:buChar char="Ø"/>
              <a:tabLst>
                <a:tab pos="457200" algn="l"/>
              </a:tabLst>
              <a:defRPr/>
            </a:pPr>
            <a:endParaRPr lang="ka-GE" sz="1200" dirty="0">
              <a:solidFill>
                <a:schemeClr val="accent5">
                  <a:lumMod val="50000"/>
                </a:schemeClr>
              </a:solidFill>
              <a:latin typeface="Sylfaen" pitchFamily="18" charset="0"/>
              <a:cs typeface="Arial" charset="0"/>
            </a:endParaRPr>
          </a:p>
          <a:p>
            <a:pPr marL="465138" indent="-465138" eaLnBrk="0" hangingPunct="0">
              <a:buClr>
                <a:srgbClr val="5FA326"/>
              </a:buClr>
              <a:tabLst>
                <a:tab pos="457200" algn="l"/>
              </a:tabLst>
              <a:defRPr/>
            </a:pPr>
            <a:r>
              <a:rPr lang="ka-GE" sz="12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.</a:t>
            </a:r>
            <a:endParaRPr lang="en-US" sz="1200" dirty="0">
              <a:solidFill>
                <a:schemeClr val="accent5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marL="465138" indent="-465138" eaLnBrk="0" hangingPunct="0">
              <a:buClr>
                <a:srgbClr val="5FA326"/>
              </a:buClr>
              <a:buFont typeface="Wingdings" pitchFamily="2" charset="2"/>
              <a:buChar char="Ø"/>
              <a:tabLst>
                <a:tab pos="457200" algn="l"/>
              </a:tabLst>
              <a:defRPr/>
            </a:pPr>
            <a:endParaRPr lang="de-AT" dirty="0">
              <a:latin typeface="Arial" charset="0"/>
              <a:cs typeface="Arial" charset="0"/>
            </a:endParaRPr>
          </a:p>
        </p:txBody>
      </p:sp>
      <p:sp>
        <p:nvSpPr>
          <p:cNvPr id="6" name="სათაური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620000" cy="1143000"/>
          </a:xfrm>
          <a:prstGeom prst="roundRect">
            <a:avLst>
              <a:gd name="adj" fmla="val 16667"/>
            </a:avLst>
          </a:prstGeom>
          <a:solidFill>
            <a:srgbClr val="6CB484"/>
          </a:solidFill>
          <a:ln>
            <a:solidFill>
              <a:srgbClr val="0070C0"/>
            </a:solidFill>
            <a:round/>
          </a:ln>
        </p:spPr>
        <p:txBody>
          <a:bodyPr/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ka-GE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მოსახლეობის ჯანმრთელობის  დაზღვევის სახელმწიფო  პროგრამით  გათვალისწინებული სამედიცინო  მომსახურეობები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ka-GE" sz="2000" b="1" dirty="0" smtClean="0">
              <a:solidFill>
                <a:schemeClr val="bg1"/>
              </a:solidFill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00" y="152400"/>
            <a:ext cx="66294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chemeClr val="accent1">
                  <a:lumMod val="75000"/>
                </a:schemeClr>
              </a:buClr>
              <a:defRPr/>
            </a:pPr>
            <a:r>
              <a:rPr lang="ka-GE" sz="22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მოსახლეობის ჯანმრთელობის  დაზღვევის სახელმწიფო პროგრამა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4343" name="Rectangle 1"/>
          <p:cNvSpPr>
            <a:spLocks noChangeArrowheads="1"/>
          </p:cNvSpPr>
          <p:nvPr/>
        </p:nvSpPr>
        <p:spPr bwMode="auto">
          <a:xfrm>
            <a:off x="381000" y="990600"/>
            <a:ext cx="7620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დაზღვეულთა</a:t>
            </a:r>
            <a:r>
              <a:rPr lang="ka-GE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განაწილება</a:t>
            </a:r>
            <a:r>
              <a:rPr lang="ka-GE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ka-GE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თბილისის მასშტაბით 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ასე</a:t>
            </a:r>
            <a:r>
              <a:rPr lang="ka-GE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გამოიყურება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:</a:t>
            </a:r>
          </a:p>
          <a:p>
            <a:pPr marL="465138" indent="-465138" algn="just" eaLnBrk="0" hangingPunct="0">
              <a:buClr>
                <a:srgbClr val="5FA326"/>
              </a:buClr>
              <a:tabLst>
                <a:tab pos="457200" algn="l"/>
              </a:tabLst>
              <a:defRPr/>
            </a:pPr>
            <a:endParaRPr lang="en-US" dirty="0">
              <a:latin typeface="Sylfaen" pitchFamily="18" charset="0"/>
              <a:cs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8600" y="1600200"/>
          <a:ext cx="8762999" cy="516747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524000"/>
                <a:gridCol w="1295400"/>
                <a:gridCol w="1295400"/>
                <a:gridCol w="1295400"/>
                <a:gridCol w="1524000"/>
                <a:gridCol w="1828799"/>
              </a:tblGrid>
              <a:tr h="1011836">
                <a:tc>
                  <a:txBody>
                    <a:bodyPr/>
                    <a:lstStyle/>
                    <a:p>
                      <a:pPr algn="ctr"/>
                      <a:endParaRPr lang="de-AT" sz="11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de-AT" sz="1100" dirty="0" smtClean="0">
                          <a:solidFill>
                            <a:srgbClr val="002060"/>
                          </a:solidFill>
                        </a:rPr>
                        <a:t>          </a:t>
                      </a:r>
                      <a:r>
                        <a:rPr lang="ka-GE" sz="1100" dirty="0" smtClean="0">
                          <a:solidFill>
                            <a:srgbClr val="002060"/>
                          </a:solidFill>
                        </a:rPr>
                        <a:t>რ</a:t>
                      </a:r>
                      <a:r>
                        <a:rPr lang="de-AT" sz="1100" dirty="0" smtClean="0">
                          <a:solidFill>
                            <a:srgbClr val="002060"/>
                          </a:solidFill>
                        </a:rPr>
                        <a:t>აიონები</a:t>
                      </a:r>
                      <a:endParaRPr lang="en-US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 smtClean="0">
                          <a:solidFill>
                            <a:srgbClr val="002060"/>
                          </a:solidFill>
                        </a:rPr>
                        <a:t>დაზღვეულთა</a:t>
                      </a:r>
                      <a:r>
                        <a:rPr lang="ka-GE" sz="1100" baseline="0" dirty="0" smtClean="0">
                          <a:solidFill>
                            <a:srgbClr val="002060"/>
                          </a:solidFill>
                        </a:rPr>
                        <a:t> რაოდენობა 2012 წლის 1</a:t>
                      </a:r>
                      <a:r>
                        <a:rPr lang="de-AT" sz="1100" baseline="0" dirty="0" smtClean="0">
                          <a:solidFill>
                            <a:srgbClr val="002060"/>
                          </a:solidFill>
                        </a:rPr>
                        <a:t>–ლი</a:t>
                      </a:r>
                      <a:r>
                        <a:rPr lang="ka-GE" sz="1100" baseline="0" dirty="0" smtClean="0">
                          <a:solidFill>
                            <a:srgbClr val="002060"/>
                          </a:solidFill>
                        </a:rPr>
                        <a:t> აპრილის მდგომარეობით</a:t>
                      </a:r>
                      <a:endParaRPr lang="en-US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 smtClean="0">
                          <a:solidFill>
                            <a:srgbClr val="002060"/>
                          </a:solidFill>
                        </a:rPr>
                        <a:t> 1</a:t>
                      </a:r>
                      <a:r>
                        <a:rPr lang="de-AT" sz="1100" dirty="0" smtClean="0">
                          <a:solidFill>
                            <a:srgbClr val="002060"/>
                          </a:solidFill>
                        </a:rPr>
                        <a:t>–ლი</a:t>
                      </a:r>
                      <a:r>
                        <a:rPr lang="ka-GE" sz="1100" baseline="0" dirty="0" smtClean="0">
                          <a:solidFill>
                            <a:srgbClr val="002060"/>
                          </a:solidFill>
                        </a:rPr>
                        <a:t> სექტემბრიდან  დამატებულ პირთა რაოდენობა</a:t>
                      </a:r>
                      <a:endParaRPr lang="en-US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 smtClean="0">
                          <a:solidFill>
                            <a:srgbClr val="002060"/>
                          </a:solidFill>
                        </a:rPr>
                        <a:t>დაზღვეულთა</a:t>
                      </a:r>
                      <a:r>
                        <a:rPr lang="ka-GE" sz="1100" baseline="0" dirty="0" smtClean="0">
                          <a:solidFill>
                            <a:srgbClr val="002060"/>
                          </a:solidFill>
                        </a:rPr>
                        <a:t> სრული რაოდენობა 2012 წლის  1</a:t>
                      </a:r>
                      <a:r>
                        <a:rPr lang="de-AT" sz="1100" baseline="0" dirty="0" smtClean="0">
                          <a:solidFill>
                            <a:srgbClr val="002060"/>
                          </a:solidFill>
                        </a:rPr>
                        <a:t>–ლი </a:t>
                      </a:r>
                      <a:r>
                        <a:rPr lang="ka-GE" sz="1100" baseline="0" dirty="0" smtClean="0">
                          <a:solidFill>
                            <a:srgbClr val="002060"/>
                          </a:solidFill>
                        </a:rPr>
                        <a:t>სექტემბრიდან </a:t>
                      </a:r>
                      <a:endParaRPr lang="en-US" sz="1100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dirty="0" smtClean="0">
                          <a:solidFill>
                            <a:srgbClr val="002060"/>
                          </a:solidFill>
                        </a:rPr>
                        <a:t>დაზღვეულთა </a:t>
                      </a:r>
                      <a:r>
                        <a:rPr lang="de-AT" sz="1100" baseline="0" dirty="0" smtClean="0">
                          <a:solidFill>
                            <a:srgbClr val="002060"/>
                          </a:solidFill>
                        </a:rPr>
                        <a:t>  % წილი მოსახლეობაში  2012 წლის 1–ლი აპრილის მდგომარეობით</a:t>
                      </a:r>
                      <a:r>
                        <a:rPr lang="ka-GE" sz="1100" baseline="0" dirty="0" smtClean="0">
                          <a:solidFill>
                            <a:srgbClr val="002060"/>
                          </a:solidFill>
                        </a:rPr>
                        <a:t> (თბილისის მოსახლეობის)</a:t>
                      </a:r>
                      <a:endParaRPr lang="en-US" sz="1100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 smtClean="0">
                          <a:solidFill>
                            <a:srgbClr val="002060"/>
                          </a:solidFill>
                        </a:rPr>
                        <a:t>დაზღვეულთა   %  წილი მოსახლეობაში  2012 წლის  </a:t>
                      </a:r>
                      <a:r>
                        <a:rPr lang="de-AT" sz="1100" dirty="0" smtClean="0">
                          <a:solidFill>
                            <a:srgbClr val="002060"/>
                          </a:solidFill>
                        </a:rPr>
                        <a:t>1–ლი</a:t>
                      </a:r>
                      <a:r>
                        <a:rPr lang="ka-GE" sz="11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AT" sz="1100" dirty="0" smtClean="0">
                          <a:solidFill>
                            <a:srgbClr val="002060"/>
                          </a:solidFill>
                        </a:rPr>
                        <a:t> სექტემბრიდან</a:t>
                      </a:r>
                      <a:r>
                        <a:rPr lang="ka-GE" sz="11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ka-GE" sz="1100" baseline="0" dirty="0" smtClean="0">
                          <a:solidFill>
                            <a:srgbClr val="002060"/>
                          </a:solidFill>
                        </a:rPr>
                        <a:t>(თბილისის მოსახლეობის)</a:t>
                      </a:r>
                      <a:endParaRPr lang="en-US" sz="1100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526"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თბილისი</a:t>
                      </a:r>
                      <a:endParaRPr lang="de-AT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116331</a:t>
                      </a:r>
                      <a:endParaRPr lang="de-AT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212103</a:t>
                      </a:r>
                      <a:endParaRPr lang="de-AT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328434</a:t>
                      </a:r>
                      <a:endParaRPr lang="de-AT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10.0</a:t>
                      </a:r>
                      <a:endParaRPr lang="de-AT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28.2</a:t>
                      </a:r>
                      <a:endParaRPr lang="de-AT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974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გლდანი – ნაძალადევი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40</a:t>
                      </a:r>
                      <a:r>
                        <a:rPr lang="ka-GE" sz="1400" dirty="0" smtClean="0"/>
                        <a:t> </a:t>
                      </a:r>
                      <a:r>
                        <a:rPr lang="de-AT" sz="1400" dirty="0" smtClean="0"/>
                        <a:t>285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60</a:t>
                      </a:r>
                      <a:r>
                        <a:rPr lang="ka-GE" sz="1400" dirty="0" smtClean="0"/>
                        <a:t> </a:t>
                      </a:r>
                      <a:r>
                        <a:rPr lang="de-AT" sz="1400" dirty="0" smtClean="0"/>
                        <a:t>158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100</a:t>
                      </a:r>
                      <a:r>
                        <a:rPr lang="ka-GE" sz="1400" dirty="0" smtClean="0"/>
                        <a:t> </a:t>
                      </a:r>
                      <a:r>
                        <a:rPr lang="de-AT" sz="1400" dirty="0" smtClean="0"/>
                        <a:t>443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11</a:t>
                      </a:r>
                      <a:r>
                        <a:rPr lang="ka-GE" sz="1400" dirty="0" smtClean="0"/>
                        <a:t>.</a:t>
                      </a:r>
                      <a:r>
                        <a:rPr lang="de-AT" sz="1400" dirty="0" smtClean="0"/>
                        <a:t>7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29</a:t>
                      </a:r>
                      <a:r>
                        <a:rPr lang="ka-GE" sz="1400" dirty="0" smtClean="0"/>
                        <a:t>.</a:t>
                      </a:r>
                      <a:r>
                        <a:rPr lang="de-AT" sz="1400" dirty="0" smtClean="0"/>
                        <a:t>2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142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დიდუბე – ჩუღურეთი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15</a:t>
                      </a:r>
                      <a:r>
                        <a:rPr lang="ka-GE" sz="1400" dirty="0" smtClean="0"/>
                        <a:t> </a:t>
                      </a:r>
                      <a:r>
                        <a:rPr lang="de-AT" sz="1400" dirty="0" smtClean="0"/>
                        <a:t>217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30</a:t>
                      </a:r>
                      <a:r>
                        <a:rPr lang="ka-GE" sz="1400" dirty="0" smtClean="0"/>
                        <a:t> </a:t>
                      </a:r>
                      <a:r>
                        <a:rPr lang="de-AT" sz="1400" dirty="0" smtClean="0"/>
                        <a:t>399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45</a:t>
                      </a:r>
                      <a:r>
                        <a:rPr lang="ka-GE" sz="1400" dirty="0" smtClean="0"/>
                        <a:t> </a:t>
                      </a:r>
                      <a:r>
                        <a:rPr lang="de-AT" sz="1400" dirty="0" smtClean="0"/>
                        <a:t>616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10</a:t>
                      </a:r>
                      <a:r>
                        <a:rPr lang="ka-GE" sz="1400" dirty="0" smtClean="0"/>
                        <a:t>.</a:t>
                      </a:r>
                      <a:r>
                        <a:rPr lang="de-AT" sz="1400" dirty="0" smtClean="0"/>
                        <a:t>2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30</a:t>
                      </a:r>
                      <a:r>
                        <a:rPr lang="ka-GE" sz="1400" dirty="0" smtClean="0"/>
                        <a:t>.</a:t>
                      </a:r>
                      <a:r>
                        <a:rPr lang="de-AT" sz="1400" dirty="0" smtClean="0"/>
                        <a:t>4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974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ისანი –</a:t>
                      </a:r>
                      <a:r>
                        <a:rPr lang="de-AT" sz="1400" baseline="0" dirty="0" smtClean="0"/>
                        <a:t> სამგორი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32</a:t>
                      </a:r>
                      <a:r>
                        <a:rPr lang="ka-GE" sz="1400" dirty="0" smtClean="0"/>
                        <a:t> </a:t>
                      </a:r>
                      <a:r>
                        <a:rPr lang="de-AT" sz="1400" dirty="0" smtClean="0"/>
                        <a:t>114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49</a:t>
                      </a:r>
                      <a:r>
                        <a:rPr lang="ka-GE" sz="1400" dirty="0" smtClean="0"/>
                        <a:t> </a:t>
                      </a:r>
                      <a:r>
                        <a:rPr lang="de-AT" sz="1400" dirty="0" smtClean="0"/>
                        <a:t>895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82</a:t>
                      </a:r>
                      <a:r>
                        <a:rPr lang="ka-GE" sz="1400" dirty="0" smtClean="0"/>
                        <a:t> </a:t>
                      </a:r>
                      <a:r>
                        <a:rPr lang="de-AT" sz="1400" dirty="0" smtClean="0"/>
                        <a:t>009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10</a:t>
                      </a:r>
                      <a:r>
                        <a:rPr lang="ka-GE" sz="1400" dirty="0" smtClean="0"/>
                        <a:t>.</a:t>
                      </a:r>
                      <a:r>
                        <a:rPr lang="de-AT" sz="1400" dirty="0" smtClean="0"/>
                        <a:t>5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26</a:t>
                      </a:r>
                      <a:r>
                        <a:rPr lang="ka-GE" sz="1400" dirty="0" smtClean="0"/>
                        <a:t>.</a:t>
                      </a:r>
                      <a:r>
                        <a:rPr lang="de-AT" sz="1400" dirty="0" smtClean="0"/>
                        <a:t>8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974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ვაკე – საბურთალო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18</a:t>
                      </a:r>
                      <a:r>
                        <a:rPr lang="ka-GE" sz="1400" dirty="0" smtClean="0"/>
                        <a:t> </a:t>
                      </a:r>
                      <a:r>
                        <a:rPr lang="de-AT" sz="1400" dirty="0" smtClean="0"/>
                        <a:t>049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51</a:t>
                      </a:r>
                      <a:r>
                        <a:rPr lang="ka-GE" sz="1400" dirty="0" smtClean="0"/>
                        <a:t> </a:t>
                      </a:r>
                      <a:r>
                        <a:rPr lang="de-AT" sz="1400" dirty="0" smtClean="0"/>
                        <a:t>037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69</a:t>
                      </a:r>
                      <a:r>
                        <a:rPr lang="ka-GE" sz="1400" dirty="0" smtClean="0"/>
                        <a:t> </a:t>
                      </a:r>
                      <a:r>
                        <a:rPr lang="de-AT" sz="1400" dirty="0" smtClean="0"/>
                        <a:t>086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7</a:t>
                      </a:r>
                      <a:r>
                        <a:rPr lang="ka-GE" sz="1400" dirty="0" smtClean="0"/>
                        <a:t>.</a:t>
                      </a:r>
                      <a:r>
                        <a:rPr lang="de-AT" sz="1400" dirty="0" smtClean="0"/>
                        <a:t>1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27</a:t>
                      </a:r>
                      <a:r>
                        <a:rPr lang="ka-GE" sz="1400" dirty="0" smtClean="0"/>
                        <a:t>.</a:t>
                      </a:r>
                      <a:r>
                        <a:rPr lang="de-AT" sz="1400" dirty="0" smtClean="0"/>
                        <a:t>3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974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დიდგორის რაიონი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1</a:t>
                      </a:r>
                      <a:r>
                        <a:rPr lang="ka-GE" sz="1400" dirty="0" smtClean="0"/>
                        <a:t> </a:t>
                      </a:r>
                      <a:r>
                        <a:rPr lang="de-AT" sz="1400" dirty="0" smtClean="0"/>
                        <a:t>871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1</a:t>
                      </a:r>
                      <a:r>
                        <a:rPr lang="ka-GE" sz="1400" dirty="0" smtClean="0"/>
                        <a:t> </a:t>
                      </a:r>
                      <a:r>
                        <a:rPr lang="de-AT" sz="1400" dirty="0" smtClean="0"/>
                        <a:t>714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3</a:t>
                      </a:r>
                      <a:r>
                        <a:rPr lang="ka-GE" sz="1400" dirty="0" smtClean="0"/>
                        <a:t> </a:t>
                      </a:r>
                      <a:r>
                        <a:rPr lang="de-AT" sz="1400" dirty="0" smtClean="0"/>
                        <a:t>585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20</a:t>
                      </a:r>
                      <a:r>
                        <a:rPr lang="ka-GE" sz="1400" dirty="0" smtClean="0"/>
                        <a:t>.</a:t>
                      </a:r>
                      <a:r>
                        <a:rPr lang="de-AT" sz="1400" dirty="0" smtClean="0"/>
                        <a:t>9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40</a:t>
                      </a:r>
                      <a:r>
                        <a:rPr lang="ka-GE" sz="1400" dirty="0" smtClean="0"/>
                        <a:t>.0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974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ძველი თბილისი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8</a:t>
                      </a:r>
                      <a:r>
                        <a:rPr lang="ka-GE" sz="1400" dirty="0" smtClean="0"/>
                        <a:t> </a:t>
                      </a:r>
                      <a:r>
                        <a:rPr lang="de-AT" sz="1400" dirty="0" smtClean="0"/>
                        <a:t>795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18</a:t>
                      </a:r>
                      <a:r>
                        <a:rPr lang="ka-GE" sz="1400" dirty="0" smtClean="0"/>
                        <a:t> </a:t>
                      </a:r>
                      <a:r>
                        <a:rPr lang="de-AT" sz="1400" dirty="0" smtClean="0"/>
                        <a:t>900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27</a:t>
                      </a:r>
                      <a:r>
                        <a:rPr lang="ka-GE" sz="1400" dirty="0" smtClean="0"/>
                        <a:t> </a:t>
                      </a:r>
                      <a:r>
                        <a:rPr lang="de-AT" sz="1400" dirty="0" smtClean="0"/>
                        <a:t>695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8</a:t>
                      </a:r>
                      <a:r>
                        <a:rPr lang="ka-GE" sz="1400" dirty="0" smtClean="0"/>
                        <a:t>.</a:t>
                      </a:r>
                      <a:r>
                        <a:rPr lang="de-AT" sz="1400" dirty="0" smtClean="0"/>
                        <a:t>8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27</a:t>
                      </a:r>
                      <a:r>
                        <a:rPr lang="ka-GE" sz="1400" dirty="0" smtClean="0"/>
                        <a:t>.</a:t>
                      </a:r>
                      <a:r>
                        <a:rPr lang="de-AT" sz="1400" dirty="0" smtClean="0"/>
                        <a:t>6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სათაური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620000" cy="1143000"/>
          </a:xfrm>
          <a:prstGeom prst="roundRect">
            <a:avLst>
              <a:gd name="adj" fmla="val 16667"/>
            </a:avLst>
          </a:prstGeom>
          <a:solidFill>
            <a:srgbClr val="6CB484"/>
          </a:solidFill>
          <a:ln>
            <a:solidFill>
              <a:srgbClr val="0070C0"/>
            </a:solidFill>
            <a:round/>
          </a:ln>
        </p:spPr>
        <p:txBody>
          <a:bodyPr/>
          <a:lstStyle/>
          <a:p>
            <a:r>
              <a:rPr lang="de-AT" sz="3000" b="1" dirty="0" smtClean="0">
                <a:solidFill>
                  <a:schemeClr val="bg1"/>
                </a:solidFill>
                <a:latin typeface="Sylfaen" pitchFamily="18" charset="0"/>
              </a:rPr>
              <a:t>დიალიზი  და  თირკმლის   ტრანსპლანტაცია</a:t>
            </a:r>
            <a:endParaRPr lang="ka-GE" sz="3000" b="1" dirty="0" smtClean="0">
              <a:solidFill>
                <a:schemeClr val="bg1"/>
              </a:solidFill>
              <a:latin typeface="Sylfaen" pitchFamily="18" charset="0"/>
            </a:endParaRPr>
          </a:p>
        </p:txBody>
      </p:sp>
      <p:graphicFrame>
        <p:nvGraphicFramePr>
          <p:cNvPr id="6" name="ცხრილი 10"/>
          <p:cNvGraphicFramePr>
            <a:graphicFrameLocks noGrp="1"/>
          </p:cNvGraphicFramePr>
          <p:nvPr/>
        </p:nvGraphicFramePr>
        <p:xfrm>
          <a:off x="304800" y="1981200"/>
          <a:ext cx="8229600" cy="402656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743200"/>
                <a:gridCol w="2743200"/>
                <a:gridCol w="2743200"/>
              </a:tblGrid>
              <a:tr h="8653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a-GE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პროგრამა/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კომპონენტი</a:t>
                      </a:r>
                      <a:endParaRPr kumimoji="0" lang="ka-G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AT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მოსარგებლეები</a:t>
                      </a:r>
                      <a:r>
                        <a:rPr kumimoji="0" lang="ka-GE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/</a:t>
                      </a:r>
                      <a:endParaRPr kumimoji="0" lang="en-US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ასაკობრივი ჯგუფი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endParaRPr lang="de-AT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  <a:p>
                      <a:pPr algn="ctr"/>
                      <a:r>
                        <a:rPr lang="de-AT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დაფინანსება</a:t>
                      </a:r>
                      <a:r>
                        <a:rPr lang="ka-GE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/ თანაგადახდა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  <a:tr h="9440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ჰემოდიალიზის მომსახურება</a:t>
                      </a:r>
                      <a:endParaRPr kumimoji="0" lang="ka-GE" sz="16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ნებისმიერი ასაკის</a:t>
                      </a:r>
                      <a:r>
                        <a:rPr kumimoji="0" lang="de-AT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lang="ka-G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საქართველოს</a:t>
                      </a:r>
                      <a:r>
                        <a:rPr lang="ka-GE" sz="16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მოქალაქე (დაზღვევის მიუხედავად) </a:t>
                      </a:r>
                      <a:endParaRPr kumimoji="0" lang="ka-G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6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თანაგადახდის გარეშე /</a:t>
                      </a: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100%</a:t>
                      </a:r>
                      <a:endParaRPr kumimoji="0" lang="ka-G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  <a:tr h="1101352">
                <a:tc>
                  <a:txBody>
                    <a:bodyPr/>
                    <a:lstStyle/>
                    <a:p>
                      <a:pPr algn="ctr"/>
                      <a:r>
                        <a:rPr lang="ka-G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პერიტონეული დიალიზით მომსახურება</a:t>
                      </a:r>
                      <a:endParaRPr lang="en-US" sz="16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ნებისმიერი ასაკის</a:t>
                      </a:r>
                      <a:r>
                        <a:rPr kumimoji="0" lang="de-AT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lang="ka-G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საქართველოს</a:t>
                      </a:r>
                      <a:r>
                        <a:rPr lang="ka-GE" sz="16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მოქალაქე (დაზღვევის მიუხედავად) </a:t>
                      </a:r>
                      <a:endParaRPr kumimoji="0" lang="ka-GE" sz="16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6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თანაგადახდის გარეშე /</a:t>
                      </a: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100%</a:t>
                      </a:r>
                      <a:endParaRPr kumimoji="0" lang="ka-G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  <a:tr h="975483">
                <a:tc>
                  <a:txBody>
                    <a:bodyPr/>
                    <a:lstStyle/>
                    <a:p>
                      <a:pPr algn="ctr"/>
                      <a:r>
                        <a:rPr lang="ka-G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თირკმლის ტრანსპლანტაცია</a:t>
                      </a:r>
                      <a:r>
                        <a:rPr lang="en-US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lang="ka-G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(გადანერგვა)</a:t>
                      </a:r>
                      <a:endParaRPr lang="en-US" sz="16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ნებისმიერი ასაკის</a:t>
                      </a:r>
                      <a:r>
                        <a:rPr kumimoji="0" lang="de-AT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lang="ka-G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საქართველოს</a:t>
                      </a:r>
                      <a:r>
                        <a:rPr lang="ka-GE" sz="16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მოქალაქე (დაზღვევის მიუხედავად) </a:t>
                      </a:r>
                      <a:endParaRPr kumimoji="0" lang="ka-GE" sz="16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6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თანაგადახდის გარეშე /</a:t>
                      </a: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100%</a:t>
                      </a:r>
                      <a:endParaRPr kumimoji="0" lang="ka-G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სათაური 1"/>
          <p:cNvSpPr>
            <a:spLocks noGrp="1"/>
          </p:cNvSpPr>
          <p:nvPr>
            <p:ph type="title"/>
          </p:nvPr>
        </p:nvSpPr>
        <p:spPr>
          <a:xfrm>
            <a:off x="990600" y="0"/>
            <a:ext cx="7086600" cy="838200"/>
          </a:xfrm>
          <a:prstGeom prst="roundRect">
            <a:avLst>
              <a:gd name="adj" fmla="val 16667"/>
            </a:avLst>
          </a:prstGeom>
          <a:solidFill>
            <a:srgbClr val="6CB484"/>
          </a:solidFill>
          <a:ln>
            <a:solidFill>
              <a:schemeClr val="accent1">
                <a:lumMod val="75000"/>
              </a:schemeClr>
            </a:solidFill>
            <a:round/>
          </a:ln>
        </p:spPr>
        <p:txBody>
          <a:bodyPr>
            <a:noAutofit/>
          </a:bodyPr>
          <a:lstStyle/>
          <a:p>
            <a:pPr>
              <a:defRPr/>
            </a:pPr>
            <a:r>
              <a:rPr lang="de-AT" sz="3000" b="1" dirty="0" smtClean="0">
                <a:solidFill>
                  <a:schemeClr val="bg1"/>
                </a:solidFill>
                <a:latin typeface="Sylfaen" pitchFamily="18" charset="0"/>
              </a:rPr>
              <a:t>ონკოლოგიურ   დაავადებათა   მართვა</a:t>
            </a:r>
            <a:endParaRPr lang="en-US" sz="3000" b="1" i="1" dirty="0" smtClean="0">
              <a:solidFill>
                <a:schemeClr val="bg1"/>
              </a:solidFill>
              <a:latin typeface="Sylfaen" pitchFamily="18" charset="0"/>
            </a:endParaRPr>
          </a:p>
        </p:txBody>
      </p:sp>
      <p:graphicFrame>
        <p:nvGraphicFramePr>
          <p:cNvPr id="5" name="ცხრილი 10"/>
          <p:cNvGraphicFramePr>
            <a:graphicFrameLocks noGrp="1"/>
          </p:cNvGraphicFramePr>
          <p:nvPr/>
        </p:nvGraphicFramePr>
        <p:xfrm>
          <a:off x="228600" y="914400"/>
          <a:ext cx="8686800" cy="59436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048000"/>
                <a:gridCol w="2971800"/>
                <a:gridCol w="2667000"/>
              </a:tblGrid>
              <a:tr h="9524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a-GE" sz="20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პროგრამა/</a:t>
                      </a:r>
                      <a:r>
                        <a:rPr kumimoji="0" lang="de-A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კომპონენტი</a:t>
                      </a:r>
                      <a:endParaRPr kumimoji="0" lang="ka-G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AT" sz="20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მოსარგებლეები</a:t>
                      </a:r>
                      <a:r>
                        <a:rPr kumimoji="0" lang="ka-GE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/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de-A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ასაკობრივი ჯგუფი</a:t>
                      </a:r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endParaRPr lang="de-AT" sz="20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  <a:p>
                      <a:pPr algn="ctr"/>
                      <a:r>
                        <a:rPr lang="de-AT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დაფინანსება</a:t>
                      </a:r>
                      <a:r>
                        <a:rPr lang="ka-GE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/ თანაგადახდა</a:t>
                      </a:r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  <a:tr h="12987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ონკოლოგიური  (მ.შ. ნეიროონკოლოგიური) დაავადებების  მქონე 60 წლის ან მეტი ასაკის პაციენტების დიაგნოსტიკა და მკურნალობა</a:t>
                      </a:r>
                      <a:endParaRPr kumimoji="0" lang="ka-G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AT" sz="1200" b="1" kern="1200" dirty="0" smtClean="0">
                        <a:latin typeface="Sylfae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kern="1200" dirty="0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60 </a:t>
                      </a:r>
                      <a:r>
                        <a:rPr kumimoji="0" lang="en-US" sz="1200" b="1" kern="1200" dirty="0" err="1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წლის</a:t>
                      </a:r>
                      <a:r>
                        <a:rPr kumimoji="0" lang="en-US" sz="1200" b="1" kern="1200" dirty="0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და</a:t>
                      </a:r>
                      <a:r>
                        <a:rPr kumimoji="0" lang="en-US" sz="1200" b="1" kern="1200" dirty="0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მეტი</a:t>
                      </a:r>
                      <a:r>
                        <a:rPr kumimoji="0" lang="en-US" sz="1200" b="1" kern="1200" dirty="0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ასაკის</a:t>
                      </a:r>
                      <a:r>
                        <a:rPr kumimoji="0" lang="en-US" sz="1200" b="1" kern="1200" baseline="0" dirty="0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ka-GE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საქართველოს მოქალაქეები</a:t>
                      </a:r>
                      <a:r>
                        <a:rPr kumimoji="0" lang="de-AT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, გარდა </a:t>
                      </a:r>
                      <a:r>
                        <a:rPr kumimoji="0" lang="en-US" sz="1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მოსახლეობის</a:t>
                      </a: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ჯანმრთელობის</a:t>
                      </a: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დაზღვევის</a:t>
                      </a: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სახელმწიფო</a:t>
                      </a: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პროგრამით</a:t>
                      </a: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დაზღვეულებისა</a:t>
                      </a:r>
                      <a:endParaRPr kumimoji="0" lang="en-US" sz="12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2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70% სახელმწიფოს  მხრიდან</a:t>
                      </a:r>
                      <a:r>
                        <a:rPr kumimoji="0" lang="ka-GE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 / </a:t>
                      </a:r>
                      <a:r>
                        <a:rPr kumimoji="0" lang="de-A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3</a:t>
                      </a:r>
                      <a:r>
                        <a:rPr kumimoji="0" lang="ka-GE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0% მოსარგებლის თანაგადახდა</a:t>
                      </a:r>
                      <a:endParaRPr kumimoji="0" lang="ka-G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  <a:tr h="11256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ონკოჰემატოლოგიური</a:t>
                      </a:r>
                      <a:r>
                        <a:rPr kumimoji="0"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დაავადებების</a:t>
                      </a:r>
                      <a:r>
                        <a:rPr kumimoji="0"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მქონე</a:t>
                      </a:r>
                      <a:r>
                        <a:rPr kumimoji="0"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მოზრდილ</a:t>
                      </a:r>
                      <a:r>
                        <a:rPr kumimoji="0"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პაციენტთა</a:t>
                      </a:r>
                      <a:r>
                        <a:rPr kumimoji="0"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 </a:t>
                      </a:r>
                      <a:r>
                        <a:rPr kumimoji="0"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ამბულატორიული</a:t>
                      </a:r>
                      <a:r>
                        <a:rPr kumimoji="0"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და</a:t>
                      </a:r>
                      <a:r>
                        <a:rPr kumimoji="0"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სტაციონარული</a:t>
                      </a:r>
                      <a:r>
                        <a:rPr kumimoji="0"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მკურნალობა</a:t>
                      </a:r>
                      <a:r>
                        <a:rPr kumimoji="0"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.</a:t>
                      </a:r>
                      <a:endParaRPr kumimoji="0" lang="ka-G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kern="1200" dirty="0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60 </a:t>
                      </a:r>
                      <a:r>
                        <a:rPr kumimoji="0" lang="en-US" sz="1200" b="1" kern="1200" dirty="0" err="1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წლის</a:t>
                      </a:r>
                      <a:r>
                        <a:rPr kumimoji="0" lang="en-US" sz="1200" b="1" kern="1200" dirty="0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და</a:t>
                      </a:r>
                      <a:r>
                        <a:rPr kumimoji="0" lang="en-US" sz="1200" b="1" kern="1200" dirty="0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მეტი</a:t>
                      </a:r>
                      <a:r>
                        <a:rPr kumimoji="0" lang="en-US" sz="1200" b="1" kern="1200" dirty="0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ასაკის</a:t>
                      </a:r>
                      <a:r>
                        <a:rPr kumimoji="0" lang="en-US" sz="1200" b="1" kern="1200" baseline="0" dirty="0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ka-GE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საქართველოს მოქალაქეები</a:t>
                      </a:r>
                      <a:r>
                        <a:rPr kumimoji="0" lang="de-AT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, გარდა </a:t>
                      </a:r>
                      <a:r>
                        <a:rPr kumimoji="0" lang="en-US" sz="1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მოსახლეობის</a:t>
                      </a: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ჯანმრთელობის</a:t>
                      </a: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დაზღვევის</a:t>
                      </a: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სახელმწიფო</a:t>
                      </a: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პროგრამით</a:t>
                      </a: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დაზღვეულებისა</a:t>
                      </a:r>
                      <a:endParaRPr kumimoji="0" lang="en-US" sz="12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70% სახელმწიფოს  მხრიდან</a:t>
                      </a:r>
                      <a:r>
                        <a:rPr kumimoji="0" lang="ka-GE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 / </a:t>
                      </a:r>
                      <a:r>
                        <a:rPr kumimoji="0" lang="de-A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3</a:t>
                      </a:r>
                      <a:r>
                        <a:rPr kumimoji="0" lang="ka-GE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0% მოსარგებლის თანაგადახდა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  <a:tr h="11256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ონკოლოგიური</a:t>
                      </a:r>
                      <a:r>
                        <a:rPr kumimoji="0"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(</a:t>
                      </a:r>
                      <a:r>
                        <a:rPr kumimoji="0"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მათ</a:t>
                      </a:r>
                      <a:r>
                        <a:rPr kumimoji="0"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შორის</a:t>
                      </a:r>
                      <a:r>
                        <a:rPr kumimoji="0"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, </a:t>
                      </a:r>
                      <a:r>
                        <a:rPr kumimoji="0"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ნეიროონკოლოგიური</a:t>
                      </a:r>
                      <a:r>
                        <a:rPr kumimoji="0"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) </a:t>
                      </a:r>
                      <a:r>
                        <a:rPr kumimoji="0"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დაავადებების</a:t>
                      </a:r>
                      <a:r>
                        <a:rPr kumimoji="0"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მქონე</a:t>
                      </a:r>
                      <a:r>
                        <a:rPr kumimoji="0"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18 </a:t>
                      </a:r>
                      <a:r>
                        <a:rPr kumimoji="0"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წლამდე</a:t>
                      </a:r>
                      <a:r>
                        <a:rPr kumimoji="0"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ასაკის</a:t>
                      </a:r>
                      <a:r>
                        <a:rPr kumimoji="0"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ბავშვთა</a:t>
                      </a:r>
                      <a:r>
                        <a:rPr kumimoji="0"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დიაგნოსტიკა</a:t>
                      </a:r>
                      <a:r>
                        <a:rPr kumimoji="0"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და</a:t>
                      </a:r>
                      <a:r>
                        <a:rPr kumimoji="0"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მკურნალობა</a:t>
                      </a:r>
                      <a:r>
                        <a:rPr kumimoji="0"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;</a:t>
                      </a:r>
                      <a:endParaRPr kumimoji="0" lang="ka-G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kern="1200" dirty="0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18 </a:t>
                      </a:r>
                      <a:r>
                        <a:rPr kumimoji="0" lang="en-US" sz="1200" b="1" kern="1200" dirty="0" err="1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წლამდე</a:t>
                      </a:r>
                      <a:r>
                        <a:rPr kumimoji="0" lang="en-US" sz="1200" b="1" kern="1200" dirty="0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  </a:t>
                      </a:r>
                      <a:r>
                        <a:rPr kumimoji="0" lang="en-US" sz="1200" b="1" kern="1200" dirty="0" err="1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ასაკის</a:t>
                      </a:r>
                      <a:r>
                        <a:rPr kumimoji="0" lang="en-US" sz="1200" b="1" kern="1200" dirty="0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ka-GE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საქართველოს მოქალაქეები </a:t>
                      </a:r>
                      <a:r>
                        <a:rPr kumimoji="0" lang="de-AT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, გარდა </a:t>
                      </a:r>
                      <a:r>
                        <a:rPr kumimoji="0" lang="en-US" sz="1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მოსახლეობის</a:t>
                      </a: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ჯანმრთელობის</a:t>
                      </a: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დაზღვევის</a:t>
                      </a: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სახელმწიფო</a:t>
                      </a: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პროგრამით</a:t>
                      </a: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დაზღვეულებისა</a:t>
                      </a:r>
                      <a:endParaRPr kumimoji="0" lang="en-US" sz="12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თანაგადახდის</a:t>
                      </a: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გარეშე</a:t>
                      </a: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 100%</a:t>
                      </a:r>
                      <a:endParaRPr kumimoji="0" lang="ka-GE" sz="12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  <a:tr h="11256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ონკოჰემატოლოგიური</a:t>
                      </a:r>
                      <a:r>
                        <a:rPr kumimoji="0"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დაავადებების</a:t>
                      </a:r>
                      <a:r>
                        <a:rPr kumimoji="0"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მქონე</a:t>
                      </a:r>
                      <a:r>
                        <a:rPr kumimoji="0"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18 </a:t>
                      </a:r>
                      <a:r>
                        <a:rPr kumimoji="0"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წლამდე</a:t>
                      </a:r>
                      <a:r>
                        <a:rPr kumimoji="0"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ასაკის</a:t>
                      </a:r>
                      <a:r>
                        <a:rPr kumimoji="0"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ბავშვთა</a:t>
                      </a:r>
                      <a:r>
                        <a:rPr kumimoji="0"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  </a:t>
                      </a:r>
                      <a:r>
                        <a:rPr kumimoji="0"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ამბულატორიული</a:t>
                      </a:r>
                      <a:r>
                        <a:rPr kumimoji="0"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და</a:t>
                      </a:r>
                      <a:r>
                        <a:rPr kumimoji="0"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სტაციონარული</a:t>
                      </a:r>
                      <a:r>
                        <a:rPr kumimoji="0"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მკურნალობა</a:t>
                      </a:r>
                      <a:r>
                        <a:rPr kumimoji="0" lang="en-US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.</a:t>
                      </a:r>
                      <a:endParaRPr kumimoji="0" lang="ka-G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kern="1200" dirty="0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18 </a:t>
                      </a:r>
                      <a:r>
                        <a:rPr kumimoji="0" lang="en-US" sz="1200" b="1" kern="1200" dirty="0" err="1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წლამდე</a:t>
                      </a:r>
                      <a:r>
                        <a:rPr kumimoji="0" lang="en-US" sz="1200" b="1" kern="1200" dirty="0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  </a:t>
                      </a:r>
                      <a:r>
                        <a:rPr kumimoji="0" lang="en-US" sz="1200" b="1" kern="1200" dirty="0" err="1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ასაკის</a:t>
                      </a:r>
                      <a:r>
                        <a:rPr kumimoji="0" lang="en-US" sz="1200" b="1" kern="1200" dirty="0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ka-GE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საქართველოს მოქალაქეები</a:t>
                      </a:r>
                      <a:r>
                        <a:rPr kumimoji="0" lang="de-AT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, გარდა </a:t>
                      </a:r>
                      <a:r>
                        <a:rPr kumimoji="0" lang="en-US" sz="1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მოსახლეობის</a:t>
                      </a: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ჯანმრთელობის</a:t>
                      </a: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დაზღვევის</a:t>
                      </a: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სახელმწიფო</a:t>
                      </a: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პროგრამით</a:t>
                      </a: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დაზღვეულებისა</a:t>
                      </a:r>
                      <a:endParaRPr kumimoji="0" lang="en-US" sz="12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თანაგადახდის</a:t>
                      </a: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გარეშე</a:t>
                      </a: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 100%</a:t>
                      </a:r>
                      <a:endParaRPr kumimoji="0" lang="ka-GE" sz="12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სათაური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5257800" cy="838200"/>
          </a:xfrm>
          <a:prstGeom prst="roundRect">
            <a:avLst>
              <a:gd name="adj" fmla="val 16667"/>
            </a:avLst>
          </a:prstGeom>
          <a:solidFill>
            <a:srgbClr val="6CB484"/>
          </a:solidFill>
          <a:ln>
            <a:solidFill>
              <a:srgbClr val="0070C0"/>
            </a:solidFill>
            <a:round/>
          </a:ln>
        </p:spPr>
        <p:txBody>
          <a:bodyPr/>
          <a:lstStyle/>
          <a:p>
            <a:r>
              <a:rPr lang="de-AT" sz="3000" b="1" smtClean="0">
                <a:solidFill>
                  <a:schemeClr val="bg1"/>
                </a:solidFill>
                <a:latin typeface="Sylfaen" pitchFamily="18" charset="0"/>
              </a:rPr>
              <a:t>გულის   ქირურგია</a:t>
            </a:r>
            <a:endParaRPr lang="en-US" sz="3000" b="1" i="1" smtClean="0">
              <a:solidFill>
                <a:schemeClr val="bg1"/>
              </a:solidFill>
              <a:latin typeface="Sylfaen" pitchFamily="18" charset="0"/>
            </a:endParaRPr>
          </a:p>
        </p:txBody>
      </p:sp>
      <p:graphicFrame>
        <p:nvGraphicFramePr>
          <p:cNvPr id="5" name="ცხრილი 10"/>
          <p:cNvGraphicFramePr>
            <a:graphicFrameLocks noGrp="1"/>
          </p:cNvGraphicFramePr>
          <p:nvPr/>
        </p:nvGraphicFramePr>
        <p:xfrm>
          <a:off x="228600" y="1447800"/>
          <a:ext cx="8458201" cy="462937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895600"/>
                <a:gridCol w="3733801"/>
                <a:gridCol w="1828800"/>
              </a:tblGrid>
              <a:tr h="5673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a-GE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პროგრამა/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კომპონენტი</a:t>
                      </a:r>
                      <a:endParaRPr kumimoji="0" lang="ka-G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მოსარგებლეები</a:t>
                      </a:r>
                      <a:r>
                        <a:rPr kumimoji="0" lang="ka-GE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/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ასაკობრივი ჯგუფი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endParaRPr lang="de-AT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  <a:p>
                      <a:pPr algn="ctr"/>
                      <a:r>
                        <a:rPr lang="de-AT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დაფინანსება</a:t>
                      </a:r>
                      <a:r>
                        <a:rPr lang="ka-GE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/ თანაგადახდა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გულის თანდაყოლილი მანკის მკურნალობა</a:t>
                      </a:r>
                      <a:endParaRPr kumimoji="0" lang="ka-G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გულის</a:t>
                      </a:r>
                      <a:r>
                        <a:rPr kumimoji="0" lang="de-AT" sz="14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თანდაყოლილი მანკით დაავადებული </a:t>
                      </a:r>
                      <a:r>
                        <a:rPr kumimoji="0" lang="ka-GE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საქართველოს მოქალაქეები</a:t>
                      </a:r>
                      <a:r>
                        <a:rPr kumimoji="0" lang="de-AT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, გარდა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მოსახლეობის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ჯანმრთელობის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დაზღვევის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სახელმწიფო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პროგრამით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დაზღვეულებისა</a:t>
                      </a:r>
                      <a:endParaRPr kumimoji="0" lang="en-US" sz="14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თანაგადახდის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გარეშე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 /100%</a:t>
                      </a:r>
                      <a:endParaRPr kumimoji="0" lang="ka-G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  <a:tr h="1171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გულისა და მაგისტრალური სისხლძარღვების პათოლოგიების მკურნალობა</a:t>
                      </a:r>
                      <a:endParaRPr kumimoji="0" lang="ka-G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60 </a:t>
                      </a:r>
                      <a:r>
                        <a:rPr kumimoji="0" lang="en-US" sz="1400" b="1" kern="1200" dirty="0" err="1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წლის</a:t>
                      </a:r>
                      <a:r>
                        <a:rPr kumimoji="0" lang="en-US" sz="1400" b="1" kern="1200" dirty="0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kern="1200" dirty="0" err="1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და</a:t>
                      </a:r>
                      <a:r>
                        <a:rPr kumimoji="0" lang="en-US" sz="1400" b="1" kern="1200" dirty="0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kern="1200" dirty="0" err="1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მეტი</a:t>
                      </a:r>
                      <a:r>
                        <a:rPr kumimoji="0" lang="en-US" sz="1400" b="1" kern="1200" dirty="0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kern="1200" dirty="0" err="1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ასაკის</a:t>
                      </a:r>
                      <a:r>
                        <a:rPr kumimoji="0" lang="en-US" sz="1400" b="1" kern="1200" baseline="0" dirty="0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ka-GE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საქართველოს მოქალაქეები</a:t>
                      </a:r>
                      <a:r>
                        <a:rPr kumimoji="0" lang="de-AT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, გარდა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მოსახლეობის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ჯანმრთელობის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დაზღვევის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სახელმწიფო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პროგრამით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დაზღვეულებისა</a:t>
                      </a:r>
                      <a:endParaRPr kumimoji="0" lang="en-US" sz="14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70% სახელმწიფოს  მხრიდან</a:t>
                      </a:r>
                      <a:r>
                        <a:rPr kumimoji="0" lang="ka-GE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 / </a:t>
                      </a: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3</a:t>
                      </a:r>
                      <a:r>
                        <a:rPr kumimoji="0" lang="ka-GE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0% მოსარგებლის თანაგადახდა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  <a:tr h="1171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კორონარული ანგიოპლასტიკა</a:t>
                      </a:r>
                      <a:endParaRPr kumimoji="0" lang="ka-G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60 </a:t>
                      </a:r>
                      <a:r>
                        <a:rPr kumimoji="0" lang="en-US" sz="1400" b="1" kern="1200" dirty="0" err="1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წლის</a:t>
                      </a:r>
                      <a:r>
                        <a:rPr kumimoji="0" lang="en-US" sz="1400" b="1" kern="1200" dirty="0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kern="1200" dirty="0" err="1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და</a:t>
                      </a:r>
                      <a:r>
                        <a:rPr kumimoji="0" lang="en-US" sz="1400" b="1" kern="1200" dirty="0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kern="1200" dirty="0" err="1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მეტი</a:t>
                      </a:r>
                      <a:r>
                        <a:rPr kumimoji="0" lang="en-US" sz="1400" b="1" kern="1200" dirty="0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kern="1200" dirty="0" err="1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ასაკის</a:t>
                      </a:r>
                      <a:r>
                        <a:rPr kumimoji="0" lang="en-US" sz="1400" b="1" kern="1200" baseline="0" dirty="0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  </a:t>
                      </a:r>
                      <a:r>
                        <a:rPr kumimoji="0" lang="ka-GE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საქართველოს მოქალაქეები</a:t>
                      </a:r>
                      <a:r>
                        <a:rPr kumimoji="0" lang="de-AT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, გარდა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მოსახლეობის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ჯანმრთელობის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დაზღვევის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სახელმწიფო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პროგრამით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დაზღვეულებისა</a:t>
                      </a:r>
                      <a:endParaRPr kumimoji="0" lang="en-US" sz="14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50% სახელმწიფოს  მხრიდან</a:t>
                      </a:r>
                      <a:r>
                        <a:rPr kumimoji="0" lang="ka-GE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 / </a:t>
                      </a: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5</a:t>
                      </a:r>
                      <a:r>
                        <a:rPr kumimoji="0" lang="ka-GE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0% მოსარგებლის თანაგადახდა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981200"/>
            <a:ext cx="495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ka-GE" sz="3600" dirty="0">
                <a:latin typeface="+mj-lt"/>
                <a:ea typeface="+mj-ea"/>
                <a:cs typeface="+mj-cs"/>
              </a:rPr>
              <a:t> 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xaz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114800"/>
            <a:ext cx="7467600" cy="685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762000" y="1447800"/>
            <a:ext cx="8153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ka-GE" sz="4400" b="1" dirty="0">
                <a:solidFill>
                  <a:schemeClr val="accent1">
                    <a:lumMod val="75000"/>
                  </a:schemeClr>
                </a:solidFill>
                <a:latin typeface="Sylfaen" pitchFamily="18" charset="0"/>
                <a:cs typeface="Arial" charset="0"/>
              </a:rPr>
              <a:t>მიზნობრივი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Sylfaen" pitchFamily="18" charset="0"/>
                <a:cs typeface="Arial" charset="0"/>
              </a:rPr>
              <a:t> </a:t>
            </a:r>
            <a:r>
              <a:rPr lang="ka-GE" sz="4400" b="1" dirty="0">
                <a:solidFill>
                  <a:schemeClr val="accent1">
                    <a:lumMod val="75000"/>
                  </a:schemeClr>
                </a:solidFill>
                <a:latin typeface="Sylfaen" pitchFamily="18" charset="0"/>
                <a:cs typeface="Arial" charset="0"/>
              </a:rPr>
              <a:t>სოციალური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Sylfaen" pitchFamily="18" charset="0"/>
                <a:cs typeface="Arial" charset="0"/>
              </a:rPr>
              <a:t> </a:t>
            </a:r>
            <a:r>
              <a:rPr lang="ka-GE" sz="4400" b="1" dirty="0">
                <a:solidFill>
                  <a:schemeClr val="accent1">
                    <a:lumMod val="75000"/>
                  </a:schemeClr>
                </a:solidFill>
                <a:latin typeface="Sylfaen" pitchFamily="18" charset="0"/>
                <a:cs typeface="Arial" charset="0"/>
              </a:rPr>
              <a:t>დახმარების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Sylfaen" pitchFamily="18" charset="0"/>
                <a:cs typeface="Arial" charset="0"/>
              </a:rPr>
              <a:t> </a:t>
            </a:r>
            <a:r>
              <a:rPr lang="ka-GE" sz="4400" b="1" dirty="0">
                <a:solidFill>
                  <a:schemeClr val="accent1">
                    <a:lumMod val="75000"/>
                  </a:schemeClr>
                </a:solidFill>
                <a:latin typeface="Sylfaen" pitchFamily="18" charset="0"/>
                <a:cs typeface="Arial" charset="0"/>
              </a:rPr>
              <a:t> სისტემა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Sylfaen" pitchFamily="18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ka-GE" sz="4400" b="1" dirty="0">
                <a:solidFill>
                  <a:schemeClr val="accent1">
                    <a:lumMod val="75000"/>
                  </a:schemeClr>
                </a:solidFill>
                <a:latin typeface="Sylfaen" pitchFamily="18" charset="0"/>
                <a:cs typeface="Arial" charset="0"/>
              </a:rPr>
              <a:t> საქართველოში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Sylfaen" pitchFamily="18" charset="0"/>
              <a:cs typeface="Arial" charset="0"/>
            </a:endParaRPr>
          </a:p>
          <a:p>
            <a:pPr algn="ctr" eaLnBrk="0" hangingPunct="0">
              <a:defRPr/>
            </a:pPr>
            <a:endParaRPr lang="en-US" sz="44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სათაური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4495800" cy="685800"/>
          </a:xfrm>
          <a:prstGeom prst="roundRect">
            <a:avLst>
              <a:gd name="adj" fmla="val 16667"/>
            </a:avLst>
          </a:prstGeom>
          <a:solidFill>
            <a:srgbClr val="6CB484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de-AT" sz="3000" b="1" dirty="0" smtClean="0">
                <a:solidFill>
                  <a:schemeClr val="bg1"/>
                </a:solidFill>
                <a:latin typeface="Sylfaen" pitchFamily="18" charset="0"/>
              </a:rPr>
              <a:t>დიაბეტის   მართვა</a:t>
            </a:r>
            <a:endParaRPr lang="ka-GE" sz="3000" b="1" dirty="0" smtClean="0">
              <a:solidFill>
                <a:schemeClr val="bg1"/>
              </a:solidFill>
              <a:latin typeface="Sylfaen" pitchFamily="18" charset="0"/>
            </a:endParaRPr>
          </a:p>
        </p:txBody>
      </p:sp>
      <p:graphicFrame>
        <p:nvGraphicFramePr>
          <p:cNvPr id="8" name="Group 106"/>
          <p:cNvGraphicFramePr>
            <a:graphicFrameLocks noGrp="1"/>
          </p:cNvGraphicFramePr>
          <p:nvPr/>
        </p:nvGraphicFramePr>
        <p:xfrm>
          <a:off x="381000" y="1066801"/>
          <a:ext cx="8534399" cy="519124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975295"/>
                <a:gridCol w="3654105"/>
                <a:gridCol w="1904999"/>
              </a:tblGrid>
              <a:tr h="7147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პროგრამა/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კომპონენტი</a:t>
                      </a:r>
                      <a:endParaRPr kumimoji="0" lang="ka-G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მოსარგებლეები</a:t>
                      </a:r>
                      <a:r>
                        <a:rPr kumimoji="0" lang="ka-GE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/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ასაკობრივი ჯგუფი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დაფინანსება</a:t>
                      </a:r>
                      <a:r>
                        <a:rPr lang="ka-GE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/ თანაგადახდა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  <a:tr h="7639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დიაბეტით დაავადებულ ბავშვთა მომსახურება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a-G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18 წლამდე ასაკის </a:t>
                      </a:r>
                      <a:r>
                        <a:rPr kumimoji="0" lang="ka-GE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საქართველოს მოქალაქეები (დაზღვევის მიუხედავად)</a:t>
                      </a:r>
                      <a:endParaRPr kumimoji="0" lang="ka-G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b="1" dirty="0" smtClean="0">
                          <a:solidFill>
                            <a:srgbClr val="C00000"/>
                          </a:solidFill>
                        </a:rPr>
                        <a:t>თანაგადახდის გარეშე/  </a:t>
                      </a:r>
                      <a:r>
                        <a:rPr lang="de-AT" sz="1400" b="1" dirty="0" smtClean="0">
                          <a:solidFill>
                            <a:srgbClr val="C00000"/>
                          </a:solidFill>
                        </a:rPr>
                        <a:t>100%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  <a:tr h="98674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სპეციალიზებული ამბულატორიული დახმარება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ნებისმიერი ასაკის საქა</a:t>
                      </a:r>
                      <a:r>
                        <a:rPr kumimoji="0" lang="de-A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რ</a:t>
                      </a:r>
                      <a:r>
                        <a:rPr kumimoji="0" lang="ka-GE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თველოს მოქალაქე</a:t>
                      </a:r>
                      <a:endParaRPr kumimoji="0" lang="ka-G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70% სახელმწიფოს  მხრიდან</a:t>
                      </a:r>
                      <a:r>
                        <a:rPr kumimoji="0" lang="ka-GE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 / 30% მოსარგებლის თანაგადახდა</a:t>
                      </a:r>
                      <a:endParaRPr kumimoji="0" lang="ka-G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  <a:tr h="135422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სახელმწიფო პროგრამის ფარგლებში დაზღვეული, ნებისმიერი ასაკის საქა</a:t>
                      </a:r>
                      <a:r>
                        <a:rPr kumimoji="0" lang="de-A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რ</a:t>
                      </a:r>
                      <a:r>
                        <a:rPr kumimoji="0" lang="ka-GE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თველოს მოქალაქე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b="1" dirty="0" smtClean="0">
                          <a:solidFill>
                            <a:srgbClr val="C00000"/>
                          </a:solidFill>
                        </a:rPr>
                        <a:t>თანაგადახდის გარეშე/  </a:t>
                      </a:r>
                      <a:r>
                        <a:rPr lang="de-AT" sz="1400" b="1" dirty="0" smtClean="0">
                          <a:solidFill>
                            <a:srgbClr val="C00000"/>
                          </a:solidFill>
                        </a:rPr>
                        <a:t>100%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  <a:tr h="1209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სპეციფიკური მედიკამენტებით უზრუნველყოფა </a:t>
                      </a:r>
                      <a:r>
                        <a:rPr kumimoji="0" lang="ka-G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– </a:t>
                      </a:r>
                      <a:r>
                        <a:rPr kumimoji="0" lang="ka-GE" sz="1400" b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ინსულინი და სხვა</a:t>
                      </a:r>
                      <a:r>
                        <a:rPr kumimoji="0" lang="ka-GE" sz="1400" b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a-G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შაქრიანი და უშაქრო დიაბეტით დაავადებული საქართველოს მოქალაქეები, საქართველოში მუდმივად მცხოვრები პირები და საქართველოს ოკუპირებულ ტერიტორიაზე მცხოვრები მოსახლეობა</a:t>
                      </a:r>
                      <a:endParaRPr kumimoji="0" lang="ka-G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b="1" dirty="0" smtClean="0">
                          <a:solidFill>
                            <a:srgbClr val="C00000"/>
                          </a:solidFill>
                        </a:rPr>
                        <a:t>თანაგადახდის გარეშე/ 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e-AT" sz="1400" b="1" dirty="0" smtClean="0">
                          <a:solidFill>
                            <a:srgbClr val="C00000"/>
                          </a:solidFill>
                        </a:rPr>
                        <a:t>100%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სათაური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705600" cy="914400"/>
          </a:xfrm>
          <a:prstGeom prst="roundRect">
            <a:avLst>
              <a:gd name="adj" fmla="val 16667"/>
            </a:avLst>
          </a:prstGeom>
          <a:solidFill>
            <a:srgbClr val="6CB484"/>
          </a:solidFill>
          <a:ln>
            <a:solidFill>
              <a:schemeClr val="accent1">
                <a:lumMod val="75000"/>
              </a:schemeClr>
            </a:solidFill>
            <a:round/>
          </a:ln>
        </p:spPr>
        <p:txBody>
          <a:bodyPr>
            <a:noAutofit/>
          </a:bodyPr>
          <a:lstStyle/>
          <a:p>
            <a:pPr>
              <a:defRPr/>
            </a:pPr>
            <a:r>
              <a:rPr lang="de-AT" sz="3000" b="1" dirty="0" smtClean="0">
                <a:solidFill>
                  <a:schemeClr val="bg1"/>
                </a:solidFill>
                <a:latin typeface="Sylfaen" pitchFamily="18" charset="0"/>
              </a:rPr>
              <a:t>მოსახლეობის   ურგენტული   მომსახურება</a:t>
            </a:r>
            <a:endParaRPr lang="en-US" sz="3000" b="1" i="1" dirty="0" smtClean="0">
              <a:solidFill>
                <a:schemeClr val="bg1"/>
              </a:solidFill>
              <a:latin typeface="Sylfaen" pitchFamily="18" charset="0"/>
            </a:endParaRPr>
          </a:p>
        </p:txBody>
      </p:sp>
      <p:graphicFrame>
        <p:nvGraphicFramePr>
          <p:cNvPr id="4" name="ცხრილი 10"/>
          <p:cNvGraphicFramePr>
            <a:graphicFrameLocks noGrp="1"/>
          </p:cNvGraphicFramePr>
          <p:nvPr/>
        </p:nvGraphicFramePr>
        <p:xfrm>
          <a:off x="152401" y="1981199"/>
          <a:ext cx="8610600" cy="376597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792628"/>
                <a:gridCol w="3956221"/>
                <a:gridCol w="1861751"/>
              </a:tblGrid>
              <a:tr h="806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a-GE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პროგრამა/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კომპონენტი</a:t>
                      </a:r>
                      <a:endParaRPr kumimoji="0" lang="ka-G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AT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მოსარგებლეები</a:t>
                      </a:r>
                      <a:r>
                        <a:rPr kumimoji="0" lang="ka-GE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/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ასაკობრივი ჯგუფი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endParaRPr lang="de-AT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  <a:p>
                      <a:pPr algn="ctr"/>
                      <a:r>
                        <a:rPr lang="de-AT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დაფინანსება</a:t>
                      </a:r>
                      <a:r>
                        <a:rPr lang="ka-GE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/ თანაგადახდა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  <a:tr h="1446650">
                <a:tc>
                  <a:txBody>
                    <a:bodyPr/>
                    <a:lstStyle/>
                    <a:p>
                      <a:pPr algn="l"/>
                      <a:r>
                        <a:rPr lang="de-AT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კრიტიკული მდგომარეობის მართვა (პირველი 6 დღე)</a:t>
                      </a:r>
                      <a:endParaRPr lang="ka-GE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60 წლის და უფროსი ასაკის</a:t>
                      </a: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საქართველოს მოქალაქეები</a:t>
                      </a:r>
                      <a:r>
                        <a:rPr lang="de-AT" sz="14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,</a:t>
                      </a: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გარდა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მოსახლეობის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ჯანმრთელობის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დაზღვევის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სახელმწიფო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პროგრამით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დაზღვეულებისა</a:t>
                      </a:r>
                      <a:endParaRPr lang="ka-GE" sz="14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1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თანაგადახდის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გარეშე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 100%</a:t>
                      </a:r>
                      <a:endParaRPr kumimoji="0" lang="ka-GE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  <a:tr h="14049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გადაუდებელი სტაციონარული მკურნალობა (დადგენილი ნოზოლოგიები)</a:t>
                      </a:r>
                      <a:endParaRPr lang="ka-GE" sz="14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60 წლის და უფროსი ასაკის</a:t>
                      </a: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საქართველოს მოქალაქეები</a:t>
                      </a:r>
                      <a:r>
                        <a:rPr lang="de-AT" sz="14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,</a:t>
                      </a: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გარდა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მოსახლეობის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ჯანმრთელობის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დაზღვევის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სახელმწიფო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პროგრამით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დაზღვეულებისა</a:t>
                      </a:r>
                      <a:endParaRPr lang="ka-GE" sz="14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75% სახელმწიფოს  მხრიდან</a:t>
                      </a:r>
                      <a:r>
                        <a:rPr kumimoji="0" lang="ka-GE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 / </a:t>
                      </a: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25</a:t>
                      </a:r>
                      <a:r>
                        <a:rPr kumimoji="0" lang="ka-GE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% მოსარგებლის თანაგადახდა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სათაური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5334000" cy="914400"/>
          </a:xfrm>
          <a:prstGeom prst="roundRect">
            <a:avLst>
              <a:gd name="adj" fmla="val 16667"/>
            </a:avLst>
          </a:prstGeom>
          <a:solidFill>
            <a:srgbClr val="6CB484"/>
          </a:solidFill>
          <a:ln>
            <a:solidFill>
              <a:srgbClr val="0070C0"/>
            </a:solidFill>
            <a:round/>
          </a:ln>
        </p:spPr>
        <p:txBody>
          <a:bodyPr/>
          <a:lstStyle/>
          <a:p>
            <a:r>
              <a:rPr lang="de-AT" sz="3000" b="1" smtClean="0">
                <a:solidFill>
                  <a:schemeClr val="bg1"/>
                </a:solidFill>
                <a:latin typeface="Sylfaen" pitchFamily="18" charset="0"/>
              </a:rPr>
              <a:t>რეფერალური</a:t>
            </a:r>
            <a:r>
              <a:rPr lang="de-AT" sz="2000" b="1" smtClean="0">
                <a:solidFill>
                  <a:schemeClr val="bg1"/>
                </a:solidFill>
                <a:latin typeface="Sylfaen" pitchFamily="18" charset="0"/>
              </a:rPr>
              <a:t>   </a:t>
            </a:r>
            <a:r>
              <a:rPr lang="de-AT" sz="3000" b="1" smtClean="0">
                <a:solidFill>
                  <a:schemeClr val="bg1"/>
                </a:solidFill>
                <a:latin typeface="Sylfaen" pitchFamily="18" charset="0"/>
              </a:rPr>
              <a:t>დახმარება</a:t>
            </a:r>
            <a:endParaRPr lang="ka-GE" sz="3000" smtClean="0">
              <a:solidFill>
                <a:schemeClr val="bg1"/>
              </a:solidFill>
              <a:latin typeface="Sylfaen" pitchFamily="18" charset="0"/>
            </a:endParaRPr>
          </a:p>
        </p:txBody>
      </p:sp>
      <p:graphicFrame>
        <p:nvGraphicFramePr>
          <p:cNvPr id="4" name="ცხრილი 10"/>
          <p:cNvGraphicFramePr>
            <a:graphicFrameLocks noGrp="1"/>
          </p:cNvGraphicFramePr>
          <p:nvPr/>
        </p:nvGraphicFramePr>
        <p:xfrm>
          <a:off x="228600" y="1828800"/>
          <a:ext cx="8686799" cy="38862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365157"/>
                <a:gridCol w="2959443"/>
                <a:gridCol w="2362199"/>
              </a:tblGrid>
              <a:tr h="8238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პროგრამა/</a:t>
                      </a:r>
                      <a:r>
                        <a:rPr kumimoji="0" lang="de-A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კომპონენტი</a:t>
                      </a:r>
                      <a:endParaRPr kumimoji="0" lang="ka-G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მოსარგებლეები</a:t>
                      </a:r>
                      <a:r>
                        <a:rPr kumimoji="0" lang="ka-GE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/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de-A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ასაკობრივი ჯგუფი</a:t>
                      </a:r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დაფინანსება</a:t>
                      </a:r>
                      <a:r>
                        <a:rPr lang="ka-GE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/ თანაგადახდა</a:t>
                      </a:r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  <a:tr h="30623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5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რეფერალური დახმარება</a:t>
                      </a:r>
                      <a:r>
                        <a:rPr kumimoji="0" lang="ka-GE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endParaRPr kumimoji="0" lang="de-AT" sz="15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(</a:t>
                      </a:r>
                      <a:r>
                        <a:rPr kumimoji="0" lang="ka-GE" sz="1500" b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მოქალაქეების </a:t>
                      </a:r>
                      <a:r>
                        <a:rPr kumimoji="0" lang="en-US" sz="1500" b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ka-GE" sz="1500" b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ინდივიადუალური დახმარება</a:t>
                      </a:r>
                      <a:r>
                        <a:rPr kumimoji="0" lang="en-US" sz="1500" b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  </a:t>
                      </a:r>
                      <a:r>
                        <a:rPr kumimoji="0" lang="ka-GE" sz="1500" b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–  საჭიროებს რეკომენდაციას </a:t>
                      </a:r>
                      <a:r>
                        <a:rPr kumimoji="0" lang="en-US" sz="1500" b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  </a:t>
                      </a:r>
                      <a:r>
                        <a:rPr kumimoji="0" lang="ka-GE" sz="1500" b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900 ლარზ</a:t>
                      </a:r>
                      <a:r>
                        <a:rPr kumimoji="0" lang="en-US" sz="1500" b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cadNusx" pitchFamily="2" charset="0"/>
                        </a:rPr>
                        <a:t>e </a:t>
                      </a:r>
                      <a:r>
                        <a:rPr kumimoji="0" lang="en-US" sz="1500" b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ka-GE" sz="1500" b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 ზევი</a:t>
                      </a:r>
                      <a:r>
                        <a:rPr kumimoji="0" lang="de-AT" sz="1500" b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თ</a:t>
                      </a:r>
                      <a:r>
                        <a:rPr kumimoji="0" lang="ka-GE" sz="1500" b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 მომსახურებაზე</a:t>
                      </a:r>
                      <a:r>
                        <a:rPr kumimoji="0" lang="en-US" sz="1500" b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)</a:t>
                      </a:r>
                      <a:endParaRPr kumimoji="0" lang="ka-GE" sz="1500" b="1" u="sng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5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Sylfaen" pitchFamily="18" charset="0"/>
                      </a:endParaRPr>
                    </a:p>
                    <a:p>
                      <a:pPr algn="ctr"/>
                      <a:endParaRPr lang="en-US" sz="1500" b="1" dirty="0"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AT" sz="15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საქართველოს მოქალაქეები და საქართველოში მუდმივად მცხოვრები მოქალაქეობის არმქონე პირები ან საქართველოში მუდმივად მცხოვრები უცხო ქვეყნის მოქალაქეები, </a:t>
                      </a:r>
                      <a:r>
                        <a:rPr kumimoji="0" lang="de-AT" sz="15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გარდა </a:t>
                      </a:r>
                      <a:r>
                        <a:rPr kumimoji="0" lang="en-US" sz="15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5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მოსახლეობის</a:t>
                      </a:r>
                      <a:r>
                        <a:rPr kumimoji="0" lang="en-US" sz="15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5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ჯანმრთელობის</a:t>
                      </a:r>
                      <a:r>
                        <a:rPr kumimoji="0" lang="en-US" sz="15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5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დაზღვევის</a:t>
                      </a:r>
                      <a:r>
                        <a:rPr kumimoji="0" lang="en-US" sz="15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5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სახელმწიფო</a:t>
                      </a:r>
                      <a:r>
                        <a:rPr kumimoji="0" lang="en-US" sz="15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5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პროგრამით</a:t>
                      </a:r>
                      <a:r>
                        <a:rPr kumimoji="0" lang="en-US" sz="15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5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დაზღვეულებისა</a:t>
                      </a:r>
                      <a:r>
                        <a:rPr kumimoji="0" lang="en-US" sz="15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endParaRPr kumimoji="0" lang="ka-GE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5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უწყებათაშორისი კომისიის გადაწყვეტილებისამებრ</a:t>
                      </a:r>
                      <a:endParaRPr kumimoji="0" lang="ka-GE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სათაური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7848600" cy="1524000"/>
          </a:xfrm>
          <a:prstGeom prst="roundRect">
            <a:avLst>
              <a:gd name="adj" fmla="val 16667"/>
            </a:avLst>
          </a:prstGeom>
          <a:solidFill>
            <a:srgbClr val="6CB484"/>
          </a:solidFill>
          <a:ln>
            <a:solidFill>
              <a:srgbClr val="0070C0"/>
            </a:solidFill>
            <a:round/>
          </a:ln>
        </p:spPr>
        <p:txBody>
          <a:bodyPr/>
          <a:lstStyle/>
          <a:p>
            <a:r>
              <a:rPr lang="de-AT" sz="3000" b="1" smtClean="0">
                <a:solidFill>
                  <a:schemeClr val="bg1"/>
                </a:solidFill>
                <a:latin typeface="Sylfaen" pitchFamily="18" charset="0"/>
              </a:rPr>
              <a:t>3  წლამდე  ასაკის  ბავშვთა  გადაუდებელი  და   სტაციონარული  დახმარება</a:t>
            </a:r>
            <a:endParaRPr lang="en-US" sz="3000" b="1" i="1" smtClean="0">
              <a:solidFill>
                <a:schemeClr val="bg1"/>
              </a:solidFill>
              <a:latin typeface="Sylfaen" pitchFamily="18" charset="0"/>
            </a:endParaRPr>
          </a:p>
        </p:txBody>
      </p:sp>
      <p:graphicFrame>
        <p:nvGraphicFramePr>
          <p:cNvPr id="4" name="ცხრილი 10"/>
          <p:cNvGraphicFramePr>
            <a:graphicFrameLocks noGrp="1"/>
          </p:cNvGraphicFramePr>
          <p:nvPr/>
        </p:nvGraphicFramePr>
        <p:xfrm>
          <a:off x="152400" y="2971800"/>
          <a:ext cx="8763000" cy="346124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718487"/>
                <a:gridCol w="3851189"/>
                <a:gridCol w="2193324"/>
              </a:tblGrid>
              <a:tr h="5773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a-GE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პროგრამა/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კომპონენტი</a:t>
                      </a:r>
                      <a:endParaRPr kumimoji="0" lang="ka-G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AT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მოსარგებლეები</a:t>
                      </a:r>
                      <a:r>
                        <a:rPr kumimoji="0" lang="ka-GE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/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ასაკობრივი ჯგუფი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endParaRPr lang="de-AT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  <a:p>
                      <a:pPr algn="ctr"/>
                      <a:r>
                        <a:rPr lang="de-AT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დაფინანსება</a:t>
                      </a:r>
                      <a:r>
                        <a:rPr lang="ka-GE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/ თანაგადახდა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  <a:tr h="1380227">
                <a:tc>
                  <a:txBody>
                    <a:bodyPr/>
                    <a:lstStyle/>
                    <a:p>
                      <a:pPr algn="l"/>
                      <a:r>
                        <a:rPr lang="de-AT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ბავშვთა სტაციონარული</a:t>
                      </a:r>
                      <a:r>
                        <a:rPr lang="de-AT" sz="14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დახმარება</a:t>
                      </a:r>
                      <a:endParaRPr lang="ka-GE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b="1" dirty="0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3</a:t>
                      </a:r>
                      <a:r>
                        <a:rPr lang="de-AT" sz="1400" b="1" baseline="0" dirty="0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 წლამდე </a:t>
                      </a:r>
                      <a:r>
                        <a:rPr lang="de-AT" sz="14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ასაკის ბავშვები,</a:t>
                      </a: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გარდა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მოსახლეობის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ჯანმრთელობის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დაზღვევის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სახელმწიფო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პროგრამით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დაზღვეულებისა</a:t>
                      </a:r>
                      <a:endParaRPr lang="ka-GE" sz="14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80% სახელმწიფოს  მხრიდან</a:t>
                      </a:r>
                      <a:r>
                        <a:rPr kumimoji="0" lang="ka-GE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 / </a:t>
                      </a: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2</a:t>
                      </a:r>
                      <a:r>
                        <a:rPr kumimoji="0" lang="ka-GE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0% მოსარგებლის თანაგადახდა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  <a:tr h="1166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ბავშვთა გადაუდებელი დახმარება</a:t>
                      </a:r>
                      <a:endParaRPr lang="ka-GE" sz="14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b="1" dirty="0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3</a:t>
                      </a:r>
                      <a:r>
                        <a:rPr lang="de-AT" sz="1400" b="1" baseline="0" dirty="0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 წლამდე</a:t>
                      </a:r>
                      <a:r>
                        <a:rPr lang="de-AT" sz="1400" b="1" baseline="0" dirty="0" smtClean="0">
                          <a:latin typeface="Sylfaen" pitchFamily="18" charset="0"/>
                        </a:rPr>
                        <a:t> </a:t>
                      </a:r>
                      <a:r>
                        <a:rPr kumimoji="0" lang="ka-GE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საქართველოს მოქალაქეები</a:t>
                      </a:r>
                      <a:r>
                        <a:rPr kumimoji="0" lang="de-AT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, გარდა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მოსახლეობის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ჯანმრთელობის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დაზღვევის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სახელმწიფო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პროგრამით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დაზღვეულებისა</a:t>
                      </a:r>
                      <a:endParaRPr kumimoji="0" lang="en-US" sz="14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თანაგადახდის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გარეშე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 / 100%</a:t>
                      </a:r>
                      <a:endParaRPr kumimoji="0" lang="ka-GE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სათაური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6781800" cy="838200"/>
          </a:xfrm>
          <a:prstGeom prst="roundRect">
            <a:avLst>
              <a:gd name="adj" fmla="val 16667"/>
            </a:avLst>
          </a:prstGeom>
          <a:solidFill>
            <a:srgbClr val="6CB484"/>
          </a:solidFill>
          <a:ln>
            <a:solidFill>
              <a:srgbClr val="0070C0"/>
            </a:solidFill>
            <a:round/>
          </a:ln>
        </p:spPr>
        <p:txBody>
          <a:bodyPr/>
          <a:lstStyle/>
          <a:p>
            <a:r>
              <a:rPr lang="de-AT" sz="3000" b="1" dirty="0" smtClean="0">
                <a:solidFill>
                  <a:schemeClr val="bg1"/>
                </a:solidFill>
                <a:latin typeface="Sylfaen" pitchFamily="18" charset="0"/>
              </a:rPr>
              <a:t>ზოგადი  ამბულატორიული მომსახურება</a:t>
            </a:r>
            <a:endParaRPr lang="en-US" sz="3000" b="1" i="1" dirty="0" smtClean="0">
              <a:solidFill>
                <a:schemeClr val="bg1"/>
              </a:solidFill>
              <a:latin typeface="Sylfaen" pitchFamily="18" charset="0"/>
            </a:endParaRPr>
          </a:p>
        </p:txBody>
      </p:sp>
      <p:graphicFrame>
        <p:nvGraphicFramePr>
          <p:cNvPr id="4" name="ცხრილი 10"/>
          <p:cNvGraphicFramePr>
            <a:graphicFrameLocks noGrp="1"/>
          </p:cNvGraphicFramePr>
          <p:nvPr/>
        </p:nvGraphicFramePr>
        <p:xfrm>
          <a:off x="304801" y="1524001"/>
          <a:ext cx="8458198" cy="465359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743200"/>
                <a:gridCol w="3886199"/>
                <a:gridCol w="1828799"/>
              </a:tblGrid>
              <a:tr h="9655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a-GE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პროგრამა/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კომპონენტი</a:t>
                      </a:r>
                      <a:endParaRPr kumimoji="0" lang="ka-G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AT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მოსარგებლეები</a:t>
                      </a:r>
                      <a:r>
                        <a:rPr kumimoji="0" lang="ka-GE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/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ასაკობრივი ჯგუფი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endParaRPr lang="de-AT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  <a:p>
                      <a:pPr algn="ctr"/>
                      <a:r>
                        <a:rPr lang="de-AT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დაფინანსება</a:t>
                      </a:r>
                      <a:r>
                        <a:rPr lang="ka-GE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/ თანაგადახდა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  <a:tr h="1108684">
                <a:tc rowSpan="3">
                  <a:txBody>
                    <a:bodyPr/>
                    <a:lstStyle/>
                    <a:p>
                      <a:pPr algn="ctr"/>
                      <a:endParaRPr lang="de-AT" sz="1400" b="1" kern="1200" dirty="0" smtClean="0">
                        <a:latin typeface="Sylfaen" pitchFamily="18" charset="0"/>
                      </a:endParaRPr>
                    </a:p>
                    <a:p>
                      <a:pPr algn="ctr"/>
                      <a:endParaRPr lang="de-AT" sz="1400" b="1" kern="1200" dirty="0" smtClean="0">
                        <a:latin typeface="Sylfaen" pitchFamily="18" charset="0"/>
                      </a:endParaRPr>
                    </a:p>
                    <a:p>
                      <a:pPr algn="ctr"/>
                      <a:endParaRPr lang="de-AT" sz="14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  <a:p>
                      <a:pPr algn="ctr"/>
                      <a:endParaRPr lang="de-AT" sz="14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  <a:p>
                      <a:pPr algn="ctr"/>
                      <a:endParaRPr lang="de-AT" sz="14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  <a:p>
                      <a:pPr algn="ctr"/>
                      <a:r>
                        <a:rPr lang="de-AT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ამბულატორიული მომსახურება</a:t>
                      </a:r>
                      <a:endParaRPr lang="ka-GE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საქართველოს მოქალაქეობის მქონე </a:t>
                      </a: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0–6 წწ ბავშვები</a:t>
                      </a:r>
                      <a:r>
                        <a:rPr lang="de-AT" sz="1400" b="1" baseline="0" dirty="0" smtClean="0">
                          <a:latin typeface="Sylfaen" pitchFamily="18" charset="0"/>
                        </a:rPr>
                        <a:t>,</a:t>
                      </a: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გარდა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მოსახლეობის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ჯანმრთელობის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დაზღვევის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სახელმწიფო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პროგრამით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დაზღვეულებისა</a:t>
                      </a:r>
                      <a:endParaRPr lang="ka-GE" sz="14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u="none" strike="noStrike" kern="1200" cap="none" normalizeH="0" baseline="0" dirty="0" smtClean="0">
                        <a:ln>
                          <a:noFill/>
                        </a:ln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u="none" strike="noStrike" kern="1200" cap="none" normalizeH="0" baseline="0" dirty="0" smtClean="0">
                        <a:ln>
                          <a:noFill/>
                        </a:ln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u="none" strike="noStrike" kern="1200" cap="none" normalizeH="0" baseline="0" dirty="0" smtClean="0">
                        <a:ln>
                          <a:noFill/>
                        </a:ln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u="none" strike="noStrike" kern="1200" cap="none" normalizeH="0" baseline="0" dirty="0" smtClean="0">
                        <a:ln>
                          <a:noFill/>
                        </a:ln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u="none" strike="noStrike" kern="1200" cap="none" normalizeH="0" baseline="0" dirty="0" smtClean="0">
                        <a:ln>
                          <a:noFill/>
                        </a:ln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u="none" strike="noStrike" kern="1200" cap="none" normalizeH="0" baseline="0" dirty="0" smtClean="0">
                        <a:ln>
                          <a:noFill/>
                        </a:ln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u="none" strike="noStrike" kern="1200" cap="none" normalizeH="0" baseline="0" dirty="0" smtClean="0">
                        <a:ln>
                          <a:noFill/>
                        </a:ln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თანაგადახდის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გარეშე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 /100%</a:t>
                      </a:r>
                      <a:endParaRPr kumimoji="0" lang="ka-GE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  <a:tr h="13129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საქართველოს მოქალაქეობის მქონე </a:t>
                      </a: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6-60 წლამდე</a:t>
                      </a: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დიაბეტით დაავადებული და ინკურაბელური პაციენტები</a:t>
                      </a:r>
                      <a:r>
                        <a:rPr lang="de-AT" sz="14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,</a:t>
                      </a: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გარდა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მოსახლეობის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ჯანმრთელობის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დაზღვევის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სახელმწიფო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პროგრამით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დაზღვეულებისა</a:t>
                      </a:r>
                      <a:endParaRPr lang="ka-GE" sz="14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086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საქართველოს მოქალაქეობის მქონე</a:t>
                      </a: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60 წლის და უფროსი ასაკის პირები</a:t>
                      </a: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lfaen" pitchFamily="18" charset="0"/>
                        </a:rPr>
                        <a:t>, </a:t>
                      </a: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გარდა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მოსახლეობის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ჯანმრთელობის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დაზღვევის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სახელმწიფო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პროგრამით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დაზღვეულებისა</a:t>
                      </a:r>
                      <a:endParaRPr lang="ka-GE" sz="14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სათაური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6629400" cy="914400"/>
          </a:xfrm>
          <a:prstGeom prst="roundRect">
            <a:avLst>
              <a:gd name="adj" fmla="val 16667"/>
            </a:avLst>
          </a:prstGeom>
          <a:solidFill>
            <a:srgbClr val="6CB484"/>
          </a:solidFill>
          <a:ln>
            <a:solidFill>
              <a:srgbClr val="0070C0"/>
            </a:solidFill>
            <a:round/>
          </a:ln>
        </p:spPr>
        <p:txBody>
          <a:bodyPr/>
          <a:lstStyle/>
          <a:p>
            <a:r>
              <a:rPr lang="de-AT" sz="2800" b="1" smtClean="0">
                <a:solidFill>
                  <a:schemeClr val="bg1"/>
                </a:solidFill>
                <a:latin typeface="Sylfaen" pitchFamily="18" charset="0"/>
              </a:rPr>
              <a:t>ანტირაბიული   დახმარება </a:t>
            </a:r>
            <a:r>
              <a:rPr lang="ka-GE" sz="1800" b="1" smtClean="0">
                <a:solidFill>
                  <a:srgbClr val="C00000"/>
                </a:solidFill>
                <a:latin typeface="Sylfaen" pitchFamily="18" charset="0"/>
              </a:rPr>
              <a:t>(ცოფის საწინააღმდეგო აცრა)</a:t>
            </a:r>
            <a:endParaRPr lang="en-US" sz="1800" b="1" i="1" smtClean="0">
              <a:solidFill>
                <a:srgbClr val="C00000"/>
              </a:solidFill>
              <a:latin typeface="Sylfaen" pitchFamily="18" charset="0"/>
            </a:endParaRPr>
          </a:p>
        </p:txBody>
      </p:sp>
      <p:graphicFrame>
        <p:nvGraphicFramePr>
          <p:cNvPr id="4" name="ცხრილი 10"/>
          <p:cNvGraphicFramePr>
            <a:graphicFrameLocks noGrp="1"/>
          </p:cNvGraphicFramePr>
          <p:nvPr/>
        </p:nvGraphicFramePr>
        <p:xfrm>
          <a:off x="228600" y="1828800"/>
          <a:ext cx="8610600" cy="308795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590800"/>
                <a:gridCol w="3886200"/>
                <a:gridCol w="213360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a-GE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პროგრამა/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კომპონენტი</a:t>
                      </a:r>
                      <a:endParaRPr kumimoji="0" lang="ka-G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AT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მოსარგებლეები</a:t>
                      </a:r>
                      <a:r>
                        <a:rPr kumimoji="0" lang="ka-GE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/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ასაკობრივი ჯგუფი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endParaRPr lang="de-AT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  <a:p>
                      <a:pPr algn="ctr"/>
                      <a:r>
                        <a:rPr lang="de-AT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დაფინანსება</a:t>
                      </a:r>
                      <a:r>
                        <a:rPr lang="ka-GE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/ თანაგადახდა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  <a:tr h="194495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600" b="1" kern="1200" dirty="0" smtClean="0"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ანტირაბიული სამედიცინო დახმარება </a:t>
                      </a:r>
                      <a:r>
                        <a:rPr kumimoji="0" lang="de-AT" sz="1600" b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(</a:t>
                      </a:r>
                      <a:r>
                        <a:rPr kumimoji="0" lang="ka-GE" sz="1600" b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ცოფის საწინააღმდეგო აცრა)</a:t>
                      </a:r>
                      <a:endParaRPr kumimoji="0" lang="de-AT" sz="1600" b="1" u="sng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6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a-G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AT" sz="1600" b="1" kern="1200" dirty="0" smtClean="0">
                        <a:latin typeface="Sylfae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18 წლამდე ასაკის </a:t>
                      </a:r>
                      <a:r>
                        <a:rPr kumimoji="0" lang="ka-GE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საქართველოს მოქალაქეები</a:t>
                      </a:r>
                      <a:r>
                        <a:rPr kumimoji="0" lang="de-AT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, გარდა </a:t>
                      </a:r>
                      <a:r>
                        <a:rPr kumimoji="0" lang="en-US" sz="16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მოსახლეობის</a:t>
                      </a:r>
                      <a:r>
                        <a:rPr kumimoji="0" lang="en-US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6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ჯანმრთელობის</a:t>
                      </a:r>
                      <a:r>
                        <a:rPr kumimoji="0" lang="en-US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6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დაზღვევის</a:t>
                      </a:r>
                      <a:r>
                        <a:rPr kumimoji="0" lang="en-US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6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სახელმწიფო</a:t>
                      </a:r>
                      <a:r>
                        <a:rPr kumimoji="0" lang="en-US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6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პროგრამით</a:t>
                      </a:r>
                      <a:r>
                        <a:rPr kumimoji="0" lang="en-US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6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დაზღვეულებისა</a:t>
                      </a:r>
                      <a:endParaRPr kumimoji="0" lang="en-US" sz="16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6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თანაგადახდის</a:t>
                      </a:r>
                      <a:r>
                        <a:rPr kumimoji="0" lang="en-US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6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გარეშე</a:t>
                      </a:r>
                      <a:r>
                        <a:rPr kumimoji="0" lang="en-US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 /100%</a:t>
                      </a:r>
                      <a:endParaRPr kumimoji="0" lang="ka-G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სათაური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5486400" cy="990600"/>
          </a:xfrm>
          <a:prstGeom prst="roundRect">
            <a:avLst>
              <a:gd name="adj" fmla="val 16667"/>
            </a:avLst>
          </a:prstGeom>
          <a:solidFill>
            <a:srgbClr val="6CB484"/>
          </a:solidFill>
          <a:ln>
            <a:solidFill>
              <a:schemeClr val="accent1"/>
            </a:solidFill>
            <a:round/>
          </a:ln>
        </p:spPr>
        <p:txBody>
          <a:bodyPr/>
          <a:lstStyle/>
          <a:p>
            <a:r>
              <a:rPr lang="de-AT" sz="3000" b="1" dirty="0" smtClean="0">
                <a:solidFill>
                  <a:schemeClr val="bg1"/>
                </a:solidFill>
                <a:latin typeface="Sylfaen" pitchFamily="18" charset="0"/>
              </a:rPr>
              <a:t>ტუბერკულოზის </a:t>
            </a:r>
            <a:r>
              <a:rPr lang="ka-GE" sz="3000" b="1" dirty="0" smtClean="0">
                <a:solidFill>
                  <a:schemeClr val="bg1"/>
                </a:solidFill>
                <a:latin typeface="Sylfaen" pitchFamily="18" charset="0"/>
              </a:rPr>
              <a:t>   </a:t>
            </a:r>
            <a:r>
              <a:rPr lang="de-AT" sz="3000" b="1" dirty="0" smtClean="0">
                <a:solidFill>
                  <a:schemeClr val="bg1"/>
                </a:solidFill>
                <a:latin typeface="Sylfaen" pitchFamily="18" charset="0"/>
              </a:rPr>
              <a:t>მართვა</a:t>
            </a:r>
            <a:endParaRPr lang="ka-GE" sz="3000" dirty="0" smtClean="0">
              <a:solidFill>
                <a:schemeClr val="bg1"/>
              </a:solidFill>
              <a:latin typeface="Sylfaen" pitchFamily="18" charset="0"/>
            </a:endParaRPr>
          </a:p>
        </p:txBody>
      </p:sp>
      <p:graphicFrame>
        <p:nvGraphicFramePr>
          <p:cNvPr id="4" name="ცხრილი 10"/>
          <p:cNvGraphicFramePr>
            <a:graphicFrameLocks noGrp="1"/>
          </p:cNvGraphicFramePr>
          <p:nvPr/>
        </p:nvGraphicFramePr>
        <p:xfrm>
          <a:off x="228599" y="1627674"/>
          <a:ext cx="8458201" cy="455676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895601"/>
                <a:gridCol w="3523571"/>
                <a:gridCol w="2039029"/>
              </a:tblGrid>
              <a:tr h="6278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a-GE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პროგრამა/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კომპონენტი</a:t>
                      </a:r>
                      <a:endParaRPr kumimoji="0" lang="ka-G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AT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მოსარგებლეები</a:t>
                      </a:r>
                      <a:r>
                        <a:rPr kumimoji="0" lang="ka-GE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/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ასაკობრივი ჯგუფი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endParaRPr lang="de-AT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  <a:p>
                      <a:pPr algn="ctr"/>
                      <a:r>
                        <a:rPr lang="de-AT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დაფინანსება</a:t>
                      </a:r>
                      <a:r>
                        <a:rPr lang="ka-GE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/ თანაგადახდა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  <a:tr h="1706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ამბულატორიული მომსახურება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endParaRPr kumimoji="0" lang="de-AT" sz="140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  <a:p>
                      <a:pPr algn="ctr"/>
                      <a:r>
                        <a:rPr kumimoji="0" lang="ka-GE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საქართველოს მოქალაქეები, საქართველოში მუდმივად მცხოვრები მოქალაქეობის არმქონე პირები და პატიმრობისა და თავისუფლების აღკვეთის დაწესებულებებში მყოფი პირები</a:t>
                      </a:r>
                      <a:r>
                        <a:rPr kumimoji="0" lang="de-AT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(დაზღვევის</a:t>
                      </a:r>
                      <a:r>
                        <a:rPr kumimoji="0" lang="de-AT" sz="140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მიუხედავად)</a:t>
                      </a:r>
                      <a:endParaRPr kumimoji="0" lang="en-US" sz="14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თანაგადახდის გარეშე /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100%</a:t>
                      </a:r>
                      <a:endParaRPr kumimoji="0" lang="ka-G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  <a:tr h="19354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40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სტაციონარული მომსახურება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AT" sz="140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საქართველოს მოქალაქეები, საქართველოში მუდმივად მცხოვრები მოქალაქეობის არმქონე პირები და პატიმრობისა და თავისუფლების აღკვეთის დაწესებულებებში მყოფი პირები</a:t>
                      </a:r>
                      <a:r>
                        <a:rPr kumimoji="0" lang="de-AT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(დაზღვევის</a:t>
                      </a:r>
                      <a:r>
                        <a:rPr kumimoji="0" lang="de-AT" sz="140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მიუხედავად)</a:t>
                      </a:r>
                      <a:endParaRPr kumimoji="0" lang="en-US" sz="140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AT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AT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თანაგადახდის გარეშე /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100%</a:t>
                      </a:r>
                      <a:endParaRPr kumimoji="0" lang="ka-GE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სათაური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6096000" cy="1143000"/>
          </a:xfrm>
          <a:prstGeom prst="roundRect">
            <a:avLst>
              <a:gd name="adj" fmla="val 16667"/>
            </a:avLst>
          </a:prstGeom>
          <a:solidFill>
            <a:srgbClr val="6CB484"/>
          </a:solidFill>
          <a:ln>
            <a:solidFill>
              <a:srgbClr val="0070C0"/>
            </a:solidFill>
            <a:round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ka-GE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აივ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–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ინფექცია /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შიდსი</a:t>
            </a:r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graphicFrame>
        <p:nvGraphicFramePr>
          <p:cNvPr id="5" name="ცხრილი 10"/>
          <p:cNvGraphicFramePr>
            <a:graphicFrameLocks noGrp="1"/>
          </p:cNvGraphicFramePr>
          <p:nvPr/>
        </p:nvGraphicFramePr>
        <p:xfrm>
          <a:off x="228599" y="1627674"/>
          <a:ext cx="8458201" cy="450882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895601"/>
                <a:gridCol w="3200400"/>
                <a:gridCol w="2362200"/>
              </a:tblGrid>
              <a:tr h="900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a-GE" sz="16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პროგრამა/</a:t>
                      </a: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კომპონენტი</a:t>
                      </a:r>
                      <a:endParaRPr kumimoji="0" lang="ka-G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მოსარგებლეები</a:t>
                      </a:r>
                      <a:r>
                        <a:rPr kumimoji="0" lang="ka-GE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/</a:t>
                      </a: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ასაკობრივი ჯგუფი</a:t>
                      </a:r>
                      <a:endParaRPr lang="en-US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endParaRPr lang="de-AT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  <a:p>
                      <a:pPr algn="ctr"/>
                      <a:r>
                        <a:rPr lang="de-AT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დაფინანსება</a:t>
                      </a:r>
                      <a:r>
                        <a:rPr lang="ka-GE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/ თანაგადახდა</a:t>
                      </a:r>
                      <a:endParaRPr lang="en-US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  <a:tr h="1681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აივ ინფექცია/შიდსით დაავადებულთა უზრუნველყოფა ამბულატორიული მომსახურებით</a:t>
                      </a:r>
                      <a:r>
                        <a:rPr kumimoji="0" lang="de-AT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ka-GE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(გარდა ანტირეტროვირუსული მედიკამენტებისა</a:t>
                      </a:r>
                      <a:r>
                        <a:rPr kumimoji="0" lang="de-AT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)</a:t>
                      </a:r>
                      <a:endParaRPr kumimoji="0" lang="ka-GE" sz="14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algn="ctr"/>
                      <a:endParaRPr lang="en-US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a-GE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საქართველოს მოქალაქეები და პატიმრობისა და თავისუფლების აღკვეთის დაწესებულებებში მყოფი პირები, იდენტიფიკაციის დამადასტურებელი ოფიციალური დოკუმენტის ქონის მიუხედავად. </a:t>
                      </a:r>
                      <a:r>
                        <a:rPr kumimoji="0" lang="de-AT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(დაზღვევის</a:t>
                      </a:r>
                      <a:r>
                        <a:rPr kumimoji="0" lang="de-AT" sz="14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მიუხედავად)</a:t>
                      </a:r>
                      <a:endParaRPr kumimoji="0" lang="en-US" sz="1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თანაგადახდის გარეშე /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100%</a:t>
                      </a:r>
                      <a:endParaRPr kumimoji="0" lang="ka-G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  <a:tr h="18098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აივ-ინფექცია/შიდსით დაავადებულთა უზრუნველყოფა სტაციონარული მკურნალობით (გარდა ანტირეტროვირუსული მედიკამენტებისა)</a:t>
                      </a:r>
                      <a:endParaRPr lang="en-US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საქართველოს მოქალაქეები და პატიმრობისა და თავისუფლების აღკვეთის დაწესებულებებში მყოფი პირები, იდენტიფიკაციის დამადასტურებელი ოფიციალური დოკუმენტის ქონის მიუხედავად. </a:t>
                      </a:r>
                      <a:r>
                        <a:rPr kumimoji="0" lang="de-AT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(დაზღვევის</a:t>
                      </a:r>
                      <a:r>
                        <a:rPr kumimoji="0" lang="de-AT" sz="14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მიუხედავად)</a:t>
                      </a:r>
                      <a:endParaRPr kumimoji="0" lang="en-US" sz="14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AT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AT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თანაგადახდის გარეშე /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100%</a:t>
                      </a:r>
                      <a:endParaRPr kumimoji="0" lang="ka-GE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სათაურ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685800"/>
          </a:xfrm>
          <a:prstGeom prst="roundRect">
            <a:avLst>
              <a:gd name="adj" fmla="val 16667"/>
            </a:avLst>
          </a:prstGeom>
          <a:solidFill>
            <a:srgbClr val="6CB484"/>
          </a:solidFill>
          <a:ln>
            <a:solidFill>
              <a:schemeClr val="accent1"/>
            </a:solidFill>
            <a:round/>
          </a:ln>
        </p:spPr>
        <p:txBody>
          <a:bodyPr/>
          <a:lstStyle/>
          <a:p>
            <a:r>
              <a:rPr lang="de-AT" sz="1800" b="1" dirty="0" smtClean="0">
                <a:solidFill>
                  <a:schemeClr val="bg1"/>
                </a:solidFill>
                <a:latin typeface="Sylfaen" pitchFamily="18" charset="0"/>
              </a:rPr>
              <a:t>ინკურაბელურ პაციენტთა პალიატიური მზრუნველობა </a:t>
            </a:r>
            <a:r>
              <a:rPr lang="ka-GE" sz="1800" b="1" dirty="0" smtClean="0">
                <a:solidFill>
                  <a:schemeClr val="bg1"/>
                </a:solidFill>
                <a:latin typeface="Sylfaen" pitchFamily="18" charset="0"/>
              </a:rPr>
              <a:t>                   </a:t>
            </a:r>
            <a:r>
              <a:rPr lang="de-AT" sz="1600" b="1" u="sng" dirty="0" smtClean="0">
                <a:solidFill>
                  <a:srgbClr val="C00000"/>
                </a:solidFill>
                <a:latin typeface="Sylfaen" pitchFamily="18" charset="0"/>
              </a:rPr>
              <a:t>(</a:t>
            </a:r>
            <a:r>
              <a:rPr lang="ka-GE" sz="1600" b="1" u="sng" dirty="0" smtClean="0">
                <a:solidFill>
                  <a:srgbClr val="C00000"/>
                </a:solidFill>
                <a:latin typeface="Sylfaen" pitchFamily="18" charset="0"/>
              </a:rPr>
              <a:t>უკურნებელი სენით დაავადებულ ადამიანთა დახმარება)</a:t>
            </a:r>
            <a:endParaRPr lang="ka-GE" sz="1600" u="sng" dirty="0" smtClean="0">
              <a:solidFill>
                <a:srgbClr val="C00000"/>
              </a:solidFill>
              <a:latin typeface="Sylfaen" pitchFamily="18" charset="0"/>
            </a:endParaRPr>
          </a:p>
        </p:txBody>
      </p:sp>
      <p:graphicFrame>
        <p:nvGraphicFramePr>
          <p:cNvPr id="4" name="ცხრილი 10"/>
          <p:cNvGraphicFramePr>
            <a:graphicFrameLocks noGrp="1"/>
          </p:cNvGraphicFramePr>
          <p:nvPr/>
        </p:nvGraphicFramePr>
        <p:xfrm>
          <a:off x="0" y="808563"/>
          <a:ext cx="8991601" cy="604943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569030"/>
                <a:gridCol w="4254954"/>
                <a:gridCol w="2167617"/>
              </a:tblGrid>
              <a:tr h="746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a-GE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პროგრამა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ka-GE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/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კომპონენტი</a:t>
                      </a:r>
                      <a:endParaRPr kumimoji="0" lang="ka-G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AT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მოსარგებლეები</a:t>
                      </a:r>
                      <a:r>
                        <a:rPr kumimoji="0" lang="ka-GE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/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ასაკობრივი ჯგუფი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endParaRPr lang="de-AT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  <a:p>
                      <a:pPr algn="ctr"/>
                      <a:r>
                        <a:rPr lang="de-AT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დაფინანსება</a:t>
                      </a:r>
                      <a:r>
                        <a:rPr lang="ka-GE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/ თანაგადახდა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  <a:tr h="12357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ინკურაბელურ პაციენტთა ამბულატორიულ</a:t>
                      </a:r>
                      <a:r>
                        <a:rPr kumimoji="0" lang="ka-GE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ი</a:t>
                      </a:r>
                      <a:r>
                        <a:rPr kumimoji="0" lang="de-A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პალიატიური მზრუნველობა</a:t>
                      </a:r>
                      <a:endParaRPr kumimoji="0" lang="ka-GE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ქ. </a:t>
                      </a:r>
                      <a:r>
                        <a:rPr kumimoji="0" lang="en-US" sz="140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თბილისის</a:t>
                      </a:r>
                      <a:r>
                        <a:rPr kumimoji="0" lang="en-US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, ქ. </a:t>
                      </a:r>
                      <a:r>
                        <a:rPr kumimoji="0" lang="en-US" sz="140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ქუთაისის</a:t>
                      </a:r>
                      <a:r>
                        <a:rPr kumimoji="0" lang="en-US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, ქ. </a:t>
                      </a:r>
                      <a:r>
                        <a:rPr kumimoji="0" lang="en-US" sz="140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თელავისა</a:t>
                      </a:r>
                      <a:r>
                        <a:rPr kumimoji="0" lang="en-US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და</a:t>
                      </a:r>
                      <a:r>
                        <a:rPr kumimoji="0" lang="en-US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          ქ. </a:t>
                      </a:r>
                      <a:r>
                        <a:rPr kumimoji="0" lang="en-US" sz="140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ზუგდიდის</a:t>
                      </a:r>
                      <a:r>
                        <a:rPr kumimoji="0" lang="en-US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მუნიციპალიტეტებში</a:t>
                      </a:r>
                      <a:r>
                        <a:rPr kumimoji="0" lang="en-US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რეგისტრირებული</a:t>
                      </a:r>
                      <a:r>
                        <a:rPr kumimoji="0" lang="en-US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საქართველოს</a:t>
                      </a:r>
                      <a:r>
                        <a:rPr kumimoji="0" lang="en-US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მოქალაქე</a:t>
                      </a:r>
                      <a:r>
                        <a:rPr kumimoji="0" lang="en-US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ინკურაბელური</a:t>
                      </a:r>
                      <a:r>
                        <a:rPr kumimoji="0" lang="en-US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პაციენტები</a:t>
                      </a:r>
                      <a:r>
                        <a:rPr lang="ka-GE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(დაზღვევის მიუხედავად) </a:t>
                      </a:r>
                      <a:r>
                        <a:rPr lang="de-AT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</a:t>
                      </a:r>
                      <a:endParaRPr kumimoji="0" lang="ka-G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თანაგადახდის გარეშე /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100%</a:t>
                      </a:r>
                      <a:endParaRPr kumimoji="0" lang="ka-G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  <a:tr h="12357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ინკურაბელურ პაციენტთა სტაციონარულ</a:t>
                      </a:r>
                      <a:r>
                        <a:rPr kumimoji="0" lang="ka-GE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ი</a:t>
                      </a:r>
                      <a:r>
                        <a:rPr kumimoji="0" lang="de-A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პალიატიური მზრუნველობა</a:t>
                      </a:r>
                      <a:endParaRPr kumimoji="0" lang="ka-G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18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წელს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ზევით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, </a:t>
                      </a:r>
                      <a:r>
                        <a:rPr kumimoji="0" lang="de-AT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გარდა 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მოსახლეობის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ჯანმრთელობის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დაზღვევის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სახელმწიფო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პროგრამით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დაზღვეულებისა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ტუბერკულოზით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დაავადებული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პაციენტებისა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.</a:t>
                      </a:r>
                      <a:endParaRPr kumimoji="0" lang="ka-GE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70% სახელმწიფოს  მხრიდან</a:t>
                      </a:r>
                      <a:r>
                        <a:rPr kumimoji="0" lang="ka-GE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 / 30% მოსარგებლის თანაგადახდა</a:t>
                      </a:r>
                      <a:endParaRPr kumimoji="0" lang="ka-G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  <a:tr h="12357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ინკურაბელურ პაციენტთა სტაციონარულ</a:t>
                      </a:r>
                      <a:r>
                        <a:rPr kumimoji="0" lang="ka-GE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ი</a:t>
                      </a:r>
                      <a:r>
                        <a:rPr kumimoji="0" lang="de-A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პალიატიური მზრუნველობა</a:t>
                      </a:r>
                      <a:endParaRPr kumimoji="0" lang="ka-GE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a-G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18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წელს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ზევით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შიდსით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დაავადებული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პირები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, </a:t>
                      </a:r>
                      <a:r>
                        <a:rPr kumimoji="0" lang="de-AT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გარდა 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მოსახლეობის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ჯანმრთელობის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დაზღვევის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სახელმწიფო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პროგრამით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დაზღვეულებისა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ტუბერკულოზით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დაავადებული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პაციენტებისა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.</a:t>
                      </a:r>
                      <a:endParaRPr kumimoji="0" lang="ka-GE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თანაგადახდის გარეშე /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100%</a:t>
                      </a:r>
                      <a:endParaRPr kumimoji="0" lang="ka-GE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  <a:tr h="1427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ინკურაბელურ პაციენტთა სტაციონარულ</a:t>
                      </a:r>
                      <a:r>
                        <a:rPr kumimoji="0" lang="ka-GE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ი</a:t>
                      </a:r>
                      <a:r>
                        <a:rPr kumimoji="0" lang="de-A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პალიატიური მზრუნველობა</a:t>
                      </a:r>
                      <a:endParaRPr kumimoji="0" lang="ka-G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18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წლამდე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ასაკის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პირები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, </a:t>
                      </a:r>
                      <a:r>
                        <a:rPr kumimoji="0" lang="de-AT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გარდა 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მოსახლეობის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ჯანმრთელობის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დაზღვევის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სახელმწიფო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პროგრამით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დაზღვეულებისა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ტუბერკულოზით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დაავადებული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პაციენტებისა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.</a:t>
                      </a:r>
                      <a:endParaRPr kumimoji="0" lang="ka-GE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80% სახელმწიფოს  მხრიდან</a:t>
                      </a:r>
                      <a:r>
                        <a:rPr kumimoji="0" lang="ka-GE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 / </a:t>
                      </a: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2</a:t>
                      </a:r>
                      <a:r>
                        <a:rPr kumimoji="0" lang="ka-GE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0% მოსარგებლის თანაგადახდა</a:t>
                      </a:r>
                      <a:endParaRPr kumimoji="0" lang="ka-G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სათაური 1"/>
          <p:cNvSpPr txBox="1">
            <a:spLocks/>
          </p:cNvSpPr>
          <p:nvPr/>
        </p:nvSpPr>
        <p:spPr bwMode="auto">
          <a:xfrm>
            <a:off x="1981200" y="838200"/>
            <a:ext cx="5486400" cy="838200"/>
          </a:xfrm>
          <a:prstGeom prst="roundRect">
            <a:avLst>
              <a:gd name="adj" fmla="val 16667"/>
            </a:avLst>
          </a:prstGeom>
          <a:solidFill>
            <a:srgbClr val="6CB484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ka-GE" sz="3000" b="1" dirty="0">
                <a:solidFill>
                  <a:schemeClr val="bg1"/>
                </a:solidFill>
                <a:latin typeface="Sylfaen" pitchFamily="18" charset="0"/>
                <a:ea typeface="+mj-ea"/>
                <a:cs typeface="+mj-cs"/>
              </a:rPr>
              <a:t>იმუნიზაცია</a:t>
            </a:r>
            <a:r>
              <a:rPr lang="ka-GE" sz="3000" dirty="0">
                <a:solidFill>
                  <a:schemeClr val="bg1"/>
                </a:solidFill>
                <a:latin typeface="Sylfaen" pitchFamily="18" charset="0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18" name="Group 77"/>
          <p:cNvGraphicFramePr>
            <a:graphicFrameLocks noGrp="1"/>
          </p:cNvGraphicFramePr>
          <p:nvPr/>
        </p:nvGraphicFramePr>
        <p:xfrm>
          <a:off x="457200" y="1828800"/>
          <a:ext cx="8229600" cy="11887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581400"/>
                <a:gridCol w="2895600"/>
                <a:gridCol w="1752600"/>
              </a:tblGrid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პროგრამა/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კომპონენტი</a:t>
                      </a:r>
                      <a:endParaRPr kumimoji="0" lang="ka-G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მოსარგებლეები</a:t>
                      </a:r>
                      <a:r>
                        <a:rPr kumimoji="0" lang="ka-GE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/</a:t>
                      </a:r>
                      <a:r>
                        <a:rPr kumimoji="0" lang="ka-GE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ასაკობრივი ჯგუფი</a:t>
                      </a:r>
                      <a:endParaRPr kumimoji="0" lang="ka-GE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algn="ctr"/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endParaRPr lang="de-AT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  <a:p>
                      <a:pPr algn="ctr"/>
                      <a:r>
                        <a:rPr lang="de-AT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დაფინანსება</a:t>
                      </a:r>
                      <a:r>
                        <a:rPr lang="ka-GE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/ თანაგადახდა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20" name="Group 77"/>
          <p:cNvGraphicFramePr>
            <a:graphicFrameLocks noGrp="1"/>
          </p:cNvGraphicFramePr>
          <p:nvPr/>
        </p:nvGraphicFramePr>
        <p:xfrm>
          <a:off x="457200" y="2819400"/>
          <a:ext cx="8229600" cy="20574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581400"/>
                <a:gridCol w="2895600"/>
                <a:gridCol w="1752600"/>
              </a:tblGrid>
              <a:tr h="205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a-GE" sz="16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6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აცრა – ვიზიტი</a:t>
                      </a:r>
                      <a:endParaRPr kumimoji="0" lang="en-US" sz="16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             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b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(</a:t>
                      </a:r>
                      <a:r>
                        <a:rPr kumimoji="0" lang="ka-GE" sz="1400" b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ბავშვების პროფილაქტიკური აცრები</a:t>
                      </a:r>
                      <a:r>
                        <a:rPr kumimoji="0" lang="ka-GE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)</a:t>
                      </a:r>
                      <a:endParaRPr kumimoji="0" lang="ka-G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AT" sz="16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lang="ka-GE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საქართველოს</a:t>
                      </a:r>
                      <a:r>
                        <a:rPr lang="ka-GE" sz="16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მოქალაქე  და საქართველოში მუდმივად მცხოვრები პირები 15 წლამდე (დაზღვევის მიუხედავად)</a:t>
                      </a:r>
                      <a:endParaRPr lang="en-US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endParaRPr lang="de-AT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  <a:p>
                      <a:pPr algn="ctr"/>
                      <a:r>
                        <a:rPr lang="ka-GE" sz="1600" b="1" dirty="0" smtClean="0">
                          <a:solidFill>
                            <a:srgbClr val="C00000"/>
                          </a:solidFill>
                          <a:latin typeface="Sylfaen" pitchFamily="18" charset="0"/>
                        </a:rPr>
                        <a:t>თანაგადახდის გარეშე  / 100%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სათაური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696200" cy="914400"/>
          </a:xfrm>
          <a:prstGeom prst="roundRect">
            <a:avLst>
              <a:gd name="adj" fmla="val 16667"/>
            </a:avLst>
          </a:prstGeom>
          <a:solidFill>
            <a:srgbClr val="6CB484"/>
          </a:solidFill>
          <a:ln>
            <a:solidFill>
              <a:srgbClr val="0070C0"/>
            </a:solidFill>
            <a:round/>
          </a:ln>
        </p:spPr>
        <p:txBody>
          <a:bodyPr/>
          <a:lstStyle/>
          <a:p>
            <a:r>
              <a:rPr lang="ka-GE" sz="2000" b="1" dirty="0" smtClean="0">
                <a:solidFill>
                  <a:schemeClr val="bg1"/>
                </a:solidFill>
                <a:latin typeface="Sylfaenს"/>
                <a:cs typeface="Arial" pitchFamily="34" charset="0"/>
              </a:rPr>
              <a:t>სოციალურად </a:t>
            </a:r>
            <a:r>
              <a:rPr lang="en-US" sz="2000" b="1" dirty="0" smtClean="0">
                <a:solidFill>
                  <a:schemeClr val="bg1"/>
                </a:solidFill>
                <a:latin typeface="Sylfaenს"/>
                <a:cs typeface="Arial" pitchFamily="34" charset="0"/>
              </a:rPr>
              <a:t> </a:t>
            </a:r>
            <a:r>
              <a:rPr lang="ka-GE" sz="2000" b="1" dirty="0" smtClean="0">
                <a:solidFill>
                  <a:schemeClr val="bg1"/>
                </a:solidFill>
                <a:latin typeface="Sylfaenს"/>
                <a:cs typeface="Arial" pitchFamily="34" charset="0"/>
              </a:rPr>
              <a:t>დაუცველი</a:t>
            </a:r>
            <a:r>
              <a:rPr lang="en-US" sz="2000" b="1" dirty="0" smtClean="0">
                <a:solidFill>
                  <a:schemeClr val="bg1"/>
                </a:solidFill>
                <a:latin typeface="Sylfaenს"/>
                <a:cs typeface="Arial" pitchFamily="34" charset="0"/>
              </a:rPr>
              <a:t> </a:t>
            </a:r>
            <a:r>
              <a:rPr lang="ka-GE" sz="2000" b="1" dirty="0" smtClean="0">
                <a:solidFill>
                  <a:schemeClr val="bg1"/>
                </a:solidFill>
                <a:latin typeface="Sylfaenს"/>
                <a:cs typeface="Arial" pitchFamily="34" charset="0"/>
              </a:rPr>
              <a:t> ოჯახების</a:t>
            </a:r>
            <a:r>
              <a:rPr lang="en-US" sz="2000" b="1" dirty="0" smtClean="0">
                <a:solidFill>
                  <a:schemeClr val="bg1"/>
                </a:solidFill>
                <a:latin typeface="Sylfaenს"/>
                <a:cs typeface="Arial" pitchFamily="34" charset="0"/>
              </a:rPr>
              <a:t> </a:t>
            </a:r>
            <a:r>
              <a:rPr lang="ka-GE" sz="2000" b="1" dirty="0" smtClean="0">
                <a:solidFill>
                  <a:schemeClr val="bg1"/>
                </a:solidFill>
                <a:latin typeface="Sylfaenს"/>
                <a:cs typeface="Arial" pitchFamily="34" charset="0"/>
              </a:rPr>
              <a:t> მონაცემთა </a:t>
            </a:r>
            <a:r>
              <a:rPr lang="en-US" sz="2000" b="1" dirty="0" smtClean="0">
                <a:solidFill>
                  <a:schemeClr val="bg1"/>
                </a:solidFill>
                <a:latin typeface="Sylfaenს"/>
                <a:cs typeface="Arial" pitchFamily="34" charset="0"/>
              </a:rPr>
              <a:t> </a:t>
            </a:r>
            <a:r>
              <a:rPr lang="ka-GE" sz="2000" b="1" dirty="0" smtClean="0">
                <a:solidFill>
                  <a:schemeClr val="bg1"/>
                </a:solidFill>
                <a:latin typeface="Sylfaenს"/>
                <a:cs typeface="Arial" pitchFamily="34" charset="0"/>
              </a:rPr>
              <a:t>ერთიანი </a:t>
            </a:r>
            <a:r>
              <a:rPr lang="en-US" sz="2000" b="1" dirty="0" smtClean="0">
                <a:solidFill>
                  <a:schemeClr val="bg1"/>
                </a:solidFill>
                <a:latin typeface="Sylfaenს"/>
                <a:cs typeface="Arial" pitchFamily="34" charset="0"/>
              </a:rPr>
              <a:t> </a:t>
            </a:r>
            <a:r>
              <a:rPr lang="ka-GE" sz="2000" b="1" dirty="0" smtClean="0">
                <a:solidFill>
                  <a:schemeClr val="bg1"/>
                </a:solidFill>
                <a:latin typeface="Sylfaenს"/>
                <a:cs typeface="Arial" pitchFamily="34" charset="0"/>
              </a:rPr>
              <a:t>ბაზა</a:t>
            </a:r>
            <a:br>
              <a:rPr lang="ka-GE" sz="2000" b="1" dirty="0" smtClean="0">
                <a:solidFill>
                  <a:schemeClr val="bg1"/>
                </a:solidFill>
                <a:latin typeface="Sylfaenს"/>
                <a:cs typeface="Arial" pitchFamily="34" charset="0"/>
              </a:rPr>
            </a:br>
            <a:r>
              <a:rPr lang="ka-GE" sz="2000" b="1" dirty="0" smtClean="0">
                <a:solidFill>
                  <a:schemeClr val="bg1"/>
                </a:solidFill>
                <a:latin typeface="Sylfaenს"/>
                <a:cs typeface="Arial" pitchFamily="34" charset="0"/>
              </a:rPr>
              <a:t>ზოგადი </a:t>
            </a:r>
            <a:r>
              <a:rPr lang="en-US" sz="2000" b="1" dirty="0" smtClean="0">
                <a:solidFill>
                  <a:schemeClr val="bg1"/>
                </a:solidFill>
                <a:latin typeface="Sylfaenს"/>
                <a:cs typeface="Arial" pitchFamily="34" charset="0"/>
              </a:rPr>
              <a:t> </a:t>
            </a:r>
            <a:r>
              <a:rPr lang="ka-GE" sz="2000" b="1" dirty="0" smtClean="0">
                <a:solidFill>
                  <a:schemeClr val="bg1"/>
                </a:solidFill>
                <a:latin typeface="Sylfaenს"/>
                <a:cs typeface="Arial" pitchFamily="34" charset="0"/>
              </a:rPr>
              <a:t>სტატისტიკა</a:t>
            </a:r>
            <a:endParaRPr lang="en-US" sz="2000" b="1" i="1" dirty="0" smtClean="0">
              <a:solidFill>
                <a:schemeClr val="bg1"/>
              </a:solidFill>
              <a:latin typeface="Sylfae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219202"/>
          <a:ext cx="9144000" cy="56388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889473"/>
                <a:gridCol w="1346357"/>
                <a:gridCol w="1346357"/>
                <a:gridCol w="1383753"/>
                <a:gridCol w="1178060"/>
              </a:tblGrid>
              <a:tr h="509176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ka-GE" sz="20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             </a:t>
                      </a:r>
                      <a:r>
                        <a:rPr lang="de-AT" sz="3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თბილისი</a:t>
                      </a:r>
                      <a:endParaRPr lang="ka-GE" sz="3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ka-GE" sz="20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რაოდენობა</a:t>
                      </a:r>
                      <a:endParaRPr lang="ka-GE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%</a:t>
                      </a:r>
                      <a:r>
                        <a:rPr lang="ka-GE" sz="20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</a:t>
                      </a:r>
                      <a:r>
                        <a:rPr lang="en-US" sz="20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000" b="1" u="none" strike="noStrike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პოპულაციაში</a:t>
                      </a:r>
                      <a:endParaRPr lang="en-US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cadNusx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9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a-GE" sz="20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ოჯახი</a:t>
                      </a:r>
                      <a:endParaRPr lang="ka-GE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a-GE" sz="20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პირი</a:t>
                      </a:r>
                      <a:endParaRPr lang="ka-GE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a-GE" sz="20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ოჯახი</a:t>
                      </a:r>
                      <a:endParaRPr lang="ka-GE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a-GE" sz="20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პირი</a:t>
                      </a:r>
                      <a:endParaRPr lang="ka-GE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09176">
                <a:tc>
                  <a:txBody>
                    <a:bodyPr/>
                    <a:lstStyle/>
                    <a:p>
                      <a:pPr algn="l" rtl="0" fontAlgn="b"/>
                      <a:r>
                        <a:rPr lang="ka-GE" sz="1400" b="1" u="none" strike="noStrike" dirty="0" smtClean="0"/>
                        <a:t>მოსახლეობის</a:t>
                      </a:r>
                      <a:r>
                        <a:rPr lang="ka-GE" sz="1400" b="1" u="none" strike="noStrike" baseline="0" dirty="0" smtClean="0"/>
                        <a:t>   რაოდენობა  თბილისში</a:t>
                      </a:r>
                      <a:endParaRPr lang="ka-GE" sz="1400" b="1" i="0" u="none" strike="noStrike" dirty="0">
                        <a:solidFill>
                          <a:srgbClr val="000000"/>
                        </a:solidFill>
                        <a:latin typeface="Geo_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/>
                        <a:t>328,724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/>
                        <a:t>1,162,400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857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857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176">
                <a:tc>
                  <a:txBody>
                    <a:bodyPr/>
                    <a:lstStyle/>
                    <a:p>
                      <a:pPr algn="l" rtl="0" fontAlgn="b"/>
                      <a:r>
                        <a:rPr lang="ka-GE" sz="1400" b="1" u="none" strike="noStrike" dirty="0"/>
                        <a:t>ბაზაში რეგისტრაცია</a:t>
                      </a:r>
                      <a:endParaRPr lang="ka-GE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/>
                        <a:t>86,134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/>
                        <a:t>268,260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/>
                        <a:t>42.3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Geo_Arial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/>
                        <a:t>36.3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Geo_Arial"/>
                      </a:endParaRPr>
                    </a:p>
                  </a:txBody>
                  <a:tcPr marL="9525" marR="85725" marT="9525" marB="0" anchor="b"/>
                </a:tc>
              </a:tr>
              <a:tr h="509176">
                <a:tc>
                  <a:txBody>
                    <a:bodyPr/>
                    <a:lstStyle/>
                    <a:p>
                      <a:pPr algn="l" rtl="0" fontAlgn="b"/>
                      <a:r>
                        <a:rPr lang="ka-GE" sz="1400" b="1" u="none" strike="noStrike" dirty="0"/>
                        <a:t>საარსებო შემწეობა</a:t>
                      </a:r>
                      <a:endParaRPr lang="ka-GE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/>
                        <a:t>21,649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/>
                        <a:t>60,591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a-GE" sz="1600" u="none" strike="noStrike" dirty="0" smtClean="0"/>
                        <a:t>6.6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Geo_Arial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a-GE" sz="1600" u="none" strike="noStrike" dirty="0" smtClean="0"/>
                        <a:t>5.2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Geo_Arial"/>
                      </a:endParaRPr>
                    </a:p>
                  </a:txBody>
                  <a:tcPr marL="9525" marR="85725" marT="9525" marB="0" anchor="b"/>
                </a:tc>
              </a:tr>
              <a:tr h="608058">
                <a:tc>
                  <a:txBody>
                    <a:bodyPr/>
                    <a:lstStyle/>
                    <a:p>
                      <a:pPr algn="l" rtl="0" fontAlgn="b"/>
                      <a:r>
                        <a:rPr lang="ka-GE" sz="1400" b="1" u="none" strike="noStrike" dirty="0" smtClean="0"/>
                        <a:t>მათ შორის:</a:t>
                      </a:r>
                    </a:p>
                    <a:p>
                      <a:pPr algn="l" rtl="0" fontAlgn="b"/>
                      <a:r>
                        <a:rPr lang="ka-GE" sz="1400" b="1" u="none" strike="noStrike" baseline="0" dirty="0" smtClean="0"/>
                        <a:t>                                     </a:t>
                      </a:r>
                      <a:r>
                        <a:rPr lang="ka-GE" sz="1400" b="1" u="none" strike="noStrike" dirty="0" smtClean="0"/>
                        <a:t>შშმპ</a:t>
                      </a:r>
                      <a:endParaRPr lang="ka-GE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/>
                        <a:t>7,321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85725" marT="9525" marB="0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 smtClean="0"/>
                        <a:t>37.4</a:t>
                      </a:r>
                      <a:r>
                        <a:rPr lang="ka-GE" sz="1600" u="none" strike="noStrike" dirty="0" smtClean="0"/>
                        <a:t> </a:t>
                      </a:r>
                    </a:p>
                    <a:p>
                      <a:pPr algn="ctr" rtl="0" fontAlgn="b"/>
                      <a:r>
                        <a:rPr lang="ka-GE" sz="1100" u="none" strike="noStrike" dirty="0" smtClean="0"/>
                        <a:t>(ქალაქში რეგისტრირებული შშმ</a:t>
                      </a:r>
                      <a:r>
                        <a:rPr lang="ka-GE" sz="1100" u="none" strike="noStrike" baseline="0" dirty="0" smtClean="0"/>
                        <a:t>  </a:t>
                      </a:r>
                      <a:r>
                        <a:rPr lang="de-AT" sz="1100" u="none" strike="noStrike" baseline="0" dirty="0" smtClean="0"/>
                        <a:t>პირები</a:t>
                      </a:r>
                      <a:r>
                        <a:rPr lang="ka-GE" sz="1100" u="none" strike="noStrike" baseline="0" dirty="0" smtClean="0"/>
                        <a:t>ს</a:t>
                      </a:r>
                      <a:r>
                        <a:rPr lang="ka-GE" sz="1100" u="none" strike="noStrike" dirty="0" smtClean="0"/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857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543">
                <a:tc>
                  <a:txBody>
                    <a:bodyPr/>
                    <a:lstStyle/>
                    <a:p>
                      <a:pPr algn="l" rtl="0" fontAlgn="b"/>
                      <a:r>
                        <a:rPr lang="ka-GE" sz="1400" b="1" u="none" strike="noStrike" dirty="0"/>
                        <a:t>  </a:t>
                      </a:r>
                      <a:r>
                        <a:rPr lang="de-AT" sz="1400" b="1" u="none" strike="noStrike" dirty="0" smtClean="0"/>
                        <a:t>              </a:t>
                      </a:r>
                      <a:r>
                        <a:rPr lang="ka-GE" sz="1400" b="1" u="none" strike="noStrike" dirty="0" smtClean="0"/>
                        <a:t>                    პენსიონერი </a:t>
                      </a:r>
                      <a:endParaRPr lang="ka-GE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/>
                        <a:t>21,267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85725" marT="9525" marB="0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 smtClean="0"/>
                        <a:t>11.2</a:t>
                      </a:r>
                      <a:endParaRPr lang="ka-GE" sz="1600" u="none" strike="noStrike" dirty="0" smtClean="0"/>
                    </a:p>
                    <a:p>
                      <a:pPr algn="ctr" rtl="0" fontAlgn="b"/>
                      <a:r>
                        <a:rPr lang="ka-GE" sz="1200" u="none" strike="noStrike" dirty="0" smtClean="0"/>
                        <a:t>(ქალაქში რეგისტრირებული პენსიონრების)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857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176">
                <a:tc>
                  <a:txBody>
                    <a:bodyPr/>
                    <a:lstStyle/>
                    <a:p>
                      <a:pPr algn="l" rtl="0" fontAlgn="b"/>
                      <a:r>
                        <a:rPr lang="de-AT" sz="1400" b="1" u="none" strike="noStrike" dirty="0" smtClean="0"/>
                        <a:t> </a:t>
                      </a:r>
                      <a:r>
                        <a:rPr lang="ka-GE" sz="1400" b="1" u="none" strike="noStrike" dirty="0" smtClean="0"/>
                        <a:t>სამედიცინო </a:t>
                      </a:r>
                      <a:r>
                        <a:rPr lang="ka-GE" sz="1400" b="1" u="none" strike="noStrike" dirty="0"/>
                        <a:t>დაზღვევა</a:t>
                      </a:r>
                      <a:endParaRPr lang="ka-GE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/>
                        <a:t>36,951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/>
                        <a:t>117,588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a-GE" sz="1600" u="none" strike="noStrike" dirty="0" smtClean="0"/>
                        <a:t>11.1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a-GE" sz="1600" u="none" strike="noStrike" dirty="0" smtClean="0"/>
                        <a:t>10.1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85725" marT="9525" marB="0" anchor="b"/>
                </a:tc>
              </a:tr>
              <a:tr h="728085">
                <a:tc>
                  <a:txBody>
                    <a:bodyPr/>
                    <a:lstStyle/>
                    <a:p>
                      <a:pPr algn="l" rtl="0" fontAlgn="b"/>
                      <a:r>
                        <a:rPr lang="ka-GE" sz="1400" b="1" u="none" strike="noStrike" baseline="0" dirty="0" smtClean="0"/>
                        <a:t>  მათ შორის:                    </a:t>
                      </a:r>
                    </a:p>
                    <a:p>
                      <a:pPr algn="l" rtl="0" fontAlgn="b"/>
                      <a:r>
                        <a:rPr lang="ka-GE" sz="1400" b="1" u="none" strike="noStrike" dirty="0" smtClean="0"/>
                        <a:t>                                    შშმპ</a:t>
                      </a:r>
                      <a:endParaRPr lang="ka-GE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/>
                        <a:t>14,557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85725" marT="9525" marB="0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 smtClean="0"/>
                        <a:t> 44.97</a:t>
                      </a:r>
                      <a:r>
                        <a:rPr lang="ka-GE" sz="1600" u="none" strike="noStrike" dirty="0" smtClean="0"/>
                        <a:t>                          </a:t>
                      </a:r>
                    </a:p>
                    <a:p>
                      <a:pPr algn="ctr" rtl="0" fontAlgn="b"/>
                      <a:r>
                        <a:rPr lang="en-US" sz="1600" u="none" strike="noStrike" dirty="0" smtClean="0"/>
                        <a:t> </a:t>
                      </a:r>
                      <a:r>
                        <a:rPr lang="ka-GE" sz="1100" u="none" strike="noStrike" dirty="0" smtClean="0"/>
                        <a:t>(ქალაქში</a:t>
                      </a:r>
                      <a:r>
                        <a:rPr lang="ka-GE" sz="1100" u="none" strike="noStrike" baseline="0" dirty="0" smtClean="0"/>
                        <a:t> რეგისტრირებული მშშ </a:t>
                      </a:r>
                      <a:r>
                        <a:rPr lang="de-AT" sz="1100" u="none" strike="noStrike" baseline="0" dirty="0" smtClean="0"/>
                        <a:t> პირები</a:t>
                      </a:r>
                      <a:r>
                        <a:rPr lang="ka-GE" sz="1100" u="none" strike="noStrike" baseline="0" dirty="0" smtClean="0"/>
                        <a:t>ს)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857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058">
                <a:tc>
                  <a:txBody>
                    <a:bodyPr/>
                    <a:lstStyle/>
                    <a:p>
                      <a:pPr algn="l" rtl="0" fontAlgn="b"/>
                      <a:r>
                        <a:rPr lang="ka-GE" sz="1400" b="1" u="none" strike="noStrike" dirty="0"/>
                        <a:t>   </a:t>
                      </a:r>
                      <a:r>
                        <a:rPr lang="de-AT" sz="1400" b="1" u="none" strike="noStrike" dirty="0" smtClean="0"/>
                        <a:t>             </a:t>
                      </a:r>
                      <a:r>
                        <a:rPr lang="ka-GE" sz="1400" b="1" u="none" strike="noStrike" dirty="0" smtClean="0"/>
                        <a:t>                  </a:t>
                      </a:r>
                      <a:r>
                        <a:rPr lang="de-AT" sz="1400" b="1" u="none" strike="noStrike" dirty="0" smtClean="0"/>
                        <a:t> </a:t>
                      </a:r>
                      <a:r>
                        <a:rPr lang="ka-GE" sz="1400" b="1" u="none" strike="noStrike" dirty="0" smtClean="0"/>
                        <a:t>პენსიონერი </a:t>
                      </a:r>
                      <a:endParaRPr lang="ka-GE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/>
                        <a:t>29,473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85725" marT="9525" marB="0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/>
                        <a:t>  </a:t>
                      </a:r>
                      <a:r>
                        <a:rPr lang="en-US" sz="1600" u="none" strike="noStrike" dirty="0" smtClean="0"/>
                        <a:t>13.92</a:t>
                      </a:r>
                      <a:endParaRPr lang="ka-GE" sz="1600" u="none" strike="noStrike" dirty="0" smtClean="0"/>
                    </a:p>
                    <a:p>
                      <a:pPr algn="ctr" rtl="0" fontAlgn="b"/>
                      <a:r>
                        <a:rPr lang="ka-GE" sz="1100" u="none" strike="noStrike" dirty="0" smtClean="0"/>
                        <a:t>(</a:t>
                      </a:r>
                      <a:r>
                        <a:rPr lang="en-US" sz="1100" u="none" strike="noStrike" dirty="0" smtClean="0"/>
                        <a:t> </a:t>
                      </a:r>
                      <a:r>
                        <a:rPr lang="ka-GE" sz="1100" u="none" strike="noStrike" dirty="0" smtClean="0"/>
                        <a:t>ქალაქში რეგისტრირებული პენსიონერების)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857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სათაური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172200" cy="762000"/>
          </a:xfrm>
          <a:prstGeom prst="roundRect">
            <a:avLst>
              <a:gd name="adj" fmla="val 16667"/>
            </a:avLst>
          </a:prstGeom>
          <a:solidFill>
            <a:srgbClr val="6CB484"/>
          </a:solidFill>
          <a:ln>
            <a:solidFill>
              <a:schemeClr val="accent1"/>
            </a:solidFill>
            <a:round/>
          </a:ln>
        </p:spPr>
        <p:txBody>
          <a:bodyPr>
            <a:noAutofit/>
          </a:bodyPr>
          <a:lstStyle/>
          <a:p>
            <a:pPr>
              <a:defRPr/>
            </a:pPr>
            <a:r>
              <a:rPr lang="de-AT" sz="3000" b="1" dirty="0" smtClean="0">
                <a:solidFill>
                  <a:schemeClr val="bg1"/>
                </a:solidFill>
              </a:rPr>
              <a:t>ფსიქიკური </a:t>
            </a:r>
            <a:r>
              <a:rPr lang="ka-GE" sz="3000" b="1" dirty="0" smtClean="0">
                <a:solidFill>
                  <a:schemeClr val="bg1"/>
                </a:solidFill>
              </a:rPr>
              <a:t>   </a:t>
            </a:r>
            <a:r>
              <a:rPr lang="de-AT" sz="3000" b="1" dirty="0" smtClean="0">
                <a:solidFill>
                  <a:schemeClr val="bg1"/>
                </a:solidFill>
              </a:rPr>
              <a:t>ჯანმრთელობა</a:t>
            </a:r>
            <a:endParaRPr lang="ka-GE" sz="3000" b="1" dirty="0" smtClean="0">
              <a:solidFill>
                <a:schemeClr val="bg1"/>
              </a:solidFill>
              <a:latin typeface="Sylfaen" pitchFamily="18" charset="0"/>
            </a:endParaRPr>
          </a:p>
        </p:txBody>
      </p:sp>
      <p:graphicFrame>
        <p:nvGraphicFramePr>
          <p:cNvPr id="10" name="Group 77"/>
          <p:cNvGraphicFramePr>
            <a:graphicFrameLocks noGrp="1"/>
          </p:cNvGraphicFramePr>
          <p:nvPr/>
        </p:nvGraphicFramePr>
        <p:xfrm>
          <a:off x="228600" y="1143000"/>
          <a:ext cx="8686800" cy="520551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971800"/>
                <a:gridCol w="3345872"/>
                <a:gridCol w="2369128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a-GE" sz="16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პროგრამა/</a:t>
                      </a: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კომპონენტი</a:t>
                      </a:r>
                      <a:endParaRPr kumimoji="0" lang="ka-G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AT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მოსარგებლეები</a:t>
                      </a:r>
                      <a:r>
                        <a:rPr kumimoji="0" lang="ka-GE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/</a:t>
                      </a: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ასაკობრივი ჯგუფი</a:t>
                      </a:r>
                      <a:endParaRPr lang="en-US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endParaRPr lang="de-AT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  <a:p>
                      <a:pPr algn="ctr"/>
                      <a:r>
                        <a:rPr lang="de-AT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დაფინანსება</a:t>
                      </a:r>
                      <a:r>
                        <a:rPr lang="ka-GE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/ თანაგადახდა</a:t>
                      </a:r>
                      <a:endParaRPr lang="en-US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  <a:tr h="563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ამბულატორიული მომსახურება</a:t>
                      </a:r>
                      <a:endParaRPr kumimoji="0" lang="ka-G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a-GE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AT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AT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თანაგადახდის გარეშე  / </a:t>
                      </a: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100% </a:t>
                      </a:r>
                      <a:endParaRPr kumimoji="0" lang="ka-GE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  <a:p>
                      <a:endParaRPr lang="en-US" sz="1400" b="1" dirty="0">
                        <a:solidFill>
                          <a:srgbClr val="C00000"/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  <a:tr h="547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ფსიქიატრიული ამბულატორიული მომსახურება</a:t>
                      </a:r>
                      <a:endParaRPr kumimoji="0" lang="ka-G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ნებისმიერი ასაკის</a:t>
                      </a:r>
                      <a:r>
                        <a:rPr kumimoji="0" lang="de-AT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lang="ka-GE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საქართველოს</a:t>
                      </a:r>
                      <a:r>
                        <a:rPr lang="ka-GE" sz="14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მოქალაქე (დაზღვევის მიუხედავად) </a:t>
                      </a:r>
                      <a:endParaRPr kumimoji="0" lang="ka-G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  <a:tr h="547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ფსიქოსოციალური რეაბილიტაცია</a:t>
                      </a:r>
                      <a:endParaRPr kumimoji="0" lang="ka-G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ნებისმიერი ასაკის</a:t>
                      </a:r>
                      <a:r>
                        <a:rPr kumimoji="0" lang="de-AT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lang="ka-GE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საქართველოს</a:t>
                      </a:r>
                      <a:r>
                        <a:rPr lang="ka-GE" sz="14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მოქალაქე (დაზღვევის მიუხედავად)</a:t>
                      </a:r>
                      <a:endParaRPr kumimoji="0" lang="ka-G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  <a:tr h="547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ბავშვთა ფსიქიკური ჯანმრთელობა</a:t>
                      </a:r>
                      <a:endParaRPr kumimoji="0" lang="ka-G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18 წლამდე ასაკი</a:t>
                      </a:r>
                      <a:r>
                        <a:rPr kumimoji="0" lang="ka-GE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ს </a:t>
                      </a:r>
                      <a:r>
                        <a:rPr kumimoji="0" lang="de-AT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lang="ka-GE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საქართველოს</a:t>
                      </a:r>
                      <a:r>
                        <a:rPr lang="ka-GE" sz="14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მოქალაქე (დაზღვევის მიუხედავად) </a:t>
                      </a:r>
                      <a:endParaRPr kumimoji="0" lang="ka-G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a-G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  <a:tr h="547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ფსიქიატრიული კრიზისული ინტერვენცია</a:t>
                      </a:r>
                      <a:endParaRPr kumimoji="0" lang="ka-G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18 წელი და მეტი</a:t>
                      </a:r>
                      <a:r>
                        <a:rPr kumimoji="0" lang="ka-GE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ასაკის</a:t>
                      </a:r>
                      <a:r>
                        <a:rPr kumimoji="0" lang="de-AT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lang="ka-GE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საქართველოს</a:t>
                      </a:r>
                      <a:r>
                        <a:rPr lang="ka-GE" sz="14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მოქალაქე (დაზღვევის მიუხედავად) </a:t>
                      </a:r>
                      <a:endParaRPr kumimoji="0" lang="ka-GE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  <a:tr h="6210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სტაციონალური მომსახურება</a:t>
                      </a:r>
                      <a:endParaRPr kumimoji="0" lang="ka-G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ყველა</a:t>
                      </a:r>
                      <a:endParaRPr kumimoji="0" lang="ka-G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   </a:t>
                      </a:r>
                      <a:r>
                        <a:rPr kumimoji="0" lang="ka-GE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თანაგადახდის გარეშე  / </a:t>
                      </a: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100% </a:t>
                      </a:r>
                      <a:endParaRPr kumimoji="0" lang="ka-G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  <a:tr h="767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ალკოჰოლის მიღებით გამოწვეული ფსიქოზური აშლილობა</a:t>
                      </a:r>
                      <a:endParaRPr kumimoji="0" lang="ka-G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a-GE" sz="14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ყველა</a:t>
                      </a:r>
                      <a:endParaRPr kumimoji="0" lang="ka-G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70% სახელმწიფოს  მხრიდან</a:t>
                      </a:r>
                      <a:r>
                        <a:rPr kumimoji="0" lang="ka-GE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 / 30% მოსარგებლის თანაგადახდა</a:t>
                      </a:r>
                      <a:endParaRPr kumimoji="0" lang="ka-G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სათაურ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685800"/>
          </a:xfrm>
          <a:prstGeom prst="roundRect">
            <a:avLst>
              <a:gd name="adj" fmla="val 16667"/>
            </a:avLst>
          </a:prstGeom>
          <a:solidFill>
            <a:srgbClr val="6CB484"/>
          </a:solidFill>
          <a:ln>
            <a:solidFill>
              <a:schemeClr val="accent1"/>
            </a:solidFill>
            <a:round/>
          </a:ln>
        </p:spPr>
        <p:txBody>
          <a:bodyPr/>
          <a:lstStyle/>
          <a:p>
            <a:r>
              <a:rPr lang="de-AT" sz="3000" b="1" dirty="0" smtClean="0">
                <a:solidFill>
                  <a:schemeClr val="bg1"/>
                </a:solidFill>
                <a:latin typeface="Sylfaen" pitchFamily="18" charset="0"/>
              </a:rPr>
              <a:t>დედათა</a:t>
            </a:r>
            <a:r>
              <a:rPr lang="ka-GE" sz="3000" b="1" dirty="0" smtClean="0">
                <a:solidFill>
                  <a:schemeClr val="bg1"/>
                </a:solidFill>
                <a:latin typeface="Sylfaen" pitchFamily="18" charset="0"/>
              </a:rPr>
              <a:t>  </a:t>
            </a:r>
            <a:r>
              <a:rPr lang="de-AT" sz="3000" b="1" dirty="0" smtClean="0">
                <a:solidFill>
                  <a:schemeClr val="bg1"/>
                </a:solidFill>
                <a:latin typeface="Sylfaen" pitchFamily="18" charset="0"/>
              </a:rPr>
              <a:t> და </a:t>
            </a:r>
            <a:r>
              <a:rPr lang="ka-GE" sz="3000" b="1" dirty="0" smtClean="0">
                <a:solidFill>
                  <a:schemeClr val="bg1"/>
                </a:solidFill>
                <a:latin typeface="Sylfaen" pitchFamily="18" charset="0"/>
              </a:rPr>
              <a:t>  </a:t>
            </a:r>
            <a:r>
              <a:rPr lang="de-AT" sz="3000" b="1" dirty="0" smtClean="0">
                <a:solidFill>
                  <a:schemeClr val="bg1"/>
                </a:solidFill>
                <a:latin typeface="Sylfaen" pitchFamily="18" charset="0"/>
              </a:rPr>
              <a:t>ბავშვთა</a:t>
            </a:r>
            <a:r>
              <a:rPr lang="ka-GE" sz="3000" b="1" dirty="0" smtClean="0">
                <a:solidFill>
                  <a:schemeClr val="bg1"/>
                </a:solidFill>
                <a:latin typeface="Sylfaen" pitchFamily="18" charset="0"/>
              </a:rPr>
              <a:t>  </a:t>
            </a:r>
            <a:r>
              <a:rPr lang="de-AT" sz="3000" b="1" dirty="0" smtClean="0">
                <a:solidFill>
                  <a:schemeClr val="bg1"/>
                </a:solidFill>
                <a:latin typeface="Sylfaen" pitchFamily="18" charset="0"/>
              </a:rPr>
              <a:t> ჯანმრთელობა</a:t>
            </a:r>
            <a:endParaRPr lang="ka-GE" sz="3000" dirty="0" smtClean="0">
              <a:solidFill>
                <a:schemeClr val="bg1"/>
              </a:solidFill>
              <a:latin typeface="Sylfaen" pitchFamily="18" charset="0"/>
            </a:endParaRPr>
          </a:p>
        </p:txBody>
      </p:sp>
      <p:graphicFrame>
        <p:nvGraphicFramePr>
          <p:cNvPr id="13" name="Group 115"/>
          <p:cNvGraphicFramePr>
            <a:graphicFrameLocks noGrp="1"/>
          </p:cNvGraphicFramePr>
          <p:nvPr/>
        </p:nvGraphicFramePr>
        <p:xfrm>
          <a:off x="228599" y="1295400"/>
          <a:ext cx="8534402" cy="477213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131731"/>
                <a:gridCol w="3758076"/>
                <a:gridCol w="1644595"/>
              </a:tblGrid>
              <a:tr h="755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a-GE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პროგრამა/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კომპონენტი</a:t>
                      </a:r>
                      <a:endParaRPr kumimoji="0" lang="ka-G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მოსარგებლეები</a:t>
                      </a:r>
                      <a:r>
                        <a:rPr kumimoji="0" lang="ka-GE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/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ასაკობრივი ჯგუფი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endParaRPr lang="de-AT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  <a:p>
                      <a:pPr algn="ctr"/>
                      <a:r>
                        <a:rPr lang="de-AT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დაფინანსება</a:t>
                      </a:r>
                      <a:r>
                        <a:rPr lang="ka-GE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/ თანაგადახდა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  <a:tr h="616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ანტენატალური მეთვალყურეობა</a:t>
                      </a:r>
                      <a:r>
                        <a:rPr kumimoji="0" lang="ka-GE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/ </a:t>
                      </a:r>
                      <a:r>
                        <a:rPr kumimoji="0" lang="ka-GE" sz="1400" b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ორსულთა მეთვალყურეობა</a:t>
                      </a:r>
                      <a:endParaRPr kumimoji="0" lang="ka-GE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საქართველოს მოქალაქე </a:t>
                      </a:r>
                      <a:r>
                        <a:rPr kumimoji="0" lang="de-A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ყველა ორსული</a:t>
                      </a:r>
                      <a:r>
                        <a:rPr kumimoji="0" lang="ka-GE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(დაზღვევის მიუხედავად)</a:t>
                      </a:r>
                      <a:endParaRPr kumimoji="0" lang="ka-GE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თანაგადახდის გარეშე – </a:t>
                      </a: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100%</a:t>
                      </a:r>
                      <a:endParaRPr kumimoji="0" lang="ka-G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  <a:tr h="1228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a-GE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მაღალი რისკის ორსულთა და მშობიარეთა მკურნალობა</a:t>
                      </a:r>
                      <a:endParaRPr kumimoji="0" lang="ka-G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მაღალი რისკის ორსულები და მშობიარეები, </a:t>
                      </a:r>
                      <a:r>
                        <a:rPr lang="ka-GE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kumimoji="0" lang="de-AT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გარდა 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მოსახლეობის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ჯანმრთელობის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დაზღვევის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სახელმწიფო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პროგრამით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დაზღვეულებისა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.</a:t>
                      </a:r>
                      <a:endParaRPr kumimoji="0" lang="ka-G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თანაგადახდის გარეშე – </a:t>
                      </a: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100%</a:t>
                      </a:r>
                      <a:endParaRPr kumimoji="0" lang="ka-G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  <a:tr h="869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გენეტიკური პათოლოგიების ადრეული გამოვლენა</a:t>
                      </a:r>
                      <a:endParaRPr kumimoji="0" lang="ka-G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საქართველოს მოქალაქე </a:t>
                      </a:r>
                      <a:r>
                        <a:rPr kumimoji="0" lang="de-A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მაღალი რისკის ორსულები </a:t>
                      </a:r>
                      <a:r>
                        <a:rPr kumimoji="0" lang="ka-GE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(დაზღვევის მიუხედავად – თბილისში მცხოვრები)</a:t>
                      </a:r>
                      <a:endParaRPr kumimoji="0" lang="ka-GE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თანაგადახდის გარეშე – </a:t>
                      </a: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100%</a:t>
                      </a:r>
                      <a:endParaRPr kumimoji="0" lang="ka-GE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  <a:tr h="869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ახალშობილთა და ბავშვთა სკრინინგი</a:t>
                      </a:r>
                      <a:endParaRPr kumimoji="0" lang="ka-G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საქართველოს მოქალაქე </a:t>
                      </a:r>
                      <a:r>
                        <a:rPr kumimoji="0" lang="de-A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0–18 წლამდე</a:t>
                      </a:r>
                      <a:r>
                        <a:rPr kumimoji="0" lang="ka-GE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(დაზღვევის მიუხედავად)</a:t>
                      </a:r>
                      <a:endParaRPr kumimoji="0" lang="ka-GE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თანაგადახდის გარეშე – </a:t>
                      </a: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100%</a:t>
                      </a:r>
                      <a:endParaRPr kumimoji="0" lang="ka-GE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a-G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სათაური 1"/>
          <p:cNvSpPr txBox="1">
            <a:spLocks/>
          </p:cNvSpPr>
          <p:nvPr/>
        </p:nvSpPr>
        <p:spPr bwMode="auto">
          <a:xfrm>
            <a:off x="1828800" y="228600"/>
            <a:ext cx="5334000" cy="762000"/>
          </a:xfrm>
          <a:prstGeom prst="roundRect">
            <a:avLst>
              <a:gd name="adj" fmla="val 16667"/>
            </a:avLst>
          </a:prstGeom>
          <a:solidFill>
            <a:srgbClr val="6CB484"/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chemeClr val="bg1"/>
                </a:solidFill>
                <a:latin typeface="Sylfaen" pitchFamily="18" charset="0"/>
              </a:rPr>
              <a:t>ნ</a:t>
            </a:r>
            <a:r>
              <a:rPr lang="ka-GE" sz="3000" b="1" dirty="0">
                <a:solidFill>
                  <a:schemeClr val="bg1"/>
                </a:solidFill>
                <a:latin typeface="Sylfaen" pitchFamily="18" charset="0"/>
              </a:rPr>
              <a:t>არკომანია</a:t>
            </a:r>
            <a:endParaRPr lang="en-US" sz="3000" b="1" dirty="0">
              <a:solidFill>
                <a:schemeClr val="bg1"/>
              </a:solidFill>
              <a:latin typeface="Sylfaen" pitchFamily="18" charset="0"/>
            </a:endParaRPr>
          </a:p>
        </p:txBody>
      </p:sp>
      <p:graphicFrame>
        <p:nvGraphicFramePr>
          <p:cNvPr id="10" name="Group 106"/>
          <p:cNvGraphicFramePr>
            <a:graphicFrameLocks noGrp="1"/>
          </p:cNvGraphicFramePr>
          <p:nvPr/>
        </p:nvGraphicFramePr>
        <p:xfrm>
          <a:off x="228599" y="1371600"/>
          <a:ext cx="8534400" cy="472440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373872"/>
                <a:gridCol w="4483981"/>
                <a:gridCol w="1676547"/>
              </a:tblGrid>
              <a:tr h="10578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a-GE" sz="16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პროგრამა/</a:t>
                      </a: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კომპონენტი</a:t>
                      </a:r>
                      <a:endParaRPr kumimoji="0" lang="ka-G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მოსარგებლეები</a:t>
                      </a:r>
                      <a:r>
                        <a:rPr kumimoji="0" lang="ka-GE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/</a:t>
                      </a: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ასაკობრივი ჯგუფი</a:t>
                      </a:r>
                      <a:endParaRPr lang="en-US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endParaRPr lang="de-AT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  <a:p>
                      <a:pPr algn="ctr"/>
                      <a:r>
                        <a:rPr lang="de-AT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დაფინანსება</a:t>
                      </a:r>
                      <a:r>
                        <a:rPr lang="ka-GE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/ თანაგადახდა</a:t>
                      </a:r>
                      <a:endParaRPr lang="en-US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  <a:tr h="14451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a-GE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სტაციონარული დეტოქსიკაცია და პირველადი რეაბილიტაცია</a:t>
                      </a:r>
                      <a:endParaRPr kumimoji="0" lang="ka-G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ნებისმიერი ასაკის</a:t>
                      </a:r>
                      <a:r>
                        <a:rPr kumimoji="0" lang="de-A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lang="ka-GE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საქართველოს</a:t>
                      </a:r>
                      <a:r>
                        <a:rPr lang="ka-GE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მოქალაქე (დაზღვევის მიუხედავად) </a:t>
                      </a:r>
                      <a:endParaRPr kumimoji="0" lang="ka-GE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a-G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თანაგადახდის გარეშე – </a:t>
                      </a: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100%</a:t>
                      </a:r>
                      <a:endParaRPr kumimoji="0" lang="ka-G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  <a:tr h="109307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200" u="none" strike="noStrike" cap="none" normalizeH="0" baseline="0" dirty="0" smtClean="0">
                        <a:ln>
                          <a:noFill/>
                        </a:ln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200" u="none" strike="noStrike" cap="none" normalizeH="0" baseline="0" dirty="0" smtClean="0">
                        <a:ln>
                          <a:noFill/>
                        </a:ln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200" u="none" strike="noStrike" cap="none" normalizeH="0" baseline="0" dirty="0" smtClean="0">
                        <a:ln>
                          <a:noFill/>
                        </a:ln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ჩამანაცვლებელი ნარკოტიკის მიწოდება </a:t>
                      </a:r>
                      <a:r>
                        <a:rPr kumimoji="0" lang="ka-G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lfaen" pitchFamily="18" charset="0"/>
                        </a:rPr>
                        <a:t>– </a:t>
                      </a:r>
                      <a:r>
                        <a:rPr kumimoji="0" lang="ka-GE" sz="1400" b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მეტადონით უზრუნველყოფა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a-G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a-GE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ნებისმიერი ასაკის</a:t>
                      </a:r>
                      <a:r>
                        <a:rPr kumimoji="0" lang="de-A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lang="ka-GE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საქართველოს</a:t>
                      </a:r>
                      <a:r>
                        <a:rPr lang="ka-GE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ylfaen" pitchFamily="18" charset="0"/>
                        </a:rPr>
                        <a:t> მოქალაქე </a:t>
                      </a:r>
                      <a:endParaRPr kumimoji="0" lang="ka-G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თანაგადახდა </a:t>
                      </a:r>
                      <a:r>
                        <a:rPr kumimoji="0" lang="ka-GE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მოსარგებლის </a:t>
                      </a: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 მხრიდან  150 ლარი</a:t>
                      </a:r>
                      <a:r>
                        <a:rPr kumimoji="0" lang="ka-GE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 ( თვეში)</a:t>
                      </a:r>
                      <a:endParaRPr kumimoji="0" lang="ka-G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  <a:tr h="112833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a-G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აივ–ინფექციით ინფიცირებულნი და 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მოსახლეობის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ჯანმრთელობის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დაზღვევის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სახელმწიფო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პროგრამით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დაზღვეულები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ylfaen" pitchFamily="18" charset="0"/>
                        </a:rPr>
                        <a:t>.</a:t>
                      </a:r>
                      <a:endParaRPr kumimoji="0" lang="ka-G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თანაგადახდის გარეშე – </a:t>
                      </a: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100%</a:t>
                      </a:r>
                      <a:endParaRPr kumimoji="0" lang="ka-GE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a-GE" sz="1600" b="1" i="1" u="sng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სათაური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620000" cy="1066800"/>
          </a:xfrm>
          <a:prstGeom prst="roundRect">
            <a:avLst>
              <a:gd name="adj" fmla="val 16667"/>
            </a:avLst>
          </a:prstGeom>
          <a:solidFill>
            <a:srgbClr val="6CB484"/>
          </a:solidFill>
          <a:ln>
            <a:solidFill>
              <a:schemeClr val="accent1"/>
            </a:solidFill>
            <a:round/>
          </a:ln>
        </p:spPr>
        <p:txBody>
          <a:bodyPr/>
          <a:lstStyle/>
          <a:p>
            <a:r>
              <a:rPr lang="de-AT" sz="3000" b="1" dirty="0" smtClean="0">
                <a:solidFill>
                  <a:schemeClr val="bg1"/>
                </a:solidFill>
                <a:latin typeface="Sylfaen" pitchFamily="18" charset="0"/>
              </a:rPr>
              <a:t>სასწრაფო</a:t>
            </a:r>
            <a:r>
              <a:rPr lang="ka-GE" sz="3000" b="1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de-AT" sz="3000" b="1" dirty="0" smtClean="0">
                <a:solidFill>
                  <a:schemeClr val="bg1"/>
                </a:solidFill>
                <a:latin typeface="Sylfaen" pitchFamily="18" charset="0"/>
              </a:rPr>
              <a:t> გადაუდებელი </a:t>
            </a:r>
            <a:r>
              <a:rPr lang="ka-GE" sz="3000" b="1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de-AT" sz="3000" b="1" dirty="0" smtClean="0">
                <a:solidFill>
                  <a:schemeClr val="bg1"/>
                </a:solidFill>
                <a:latin typeface="Sylfaen" pitchFamily="18" charset="0"/>
              </a:rPr>
              <a:t>დახმარება </a:t>
            </a:r>
            <a:r>
              <a:rPr lang="ka-GE" sz="3000" b="1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de-AT" sz="3000" b="1" dirty="0" smtClean="0">
                <a:solidFill>
                  <a:schemeClr val="bg1"/>
                </a:solidFill>
                <a:latin typeface="Sylfaen" pitchFamily="18" charset="0"/>
              </a:rPr>
              <a:t>და სამედიცინო ტრანსპორტირება</a:t>
            </a:r>
            <a:endParaRPr lang="ka-GE" sz="3000" dirty="0" smtClean="0">
              <a:solidFill>
                <a:schemeClr val="bg1"/>
              </a:solidFill>
              <a:latin typeface="Sylfaen" pitchFamily="18" charset="0"/>
            </a:endParaRPr>
          </a:p>
        </p:txBody>
      </p:sp>
      <p:graphicFrame>
        <p:nvGraphicFramePr>
          <p:cNvPr id="5" name="ცხრილი 10"/>
          <p:cNvGraphicFramePr>
            <a:graphicFrameLocks noGrp="1"/>
          </p:cNvGraphicFramePr>
          <p:nvPr/>
        </p:nvGraphicFramePr>
        <p:xfrm>
          <a:off x="152400" y="2057400"/>
          <a:ext cx="8610601" cy="417762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947774"/>
                <a:gridCol w="4111368"/>
                <a:gridCol w="1551459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a-GE" sz="14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პროგრამა/</a:t>
                      </a: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კომპონენტი</a:t>
                      </a:r>
                      <a:endParaRPr kumimoji="0" lang="ka-G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AT" sz="14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მოსარგებლეები</a:t>
                      </a:r>
                      <a:r>
                        <a:rPr kumimoji="0" lang="ka-GE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/</a:t>
                      </a:r>
                      <a:r>
                        <a:rPr kumimoji="0" lang="de-A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ასაკობრივი ჯგუფი</a:t>
                      </a:r>
                      <a:endParaRPr lang="en-US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დაფინანსება</a:t>
                      </a:r>
                      <a:r>
                        <a:rPr lang="ka-GE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/ თანაგადახდა</a:t>
                      </a:r>
                      <a:endParaRPr lang="en-US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  <a:tr h="13990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სასწრაფო სამედიცინო დახმარება</a:t>
                      </a:r>
                      <a:endParaRPr kumimoji="0" lang="ka-GE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AT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საქართველოს მოქალაქეები,საქართველოში მუდმივად მცხოვრები  პირები და საქართველოს ოკუპირებულ ტერიტორიაზე მცხოვრები პირები (დაზღვევის მიუხედავად)</a:t>
                      </a:r>
                      <a:endParaRPr kumimoji="0" lang="ka-G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AT" sz="12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თანაგადახდის გარეშე /</a:t>
                      </a:r>
                      <a:r>
                        <a:rPr kumimoji="0" lang="de-A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100%</a:t>
                      </a:r>
                      <a:endParaRPr kumimoji="0" lang="ka-GE" sz="12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  <a:tr h="1940373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de-AT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რეფერალური დახმარება</a:t>
                      </a:r>
                      <a:r>
                        <a:rPr lang="ka-GE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ka-GE" sz="1200" b="1" u="sng" dirty="0" smtClean="0">
                          <a:solidFill>
                            <a:srgbClr val="C00000"/>
                          </a:solidFill>
                        </a:rPr>
                        <a:t>(რეფერალური ტრანსპორტირება)</a:t>
                      </a:r>
                      <a:endParaRPr lang="en-US" sz="1200" b="1" u="sng" dirty="0">
                        <a:solidFill>
                          <a:srgbClr val="C00000"/>
                        </a:solidFill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AT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საქართველოს მოქალაქეები,საქართველოში მუდმივად მცხოვრები  პირები და საქართველოს ოკუპირებულ ტერიტორიაზე მცხოვრები პირები,  </a:t>
                      </a:r>
                      <a:r>
                        <a:rPr kumimoji="0" lang="de-AT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გარდა </a:t>
                      </a: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2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მოსახლეობის</a:t>
                      </a: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2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ჯანმრთელობის</a:t>
                      </a: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2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დაზღვევის</a:t>
                      </a: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2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სახელმწიფო</a:t>
                      </a: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2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პროგრამით</a:t>
                      </a: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2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დაზღვეულებისა</a:t>
                      </a: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2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და</a:t>
                      </a: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2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ტუბერკულოზით</a:t>
                      </a: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2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დაავადებული</a:t>
                      </a: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2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პაციენტებისა</a:t>
                      </a: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kumimoji="0" lang="ka-GE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AT" sz="12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თანაგადახდის გარეშე /</a:t>
                      </a:r>
                      <a:r>
                        <a:rPr kumimoji="0" lang="de-A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100%</a:t>
                      </a:r>
                      <a:endParaRPr kumimoji="0" lang="ka-GE" sz="12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სათაური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248400" cy="762000"/>
          </a:xfrm>
          <a:prstGeom prst="roundRect">
            <a:avLst>
              <a:gd name="adj" fmla="val 16667"/>
            </a:avLst>
          </a:prstGeom>
          <a:solidFill>
            <a:srgbClr val="6CB484"/>
          </a:solidFill>
          <a:ln>
            <a:solidFill>
              <a:srgbClr val="0070C0"/>
            </a:solidFill>
            <a:round/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AT" sz="3000" b="1" dirty="0" smtClean="0">
                <a:solidFill>
                  <a:schemeClr val="bg1"/>
                </a:solidFill>
                <a:latin typeface="Sylfaen" pitchFamily="18" charset="0"/>
              </a:rPr>
              <a:t>ინფექციურ  დაავადებათა  მართვა</a:t>
            </a:r>
            <a:endParaRPr lang="en-US" sz="3000" b="1" i="1" dirty="0" smtClean="0">
              <a:solidFill>
                <a:schemeClr val="bg1"/>
              </a:solidFill>
              <a:latin typeface="Sylfaen" pitchFamily="18" charset="0"/>
            </a:endParaRPr>
          </a:p>
        </p:txBody>
      </p:sp>
      <p:graphicFrame>
        <p:nvGraphicFramePr>
          <p:cNvPr id="5" name="ცხრილი 10"/>
          <p:cNvGraphicFramePr>
            <a:graphicFrameLocks noGrp="1"/>
          </p:cNvGraphicFramePr>
          <p:nvPr/>
        </p:nvGraphicFramePr>
        <p:xfrm>
          <a:off x="228600" y="1066800"/>
          <a:ext cx="8763000" cy="561601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590800"/>
                <a:gridCol w="3657600"/>
                <a:gridCol w="2514600"/>
              </a:tblGrid>
              <a:tr h="868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a-GE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პროგრამა/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კომპონენტი</a:t>
                      </a:r>
                      <a:endParaRPr kumimoji="0" lang="ka-G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AT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მოსარგებლეები</a:t>
                      </a:r>
                      <a:r>
                        <a:rPr kumimoji="0" lang="ka-GE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/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ასაკობრივი ჯგუფი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დაფინანსება</a:t>
                      </a:r>
                      <a:r>
                        <a:rPr lang="ka-GE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/ თანაგადახდა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horzOverflow="overflow"/>
                </a:tc>
              </a:tr>
              <a:tr h="955529">
                <a:tc rowSpan="4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2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2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2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2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2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ინფექციური და პარაზიტული</a:t>
                      </a:r>
                      <a:r>
                        <a:rPr lang="de-AT" sz="12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AT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დაავადებებისა და სეფსისის სტაციონალური მკურნალობა</a:t>
                      </a:r>
                      <a:endParaRPr lang="ka-GE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18 წლამდე ასაკის </a:t>
                      </a:r>
                      <a:r>
                        <a:rPr kumimoji="0" lang="ka-GE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საქართველოს მოქალაქეები და </a:t>
                      </a:r>
                      <a:r>
                        <a:rPr lang="de-AT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საქართველოში მუდმივად მცხოვრები უცხო ქვეყნის მოქალაქეები და მოქალაქეობის არმქონე</a:t>
                      </a:r>
                      <a:r>
                        <a:rPr lang="de-AT" sz="12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პირები</a:t>
                      </a:r>
                      <a:endParaRPr lang="ka-GE" sz="12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kumimoji="0" lang="de-AT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(დაზღვევის </a:t>
                      </a:r>
                      <a:r>
                        <a:rPr kumimoji="0" lang="de-AT" sz="12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მიუხედავად)</a:t>
                      </a:r>
                      <a:endParaRPr kumimoji="0" lang="en-US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2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80% სახელმწიფოს  მხრიდან</a:t>
                      </a:r>
                      <a:r>
                        <a:rPr kumimoji="0" lang="ka-GE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 / </a:t>
                      </a:r>
                      <a:r>
                        <a:rPr kumimoji="0" lang="de-A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r>
                        <a:rPr kumimoji="0" lang="ka-GE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0% მოსარგებლის თანაგადახდა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  <a:tr h="9555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18–დან 60 წლამდე </a:t>
                      </a:r>
                      <a:r>
                        <a:rPr kumimoji="0" lang="ka-GE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საქართველოს მოქალაქეები და </a:t>
                      </a:r>
                      <a:r>
                        <a:rPr lang="de-AT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საქართველოში მუდმივად მცხოვრები უცხო ქვეყნის მოქალაქეები და მოქალაქეობის არმქონე</a:t>
                      </a:r>
                      <a:r>
                        <a:rPr lang="de-AT" sz="12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პირები</a:t>
                      </a:r>
                      <a:endParaRPr lang="ka-GE" sz="12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kumimoji="0" lang="de-AT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(დაზღვევის</a:t>
                      </a:r>
                      <a:r>
                        <a:rPr kumimoji="0" lang="de-AT" sz="12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მიუხედავად)</a:t>
                      </a:r>
                      <a:endParaRPr kumimoji="0" lang="en-US" sz="12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50% სახელმწიფოს  მხრიდან</a:t>
                      </a:r>
                      <a:r>
                        <a:rPr kumimoji="0" lang="ka-GE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 / </a:t>
                      </a:r>
                      <a:r>
                        <a:rPr kumimoji="0" lang="de-A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r>
                        <a:rPr kumimoji="0" lang="ka-GE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0% მოსარგებლის თანაგადახდა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a-GE" sz="12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horzOverflow="overflow"/>
                </a:tc>
              </a:tr>
              <a:tr h="11292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60 წლის და უფროსი  ასაკის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საქართველოს მოქალაქეები და </a:t>
                      </a:r>
                      <a:r>
                        <a:rPr lang="de-AT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საქართველოში მუდმივად მცხოვრები უცხო ქვეყნის მოქალაქეები და მოქალაქეობის არმქონე</a:t>
                      </a:r>
                      <a:r>
                        <a:rPr lang="de-AT" sz="12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პირები</a:t>
                      </a:r>
                      <a:endParaRPr lang="ka-GE" sz="12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kumimoji="0" lang="de-AT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(დაზღვევის</a:t>
                      </a:r>
                      <a:r>
                        <a:rPr kumimoji="0" lang="de-AT" sz="12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მიუხედავად)</a:t>
                      </a:r>
                      <a:endParaRPr kumimoji="0" lang="en-US" sz="12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kumimoji="0" lang="en-US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70% სახელმწიფოს  მხრიდან</a:t>
                      </a:r>
                      <a:r>
                        <a:rPr kumimoji="0" lang="ka-GE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 / </a:t>
                      </a:r>
                      <a:r>
                        <a:rPr kumimoji="0" lang="de-A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r>
                        <a:rPr kumimoji="0" lang="ka-GE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0% მოსარგებლის თანაგადახდა</a:t>
                      </a:r>
                    </a:p>
                  </a:txBody>
                  <a:tcPr horzOverflow="overflow"/>
                </a:tc>
              </a:tr>
              <a:tr h="15012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საქართველოს მოქალაქეები და </a:t>
                      </a:r>
                      <a:r>
                        <a:rPr lang="de-AT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საქართველოში მუდმივად მცხოვრები უცხო ქვეყნის მოქალაქეები და მოქალაქეობის არმქონე</a:t>
                      </a:r>
                      <a:r>
                        <a:rPr lang="de-AT" sz="12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პირები, რომლებიც არიან </a:t>
                      </a:r>
                      <a:r>
                        <a:rPr kumimoji="0" lang="en-US" sz="1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მოსახლეობის</a:t>
                      </a: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ჯანმრთელობის</a:t>
                      </a: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დაზღვევის</a:t>
                      </a: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სახელმწიფო</a:t>
                      </a: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პროგრამით</a:t>
                      </a: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დაზღვეულები</a:t>
                      </a:r>
                      <a:endParaRPr kumimoji="0" lang="en-US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თანაგადახდის</a:t>
                      </a: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kumimoji="0" lang="en-US" sz="1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გარეშე</a:t>
                      </a: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 100% </a:t>
                      </a:r>
                      <a:endParaRPr kumimoji="0" lang="ka-G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6019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ka-GE" sz="1600" b="1" dirty="0" smtClean="0">
                <a:solidFill>
                  <a:schemeClr val="accent1">
                    <a:lumMod val="75000"/>
                  </a:schemeClr>
                </a:solidFill>
              </a:rPr>
              <a:t>შაქრიანი  და  უშაქრო  დიაბეტი</a:t>
            </a:r>
            <a:r>
              <a:rPr lang="ka-GE" sz="18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algn="ctr">
              <a:buNone/>
            </a:pPr>
            <a:r>
              <a:rPr lang="ka-GE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a-GE" sz="1400" dirty="0" smtClean="0">
                <a:solidFill>
                  <a:schemeClr val="accent1">
                    <a:lumMod val="75000"/>
                  </a:schemeClr>
                </a:solidFill>
              </a:rPr>
              <a:t>ინსულატარდი და აქტრაპიდი – მომართვისთანავე</a:t>
            </a:r>
          </a:p>
          <a:p>
            <a:pPr algn="ctr">
              <a:buNone/>
            </a:pPr>
            <a:r>
              <a:rPr lang="ka-GE" sz="1400" dirty="0" smtClean="0">
                <a:solidFill>
                  <a:schemeClr val="accent1">
                    <a:lumMod val="75000"/>
                  </a:schemeClr>
                </a:solidFill>
              </a:rPr>
              <a:t>ლანტუსი და აპიდრა –კომუსიური წესით </a:t>
            </a:r>
          </a:p>
          <a:p>
            <a:pPr algn="ctr">
              <a:buNone/>
            </a:pPr>
            <a:r>
              <a:rPr lang="ka-GE" sz="1400" dirty="0" smtClean="0">
                <a:solidFill>
                  <a:schemeClr val="accent1">
                    <a:lumMod val="75000"/>
                  </a:schemeClr>
                </a:solidFill>
              </a:rPr>
              <a:t> დესმოპრესინი – მომართვისთანავე </a:t>
            </a:r>
          </a:p>
          <a:p>
            <a:pPr algn="ctr"/>
            <a:r>
              <a:rPr lang="ka-GE" sz="1600" b="1" dirty="0" smtClean="0">
                <a:solidFill>
                  <a:schemeClr val="accent1">
                    <a:lumMod val="75000"/>
                  </a:schemeClr>
                </a:solidFill>
              </a:rPr>
              <a:t>უკურნებელი  სენით  დაავადებულები:</a:t>
            </a:r>
          </a:p>
          <a:p>
            <a:pPr algn="ctr">
              <a:buNone/>
            </a:pPr>
            <a:r>
              <a:rPr lang="ka-GE" sz="1400" dirty="0" smtClean="0">
                <a:solidFill>
                  <a:schemeClr val="accent1">
                    <a:lumMod val="75000"/>
                  </a:schemeClr>
                </a:solidFill>
              </a:rPr>
              <a:t> მორფინის ჰიდროქლორიდი </a:t>
            </a:r>
          </a:p>
          <a:p>
            <a:pPr algn="ctr">
              <a:buNone/>
            </a:pPr>
            <a:endParaRPr lang="ka-GE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ka-GE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a-GE" sz="1600" b="1" dirty="0" smtClean="0">
                <a:solidFill>
                  <a:schemeClr val="accent1">
                    <a:lumMod val="75000"/>
                  </a:schemeClr>
                </a:solidFill>
              </a:rPr>
              <a:t>ნარკომანთა</a:t>
            </a:r>
            <a:r>
              <a:rPr lang="ka-GE" sz="16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ka-GE" sz="1600" b="1" dirty="0" smtClean="0">
                <a:solidFill>
                  <a:schemeClr val="accent1">
                    <a:lumMod val="75000"/>
                  </a:schemeClr>
                </a:solidFill>
              </a:rPr>
              <a:t>რეაბილიტაცია  (მეტადონი)</a:t>
            </a:r>
          </a:p>
          <a:p>
            <a:pPr algn="ctr"/>
            <a:endParaRPr lang="ka-GE" sz="16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ka-GE" sz="1600" b="1" dirty="0" smtClean="0">
                <a:solidFill>
                  <a:schemeClr val="accent1">
                    <a:lumMod val="75000"/>
                  </a:schemeClr>
                </a:solidFill>
              </a:rPr>
              <a:t>ორგანოგადანერგილთა  მედიკამენტები</a:t>
            </a:r>
          </a:p>
          <a:p>
            <a:pPr algn="ctr"/>
            <a:r>
              <a:rPr lang="ka-GE" sz="1600" b="1" dirty="0" smtClean="0">
                <a:solidFill>
                  <a:schemeClr val="accent1">
                    <a:lumMod val="75000"/>
                  </a:schemeClr>
                </a:solidFill>
              </a:rPr>
              <a:t>ჰემოფილია:</a:t>
            </a:r>
          </a:p>
          <a:p>
            <a:pPr algn="ctr">
              <a:buNone/>
            </a:pPr>
            <a:r>
              <a:rPr lang="ka-GE" sz="1400" dirty="0" smtClean="0">
                <a:solidFill>
                  <a:schemeClr val="accent1">
                    <a:lumMod val="75000"/>
                  </a:schemeClr>
                </a:solidFill>
              </a:rPr>
              <a:t>ანტიჰემოფილური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VIII; IX </a:t>
            </a:r>
            <a:r>
              <a:rPr lang="ka-GE" sz="1400" dirty="0" smtClean="0">
                <a:solidFill>
                  <a:schemeClr val="accent1">
                    <a:lumMod val="75000"/>
                  </a:schemeClr>
                </a:solidFill>
              </a:rPr>
              <a:t>ფაქტორები;</a:t>
            </a:r>
          </a:p>
          <a:p>
            <a:pPr algn="ctr">
              <a:buNone/>
            </a:pPr>
            <a:r>
              <a:rPr lang="ka-GE" sz="1400" dirty="0" smtClean="0">
                <a:solidFill>
                  <a:schemeClr val="accent1">
                    <a:lumMod val="75000"/>
                  </a:schemeClr>
                </a:solidFill>
              </a:rPr>
              <a:t>პროთრომბინ კომპლექსი.</a:t>
            </a:r>
          </a:p>
          <a:p>
            <a:pPr algn="ctr">
              <a:buNone/>
            </a:pPr>
            <a:endParaRPr lang="ka-GE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ka-GE" sz="14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a-GE" sz="1600" b="1" dirty="0" smtClean="0">
                <a:solidFill>
                  <a:schemeClr val="accent1">
                    <a:lumMod val="75000"/>
                  </a:schemeClr>
                </a:solidFill>
              </a:rPr>
              <a:t>ფენილკეტონურია:</a:t>
            </a:r>
          </a:p>
          <a:p>
            <a:pPr algn="ctr">
              <a:buNone/>
            </a:pPr>
            <a:r>
              <a:rPr lang="ka-GE" sz="1400" dirty="0" smtClean="0">
                <a:solidFill>
                  <a:schemeClr val="accent1">
                    <a:lumMod val="75000"/>
                  </a:schemeClr>
                </a:solidFill>
              </a:rPr>
              <a:t>სამკურნალო საკვები დანამატი.</a:t>
            </a:r>
          </a:p>
          <a:p>
            <a:pPr algn="ctr">
              <a:buNone/>
            </a:pPr>
            <a:endParaRPr lang="ka-GE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ka-GE" sz="1600" b="1" dirty="0" smtClean="0">
                <a:solidFill>
                  <a:schemeClr val="accent1">
                    <a:lumMod val="75000"/>
                  </a:schemeClr>
                </a:solidFill>
              </a:rPr>
              <a:t>მუკოვისციდოზი:</a:t>
            </a:r>
          </a:p>
          <a:p>
            <a:pPr algn="ctr">
              <a:buNone/>
            </a:pPr>
            <a:r>
              <a:rPr lang="ka-GE" sz="1400" dirty="0" smtClean="0">
                <a:solidFill>
                  <a:schemeClr val="accent1">
                    <a:lumMod val="75000"/>
                  </a:schemeClr>
                </a:solidFill>
              </a:rPr>
              <a:t>პანკრეასის ფერმენტი.</a:t>
            </a:r>
          </a:p>
          <a:p>
            <a:pPr algn="ctr">
              <a:buNone/>
            </a:pPr>
            <a:endParaRPr lang="ka-GE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ka-GE" sz="1600" b="1" dirty="0" smtClean="0">
                <a:solidFill>
                  <a:schemeClr val="accent1">
                    <a:lumMod val="75000"/>
                  </a:schemeClr>
                </a:solidFill>
              </a:rPr>
              <a:t>სომატოტროპული   (ზრდის)  ჰორმონი.</a:t>
            </a:r>
          </a:p>
          <a:p>
            <a:pPr>
              <a:buNone/>
            </a:pPr>
            <a:endParaRPr lang="ka-GE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ka-GE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ka-GE" sz="14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ka-GE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ka-GE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ka-GE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ka-GE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ka-GE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ka-GE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endParaRPr lang="ka-GE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ka-GE" sz="1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ka-GE" sz="2800" dirty="0" smtClean="0">
              <a:solidFill>
                <a:srgbClr val="FF0000"/>
              </a:solidFill>
            </a:endParaRPr>
          </a:p>
          <a:p>
            <a:pPr lvl="0">
              <a:buFont typeface="Wingdings" pitchFamily="2" charset="2"/>
              <a:buChar char="Ø"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სათაური 1"/>
          <p:cNvSpPr txBox="1">
            <a:spLocks/>
          </p:cNvSpPr>
          <p:nvPr/>
        </p:nvSpPr>
        <p:spPr bwMode="auto">
          <a:xfrm>
            <a:off x="416104" y="10274"/>
            <a:ext cx="8229600" cy="685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ka-GE" sz="3000" b="1" dirty="0" smtClean="0"/>
              <a:t>სპეციფიური  მედიკამენტები – 100%</a:t>
            </a:r>
            <a:endParaRPr kumimoji="0" lang="en-US" sz="3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ylfae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6400800" cy="762000"/>
          </a:xfrm>
        </p:spPr>
        <p:txBody>
          <a:bodyPr/>
          <a:lstStyle/>
          <a:p>
            <a:pPr algn="l"/>
            <a:r>
              <a:rPr lang="gl-ES" sz="7200" b="1" dirty="0" smtClean="0">
                <a:solidFill>
                  <a:srgbClr val="127D0D"/>
                </a:solidFill>
                <a:latin typeface="Sylfaen" pitchFamily="18" charset="0"/>
              </a:rPr>
              <a:t>www.ssa.gov.ge</a:t>
            </a:r>
            <a:endParaRPr lang="en-US" sz="7200" dirty="0" smtClean="0">
              <a:latin typeface="Sylfaen" pitchFamily="18" charset="0"/>
            </a:endParaRPr>
          </a:p>
        </p:txBody>
      </p:sp>
      <p:pic>
        <p:nvPicPr>
          <p:cNvPr id="4" name="Picture 3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828800"/>
            <a:ext cx="7543800" cy="465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0" y="1905000"/>
            <a:ext cx="9144000" cy="2514600"/>
          </a:xfrm>
        </p:spPr>
        <p:txBody>
          <a:bodyPr/>
          <a:lstStyle/>
          <a:p>
            <a:pPr algn="l"/>
            <a:r>
              <a:rPr lang="ka-GE" sz="4800" b="1" dirty="0" smtClean="0">
                <a:solidFill>
                  <a:srgbClr val="127D0D"/>
                </a:solidFill>
                <a:latin typeface="Sylfaen" pitchFamily="18" charset="0"/>
              </a:rPr>
              <a:t>  მადლობ</a:t>
            </a:r>
            <a:r>
              <a:rPr lang="de-AT" sz="4800" b="1" dirty="0" smtClean="0">
                <a:solidFill>
                  <a:srgbClr val="127D0D"/>
                </a:solidFill>
                <a:latin typeface="Sylfaen" pitchFamily="18" charset="0"/>
              </a:rPr>
              <a:t>თ</a:t>
            </a:r>
            <a:r>
              <a:rPr lang="ka-GE" sz="4800" b="1" dirty="0" smtClean="0">
                <a:solidFill>
                  <a:srgbClr val="127D0D"/>
                </a:solidFill>
                <a:latin typeface="Sylfaen" pitchFamily="18" charset="0"/>
              </a:rPr>
              <a:t>  ყურადღებისთვის</a:t>
            </a:r>
            <a:endParaRPr lang="en-US" sz="4800" dirty="0" smtClean="0">
              <a:latin typeface="Sylfae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სათაური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5943600" cy="914400"/>
          </a:xfrm>
          <a:prstGeom prst="roundRect">
            <a:avLst>
              <a:gd name="adj" fmla="val 16667"/>
            </a:avLst>
          </a:prstGeom>
          <a:solidFill>
            <a:srgbClr val="6CB484"/>
          </a:solidFill>
          <a:ln>
            <a:solidFill>
              <a:srgbClr val="0070C0"/>
            </a:solidFill>
            <a:round/>
          </a:ln>
        </p:spPr>
        <p:txBody>
          <a:bodyPr>
            <a:noAutofit/>
          </a:bodyPr>
          <a:lstStyle/>
          <a:p>
            <a:pPr>
              <a:defRPr/>
            </a:pPr>
            <a:r>
              <a:rPr lang="ka-GE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ოჯახების შეფასების მეთოდიკა</a:t>
            </a:r>
            <a:endParaRPr lang="en-US" sz="3000" b="1" i="1" dirty="0" smtClean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05800" cy="4495800"/>
          </a:xfrm>
        </p:spPr>
        <p:txBody>
          <a:bodyPr>
            <a:normAutofit fontScale="77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ka-GE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de-AT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</a:t>
            </a:r>
            <a:r>
              <a:rPr lang="ka-GE" sz="29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კეთილდღეობის ინდექსი</a:t>
            </a:r>
            <a:endParaRPr lang="de-AT" sz="2900" b="1" dirty="0" smtClean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sz="29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514350" indent="-514350">
              <a:spcBef>
                <a:spcPts val="12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ka-GE" sz="29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ოჯახის</a:t>
            </a:r>
            <a:r>
              <a:rPr lang="en-US" sz="29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ka-GE" sz="29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კეთილდ</a:t>
            </a:r>
            <a:r>
              <a:rPr lang="de-AT" sz="29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ღ</a:t>
            </a:r>
            <a:r>
              <a:rPr lang="ka-GE" sz="29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ეობის ინდექსი გამოითვლება ფორმულით: </a:t>
            </a:r>
          </a:p>
          <a:p>
            <a:pPr>
              <a:spcBef>
                <a:spcPts val="1200"/>
              </a:spcBef>
              <a:buClr>
                <a:srgbClr val="C00000"/>
              </a:buClr>
              <a:buFont typeface="Courier New" pitchFamily="49" charset="0"/>
              <a:buChar char="o"/>
              <a:defRPr/>
            </a:pPr>
            <a:endParaRPr lang="ka-GE" sz="2900" dirty="0" smtClean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  <a:buFont typeface="Arial" charset="0"/>
              <a:buNone/>
              <a:defRPr/>
            </a:pPr>
            <a:endParaRPr lang="ka-GE" sz="2900" dirty="0" smtClean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  <a:p>
            <a:pPr>
              <a:spcBef>
                <a:spcPts val="12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ka-GE" sz="29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სადაც </a:t>
            </a:r>
            <a:r>
              <a:rPr lang="en-US" sz="2900" dirty="0" smtClean="0">
                <a:solidFill>
                  <a:schemeClr val="accent5">
                    <a:lumMod val="50000"/>
                  </a:schemeClr>
                </a:solidFill>
              </a:rPr>
              <a:t>C</a:t>
            </a:r>
            <a:r>
              <a:rPr lang="ka-GE" sz="2900" dirty="0" smtClean="0">
                <a:solidFill>
                  <a:schemeClr val="accent5">
                    <a:lumMod val="50000"/>
                  </a:schemeClr>
                </a:solidFill>
              </a:rPr>
              <a:t>  არის  ოჯახის სამომხმარებლო ინდექსი (ოჯახის რეალური მოხმარების შეფასება)</a:t>
            </a:r>
            <a:r>
              <a:rPr lang="de-AT" sz="29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ka-GE" sz="29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ka-GE" sz="29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900" dirty="0" smtClean="0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ka-GE" sz="2900" dirty="0" smtClean="0">
                <a:solidFill>
                  <a:schemeClr val="accent5">
                    <a:lumMod val="50000"/>
                  </a:schemeClr>
                </a:solidFill>
              </a:rPr>
              <a:t>  არის ოჯახის საჭიროების ინდექსი. </a:t>
            </a:r>
            <a:r>
              <a:rPr lang="ka-GE" sz="2900" i="1" dirty="0" smtClean="0">
                <a:solidFill>
                  <a:schemeClr val="accent5">
                    <a:lumMod val="50000"/>
                  </a:schemeClr>
                </a:solidFill>
              </a:rPr>
              <a:t>საჭიროების ინდექსის გამოთვლისას გაითვალისწინება ეკვივალე</a:t>
            </a:r>
            <a:r>
              <a:rPr lang="de-AT" sz="2900" i="1" dirty="0" smtClean="0">
                <a:solidFill>
                  <a:schemeClr val="accent5">
                    <a:lumMod val="50000"/>
                  </a:schemeClr>
                </a:solidFill>
              </a:rPr>
              <a:t>ნტ</a:t>
            </a:r>
            <a:r>
              <a:rPr lang="ka-GE" sz="2900" i="1" dirty="0" smtClean="0">
                <a:solidFill>
                  <a:schemeClr val="accent5">
                    <a:lumMod val="50000"/>
                  </a:schemeClr>
                </a:solidFill>
              </a:rPr>
              <a:t>ობის კოეფიციენტები</a:t>
            </a:r>
            <a:r>
              <a:rPr lang="en-US" sz="29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ka-GE" sz="2900" i="1" dirty="0" smtClean="0">
                <a:solidFill>
                  <a:schemeClr val="accent5">
                    <a:lumMod val="50000"/>
                  </a:schemeClr>
                </a:solidFill>
              </a:rPr>
              <a:t>და თანაცხოვრების ეფექტი.</a:t>
            </a:r>
            <a:endParaRPr lang="en-US" sz="29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3581400" y="3048000"/>
          <a:ext cx="1600200" cy="1066800"/>
        </p:xfrm>
        <a:graphic>
          <a:graphicData uri="http://schemas.openxmlformats.org/presentationml/2006/ole">
            <p:oleObj spid="_x0000_s1026" name="Equation" r:id="rId4" imgW="4190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სათაური 1"/>
          <p:cNvSpPr>
            <a:spLocks noGrp="1"/>
          </p:cNvSpPr>
          <p:nvPr>
            <p:ph type="title"/>
          </p:nvPr>
        </p:nvSpPr>
        <p:spPr>
          <a:xfrm>
            <a:off x="2057400" y="0"/>
            <a:ext cx="5486400" cy="685800"/>
          </a:xfrm>
          <a:prstGeom prst="roundRect">
            <a:avLst>
              <a:gd name="adj" fmla="val 16667"/>
            </a:avLst>
          </a:prstGeom>
          <a:solidFill>
            <a:srgbClr val="6CB484"/>
          </a:solidFill>
          <a:ln>
            <a:solidFill>
              <a:srgbClr val="0070C0"/>
            </a:solidFill>
            <a:round/>
          </a:ln>
        </p:spPr>
        <p:txBody>
          <a:bodyPr/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ეკვივალენტურობის</a:t>
            </a:r>
            <a:r>
              <a:rPr lang="ka-G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კოეფიციენტები</a:t>
            </a:r>
            <a:endParaRPr lang="en-US" sz="2400" b="1" dirty="0" smtClean="0">
              <a:solidFill>
                <a:srgbClr val="C00000"/>
              </a:solidFill>
              <a:latin typeface="Sylfaen" pitchFamily="18" charset="0"/>
            </a:endParaRPr>
          </a:p>
        </p:txBody>
      </p:sp>
      <p:graphicFrame>
        <p:nvGraphicFramePr>
          <p:cNvPr id="6" name="Group 1637"/>
          <p:cNvGraphicFramePr>
            <a:graphicFrameLocks noGrp="1"/>
          </p:cNvGraphicFramePr>
          <p:nvPr/>
        </p:nvGraphicFramePr>
        <p:xfrm>
          <a:off x="0" y="783246"/>
          <a:ext cx="9144000" cy="6074754"/>
        </p:xfrm>
        <a:graphic>
          <a:graphicData uri="http://schemas.openxmlformats.org/drawingml/2006/table">
            <a:tbl>
              <a:tblPr/>
              <a:tblGrid>
                <a:gridCol w="346192"/>
                <a:gridCol w="1659528"/>
                <a:gridCol w="481372"/>
                <a:gridCol w="481372"/>
                <a:gridCol w="561601"/>
                <a:gridCol w="641830"/>
                <a:gridCol w="641830"/>
                <a:gridCol w="641830"/>
                <a:gridCol w="641830"/>
                <a:gridCol w="641830"/>
                <a:gridCol w="641830"/>
                <a:gridCol w="523090"/>
                <a:gridCol w="680341"/>
                <a:gridCol w="559524"/>
              </a:tblGrid>
              <a:tr h="400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სქესობრივ</a:t>
                      </a:r>
                      <a:r>
                        <a:rPr kumimoji="0" lang="de-A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ka-G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ასაკობრივი ჯგუფი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0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 #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კატეგორია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0_3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4_6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7_12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13_17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18_29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მამაკაცი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18_29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ქალი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30_39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cad Nusx Geo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მამაკაცი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30_39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ქალი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40_59</a:t>
                      </a:r>
                      <a:r>
                        <a:rPr kumimoji="0" lang="de-A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მამაკაცი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40_59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ქალი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60+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მამაკაცი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60+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ქალი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523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ჯა</a:t>
                      </a: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ნ</a:t>
                      </a: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მრთელი კონტი</a:t>
                      </a: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ნ</a:t>
                      </a: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გენტი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0.90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0.83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0.85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0.90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0.97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0.86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1.00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0.90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0.96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0.84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0.87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0.75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შშმ ბავშვი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1.54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1.42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1.46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1.53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შშმ 1 ჯგუფი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1.75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1.63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1.78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1.68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1.74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1.61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1.65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1.53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შშმ 2 ჯგუფი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1.64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1.53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1.67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1.57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1.63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1.51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1.56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1.42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შშმ 3ჯგუფი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1.48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1.36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1.50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1.40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1.47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1.34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1.38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1.26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დევნილი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1.18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1.01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1.06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1.11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1.20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1.09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1.23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1.13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1.19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1.07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1.10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0.98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სარეცელს მიჯაჭვული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1.63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1.46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1.51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1.56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1.71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1.60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1.74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1.64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1.70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1.58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1.60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1.49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მარტოხელა პენსიონერი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1.42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1.31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1.45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1.35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1.41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1.29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1.32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1.20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ფეხმძიმე ქალი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0.93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0.89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0.93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0.87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მეძუძური დედა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0.97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0.93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0.97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0.91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მარტოხელა დედა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1.02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0.98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1.02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0.96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ობოლ</a:t>
                      </a: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ი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დედ–მამით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1.16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0.94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0.98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1.03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cad Nusx Geo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სათაური 1"/>
          <p:cNvSpPr>
            <a:spLocks noGrp="1"/>
          </p:cNvSpPr>
          <p:nvPr>
            <p:ph type="title"/>
          </p:nvPr>
        </p:nvSpPr>
        <p:spPr>
          <a:xfrm>
            <a:off x="1447800" y="0"/>
            <a:ext cx="6172200" cy="1219200"/>
          </a:xfrm>
          <a:prstGeom prst="roundRect">
            <a:avLst>
              <a:gd name="adj" fmla="val 16667"/>
            </a:avLst>
          </a:prstGeom>
          <a:solidFill>
            <a:srgbClr val="6CB484"/>
          </a:solidFill>
          <a:ln>
            <a:solidFill>
              <a:srgbClr val="0070C0"/>
            </a:solidFill>
            <a:round/>
          </a:ln>
        </p:spPr>
        <p:txBody>
          <a:bodyPr>
            <a:noAutofit/>
          </a:bodyPr>
          <a:lstStyle/>
          <a:p>
            <a:pPr>
              <a:defRPr/>
            </a:pPr>
            <a:r>
              <a:rPr lang="ka-GE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za" pitchFamily="34" charset="0"/>
              </a:rPr>
              <a:t>კეთილდ</a:t>
            </a:r>
            <a:r>
              <a:rPr lang="en-US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za" pitchFamily="34" charset="0"/>
              </a:rPr>
              <a:t>R</a:t>
            </a:r>
            <a:r>
              <a:rPr lang="ka-GE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za" pitchFamily="34" charset="0"/>
              </a:rPr>
              <a:t>ეობის </a:t>
            </a:r>
            <a:r>
              <a:rPr lang="en-US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za" pitchFamily="34" charset="0"/>
              </a:rPr>
              <a:t> </a:t>
            </a:r>
            <a:r>
              <a:rPr lang="ka-GE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za" pitchFamily="34" charset="0"/>
              </a:rPr>
              <a:t>შეფასების მეთოდიკაში</a:t>
            </a:r>
            <a:r>
              <a:rPr lang="en-US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za" pitchFamily="34" charset="0"/>
              </a:rPr>
              <a:t> </a:t>
            </a:r>
            <a:r>
              <a:rPr lang="ka-GE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za" pitchFamily="34" charset="0"/>
              </a:rPr>
              <a:t> გამოყენებული </a:t>
            </a:r>
            <a:r>
              <a:rPr lang="en-US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za" pitchFamily="34" charset="0"/>
              </a:rPr>
              <a:t> </a:t>
            </a:r>
            <a:r>
              <a:rPr lang="ka-GE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za" pitchFamily="34" charset="0"/>
              </a:rPr>
              <a:t>პარამეტრები</a:t>
            </a:r>
            <a:endParaRPr lang="en-US" sz="2500" b="1" i="1" dirty="0" smtClean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19400" y="1371600"/>
            <a:ext cx="3816350" cy="1752600"/>
          </a:xfrm>
          <a:prstGeom prst="rect">
            <a:avLst/>
          </a:prstGeom>
          <a:solidFill>
            <a:schemeClr val="bg2">
              <a:alpha val="2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ka-GE" sz="1600" b="1" u="sng" dirty="0">
                <a:solidFill>
                  <a:srgbClr val="C00000"/>
                </a:solidFill>
                <a:latin typeface="AcadMtavr" pitchFamily="2" charset="0"/>
                <a:cs typeface="Arial" charset="0"/>
              </a:rPr>
              <a:t>ხანგრძლივი მოხმარების საგნების რაოდენობა</a:t>
            </a:r>
            <a:r>
              <a:rPr lang="en-US" sz="1600" b="1" u="sng" dirty="0">
                <a:solidFill>
                  <a:srgbClr val="C00000"/>
                </a:solidFill>
                <a:latin typeface="AcadMtavr" pitchFamily="2" charset="0"/>
                <a:cs typeface="Arial" charset="0"/>
              </a:rPr>
              <a:t>: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ka-GE" sz="1400" dirty="0">
                <a:solidFill>
                  <a:schemeClr val="accent5">
                    <a:lumMod val="50000"/>
                  </a:schemeClr>
                </a:solidFill>
                <a:latin typeface="AcadMtavr" pitchFamily="2" charset="0"/>
                <a:cs typeface="Arial" charset="0"/>
              </a:rPr>
              <a:t>ავტომობილი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AcadMtavr" pitchFamily="2" charset="0"/>
              <a:cs typeface="Arial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ka-GE" sz="1400" dirty="0">
                <a:solidFill>
                  <a:schemeClr val="accent5">
                    <a:lumMod val="50000"/>
                  </a:schemeClr>
                </a:solidFill>
                <a:latin typeface="AcadMtavr" pitchFamily="2" charset="0"/>
                <a:cs typeface="Arial" charset="0"/>
              </a:rPr>
              <a:t>ჭურჭლის სარეცხი მანქანა 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AcadMtavr" pitchFamily="2" charset="0"/>
              <a:cs typeface="Arial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ka-GE" sz="1400" dirty="0">
                <a:solidFill>
                  <a:schemeClr val="accent5">
                    <a:lumMod val="50000"/>
                  </a:schemeClr>
                </a:solidFill>
                <a:latin typeface="AcadMtavr" pitchFamily="2" charset="0"/>
                <a:cs typeface="Arial" charset="0"/>
              </a:rPr>
              <a:t>პლაზმური ტელევიზორი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AcadMtavr" pitchFamily="2" charset="0"/>
              <a:cs typeface="Arial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ka-GE" sz="1400" dirty="0">
                <a:solidFill>
                  <a:schemeClr val="accent5">
                    <a:lumMod val="50000"/>
                  </a:schemeClr>
                </a:solidFill>
                <a:latin typeface="AcadMtavr" pitchFamily="2" charset="0"/>
                <a:cs typeface="Arial" charset="0"/>
              </a:rPr>
              <a:t>სხვა საგნები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cadMtavr" pitchFamily="2" charset="0"/>
                <a:cs typeface="Arial" charset="0"/>
              </a:rPr>
              <a:t>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3886200"/>
            <a:ext cx="2819400" cy="1368425"/>
          </a:xfrm>
          <a:prstGeom prst="rect">
            <a:avLst/>
          </a:prstGeom>
          <a:solidFill>
            <a:schemeClr val="bg2">
              <a:alpha val="2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ka-GE" sz="1600" b="1" u="sng" dirty="0" smtClean="0">
                <a:solidFill>
                  <a:srgbClr val="C00000"/>
                </a:solidFill>
                <a:latin typeface="AcadMtavr" pitchFamily="2" charset="0"/>
                <a:cs typeface="Arial" charset="0"/>
              </a:rPr>
              <a:t>სასოფლო</a:t>
            </a:r>
            <a:r>
              <a:rPr lang="de-AT" sz="1600" b="1" u="sng" dirty="0" smtClean="0">
                <a:solidFill>
                  <a:srgbClr val="C00000"/>
                </a:solidFill>
                <a:latin typeface="AcadMtavr" pitchFamily="2" charset="0"/>
                <a:cs typeface="Arial" charset="0"/>
              </a:rPr>
              <a:t>–</a:t>
            </a:r>
            <a:r>
              <a:rPr lang="ka-GE" sz="1600" b="1" u="sng" dirty="0" smtClean="0">
                <a:solidFill>
                  <a:srgbClr val="C00000"/>
                </a:solidFill>
                <a:latin typeface="AcadMtavr" pitchFamily="2" charset="0"/>
                <a:cs typeface="Arial" charset="0"/>
              </a:rPr>
              <a:t>სამეურნეო </a:t>
            </a:r>
            <a:r>
              <a:rPr lang="ka-GE" sz="1600" b="1" u="sng" dirty="0">
                <a:solidFill>
                  <a:srgbClr val="C00000"/>
                </a:solidFill>
                <a:latin typeface="AcadMtavr" pitchFamily="2" charset="0"/>
                <a:cs typeface="Arial" charset="0"/>
              </a:rPr>
              <a:t>მაჩვენებლები</a:t>
            </a:r>
            <a:r>
              <a:rPr lang="en-US" sz="1600" b="1" u="sng" dirty="0">
                <a:solidFill>
                  <a:srgbClr val="C00000"/>
                </a:solidFill>
                <a:latin typeface="AcadMtavr" pitchFamily="2" charset="0"/>
                <a:cs typeface="Arial" charset="0"/>
              </a:rPr>
              <a:t>:</a:t>
            </a:r>
          </a:p>
          <a:p>
            <a:pPr>
              <a:lnSpc>
                <a:spcPct val="14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ka-GE" sz="1400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მიწა</a:t>
            </a:r>
            <a:r>
              <a:rPr lang="de-AT" sz="1400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,</a:t>
            </a:r>
            <a:r>
              <a:rPr lang="ka-GE" sz="1400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 რომელიც </a:t>
            </a:r>
            <a:r>
              <a:rPr lang="ka-GE" sz="1400" dirty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მუშავდება </a:t>
            </a:r>
            <a:endParaRPr lang="en-GB" sz="1400" dirty="0">
              <a:solidFill>
                <a:schemeClr val="accent5">
                  <a:lumMod val="50000"/>
                </a:schemeClr>
              </a:solidFill>
              <a:latin typeface="Sylfaen" pitchFamily="18" charset="0"/>
              <a:cs typeface="Arial" charset="0"/>
            </a:endParaRPr>
          </a:p>
          <a:p>
            <a:pPr>
              <a:lnSpc>
                <a:spcPct val="14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ka-GE" sz="1400" dirty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ცხოველები და ფრინველები.</a:t>
            </a:r>
            <a:endParaRPr lang="en-US" sz="1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cadMtavr" pitchFamily="2" charset="0"/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1371600"/>
            <a:ext cx="2819400" cy="1643063"/>
          </a:xfrm>
          <a:prstGeom prst="rect">
            <a:avLst/>
          </a:prstGeom>
          <a:solidFill>
            <a:schemeClr val="bg2">
              <a:alpha val="2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ka-GE" sz="1600" b="1" u="sng" dirty="0">
                <a:solidFill>
                  <a:srgbClr val="C00000"/>
                </a:solidFill>
                <a:latin typeface="AcadMtavr" pitchFamily="2" charset="0"/>
                <a:cs typeface="Arial" charset="0"/>
              </a:rPr>
              <a:t>ტერიტორიული მაჩვენებელი</a:t>
            </a:r>
            <a:r>
              <a:rPr lang="en-US" sz="1600" b="1" u="sng" dirty="0">
                <a:solidFill>
                  <a:srgbClr val="C00000"/>
                </a:solidFill>
                <a:latin typeface="AcadMtavr" pitchFamily="2" charset="0"/>
                <a:cs typeface="Arial" charset="0"/>
              </a:rPr>
              <a:t>: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ka-GE" sz="1400" dirty="0">
                <a:solidFill>
                  <a:schemeClr val="accent5">
                    <a:lumMod val="50000"/>
                  </a:schemeClr>
                </a:solidFill>
                <a:latin typeface="AcadMtavr" pitchFamily="2" charset="0"/>
                <a:cs typeface="Arial" charset="0"/>
              </a:rPr>
              <a:t>თბილისი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AcadMtavr" pitchFamily="2" charset="0"/>
              <a:cs typeface="Arial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ka-GE" sz="1400" dirty="0">
                <a:solidFill>
                  <a:schemeClr val="accent5">
                    <a:lumMod val="50000"/>
                  </a:schemeClr>
                </a:solidFill>
                <a:latin typeface="AcadMtavr" pitchFamily="2" charset="0"/>
                <a:cs typeface="Arial" charset="0"/>
              </a:rPr>
              <a:t>დიდი ქალაქები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AcadMtavr" pitchFamily="2" charset="0"/>
              <a:cs typeface="Arial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ka-GE" sz="1400" dirty="0">
                <a:solidFill>
                  <a:schemeClr val="accent5">
                    <a:lumMod val="50000"/>
                  </a:schemeClr>
                </a:solidFill>
                <a:latin typeface="AcadMtavr" pitchFamily="2" charset="0"/>
                <a:cs typeface="Arial" charset="0"/>
              </a:rPr>
              <a:t>რაიონული ცენტრები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AcadMtavr" pitchFamily="2" charset="0"/>
              <a:cs typeface="Arial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ka-GE" sz="1400" dirty="0">
                <a:solidFill>
                  <a:schemeClr val="accent5">
                    <a:lumMod val="50000"/>
                  </a:schemeClr>
                </a:solidFill>
                <a:latin typeface="AcadMtavr" pitchFamily="2" charset="0"/>
                <a:cs typeface="Arial" charset="0"/>
              </a:rPr>
              <a:t>სოფლები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AcadMtavr" pitchFamily="2" charset="0"/>
              <a:cs typeface="Arial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endParaRPr lang="ru-RU" sz="1400" dirty="0">
              <a:effectLst>
                <a:outerShdw blurRad="38100" dist="38100" dir="2700000" algn="tl">
                  <a:srgbClr val="FFFFFF"/>
                </a:outerShdw>
              </a:effectLst>
              <a:latin typeface="AcadMtavr" pitchFamily="2" charset="0"/>
              <a:cs typeface="Arial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781800" y="3886200"/>
            <a:ext cx="2362200" cy="1368425"/>
          </a:xfrm>
          <a:prstGeom prst="rect">
            <a:avLst/>
          </a:prstGeom>
          <a:solidFill>
            <a:schemeClr val="bg2">
              <a:alpha val="2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ka-GE" sz="1600" b="1" u="sng" dirty="0">
                <a:solidFill>
                  <a:srgbClr val="C00000"/>
                </a:solidFill>
                <a:latin typeface="AcadMtavr" pitchFamily="2" charset="0"/>
                <a:cs typeface="Arial" charset="0"/>
              </a:rPr>
              <a:t>წლიური ხარჯები</a:t>
            </a:r>
            <a:r>
              <a:rPr lang="en-US" sz="1600" b="1" u="sng" dirty="0">
                <a:solidFill>
                  <a:srgbClr val="C00000"/>
                </a:solidFill>
                <a:latin typeface="AcadMtavr" pitchFamily="2" charset="0"/>
                <a:cs typeface="Arial" charset="0"/>
              </a:rPr>
              <a:t>:</a:t>
            </a:r>
          </a:p>
          <a:p>
            <a:pPr>
              <a:lnSpc>
                <a:spcPct val="14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ka-GE" sz="1400" dirty="0">
                <a:solidFill>
                  <a:schemeClr val="accent5">
                    <a:lumMod val="50000"/>
                  </a:schemeClr>
                </a:solidFill>
                <a:latin typeface="AcadMtavr" pitchFamily="2" charset="0"/>
                <a:cs typeface="Arial" charset="0"/>
              </a:rPr>
              <a:t>ელექტროენერგიაზე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AcadMtavr" pitchFamily="2" charset="0"/>
              <a:cs typeface="Arial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ka-GE" sz="1400" dirty="0">
                <a:solidFill>
                  <a:schemeClr val="accent5">
                    <a:lumMod val="50000"/>
                  </a:schemeClr>
                </a:solidFill>
                <a:latin typeface="AcadMtavr" pitchFamily="2" charset="0"/>
                <a:cs typeface="Arial" charset="0"/>
              </a:rPr>
              <a:t>ბუნებრივ აირზე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AcadMtavr" pitchFamily="2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ru-RU" sz="1400" dirty="0">
              <a:effectLst>
                <a:outerShdw blurRad="38100" dist="38100" dir="2700000" algn="tl">
                  <a:srgbClr val="FFFFFF"/>
                </a:outerShdw>
              </a:effectLst>
              <a:latin typeface="AcadMtavr" pitchFamily="2" charset="0"/>
              <a:cs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895600" y="5638800"/>
            <a:ext cx="3429000" cy="1219200"/>
          </a:xfrm>
          <a:prstGeom prst="rect">
            <a:avLst/>
          </a:prstGeom>
          <a:solidFill>
            <a:schemeClr val="bg2">
              <a:alpha val="2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ka-GE" sz="1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  <a:cs typeface="Arial" charset="0"/>
              </a:rPr>
              <a:t>საცხოვრებელი პირობები</a:t>
            </a:r>
            <a:r>
              <a:rPr lang="en-US" sz="1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  <a:cs typeface="Arial" charset="0"/>
              </a:rPr>
              <a:t>:</a:t>
            </a:r>
          </a:p>
          <a:p>
            <a:pPr>
              <a:lnSpc>
                <a:spcPct val="14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ka-GE" sz="1400" dirty="0">
                <a:solidFill>
                  <a:schemeClr val="accent5">
                    <a:lumMod val="50000"/>
                  </a:schemeClr>
                </a:solidFill>
                <a:latin typeface="AcadMtavr" pitchFamily="2" charset="0"/>
                <a:cs typeface="Arial" charset="0"/>
              </a:rPr>
              <a:t>საცხოვრისის ზოგადი მდგომარეობა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AcadMtavr" pitchFamily="2" charset="0"/>
              <a:cs typeface="Arial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781800" y="1371600"/>
            <a:ext cx="2133600" cy="1368425"/>
          </a:xfrm>
          <a:prstGeom prst="rect">
            <a:avLst/>
          </a:prstGeom>
          <a:solidFill>
            <a:schemeClr val="bg2">
              <a:alpha val="2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ka-GE" sz="1600" b="1" u="sng" dirty="0">
                <a:solidFill>
                  <a:srgbClr val="C00000"/>
                </a:solidFill>
                <a:latin typeface="AcadMtavr" pitchFamily="2" charset="0"/>
                <a:cs typeface="Arial" charset="0"/>
              </a:rPr>
              <a:t>შემოსავლები</a:t>
            </a:r>
            <a:r>
              <a:rPr lang="en-US" sz="1600" b="1" u="sng" dirty="0">
                <a:solidFill>
                  <a:srgbClr val="C00000"/>
                </a:solidFill>
                <a:latin typeface="AcadMtavr" pitchFamily="2" charset="0"/>
                <a:cs typeface="Arial" charset="0"/>
              </a:rPr>
              <a:t>:</a:t>
            </a:r>
          </a:p>
          <a:p>
            <a:pPr>
              <a:lnSpc>
                <a:spcPct val="14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ka-GE" sz="1400" dirty="0">
                <a:solidFill>
                  <a:schemeClr val="accent5">
                    <a:lumMod val="50000"/>
                  </a:schemeClr>
                </a:solidFill>
                <a:latin typeface="AcadMtavr" pitchFamily="2" charset="0"/>
                <a:cs typeface="Arial" charset="0"/>
              </a:rPr>
              <a:t>ხელფასი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AcadMtavr" pitchFamily="2" charset="0"/>
              <a:cs typeface="Arial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ka-GE" sz="1400" dirty="0">
                <a:solidFill>
                  <a:schemeClr val="accent5">
                    <a:lumMod val="50000"/>
                  </a:schemeClr>
                </a:solidFill>
                <a:latin typeface="AcadMtavr" pitchFamily="2" charset="0"/>
                <a:cs typeface="Arial" charset="0"/>
              </a:rPr>
              <a:t>პენსია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AcadMtavr" pitchFamily="2" charset="0"/>
              <a:cs typeface="Arial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ka-GE" sz="1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cadMtavr" pitchFamily="2" charset="0"/>
                <a:cs typeface="Arial" charset="0"/>
              </a:rPr>
              <a:t>დახმარებები და სხვა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cadMtavr" pitchFamily="2" charset="0"/>
                <a:cs typeface="Arial" charset="0"/>
              </a:rPr>
              <a:t>.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819400" y="3810000"/>
            <a:ext cx="3817938" cy="1368425"/>
          </a:xfrm>
          <a:prstGeom prst="rect">
            <a:avLst/>
          </a:prstGeom>
          <a:solidFill>
            <a:schemeClr val="bg2">
              <a:alpha val="2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  <a:defRPr/>
            </a:pPr>
            <a:r>
              <a:rPr lang="ka-GE" sz="1600" b="1" u="sng" dirty="0" smtClean="0">
                <a:solidFill>
                  <a:srgbClr val="C00000"/>
                </a:solidFill>
                <a:latin typeface="AcadMtavr" pitchFamily="2" charset="0"/>
                <a:cs typeface="Arial" charset="0"/>
              </a:rPr>
              <a:t>სუბიექტური შეფასება</a:t>
            </a:r>
            <a:r>
              <a:rPr lang="en-US" sz="1600" b="1" u="sng" dirty="0" smtClean="0">
                <a:solidFill>
                  <a:srgbClr val="C00000"/>
                </a:solidFill>
                <a:latin typeface="AcadMtavr" pitchFamily="2" charset="0"/>
                <a:cs typeface="Arial" charset="0"/>
              </a:rPr>
              <a:t>:</a:t>
            </a:r>
          </a:p>
          <a:p>
            <a:pPr>
              <a:lnSpc>
                <a:spcPct val="14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ka-GE" sz="1400" dirty="0" smtClean="0">
                <a:solidFill>
                  <a:schemeClr val="accent5">
                    <a:lumMod val="50000"/>
                  </a:schemeClr>
                </a:solidFill>
                <a:latin typeface="AcadMtavr" pitchFamily="2" charset="0"/>
                <a:cs typeface="Arial" charset="0"/>
              </a:rPr>
              <a:t>საცხოვრებელის მდგომარეობა</a:t>
            </a:r>
            <a:endParaRPr lang="en-US" sz="1400" dirty="0" smtClean="0">
              <a:solidFill>
                <a:schemeClr val="accent5">
                  <a:lumMod val="50000"/>
                </a:schemeClr>
              </a:solidFill>
              <a:latin typeface="AcadMtavr" pitchFamily="2" charset="0"/>
              <a:cs typeface="Arial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ka-GE" sz="1400" dirty="0" smtClean="0">
                <a:solidFill>
                  <a:schemeClr val="accent5">
                    <a:lumMod val="50000"/>
                  </a:schemeClr>
                </a:solidFill>
                <a:latin typeface="AcadMtavr" pitchFamily="2" charset="0"/>
                <a:cs typeface="Arial" charset="0"/>
              </a:rPr>
              <a:t>კეთილდღეობის </a:t>
            </a:r>
            <a:r>
              <a:rPr lang="ka-GE" sz="1400" dirty="0">
                <a:solidFill>
                  <a:schemeClr val="accent5">
                    <a:lumMod val="50000"/>
                  </a:schemeClr>
                </a:solidFill>
                <a:latin typeface="AcadMtavr" pitchFamily="2" charset="0"/>
                <a:cs typeface="Arial" charset="0"/>
              </a:rPr>
              <a:t>სუბიექტური შეფასება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AcadMtavr" pitchFamily="2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სათაური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5181600" cy="990600"/>
          </a:xfrm>
          <a:prstGeom prst="roundRect">
            <a:avLst>
              <a:gd name="adj" fmla="val 16667"/>
            </a:avLst>
          </a:prstGeom>
          <a:solidFill>
            <a:srgbClr val="6CB484"/>
          </a:solidFill>
          <a:ln>
            <a:solidFill>
              <a:srgbClr val="0070C0"/>
            </a:solidFill>
            <a:round/>
          </a:ln>
        </p:spPr>
        <p:txBody>
          <a:bodyPr/>
          <a:lstStyle/>
          <a:p>
            <a:r>
              <a:rPr lang="ka-GE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მოდელის</a:t>
            </a: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ka-GE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შერჩევა</a:t>
            </a:r>
            <a:endParaRPr lang="en-US" sz="3000" b="1" i="1" dirty="0" smtClean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534400" cy="4572000"/>
          </a:xfrm>
        </p:spPr>
        <p:txBody>
          <a:bodyPr>
            <a:normAutofit fontScale="250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ka-GE" sz="14000" dirty="0" smtClean="0">
                <a:latin typeface="Sylfaen" pitchFamily="18" charset="0"/>
              </a:rPr>
              <a:t>            </a:t>
            </a:r>
            <a:r>
              <a:rPr lang="ka-GE" sz="140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ქვეყანა  დაიყო  ოთხ  ზონად</a:t>
            </a:r>
            <a:r>
              <a:rPr lang="ka-GE" sz="14000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:</a:t>
            </a:r>
            <a:endParaRPr lang="de-AT" sz="14000" dirty="0" smtClean="0">
              <a:solidFill>
                <a:schemeClr val="accent5">
                  <a:lumMod val="50000"/>
                </a:schemeClr>
              </a:solidFill>
              <a:latin typeface="Sylfaen" pitchFamily="18" charset="0"/>
            </a:endParaRPr>
          </a:p>
          <a:p>
            <a:pPr>
              <a:buFont typeface="Arial" charset="0"/>
              <a:buNone/>
              <a:defRPr/>
            </a:pPr>
            <a:endParaRPr lang="en-US" sz="2900" dirty="0" smtClean="0">
              <a:solidFill>
                <a:schemeClr val="accent5">
                  <a:lumMod val="50000"/>
                </a:schemeClr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ka-GE" sz="80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თბილისი</a:t>
            </a:r>
            <a:r>
              <a:rPr lang="de-AT" sz="80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;</a:t>
            </a:r>
            <a:endParaRPr lang="en-US" sz="8000" b="1" dirty="0" smtClean="0">
              <a:solidFill>
                <a:schemeClr val="accent5">
                  <a:lumMod val="50000"/>
                </a:schemeClr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de-AT" sz="8000" b="1" dirty="0" smtClean="0">
              <a:solidFill>
                <a:schemeClr val="accent5">
                  <a:lumMod val="50000"/>
                </a:schemeClr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80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დიდი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en-US" sz="80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ქალაქები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(</a:t>
            </a:r>
            <a:r>
              <a:rPr lang="en-US" sz="80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ქუთაისი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, </a:t>
            </a:r>
            <a:r>
              <a:rPr lang="en-US" sz="80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რუსთავი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, </a:t>
            </a:r>
            <a:r>
              <a:rPr lang="en-US" sz="80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ბათუმი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, </a:t>
            </a:r>
            <a:r>
              <a:rPr lang="en-US" sz="80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ფოთი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, </a:t>
            </a:r>
            <a:r>
              <a:rPr lang="en-US" sz="80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გორი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, </a:t>
            </a:r>
            <a:r>
              <a:rPr lang="en-US" sz="80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ზუგდიდი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)</a:t>
            </a:r>
            <a:r>
              <a:rPr lang="de-AT" sz="80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;</a:t>
            </a:r>
            <a:endParaRPr lang="en-US" sz="8000" b="1" dirty="0" smtClean="0">
              <a:solidFill>
                <a:schemeClr val="accent5">
                  <a:lumMod val="50000"/>
                </a:schemeClr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de-AT" sz="8000" b="1" dirty="0" smtClean="0">
              <a:solidFill>
                <a:schemeClr val="accent5">
                  <a:lumMod val="50000"/>
                </a:schemeClr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80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თვითმმართველი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en-US" sz="80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ერთეულების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en-US" sz="80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ადმინისტრაციული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en-US" sz="80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ცენტრები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;</a:t>
            </a:r>
          </a:p>
          <a:p>
            <a:pPr>
              <a:buFont typeface="Wingdings" pitchFamily="2" charset="2"/>
              <a:buChar char="Ø"/>
              <a:defRPr/>
            </a:pPr>
            <a:endParaRPr lang="de-AT" sz="8000" b="1" dirty="0" smtClean="0">
              <a:solidFill>
                <a:schemeClr val="accent5">
                  <a:lumMod val="50000"/>
                </a:schemeClr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80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სხვა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en-US" sz="80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დასახლებული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en-US" sz="80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პუნქტები</a:t>
            </a:r>
            <a:r>
              <a:rPr lang="ka-GE" sz="80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(სოფლები).</a:t>
            </a:r>
            <a:endParaRPr lang="de-AT" sz="8000" b="1" dirty="0" smtClean="0">
              <a:solidFill>
                <a:schemeClr val="accent5">
                  <a:lumMod val="50000"/>
                </a:schemeClr>
              </a:solidFill>
              <a:latin typeface="Sylfaen" pitchFamily="18" charset="0"/>
            </a:endParaRPr>
          </a:p>
          <a:p>
            <a:pPr>
              <a:buNone/>
              <a:defRPr/>
            </a:pPr>
            <a:endParaRPr lang="de-AT" sz="8000" b="1" dirty="0" smtClean="0">
              <a:solidFill>
                <a:schemeClr val="accent5">
                  <a:lumMod val="50000"/>
                </a:schemeClr>
              </a:solidFill>
              <a:latin typeface="Sylfaen" pitchFamily="18" charset="0"/>
            </a:endParaRPr>
          </a:p>
          <a:p>
            <a:pPr>
              <a:buNone/>
              <a:defRPr/>
            </a:pPr>
            <a:endParaRPr lang="de-AT" sz="8000" b="1" dirty="0" smtClean="0">
              <a:solidFill>
                <a:schemeClr val="accent5">
                  <a:lumMod val="50000"/>
                </a:schemeClr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80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კეთილდღეობის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en-US" sz="80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ინდექსის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en-US" sz="80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გამოსათვლელ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en-US" sz="80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ფორმულაში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en-US" sz="80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სხვადასხვა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en-US" sz="80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ტიპის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en-US" sz="80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დასახლებულ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en-US" sz="80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პუნქტებში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ka-GE" sz="80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ინდიკატორები და </a:t>
            </a:r>
            <a:r>
              <a:rPr lang="en-US" sz="80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კოეფიციენტები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en-US" sz="8000" b="1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განსხვავებულია</a:t>
            </a:r>
            <a:r>
              <a:rPr lang="ka-GE" sz="80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, შესაბამისად</a:t>
            </a:r>
            <a:r>
              <a:rPr lang="de-AT" sz="80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,</a:t>
            </a:r>
            <a:r>
              <a:rPr lang="ka-GE" sz="80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განსხვავებულია კეთილდღეობის შეფასების ფორმულა.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</a:t>
            </a:r>
            <a:endParaRPr lang="ka-GE" sz="8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სათაური 1"/>
          <p:cNvSpPr>
            <a:spLocks noGrp="1"/>
          </p:cNvSpPr>
          <p:nvPr>
            <p:ph type="title"/>
          </p:nvPr>
        </p:nvSpPr>
        <p:spPr>
          <a:xfrm>
            <a:off x="2286000" y="762000"/>
            <a:ext cx="4724400" cy="762000"/>
          </a:xfrm>
          <a:prstGeom prst="roundRect">
            <a:avLst>
              <a:gd name="adj" fmla="val 16667"/>
            </a:avLst>
          </a:prstGeom>
          <a:solidFill>
            <a:srgbClr val="6CB484"/>
          </a:solidFill>
          <a:ln>
            <a:solidFill>
              <a:srgbClr val="0070C0"/>
            </a:solidFill>
            <a:round/>
          </a:ln>
        </p:spPr>
        <p:txBody>
          <a:bodyPr/>
          <a:lstStyle/>
          <a:p>
            <a:r>
              <a:rPr lang="ka-GE" sz="3000" b="1" smtClean="0">
                <a:solidFill>
                  <a:schemeClr val="bg1"/>
                </a:solidFill>
                <a:latin typeface="Sylfaen" pitchFamily="18" charset="0"/>
                <a:cs typeface="Arial" pitchFamily="34" charset="0"/>
              </a:rPr>
              <a:t>მეთოდის </a:t>
            </a:r>
            <a:r>
              <a:rPr lang="en-US" sz="3000" b="1" smtClean="0">
                <a:solidFill>
                  <a:schemeClr val="bg1"/>
                </a:solidFill>
                <a:latin typeface="Sylfaen" pitchFamily="18" charset="0"/>
                <a:cs typeface="Arial" pitchFamily="34" charset="0"/>
              </a:rPr>
              <a:t>  </a:t>
            </a:r>
            <a:r>
              <a:rPr lang="ka-GE" sz="3000" b="1" smtClean="0">
                <a:solidFill>
                  <a:schemeClr val="bg1"/>
                </a:solidFill>
                <a:latin typeface="Sylfaen" pitchFamily="18" charset="0"/>
                <a:cs typeface="Arial" pitchFamily="34" charset="0"/>
              </a:rPr>
              <a:t>შეფასება</a:t>
            </a:r>
            <a:endParaRPr lang="en-US" sz="3000" b="1" i="1" smtClean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05800" cy="419100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de-AT" b="1" dirty="0" smtClean="0">
                <a:solidFill>
                  <a:schemeClr val="accent1">
                    <a:lumMod val="75000"/>
                  </a:schemeClr>
                </a:solidFill>
                <a:latin typeface="Sylfaen" pitchFamily="18" charset="0"/>
              </a:rPr>
              <a:t> </a:t>
            </a:r>
            <a:r>
              <a:rPr lang="ka-GE" sz="28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დადებითი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ka-GE" sz="28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მხარეები</a:t>
            </a:r>
            <a:endParaRPr lang="de-AT" sz="2800" b="1" dirty="0" smtClean="0">
              <a:solidFill>
                <a:schemeClr val="accent5">
                  <a:lumMod val="50000"/>
                </a:schemeClr>
              </a:solidFill>
              <a:latin typeface="Sylfaen" pitchFamily="18" charset="0"/>
            </a:endParaRPr>
          </a:p>
          <a:p>
            <a:pPr>
              <a:buFont typeface="Arial" charset="0"/>
              <a:buNone/>
              <a:defRPr/>
            </a:pPr>
            <a:endParaRPr lang="de-AT" sz="1900" b="1" dirty="0" smtClean="0">
              <a:solidFill>
                <a:schemeClr val="accent5">
                  <a:lumMod val="50000"/>
                </a:schemeClr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ka-GE" sz="1900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ოჯახების შესწავლის და გადაწყვეტილების მიღების ოპერატიულობა</a:t>
            </a:r>
            <a:r>
              <a:rPr lang="de-AT" sz="1900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;</a:t>
            </a:r>
            <a:endParaRPr lang="en-US" sz="1900" dirty="0" smtClean="0">
              <a:solidFill>
                <a:schemeClr val="accent5">
                  <a:lumMod val="50000"/>
                </a:schemeClr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de-AT" sz="1900" dirty="0" smtClean="0">
              <a:solidFill>
                <a:schemeClr val="accent5">
                  <a:lumMod val="50000"/>
                </a:schemeClr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ka-GE" sz="1900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შინამეურნეობების რანჟირება</a:t>
            </a:r>
            <a:r>
              <a:rPr lang="de-AT" sz="1900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,</a:t>
            </a:r>
            <a:r>
              <a:rPr lang="ka-GE" sz="1900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მათი კეთილდღეობის მიხედვით</a:t>
            </a:r>
            <a:r>
              <a:rPr lang="de-AT" sz="1900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;</a:t>
            </a:r>
            <a:endParaRPr lang="en-US" sz="1900" dirty="0" smtClean="0">
              <a:solidFill>
                <a:schemeClr val="accent5">
                  <a:lumMod val="50000"/>
                </a:schemeClr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de-AT" sz="1900" dirty="0" smtClean="0">
              <a:solidFill>
                <a:schemeClr val="accent5">
                  <a:lumMod val="50000"/>
                </a:schemeClr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ka-GE" sz="1900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სუბიექტური გადაწყვეტილებების მინიმუმამდე დაყვანა</a:t>
            </a:r>
            <a:r>
              <a:rPr lang="de-AT" sz="1900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;</a:t>
            </a:r>
            <a:endParaRPr lang="en-US" sz="1900" dirty="0" smtClean="0">
              <a:solidFill>
                <a:schemeClr val="accent5">
                  <a:lumMod val="50000"/>
                </a:schemeClr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de-AT" sz="1900" dirty="0" smtClean="0">
              <a:solidFill>
                <a:schemeClr val="accent5">
                  <a:lumMod val="50000"/>
                </a:schemeClr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ka-GE" sz="1900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სხვადასხვა სოციალური პროგრამებისთვის ბენეფიციარების მყისიერად შერჩევა.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B0DFA0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894</TotalTime>
  <Words>3640</Words>
  <Application>Microsoft Office PowerPoint</Application>
  <PresentationFormat>On-screen Show (4:3)</PresentationFormat>
  <Paragraphs>1012</Paragraphs>
  <Slides>47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Equation</vt:lpstr>
      <vt:lpstr>Slide 1</vt:lpstr>
      <vt:lpstr>Slide 2</vt:lpstr>
      <vt:lpstr>Slide 3</vt:lpstr>
      <vt:lpstr>სოციალურად  დაუცველი  ოჯახების  მონაცემთა  ერთიანი  ბაზა ზოგადი  სტატისტიკა</vt:lpstr>
      <vt:lpstr>ოჯახების შეფასების მეთოდიკა</vt:lpstr>
      <vt:lpstr>ეკვივალენტურობის კოეფიციენტები</vt:lpstr>
      <vt:lpstr>კეთილდRეობის  შეფასების მეთოდიკაში  გამოყენებული  პარამეტრები</vt:lpstr>
      <vt:lpstr>მოდელის   შერჩევა</vt:lpstr>
      <vt:lpstr>მეთოდის   შეფასება</vt:lpstr>
      <vt:lpstr>მეთოდის შეფასება</vt:lpstr>
      <vt:lpstr>Slide 11</vt:lpstr>
      <vt:lpstr>Slide 12</vt:lpstr>
      <vt:lpstr>Slide 13</vt:lpstr>
      <vt:lpstr>მეთოდის შეფასება</vt:lpstr>
      <vt:lpstr>Slide 15</vt:lpstr>
      <vt:lpstr>სოციალურად  დაუცველი  ოჯახების მონაცემთა  ერთიანი  ბაზის  გამოყენება</vt:lpstr>
      <vt:lpstr>სოციალურად  დაუცველი  ოჯახების მონაცემთა  ერთიანი  ბაზის  გამოყენება</vt:lpstr>
      <vt:lpstr>სოციალურად  დაუცველ  ოჯახებზე  არსებული  შეღავათები</vt:lpstr>
      <vt:lpstr>Slide 19</vt:lpstr>
      <vt:lpstr>Slide 20</vt:lpstr>
      <vt:lpstr>მინდობით  აღზრდა</vt:lpstr>
      <vt:lpstr>Slide 22</vt:lpstr>
      <vt:lpstr>Slide 23</vt:lpstr>
      <vt:lpstr>  მოსახლეობის  ჯანმრთელობის  დაზღვევის  სახელმწიფო  პროგრამა   </vt:lpstr>
      <vt:lpstr> მოსახლეობის ჯანმრთელობის  დაზღვევის სახელმწიფო  პროგრამით  გათვალისწინებული სამედიცინო  მომსახურეობები </vt:lpstr>
      <vt:lpstr>Slide 26</vt:lpstr>
      <vt:lpstr>დიალიზი  და  თირკმლის   ტრანსპლანტაცია</vt:lpstr>
      <vt:lpstr>ონკოლოგიურ   დაავადებათა   მართვა</vt:lpstr>
      <vt:lpstr>გულის   ქირურგია</vt:lpstr>
      <vt:lpstr>დიაბეტის   მართვა</vt:lpstr>
      <vt:lpstr>მოსახლეობის   ურგენტული   მომსახურება</vt:lpstr>
      <vt:lpstr>რეფერალური   დახმარება</vt:lpstr>
      <vt:lpstr>3  წლამდე  ასაკის  ბავშვთა  გადაუდებელი  და   სტაციონარული  დახმარება</vt:lpstr>
      <vt:lpstr>ზოგადი  ამბულატორიული მომსახურება</vt:lpstr>
      <vt:lpstr>ანტირაბიული   დახმარება (ცოფის საწინააღმდეგო აცრა)</vt:lpstr>
      <vt:lpstr>ტუბერკულოზის    მართვა</vt:lpstr>
      <vt:lpstr>აივ – ინფექცია / შიდსი</vt:lpstr>
      <vt:lpstr>ინკურაბელურ პაციენტთა პალიატიური მზრუნველობა                    (უკურნებელი სენით დაავადებულ ადამიანთა დახმარება)</vt:lpstr>
      <vt:lpstr>Slide 39</vt:lpstr>
      <vt:lpstr>ფსიქიკური    ჯანმრთელობა</vt:lpstr>
      <vt:lpstr>დედათა   და   ბავშვთა   ჯანმრთელობა</vt:lpstr>
      <vt:lpstr>Slide 42</vt:lpstr>
      <vt:lpstr>სასწრაფო  გადაუდებელი  დახმარება  და სამედიცინო ტრანსპორტირება</vt:lpstr>
      <vt:lpstr>ინფექციურ  დაავადებათა  მართვა</vt:lpstr>
      <vt:lpstr>Slide 45</vt:lpstr>
      <vt:lpstr>www.ssa.gov.ge</vt:lpstr>
      <vt:lpstr>  მადლობთ  ყურადღებისთვის</vt:lpstr>
    </vt:vector>
  </TitlesOfParts>
  <Company>SSA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eoqromchedlishvili</dc:creator>
  <cp:lastModifiedBy>nucono</cp:lastModifiedBy>
  <cp:revision>178</cp:revision>
  <dcterms:created xsi:type="dcterms:W3CDTF">2012-02-03T10:47:59Z</dcterms:created>
  <dcterms:modified xsi:type="dcterms:W3CDTF">2012-05-04T14:26:52Z</dcterms:modified>
</cp:coreProperties>
</file>