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4" r:id="rId4"/>
    <p:sldMasterId id="2147483718" r:id="rId5"/>
    <p:sldMasterId id="2147483732" r:id="rId6"/>
    <p:sldMasterId id="2147483747" r:id="rId7"/>
    <p:sldMasterId id="2147483761" r:id="rId8"/>
    <p:sldMasterId id="2147483792" r:id="rId9"/>
    <p:sldMasterId id="2147483813" r:id="rId10"/>
    <p:sldMasterId id="2147483859" r:id="rId11"/>
    <p:sldMasterId id="2147483888" r:id="rId12"/>
    <p:sldMasterId id="2147483902" r:id="rId13"/>
  </p:sldMasterIdLst>
  <p:notesMasterIdLst>
    <p:notesMasterId r:id="rId55"/>
  </p:notesMasterIdLst>
  <p:handoutMasterIdLst>
    <p:handoutMasterId r:id="rId56"/>
  </p:handoutMasterIdLst>
  <p:sldIdLst>
    <p:sldId id="514" r:id="rId14"/>
    <p:sldId id="515" r:id="rId15"/>
    <p:sldId id="516" r:id="rId16"/>
    <p:sldId id="517" r:id="rId17"/>
    <p:sldId id="518" r:id="rId18"/>
    <p:sldId id="519" r:id="rId19"/>
    <p:sldId id="520" r:id="rId20"/>
    <p:sldId id="521" r:id="rId21"/>
    <p:sldId id="522" r:id="rId22"/>
    <p:sldId id="523" r:id="rId23"/>
    <p:sldId id="524" r:id="rId24"/>
    <p:sldId id="554" r:id="rId25"/>
    <p:sldId id="525" r:id="rId26"/>
    <p:sldId id="526" r:id="rId27"/>
    <p:sldId id="527" r:id="rId28"/>
    <p:sldId id="528" r:id="rId29"/>
    <p:sldId id="529" r:id="rId30"/>
    <p:sldId id="530" r:id="rId31"/>
    <p:sldId id="531" r:id="rId32"/>
    <p:sldId id="532" r:id="rId33"/>
    <p:sldId id="533" r:id="rId34"/>
    <p:sldId id="534" r:id="rId35"/>
    <p:sldId id="535" r:id="rId36"/>
    <p:sldId id="536" r:id="rId37"/>
    <p:sldId id="537" r:id="rId38"/>
    <p:sldId id="538" r:id="rId39"/>
    <p:sldId id="539" r:id="rId40"/>
    <p:sldId id="552" r:id="rId41"/>
    <p:sldId id="553" r:id="rId42"/>
    <p:sldId id="540" r:id="rId43"/>
    <p:sldId id="541" r:id="rId44"/>
    <p:sldId id="542" r:id="rId45"/>
    <p:sldId id="543" r:id="rId46"/>
    <p:sldId id="544" r:id="rId47"/>
    <p:sldId id="545" r:id="rId48"/>
    <p:sldId id="546" r:id="rId49"/>
    <p:sldId id="547" r:id="rId50"/>
    <p:sldId id="556" r:id="rId51"/>
    <p:sldId id="548" r:id="rId52"/>
    <p:sldId id="549" r:id="rId53"/>
    <p:sldId id="555"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Myriad Web Pro"/>
        <a:ea typeface="+mn-ea"/>
        <a:cs typeface="Arial" pitchFamily="34" charset="0"/>
      </a:defRPr>
    </a:lvl1pPr>
    <a:lvl2pPr marL="457200" algn="l" rtl="0" fontAlgn="base">
      <a:spcBef>
        <a:spcPct val="0"/>
      </a:spcBef>
      <a:spcAft>
        <a:spcPct val="0"/>
      </a:spcAft>
      <a:defRPr kern="1200">
        <a:solidFill>
          <a:schemeClr val="tx1"/>
        </a:solidFill>
        <a:latin typeface="Myriad Web Pro"/>
        <a:ea typeface="+mn-ea"/>
        <a:cs typeface="Arial" pitchFamily="34" charset="0"/>
      </a:defRPr>
    </a:lvl2pPr>
    <a:lvl3pPr marL="914400" algn="l" rtl="0" fontAlgn="base">
      <a:spcBef>
        <a:spcPct val="0"/>
      </a:spcBef>
      <a:spcAft>
        <a:spcPct val="0"/>
      </a:spcAft>
      <a:defRPr kern="1200">
        <a:solidFill>
          <a:schemeClr val="tx1"/>
        </a:solidFill>
        <a:latin typeface="Myriad Web Pro"/>
        <a:ea typeface="+mn-ea"/>
        <a:cs typeface="Arial" pitchFamily="34" charset="0"/>
      </a:defRPr>
    </a:lvl3pPr>
    <a:lvl4pPr marL="1371600" algn="l" rtl="0" fontAlgn="base">
      <a:spcBef>
        <a:spcPct val="0"/>
      </a:spcBef>
      <a:spcAft>
        <a:spcPct val="0"/>
      </a:spcAft>
      <a:defRPr kern="1200">
        <a:solidFill>
          <a:schemeClr val="tx1"/>
        </a:solidFill>
        <a:latin typeface="Myriad Web Pro"/>
        <a:ea typeface="+mn-ea"/>
        <a:cs typeface="Arial" pitchFamily="34" charset="0"/>
      </a:defRPr>
    </a:lvl4pPr>
    <a:lvl5pPr marL="1828800" algn="l" rtl="0" fontAlgn="base">
      <a:spcBef>
        <a:spcPct val="0"/>
      </a:spcBef>
      <a:spcAft>
        <a:spcPct val="0"/>
      </a:spcAft>
      <a:defRPr kern="1200">
        <a:solidFill>
          <a:schemeClr val="tx1"/>
        </a:solidFill>
        <a:latin typeface="Myriad Web Pro"/>
        <a:ea typeface="+mn-ea"/>
        <a:cs typeface="Arial" pitchFamily="34" charset="0"/>
      </a:defRPr>
    </a:lvl5pPr>
    <a:lvl6pPr marL="2286000" algn="l" defTabSz="914400" rtl="0" eaLnBrk="1" latinLnBrk="0" hangingPunct="1">
      <a:defRPr kern="1200">
        <a:solidFill>
          <a:schemeClr val="tx1"/>
        </a:solidFill>
        <a:latin typeface="Myriad Web Pro"/>
        <a:ea typeface="+mn-ea"/>
        <a:cs typeface="Arial" pitchFamily="34" charset="0"/>
      </a:defRPr>
    </a:lvl6pPr>
    <a:lvl7pPr marL="2743200" algn="l" defTabSz="914400" rtl="0" eaLnBrk="1" latinLnBrk="0" hangingPunct="1">
      <a:defRPr kern="1200">
        <a:solidFill>
          <a:schemeClr val="tx1"/>
        </a:solidFill>
        <a:latin typeface="Myriad Web Pro"/>
        <a:ea typeface="+mn-ea"/>
        <a:cs typeface="Arial" pitchFamily="34" charset="0"/>
      </a:defRPr>
    </a:lvl7pPr>
    <a:lvl8pPr marL="3200400" algn="l" defTabSz="914400" rtl="0" eaLnBrk="1" latinLnBrk="0" hangingPunct="1">
      <a:defRPr kern="1200">
        <a:solidFill>
          <a:schemeClr val="tx1"/>
        </a:solidFill>
        <a:latin typeface="Myriad Web Pro"/>
        <a:ea typeface="+mn-ea"/>
        <a:cs typeface="Arial" pitchFamily="34" charset="0"/>
      </a:defRPr>
    </a:lvl8pPr>
    <a:lvl9pPr marL="3657600" algn="l" defTabSz="914400" rtl="0" eaLnBrk="1" latinLnBrk="0" hangingPunct="1">
      <a:defRPr kern="1200">
        <a:solidFill>
          <a:schemeClr val="tx1"/>
        </a:solidFill>
        <a:latin typeface="Myriad Web Pro"/>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bs8" initials="N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9" autoAdjust="0"/>
    <p:restoredTop sz="82060" autoAdjust="0"/>
  </p:normalViewPr>
  <p:slideViewPr>
    <p:cSldViewPr>
      <p:cViewPr varScale="1">
        <p:scale>
          <a:sx n="94" d="100"/>
          <a:sy n="94" d="100"/>
        </p:scale>
        <p:origin x="1716" y="84"/>
      </p:cViewPr>
      <p:guideLst>
        <p:guide orient="horz" pos="2160"/>
        <p:guide pos="2880"/>
      </p:guideLst>
    </p:cSldViewPr>
  </p:slideViewPr>
  <p:notesTextViewPr>
    <p:cViewPr>
      <p:scale>
        <a:sx n="1" d="1"/>
        <a:sy n="1" d="1"/>
      </p:scale>
      <p:origin x="0" y="0"/>
    </p:cViewPr>
  </p:notesTextViewPr>
  <p:sorterViewPr>
    <p:cViewPr>
      <p:scale>
        <a:sx n="160" d="100"/>
        <a:sy n="160" d="100"/>
      </p:scale>
      <p:origin x="0" y="-103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B1F64-E3C6-4CBA-94F1-DE7B2D0F1C9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07D7C1D-4E77-4E8C-93EC-6047351AF97A}">
      <dgm:prSet phldrT="[Text]" custT="1"/>
      <dgm:spPr>
        <a:solidFill>
          <a:schemeClr val="accent1">
            <a:lumMod val="50000"/>
          </a:schemeClr>
        </a:solidFill>
      </dgm:spPr>
      <dgm:t>
        <a:bodyPr/>
        <a:lstStyle/>
        <a:p>
          <a:r>
            <a:rPr lang="en-US" sz="1400" dirty="0"/>
            <a:t>Intersectoral working group coordinated by NCDC</a:t>
          </a:r>
        </a:p>
      </dgm:t>
    </dgm:pt>
    <dgm:pt modelId="{0E20B5D4-0C90-4E0F-A605-B3C725AA9101}" type="parTrans" cxnId="{58B99BF4-24C9-46AF-A2A9-573A5825D3CD}">
      <dgm:prSet/>
      <dgm:spPr/>
      <dgm:t>
        <a:bodyPr/>
        <a:lstStyle/>
        <a:p>
          <a:endParaRPr lang="en-US" sz="1600"/>
        </a:p>
      </dgm:t>
    </dgm:pt>
    <dgm:pt modelId="{9362802F-3DC5-48DC-A20E-F5D1ACE4BA99}" type="sibTrans" cxnId="{58B99BF4-24C9-46AF-A2A9-573A5825D3CD}">
      <dgm:prSet/>
      <dgm:spPr/>
      <dgm:t>
        <a:bodyPr/>
        <a:lstStyle/>
        <a:p>
          <a:endParaRPr lang="en-US" sz="1600"/>
        </a:p>
      </dgm:t>
    </dgm:pt>
    <dgm:pt modelId="{00A7AE42-2F96-4EE2-BDD7-A2ADCCE2E154}">
      <dgm:prSet phldrT="[Text]" custT="1"/>
      <dgm:spPr/>
      <dgm:t>
        <a:bodyPr/>
        <a:lstStyle/>
        <a:p>
          <a:r>
            <a:rPr lang="en-US" sz="1200" dirty="0">
              <a:solidFill>
                <a:srgbClr val="020916"/>
              </a:solidFill>
            </a:rPr>
            <a:t>Financial estimations</a:t>
          </a:r>
        </a:p>
      </dgm:t>
    </dgm:pt>
    <dgm:pt modelId="{EE181945-7139-43D4-AF45-1E89506BE2E4}" type="parTrans" cxnId="{ECA5EBCC-C576-42A3-8BB1-C88159144A45}">
      <dgm:prSet/>
      <dgm:spPr/>
      <dgm:t>
        <a:bodyPr/>
        <a:lstStyle/>
        <a:p>
          <a:endParaRPr lang="en-US" sz="1600"/>
        </a:p>
      </dgm:t>
    </dgm:pt>
    <dgm:pt modelId="{03D393C8-5319-4561-9562-69C5250483F9}" type="sibTrans" cxnId="{ECA5EBCC-C576-42A3-8BB1-C88159144A45}">
      <dgm:prSet/>
      <dgm:spPr/>
      <dgm:t>
        <a:bodyPr/>
        <a:lstStyle/>
        <a:p>
          <a:endParaRPr lang="en-US" sz="1600"/>
        </a:p>
      </dgm:t>
    </dgm:pt>
    <dgm:pt modelId="{94D65898-57BB-456A-86EF-C2136ACE99DA}">
      <dgm:prSet phldrT="[Text]" custT="1"/>
      <dgm:spPr/>
      <dgm:t>
        <a:bodyPr/>
        <a:lstStyle/>
        <a:p>
          <a:r>
            <a:rPr lang="en-US" sz="1200" dirty="0">
              <a:solidFill>
                <a:srgbClr val="020916"/>
              </a:solidFill>
            </a:rPr>
            <a:t>Surveillance</a:t>
          </a:r>
        </a:p>
      </dgm:t>
    </dgm:pt>
    <dgm:pt modelId="{B9F704BE-70B0-4E0E-B6C1-D0BDC2DB22D6}" type="parTrans" cxnId="{D992D76D-CE7B-479E-92AF-F5D31C60AE72}">
      <dgm:prSet/>
      <dgm:spPr/>
      <dgm:t>
        <a:bodyPr/>
        <a:lstStyle/>
        <a:p>
          <a:endParaRPr lang="en-US" sz="1600"/>
        </a:p>
      </dgm:t>
    </dgm:pt>
    <dgm:pt modelId="{90D81FED-D809-49B2-85AE-A0D7C568058B}" type="sibTrans" cxnId="{D992D76D-CE7B-479E-92AF-F5D31C60AE72}">
      <dgm:prSet/>
      <dgm:spPr/>
      <dgm:t>
        <a:bodyPr/>
        <a:lstStyle/>
        <a:p>
          <a:endParaRPr lang="en-US" sz="1600"/>
        </a:p>
      </dgm:t>
    </dgm:pt>
    <dgm:pt modelId="{8F01E80C-DEBA-4EF9-A548-D14E30B82644}">
      <dgm:prSet phldrT="[Text]" custT="1"/>
      <dgm:spPr/>
      <dgm:t>
        <a:bodyPr/>
        <a:lstStyle/>
        <a:p>
          <a:r>
            <a:rPr lang="en-US" sz="1400" dirty="0">
              <a:solidFill>
                <a:srgbClr val="020916"/>
              </a:solidFill>
            </a:rPr>
            <a:t>Laboratory</a:t>
          </a:r>
        </a:p>
      </dgm:t>
    </dgm:pt>
    <dgm:pt modelId="{D247B257-3B9E-4EBE-AED9-E8C6E8D1D0C8}" type="parTrans" cxnId="{80C7DBB5-D582-4113-B992-EFE587402EBE}">
      <dgm:prSet/>
      <dgm:spPr/>
      <dgm:t>
        <a:bodyPr/>
        <a:lstStyle/>
        <a:p>
          <a:endParaRPr lang="en-US" sz="1600"/>
        </a:p>
      </dgm:t>
    </dgm:pt>
    <dgm:pt modelId="{AB6DE053-E29D-426C-B6DA-15CA2D9478DC}" type="sibTrans" cxnId="{80C7DBB5-D582-4113-B992-EFE587402EBE}">
      <dgm:prSet/>
      <dgm:spPr/>
      <dgm:t>
        <a:bodyPr/>
        <a:lstStyle/>
        <a:p>
          <a:endParaRPr lang="en-US" sz="1600"/>
        </a:p>
      </dgm:t>
    </dgm:pt>
    <dgm:pt modelId="{87759A65-B85A-45F9-83CB-1660413E0798}">
      <dgm:prSet phldrT="[Text]" custT="1"/>
      <dgm:spPr/>
      <dgm:t>
        <a:bodyPr/>
        <a:lstStyle/>
        <a:p>
          <a:r>
            <a:rPr lang="en-US" sz="1400" dirty="0">
              <a:solidFill>
                <a:srgbClr val="020916"/>
              </a:solidFill>
            </a:rPr>
            <a:t>Infection control</a:t>
          </a:r>
        </a:p>
      </dgm:t>
    </dgm:pt>
    <dgm:pt modelId="{0DD2DC40-B932-4575-BB05-97F76EC473E5}" type="parTrans" cxnId="{DEAE1D73-0E9E-4DA0-BA29-89844CB819FB}">
      <dgm:prSet/>
      <dgm:spPr/>
      <dgm:t>
        <a:bodyPr/>
        <a:lstStyle/>
        <a:p>
          <a:endParaRPr lang="en-US" sz="1600"/>
        </a:p>
      </dgm:t>
    </dgm:pt>
    <dgm:pt modelId="{69D3AD21-2CE0-4753-A13F-2967A6EBE5E2}" type="sibTrans" cxnId="{DEAE1D73-0E9E-4DA0-BA29-89844CB819FB}">
      <dgm:prSet/>
      <dgm:spPr/>
      <dgm:t>
        <a:bodyPr/>
        <a:lstStyle/>
        <a:p>
          <a:endParaRPr lang="en-US" sz="1600"/>
        </a:p>
      </dgm:t>
    </dgm:pt>
    <dgm:pt modelId="{9353C443-8910-4CAE-8744-45FB62C272A9}">
      <dgm:prSet custT="1"/>
      <dgm:spPr/>
      <dgm:t>
        <a:bodyPr/>
        <a:lstStyle/>
        <a:p>
          <a:r>
            <a:rPr lang="en-US" sz="1400" dirty="0">
              <a:solidFill>
                <a:srgbClr val="020916"/>
              </a:solidFill>
            </a:rPr>
            <a:t>Safe Blood </a:t>
          </a:r>
        </a:p>
      </dgm:t>
    </dgm:pt>
    <dgm:pt modelId="{8B3E2B90-B257-4F5C-9E26-669434E6D62A}" type="parTrans" cxnId="{51898B61-5D6E-4D4B-8434-52A3893E60F2}">
      <dgm:prSet/>
      <dgm:spPr/>
      <dgm:t>
        <a:bodyPr/>
        <a:lstStyle/>
        <a:p>
          <a:endParaRPr lang="en-US" sz="1600"/>
        </a:p>
      </dgm:t>
    </dgm:pt>
    <dgm:pt modelId="{66C165BE-8E64-4C0F-BF5D-768104375A3E}" type="sibTrans" cxnId="{51898B61-5D6E-4D4B-8434-52A3893E60F2}">
      <dgm:prSet/>
      <dgm:spPr/>
      <dgm:t>
        <a:bodyPr/>
        <a:lstStyle/>
        <a:p>
          <a:endParaRPr lang="en-US" sz="1600"/>
        </a:p>
      </dgm:t>
    </dgm:pt>
    <dgm:pt modelId="{D669FAAA-3F59-4D91-8863-BBA44C20BEA4}">
      <dgm:prSet custT="1"/>
      <dgm:spPr/>
      <dgm:t>
        <a:bodyPr/>
        <a:lstStyle/>
        <a:p>
          <a:r>
            <a:rPr lang="en-US" sz="1400" dirty="0" err="1">
              <a:solidFill>
                <a:srgbClr val="020916"/>
              </a:solidFill>
            </a:rPr>
            <a:t>Communi</a:t>
          </a:r>
          <a:r>
            <a:rPr lang="en-US" sz="1400" dirty="0">
              <a:solidFill>
                <a:srgbClr val="020916"/>
              </a:solidFill>
            </a:rPr>
            <a:t>-cation</a:t>
          </a:r>
        </a:p>
      </dgm:t>
    </dgm:pt>
    <dgm:pt modelId="{A41F8AB0-9856-4AEC-B1A4-DE59E86D6753}" type="parTrans" cxnId="{5A313949-26DB-4B7A-87AA-E183625E525A}">
      <dgm:prSet/>
      <dgm:spPr/>
      <dgm:t>
        <a:bodyPr/>
        <a:lstStyle/>
        <a:p>
          <a:endParaRPr lang="en-US" sz="1600"/>
        </a:p>
      </dgm:t>
    </dgm:pt>
    <dgm:pt modelId="{673D966B-151B-4212-B18C-DBB1C909F69A}" type="sibTrans" cxnId="{5A313949-26DB-4B7A-87AA-E183625E525A}">
      <dgm:prSet/>
      <dgm:spPr/>
      <dgm:t>
        <a:bodyPr/>
        <a:lstStyle/>
        <a:p>
          <a:endParaRPr lang="en-US" sz="1600"/>
        </a:p>
      </dgm:t>
    </dgm:pt>
    <dgm:pt modelId="{D969814E-4D94-421F-BADE-4821CFB614BC}">
      <dgm:prSet custT="1"/>
      <dgm:spPr/>
      <dgm:t>
        <a:bodyPr/>
        <a:lstStyle/>
        <a:p>
          <a:r>
            <a:rPr lang="en-US" sz="1400" dirty="0">
              <a:solidFill>
                <a:srgbClr val="020916"/>
              </a:solidFill>
            </a:rPr>
            <a:t>Harm reduction</a:t>
          </a:r>
        </a:p>
      </dgm:t>
    </dgm:pt>
    <dgm:pt modelId="{5CA289D9-BC7F-44EC-A0A0-F09F275FF24E}" type="parTrans" cxnId="{8047FDFA-3F8E-440B-9D58-34EBE424513B}">
      <dgm:prSet/>
      <dgm:spPr/>
      <dgm:t>
        <a:bodyPr/>
        <a:lstStyle/>
        <a:p>
          <a:endParaRPr lang="en-US" sz="1600"/>
        </a:p>
      </dgm:t>
    </dgm:pt>
    <dgm:pt modelId="{B8FE6904-6B8F-4555-B744-4E3EFDDE79E0}" type="sibTrans" cxnId="{8047FDFA-3F8E-440B-9D58-34EBE424513B}">
      <dgm:prSet/>
      <dgm:spPr/>
      <dgm:t>
        <a:bodyPr/>
        <a:lstStyle/>
        <a:p>
          <a:endParaRPr lang="en-US" sz="1600"/>
        </a:p>
      </dgm:t>
    </dgm:pt>
    <dgm:pt modelId="{7FA743F2-1127-4CEC-9260-1DF6BEF42C80}">
      <dgm:prSet custT="1"/>
      <dgm:spPr/>
      <dgm:t>
        <a:bodyPr/>
        <a:lstStyle/>
        <a:p>
          <a:r>
            <a:rPr lang="en-US" sz="1400" dirty="0">
              <a:solidFill>
                <a:srgbClr val="020916"/>
              </a:solidFill>
            </a:rPr>
            <a:t>HCV screening, treatment and care</a:t>
          </a:r>
        </a:p>
      </dgm:t>
    </dgm:pt>
    <dgm:pt modelId="{EE636F82-5F91-4B02-8EB6-2EB1C9E217FB}" type="parTrans" cxnId="{EAF74C44-1DCC-4316-853E-A6A6C97B3CE9}">
      <dgm:prSet/>
      <dgm:spPr/>
      <dgm:t>
        <a:bodyPr/>
        <a:lstStyle/>
        <a:p>
          <a:endParaRPr lang="en-US" sz="1600"/>
        </a:p>
      </dgm:t>
    </dgm:pt>
    <dgm:pt modelId="{7EF20619-C32A-4A87-BD7E-82FE40A26DE5}" type="sibTrans" cxnId="{EAF74C44-1DCC-4316-853E-A6A6C97B3CE9}">
      <dgm:prSet/>
      <dgm:spPr/>
      <dgm:t>
        <a:bodyPr/>
        <a:lstStyle/>
        <a:p>
          <a:endParaRPr lang="en-US" sz="1600"/>
        </a:p>
      </dgm:t>
    </dgm:pt>
    <dgm:pt modelId="{B98F2A33-AED6-4DEF-AA82-C97AB6B12E98}">
      <dgm:prSet custT="1"/>
      <dgm:spPr/>
      <dgm:t>
        <a:bodyPr/>
        <a:lstStyle/>
        <a:p>
          <a:r>
            <a:rPr lang="en-US" sz="1400" dirty="0">
              <a:solidFill>
                <a:srgbClr val="020916"/>
              </a:solidFill>
            </a:rPr>
            <a:t>Monitoring and Evaluation</a:t>
          </a:r>
        </a:p>
      </dgm:t>
    </dgm:pt>
    <dgm:pt modelId="{982961FB-5EEF-47D2-8C1C-552BD368D4C4}" type="parTrans" cxnId="{EFBDD2B9-F668-4B1E-B0B3-1A6CE511D8E4}">
      <dgm:prSet/>
      <dgm:spPr/>
      <dgm:t>
        <a:bodyPr/>
        <a:lstStyle/>
        <a:p>
          <a:endParaRPr lang="en-US" sz="1600"/>
        </a:p>
      </dgm:t>
    </dgm:pt>
    <dgm:pt modelId="{0454C43D-6EEC-471F-8A96-9E2F12440185}" type="sibTrans" cxnId="{EFBDD2B9-F668-4B1E-B0B3-1A6CE511D8E4}">
      <dgm:prSet/>
      <dgm:spPr/>
      <dgm:t>
        <a:bodyPr/>
        <a:lstStyle/>
        <a:p>
          <a:endParaRPr lang="en-US" sz="1600"/>
        </a:p>
      </dgm:t>
    </dgm:pt>
    <dgm:pt modelId="{E927948D-EC4E-4B54-9B80-16E7E330470F}" type="pres">
      <dgm:prSet presAssocID="{958B1F64-E3C6-4CBA-94F1-DE7B2D0F1C99}" presName="Name0" presStyleCnt="0">
        <dgm:presLayoutVars>
          <dgm:chMax val="1"/>
          <dgm:dir/>
          <dgm:animLvl val="ctr"/>
          <dgm:resizeHandles val="exact"/>
        </dgm:presLayoutVars>
      </dgm:prSet>
      <dgm:spPr/>
    </dgm:pt>
    <dgm:pt modelId="{45BC1AF2-5135-421B-9C7A-3C6608C9CE22}" type="pres">
      <dgm:prSet presAssocID="{207D7C1D-4E77-4E8C-93EC-6047351AF97A}" presName="centerShape" presStyleLbl="node0" presStyleIdx="0" presStyleCnt="1" custScaleX="131557" custScaleY="126334"/>
      <dgm:spPr/>
    </dgm:pt>
    <dgm:pt modelId="{988B3F27-6396-48D0-BB7B-75B3F3C07847}" type="pres">
      <dgm:prSet presAssocID="{00A7AE42-2F96-4EE2-BDD7-A2ADCCE2E154}" presName="node" presStyleLbl="node1" presStyleIdx="0" presStyleCnt="9" custScaleX="152785" custScaleY="145719">
        <dgm:presLayoutVars>
          <dgm:bulletEnabled val="1"/>
        </dgm:presLayoutVars>
      </dgm:prSet>
      <dgm:spPr/>
    </dgm:pt>
    <dgm:pt modelId="{5CBA9D1E-3F8B-409F-9379-FA48589D2920}" type="pres">
      <dgm:prSet presAssocID="{00A7AE42-2F96-4EE2-BDD7-A2ADCCE2E154}" presName="dummy" presStyleCnt="0"/>
      <dgm:spPr/>
    </dgm:pt>
    <dgm:pt modelId="{C073356F-143A-49D9-97B5-F6E2CF792626}" type="pres">
      <dgm:prSet presAssocID="{03D393C8-5319-4561-9562-69C5250483F9}" presName="sibTrans" presStyleLbl="sibTrans2D1" presStyleIdx="0" presStyleCnt="9"/>
      <dgm:spPr/>
    </dgm:pt>
    <dgm:pt modelId="{42844772-9498-404D-AF7D-F924AAA199DA}" type="pres">
      <dgm:prSet presAssocID="{D669FAAA-3F59-4D91-8863-BBA44C20BEA4}" presName="node" presStyleLbl="node1" presStyleIdx="1" presStyleCnt="9" custScaleX="152785" custScaleY="145719">
        <dgm:presLayoutVars>
          <dgm:bulletEnabled val="1"/>
        </dgm:presLayoutVars>
      </dgm:prSet>
      <dgm:spPr/>
    </dgm:pt>
    <dgm:pt modelId="{92331D31-8CC8-4B4F-9E05-FABC18C68258}" type="pres">
      <dgm:prSet presAssocID="{D669FAAA-3F59-4D91-8863-BBA44C20BEA4}" presName="dummy" presStyleCnt="0"/>
      <dgm:spPr/>
    </dgm:pt>
    <dgm:pt modelId="{3757795C-200F-4EB7-B8C5-61E7B2BF7FF3}" type="pres">
      <dgm:prSet presAssocID="{673D966B-151B-4212-B18C-DBB1C909F69A}" presName="sibTrans" presStyleLbl="sibTrans2D1" presStyleIdx="1" presStyleCnt="9"/>
      <dgm:spPr/>
    </dgm:pt>
    <dgm:pt modelId="{3446C9E7-70CF-4806-8A1F-4FD9A6E6261D}" type="pres">
      <dgm:prSet presAssocID="{94D65898-57BB-456A-86EF-C2136ACE99DA}" presName="node" presStyleLbl="node1" presStyleIdx="2" presStyleCnt="9" custScaleX="152785" custScaleY="145719" custRadScaleRad="98532" custRadScaleInc="1139">
        <dgm:presLayoutVars>
          <dgm:bulletEnabled val="1"/>
        </dgm:presLayoutVars>
      </dgm:prSet>
      <dgm:spPr/>
    </dgm:pt>
    <dgm:pt modelId="{3BA7DE27-EBD2-4CEE-A755-CDF23EC194FF}" type="pres">
      <dgm:prSet presAssocID="{94D65898-57BB-456A-86EF-C2136ACE99DA}" presName="dummy" presStyleCnt="0"/>
      <dgm:spPr/>
    </dgm:pt>
    <dgm:pt modelId="{C4E89856-DB07-4893-8D02-4E1728A9944F}" type="pres">
      <dgm:prSet presAssocID="{90D81FED-D809-49B2-85AE-A0D7C568058B}" presName="sibTrans" presStyleLbl="sibTrans2D1" presStyleIdx="2" presStyleCnt="9"/>
      <dgm:spPr/>
    </dgm:pt>
    <dgm:pt modelId="{B5210ADD-3B2E-4D74-845C-0C586BFE9305}" type="pres">
      <dgm:prSet presAssocID="{8F01E80C-DEBA-4EF9-A548-D14E30B82644}" presName="node" presStyleLbl="node1" presStyleIdx="3" presStyleCnt="9" custScaleX="152785" custScaleY="145719">
        <dgm:presLayoutVars>
          <dgm:bulletEnabled val="1"/>
        </dgm:presLayoutVars>
      </dgm:prSet>
      <dgm:spPr/>
    </dgm:pt>
    <dgm:pt modelId="{3DCEC0DF-66BE-4C3A-A263-7F01364ABC53}" type="pres">
      <dgm:prSet presAssocID="{8F01E80C-DEBA-4EF9-A548-D14E30B82644}" presName="dummy" presStyleCnt="0"/>
      <dgm:spPr/>
    </dgm:pt>
    <dgm:pt modelId="{B57D04F3-9EED-4AE4-9E6B-A8810E52ECE4}" type="pres">
      <dgm:prSet presAssocID="{AB6DE053-E29D-426C-B6DA-15CA2D9478DC}" presName="sibTrans" presStyleLbl="sibTrans2D1" presStyleIdx="3" presStyleCnt="9"/>
      <dgm:spPr/>
    </dgm:pt>
    <dgm:pt modelId="{62FFAB64-589B-4CAF-9C43-CC3BE9D900CC}" type="pres">
      <dgm:prSet presAssocID="{87759A65-B85A-45F9-83CB-1660413E0798}" presName="node" presStyleLbl="node1" presStyleIdx="4" presStyleCnt="9" custScaleX="152785" custScaleY="145719">
        <dgm:presLayoutVars>
          <dgm:bulletEnabled val="1"/>
        </dgm:presLayoutVars>
      </dgm:prSet>
      <dgm:spPr/>
    </dgm:pt>
    <dgm:pt modelId="{41E5C3CA-D8D6-481D-A293-D2AAF457F931}" type="pres">
      <dgm:prSet presAssocID="{87759A65-B85A-45F9-83CB-1660413E0798}" presName="dummy" presStyleCnt="0"/>
      <dgm:spPr/>
    </dgm:pt>
    <dgm:pt modelId="{8FD4A75E-0A5E-43EA-93F1-28E46738B510}" type="pres">
      <dgm:prSet presAssocID="{69D3AD21-2CE0-4753-A13F-2967A6EBE5E2}" presName="sibTrans" presStyleLbl="sibTrans2D1" presStyleIdx="4" presStyleCnt="9"/>
      <dgm:spPr/>
    </dgm:pt>
    <dgm:pt modelId="{A2384F06-FD00-43B2-B755-BBE89AC03BD7}" type="pres">
      <dgm:prSet presAssocID="{9353C443-8910-4CAE-8744-45FB62C272A9}" presName="node" presStyleLbl="node1" presStyleIdx="5" presStyleCnt="9" custScaleX="152785" custScaleY="145719">
        <dgm:presLayoutVars>
          <dgm:bulletEnabled val="1"/>
        </dgm:presLayoutVars>
      </dgm:prSet>
      <dgm:spPr/>
    </dgm:pt>
    <dgm:pt modelId="{33DE4E9A-2064-49B5-82A3-EDF2D2F290C8}" type="pres">
      <dgm:prSet presAssocID="{9353C443-8910-4CAE-8744-45FB62C272A9}" presName="dummy" presStyleCnt="0"/>
      <dgm:spPr/>
    </dgm:pt>
    <dgm:pt modelId="{D369BEC5-ED36-4A47-9477-6F8B5E0D1E25}" type="pres">
      <dgm:prSet presAssocID="{66C165BE-8E64-4C0F-BF5D-768104375A3E}" presName="sibTrans" presStyleLbl="sibTrans2D1" presStyleIdx="5" presStyleCnt="9"/>
      <dgm:spPr/>
    </dgm:pt>
    <dgm:pt modelId="{44371ED0-5D49-4774-9997-69C8F6AC0F45}" type="pres">
      <dgm:prSet presAssocID="{D969814E-4D94-421F-BADE-4821CFB614BC}" presName="node" presStyleLbl="node1" presStyleIdx="6" presStyleCnt="9" custScaleX="152785" custScaleY="145719">
        <dgm:presLayoutVars>
          <dgm:bulletEnabled val="1"/>
        </dgm:presLayoutVars>
      </dgm:prSet>
      <dgm:spPr/>
    </dgm:pt>
    <dgm:pt modelId="{C1A7E67E-501B-4063-8507-7E691C52CD2F}" type="pres">
      <dgm:prSet presAssocID="{D969814E-4D94-421F-BADE-4821CFB614BC}" presName="dummy" presStyleCnt="0"/>
      <dgm:spPr/>
    </dgm:pt>
    <dgm:pt modelId="{A5E57CE6-CC33-4133-93FD-60C19C7D1586}" type="pres">
      <dgm:prSet presAssocID="{B8FE6904-6B8F-4555-B744-4E3EFDDE79E0}" presName="sibTrans" presStyleLbl="sibTrans2D1" presStyleIdx="6" presStyleCnt="9"/>
      <dgm:spPr/>
    </dgm:pt>
    <dgm:pt modelId="{2329AE8A-2372-4E4F-884F-2FE931BFBBD8}" type="pres">
      <dgm:prSet presAssocID="{7FA743F2-1127-4CEC-9260-1DF6BEF42C80}" presName="node" presStyleLbl="node1" presStyleIdx="7" presStyleCnt="9" custScaleX="162703" custScaleY="154958">
        <dgm:presLayoutVars>
          <dgm:bulletEnabled val="1"/>
        </dgm:presLayoutVars>
      </dgm:prSet>
      <dgm:spPr/>
    </dgm:pt>
    <dgm:pt modelId="{A4D64AA6-82E9-4306-85D9-F016054FBDB5}" type="pres">
      <dgm:prSet presAssocID="{7FA743F2-1127-4CEC-9260-1DF6BEF42C80}" presName="dummy" presStyleCnt="0"/>
      <dgm:spPr/>
    </dgm:pt>
    <dgm:pt modelId="{275F4727-6145-4B50-ABAD-35CE0BFF73C1}" type="pres">
      <dgm:prSet presAssocID="{7EF20619-C32A-4A87-BD7E-82FE40A26DE5}" presName="sibTrans" presStyleLbl="sibTrans2D1" presStyleIdx="7" presStyleCnt="9"/>
      <dgm:spPr/>
    </dgm:pt>
    <dgm:pt modelId="{BEF90D7F-60A2-4200-ADA5-3021F19FA19E}" type="pres">
      <dgm:prSet presAssocID="{B98F2A33-AED6-4DEF-AA82-C97AB6B12E98}" presName="node" presStyleLbl="node1" presStyleIdx="8" presStyleCnt="9" custScaleX="162703" custScaleY="154958">
        <dgm:presLayoutVars>
          <dgm:bulletEnabled val="1"/>
        </dgm:presLayoutVars>
      </dgm:prSet>
      <dgm:spPr/>
    </dgm:pt>
    <dgm:pt modelId="{F2130569-AFA5-4919-9705-138F83452230}" type="pres">
      <dgm:prSet presAssocID="{B98F2A33-AED6-4DEF-AA82-C97AB6B12E98}" presName="dummy" presStyleCnt="0"/>
      <dgm:spPr/>
    </dgm:pt>
    <dgm:pt modelId="{9E01336D-FA39-4D10-A110-80D85FF56278}" type="pres">
      <dgm:prSet presAssocID="{0454C43D-6EEC-471F-8A96-9E2F12440185}" presName="sibTrans" presStyleLbl="sibTrans2D1" presStyleIdx="8" presStyleCnt="9"/>
      <dgm:spPr/>
    </dgm:pt>
  </dgm:ptLst>
  <dgm:cxnLst>
    <dgm:cxn modelId="{58B99BF4-24C9-46AF-A2A9-573A5825D3CD}" srcId="{958B1F64-E3C6-4CBA-94F1-DE7B2D0F1C99}" destId="{207D7C1D-4E77-4E8C-93EC-6047351AF97A}" srcOrd="0" destOrd="0" parTransId="{0E20B5D4-0C90-4E0F-A605-B3C725AA9101}" sibTransId="{9362802F-3DC5-48DC-A20E-F5D1ACE4BA99}"/>
    <dgm:cxn modelId="{EFBDD2B9-F668-4B1E-B0B3-1A6CE511D8E4}" srcId="{207D7C1D-4E77-4E8C-93EC-6047351AF97A}" destId="{B98F2A33-AED6-4DEF-AA82-C97AB6B12E98}" srcOrd="8" destOrd="0" parTransId="{982961FB-5EEF-47D2-8C1C-552BD368D4C4}" sibTransId="{0454C43D-6EEC-471F-8A96-9E2F12440185}"/>
    <dgm:cxn modelId="{E5B06A5E-2F43-49F2-9A9B-151332E4B4BD}" type="presOf" srcId="{9353C443-8910-4CAE-8744-45FB62C272A9}" destId="{A2384F06-FD00-43B2-B755-BBE89AC03BD7}" srcOrd="0" destOrd="0" presId="urn:microsoft.com/office/officeart/2005/8/layout/radial6"/>
    <dgm:cxn modelId="{C3219F4D-60FA-4E87-8AF4-92231FA300F7}" type="presOf" srcId="{94D65898-57BB-456A-86EF-C2136ACE99DA}" destId="{3446C9E7-70CF-4806-8A1F-4FD9A6E6261D}" srcOrd="0" destOrd="0" presId="urn:microsoft.com/office/officeart/2005/8/layout/radial6"/>
    <dgm:cxn modelId="{5A313949-26DB-4B7A-87AA-E183625E525A}" srcId="{207D7C1D-4E77-4E8C-93EC-6047351AF97A}" destId="{D669FAAA-3F59-4D91-8863-BBA44C20BEA4}" srcOrd="1" destOrd="0" parTransId="{A41F8AB0-9856-4AEC-B1A4-DE59E86D6753}" sibTransId="{673D966B-151B-4212-B18C-DBB1C909F69A}"/>
    <dgm:cxn modelId="{490A0007-F872-4BC4-A787-A61EB7E5FCB2}" type="presOf" srcId="{8F01E80C-DEBA-4EF9-A548-D14E30B82644}" destId="{B5210ADD-3B2E-4D74-845C-0C586BFE9305}" srcOrd="0" destOrd="0" presId="urn:microsoft.com/office/officeart/2005/8/layout/radial6"/>
    <dgm:cxn modelId="{80C7DBB5-D582-4113-B992-EFE587402EBE}" srcId="{207D7C1D-4E77-4E8C-93EC-6047351AF97A}" destId="{8F01E80C-DEBA-4EF9-A548-D14E30B82644}" srcOrd="3" destOrd="0" parTransId="{D247B257-3B9E-4EBE-AED9-E8C6E8D1D0C8}" sibTransId="{AB6DE053-E29D-426C-B6DA-15CA2D9478DC}"/>
    <dgm:cxn modelId="{D992D76D-CE7B-479E-92AF-F5D31C60AE72}" srcId="{207D7C1D-4E77-4E8C-93EC-6047351AF97A}" destId="{94D65898-57BB-456A-86EF-C2136ACE99DA}" srcOrd="2" destOrd="0" parTransId="{B9F704BE-70B0-4E0E-B6C1-D0BDC2DB22D6}" sibTransId="{90D81FED-D809-49B2-85AE-A0D7C568058B}"/>
    <dgm:cxn modelId="{26620432-6083-4428-8645-E1515E097F6B}" type="presOf" srcId="{66C165BE-8E64-4C0F-BF5D-768104375A3E}" destId="{D369BEC5-ED36-4A47-9477-6F8B5E0D1E25}" srcOrd="0" destOrd="0" presId="urn:microsoft.com/office/officeart/2005/8/layout/radial6"/>
    <dgm:cxn modelId="{8047FDFA-3F8E-440B-9D58-34EBE424513B}" srcId="{207D7C1D-4E77-4E8C-93EC-6047351AF97A}" destId="{D969814E-4D94-421F-BADE-4821CFB614BC}" srcOrd="6" destOrd="0" parTransId="{5CA289D9-BC7F-44EC-A0A0-F09F275FF24E}" sibTransId="{B8FE6904-6B8F-4555-B744-4E3EFDDE79E0}"/>
    <dgm:cxn modelId="{2F69592F-BAA1-417D-9074-B1080361EC35}" type="presOf" srcId="{D669FAAA-3F59-4D91-8863-BBA44C20BEA4}" destId="{42844772-9498-404D-AF7D-F924AAA199DA}" srcOrd="0" destOrd="0" presId="urn:microsoft.com/office/officeart/2005/8/layout/radial6"/>
    <dgm:cxn modelId="{E6230547-3DC5-41D7-812E-7AB23980E900}" type="presOf" srcId="{AB6DE053-E29D-426C-B6DA-15CA2D9478DC}" destId="{B57D04F3-9EED-4AE4-9E6B-A8810E52ECE4}" srcOrd="0" destOrd="0" presId="urn:microsoft.com/office/officeart/2005/8/layout/radial6"/>
    <dgm:cxn modelId="{A42D5593-3BD9-4A66-B72C-070BC94860DE}" type="presOf" srcId="{7FA743F2-1127-4CEC-9260-1DF6BEF42C80}" destId="{2329AE8A-2372-4E4F-884F-2FE931BFBBD8}" srcOrd="0" destOrd="0" presId="urn:microsoft.com/office/officeart/2005/8/layout/radial6"/>
    <dgm:cxn modelId="{55C41A8C-43E9-4BAC-BF2A-4A8D7309D929}" type="presOf" srcId="{207D7C1D-4E77-4E8C-93EC-6047351AF97A}" destId="{45BC1AF2-5135-421B-9C7A-3C6608C9CE22}" srcOrd="0" destOrd="0" presId="urn:microsoft.com/office/officeart/2005/8/layout/radial6"/>
    <dgm:cxn modelId="{51898B61-5D6E-4D4B-8434-52A3893E60F2}" srcId="{207D7C1D-4E77-4E8C-93EC-6047351AF97A}" destId="{9353C443-8910-4CAE-8744-45FB62C272A9}" srcOrd="5" destOrd="0" parTransId="{8B3E2B90-B257-4F5C-9E26-669434E6D62A}" sibTransId="{66C165BE-8E64-4C0F-BF5D-768104375A3E}"/>
    <dgm:cxn modelId="{DE424C18-9992-4DE7-AAE3-E12C2B5A0398}" type="presOf" srcId="{958B1F64-E3C6-4CBA-94F1-DE7B2D0F1C99}" destId="{E927948D-EC4E-4B54-9B80-16E7E330470F}" srcOrd="0" destOrd="0" presId="urn:microsoft.com/office/officeart/2005/8/layout/radial6"/>
    <dgm:cxn modelId="{B498AF4F-D9E3-455D-B7AD-5A553979099E}" type="presOf" srcId="{673D966B-151B-4212-B18C-DBB1C909F69A}" destId="{3757795C-200F-4EB7-B8C5-61E7B2BF7FF3}" srcOrd="0" destOrd="0" presId="urn:microsoft.com/office/officeart/2005/8/layout/radial6"/>
    <dgm:cxn modelId="{EAF74C44-1DCC-4316-853E-A6A6C97B3CE9}" srcId="{207D7C1D-4E77-4E8C-93EC-6047351AF97A}" destId="{7FA743F2-1127-4CEC-9260-1DF6BEF42C80}" srcOrd="7" destOrd="0" parTransId="{EE636F82-5F91-4B02-8EB6-2EB1C9E217FB}" sibTransId="{7EF20619-C32A-4A87-BD7E-82FE40A26DE5}"/>
    <dgm:cxn modelId="{D61073AF-2A88-4996-9C42-CAC0F916BAA1}" type="presOf" srcId="{00A7AE42-2F96-4EE2-BDD7-A2ADCCE2E154}" destId="{988B3F27-6396-48D0-BB7B-75B3F3C07847}" srcOrd="0" destOrd="0" presId="urn:microsoft.com/office/officeart/2005/8/layout/radial6"/>
    <dgm:cxn modelId="{A22E8157-62BB-4D96-9FB2-66496EB47F8F}" type="presOf" srcId="{03D393C8-5319-4561-9562-69C5250483F9}" destId="{C073356F-143A-49D9-97B5-F6E2CF792626}" srcOrd="0" destOrd="0" presId="urn:microsoft.com/office/officeart/2005/8/layout/radial6"/>
    <dgm:cxn modelId="{4DA24D13-2600-4C30-9F50-CB133DAAB420}" type="presOf" srcId="{B8FE6904-6B8F-4555-B744-4E3EFDDE79E0}" destId="{A5E57CE6-CC33-4133-93FD-60C19C7D1586}" srcOrd="0" destOrd="0" presId="urn:microsoft.com/office/officeart/2005/8/layout/radial6"/>
    <dgm:cxn modelId="{55675E8E-7CE9-4CA6-99C0-B0F1EE018D79}" type="presOf" srcId="{7EF20619-C32A-4A87-BD7E-82FE40A26DE5}" destId="{275F4727-6145-4B50-ABAD-35CE0BFF73C1}" srcOrd="0" destOrd="0" presId="urn:microsoft.com/office/officeart/2005/8/layout/radial6"/>
    <dgm:cxn modelId="{1C3116FA-35D9-4CB9-B55E-879A87FAF0FA}" type="presOf" srcId="{0454C43D-6EEC-471F-8A96-9E2F12440185}" destId="{9E01336D-FA39-4D10-A110-80D85FF56278}" srcOrd="0" destOrd="0" presId="urn:microsoft.com/office/officeart/2005/8/layout/radial6"/>
    <dgm:cxn modelId="{DEAE1D73-0E9E-4DA0-BA29-89844CB819FB}" srcId="{207D7C1D-4E77-4E8C-93EC-6047351AF97A}" destId="{87759A65-B85A-45F9-83CB-1660413E0798}" srcOrd="4" destOrd="0" parTransId="{0DD2DC40-B932-4575-BB05-97F76EC473E5}" sibTransId="{69D3AD21-2CE0-4753-A13F-2967A6EBE5E2}"/>
    <dgm:cxn modelId="{4D97108C-8C7A-4776-8A02-ADCC521BD5EE}" type="presOf" srcId="{D969814E-4D94-421F-BADE-4821CFB614BC}" destId="{44371ED0-5D49-4774-9997-69C8F6AC0F45}" srcOrd="0" destOrd="0" presId="urn:microsoft.com/office/officeart/2005/8/layout/radial6"/>
    <dgm:cxn modelId="{DED74887-0297-4656-B1FB-70073F4D8ABD}" type="presOf" srcId="{90D81FED-D809-49B2-85AE-A0D7C568058B}" destId="{C4E89856-DB07-4893-8D02-4E1728A9944F}" srcOrd="0" destOrd="0" presId="urn:microsoft.com/office/officeart/2005/8/layout/radial6"/>
    <dgm:cxn modelId="{DF3A838E-BF0F-42B4-B7E4-6689C57B1B4E}" type="presOf" srcId="{87759A65-B85A-45F9-83CB-1660413E0798}" destId="{62FFAB64-589B-4CAF-9C43-CC3BE9D900CC}" srcOrd="0" destOrd="0" presId="urn:microsoft.com/office/officeart/2005/8/layout/radial6"/>
    <dgm:cxn modelId="{ECA5EBCC-C576-42A3-8BB1-C88159144A45}" srcId="{207D7C1D-4E77-4E8C-93EC-6047351AF97A}" destId="{00A7AE42-2F96-4EE2-BDD7-A2ADCCE2E154}" srcOrd="0" destOrd="0" parTransId="{EE181945-7139-43D4-AF45-1E89506BE2E4}" sibTransId="{03D393C8-5319-4561-9562-69C5250483F9}"/>
    <dgm:cxn modelId="{8CB4C9A1-F2EE-4877-9E1A-D660E33BA003}" type="presOf" srcId="{B98F2A33-AED6-4DEF-AA82-C97AB6B12E98}" destId="{BEF90D7F-60A2-4200-ADA5-3021F19FA19E}" srcOrd="0" destOrd="0" presId="urn:microsoft.com/office/officeart/2005/8/layout/radial6"/>
    <dgm:cxn modelId="{2F754611-F076-4D98-96F9-14FF419DABE5}" type="presOf" srcId="{69D3AD21-2CE0-4753-A13F-2967A6EBE5E2}" destId="{8FD4A75E-0A5E-43EA-93F1-28E46738B510}" srcOrd="0" destOrd="0" presId="urn:microsoft.com/office/officeart/2005/8/layout/radial6"/>
    <dgm:cxn modelId="{B98D3B77-8813-43DC-9B3E-94590A55B7A9}" type="presParOf" srcId="{E927948D-EC4E-4B54-9B80-16E7E330470F}" destId="{45BC1AF2-5135-421B-9C7A-3C6608C9CE22}" srcOrd="0" destOrd="0" presId="urn:microsoft.com/office/officeart/2005/8/layout/radial6"/>
    <dgm:cxn modelId="{5DEC4CA2-342A-434B-8021-6B9816995E84}" type="presParOf" srcId="{E927948D-EC4E-4B54-9B80-16E7E330470F}" destId="{988B3F27-6396-48D0-BB7B-75B3F3C07847}" srcOrd="1" destOrd="0" presId="urn:microsoft.com/office/officeart/2005/8/layout/radial6"/>
    <dgm:cxn modelId="{6C17F403-F815-4FDA-842D-65AA37F0FCC3}" type="presParOf" srcId="{E927948D-EC4E-4B54-9B80-16E7E330470F}" destId="{5CBA9D1E-3F8B-409F-9379-FA48589D2920}" srcOrd="2" destOrd="0" presId="urn:microsoft.com/office/officeart/2005/8/layout/radial6"/>
    <dgm:cxn modelId="{4082660B-8930-4A15-8AE8-A9CBF01561AA}" type="presParOf" srcId="{E927948D-EC4E-4B54-9B80-16E7E330470F}" destId="{C073356F-143A-49D9-97B5-F6E2CF792626}" srcOrd="3" destOrd="0" presId="urn:microsoft.com/office/officeart/2005/8/layout/radial6"/>
    <dgm:cxn modelId="{8F46AD64-B457-4E34-BE1F-969B71BA837D}" type="presParOf" srcId="{E927948D-EC4E-4B54-9B80-16E7E330470F}" destId="{42844772-9498-404D-AF7D-F924AAA199DA}" srcOrd="4" destOrd="0" presId="urn:microsoft.com/office/officeart/2005/8/layout/radial6"/>
    <dgm:cxn modelId="{6BA339C4-1710-447B-B9A4-BCF249255C76}" type="presParOf" srcId="{E927948D-EC4E-4B54-9B80-16E7E330470F}" destId="{92331D31-8CC8-4B4F-9E05-FABC18C68258}" srcOrd="5" destOrd="0" presId="urn:microsoft.com/office/officeart/2005/8/layout/radial6"/>
    <dgm:cxn modelId="{E344167C-5483-4484-99BD-37165C61BCC0}" type="presParOf" srcId="{E927948D-EC4E-4B54-9B80-16E7E330470F}" destId="{3757795C-200F-4EB7-B8C5-61E7B2BF7FF3}" srcOrd="6" destOrd="0" presId="urn:microsoft.com/office/officeart/2005/8/layout/radial6"/>
    <dgm:cxn modelId="{CD411A57-6BB7-4956-8467-3251F8126BF0}" type="presParOf" srcId="{E927948D-EC4E-4B54-9B80-16E7E330470F}" destId="{3446C9E7-70CF-4806-8A1F-4FD9A6E6261D}" srcOrd="7" destOrd="0" presId="urn:microsoft.com/office/officeart/2005/8/layout/radial6"/>
    <dgm:cxn modelId="{D966B9EA-35EB-47FB-A119-8EA189DDFE9B}" type="presParOf" srcId="{E927948D-EC4E-4B54-9B80-16E7E330470F}" destId="{3BA7DE27-EBD2-4CEE-A755-CDF23EC194FF}" srcOrd="8" destOrd="0" presId="urn:microsoft.com/office/officeart/2005/8/layout/radial6"/>
    <dgm:cxn modelId="{6C5D898D-9636-4CB3-B646-BD184CDD893B}" type="presParOf" srcId="{E927948D-EC4E-4B54-9B80-16E7E330470F}" destId="{C4E89856-DB07-4893-8D02-4E1728A9944F}" srcOrd="9" destOrd="0" presId="urn:microsoft.com/office/officeart/2005/8/layout/radial6"/>
    <dgm:cxn modelId="{690137E8-A32A-48ED-98F7-CC23532012E0}" type="presParOf" srcId="{E927948D-EC4E-4B54-9B80-16E7E330470F}" destId="{B5210ADD-3B2E-4D74-845C-0C586BFE9305}" srcOrd="10" destOrd="0" presId="urn:microsoft.com/office/officeart/2005/8/layout/radial6"/>
    <dgm:cxn modelId="{133ADD68-66B1-4519-9940-34A3A8A1BA06}" type="presParOf" srcId="{E927948D-EC4E-4B54-9B80-16E7E330470F}" destId="{3DCEC0DF-66BE-4C3A-A263-7F01364ABC53}" srcOrd="11" destOrd="0" presId="urn:microsoft.com/office/officeart/2005/8/layout/radial6"/>
    <dgm:cxn modelId="{66E2A0A4-259B-4AB8-9054-C51B10011421}" type="presParOf" srcId="{E927948D-EC4E-4B54-9B80-16E7E330470F}" destId="{B57D04F3-9EED-4AE4-9E6B-A8810E52ECE4}" srcOrd="12" destOrd="0" presId="urn:microsoft.com/office/officeart/2005/8/layout/radial6"/>
    <dgm:cxn modelId="{1C1C4EAE-0738-49A2-8799-17D242A12BD7}" type="presParOf" srcId="{E927948D-EC4E-4B54-9B80-16E7E330470F}" destId="{62FFAB64-589B-4CAF-9C43-CC3BE9D900CC}" srcOrd="13" destOrd="0" presId="urn:microsoft.com/office/officeart/2005/8/layout/radial6"/>
    <dgm:cxn modelId="{4A58B3F6-49C9-4B09-936F-1E2202F11471}" type="presParOf" srcId="{E927948D-EC4E-4B54-9B80-16E7E330470F}" destId="{41E5C3CA-D8D6-481D-A293-D2AAF457F931}" srcOrd="14" destOrd="0" presId="urn:microsoft.com/office/officeart/2005/8/layout/radial6"/>
    <dgm:cxn modelId="{B5511E51-1F15-4644-A16B-5ADB0FAACDE5}" type="presParOf" srcId="{E927948D-EC4E-4B54-9B80-16E7E330470F}" destId="{8FD4A75E-0A5E-43EA-93F1-28E46738B510}" srcOrd="15" destOrd="0" presId="urn:microsoft.com/office/officeart/2005/8/layout/radial6"/>
    <dgm:cxn modelId="{80E9B13B-BDDA-49C3-9AAE-3DFFF75ED562}" type="presParOf" srcId="{E927948D-EC4E-4B54-9B80-16E7E330470F}" destId="{A2384F06-FD00-43B2-B755-BBE89AC03BD7}" srcOrd="16" destOrd="0" presId="urn:microsoft.com/office/officeart/2005/8/layout/radial6"/>
    <dgm:cxn modelId="{24EEAE6F-7AD8-48C1-9299-58D562F09569}" type="presParOf" srcId="{E927948D-EC4E-4B54-9B80-16E7E330470F}" destId="{33DE4E9A-2064-49B5-82A3-EDF2D2F290C8}" srcOrd="17" destOrd="0" presId="urn:microsoft.com/office/officeart/2005/8/layout/radial6"/>
    <dgm:cxn modelId="{DD014868-923C-4FBB-BD64-2E0DC2B4708D}" type="presParOf" srcId="{E927948D-EC4E-4B54-9B80-16E7E330470F}" destId="{D369BEC5-ED36-4A47-9477-6F8B5E0D1E25}" srcOrd="18" destOrd="0" presId="urn:microsoft.com/office/officeart/2005/8/layout/radial6"/>
    <dgm:cxn modelId="{B28FEDB1-1B98-4501-98A2-F18C42C9BB5E}" type="presParOf" srcId="{E927948D-EC4E-4B54-9B80-16E7E330470F}" destId="{44371ED0-5D49-4774-9997-69C8F6AC0F45}" srcOrd="19" destOrd="0" presId="urn:microsoft.com/office/officeart/2005/8/layout/radial6"/>
    <dgm:cxn modelId="{0D5C179C-05E2-4D83-BFA5-F92ADB7E43DD}" type="presParOf" srcId="{E927948D-EC4E-4B54-9B80-16E7E330470F}" destId="{C1A7E67E-501B-4063-8507-7E691C52CD2F}" srcOrd="20" destOrd="0" presId="urn:microsoft.com/office/officeart/2005/8/layout/radial6"/>
    <dgm:cxn modelId="{6E93C2EA-17D9-41F3-ABC7-91785CC363E3}" type="presParOf" srcId="{E927948D-EC4E-4B54-9B80-16E7E330470F}" destId="{A5E57CE6-CC33-4133-93FD-60C19C7D1586}" srcOrd="21" destOrd="0" presId="urn:microsoft.com/office/officeart/2005/8/layout/radial6"/>
    <dgm:cxn modelId="{C5171470-3896-46B2-B344-C455E9488DDE}" type="presParOf" srcId="{E927948D-EC4E-4B54-9B80-16E7E330470F}" destId="{2329AE8A-2372-4E4F-884F-2FE931BFBBD8}" srcOrd="22" destOrd="0" presId="urn:microsoft.com/office/officeart/2005/8/layout/radial6"/>
    <dgm:cxn modelId="{C68A597C-400E-4767-8BDC-740256057C4F}" type="presParOf" srcId="{E927948D-EC4E-4B54-9B80-16E7E330470F}" destId="{A4D64AA6-82E9-4306-85D9-F016054FBDB5}" srcOrd="23" destOrd="0" presId="urn:microsoft.com/office/officeart/2005/8/layout/radial6"/>
    <dgm:cxn modelId="{05FD6C48-8365-49CE-A205-9B134CD3F2FE}" type="presParOf" srcId="{E927948D-EC4E-4B54-9B80-16E7E330470F}" destId="{275F4727-6145-4B50-ABAD-35CE0BFF73C1}" srcOrd="24" destOrd="0" presId="urn:microsoft.com/office/officeart/2005/8/layout/radial6"/>
    <dgm:cxn modelId="{77CED480-3B26-4A5A-87B1-CDDC2A7524F9}" type="presParOf" srcId="{E927948D-EC4E-4B54-9B80-16E7E330470F}" destId="{BEF90D7F-60A2-4200-ADA5-3021F19FA19E}" srcOrd="25" destOrd="0" presId="urn:microsoft.com/office/officeart/2005/8/layout/radial6"/>
    <dgm:cxn modelId="{8F8798A2-F1EC-4D3B-8E11-53A32D4014E9}" type="presParOf" srcId="{E927948D-EC4E-4B54-9B80-16E7E330470F}" destId="{F2130569-AFA5-4919-9705-138F83452230}" srcOrd="26" destOrd="0" presId="urn:microsoft.com/office/officeart/2005/8/layout/radial6"/>
    <dgm:cxn modelId="{99CDBA28-1A7A-4F07-96A9-5D967632A352}" type="presParOf" srcId="{E927948D-EC4E-4B54-9B80-16E7E330470F}" destId="{9E01336D-FA39-4D10-A110-80D85FF56278}"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1336D-FA39-4D10-A110-80D85FF56278}">
      <dsp:nvSpPr>
        <dsp:cNvPr id="0" name=""/>
        <dsp:cNvSpPr/>
      </dsp:nvSpPr>
      <dsp:spPr>
        <a:xfrm>
          <a:off x="2198776" y="384054"/>
          <a:ext cx="3872847" cy="3872847"/>
        </a:xfrm>
        <a:prstGeom prst="blockArc">
          <a:avLst>
            <a:gd name="adj1" fmla="val 13800000"/>
            <a:gd name="adj2" fmla="val 162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5F4727-6145-4B50-ABAD-35CE0BFF73C1}">
      <dsp:nvSpPr>
        <dsp:cNvPr id="0" name=""/>
        <dsp:cNvSpPr/>
      </dsp:nvSpPr>
      <dsp:spPr>
        <a:xfrm>
          <a:off x="2198776" y="384054"/>
          <a:ext cx="3872847" cy="3872847"/>
        </a:xfrm>
        <a:prstGeom prst="blockArc">
          <a:avLst>
            <a:gd name="adj1" fmla="val 11400000"/>
            <a:gd name="adj2" fmla="val 138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E57CE6-CC33-4133-93FD-60C19C7D1586}">
      <dsp:nvSpPr>
        <dsp:cNvPr id="0" name=""/>
        <dsp:cNvSpPr/>
      </dsp:nvSpPr>
      <dsp:spPr>
        <a:xfrm>
          <a:off x="2198776" y="384054"/>
          <a:ext cx="3872847" cy="3872847"/>
        </a:xfrm>
        <a:prstGeom prst="blockArc">
          <a:avLst>
            <a:gd name="adj1" fmla="val 9000000"/>
            <a:gd name="adj2" fmla="val 114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69BEC5-ED36-4A47-9477-6F8B5E0D1E25}">
      <dsp:nvSpPr>
        <dsp:cNvPr id="0" name=""/>
        <dsp:cNvSpPr/>
      </dsp:nvSpPr>
      <dsp:spPr>
        <a:xfrm>
          <a:off x="2198776" y="384054"/>
          <a:ext cx="3872847" cy="3872847"/>
        </a:xfrm>
        <a:prstGeom prst="blockArc">
          <a:avLst>
            <a:gd name="adj1" fmla="val 6600000"/>
            <a:gd name="adj2" fmla="val 90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4A75E-0A5E-43EA-93F1-28E46738B510}">
      <dsp:nvSpPr>
        <dsp:cNvPr id="0" name=""/>
        <dsp:cNvSpPr/>
      </dsp:nvSpPr>
      <dsp:spPr>
        <a:xfrm>
          <a:off x="2198776" y="384054"/>
          <a:ext cx="3872847" cy="3872847"/>
        </a:xfrm>
        <a:prstGeom prst="blockArc">
          <a:avLst>
            <a:gd name="adj1" fmla="val 4200000"/>
            <a:gd name="adj2" fmla="val 66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D04F3-9EED-4AE4-9E6B-A8810E52ECE4}">
      <dsp:nvSpPr>
        <dsp:cNvPr id="0" name=""/>
        <dsp:cNvSpPr/>
      </dsp:nvSpPr>
      <dsp:spPr>
        <a:xfrm>
          <a:off x="2198776" y="384054"/>
          <a:ext cx="3872847" cy="3872847"/>
        </a:xfrm>
        <a:prstGeom prst="blockArc">
          <a:avLst>
            <a:gd name="adj1" fmla="val 1800000"/>
            <a:gd name="adj2" fmla="val 42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89856-DB07-4893-8D02-4E1728A9944F}">
      <dsp:nvSpPr>
        <dsp:cNvPr id="0" name=""/>
        <dsp:cNvSpPr/>
      </dsp:nvSpPr>
      <dsp:spPr>
        <a:xfrm>
          <a:off x="2177304" y="422253"/>
          <a:ext cx="3872847" cy="3872847"/>
        </a:xfrm>
        <a:prstGeom prst="blockArc">
          <a:avLst>
            <a:gd name="adj1" fmla="val 20947878"/>
            <a:gd name="adj2" fmla="val 1720996"/>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57795C-200F-4EB7-B8C5-61E7B2BF7FF3}">
      <dsp:nvSpPr>
        <dsp:cNvPr id="0" name=""/>
        <dsp:cNvSpPr/>
      </dsp:nvSpPr>
      <dsp:spPr>
        <a:xfrm>
          <a:off x="2165741" y="355686"/>
          <a:ext cx="3872847" cy="3872847"/>
        </a:xfrm>
        <a:prstGeom prst="blockArc">
          <a:avLst>
            <a:gd name="adj1" fmla="val 18678506"/>
            <a:gd name="adj2" fmla="val 21069693"/>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3356F-143A-49D9-97B5-F6E2CF792626}">
      <dsp:nvSpPr>
        <dsp:cNvPr id="0" name=""/>
        <dsp:cNvSpPr/>
      </dsp:nvSpPr>
      <dsp:spPr>
        <a:xfrm>
          <a:off x="2198776" y="384054"/>
          <a:ext cx="3872847" cy="3872847"/>
        </a:xfrm>
        <a:prstGeom prst="blockArc">
          <a:avLst>
            <a:gd name="adj1" fmla="val 16200000"/>
            <a:gd name="adj2" fmla="val 18600000"/>
            <a:gd name="adj3"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C1AF2-5135-421B-9C7A-3C6608C9CE22}">
      <dsp:nvSpPr>
        <dsp:cNvPr id="0" name=""/>
        <dsp:cNvSpPr/>
      </dsp:nvSpPr>
      <dsp:spPr>
        <a:xfrm>
          <a:off x="3362059" y="1578032"/>
          <a:ext cx="1546281" cy="1484892"/>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Intersectoral working group coordinated by NCDC</a:t>
          </a:r>
        </a:p>
      </dsp:txBody>
      <dsp:txXfrm>
        <a:off x="3588507" y="1795489"/>
        <a:ext cx="1093385" cy="1049978"/>
      </dsp:txXfrm>
    </dsp:sp>
    <dsp:sp modelId="{988B3F27-6396-48D0-BB7B-75B3F3C07847}">
      <dsp:nvSpPr>
        <dsp:cNvPr id="0" name=""/>
        <dsp:cNvSpPr/>
      </dsp:nvSpPr>
      <dsp:spPr>
        <a:xfrm>
          <a:off x="3506674" y="-185783"/>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20916"/>
              </a:solidFill>
            </a:rPr>
            <a:t>Financial estimations</a:t>
          </a:r>
        </a:p>
      </dsp:txBody>
      <dsp:txXfrm>
        <a:off x="3690765" y="-10206"/>
        <a:ext cx="888870" cy="847762"/>
      </dsp:txXfrm>
    </dsp:sp>
    <dsp:sp modelId="{42844772-9498-404D-AF7D-F924AAA199DA}">
      <dsp:nvSpPr>
        <dsp:cNvPr id="0" name=""/>
        <dsp:cNvSpPr/>
      </dsp:nvSpPr>
      <dsp:spPr>
        <a:xfrm>
          <a:off x="4732344" y="260323"/>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rgbClr val="020916"/>
              </a:solidFill>
            </a:rPr>
            <a:t>Communi</a:t>
          </a:r>
          <a:r>
            <a:rPr lang="en-US" sz="1400" kern="1200" dirty="0">
              <a:solidFill>
                <a:srgbClr val="020916"/>
              </a:solidFill>
            </a:rPr>
            <a:t>-cation</a:t>
          </a:r>
        </a:p>
      </dsp:txBody>
      <dsp:txXfrm>
        <a:off x="4916435" y="435900"/>
        <a:ext cx="888870" cy="847762"/>
      </dsp:txXfrm>
    </dsp:sp>
    <dsp:sp modelId="{3446C9E7-70CF-4806-8A1F-4FD9A6E6261D}">
      <dsp:nvSpPr>
        <dsp:cNvPr id="0" name=""/>
        <dsp:cNvSpPr/>
      </dsp:nvSpPr>
      <dsp:spPr>
        <a:xfrm>
          <a:off x="5357801" y="1399673"/>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20916"/>
              </a:solidFill>
            </a:rPr>
            <a:t>Surveillance</a:t>
          </a:r>
        </a:p>
      </dsp:txBody>
      <dsp:txXfrm>
        <a:off x="5541892" y="1575250"/>
        <a:ext cx="888870" cy="847762"/>
      </dsp:txXfrm>
    </dsp:sp>
    <dsp:sp modelId="{B5210ADD-3B2E-4D74-845C-0C586BFE9305}">
      <dsp:nvSpPr>
        <dsp:cNvPr id="0" name=""/>
        <dsp:cNvSpPr/>
      </dsp:nvSpPr>
      <dsp:spPr>
        <a:xfrm>
          <a:off x="5158015" y="2674422"/>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Laboratory</a:t>
          </a:r>
        </a:p>
      </dsp:txBody>
      <dsp:txXfrm>
        <a:off x="5342106" y="2849999"/>
        <a:ext cx="888870" cy="847762"/>
      </dsp:txXfrm>
    </dsp:sp>
    <dsp:sp modelId="{62FFAB64-589B-4CAF-9C43-CC3BE9D900CC}">
      <dsp:nvSpPr>
        <dsp:cNvPr id="0" name=""/>
        <dsp:cNvSpPr/>
      </dsp:nvSpPr>
      <dsp:spPr>
        <a:xfrm>
          <a:off x="4158839" y="3512830"/>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Infection control</a:t>
          </a:r>
        </a:p>
      </dsp:txBody>
      <dsp:txXfrm>
        <a:off x="4342930" y="3688407"/>
        <a:ext cx="888870" cy="847762"/>
      </dsp:txXfrm>
    </dsp:sp>
    <dsp:sp modelId="{A2384F06-FD00-43B2-B755-BBE89AC03BD7}">
      <dsp:nvSpPr>
        <dsp:cNvPr id="0" name=""/>
        <dsp:cNvSpPr/>
      </dsp:nvSpPr>
      <dsp:spPr>
        <a:xfrm>
          <a:off x="2854508" y="3512830"/>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Safe Blood </a:t>
          </a:r>
        </a:p>
      </dsp:txBody>
      <dsp:txXfrm>
        <a:off x="3038599" y="3688407"/>
        <a:ext cx="888870" cy="847762"/>
      </dsp:txXfrm>
    </dsp:sp>
    <dsp:sp modelId="{44371ED0-5D49-4774-9997-69C8F6AC0F45}">
      <dsp:nvSpPr>
        <dsp:cNvPr id="0" name=""/>
        <dsp:cNvSpPr/>
      </dsp:nvSpPr>
      <dsp:spPr>
        <a:xfrm>
          <a:off x="1855332" y="2674422"/>
          <a:ext cx="1257052" cy="1198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Harm reduction</a:t>
          </a:r>
        </a:p>
      </dsp:txBody>
      <dsp:txXfrm>
        <a:off x="2039423" y="2849999"/>
        <a:ext cx="888870" cy="847762"/>
      </dsp:txXfrm>
    </dsp:sp>
    <dsp:sp modelId="{2329AE8A-2372-4E4F-884F-2FE931BFBBD8}">
      <dsp:nvSpPr>
        <dsp:cNvPr id="0" name=""/>
        <dsp:cNvSpPr/>
      </dsp:nvSpPr>
      <dsp:spPr>
        <a:xfrm>
          <a:off x="1588037" y="1351900"/>
          <a:ext cx="1338653" cy="12749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HCV screening, treatment and care</a:t>
          </a:r>
        </a:p>
      </dsp:txBody>
      <dsp:txXfrm>
        <a:off x="1784078" y="1538609"/>
        <a:ext cx="946571" cy="901513"/>
      </dsp:txXfrm>
    </dsp:sp>
    <dsp:sp modelId="{BEF90D7F-60A2-4200-ADA5-3021F19FA19E}">
      <dsp:nvSpPr>
        <dsp:cNvPr id="0" name=""/>
        <dsp:cNvSpPr/>
      </dsp:nvSpPr>
      <dsp:spPr>
        <a:xfrm>
          <a:off x="2240203" y="222316"/>
          <a:ext cx="1338653" cy="12749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20916"/>
              </a:solidFill>
            </a:rPr>
            <a:t>Monitoring and Evaluation</a:t>
          </a:r>
        </a:p>
      </dsp:txBody>
      <dsp:txXfrm>
        <a:off x="2436244" y="409025"/>
        <a:ext cx="946571" cy="9015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02E6B7-BB92-4E06-A4F2-573AAD13D65A}" type="datetimeFigureOut">
              <a:rPr lang="en-US"/>
              <a:pPr>
                <a:defRPr/>
              </a:pPr>
              <a:t>4/19/2016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0A6240-3F25-4DB1-BB33-7ECDE12263D6}" type="slidenum">
              <a:rPr lang="en-US"/>
              <a:pPr>
                <a:defRPr/>
              </a:pPr>
              <a:t>‹#›</a:t>
            </a:fld>
            <a:endParaRPr lang="en-US"/>
          </a:p>
        </p:txBody>
      </p:sp>
    </p:spTree>
    <p:extLst>
      <p:ext uri="{BB962C8B-B14F-4D97-AF65-F5344CB8AC3E}">
        <p14:creationId xmlns:p14="http://schemas.microsoft.com/office/powerpoint/2010/main" val="372304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DFD3F70A-537D-4DCF-A6B6-276A7284A36D}" type="datetimeFigureOut">
              <a:rPr lang="en-US"/>
              <a:pPr>
                <a:defRPr/>
              </a:pPr>
              <a:t>4/19/2016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5843EA1-E497-47D0-8F03-32155E4401AF}" type="slidenum">
              <a:rPr lang="en-US"/>
              <a:pPr>
                <a:defRPr/>
              </a:pPr>
              <a:t>‹#›</a:t>
            </a:fld>
            <a:endParaRPr lang="en-US"/>
          </a:p>
        </p:txBody>
      </p:sp>
    </p:spTree>
    <p:extLst>
      <p:ext uri="{BB962C8B-B14F-4D97-AF65-F5344CB8AC3E}">
        <p14:creationId xmlns:p14="http://schemas.microsoft.com/office/powerpoint/2010/main" val="3730177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all, thanks</a:t>
            </a:r>
            <a:r>
              <a:rPr lang="en-US" baseline="0" dirty="0"/>
              <a:t> for coming to hear about this amazing story unfolding in Georgia on </a:t>
            </a:r>
            <a:r>
              <a:rPr lang="en-US" baseline="0" dirty="0" err="1"/>
              <a:t>Hep</a:t>
            </a:r>
            <a:r>
              <a:rPr lang="en-US" baseline="0" dirty="0"/>
              <a:t> C. </a:t>
            </a:r>
          </a:p>
          <a:p>
            <a:r>
              <a:rPr lang="en-US" baseline="0" dirty="0"/>
              <a:t>I am Juliette Morgan, I am the CDC Country Director of the South Caucasus Office in Tbilisi Georgia</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1</a:t>
            </a:fld>
            <a:endParaRPr lang="en-US"/>
          </a:p>
        </p:txBody>
      </p:sp>
    </p:spTree>
    <p:extLst>
      <p:ext uri="{BB962C8B-B14F-4D97-AF65-F5344CB8AC3E}">
        <p14:creationId xmlns:p14="http://schemas.microsoft.com/office/powerpoint/2010/main" val="38041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colleagues from Georgia, particularly the patient advocates can speak better to the financial elements</a:t>
            </a:r>
            <a:r>
              <a:rPr lang="en-US" baseline="0" dirty="0"/>
              <a:t> that represent barriers to access to treatment but this area, finances, again represents a hard discussion the government needs to address. </a:t>
            </a:r>
          </a:p>
          <a:p>
            <a:r>
              <a:rPr lang="en-US" baseline="0" dirty="0"/>
              <a:t>I would suggest that in all of these discussions the cost effectiveness of the eliminating HCV in Georgia be taken into account especially in preventing costly treatments that come along with advanced liver diseases that will be averted by treated all </a:t>
            </a:r>
            <a:r>
              <a:rPr lang="en-US" baseline="0" dirty="0" err="1"/>
              <a:t>georgians</a:t>
            </a:r>
            <a:r>
              <a:rPr lang="en-US" baseline="0" dirty="0"/>
              <a:t> that are infected and </a:t>
            </a:r>
            <a:r>
              <a:rPr lang="en-US" baseline="0" dirty="0" err="1"/>
              <a:t>thefore</a:t>
            </a:r>
            <a:r>
              <a:rPr lang="en-US" baseline="0" dirty="0"/>
              <a:t> avoid later sequelae. </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15</a:t>
            </a:fld>
            <a:endParaRPr lang="en-US"/>
          </a:p>
        </p:txBody>
      </p:sp>
    </p:spTree>
    <p:extLst>
      <p:ext uri="{BB962C8B-B14F-4D97-AF65-F5344CB8AC3E}">
        <p14:creationId xmlns:p14="http://schemas.microsoft.com/office/powerpoint/2010/main" val="415931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goes back to the screening plans</a:t>
            </a:r>
            <a:r>
              <a:rPr lang="en-US" baseline="0" dirty="0"/>
              <a:t> that are needed: based on our results from the </a:t>
            </a:r>
            <a:r>
              <a:rPr lang="en-US" baseline="0" dirty="0" err="1"/>
              <a:t>sero</a:t>
            </a:r>
            <a:r>
              <a:rPr lang="en-US" baseline="0" dirty="0"/>
              <a:t> survey, roughly 1 in 5 adult males in Georgia is infected. By targeting this age group for screening you will pick up the bulk of the infections quickly. Of course they then need to be linked to care, </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20</a:t>
            </a:fld>
            <a:endParaRPr lang="en-US"/>
          </a:p>
        </p:txBody>
      </p:sp>
    </p:spTree>
    <p:extLst>
      <p:ext uri="{BB962C8B-B14F-4D97-AF65-F5344CB8AC3E}">
        <p14:creationId xmlns:p14="http://schemas.microsoft.com/office/powerpoint/2010/main" val="221731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just saw how the </a:t>
            </a:r>
            <a:r>
              <a:rPr lang="en-US" baseline="0" dirty="0" err="1"/>
              <a:t>sero</a:t>
            </a:r>
            <a:r>
              <a:rPr lang="en-US" baseline="0" dirty="0"/>
              <a:t> survey results give us direction for screening, you talked about this example</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23</a:t>
            </a:fld>
            <a:endParaRPr lang="en-US"/>
          </a:p>
        </p:txBody>
      </p:sp>
    </p:spTree>
    <p:extLst>
      <p:ext uri="{BB962C8B-B14F-4D97-AF65-F5344CB8AC3E}">
        <p14:creationId xmlns:p14="http://schemas.microsoft.com/office/powerpoint/2010/main" val="429491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know the number of current health care providers in Georgia that are “allowed” to treat HCV infected patients in Georgia but in phase 1 we saw only about a sixth of those involved in the care of the 7000 patients. We could estimate how many providers are needed to be able to treat 30000 patients a year necessary to achieve the target of elimination by 2020 with ~30 000 treatments a year. </a:t>
            </a:r>
          </a:p>
          <a:p>
            <a:r>
              <a:rPr lang="en-US" baseline="0" dirty="0"/>
              <a:t>And then train them.</a:t>
            </a:r>
          </a:p>
          <a:p>
            <a:endParaRPr lang="en-US" baseline="0" dirty="0"/>
          </a:p>
          <a:p>
            <a:r>
              <a:rPr lang="en-US" baseline="0" dirty="0"/>
              <a:t>In other countries, care is decentralized from the highly specialized physician to primary care doctors and nurses. And if this were possible then diagnosis and treatment could potentially be done in settings like NSP and OST centers.</a:t>
            </a:r>
          </a:p>
          <a:p>
            <a:r>
              <a:rPr lang="en-US" baseline="0" dirty="0"/>
              <a:t>This is something that also may need to be discussed i</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25</a:t>
            </a:fld>
            <a:endParaRPr lang="en-US"/>
          </a:p>
        </p:txBody>
      </p:sp>
    </p:spTree>
    <p:extLst>
      <p:ext uri="{BB962C8B-B14F-4D97-AF65-F5344CB8AC3E}">
        <p14:creationId xmlns:p14="http://schemas.microsoft.com/office/powerpoint/2010/main" val="114719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infection control</a:t>
            </a:r>
            <a:r>
              <a:rPr lang="en-US" baseline="0" dirty="0"/>
              <a:t> issues are great, would require a presentation on its own but mostly I think here we need better understanding of what is going on, how much of the 39% of the risk factor pie comes from this for example. </a:t>
            </a:r>
          </a:p>
          <a:p>
            <a:r>
              <a:rPr lang="en-US" baseline="0" dirty="0"/>
              <a:t>The same for HR, we heard from our colleague Margaret Hellard when she presented in Tbilisi on her program in Australia and </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27</a:t>
            </a:fld>
            <a:endParaRPr lang="en-US"/>
          </a:p>
        </p:txBody>
      </p:sp>
    </p:spTree>
    <p:extLst>
      <p:ext uri="{BB962C8B-B14F-4D97-AF65-F5344CB8AC3E}">
        <p14:creationId xmlns:p14="http://schemas.microsoft.com/office/powerpoint/2010/main" val="166218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took Dr. </a:t>
            </a:r>
            <a:r>
              <a:rPr lang="en-US" baseline="0" dirty="0" err="1"/>
              <a:t>Amiran’s</a:t>
            </a:r>
            <a:r>
              <a:rPr lang="en-US" baseline="0" dirty="0"/>
              <a:t> graph that demonstrates the areas included in the elimination plan draft and for the workshop we essentially broke into working groups and asked the groups to take a step back and think what were the questions for which the answers would provide whether or not the activities being done in each of these areas where successful and if they weren’t, why not? So, to prove and improve</a:t>
            </a:r>
          </a:p>
          <a:p>
            <a:endParaRPr lang="en-US" baseline="0" dirty="0"/>
          </a:p>
          <a:p>
            <a:r>
              <a:rPr lang="en-US" baseline="0" dirty="0"/>
              <a:t>The M&amp;E plan is being developed still but the input from the workshop was excellent. Also, this is the process that is needed to develop the information system that is needed (the requirements needed for the information system). </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34</a:t>
            </a:fld>
            <a:endParaRPr lang="en-US"/>
          </a:p>
        </p:txBody>
      </p:sp>
    </p:spTree>
    <p:extLst>
      <p:ext uri="{BB962C8B-B14F-4D97-AF65-F5344CB8AC3E}">
        <p14:creationId xmlns:p14="http://schemas.microsoft.com/office/powerpoint/2010/main" val="99643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24FE3951-3548-47FF-83EC-E43E3A8E1544}" type="slidenum">
              <a:rPr lang="en-US" smtClean="0"/>
              <a:t>39</a:t>
            </a:fld>
            <a:endParaRPr lang="en-US"/>
          </a:p>
        </p:txBody>
      </p:sp>
    </p:spTree>
    <p:extLst>
      <p:ext uri="{BB962C8B-B14F-4D97-AF65-F5344CB8AC3E}">
        <p14:creationId xmlns:p14="http://schemas.microsoft.com/office/powerpoint/2010/main" val="320012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24FE3951-3548-47FF-83EC-E43E3A8E1544}" type="slidenum">
              <a:rPr lang="en-US" smtClean="0"/>
              <a:t>40</a:t>
            </a:fld>
            <a:endParaRPr lang="en-US"/>
          </a:p>
        </p:txBody>
      </p:sp>
    </p:spTree>
    <p:extLst>
      <p:ext uri="{BB962C8B-B14F-4D97-AF65-F5344CB8AC3E}">
        <p14:creationId xmlns:p14="http://schemas.microsoft.com/office/powerpoint/2010/main" val="204784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through my office</a:t>
            </a:r>
            <a:r>
              <a:rPr lang="en-US" baseline="0" dirty="0"/>
              <a:t> that a lot of CDC support gets coordinated, we are located in the Georgian NCDC campus and we work closely with NCDC on </a:t>
            </a:r>
            <a:r>
              <a:rPr lang="en-US" baseline="0" dirty="0" err="1"/>
              <a:t>Hep</a:t>
            </a:r>
            <a:r>
              <a:rPr lang="en-US" baseline="0" dirty="0"/>
              <a:t> C and other public health matters.  and I have been fortunate to be involved in this elimination project since the very day we dared to mention the “E” word. </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2</a:t>
            </a:fld>
            <a:endParaRPr lang="en-US"/>
          </a:p>
        </p:txBody>
      </p:sp>
    </p:spTree>
    <p:extLst>
      <p:ext uri="{BB962C8B-B14F-4D97-AF65-F5344CB8AC3E}">
        <p14:creationId xmlns:p14="http://schemas.microsoft.com/office/powerpoint/2010/main" val="228222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speaking of the elimination, when Georgia started using this word and started floating the concept of elimination, there was no Global Strategy for Elimination or Glasgow Declaration encouraging countries to get plans together for elimination Charles Gore  and  </a:t>
            </a:r>
            <a:r>
              <a:rPr lang="en-US" baseline="0" dirty="0" err="1"/>
              <a:t>Gottffired</a:t>
            </a:r>
            <a:r>
              <a:rPr lang="en-US" baseline="0" dirty="0"/>
              <a:t> </a:t>
            </a:r>
            <a:r>
              <a:rPr lang="en-US" baseline="0" dirty="0" err="1"/>
              <a:t>Hirnschall</a:t>
            </a:r>
            <a:r>
              <a:rPr lang="en-US" baseline="0" dirty="0"/>
              <a:t> this morning. I want to highlight this article by Liesl Hagan and Ray Schinazi, because it inspired CDC and NCDC to dream and to dream big. With this inspiration we worked to first get support within Georgia, the clinicians, the patient advocates, and of course the government and then we went out, specifically to the EASL in London 2014 and pitched it to the pharmaceutical companies who were just starting to launch the DAAs and the rest is history.   </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3</a:t>
            </a:fld>
            <a:endParaRPr lang="en-US"/>
          </a:p>
        </p:txBody>
      </p:sp>
    </p:spTree>
    <p:extLst>
      <p:ext uri="{BB962C8B-B14F-4D97-AF65-F5344CB8AC3E}">
        <p14:creationId xmlns:p14="http://schemas.microsoft.com/office/powerpoint/2010/main" val="288176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a:t>
            </a:r>
            <a:r>
              <a:rPr lang="en-US" baseline="0" dirty="0"/>
              <a:t> presentation today will present to you today some of the key discussions and outcomes of the third </a:t>
            </a:r>
            <a:r>
              <a:rPr lang="en-US" baseline="0" dirty="0" err="1"/>
              <a:t>Wokrshop</a:t>
            </a:r>
            <a:r>
              <a:rPr lang="en-US" baseline="0" dirty="0"/>
              <a:t> on HCV elimination to generate some good discussion here that will help us finalize an elimination plan that will make Georgia’s ambitious goal achievable. We believe we have all the tools, but also as was mentioned this morning from Charles Gore, this is massive and we don’t have a lot of experience doing this. What we do have however, are the lessons learned from phase 1, we have the results of the </a:t>
            </a:r>
            <a:r>
              <a:rPr lang="en-US" baseline="0" dirty="0" err="1"/>
              <a:t>sero</a:t>
            </a:r>
            <a:r>
              <a:rPr lang="en-US" baseline="0" dirty="0"/>
              <a:t> survey, we have modelling to input into the WHO strategic </a:t>
            </a:r>
            <a:r>
              <a:rPr lang="en-US" baseline="0" dirty="0" err="1"/>
              <a:t>framwork</a:t>
            </a:r>
            <a:r>
              <a:rPr lang="en-US" baseline="0" dirty="0"/>
              <a:t> outline. </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4</a:t>
            </a:fld>
            <a:endParaRPr lang="en-US"/>
          </a:p>
        </p:txBody>
      </p:sp>
    </p:spTree>
    <p:extLst>
      <p:ext uri="{BB962C8B-B14F-4D97-AF65-F5344CB8AC3E}">
        <p14:creationId xmlns:p14="http://schemas.microsoft.com/office/powerpoint/2010/main" val="222098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doesn’t do justice to all of the presentations given at the workshop but I believe that this is a good list of the areas where we identified challenges that need to be addressed to achieve the elimination goals. I will review these issues in these areas very briefly</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5</a:t>
            </a:fld>
            <a:endParaRPr lang="en-US"/>
          </a:p>
        </p:txBody>
      </p:sp>
    </p:spTree>
    <p:extLst>
      <p:ext uri="{BB962C8B-B14F-4D97-AF65-F5344CB8AC3E}">
        <p14:creationId xmlns:p14="http://schemas.microsoft.com/office/powerpoint/2010/main" val="258806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no question in my mind that this elimination program and particularly the rapid implementation of the program would not be possible anywhere in the world but in Georgia. Some of the characteristics of why Georgia is the ideal place to do this were previously listed by Dr. Amiran this morning and while all of them are true, probably the most important factor has been that government is extraordinarily committed to this. </a:t>
            </a:r>
          </a:p>
          <a:p>
            <a:r>
              <a:rPr lang="en-US" baseline="0" dirty="0"/>
              <a:t>But also, so are the other stakeholders in this </a:t>
            </a:r>
            <a:r>
              <a:rPr lang="en-US" baseline="0" dirty="0" err="1"/>
              <a:t>endevour</a:t>
            </a:r>
            <a:r>
              <a:rPr lang="en-US" baseline="0" dirty="0"/>
              <a:t> and I would like to highlight this as well. Without out the clinicians doing their tremendous work and without the patient advocates pushing on all the issues that are obstacles to them, this wouldn’t be possible either.</a:t>
            </a:r>
          </a:p>
          <a:p>
            <a:r>
              <a:rPr lang="en-US" baseline="0" dirty="0"/>
              <a:t>The hard questions that the government needs to deal with are hard political questions but they need to be discussed in the context of elimination. </a:t>
            </a:r>
            <a:endParaRPr lang="en-US" dirty="0"/>
          </a:p>
        </p:txBody>
      </p:sp>
      <p:sp>
        <p:nvSpPr>
          <p:cNvPr id="4" name="Slide Number Placeholder 3"/>
          <p:cNvSpPr>
            <a:spLocks noGrp="1"/>
          </p:cNvSpPr>
          <p:nvPr>
            <p:ph type="sldNum" sz="quarter" idx="10"/>
          </p:nvPr>
        </p:nvSpPr>
        <p:spPr/>
        <p:txBody>
          <a:bodyPr/>
          <a:lstStyle/>
          <a:p>
            <a:fld id="{324084E0-41F1-4440-93DB-8F5FAF3E8C70}" type="slidenum">
              <a:rPr lang="en-US" smtClean="0"/>
              <a:t>8</a:t>
            </a:fld>
            <a:endParaRPr lang="en-US"/>
          </a:p>
        </p:txBody>
      </p:sp>
    </p:spTree>
    <p:extLst>
      <p:ext uri="{BB962C8B-B14F-4D97-AF65-F5344CB8AC3E}">
        <p14:creationId xmlns:p14="http://schemas.microsoft.com/office/powerpoint/2010/main" val="26588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essentially the slide</a:t>
            </a:r>
            <a:r>
              <a:rPr lang="en-US" baseline="0" dirty="0"/>
              <a:t> that responds to the title of my presentation. You will see as we move through my presentation that there is overlap in many of the needs. </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11</a:t>
            </a:fld>
            <a:endParaRPr lang="en-US"/>
          </a:p>
        </p:txBody>
      </p:sp>
    </p:spTree>
    <p:extLst>
      <p:ext uri="{BB962C8B-B14F-4D97-AF65-F5344CB8AC3E}">
        <p14:creationId xmlns:p14="http://schemas.microsoft.com/office/powerpoint/2010/main" val="334836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powerful slide from Peter Vickerman’s modelling and I want</a:t>
            </a:r>
            <a:r>
              <a:rPr lang="en-US" baseline="0" dirty="0"/>
              <a:t> to highlight it as I think we must take these calculations into account if we want to achieve the goals laid out for 2020 and especially as the implications are very important for directing the elimination plan. </a:t>
            </a:r>
          </a:p>
          <a:p>
            <a:r>
              <a:rPr lang="en-US" baseline="0" dirty="0"/>
              <a:t>The baseline incidence calculation came from </a:t>
            </a:r>
            <a:r>
              <a:rPr lang="en-US" sz="1200" kern="1200" dirty="0">
                <a:solidFill>
                  <a:schemeClr val="tx1"/>
                </a:solidFill>
                <a:effectLst/>
                <a:latin typeface="+mn-lt"/>
                <a:ea typeface="+mn-ea"/>
                <a:cs typeface="+mn-cs"/>
              </a:rPr>
              <a:t>fitting the model to the ‘stable’ HCV prevalence in PWID and non-PWID while accounting for average life expectancy and duration of injecting - the model projected the HCV incidence must be about 0.24 per 100 person years. </a:t>
            </a:r>
            <a:endParaRPr lang="en-US" baseline="0" dirty="0"/>
          </a:p>
          <a:p>
            <a:endParaRPr lang="en-US" baseline="0" dirty="0"/>
          </a:p>
          <a:p>
            <a:r>
              <a:rPr lang="en-US" sz="1200" kern="1200" dirty="0">
                <a:solidFill>
                  <a:schemeClr val="tx1"/>
                </a:solidFill>
                <a:effectLst/>
                <a:latin typeface="+mn-lt"/>
                <a:ea typeface="+mn-ea"/>
                <a:cs typeface="+mn-cs"/>
              </a:rPr>
              <a:t>it can double the impact achieved as shown by the black arrow, and by 2020 results in much lower incidence than if PWID had not been treated and harm reduction (HR) had not been scaled up. It also results in achieving the elimination target which isn’t achieved otherwise. For prevalence, little added impact is achieved from targeting and adding harm reduction (HR), but if treatment is not maintained after 2020 then prevalence and incidence will stay low if HR had been scaled up and treatments had been targeted to PWID, BUT if HR had not been scaled up and treatment hadn’t reached PWID then prevalence and incidence both start increasing again and quite quickly for incidence.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 main message is - scaling up harm reduction and targeting treatment to PWID is crucial for achieving elimination on HCV incidence, and for maintaining this impact in future years after the mass treatment campaign.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12</a:t>
            </a:fld>
            <a:endParaRPr lang="en-US"/>
          </a:p>
        </p:txBody>
      </p:sp>
    </p:spTree>
    <p:extLst>
      <p:ext uri="{BB962C8B-B14F-4D97-AF65-F5344CB8AC3E}">
        <p14:creationId xmlns:p14="http://schemas.microsoft.com/office/powerpoint/2010/main" val="229524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the overarching elimination plan, specific plans for screening should be developed. </a:t>
            </a:r>
          </a:p>
          <a:p>
            <a:r>
              <a:rPr lang="en-US" baseline="0" dirty="0"/>
              <a:t>Such as the screening. This is an area we will touch on again later, but briefly, with targeted screening that focuses on an age group for example and no the specific risk factor, you will probably get more bang for your buck, as Francisco demonstrated in his presentation that showed the outcome of the screening among different populations. </a:t>
            </a:r>
            <a:endParaRPr lang="en-US" dirty="0"/>
          </a:p>
        </p:txBody>
      </p:sp>
      <p:sp>
        <p:nvSpPr>
          <p:cNvPr id="4" name="Slide Number Placeholder 3"/>
          <p:cNvSpPr>
            <a:spLocks noGrp="1"/>
          </p:cNvSpPr>
          <p:nvPr>
            <p:ph type="sldNum" sz="quarter" idx="10"/>
          </p:nvPr>
        </p:nvSpPr>
        <p:spPr/>
        <p:txBody>
          <a:bodyPr/>
          <a:lstStyle/>
          <a:p>
            <a:pPr>
              <a:defRPr/>
            </a:pPr>
            <a:fld id="{75843EA1-E497-47D0-8F03-32155E4401AF}" type="slidenum">
              <a:rPr lang="en-US" smtClean="0"/>
              <a:pPr>
                <a:defRPr/>
              </a:pPr>
              <a:t>13</a:t>
            </a:fld>
            <a:endParaRPr lang="en-US"/>
          </a:p>
        </p:txBody>
      </p:sp>
    </p:spTree>
    <p:extLst>
      <p:ext uri="{BB962C8B-B14F-4D97-AF65-F5344CB8AC3E}">
        <p14:creationId xmlns:p14="http://schemas.microsoft.com/office/powerpoint/2010/main" val="1148939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9128966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36BD0A-0E3A-49CE-8E84-F26C3B8A8078}" type="datetimeFigureOut">
              <a:rPr lang="en-US" smtClean="0"/>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6C7476-D64B-49B7-AAD5-73F3A71DD552}" type="slidenum">
              <a:rPr lang="en-US" smtClean="0"/>
              <a:t>‹#›</a:t>
            </a:fld>
            <a:endParaRPr lang="en-US"/>
          </a:p>
        </p:txBody>
      </p:sp>
    </p:spTree>
    <p:extLst>
      <p:ext uri="{BB962C8B-B14F-4D97-AF65-F5344CB8AC3E}">
        <p14:creationId xmlns:p14="http://schemas.microsoft.com/office/powerpoint/2010/main" val="1013852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11894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254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13369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1D011610-06AD-4520-96D3-2BD44FB6C9B5}"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567DD70E-F28D-4F1D-B5C4-49488556D6A8}" type="slidenum">
              <a:rPr lang="en-US"/>
              <a:pPr>
                <a:defRPr/>
              </a:pPr>
              <a:t>‹#›</a:t>
            </a:fld>
            <a:endParaRPr lang="en-US"/>
          </a:p>
        </p:txBody>
      </p:sp>
    </p:spTree>
    <p:extLst>
      <p:ext uri="{BB962C8B-B14F-4D97-AF65-F5344CB8AC3E}">
        <p14:creationId xmlns:p14="http://schemas.microsoft.com/office/powerpoint/2010/main" val="24406718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20743619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23437802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30790554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60210906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1077294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37890209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32333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36BD0A-0E3A-49CE-8E84-F26C3B8A8078}" type="datetimeFigureOut">
              <a:rPr lang="en-US" smtClean="0"/>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6C7476-D64B-49B7-AAD5-73F3A71DD552}" type="slidenum">
              <a:rPr lang="en-US" smtClean="0"/>
              <a:t>‹#›</a:t>
            </a:fld>
            <a:endParaRPr lang="en-US"/>
          </a:p>
        </p:txBody>
      </p:sp>
    </p:spTree>
    <p:extLst>
      <p:ext uri="{BB962C8B-B14F-4D97-AF65-F5344CB8AC3E}">
        <p14:creationId xmlns:p14="http://schemas.microsoft.com/office/powerpoint/2010/main" val="15215410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83042311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580702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85191654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fld id="{663681AB-92EE-4444-9477-B23014EEEF16}" type="slidenum">
              <a:rPr lang="en-US"/>
              <a:pPr>
                <a:defRPr/>
              </a:pPr>
              <a:t>‹#›</a:t>
            </a:fld>
            <a:endParaRPr lang="en-US"/>
          </a:p>
        </p:txBody>
      </p:sp>
    </p:spTree>
    <p:extLst>
      <p:ext uri="{BB962C8B-B14F-4D97-AF65-F5344CB8AC3E}">
        <p14:creationId xmlns:p14="http://schemas.microsoft.com/office/powerpoint/2010/main" val="408507057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7" descr="cdc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96000"/>
            <a:ext cx="9017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C_ViralHep_logo_3C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21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477837" y="1179512"/>
            <a:ext cx="7848601" cy="1588"/>
          </a:xfrm>
          <a:prstGeom prst="line">
            <a:avLst/>
          </a:prstGeom>
          <a:solidFill>
            <a:schemeClr val="accent1"/>
          </a:solidFill>
          <a:ln w="38100" cap="flat" cmpd="sng" algn="ctr">
            <a:gradFill flip="none" rotWithShape="1">
              <a:gsLst>
                <a:gs pos="0">
                  <a:srgbClr val="03D4A8"/>
                </a:gs>
                <a:gs pos="47000">
                  <a:srgbClr val="21D6E0"/>
                </a:gs>
                <a:gs pos="75000">
                  <a:srgbClr val="0087E6"/>
                </a:gs>
                <a:gs pos="100000">
                  <a:srgbClr val="005CBF"/>
                </a:gs>
              </a:gsLst>
              <a:path path="circle">
                <a:fillToRect l="100000" t="100000"/>
              </a:path>
              <a:tileRect r="-100000" b="-100000"/>
            </a:gradFill>
            <a:prstDash val="solid"/>
            <a:bevel/>
            <a:headEnd type="none" w="med" len="med"/>
            <a:tailEnd type="none" w="med" len="med"/>
          </a:ln>
          <a:effectLst>
            <a:innerShdw blurRad="63500" dist="50800" dir="13500000">
              <a:schemeClr val="accent1">
                <a:lumMod val="60000"/>
                <a:lumOff val="40000"/>
                <a:alpha val="50000"/>
              </a:schemeClr>
            </a:innerShdw>
          </a:effectLst>
          <a:scene3d>
            <a:camera prst="orthographicFront"/>
            <a:lightRig rig="threePt" dir="t"/>
          </a:scene3d>
          <a:sp3d extrusionH="76200">
            <a:extrusionClr>
              <a:schemeClr val="accent1">
                <a:lumMod val="50000"/>
              </a:schemeClr>
            </a:extrusionClr>
          </a:sp3d>
        </p:spPr>
      </p:cxnSp>
      <p:sp>
        <p:nvSpPr>
          <p:cNvPr id="2" name="Title 1"/>
          <p:cNvSpPr>
            <a:spLocks noGrp="1"/>
          </p:cNvSpPr>
          <p:nvPr>
            <p:ph type="title"/>
          </p:nvPr>
        </p:nvSpPr>
        <p:spPr>
          <a:xfrm>
            <a:off x="609600" y="0"/>
            <a:ext cx="7772400" cy="1143000"/>
          </a:xfrm>
          <a:prstGeom prst="rect">
            <a:avLst/>
          </a:prstGeom>
        </p:spPr>
        <p:txBody>
          <a:bodyPr/>
          <a:lstStyle>
            <a:lvl1pPr>
              <a:defRPr/>
            </a:lvl1pPr>
          </a:lstStyle>
          <a:p>
            <a:r>
              <a:rPr lang="en-US" dirty="0" err="1"/>
              <a:t>Click to edit Master title style</a:t>
            </a:r>
            <a:endParaRPr lang="en-US" dirty="0"/>
          </a:p>
        </p:txBody>
      </p:sp>
      <p:sp>
        <p:nvSpPr>
          <p:cNvPr id="3" name="Content Placeholder 2"/>
          <p:cNvSpPr>
            <a:spLocks noGrp="1"/>
          </p:cNvSpPr>
          <p:nvPr>
            <p:ph idx="1"/>
          </p:nvPr>
        </p:nvSpPr>
        <p:spPr>
          <a:xfrm>
            <a:off x="609600" y="1447800"/>
            <a:ext cx="77724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906BDDF8-74C2-4EA5-A977-42BE585E9791}" type="slidenum">
              <a:rPr lang="en-US"/>
              <a:pPr>
                <a:defRPr/>
              </a:pPr>
              <a:t>‹#›</a:t>
            </a:fld>
            <a:endParaRPr lang="en-US" dirty="0"/>
          </a:p>
        </p:txBody>
      </p:sp>
    </p:spTree>
    <p:extLst>
      <p:ext uri="{BB962C8B-B14F-4D97-AF65-F5344CB8AC3E}">
        <p14:creationId xmlns:p14="http://schemas.microsoft.com/office/powerpoint/2010/main" val="42350348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a:prstGeom prst="rect">
            <a:avLst/>
          </a:prstGeom>
        </p:spPr>
        <p:txBody>
          <a:bodyPr lIns="82945" tIns="41473" rIns="82945" bIns="41473"/>
          <a:lstStyle/>
          <a:p>
            <a:r>
              <a:rPr lang="en-US"/>
              <a:t>Click to edit Master title style</a:t>
            </a:r>
          </a:p>
        </p:txBody>
      </p:sp>
      <p:sp>
        <p:nvSpPr>
          <p:cNvPr id="3" name="Content Placeholder 2"/>
          <p:cNvSpPr>
            <a:spLocks noGrp="1"/>
          </p:cNvSpPr>
          <p:nvPr>
            <p:ph sz="half" idx="1"/>
          </p:nvPr>
        </p:nvSpPr>
        <p:spPr>
          <a:xfrm>
            <a:off x="456481" y="1604329"/>
            <a:ext cx="8226720" cy="2193351"/>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6"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fld id="{315D42E9-4724-4AD9-9D57-8D35C71BC462}" type="slidenum">
              <a:rPr lang="en-GB"/>
              <a:pPr>
                <a:defRPr/>
              </a:pPr>
              <a:t>‹#›</a:t>
            </a:fld>
            <a:endParaRPr lang="en-GB"/>
          </a:p>
        </p:txBody>
      </p:sp>
    </p:spTree>
    <p:extLst>
      <p:ext uri="{BB962C8B-B14F-4D97-AF65-F5344CB8AC3E}">
        <p14:creationId xmlns:p14="http://schemas.microsoft.com/office/powerpoint/2010/main" val="1101657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3C9DB1B0-B48C-4D57-86D5-A2714132DB36}" type="datetimeFigureOut">
              <a:rPr lang="en-US"/>
              <a:pPr>
                <a:defRPr/>
              </a:pPr>
              <a:t>4/19/2016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E94DC747-586A-4F2F-8A37-90CE261FD29C}" type="slidenum">
              <a:rPr lang="en-US"/>
              <a:pPr>
                <a:defRPr/>
              </a:pPr>
              <a:t>‹#›</a:t>
            </a:fld>
            <a:endParaRPr lang="en-US"/>
          </a:p>
        </p:txBody>
      </p:sp>
    </p:spTree>
    <p:extLst>
      <p:ext uri="{BB962C8B-B14F-4D97-AF65-F5344CB8AC3E}">
        <p14:creationId xmlns:p14="http://schemas.microsoft.com/office/powerpoint/2010/main" val="3270027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9F421A92-5601-4187-970E-134222181F32}" type="datetimeFigureOut">
              <a:rPr lang="en-US"/>
              <a:pPr>
                <a:defRPr/>
              </a:pPr>
              <a:t>4/19/2016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1A57939E-D676-4BAE-9D78-D866B1F4E53F}" type="slidenum">
              <a:rPr lang="en-US"/>
              <a:pPr>
                <a:defRPr/>
              </a:pPr>
              <a:t>‹#›</a:t>
            </a:fld>
            <a:endParaRPr lang="en-US"/>
          </a:p>
        </p:txBody>
      </p:sp>
    </p:spTree>
    <p:extLst>
      <p:ext uri="{BB962C8B-B14F-4D97-AF65-F5344CB8AC3E}">
        <p14:creationId xmlns:p14="http://schemas.microsoft.com/office/powerpoint/2010/main" val="2808768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19250" y="260350"/>
            <a:ext cx="71247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614488" y="1600200"/>
            <a:ext cx="7072312" cy="4530725"/>
          </a:xfrm>
          <a:prstGeom prst="rect">
            <a:avLst/>
          </a:prstGeom>
        </p:spPr>
        <p:txBody>
          <a:bodyPr/>
          <a:lstStyle/>
          <a:p>
            <a:pPr lvl="0"/>
            <a:endParaRPr lang="en-US" noProof="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B67785D3-ECDD-4698-A7D8-7D4A63875993}" type="slidenum">
              <a:rPr lang="en-US"/>
              <a:pPr>
                <a:defRPr/>
              </a:pPr>
              <a:t>‹#›</a:t>
            </a:fld>
            <a:endParaRPr lang="en-US"/>
          </a:p>
        </p:txBody>
      </p:sp>
    </p:spTree>
    <p:extLst>
      <p:ext uri="{BB962C8B-B14F-4D97-AF65-F5344CB8AC3E}">
        <p14:creationId xmlns:p14="http://schemas.microsoft.com/office/powerpoint/2010/main" val="21478464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prstGeom prst="rect">
            <a:avLst/>
          </a:prstGeom>
        </p:spPr>
        <p:txBody>
          <a:bodyPr anchor="b" anchorCtr="0"/>
          <a:lstStyle>
            <a:lvl1pPr>
              <a:lnSpc>
                <a:spcPts val="3000"/>
              </a:lnSpc>
              <a:defRPr sz="32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724400"/>
          </a:xfrm>
          <a:prstGeom prst="rect">
            <a:avLst/>
          </a:prstGeom>
        </p:spPr>
        <p:txBody>
          <a:bodyPr/>
          <a:lstStyle>
            <a:lvl1pPr>
              <a:buClr>
                <a:schemeClr val="bg1"/>
              </a:buClr>
              <a:buSzPct val="70000"/>
              <a:buFont typeface="Wingdings" pitchFamily="2" charset="2"/>
              <a:buChar char="q"/>
              <a:defRPr sz="2800" b="1" baseline="0">
                <a:solidFill>
                  <a:schemeClr val="bg2"/>
                </a:solidFill>
              </a:defRPr>
            </a:lvl1pPr>
            <a:lvl2pPr>
              <a:buClr>
                <a:schemeClr val="bg1"/>
              </a:buClr>
              <a:buSzPct val="100000"/>
              <a:buFont typeface="Wingdings" pitchFamily="2" charset="2"/>
              <a:buChar char="§"/>
              <a:defRPr sz="2400" b="1">
                <a:solidFill>
                  <a:schemeClr val="bg2"/>
                </a:solidFill>
              </a:defRPr>
            </a:lvl2pPr>
            <a:lvl3pPr>
              <a:buClr>
                <a:schemeClr val="bg1"/>
              </a:buClr>
              <a:buSzPct val="100000"/>
              <a:buFont typeface="Arial" pitchFamily="34" charset="0"/>
              <a:buChar char="•"/>
              <a:defRPr sz="2400" b="1">
                <a:solidFill>
                  <a:schemeClr val="bg2"/>
                </a:solidFill>
              </a:defRPr>
            </a:lvl3pPr>
            <a:lvl4pPr>
              <a:buClr>
                <a:schemeClr val="bg1"/>
              </a:buClr>
              <a:buSzPct val="70000"/>
              <a:buFont typeface="Courier New" pitchFamily="49" charset="0"/>
              <a:buChar char="o"/>
              <a:defRPr sz="2400" b="1" baseline="0">
                <a:solidFill>
                  <a:schemeClr val="bg2"/>
                </a:solidFill>
              </a:defRPr>
            </a:lvl4pPr>
            <a:lvl5pPr>
              <a:buClr>
                <a:schemeClr val="bg1"/>
              </a:buClr>
              <a:buSzPct val="70000"/>
              <a:buFont typeface="Arial" pitchFamily="34" charset="0"/>
              <a:buChar char="•"/>
              <a:defRPr sz="240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24778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Click to edit Master title style</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118446699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fld id="{5DE41F67-4ACE-4CF7-9608-6B861B742F1B}"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fld id="{9681AD9D-3FA2-4131-8D96-BAB727F300CB}" type="slidenum">
              <a:rPr lang="en-US"/>
              <a:pPr>
                <a:defRPr/>
              </a:pPr>
              <a:t>‹#›</a:t>
            </a:fld>
            <a:endParaRPr lang="en-US"/>
          </a:p>
        </p:txBody>
      </p:sp>
    </p:spTree>
    <p:extLst>
      <p:ext uri="{BB962C8B-B14F-4D97-AF65-F5344CB8AC3E}">
        <p14:creationId xmlns:p14="http://schemas.microsoft.com/office/powerpoint/2010/main" val="3954081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17606708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21421147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81610524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38087151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65330864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873040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215746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306478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684971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533400" y="1600200"/>
            <a:ext cx="8229600" cy="4191000"/>
          </a:xfrm>
          <a:prstGeom prst="rect">
            <a:avLst/>
          </a:prstGeom>
        </p:spPr>
        <p:txBody>
          <a:bodyPr/>
          <a:lstStyle>
            <a:lvl1pPr marL="231775" indent="-231775">
              <a:buClr>
                <a:schemeClr val="tx1"/>
              </a:buClr>
              <a:buSzPct val="70000"/>
              <a:buFont typeface="Wingdings" pitchFamily="2" charset="2"/>
              <a:buChar char="q"/>
              <a:defRPr sz="2000" b="1" baseline="0">
                <a:solidFill>
                  <a:schemeClr val="bg2"/>
                </a:solidFill>
              </a:defRPr>
            </a:lvl1pPr>
            <a:lvl2pPr marL="573088" indent="-231775">
              <a:buClr>
                <a:schemeClr val="tx1"/>
              </a:buClr>
              <a:buSzPct val="100000"/>
              <a:buFont typeface="Wingdings" pitchFamily="2" charset="2"/>
              <a:buChar char="§"/>
              <a:defRPr sz="18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08517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fld id="{74F2DA5E-74CA-4762-BD98-E06FE18B1A6D}" type="slidenum">
              <a:rPr lang="en-US"/>
              <a:pPr>
                <a:defRPr/>
              </a:pPr>
              <a:t>‹#›</a:t>
            </a:fld>
            <a:endParaRPr lang="en-US"/>
          </a:p>
        </p:txBody>
      </p:sp>
    </p:spTree>
    <p:extLst>
      <p:ext uri="{BB962C8B-B14F-4D97-AF65-F5344CB8AC3E}">
        <p14:creationId xmlns:p14="http://schemas.microsoft.com/office/powerpoint/2010/main" val="50749926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a:prstGeom prst="rect">
            <a:avLst/>
          </a:prstGeom>
        </p:spPr>
        <p:txBody>
          <a:bodyPr lIns="82945" tIns="41473" rIns="82945" bIns="41473"/>
          <a:lstStyle/>
          <a:p>
            <a:r>
              <a:rPr lang="en-US"/>
              <a:t>Click to edit Master title style</a:t>
            </a:r>
          </a:p>
        </p:txBody>
      </p:sp>
      <p:sp>
        <p:nvSpPr>
          <p:cNvPr id="3" name="Content Placeholder 2"/>
          <p:cNvSpPr>
            <a:spLocks noGrp="1"/>
          </p:cNvSpPr>
          <p:nvPr>
            <p:ph sz="half" idx="1"/>
          </p:nvPr>
        </p:nvSpPr>
        <p:spPr>
          <a:xfrm>
            <a:off x="456481" y="1604329"/>
            <a:ext cx="8226720" cy="2193351"/>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6"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fld id="{B696BC55-7637-4CC4-997B-DC11A3186AE5}" type="slidenum">
              <a:rPr lang="en-GB"/>
              <a:pPr>
                <a:defRPr/>
              </a:pPr>
              <a:t>‹#›</a:t>
            </a:fld>
            <a:endParaRPr lang="en-GB"/>
          </a:p>
        </p:txBody>
      </p:sp>
    </p:spTree>
    <p:extLst>
      <p:ext uri="{BB962C8B-B14F-4D97-AF65-F5344CB8AC3E}">
        <p14:creationId xmlns:p14="http://schemas.microsoft.com/office/powerpoint/2010/main" val="39105915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B87AC3CB-687F-4A2C-B254-2D0ADB9D7FC3}" type="datetimeFigureOut">
              <a:rPr lang="en-US"/>
              <a:pPr>
                <a:defRPr/>
              </a:pPr>
              <a:t>4/19/2016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57E1AA50-47EB-428F-B6BF-3E9018011B74}" type="slidenum">
              <a:rPr lang="en-US"/>
              <a:pPr>
                <a:defRPr/>
              </a:pPr>
              <a:t>‹#›</a:t>
            </a:fld>
            <a:endParaRPr lang="en-US"/>
          </a:p>
        </p:txBody>
      </p:sp>
    </p:spTree>
    <p:extLst>
      <p:ext uri="{BB962C8B-B14F-4D97-AF65-F5344CB8AC3E}">
        <p14:creationId xmlns:p14="http://schemas.microsoft.com/office/powerpoint/2010/main" val="18524581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0D21A1C8-CA9F-4333-A79A-9289AA388042}" type="datetimeFigureOut">
              <a:rPr lang="en-US"/>
              <a:pPr>
                <a:defRPr/>
              </a:pPr>
              <a:t>4/19/2016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7504EC69-D0AC-42B5-892F-598FE1B098EE}" type="slidenum">
              <a:rPr lang="en-US"/>
              <a:pPr>
                <a:defRPr/>
              </a:pPr>
              <a:t>‹#›</a:t>
            </a:fld>
            <a:endParaRPr lang="en-US"/>
          </a:p>
        </p:txBody>
      </p:sp>
    </p:spTree>
    <p:extLst>
      <p:ext uri="{BB962C8B-B14F-4D97-AF65-F5344CB8AC3E}">
        <p14:creationId xmlns:p14="http://schemas.microsoft.com/office/powerpoint/2010/main" val="53148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19250" y="260350"/>
            <a:ext cx="71247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614488" y="1600200"/>
            <a:ext cx="7072312" cy="4530725"/>
          </a:xfrm>
          <a:prstGeom prst="rect">
            <a:avLst/>
          </a:prstGeom>
        </p:spPr>
        <p:txBody>
          <a:bodyPr/>
          <a:lstStyle/>
          <a:p>
            <a:pPr lvl="0"/>
            <a:endParaRPr lang="en-US" noProof="0"/>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fontAlgn="auto">
              <a:spcBef>
                <a:spcPts val="0"/>
              </a:spcBef>
              <a:spcAft>
                <a:spcPts val="0"/>
              </a:spcAft>
              <a:defRPr>
                <a:solidFill>
                  <a:srgbClr val="0F56DC"/>
                </a:solidFill>
                <a:latin typeface="+mn-lt"/>
                <a:cs typeface="+mn-cs"/>
              </a:defRPr>
            </a:lvl1pPr>
          </a:lstStyle>
          <a:p>
            <a:pPr>
              <a:defRPr/>
            </a:pPr>
            <a:fld id="{5C43946C-1E75-4278-AD6E-D1D3478DB5EC}" type="slidenum">
              <a:rPr lang="en-US"/>
              <a:pPr>
                <a:defRPr/>
              </a:pPr>
              <a:t>‹#›</a:t>
            </a:fld>
            <a:endParaRPr lang="en-US"/>
          </a:p>
        </p:txBody>
      </p:sp>
    </p:spTree>
    <p:extLst>
      <p:ext uri="{BB962C8B-B14F-4D97-AF65-F5344CB8AC3E}">
        <p14:creationId xmlns:p14="http://schemas.microsoft.com/office/powerpoint/2010/main" val="29342494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prstGeom prst="rect">
            <a:avLst/>
          </a:prstGeom>
        </p:spPr>
        <p:txBody>
          <a:bodyPr anchor="b" anchorCtr="0"/>
          <a:lstStyle>
            <a:lvl1pPr>
              <a:lnSpc>
                <a:spcPts val="3000"/>
              </a:lnSpc>
              <a:defRPr sz="32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724400"/>
          </a:xfrm>
          <a:prstGeom prst="rect">
            <a:avLst/>
          </a:prstGeom>
        </p:spPr>
        <p:txBody>
          <a:bodyPr/>
          <a:lstStyle>
            <a:lvl1pPr>
              <a:buClr>
                <a:schemeClr val="bg1"/>
              </a:buClr>
              <a:buSzPct val="70000"/>
              <a:buFont typeface="Wingdings" pitchFamily="2" charset="2"/>
              <a:buChar char="q"/>
              <a:defRPr sz="2800" b="1" baseline="0">
                <a:solidFill>
                  <a:schemeClr val="bg2"/>
                </a:solidFill>
              </a:defRPr>
            </a:lvl1pPr>
            <a:lvl2pPr>
              <a:buClr>
                <a:schemeClr val="bg1"/>
              </a:buClr>
              <a:buSzPct val="100000"/>
              <a:buFont typeface="Wingdings" pitchFamily="2" charset="2"/>
              <a:buChar char="§"/>
              <a:defRPr sz="2400" b="1">
                <a:solidFill>
                  <a:schemeClr val="bg2"/>
                </a:solidFill>
              </a:defRPr>
            </a:lvl2pPr>
            <a:lvl3pPr>
              <a:buClr>
                <a:schemeClr val="bg1"/>
              </a:buClr>
              <a:buSzPct val="100000"/>
              <a:buFont typeface="Arial" pitchFamily="34" charset="0"/>
              <a:buChar char="•"/>
              <a:defRPr sz="2400" b="1">
                <a:solidFill>
                  <a:schemeClr val="bg2"/>
                </a:solidFill>
              </a:defRPr>
            </a:lvl3pPr>
            <a:lvl4pPr>
              <a:buClr>
                <a:schemeClr val="bg1"/>
              </a:buClr>
              <a:buSzPct val="70000"/>
              <a:buFont typeface="Courier New" pitchFamily="49" charset="0"/>
              <a:buChar char="o"/>
              <a:defRPr sz="2400" b="1" baseline="0">
                <a:solidFill>
                  <a:schemeClr val="bg2"/>
                </a:solidFill>
              </a:defRPr>
            </a:lvl4pPr>
            <a:lvl5pPr>
              <a:buClr>
                <a:schemeClr val="bg1"/>
              </a:buClr>
              <a:buSzPct val="70000"/>
              <a:buFont typeface="Arial" pitchFamily="34" charset="0"/>
              <a:buChar char="•"/>
              <a:defRPr sz="2400" b="1">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3834135"/>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fld id="{CA40B7A5-B756-4F17-9D95-0DC25F56CB85}"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white">
                    <a:tint val="75000"/>
                  </a:prstClr>
                </a:solidFill>
                <a:latin typeface="+mn-lt"/>
                <a:cs typeface="+mn-cs"/>
              </a:defRPr>
            </a:lvl1pPr>
          </a:lstStyle>
          <a:p>
            <a:pPr>
              <a:defRPr/>
            </a:pPr>
            <a:fld id="{64048B99-3682-46D7-B292-299313DC6D61}" type="slidenum">
              <a:rPr lang="en-US"/>
              <a:pPr>
                <a:defRPr/>
              </a:pPr>
              <a:t>‹#›</a:t>
            </a:fld>
            <a:endParaRPr lang="en-US"/>
          </a:p>
        </p:txBody>
      </p:sp>
    </p:spTree>
    <p:extLst>
      <p:ext uri="{BB962C8B-B14F-4D97-AF65-F5344CB8AC3E}">
        <p14:creationId xmlns:p14="http://schemas.microsoft.com/office/powerpoint/2010/main" val="39577530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8" name="Slide Number Placeholder 5"/>
          <p:cNvSpPr>
            <a:spLocks noGrp="1"/>
          </p:cNvSpPr>
          <p:nvPr>
            <p:ph type="sldNum" sz="quarter" idx="13"/>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1E667105-0570-4C80-B7EC-5524DC5A5074}" type="slidenum">
              <a:rPr lang="en-US"/>
              <a:pPr>
                <a:defRPr/>
              </a:pPr>
              <a:t>‹#›</a:t>
            </a:fld>
            <a:endParaRPr lang="en-US" dirty="0"/>
          </a:p>
        </p:txBody>
      </p:sp>
    </p:spTree>
    <p:extLst>
      <p:ext uri="{BB962C8B-B14F-4D97-AF65-F5344CB8AC3E}">
        <p14:creationId xmlns:p14="http://schemas.microsoft.com/office/powerpoint/2010/main" val="313484700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5" name="Slide Number Placeholder 5"/>
          <p:cNvSpPr>
            <a:spLocks noGrp="1"/>
          </p:cNvSpPr>
          <p:nvPr>
            <p:ph type="sldNum" sz="quarter" idx="11"/>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0C688964-E070-4365-9920-7E61412BCD84}" type="slidenum">
              <a:rPr lang="en-US"/>
              <a:pPr>
                <a:defRPr/>
              </a:pPr>
              <a:t>‹#›</a:t>
            </a:fld>
            <a:endParaRPr lang="en-US" dirty="0"/>
          </a:p>
        </p:txBody>
      </p:sp>
    </p:spTree>
    <p:extLst>
      <p:ext uri="{BB962C8B-B14F-4D97-AF65-F5344CB8AC3E}">
        <p14:creationId xmlns:p14="http://schemas.microsoft.com/office/powerpoint/2010/main" val="2041250634"/>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1487711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86472268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6" name="Slide Number Placeholder 5"/>
          <p:cNvSpPr>
            <a:spLocks noGrp="1"/>
          </p:cNvSpPr>
          <p:nvPr>
            <p:ph type="sldNum" sz="quarter" idx="11"/>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242733BE-EF9E-4920-97E2-FC95B9465BB9}" type="slidenum">
              <a:rPr lang="en-US"/>
              <a:pPr>
                <a:defRPr/>
              </a:pPr>
              <a:t>‹#›</a:t>
            </a:fld>
            <a:endParaRPr lang="en-US" dirty="0"/>
          </a:p>
        </p:txBody>
      </p:sp>
    </p:spTree>
    <p:extLst>
      <p:ext uri="{BB962C8B-B14F-4D97-AF65-F5344CB8AC3E}">
        <p14:creationId xmlns:p14="http://schemas.microsoft.com/office/powerpoint/2010/main" val="1518893286"/>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5" name="Slide Number Placeholder 5"/>
          <p:cNvSpPr>
            <a:spLocks noGrp="1"/>
          </p:cNvSpPr>
          <p:nvPr>
            <p:ph type="sldNum" sz="quarter" idx="11"/>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86EB59CB-68D3-458D-B016-34B974F3C51C}" type="slidenum">
              <a:rPr lang="en-US"/>
              <a:pPr>
                <a:defRPr/>
              </a:pPr>
              <a:t>‹#›</a:t>
            </a:fld>
            <a:endParaRPr lang="en-US" dirty="0"/>
          </a:p>
        </p:txBody>
      </p:sp>
    </p:spTree>
    <p:extLst>
      <p:ext uri="{BB962C8B-B14F-4D97-AF65-F5344CB8AC3E}">
        <p14:creationId xmlns:p14="http://schemas.microsoft.com/office/powerpoint/2010/main" val="37892095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E9999B2A-3A30-4F00-B9F1-086CCA5440E3}" type="slidenum">
              <a:rPr lang="en-US"/>
              <a:pPr>
                <a:defRPr/>
              </a:pPr>
              <a:t>‹#›</a:t>
            </a:fld>
            <a:endParaRPr lang="en-US" dirty="0"/>
          </a:p>
        </p:txBody>
      </p:sp>
    </p:spTree>
    <p:extLst>
      <p:ext uri="{BB962C8B-B14F-4D97-AF65-F5344CB8AC3E}">
        <p14:creationId xmlns:p14="http://schemas.microsoft.com/office/powerpoint/2010/main" val="400216962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Slide Number Placeholder 5"/>
          <p:cNvSpPr>
            <a:spLocks noGrp="1"/>
          </p:cNvSpPr>
          <p:nvPr>
            <p:ph type="sldNum" sz="quarter" idx="11"/>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52936859-777F-4BA9-973B-7A8CAA06E8A3}" type="slidenum">
              <a:rPr lang="en-US"/>
              <a:pPr>
                <a:defRPr/>
              </a:pPr>
              <a:t>‹#›</a:t>
            </a:fld>
            <a:endParaRPr lang="en-US" dirty="0"/>
          </a:p>
        </p:txBody>
      </p:sp>
    </p:spTree>
    <p:extLst>
      <p:ext uri="{BB962C8B-B14F-4D97-AF65-F5344CB8AC3E}">
        <p14:creationId xmlns:p14="http://schemas.microsoft.com/office/powerpoint/2010/main" val="58888515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CFC1EC49-CBF9-42A7-9476-4775D5C92248}" type="slidenum">
              <a:rPr lang="en-US"/>
              <a:pPr>
                <a:defRPr/>
              </a:pPr>
              <a:t>‹#›</a:t>
            </a:fld>
            <a:endParaRPr lang="en-US" dirty="0"/>
          </a:p>
        </p:txBody>
      </p:sp>
    </p:spTree>
    <p:extLst>
      <p:ext uri="{BB962C8B-B14F-4D97-AF65-F5344CB8AC3E}">
        <p14:creationId xmlns:p14="http://schemas.microsoft.com/office/powerpoint/2010/main" val="57019404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371600" y="4343400"/>
            <a:ext cx="6400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r>
              <a:rPr lang="en-US" altLang="en-US" sz="1300" b="1">
                <a:solidFill>
                  <a:srgbClr val="FFFFFF"/>
                </a:solidFill>
              </a:rPr>
              <a:t>For more information please contact Centers for Disease Control and Prevention</a:t>
            </a:r>
          </a:p>
        </p:txBody>
      </p:sp>
      <p:sp>
        <p:nvSpPr>
          <p:cNvPr id="6" name="Rectangle 2"/>
          <p:cNvSpPr>
            <a:spLocks noChangeArrowheads="1"/>
          </p:cNvSpPr>
          <p:nvPr/>
        </p:nvSpPr>
        <p:spPr bwMode="auto">
          <a:xfrm>
            <a:off x="1371600" y="4705350"/>
            <a:ext cx="594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r>
              <a:rPr lang="en-US" altLang="en-US" sz="1200">
                <a:solidFill>
                  <a:srgbClr val="FFFFFF"/>
                </a:solidFill>
              </a:rPr>
              <a:t>1600 Clifton Road NE, Atlanta, GA 30333</a:t>
            </a:r>
          </a:p>
          <a:p>
            <a:r>
              <a:rPr lang="en-US" altLang="en-US" sz="1200">
                <a:solidFill>
                  <a:srgbClr val="FFFFFF"/>
                </a:solidFill>
              </a:rPr>
              <a:t>Telephone, 1-800-CDC-INFO (232-4636)/TTY: 1-888-232-6348</a:t>
            </a:r>
          </a:p>
          <a:p>
            <a:r>
              <a:rPr lang="en-US" altLang="en-US" sz="1200">
                <a:solidFill>
                  <a:srgbClr val="FFFFFF"/>
                </a:solidFill>
              </a:rPr>
              <a:t>E-mail: cdcinfo@cdc.gov 	Web: www.cdc.gov</a:t>
            </a:r>
          </a:p>
        </p:txBody>
      </p:sp>
      <p:sp>
        <p:nvSpPr>
          <p:cNvPr id="7" name="Rectangle 3"/>
          <p:cNvSpPr>
            <a:spLocks noChangeArrowheads="1"/>
          </p:cNvSpPr>
          <p:nvPr/>
        </p:nvSpPr>
        <p:spPr bwMode="auto">
          <a:xfrm>
            <a:off x="1371600" y="54213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r>
              <a:rPr lang="en-US" altLang="en-US" sz="900">
                <a:solidFill>
                  <a:srgbClr val="FFFFFF"/>
                </a:solidFill>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8" name="Slide Number Placeholder 5"/>
          <p:cNvSpPr>
            <a:spLocks noGrp="1"/>
          </p:cNvSpPr>
          <p:nvPr>
            <p:ph type="sldNum" sz="quarter" idx="13"/>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DF9BB0F2-619C-44F7-8742-33BEBDF73B9C}" type="slidenum">
              <a:rPr lang="en-US"/>
              <a:pPr>
                <a:defRPr/>
              </a:pPr>
              <a:t>‹#›</a:t>
            </a:fld>
            <a:endParaRPr lang="en-US" dirty="0"/>
          </a:p>
        </p:txBody>
      </p:sp>
    </p:spTree>
    <p:extLst>
      <p:ext uri="{BB962C8B-B14F-4D97-AF65-F5344CB8AC3E}">
        <p14:creationId xmlns:p14="http://schemas.microsoft.com/office/powerpoint/2010/main" val="288024755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srgbClr val="0F56DC"/>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srgbClr val="0F56DC"/>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fontAlgn="auto">
              <a:spcBef>
                <a:spcPts val="0"/>
              </a:spcBef>
              <a:spcAft>
                <a:spcPts val="0"/>
              </a:spcAft>
              <a:defRPr smtClean="0">
                <a:solidFill>
                  <a:srgbClr val="FFFFFF"/>
                </a:solidFill>
                <a:latin typeface="+mn-lt"/>
                <a:cs typeface="+mn-cs"/>
              </a:defRPr>
            </a:lvl1pPr>
          </a:lstStyle>
          <a:p>
            <a:pPr>
              <a:defRPr/>
            </a:pPr>
            <a:fld id="{70663CF3-E404-49BC-8D34-F6A235B8F725}" type="slidenum">
              <a:rPr lang="en-US"/>
              <a:pPr>
                <a:defRPr/>
              </a:pPr>
              <a:t>‹#›</a:t>
            </a:fld>
            <a:endParaRPr lang="en-US" dirty="0"/>
          </a:p>
        </p:txBody>
      </p:sp>
    </p:spTree>
    <p:extLst>
      <p:ext uri="{BB962C8B-B14F-4D97-AF65-F5344CB8AC3E}">
        <p14:creationId xmlns:p14="http://schemas.microsoft.com/office/powerpoint/2010/main" val="4519005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a:prstGeom prst="rect">
            <a:avLst/>
          </a:prstGeom>
        </p:spPr>
        <p:txBody>
          <a:bodyPr lIns="82945" tIns="41473" rIns="82945" bIns="41473"/>
          <a:lstStyle/>
          <a:p>
            <a:r>
              <a:rPr lang="en-US"/>
              <a:t>Click to edit Master title style</a:t>
            </a:r>
          </a:p>
        </p:txBody>
      </p:sp>
      <p:sp>
        <p:nvSpPr>
          <p:cNvPr id="3" name="Content Placeholder 2"/>
          <p:cNvSpPr>
            <a:spLocks noGrp="1"/>
          </p:cNvSpPr>
          <p:nvPr>
            <p:ph sz="half" idx="1"/>
          </p:nvPr>
        </p:nvSpPr>
        <p:spPr>
          <a:xfrm>
            <a:off x="456481" y="1604329"/>
            <a:ext cx="8226720" cy="2193351"/>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a:prstGeom prst="rect">
            <a:avLst/>
          </a:prstGeom>
        </p:spPr>
        <p:txBody>
          <a:bodyPr lIns="82945" tIns="41473"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fontAlgn="auto">
              <a:spcBef>
                <a:spcPts val="0"/>
              </a:spcBef>
              <a:spcAft>
                <a:spcPts val="0"/>
              </a:spcAft>
              <a:defRPr dirty="0">
                <a:solidFill>
                  <a:srgbClr val="0F56DC"/>
                </a:solidFill>
                <a:latin typeface="+mn-lt"/>
                <a:cs typeface="+mn-cs"/>
              </a:defRPr>
            </a:lvl1pPr>
          </a:lstStyle>
          <a:p>
            <a:pPr>
              <a:defRPr/>
            </a:pPr>
            <a:endParaRPr lang="en-US"/>
          </a:p>
        </p:txBody>
      </p:sp>
      <p:sp>
        <p:nvSpPr>
          <p:cNvPr id="6"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fontAlgn="auto">
              <a:spcBef>
                <a:spcPts val="0"/>
              </a:spcBef>
              <a:spcAft>
                <a:spcPts val="0"/>
              </a:spcAft>
              <a:defRPr dirty="0">
                <a:solidFill>
                  <a:srgbClr val="0F56DC"/>
                </a:solidFill>
                <a:latin typeface="+mn-lt"/>
                <a:cs typeface="+mn-cs"/>
              </a:defRPr>
            </a:lvl1pPr>
          </a:lstStyle>
          <a:p>
            <a:pPr>
              <a:defRPr/>
            </a:pPr>
            <a:endParaRPr lang="en-US"/>
          </a:p>
        </p:txBody>
      </p:sp>
      <p:sp>
        <p:nvSpPr>
          <p:cNvPr id="7"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fontAlgn="auto">
              <a:spcBef>
                <a:spcPts val="0"/>
              </a:spcBef>
              <a:spcAft>
                <a:spcPts val="0"/>
              </a:spcAft>
              <a:defRPr>
                <a:solidFill>
                  <a:srgbClr val="0F56DC"/>
                </a:solidFill>
                <a:latin typeface="+mn-lt"/>
                <a:cs typeface="+mn-cs"/>
              </a:defRPr>
            </a:lvl1pPr>
          </a:lstStyle>
          <a:p>
            <a:pPr>
              <a:defRPr/>
            </a:pPr>
            <a:fld id="{D0ECD701-631A-4631-94A2-C6CBEB0B8BAD}" type="slidenum">
              <a:rPr lang="en-GB"/>
              <a:pPr>
                <a:defRPr/>
              </a:pPr>
              <a:t>‹#›</a:t>
            </a:fld>
            <a:endParaRPr lang="en-GB" dirty="0"/>
          </a:p>
        </p:txBody>
      </p:sp>
    </p:spTree>
    <p:extLst>
      <p:ext uri="{BB962C8B-B14F-4D97-AF65-F5344CB8AC3E}">
        <p14:creationId xmlns:p14="http://schemas.microsoft.com/office/powerpoint/2010/main" val="37029659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5"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9"/>
          <p:cNvSpPr>
            <a:spLocks/>
          </p:cNvSpPr>
          <p:nvPr/>
        </p:nvSpPr>
        <p:spPr bwMode="invGray">
          <a:xfrm>
            <a:off x="0" y="-12700"/>
            <a:ext cx="9163050" cy="317500"/>
          </a:xfrm>
          <a:prstGeom prst="rect">
            <a:avLst/>
          </a:prstGeom>
          <a:solidFill>
            <a:srgbClr val="002B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a:defRPr>
                <a:solidFill>
                  <a:schemeClr val="tx1"/>
                </a:solidFill>
                <a:latin typeface="Myriad Web Pro"/>
              </a:defRPr>
            </a:lvl1pPr>
            <a:lvl2pPr marL="742950" indent="-285750" defTabSz="457200">
              <a:defRPr>
                <a:solidFill>
                  <a:schemeClr val="tx1"/>
                </a:solidFill>
                <a:latin typeface="Myriad Web Pro"/>
              </a:defRPr>
            </a:lvl2pPr>
            <a:lvl3pPr marL="1143000" indent="-228600" defTabSz="457200">
              <a:defRPr>
                <a:solidFill>
                  <a:schemeClr val="tx1"/>
                </a:solidFill>
                <a:latin typeface="Myriad Web Pro"/>
              </a:defRPr>
            </a:lvl3pPr>
            <a:lvl4pPr marL="1600200" indent="-228600" defTabSz="457200">
              <a:defRPr>
                <a:solidFill>
                  <a:schemeClr val="tx1"/>
                </a:solidFill>
                <a:latin typeface="Myriad Web Pro"/>
              </a:defRPr>
            </a:lvl4pPr>
            <a:lvl5pPr marL="2057400" indent="-228600" defTabSz="457200">
              <a:defRPr>
                <a:solidFill>
                  <a:schemeClr val="tx1"/>
                </a:solidFill>
                <a:latin typeface="Myriad Web Pro"/>
              </a:defRPr>
            </a:lvl5pPr>
            <a:lvl6pPr marL="2514600" indent="-228600" defTabSz="457200" fontAlgn="base">
              <a:spcBef>
                <a:spcPct val="0"/>
              </a:spcBef>
              <a:spcAft>
                <a:spcPct val="0"/>
              </a:spcAft>
              <a:defRPr>
                <a:solidFill>
                  <a:schemeClr val="tx1"/>
                </a:solidFill>
                <a:latin typeface="Myriad Web Pro"/>
              </a:defRPr>
            </a:lvl6pPr>
            <a:lvl7pPr marL="2971800" indent="-228600" defTabSz="457200" fontAlgn="base">
              <a:spcBef>
                <a:spcPct val="0"/>
              </a:spcBef>
              <a:spcAft>
                <a:spcPct val="0"/>
              </a:spcAft>
              <a:defRPr>
                <a:solidFill>
                  <a:schemeClr val="tx1"/>
                </a:solidFill>
                <a:latin typeface="Myriad Web Pro"/>
              </a:defRPr>
            </a:lvl7pPr>
            <a:lvl8pPr marL="3429000" indent="-228600" defTabSz="457200" fontAlgn="base">
              <a:spcBef>
                <a:spcPct val="0"/>
              </a:spcBef>
              <a:spcAft>
                <a:spcPct val="0"/>
              </a:spcAft>
              <a:defRPr>
                <a:solidFill>
                  <a:schemeClr val="tx1"/>
                </a:solidFill>
                <a:latin typeface="Myriad Web Pro"/>
              </a:defRPr>
            </a:lvl8pPr>
            <a:lvl9pPr marL="3886200" indent="-228600" defTabSz="457200" fontAlgn="base">
              <a:spcBef>
                <a:spcPct val="0"/>
              </a:spcBef>
              <a:spcAft>
                <a:spcPct val="0"/>
              </a:spcAft>
              <a:defRPr>
                <a:solidFill>
                  <a:schemeClr val="tx1"/>
                </a:solidFill>
                <a:latin typeface="Myriad Web Pro"/>
              </a:defRPr>
            </a:lvl9pPr>
          </a:lstStyle>
          <a:p>
            <a:pPr>
              <a:lnSpc>
                <a:spcPct val="60000"/>
              </a:lnSpc>
              <a:buClr>
                <a:srgbClr val="7592A4"/>
              </a:buClr>
              <a:buFont typeface="Arial" pitchFamily="34" charset="0"/>
              <a:buNone/>
            </a:pPr>
            <a:endParaRPr lang="en-US" altLang="en-US" sz="1400">
              <a:solidFill>
                <a:srgbClr val="FFC000"/>
              </a:solidFill>
              <a:latin typeface="Arial" pitchFamily="34" charset="0"/>
              <a:ea typeface="MS PGothic" pitchFamily="34" charset="-128"/>
            </a:endParaRPr>
          </a:p>
        </p:txBody>
      </p:sp>
      <p:cxnSp>
        <p:nvCxnSpPr>
          <p:cNvPr id="7" name="Straight Connector 6"/>
          <p:cNvCxnSpPr/>
          <p:nvPr/>
        </p:nvCxnSpPr>
        <p:spPr>
          <a:xfrm>
            <a:off x="0" y="1282700"/>
            <a:ext cx="9158288"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Content Placeholder 4"/>
          <p:cNvSpPr>
            <a:spLocks noGrp="1"/>
          </p:cNvSpPr>
          <p:nvPr>
            <p:ph sz="quarter" idx="13"/>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257078435"/>
      </p:ext>
    </p:extLst>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8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Click to edit Master title style</a:t>
            </a:r>
          </a:p>
        </p:txBody>
      </p:sp>
    </p:spTree>
    <p:extLst>
      <p:ext uri="{BB962C8B-B14F-4D97-AF65-F5344CB8AC3E}">
        <p14:creationId xmlns:p14="http://schemas.microsoft.com/office/powerpoint/2010/main" val="88393978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5087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8159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12709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33067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10426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6041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09240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69163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90484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412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657640816"/>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254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39288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B78C8E09-2ECD-4236-9F18-33F556B839B3}"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998396A5-1FAA-40D1-A718-C7ABE9508AC2}" type="slidenum">
              <a:rPr lang="en-US"/>
              <a:pPr>
                <a:defRPr/>
              </a:pPr>
              <a:t>‹#›</a:t>
            </a:fld>
            <a:endParaRPr lang="en-US"/>
          </a:p>
        </p:txBody>
      </p:sp>
    </p:spTree>
    <p:extLst>
      <p:ext uri="{BB962C8B-B14F-4D97-AF65-F5344CB8AC3E}">
        <p14:creationId xmlns:p14="http://schemas.microsoft.com/office/powerpoint/2010/main" val="6562979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236904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08726047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774937155"/>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11346676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78225208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147550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38421906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26736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lnSpc>
                <a:spcPts val="3800"/>
              </a:lnSpc>
              <a:defRPr sz="3600" b="1" cap="all" baseline="0">
                <a:solidFill>
                  <a:schemeClr val="bg2"/>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85334664"/>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17912662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lnSpc>
                <a:spcPct val="100000"/>
              </a:lnSpc>
              <a:spcBef>
                <a:spcPts val="0"/>
              </a:spcBef>
              <a:spcAft>
                <a:spcPts val="0"/>
              </a:spcAft>
              <a:defRPr sz="1800">
                <a:solidFill>
                  <a:srgbClr val="0F56DC"/>
                </a:solidFill>
                <a:latin typeface="Myriad Web Pro"/>
                <a:cs typeface="+mn-cs"/>
              </a:defRPr>
            </a:lvl1pPr>
          </a:lstStyle>
          <a:p>
            <a:pPr>
              <a:defRPr/>
            </a:pPr>
            <a:fld id="{3CED9E9C-9357-44A3-8C6D-CEDAD557786F}" type="slidenum">
              <a:rPr lang="en-US"/>
              <a:pPr>
                <a:defRPr/>
              </a:pPr>
              <a:t>‹#›</a:t>
            </a:fld>
            <a:endParaRPr lang="en-US"/>
          </a:p>
        </p:txBody>
      </p:sp>
    </p:spTree>
    <p:extLst>
      <p:ext uri="{BB962C8B-B14F-4D97-AF65-F5344CB8AC3E}">
        <p14:creationId xmlns:p14="http://schemas.microsoft.com/office/powerpoint/2010/main" val="16779667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baseline="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5"/>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8434486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473233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1612282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371600" y="4343400"/>
            <a:ext cx="6400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eaLnBrk="0" hangingPunct="0">
              <a:lnSpc>
                <a:spcPct val="75000"/>
              </a:lnSpc>
            </a:pPr>
            <a:r>
              <a:rPr lang="en-US" altLang="en-US" sz="1300" b="1">
                <a:solidFill>
                  <a:srgbClr val="FFFFFF"/>
                </a:solidFill>
                <a:latin typeface="Arial" pitchFamily="34" charset="0"/>
              </a:rPr>
              <a:t>For more information please contact Centers for Disease Control and Prevention</a:t>
            </a:r>
          </a:p>
        </p:txBody>
      </p:sp>
      <p:sp>
        <p:nvSpPr>
          <p:cNvPr id="6" name="Rectangle 10"/>
          <p:cNvSpPr>
            <a:spLocks noChangeArrowheads="1"/>
          </p:cNvSpPr>
          <p:nvPr/>
        </p:nvSpPr>
        <p:spPr bwMode="auto">
          <a:xfrm>
            <a:off x="1371600" y="4705350"/>
            <a:ext cx="594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eaLnBrk="0" hangingPunct="0">
              <a:lnSpc>
                <a:spcPct val="75000"/>
              </a:lnSpc>
            </a:pPr>
            <a:r>
              <a:rPr lang="en-US" altLang="en-US" sz="1200">
                <a:solidFill>
                  <a:srgbClr val="FFFFFF"/>
                </a:solidFill>
                <a:latin typeface="Arial" pitchFamily="34" charset="0"/>
              </a:rPr>
              <a:t>1600 Clifton Road NE, Atlanta, GA 30333</a:t>
            </a:r>
          </a:p>
          <a:p>
            <a:pPr eaLnBrk="0" hangingPunct="0">
              <a:lnSpc>
                <a:spcPct val="75000"/>
              </a:lnSpc>
            </a:pPr>
            <a:r>
              <a:rPr lang="en-US" altLang="en-US" sz="1200">
                <a:solidFill>
                  <a:srgbClr val="FFFFFF"/>
                </a:solidFill>
                <a:latin typeface="Arial" pitchFamily="34" charset="0"/>
              </a:rPr>
              <a:t>Telephone, 1-800-CDC-INFO (232-4636)/TTY: 1-888-232-6348</a:t>
            </a:r>
          </a:p>
          <a:p>
            <a:pPr eaLnBrk="0" hangingPunct="0">
              <a:lnSpc>
                <a:spcPct val="75000"/>
              </a:lnSpc>
            </a:pPr>
            <a:r>
              <a:rPr lang="en-US" altLang="en-US" sz="1200">
                <a:solidFill>
                  <a:srgbClr val="FFFFFF"/>
                </a:solidFill>
                <a:latin typeface="Arial" pitchFamily="34" charset="0"/>
              </a:rPr>
              <a:t>E-mail: cdcinfo@cdc.gov 	Web: www.cdc.gov</a:t>
            </a:r>
          </a:p>
        </p:txBody>
      </p:sp>
      <p:sp>
        <p:nvSpPr>
          <p:cNvPr id="7" name="Rectangle 3"/>
          <p:cNvSpPr>
            <a:spLocks noChangeArrowheads="1"/>
          </p:cNvSpPr>
          <p:nvPr/>
        </p:nvSpPr>
        <p:spPr bwMode="auto">
          <a:xfrm>
            <a:off x="1371600" y="5421313"/>
            <a:ext cx="59436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eaLnBrk="0" hangingPunct="0">
              <a:lnSpc>
                <a:spcPct val="75000"/>
              </a:lnSpc>
            </a:pPr>
            <a:r>
              <a:rPr lang="en-US" altLang="en-US" sz="900">
                <a:solidFill>
                  <a:srgbClr val="FFFFFF"/>
                </a:solidFill>
                <a:latin typeface="Arial" pitchFamily="34"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8914788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fld id="{25FB8B06-69D6-4C45-B412-B88543DDE9AB}" type="slidenum">
              <a:rPr lang="en-US"/>
              <a:pPr>
                <a:defRPr/>
              </a:pPr>
              <a:t>‹#›</a:t>
            </a:fld>
            <a:endParaRPr lang="en-US"/>
          </a:p>
        </p:txBody>
      </p:sp>
    </p:spTree>
    <p:extLst>
      <p:ext uri="{BB962C8B-B14F-4D97-AF65-F5344CB8AC3E}">
        <p14:creationId xmlns:p14="http://schemas.microsoft.com/office/powerpoint/2010/main" val="5281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516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0"/>
            <a:ext cx="8686800" cy="571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272201"/>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390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9"/>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4"/>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352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fld id="{3E433C8C-EFEE-421D-8779-828B5F14A0BF}" type="datetimeFigureOut">
              <a:rPr lang="en-US"/>
              <a:pPr>
                <a:defRPr/>
              </a:pPr>
              <a:t>4/19/2016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0" hangingPunct="0">
              <a:lnSpc>
                <a:spcPct val="75000"/>
              </a:lnSpc>
              <a:defRPr sz="2400">
                <a:solidFill>
                  <a:srgbClr val="FFFF66"/>
                </a:solidFill>
                <a:latin typeface="Arial" charset="0"/>
                <a:cs typeface="+mn-cs"/>
              </a:defRPr>
            </a:lvl1pPr>
          </a:lstStyle>
          <a:p>
            <a:pPr>
              <a:defRPr/>
            </a:pPr>
            <a:fld id="{3C58CEF1-C876-42E1-9B1C-8D4E43EE3418}" type="slidenum">
              <a:rPr lang="en-US"/>
              <a:pPr>
                <a:defRPr/>
              </a:pPr>
              <a:t>‹#›</a:t>
            </a:fld>
            <a:endParaRPr lang="en-US"/>
          </a:p>
        </p:txBody>
      </p:sp>
    </p:spTree>
    <p:extLst>
      <p:ext uri="{BB962C8B-B14F-4D97-AF65-F5344CB8AC3E}">
        <p14:creationId xmlns:p14="http://schemas.microsoft.com/office/powerpoint/2010/main" val="3644743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34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198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061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6648497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727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2061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4668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83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4782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8173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9005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4912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CAF33E7C-117C-4DC8-A2A9-D09A2F8587D3}"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DF600255-556F-45D7-A23D-9DDB86D04178}" type="slidenum">
              <a:rPr lang="en-US"/>
              <a:pPr>
                <a:defRPr/>
              </a:pPr>
              <a:t>‹#›</a:t>
            </a:fld>
            <a:endParaRPr lang="en-US"/>
          </a:p>
        </p:txBody>
      </p:sp>
    </p:spTree>
    <p:extLst>
      <p:ext uri="{BB962C8B-B14F-4D97-AF65-F5344CB8AC3E}">
        <p14:creationId xmlns:p14="http://schemas.microsoft.com/office/powerpoint/2010/main" val="3666366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3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06139509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56088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5273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4296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282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1386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386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265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9508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0030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911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90717244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254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3789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3AF4358F-3077-41EE-9707-3E414CACF4FF}"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725E5CBC-3CF3-482F-A3F8-2F2A7E586224}" type="slidenum">
              <a:rPr lang="en-US"/>
              <a:pPr>
                <a:defRPr/>
              </a:pPr>
              <a:t>‹#›</a:t>
            </a:fld>
            <a:endParaRPr lang="en-US"/>
          </a:p>
        </p:txBody>
      </p:sp>
    </p:spTree>
    <p:extLst>
      <p:ext uri="{BB962C8B-B14F-4D97-AF65-F5344CB8AC3E}">
        <p14:creationId xmlns:p14="http://schemas.microsoft.com/office/powerpoint/2010/main" val="3008472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17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5719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5872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6581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5306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7189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859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96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797595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1575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8196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5141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254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3086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DD7D2A79-80A9-484F-AA92-AE48605BB2D3}"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D8135D06-39CA-481A-B7D0-F1EC523C0572}" type="slidenum">
              <a:rPr lang="en-US"/>
              <a:pPr>
                <a:defRPr/>
              </a:pPr>
              <a:t>‹#›</a:t>
            </a:fld>
            <a:endParaRPr lang="en-US"/>
          </a:p>
        </p:txBody>
      </p:sp>
    </p:spTree>
    <p:extLst>
      <p:ext uri="{BB962C8B-B14F-4D97-AF65-F5344CB8AC3E}">
        <p14:creationId xmlns:p14="http://schemas.microsoft.com/office/powerpoint/2010/main" val="3475378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5594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127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279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9742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28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14884818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5198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4058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2752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8495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08745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650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10478C7A-9D4E-4D4A-B389-560C73C1AD30}"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273C0DCD-B406-47BA-8BDE-90B776997F1F}" type="slidenum">
              <a:rPr lang="en-US"/>
              <a:pPr>
                <a:defRPr/>
              </a:pPr>
              <a:t>‹#›</a:t>
            </a:fld>
            <a:endParaRPr lang="en-US"/>
          </a:p>
        </p:txBody>
      </p:sp>
    </p:spTree>
    <p:extLst>
      <p:ext uri="{BB962C8B-B14F-4D97-AF65-F5344CB8AC3E}">
        <p14:creationId xmlns:p14="http://schemas.microsoft.com/office/powerpoint/2010/main" val="3091523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306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6568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444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482654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2450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108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8135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68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0248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1040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1504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93450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254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89607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rtl="1">
              <a:defRPr sz="3900" b="1">
                <a:solidFill>
                  <a:srgbClr val="000066"/>
                </a:solidFill>
                <a:latin typeface="+mn-lt"/>
                <a:cs typeface="+mn-cs"/>
              </a:defRPr>
            </a:lvl1pPr>
          </a:lstStyle>
          <a:p>
            <a:pPr>
              <a:defRPr/>
            </a:pPr>
            <a:fld id="{76C0EFFE-4A94-4EB8-B2CE-9C8DA3D2C2D3}" type="datetimeFigureOut">
              <a:rPr lang="en-US"/>
              <a:pPr>
                <a:defRPr/>
              </a:pPr>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rtl="1">
              <a:defRPr sz="3900" b="1">
                <a:solidFill>
                  <a:srgbClr val="000066"/>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rtl="1">
              <a:defRPr sz="3900" b="1">
                <a:solidFill>
                  <a:srgbClr val="000066"/>
                </a:solidFill>
                <a:latin typeface="+mn-lt"/>
                <a:cs typeface="+mn-cs"/>
              </a:defRPr>
            </a:lvl1pPr>
          </a:lstStyle>
          <a:p>
            <a:pPr>
              <a:defRPr/>
            </a:pPr>
            <a:fld id="{8206C9A8-2139-4574-A718-35D7799E0B69}" type="slidenum">
              <a:rPr lang="en-US"/>
              <a:pPr>
                <a:defRPr/>
              </a:pPr>
              <a:t>‹#›</a:t>
            </a:fld>
            <a:endParaRPr lang="en-US"/>
          </a:p>
        </p:txBody>
      </p:sp>
    </p:spTree>
    <p:extLst>
      <p:ext uri="{BB962C8B-B14F-4D97-AF65-F5344CB8AC3E}">
        <p14:creationId xmlns:p14="http://schemas.microsoft.com/office/powerpoint/2010/main" val="41597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6080795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56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08565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8455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51885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3081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30051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4472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5128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16975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777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theme" Target="../theme/theme10.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1.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7.wmf"/><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image" Target="../media/image1.png"/><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theme" Target="../theme/theme13.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7.wm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7.w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7.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7.wmf"/><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7.w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image" Target="../media/image1.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0" r:id="rId1"/>
    <p:sldLayoutId id="2147483992" r:id="rId2"/>
    <p:sldLayoutId id="2147484091" r:id="rId3"/>
    <p:sldLayoutId id="2147484092" r:id="rId4"/>
    <p:sldLayoutId id="2147484093" r:id="rId5"/>
    <p:sldLayoutId id="2147483993" r:id="rId6"/>
    <p:sldLayoutId id="2147483994" r:id="rId7"/>
    <p:sldLayoutId id="2147483995" r:id="rId8"/>
    <p:sldLayoutId id="2147484094" r:id="rId9"/>
    <p:sldLayoutId id="2147484167" r:id="rId10"/>
    <p:sldLayoutId id="2147484168" r:id="rId11"/>
  </p:sldLayoutIdLs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a:defRPr>
      </a:lvl2pPr>
      <a:lvl3pPr algn="ctr" rtl="0" eaLnBrk="1" fontAlgn="base" hangingPunct="1">
        <a:spcBef>
          <a:spcPct val="0"/>
        </a:spcBef>
        <a:spcAft>
          <a:spcPct val="0"/>
        </a:spcAft>
        <a:defRPr sz="4400">
          <a:solidFill>
            <a:schemeClr val="tx1"/>
          </a:solidFill>
          <a:latin typeface="Myriad Web Pro"/>
        </a:defRPr>
      </a:lvl3pPr>
      <a:lvl4pPr algn="ctr" rtl="0" eaLnBrk="1" fontAlgn="base" hangingPunct="1">
        <a:spcBef>
          <a:spcPct val="0"/>
        </a:spcBef>
        <a:spcAft>
          <a:spcPct val="0"/>
        </a:spcAft>
        <a:defRPr sz="4400">
          <a:solidFill>
            <a:schemeClr val="tx1"/>
          </a:solidFill>
          <a:latin typeface="Myriad Web Pro"/>
        </a:defRPr>
      </a:lvl4pPr>
      <a:lvl5pPr algn="ctr" rtl="0" eaLnBrk="1" fontAlgn="base" hangingPunct="1">
        <a:spcBef>
          <a:spcPct val="0"/>
        </a:spcBef>
        <a:spcAft>
          <a:spcPct val="0"/>
        </a:spcAft>
        <a:defRPr sz="4400">
          <a:solidFill>
            <a:schemeClr val="tx1"/>
          </a:solidFill>
          <a:latin typeface="Myriad Web Pro"/>
        </a:defRPr>
      </a:lvl5pPr>
      <a:lvl6pPr marL="457200" algn="ctr" rtl="0" eaLnBrk="1" fontAlgn="base" hangingPunct="1">
        <a:spcBef>
          <a:spcPct val="0"/>
        </a:spcBef>
        <a:spcAft>
          <a:spcPct val="0"/>
        </a:spcAft>
        <a:defRPr sz="4400">
          <a:solidFill>
            <a:schemeClr val="tx1"/>
          </a:solidFill>
          <a:latin typeface="Myriad Web Pro"/>
        </a:defRPr>
      </a:lvl6pPr>
      <a:lvl7pPr marL="914400" algn="ctr" rtl="0" eaLnBrk="1" fontAlgn="base" hangingPunct="1">
        <a:spcBef>
          <a:spcPct val="0"/>
        </a:spcBef>
        <a:spcAft>
          <a:spcPct val="0"/>
        </a:spcAft>
        <a:defRPr sz="4400">
          <a:solidFill>
            <a:schemeClr val="tx1"/>
          </a:solidFill>
          <a:latin typeface="Myriad Web Pro"/>
        </a:defRPr>
      </a:lvl7pPr>
      <a:lvl8pPr marL="1371600" algn="ctr" rtl="0" eaLnBrk="1" fontAlgn="base" hangingPunct="1">
        <a:spcBef>
          <a:spcPct val="0"/>
        </a:spcBef>
        <a:spcAft>
          <a:spcPct val="0"/>
        </a:spcAft>
        <a:defRPr sz="4400">
          <a:solidFill>
            <a:schemeClr val="tx1"/>
          </a:solidFill>
          <a:latin typeface="Myriad Web Pro"/>
        </a:defRPr>
      </a:lvl8pPr>
      <a:lvl9pPr marL="1828800" algn="ctr" rtl="0" eaLnBrk="1" fontAlgn="base" hangingPunct="1">
        <a:spcBef>
          <a:spcPct val="0"/>
        </a:spcBef>
        <a:spcAft>
          <a:spcPct val="0"/>
        </a:spcAft>
        <a:defRPr sz="4400">
          <a:solidFill>
            <a:schemeClr val="tx1"/>
          </a:solidFill>
          <a:latin typeface="Myriad Web Pro"/>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32" r:id="rId1"/>
    <p:sldLayoutId id="2147484071" r:id="rId2"/>
    <p:sldLayoutId id="2147484133" r:id="rId3"/>
    <p:sldLayoutId id="2147484134" r:id="rId4"/>
    <p:sldLayoutId id="2147484135" r:id="rId5"/>
    <p:sldLayoutId id="2147484072" r:id="rId6"/>
    <p:sldLayoutId id="2147484073" r:id="rId7"/>
    <p:sldLayoutId id="2147484074" r:id="rId8"/>
    <p:sldLayoutId id="2147484136" r:id="rId9"/>
    <p:sldLayoutId id="2147484137" r:id="rId10"/>
    <p:sldLayoutId id="2147484138" r:id="rId11"/>
    <p:sldLayoutId id="2147484139" r:id="rId12"/>
    <p:sldLayoutId id="2147484140" r:id="rId13"/>
    <p:sldLayoutId id="2147484141" r:id="rId14"/>
    <p:sldLayoutId id="2147484142" r:id="rId15"/>
    <p:sldLayoutId id="2147484145" r:id="rId16"/>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717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17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7173"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7174"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7175"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CEC8E874-468B-4ABB-8785-8E7B302DD3C0}" type="slidenum">
              <a:rPr lang="x-none"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7176" name="Picture 8" descr="WHO-EN-white-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9"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160"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61" r:id="rId1"/>
    <p:sldLayoutId id="2147484086" r:id="rId2"/>
    <p:sldLayoutId id="2147484162" r:id="rId3"/>
    <p:sldLayoutId id="2147484163" r:id="rId4"/>
    <p:sldLayoutId id="2147484164" r:id="rId5"/>
    <p:sldLayoutId id="2147484087" r:id="rId6"/>
    <p:sldLayoutId id="2147484088" r:id="rId7"/>
    <p:sldLayoutId id="2147484089" r:id="rId8"/>
    <p:sldLayoutId id="2147484165" r:id="rId9"/>
    <p:sldLayoutId id="2147484166" r:id="rId10"/>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6" r:id="rId1"/>
    <p:sldLayoutId id="2147483996" r:id="rId2"/>
    <p:sldLayoutId id="2147484097" r:id="rId3"/>
    <p:sldLayoutId id="2147484098" r:id="rId4"/>
    <p:sldLayoutId id="2147484099" r:id="rId5"/>
    <p:sldLayoutId id="2147483997" r:id="rId6"/>
    <p:sldLayoutId id="2147483998" r:id="rId7"/>
    <p:sldLayoutId id="2147483999" r:id="rId8"/>
    <p:sldLayoutId id="2147484100" r:id="rId9"/>
    <p:sldLayoutId id="2147484101" r:id="rId10"/>
    <p:sldLayoutId id="2147484000" r:id="rId11"/>
    <p:sldLayoutId id="2147484102" r:id="rId12"/>
    <p:sldLayoutId id="2147484001" r:id="rId13"/>
    <p:sldLayoutId id="2147484002" r:id="rId14"/>
    <p:sldLayoutId id="2147484103" r:id="rId1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1027"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1029"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1030"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1031"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13CD3069-6180-41FE-B185-F31ADEB742D0}"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032"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105" r:id="rId12"/>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2051"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2"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2053"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2054"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2055"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66DD57AD-B88B-47CD-9F25-F1F6FA188163}"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2056" name="Picture 8" descr="WHO-EN-white-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6"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107"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3075"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3076"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3077"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3078"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3079"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A1D343E3-DA1A-4EE6-9360-F2E96EBB2CCA}"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3080" name="Picture 8" descr="WHO-EN-white-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109"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4099"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4100"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4101"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4102"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4103"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387A118C-9036-40D9-A1FE-695A115C08B0}"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4104" name="Picture 8"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0"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111" r:id="rId12"/>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5123"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5124"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5125"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5126"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5127"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92EC7BCD-FF4B-4032-BA6F-3CFAF318F402}"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5128" name="Picture 8" descr="WHO-EN-white-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2"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113" r:id="rId13"/>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Options for Hepatitis B Prevention</a:t>
            </a:r>
            <a:endParaRPr lang="en-US" altLang="en-US"/>
          </a:p>
        </p:txBody>
      </p:sp>
      <p:sp>
        <p:nvSpPr>
          <p:cNvPr id="6147" name="Rectangle 3"/>
          <p:cNvSpPr>
            <a:spLocks noGrp="1" noChangeArrowheads="1"/>
          </p:cNvSpPr>
          <p:nvPr>
            <p:ph type="body" idx="1"/>
          </p:nvPr>
        </p:nvSpPr>
        <p:spPr bwMode="auto">
          <a:xfrm>
            <a:off x="442913" y="1381125"/>
            <a:ext cx="8291512"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148" name="Line 4"/>
          <p:cNvSpPr>
            <a:spLocks noChangeShapeType="1"/>
          </p:cNvSpPr>
          <p:nvPr/>
        </p:nvSpPr>
        <p:spPr bwMode="auto">
          <a:xfrm>
            <a:off x="0" y="1246188"/>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a:p>
        </p:txBody>
      </p:sp>
      <p:sp>
        <p:nvSpPr>
          <p:cNvPr id="6149" name="Rectangle 5"/>
          <p:cNvSpPr>
            <a:spLocks noChangeArrowheads="1"/>
          </p:cNvSpPr>
          <p:nvPr/>
        </p:nvSpPr>
        <p:spPr bwMode="auto">
          <a:xfrm>
            <a:off x="25400" y="6005513"/>
            <a:ext cx="9144000" cy="8413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rtl="1"/>
            <a:endParaRPr lang="en-GB" altLang="en-US" sz="3900" b="1">
              <a:solidFill>
                <a:srgbClr val="000066"/>
              </a:solidFill>
              <a:latin typeface="Arial" pitchFamily="34" charset="0"/>
            </a:endParaRPr>
          </a:p>
        </p:txBody>
      </p:sp>
      <p:sp>
        <p:nvSpPr>
          <p:cNvPr id="6150" name="Rectangle 6"/>
          <p:cNvSpPr>
            <a:spLocks noChangeArrowheads="1"/>
          </p:cNvSpPr>
          <p:nvPr/>
        </p:nvSpPr>
        <p:spPr bwMode="auto">
          <a:xfrm>
            <a:off x="739775" y="6426200"/>
            <a:ext cx="4248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endParaRPr lang="en-US" altLang="en-US" sz="1200">
              <a:solidFill>
                <a:srgbClr val="96CCEE"/>
              </a:solidFill>
              <a:latin typeface="Arial Narrow" pitchFamily="34" charset="0"/>
            </a:endParaRPr>
          </a:p>
        </p:txBody>
      </p:sp>
      <p:sp>
        <p:nvSpPr>
          <p:cNvPr id="6151" name="Rectangle 7"/>
          <p:cNvSpPr>
            <a:spLocks noChangeArrowheads="1"/>
          </p:cNvSpPr>
          <p:nvPr/>
        </p:nvSpPr>
        <p:spPr bwMode="auto">
          <a:xfrm>
            <a:off x="360363" y="6399213"/>
            <a:ext cx="3778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Myriad Web Pro"/>
              </a:defRPr>
            </a:lvl1pPr>
            <a:lvl2pPr marL="742950" indent="-285750">
              <a:defRPr>
                <a:solidFill>
                  <a:schemeClr val="tx1"/>
                </a:solidFill>
                <a:latin typeface="Myriad Web Pro"/>
              </a:defRPr>
            </a:lvl2pPr>
            <a:lvl3pPr marL="1143000" indent="-228600">
              <a:defRPr>
                <a:solidFill>
                  <a:schemeClr val="tx1"/>
                </a:solidFill>
                <a:latin typeface="Myriad Web Pro"/>
              </a:defRPr>
            </a:lvl3pPr>
            <a:lvl4pPr marL="1600200" indent="-228600">
              <a:defRPr>
                <a:solidFill>
                  <a:schemeClr val="tx1"/>
                </a:solidFill>
                <a:latin typeface="Myriad Web Pro"/>
              </a:defRPr>
            </a:lvl4pPr>
            <a:lvl5pPr marL="2057400" indent="-228600">
              <a:defRPr>
                <a:solidFill>
                  <a:schemeClr val="tx1"/>
                </a:solidFill>
                <a:latin typeface="Myriad Web Pro"/>
              </a:defRPr>
            </a:lvl5pPr>
            <a:lvl6pPr marL="2514600" indent="-228600" fontAlgn="base">
              <a:spcBef>
                <a:spcPct val="0"/>
              </a:spcBef>
              <a:spcAft>
                <a:spcPct val="0"/>
              </a:spcAft>
              <a:defRPr>
                <a:solidFill>
                  <a:schemeClr val="tx1"/>
                </a:solidFill>
                <a:latin typeface="Myriad Web Pro"/>
              </a:defRPr>
            </a:lvl6pPr>
            <a:lvl7pPr marL="2971800" indent="-228600" fontAlgn="base">
              <a:spcBef>
                <a:spcPct val="0"/>
              </a:spcBef>
              <a:spcAft>
                <a:spcPct val="0"/>
              </a:spcAft>
              <a:defRPr>
                <a:solidFill>
                  <a:schemeClr val="tx1"/>
                </a:solidFill>
                <a:latin typeface="Myriad Web Pro"/>
              </a:defRPr>
            </a:lvl7pPr>
            <a:lvl8pPr marL="3429000" indent="-228600" fontAlgn="base">
              <a:spcBef>
                <a:spcPct val="0"/>
              </a:spcBef>
              <a:spcAft>
                <a:spcPct val="0"/>
              </a:spcAft>
              <a:defRPr>
                <a:solidFill>
                  <a:schemeClr val="tx1"/>
                </a:solidFill>
                <a:latin typeface="Myriad Web Pro"/>
              </a:defRPr>
            </a:lvl8pPr>
            <a:lvl9pPr marL="3886200" indent="-228600" fontAlgn="base">
              <a:spcBef>
                <a:spcPct val="0"/>
              </a:spcBef>
              <a:spcAft>
                <a:spcPct val="0"/>
              </a:spcAft>
              <a:defRPr>
                <a:solidFill>
                  <a:schemeClr val="tx1"/>
                </a:solidFill>
                <a:latin typeface="Myriad Web Pro"/>
              </a:defRPr>
            </a:lvl9pPr>
          </a:lstStyle>
          <a:p>
            <a:pPr algn="r"/>
            <a:fld id="{745ECFE6-1721-40E3-B8AA-D84CBE664394}" type="slidenum">
              <a:rPr lang="en-US" altLang="en-US" sz="1500" b="1">
                <a:solidFill>
                  <a:srgbClr val="72BBE8"/>
                </a:solidFill>
                <a:latin typeface="Arial Narrow" pitchFamily="34" charset="0"/>
              </a:rPr>
              <a:pPr algn="r"/>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6152" name="Picture 8"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4"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115" r:id="rId13"/>
    <p:sldLayoutId id="2147484116" r:id="rId14"/>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17" r:id="rId1"/>
    <p:sldLayoutId id="2147484067" r:id="rId2"/>
    <p:sldLayoutId id="2147484118" r:id="rId3"/>
    <p:sldLayoutId id="2147484119" r:id="rId4"/>
    <p:sldLayoutId id="2147484120" r:id="rId5"/>
    <p:sldLayoutId id="2147484068" r:id="rId6"/>
    <p:sldLayoutId id="2147484069" r:id="rId7"/>
    <p:sldLayoutId id="214748407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30" r:id="rId17"/>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r>
              <a:rPr lang="en-US" dirty="0">
                <a:solidFill>
                  <a:srgbClr val="FFC000"/>
                </a:solidFill>
              </a:rPr>
              <a:t>HCV Elimination in Georgia: developing an evidence-based Elimination Plan</a:t>
            </a:r>
          </a:p>
        </p:txBody>
      </p:sp>
      <p:sp>
        <p:nvSpPr>
          <p:cNvPr id="3" name="Subtitle 2"/>
          <p:cNvSpPr>
            <a:spLocks noGrp="1"/>
          </p:cNvSpPr>
          <p:nvPr>
            <p:ph type="subTitle" idx="1"/>
          </p:nvPr>
        </p:nvSpPr>
        <p:spPr/>
        <p:txBody>
          <a:bodyPr/>
          <a:lstStyle/>
          <a:p>
            <a:r>
              <a:rPr lang="en-US" dirty="0">
                <a:solidFill>
                  <a:schemeClr val="bg2"/>
                </a:solidFill>
              </a:rPr>
              <a:t>Juliette Morgan MD</a:t>
            </a:r>
          </a:p>
          <a:p>
            <a:r>
              <a:rPr lang="en-US" dirty="0">
                <a:solidFill>
                  <a:schemeClr val="bg2"/>
                </a:solidFill>
              </a:rPr>
              <a:t>Country Director</a:t>
            </a:r>
          </a:p>
          <a:p>
            <a:r>
              <a:rPr lang="en-US" dirty="0">
                <a:solidFill>
                  <a:schemeClr val="bg2"/>
                </a:solidFill>
              </a:rPr>
              <a:t>CDC South Caucasus</a:t>
            </a:r>
          </a:p>
        </p:txBody>
      </p:sp>
    </p:spTree>
    <p:extLst>
      <p:ext uri="{BB962C8B-B14F-4D97-AF65-F5344CB8AC3E}">
        <p14:creationId xmlns:p14="http://schemas.microsoft.com/office/powerpoint/2010/main" val="23074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Policies needed</a:t>
            </a:r>
          </a:p>
        </p:txBody>
      </p:sp>
      <p:sp>
        <p:nvSpPr>
          <p:cNvPr id="3" name="Content Placeholder 2"/>
          <p:cNvSpPr>
            <a:spLocks noGrp="1"/>
          </p:cNvSpPr>
          <p:nvPr>
            <p:ph idx="1"/>
          </p:nvPr>
        </p:nvSpPr>
        <p:spPr/>
        <p:txBody>
          <a:bodyPr>
            <a:normAutofit fontScale="92500"/>
          </a:bodyPr>
          <a:lstStyle/>
          <a:p>
            <a:r>
              <a:rPr lang="en-US" dirty="0">
                <a:solidFill>
                  <a:schemeClr val="bg2"/>
                </a:solidFill>
              </a:rPr>
              <a:t>Drug policies:</a:t>
            </a:r>
          </a:p>
          <a:p>
            <a:pPr lvl="1"/>
            <a:r>
              <a:rPr lang="en-US" dirty="0">
                <a:solidFill>
                  <a:schemeClr val="bg2"/>
                </a:solidFill>
              </a:rPr>
              <a:t>Decriminalization of injection drug use and possession</a:t>
            </a:r>
          </a:p>
          <a:p>
            <a:pPr lvl="1"/>
            <a:r>
              <a:rPr lang="en-US" dirty="0">
                <a:solidFill>
                  <a:schemeClr val="bg2"/>
                </a:solidFill>
              </a:rPr>
              <a:t>Needle exchange/harm reduction</a:t>
            </a:r>
          </a:p>
          <a:p>
            <a:r>
              <a:rPr lang="en-US" dirty="0">
                <a:solidFill>
                  <a:schemeClr val="bg2"/>
                </a:solidFill>
              </a:rPr>
              <a:t>Regulation of “deregulated” private entities</a:t>
            </a:r>
          </a:p>
          <a:p>
            <a:pPr lvl="1"/>
            <a:r>
              <a:rPr lang="en-US" dirty="0">
                <a:solidFill>
                  <a:schemeClr val="bg2"/>
                </a:solidFill>
              </a:rPr>
              <a:t>Quality control of laboratories, clinical services</a:t>
            </a:r>
          </a:p>
          <a:p>
            <a:pPr lvl="1"/>
            <a:r>
              <a:rPr lang="en-US" dirty="0">
                <a:solidFill>
                  <a:schemeClr val="bg2"/>
                </a:solidFill>
              </a:rPr>
              <a:t>Blood safety</a:t>
            </a:r>
          </a:p>
          <a:p>
            <a:pPr lvl="1"/>
            <a:r>
              <a:rPr lang="en-US" dirty="0">
                <a:solidFill>
                  <a:schemeClr val="bg2"/>
                </a:solidFill>
              </a:rPr>
              <a:t>Infection Control in health care and non-health care settings (tattoo, beauty salons, dentist </a:t>
            </a:r>
            <a:r>
              <a:rPr lang="en-US" dirty="0" err="1">
                <a:solidFill>
                  <a:schemeClr val="bg2"/>
                </a:solidFill>
              </a:rPr>
              <a:t>etc</a:t>
            </a:r>
            <a:r>
              <a:rPr lang="en-US" dirty="0">
                <a:solidFill>
                  <a:schemeClr val="bg2"/>
                </a:solidFill>
              </a:rPr>
              <a:t>)</a:t>
            </a:r>
          </a:p>
          <a:p>
            <a:endParaRPr lang="en-US" dirty="0"/>
          </a:p>
          <a:p>
            <a:pPr lvl="1"/>
            <a:endParaRPr lang="en-US" dirty="0"/>
          </a:p>
          <a:p>
            <a:pPr lvl="1"/>
            <a:endParaRPr lang="en-US" dirty="0"/>
          </a:p>
        </p:txBody>
      </p:sp>
    </p:spTree>
    <p:extLst>
      <p:ext uri="{BB962C8B-B14F-4D97-AF65-F5344CB8AC3E}">
        <p14:creationId xmlns:p14="http://schemas.microsoft.com/office/powerpoint/2010/main" val="304611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Plans needed</a:t>
            </a:r>
          </a:p>
        </p:txBody>
      </p:sp>
      <p:sp>
        <p:nvSpPr>
          <p:cNvPr id="3" name="Content Placeholder 2"/>
          <p:cNvSpPr>
            <a:spLocks noGrp="1"/>
          </p:cNvSpPr>
          <p:nvPr>
            <p:ph idx="1"/>
          </p:nvPr>
        </p:nvSpPr>
        <p:spPr/>
        <p:txBody>
          <a:bodyPr>
            <a:normAutofit fontScale="92500"/>
          </a:bodyPr>
          <a:lstStyle/>
          <a:p>
            <a:r>
              <a:rPr lang="en-US" dirty="0">
                <a:solidFill>
                  <a:schemeClr val="bg2"/>
                </a:solidFill>
              </a:rPr>
              <a:t>Elimination Plan </a:t>
            </a:r>
          </a:p>
          <a:p>
            <a:pPr lvl="1"/>
            <a:r>
              <a:rPr lang="en-US" dirty="0">
                <a:solidFill>
                  <a:schemeClr val="bg2"/>
                </a:solidFill>
              </a:rPr>
              <a:t>Global Strategy for Elimination framework + Evidence from </a:t>
            </a:r>
            <a:r>
              <a:rPr lang="en-US" dirty="0" err="1">
                <a:solidFill>
                  <a:schemeClr val="bg2"/>
                </a:solidFill>
              </a:rPr>
              <a:t>sero</a:t>
            </a:r>
            <a:r>
              <a:rPr lang="en-US" dirty="0">
                <a:solidFill>
                  <a:schemeClr val="bg2"/>
                </a:solidFill>
              </a:rPr>
              <a:t>-survey + Lessons learned from Phase 1 + modelling = Concrete but flexible Plan</a:t>
            </a:r>
          </a:p>
          <a:p>
            <a:pPr lvl="2"/>
            <a:r>
              <a:rPr lang="en-US" dirty="0">
                <a:solidFill>
                  <a:schemeClr val="bg2"/>
                </a:solidFill>
              </a:rPr>
              <a:t>who to treat with ~30,000 treatments/year in each region/city </a:t>
            </a:r>
          </a:p>
          <a:p>
            <a:pPr lvl="2"/>
            <a:r>
              <a:rPr lang="en-US" dirty="0">
                <a:solidFill>
                  <a:schemeClr val="bg2"/>
                </a:solidFill>
              </a:rPr>
              <a:t>Identified by targeted screening (find “transmitters”) and </a:t>
            </a:r>
          </a:p>
          <a:p>
            <a:pPr lvl="2"/>
            <a:r>
              <a:rPr lang="en-US" dirty="0">
                <a:solidFill>
                  <a:schemeClr val="bg2"/>
                </a:solidFill>
              </a:rPr>
              <a:t>while implementing the prevention measures and  improving lab quality, expanding provider services, harm reduction, infection </a:t>
            </a:r>
            <a:r>
              <a:rPr lang="en-US" dirty="0" err="1">
                <a:solidFill>
                  <a:schemeClr val="bg2"/>
                </a:solidFill>
              </a:rPr>
              <a:t>etc</a:t>
            </a:r>
            <a:endParaRPr lang="en-US" dirty="0">
              <a:solidFill>
                <a:schemeClr val="bg2"/>
              </a:solidFill>
            </a:endParaRPr>
          </a:p>
        </p:txBody>
      </p:sp>
    </p:spTree>
    <p:extLst>
      <p:ext uri="{BB962C8B-B14F-4D97-AF65-F5344CB8AC3E}">
        <p14:creationId xmlns:p14="http://schemas.microsoft.com/office/powerpoint/2010/main" val="189497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563888" y="1196752"/>
            <a:ext cx="5624857" cy="4182586"/>
          </a:xfrm>
          <a:prstGeom prst="rect">
            <a:avLst/>
          </a:prstGeom>
        </p:spPr>
      </p:pic>
      <p:sp>
        <p:nvSpPr>
          <p:cNvPr id="4" name="Title 3"/>
          <p:cNvSpPr>
            <a:spLocks noGrp="1"/>
          </p:cNvSpPr>
          <p:nvPr>
            <p:ph type="title"/>
          </p:nvPr>
        </p:nvSpPr>
        <p:spPr>
          <a:xfrm>
            <a:off x="251520" y="-24"/>
            <a:ext cx="8892480" cy="1143000"/>
          </a:xfrm>
        </p:spPr>
        <p:txBody>
          <a:bodyPr/>
          <a:lstStyle/>
          <a:p>
            <a:r>
              <a:rPr lang="en-GB" sz="3200" b="1" dirty="0">
                <a:solidFill>
                  <a:schemeClr val="bg1"/>
                </a:solidFill>
              </a:rPr>
              <a:t>Combination interventions </a:t>
            </a:r>
            <a:r>
              <a:rPr lang="en-GB" sz="3200" dirty="0">
                <a:solidFill>
                  <a:schemeClr val="bg1"/>
                </a:solidFill>
              </a:rPr>
              <a:t>and targeted treatment on </a:t>
            </a:r>
            <a:r>
              <a:rPr lang="en-GB" sz="3200" u="sng" dirty="0">
                <a:solidFill>
                  <a:schemeClr val="bg1"/>
                </a:solidFill>
              </a:rPr>
              <a:t>Incidence and Prevalence</a:t>
            </a:r>
          </a:p>
        </p:txBody>
      </p:sp>
      <p:sp>
        <p:nvSpPr>
          <p:cNvPr id="5" name="Content Placeholder 4"/>
          <p:cNvSpPr>
            <a:spLocks noGrp="1"/>
          </p:cNvSpPr>
          <p:nvPr>
            <p:ph idx="1"/>
          </p:nvPr>
        </p:nvSpPr>
        <p:spPr>
          <a:xfrm>
            <a:off x="72008" y="1268760"/>
            <a:ext cx="4067944" cy="5040560"/>
          </a:xfrm>
        </p:spPr>
        <p:txBody>
          <a:bodyPr/>
          <a:lstStyle/>
          <a:p>
            <a:pPr marL="0" indent="0">
              <a:spcBef>
                <a:spcPts val="0"/>
              </a:spcBef>
              <a:spcAft>
                <a:spcPts val="600"/>
              </a:spcAft>
              <a:buNone/>
            </a:pPr>
            <a:r>
              <a:rPr lang="en-GB" sz="2200" dirty="0">
                <a:solidFill>
                  <a:schemeClr val="bg2"/>
                </a:solidFill>
                <a:latin typeface="Calibri" panose="020F0502020204030204" pitchFamily="34" charset="0"/>
              </a:rPr>
              <a:t>INCIDENCE IMPACT</a:t>
            </a:r>
          </a:p>
          <a:p>
            <a:pPr>
              <a:spcBef>
                <a:spcPts val="0"/>
              </a:spcBef>
              <a:spcAft>
                <a:spcPts val="600"/>
              </a:spcAft>
            </a:pPr>
            <a:r>
              <a:rPr lang="en-GB" sz="2200" dirty="0">
                <a:solidFill>
                  <a:schemeClr val="bg2"/>
                </a:solidFill>
                <a:latin typeface="Calibri" panose="020F0502020204030204" pitchFamily="34" charset="0"/>
              </a:rPr>
              <a:t>Targeted treatment plus HR increases impact:</a:t>
            </a:r>
          </a:p>
          <a:p>
            <a:pPr lvl="1">
              <a:spcBef>
                <a:spcPts val="0"/>
              </a:spcBef>
              <a:spcAft>
                <a:spcPts val="600"/>
              </a:spcAft>
            </a:pPr>
            <a:r>
              <a:rPr lang="en-GB" sz="2200" b="1" dirty="0">
                <a:solidFill>
                  <a:schemeClr val="bg2"/>
                </a:solidFill>
                <a:latin typeface="Calibri" panose="020F0502020204030204" pitchFamily="34" charset="0"/>
              </a:rPr>
              <a:t>Large</a:t>
            </a:r>
            <a:r>
              <a:rPr lang="en-GB" sz="2200" dirty="0">
                <a:solidFill>
                  <a:schemeClr val="bg2"/>
                </a:solidFill>
                <a:latin typeface="Calibri" panose="020F0502020204030204" pitchFamily="34" charset="0"/>
              </a:rPr>
              <a:t> benefit targeting PWID and HR</a:t>
            </a:r>
          </a:p>
          <a:p>
            <a:pPr lvl="1">
              <a:spcBef>
                <a:spcPts val="0"/>
              </a:spcBef>
              <a:spcAft>
                <a:spcPts val="600"/>
              </a:spcAft>
            </a:pPr>
            <a:r>
              <a:rPr lang="en-GB" sz="2200" dirty="0">
                <a:solidFill>
                  <a:schemeClr val="bg2"/>
                </a:solidFill>
                <a:latin typeface="Calibri" panose="020F0502020204030204" pitchFamily="34" charset="0"/>
              </a:rPr>
              <a:t>Crucial for elimination</a:t>
            </a:r>
          </a:p>
          <a:p>
            <a:pPr lvl="1">
              <a:spcBef>
                <a:spcPts val="0"/>
              </a:spcBef>
              <a:spcAft>
                <a:spcPts val="600"/>
              </a:spcAft>
            </a:pPr>
            <a:r>
              <a:rPr lang="en-GB" sz="2200" dirty="0">
                <a:solidFill>
                  <a:schemeClr val="bg2"/>
                </a:solidFill>
                <a:latin typeface="Calibri" panose="020F0502020204030204" pitchFamily="34" charset="0"/>
              </a:rPr>
              <a:t>Reduce treatments </a:t>
            </a:r>
          </a:p>
          <a:p>
            <a:pPr marL="457200" lvl="1" indent="0">
              <a:spcBef>
                <a:spcPts val="0"/>
              </a:spcBef>
              <a:spcAft>
                <a:spcPts val="600"/>
              </a:spcAft>
              <a:buNone/>
            </a:pPr>
            <a:r>
              <a:rPr lang="en-GB" sz="2200" dirty="0">
                <a:solidFill>
                  <a:schemeClr val="bg2"/>
                </a:solidFill>
                <a:latin typeface="Calibri" panose="020F0502020204030204" pitchFamily="34" charset="0"/>
              </a:rPr>
              <a:t>needed</a:t>
            </a:r>
          </a:p>
        </p:txBody>
      </p:sp>
      <p:cxnSp>
        <p:nvCxnSpPr>
          <p:cNvPr id="8" name="Straight Connector 7"/>
          <p:cNvCxnSpPr/>
          <p:nvPr/>
        </p:nvCxnSpPr>
        <p:spPr>
          <a:xfrm>
            <a:off x="35496" y="119675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4499992" y="4653136"/>
            <a:ext cx="4392488" cy="0"/>
          </a:xfrm>
          <a:prstGeom prst="line">
            <a:avLst/>
          </a:prstGeom>
          <a:solidFill>
            <a:schemeClr val="accent1"/>
          </a:solidFill>
          <a:ln w="31750" cap="flat" cmpd="sng" algn="ctr">
            <a:solidFill>
              <a:schemeClr val="tx1"/>
            </a:solidFill>
            <a:prstDash val="sysDash"/>
            <a:miter lim="800000"/>
            <a:headEnd type="none" w="med" len="med"/>
            <a:tailEnd type="none" w="med" len="med"/>
          </a:ln>
          <a:effectLst/>
        </p:spPr>
      </p:cxnSp>
      <p:sp>
        <p:nvSpPr>
          <p:cNvPr id="12" name="TextBox 11"/>
          <p:cNvSpPr txBox="1"/>
          <p:nvPr/>
        </p:nvSpPr>
        <p:spPr>
          <a:xfrm>
            <a:off x="5436096" y="4293096"/>
            <a:ext cx="2016224" cy="338554"/>
          </a:xfrm>
          <a:prstGeom prst="rect">
            <a:avLst/>
          </a:prstGeom>
          <a:noFill/>
        </p:spPr>
        <p:txBody>
          <a:bodyPr wrap="square" rtlCol="0">
            <a:spAutoFit/>
          </a:bodyPr>
          <a:lstStyle/>
          <a:p>
            <a:r>
              <a:rPr lang="en-US" sz="1600" dirty="0"/>
              <a:t>Elimination target</a:t>
            </a:r>
          </a:p>
        </p:txBody>
      </p:sp>
      <p:sp>
        <p:nvSpPr>
          <p:cNvPr id="2" name="TextBox 1"/>
          <p:cNvSpPr txBox="1"/>
          <p:nvPr/>
        </p:nvSpPr>
        <p:spPr>
          <a:xfrm>
            <a:off x="4860032" y="5638800"/>
            <a:ext cx="3816424" cy="738664"/>
          </a:xfrm>
          <a:prstGeom prst="rect">
            <a:avLst/>
          </a:prstGeom>
          <a:noFill/>
        </p:spPr>
        <p:txBody>
          <a:bodyPr wrap="square" rtlCol="0">
            <a:spAutoFit/>
          </a:bodyPr>
          <a:lstStyle/>
          <a:p>
            <a:r>
              <a:rPr lang="en-US" sz="1400" b="1" dirty="0">
                <a:solidFill>
                  <a:srgbClr val="020916"/>
                </a:solidFill>
              </a:rPr>
              <a:t>Targeted scenario assumes PWID infections have twice chance of treatment as non-PWID</a:t>
            </a:r>
          </a:p>
        </p:txBody>
      </p:sp>
      <p:cxnSp>
        <p:nvCxnSpPr>
          <p:cNvPr id="20" name="Straight Connector 19"/>
          <p:cNvCxnSpPr/>
          <p:nvPr/>
        </p:nvCxnSpPr>
        <p:spPr bwMode="auto">
          <a:xfrm>
            <a:off x="8244408" y="3212976"/>
            <a:ext cx="0" cy="936104"/>
          </a:xfrm>
          <a:prstGeom prst="line">
            <a:avLst/>
          </a:prstGeom>
          <a:solidFill>
            <a:schemeClr val="accent1"/>
          </a:solidFill>
          <a:ln w="31750" cap="flat" cmpd="sng" algn="ctr">
            <a:solidFill>
              <a:schemeClr val="tx1"/>
            </a:solidFill>
            <a:prstDash val="solid"/>
            <a:miter lim="800000"/>
            <a:headEnd type="none" w="med" len="med"/>
            <a:tailEnd type="triangle" w="med" len="med"/>
          </a:ln>
          <a:effectLst/>
        </p:spPr>
      </p:cxnSp>
      <p:sp>
        <p:nvSpPr>
          <p:cNvPr id="3" name="TextBox 2"/>
          <p:cNvSpPr txBox="1"/>
          <p:nvPr/>
        </p:nvSpPr>
        <p:spPr>
          <a:xfrm>
            <a:off x="685800" y="4876800"/>
            <a:ext cx="1676400" cy="738664"/>
          </a:xfrm>
          <a:prstGeom prst="rect">
            <a:avLst/>
          </a:prstGeom>
          <a:noFill/>
        </p:spPr>
        <p:txBody>
          <a:bodyPr wrap="square" rtlCol="0">
            <a:spAutoFit/>
          </a:bodyPr>
          <a:lstStyle/>
          <a:p>
            <a:r>
              <a:rPr lang="en-US" sz="1400" dirty="0">
                <a:solidFill>
                  <a:srgbClr val="020916"/>
                </a:solidFill>
              </a:rPr>
              <a:t>Data from Peter Vickerman and Hannah Woodall</a:t>
            </a:r>
          </a:p>
        </p:txBody>
      </p:sp>
    </p:spTree>
    <p:extLst>
      <p:ext uri="{BB962C8B-B14F-4D97-AF65-F5344CB8AC3E}">
        <p14:creationId xmlns:p14="http://schemas.microsoft.com/office/powerpoint/2010/main" val="270634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Plans needed</a:t>
            </a:r>
          </a:p>
        </p:txBody>
      </p:sp>
      <p:sp>
        <p:nvSpPr>
          <p:cNvPr id="3" name="Content Placeholder 2"/>
          <p:cNvSpPr>
            <a:spLocks noGrp="1"/>
          </p:cNvSpPr>
          <p:nvPr>
            <p:ph idx="1"/>
          </p:nvPr>
        </p:nvSpPr>
        <p:spPr/>
        <p:txBody>
          <a:bodyPr>
            <a:normAutofit fontScale="85000" lnSpcReduction="10000"/>
          </a:bodyPr>
          <a:lstStyle/>
          <a:p>
            <a:r>
              <a:rPr lang="en-US" dirty="0">
                <a:solidFill>
                  <a:schemeClr val="bg2"/>
                </a:solidFill>
              </a:rPr>
              <a:t>Screening guidelines: targeted testing based on results of </a:t>
            </a:r>
            <a:r>
              <a:rPr lang="en-US" dirty="0" err="1">
                <a:solidFill>
                  <a:schemeClr val="bg2"/>
                </a:solidFill>
              </a:rPr>
              <a:t>sero</a:t>
            </a:r>
            <a:r>
              <a:rPr lang="en-US" dirty="0">
                <a:solidFill>
                  <a:schemeClr val="bg2"/>
                </a:solidFill>
              </a:rPr>
              <a:t> survey and other evidence (demographic groups: </a:t>
            </a:r>
            <a:r>
              <a:rPr lang="en-US" dirty="0" err="1">
                <a:solidFill>
                  <a:schemeClr val="bg2"/>
                </a:solidFill>
              </a:rPr>
              <a:t>i.e</a:t>
            </a:r>
            <a:r>
              <a:rPr lang="en-US" dirty="0">
                <a:solidFill>
                  <a:schemeClr val="bg2"/>
                </a:solidFill>
              </a:rPr>
              <a:t> men between 30 and 50 years old)</a:t>
            </a:r>
          </a:p>
          <a:p>
            <a:r>
              <a:rPr lang="en-US" dirty="0">
                <a:solidFill>
                  <a:schemeClr val="bg2"/>
                </a:solidFill>
              </a:rPr>
              <a:t>Treatment and monitoring guidelines</a:t>
            </a:r>
          </a:p>
          <a:p>
            <a:pPr lvl="1"/>
            <a:r>
              <a:rPr lang="en-US" dirty="0">
                <a:solidFill>
                  <a:schemeClr val="bg2"/>
                </a:solidFill>
              </a:rPr>
              <a:t>New diagnostic and monitoring approaches (decrease government costs)?</a:t>
            </a:r>
          </a:p>
          <a:p>
            <a:r>
              <a:rPr lang="en-US" dirty="0">
                <a:solidFill>
                  <a:schemeClr val="bg2"/>
                </a:solidFill>
              </a:rPr>
              <a:t>Monitoring and evaluation framework</a:t>
            </a:r>
          </a:p>
          <a:p>
            <a:pPr lvl="1"/>
            <a:r>
              <a:rPr lang="en-US" dirty="0">
                <a:solidFill>
                  <a:schemeClr val="bg2"/>
                </a:solidFill>
              </a:rPr>
              <a:t>To measure impact</a:t>
            </a:r>
          </a:p>
          <a:p>
            <a:pPr lvl="1"/>
            <a:r>
              <a:rPr lang="en-US" dirty="0">
                <a:solidFill>
                  <a:schemeClr val="bg2"/>
                </a:solidFill>
              </a:rPr>
              <a:t>To assess progress and re-orient efforts as needed</a:t>
            </a:r>
          </a:p>
          <a:p>
            <a:r>
              <a:rPr lang="en-US" dirty="0">
                <a:solidFill>
                  <a:schemeClr val="bg2"/>
                </a:solidFill>
              </a:rPr>
              <a:t>Research agenda</a:t>
            </a:r>
          </a:p>
        </p:txBody>
      </p:sp>
    </p:spTree>
    <p:extLst>
      <p:ext uri="{BB962C8B-B14F-4D97-AF65-F5344CB8AC3E}">
        <p14:creationId xmlns:p14="http://schemas.microsoft.com/office/powerpoint/2010/main" val="91545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p>
        </p:txBody>
      </p:sp>
      <p:sp>
        <p:nvSpPr>
          <p:cNvPr id="3" name="Content Placeholder 2"/>
          <p:cNvSpPr>
            <a:spLocks noGrp="1"/>
          </p:cNvSpPr>
          <p:nvPr>
            <p:ph idx="1"/>
          </p:nvPr>
        </p:nvSpPr>
        <p:spPr/>
        <p:txBody>
          <a:bodyPr>
            <a:normAutofit/>
          </a:bodyPr>
          <a:lstStyle/>
          <a:p>
            <a:r>
              <a:rPr lang="en-US" dirty="0">
                <a:solidFill>
                  <a:schemeClr val="bg2">
                    <a:lumMod val="50000"/>
                  </a:schemeClr>
                </a:solidFill>
              </a:rPr>
              <a:t>Political environment</a:t>
            </a:r>
          </a:p>
          <a:p>
            <a:r>
              <a:rPr lang="en-US" dirty="0">
                <a:solidFill>
                  <a:schemeClr val="bg2">
                    <a:lumMod val="50000"/>
                  </a:schemeClr>
                </a:solidFill>
              </a:rPr>
              <a:t>Policies and plans needed</a:t>
            </a:r>
          </a:p>
          <a:p>
            <a:r>
              <a:rPr lang="en-US" dirty="0">
                <a:solidFill>
                  <a:srgbClr val="FF0000"/>
                </a:solidFill>
              </a:rPr>
              <a:t>Finances</a:t>
            </a:r>
          </a:p>
          <a:p>
            <a:r>
              <a:rPr lang="en-US" dirty="0">
                <a:solidFill>
                  <a:schemeClr val="bg2"/>
                </a:solidFill>
              </a:rPr>
              <a:t>Health information systems</a:t>
            </a:r>
          </a:p>
          <a:p>
            <a:r>
              <a:rPr lang="en-US" dirty="0">
                <a:solidFill>
                  <a:schemeClr val="bg2"/>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219296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Finances</a:t>
            </a:r>
          </a:p>
        </p:txBody>
      </p:sp>
      <p:sp>
        <p:nvSpPr>
          <p:cNvPr id="3" name="Content Placeholder 2"/>
          <p:cNvSpPr>
            <a:spLocks noGrp="1"/>
          </p:cNvSpPr>
          <p:nvPr>
            <p:ph idx="1"/>
          </p:nvPr>
        </p:nvSpPr>
        <p:spPr/>
        <p:txBody>
          <a:bodyPr/>
          <a:lstStyle/>
          <a:p>
            <a:r>
              <a:rPr lang="en-US" dirty="0">
                <a:solidFill>
                  <a:schemeClr val="bg2"/>
                </a:solidFill>
              </a:rPr>
              <a:t>Patient out-of-pocket co-payments (can there be standardization)?</a:t>
            </a:r>
          </a:p>
          <a:p>
            <a:r>
              <a:rPr lang="en-US" dirty="0">
                <a:solidFill>
                  <a:schemeClr val="bg2"/>
                </a:solidFill>
              </a:rPr>
              <a:t>Provider administrative expenses: reimburse providers?</a:t>
            </a:r>
          </a:p>
          <a:p>
            <a:r>
              <a:rPr lang="en-US" dirty="0">
                <a:solidFill>
                  <a:schemeClr val="bg2"/>
                </a:solidFill>
              </a:rPr>
              <a:t>Reallocation of government funding by subsidizing less costly laboratory testing?</a:t>
            </a:r>
          </a:p>
        </p:txBody>
      </p:sp>
    </p:spTree>
    <p:extLst>
      <p:ext uri="{BB962C8B-B14F-4D97-AF65-F5344CB8AC3E}">
        <p14:creationId xmlns:p14="http://schemas.microsoft.com/office/powerpoint/2010/main" val="269261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p>
        </p:txBody>
      </p:sp>
      <p:sp>
        <p:nvSpPr>
          <p:cNvPr id="3" name="Content Placeholder 2"/>
          <p:cNvSpPr>
            <a:spLocks noGrp="1"/>
          </p:cNvSpPr>
          <p:nvPr>
            <p:ph idx="1"/>
          </p:nvPr>
        </p:nvSpPr>
        <p:spPr/>
        <p:txBody>
          <a:bodyPr>
            <a:normAutofit/>
          </a:bodyPr>
          <a:lstStyle/>
          <a:p>
            <a:r>
              <a:rPr lang="en-US" dirty="0">
                <a:solidFill>
                  <a:schemeClr val="bg2">
                    <a:lumMod val="50000"/>
                  </a:schemeClr>
                </a:solidFill>
              </a:rPr>
              <a:t>Political environment</a:t>
            </a:r>
          </a:p>
          <a:p>
            <a:r>
              <a:rPr lang="en-US" dirty="0">
                <a:solidFill>
                  <a:schemeClr val="bg2">
                    <a:lumMod val="50000"/>
                  </a:schemeClr>
                </a:solidFill>
              </a:rPr>
              <a:t>Policies and plans needed</a:t>
            </a:r>
          </a:p>
          <a:p>
            <a:r>
              <a:rPr lang="en-US" dirty="0">
                <a:solidFill>
                  <a:schemeClr val="bg2">
                    <a:lumMod val="50000"/>
                  </a:schemeClr>
                </a:solidFill>
              </a:rPr>
              <a:t>Finances</a:t>
            </a:r>
          </a:p>
          <a:p>
            <a:r>
              <a:rPr lang="en-US" dirty="0">
                <a:solidFill>
                  <a:srgbClr val="FF0000"/>
                </a:solidFill>
              </a:rPr>
              <a:t>Health information systems</a:t>
            </a:r>
          </a:p>
          <a:p>
            <a:r>
              <a:rPr lang="en-US" dirty="0">
                <a:solidFill>
                  <a:schemeClr val="bg2"/>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426987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Health information systems</a:t>
            </a:r>
          </a:p>
        </p:txBody>
      </p:sp>
      <p:sp>
        <p:nvSpPr>
          <p:cNvPr id="3" name="Content Placeholder 2"/>
          <p:cNvSpPr>
            <a:spLocks noGrp="1"/>
          </p:cNvSpPr>
          <p:nvPr>
            <p:ph idx="1"/>
          </p:nvPr>
        </p:nvSpPr>
        <p:spPr/>
        <p:txBody>
          <a:bodyPr>
            <a:normAutofit fontScale="92500" lnSpcReduction="20000"/>
          </a:bodyPr>
          <a:lstStyle/>
          <a:p>
            <a:r>
              <a:rPr lang="en-US" dirty="0">
                <a:solidFill>
                  <a:schemeClr val="bg2"/>
                </a:solidFill>
              </a:rPr>
              <a:t>Phase 1 database and information system not adequate for Phase 2: need “new STOP C”</a:t>
            </a:r>
          </a:p>
          <a:p>
            <a:r>
              <a:rPr lang="en-US" dirty="0">
                <a:solidFill>
                  <a:schemeClr val="bg2"/>
                </a:solidFill>
              </a:rPr>
              <a:t>Stakeholder input is on-going; needs time and resources for system capable of responding to the demand of meticulously documenting this program</a:t>
            </a:r>
          </a:p>
          <a:p>
            <a:r>
              <a:rPr lang="en-US" dirty="0">
                <a:solidFill>
                  <a:schemeClr val="bg2"/>
                </a:solidFill>
              </a:rPr>
              <a:t>New STOP C needs to </a:t>
            </a:r>
          </a:p>
          <a:p>
            <a:pPr lvl="1"/>
            <a:r>
              <a:rPr lang="en-US" dirty="0">
                <a:solidFill>
                  <a:schemeClr val="bg2"/>
                </a:solidFill>
              </a:rPr>
              <a:t>capture data necessary to calculate indicators to measure process, outputs, outcome and impact</a:t>
            </a:r>
          </a:p>
          <a:p>
            <a:pPr lvl="1"/>
            <a:r>
              <a:rPr lang="en-US" dirty="0">
                <a:solidFill>
                  <a:schemeClr val="bg2"/>
                </a:solidFill>
              </a:rPr>
              <a:t>Link screened persons to care</a:t>
            </a:r>
          </a:p>
          <a:p>
            <a:endParaRPr lang="en-US" dirty="0"/>
          </a:p>
          <a:p>
            <a:pPr marL="0" indent="0">
              <a:buNone/>
            </a:pPr>
            <a:endParaRPr lang="en-US" dirty="0"/>
          </a:p>
        </p:txBody>
      </p:sp>
    </p:spTree>
    <p:extLst>
      <p:ext uri="{BB962C8B-B14F-4D97-AF65-F5344CB8AC3E}">
        <p14:creationId xmlns:p14="http://schemas.microsoft.com/office/powerpoint/2010/main" val="162707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p>
        </p:txBody>
      </p:sp>
      <p:sp>
        <p:nvSpPr>
          <p:cNvPr id="3" name="Content Placeholder 2"/>
          <p:cNvSpPr>
            <a:spLocks noGrp="1"/>
          </p:cNvSpPr>
          <p:nvPr>
            <p:ph idx="1"/>
          </p:nvPr>
        </p:nvSpPr>
        <p:spPr/>
        <p:txBody>
          <a:bodyPr>
            <a:normAutofit/>
          </a:bodyPr>
          <a:lstStyle/>
          <a:p>
            <a:r>
              <a:rPr lang="en-US" dirty="0">
                <a:solidFill>
                  <a:schemeClr val="bg2">
                    <a:lumMod val="50000"/>
                  </a:schemeClr>
                </a:solidFill>
              </a:rPr>
              <a:t>Political environment</a:t>
            </a:r>
          </a:p>
          <a:p>
            <a:r>
              <a:rPr lang="en-US" dirty="0">
                <a:solidFill>
                  <a:schemeClr val="bg2">
                    <a:lumMod val="50000"/>
                  </a:schemeClr>
                </a:solidFill>
              </a:rPr>
              <a:t>Policies and plans needed</a:t>
            </a:r>
          </a:p>
          <a:p>
            <a:r>
              <a:rPr lang="en-US" dirty="0">
                <a:solidFill>
                  <a:schemeClr val="bg2">
                    <a:lumMod val="50000"/>
                  </a:schemeClr>
                </a:solidFill>
              </a:rPr>
              <a:t>Finances</a:t>
            </a:r>
          </a:p>
          <a:p>
            <a:r>
              <a:rPr lang="en-US" dirty="0">
                <a:solidFill>
                  <a:schemeClr val="bg2">
                    <a:lumMod val="50000"/>
                  </a:schemeClr>
                </a:solidFill>
              </a:rPr>
              <a:t>Health information systems</a:t>
            </a:r>
          </a:p>
          <a:p>
            <a:r>
              <a:rPr lang="en-US" dirty="0">
                <a:solidFill>
                  <a:srgbClr val="FF0000"/>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207914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Current epidemiologic data</a:t>
            </a:r>
          </a:p>
        </p:txBody>
      </p:sp>
      <p:sp>
        <p:nvSpPr>
          <p:cNvPr id="3" name="Content Placeholder 2"/>
          <p:cNvSpPr>
            <a:spLocks noGrp="1"/>
          </p:cNvSpPr>
          <p:nvPr>
            <p:ph idx="1"/>
          </p:nvPr>
        </p:nvSpPr>
        <p:spPr/>
        <p:txBody>
          <a:bodyPr>
            <a:normAutofit fontScale="92500" lnSpcReduction="20000"/>
          </a:bodyPr>
          <a:lstStyle/>
          <a:p>
            <a:r>
              <a:rPr lang="en-US" dirty="0" err="1">
                <a:solidFill>
                  <a:schemeClr val="bg2"/>
                </a:solidFill>
              </a:rPr>
              <a:t>Sero</a:t>
            </a:r>
            <a:r>
              <a:rPr lang="en-US" dirty="0">
                <a:solidFill>
                  <a:schemeClr val="bg2"/>
                </a:solidFill>
              </a:rPr>
              <a:t>-survey results to guide </a:t>
            </a:r>
          </a:p>
          <a:p>
            <a:pPr lvl="1"/>
            <a:r>
              <a:rPr lang="en-US" dirty="0">
                <a:solidFill>
                  <a:schemeClr val="bg2"/>
                </a:solidFill>
              </a:rPr>
              <a:t>Screening and linking to care</a:t>
            </a:r>
          </a:p>
          <a:p>
            <a:pPr lvl="1"/>
            <a:r>
              <a:rPr lang="en-US" dirty="0">
                <a:solidFill>
                  <a:schemeClr val="bg2"/>
                </a:solidFill>
              </a:rPr>
              <a:t>Allocation of yearly treatments available in Georgia</a:t>
            </a:r>
          </a:p>
          <a:p>
            <a:pPr lvl="2"/>
            <a:r>
              <a:rPr lang="en-US" dirty="0">
                <a:solidFill>
                  <a:schemeClr val="bg2"/>
                </a:solidFill>
              </a:rPr>
              <a:t>based on burden of disease (geographically)</a:t>
            </a:r>
          </a:p>
          <a:p>
            <a:pPr lvl="2"/>
            <a:r>
              <a:rPr lang="en-US" dirty="0">
                <a:solidFill>
                  <a:schemeClr val="bg2"/>
                </a:solidFill>
              </a:rPr>
              <a:t>based on “transmitter” potential (from risk factor information)</a:t>
            </a:r>
          </a:p>
          <a:p>
            <a:pPr lvl="2"/>
            <a:r>
              <a:rPr lang="en-US" dirty="0">
                <a:solidFill>
                  <a:schemeClr val="bg2"/>
                </a:solidFill>
              </a:rPr>
              <a:t>Disease stage (need more info on this) to impact mortality</a:t>
            </a:r>
          </a:p>
          <a:p>
            <a:pPr lvl="1"/>
            <a:r>
              <a:rPr lang="en-US" dirty="0">
                <a:solidFill>
                  <a:schemeClr val="bg2"/>
                </a:solidFill>
              </a:rPr>
              <a:t>Prevention interventions</a:t>
            </a:r>
          </a:p>
          <a:p>
            <a:pPr lvl="2"/>
            <a:r>
              <a:rPr lang="en-US" dirty="0">
                <a:solidFill>
                  <a:schemeClr val="bg2"/>
                </a:solidFill>
              </a:rPr>
              <a:t>Harm reduction</a:t>
            </a:r>
          </a:p>
          <a:p>
            <a:pPr lvl="2"/>
            <a:r>
              <a:rPr lang="en-US" dirty="0">
                <a:solidFill>
                  <a:schemeClr val="bg2"/>
                </a:solidFill>
              </a:rPr>
              <a:t>Blood safety</a:t>
            </a:r>
          </a:p>
          <a:p>
            <a:pPr lvl="2"/>
            <a:r>
              <a:rPr lang="en-US" dirty="0">
                <a:solidFill>
                  <a:schemeClr val="bg2"/>
                </a:solidFill>
              </a:rPr>
              <a:t>Infection Control</a:t>
            </a:r>
          </a:p>
        </p:txBody>
      </p:sp>
    </p:spTree>
    <p:extLst>
      <p:ext uri="{BB962C8B-B14F-4D97-AF65-F5344CB8AC3E}">
        <p14:creationId xmlns:p14="http://schemas.microsoft.com/office/powerpoint/2010/main" val="265405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CDC South Caucasus, Tbilisi Georgia</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01418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ontent Placeholder 10"/>
          <p:cNvGraphicFramePr>
            <a:graphicFrameLocks noGrp="1"/>
          </p:cNvGraphicFramePr>
          <p:nvPr>
            <p:ph idx="1"/>
          </p:nvPr>
        </p:nvGraphicFramePr>
        <p:xfrm>
          <a:off x="504825" y="863600"/>
          <a:ext cx="8559800" cy="2532063"/>
        </p:xfrm>
        <a:graphic>
          <a:graphicData uri="http://schemas.openxmlformats.org/presentationml/2006/ole">
            <mc:AlternateContent xmlns:mc="http://schemas.openxmlformats.org/markup-compatibility/2006">
              <mc:Choice xmlns:v="urn:schemas-microsoft-com:vml" Requires="v">
                <p:oleObj spid="_x0000_s1050" r:id="rId4" imgW="8559526" imgH="2530059" progId="Excel.Chart.8">
                  <p:embed/>
                </p:oleObj>
              </mc:Choice>
              <mc:Fallback>
                <p:oleObj r:id="rId4" imgW="8559526" imgH="25300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863600"/>
                        <a:ext cx="85598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a:spLocks noGrp="1"/>
          </p:cNvSpPr>
          <p:nvPr>
            <p:ph type="title"/>
          </p:nvPr>
        </p:nvSpPr>
        <p:spPr>
          <a:xfrm>
            <a:off x="-14288" y="457200"/>
            <a:ext cx="9144001" cy="792163"/>
          </a:xfrm>
        </p:spPr>
        <p:txBody>
          <a:bodyPr>
            <a:normAutofit fontScale="90000"/>
          </a:bodyPr>
          <a:lstStyle/>
          <a:p>
            <a:pPr marL="342900" indent="-342900" eaLnBrk="1" hangingPunct="1">
              <a:defRPr/>
            </a:pPr>
            <a:r>
              <a:rPr lang="en-US" sz="2900" b="1">
                <a:solidFill>
                  <a:schemeClr val="tx2"/>
                </a:solidFill>
                <a:effectLst>
                  <a:outerShdw blurRad="38100" dist="38100" dir="2700000" algn="tl">
                    <a:srgbClr val="C0C0C0"/>
                  </a:outerShdw>
                </a:effectLst>
                <a:latin typeface="Sylfaen" pitchFamily="18" charset="0"/>
              </a:rPr>
              <a:t>HCV Prevalence by Age and Gender</a:t>
            </a:r>
            <a:br>
              <a:rPr lang="en-US" sz="2300" b="1">
                <a:solidFill>
                  <a:schemeClr val="tx2"/>
                </a:solidFill>
                <a:effectLst>
                  <a:outerShdw blurRad="38100" dist="38100" dir="2700000" algn="tl">
                    <a:srgbClr val="C0C0C0"/>
                  </a:outerShdw>
                </a:effectLst>
              </a:rPr>
            </a:br>
            <a:r>
              <a:rPr lang="en-US" sz="2300" b="1">
                <a:solidFill>
                  <a:schemeClr val="tx2"/>
                </a:solidFill>
                <a:effectLst>
                  <a:outerShdw blurRad="38100" dist="38100" dir="2700000" algn="tl">
                    <a:srgbClr val="C0C0C0"/>
                  </a:outerShdw>
                </a:effectLst>
              </a:rPr>
              <a:t> </a:t>
            </a:r>
            <a:br>
              <a:rPr lang="en-US" sz="1300">
                <a:solidFill>
                  <a:srgbClr val="000000"/>
                </a:solidFill>
              </a:rPr>
            </a:br>
            <a:endParaRPr lang="ru-RU" sz="1300">
              <a:solidFill>
                <a:srgbClr val="000000"/>
              </a:solidFill>
            </a:endParaRPr>
          </a:p>
        </p:txBody>
      </p:sp>
      <p:sp>
        <p:nvSpPr>
          <p:cNvPr id="3" name="TextBox 2"/>
          <p:cNvSpPr txBox="1"/>
          <p:nvPr/>
        </p:nvSpPr>
        <p:spPr>
          <a:xfrm>
            <a:off x="101079" y="1096296"/>
            <a:ext cx="461665" cy="4313904"/>
          </a:xfrm>
          <a:prstGeom prst="rect">
            <a:avLst/>
          </a:prstGeom>
          <a:noFill/>
        </p:spPr>
        <p:txBody>
          <a:bodyPr vert="vert270">
            <a:spAutoFit/>
          </a:bodyPr>
          <a:lstStyle/>
          <a:p>
            <a:pPr algn="ctr" eaLnBrk="1" hangingPunct="1">
              <a:defRPr/>
            </a:pPr>
            <a:r>
              <a:rPr lang="en-US" b="1" dirty="0">
                <a:ea typeface="+mn-ea"/>
                <a:cs typeface="Arial" charset="0"/>
              </a:rPr>
              <a:t>HCV Prevalence</a:t>
            </a:r>
          </a:p>
        </p:txBody>
      </p:sp>
      <p:pic>
        <p:nvPicPr>
          <p:cNvPr id="22533" name="Picture 15"/>
          <p:cNvPicPr>
            <a:picLocks noChangeAspect="1" noChangeArrowheads="1"/>
          </p:cNvPicPr>
          <p:nvPr/>
        </p:nvPicPr>
        <p:blipFill>
          <a:blip r:embed="rId6">
            <a:extLst>
              <a:ext uri="{28A0092B-C50C-407E-A947-70E740481C1C}">
                <a14:useLocalDpi xmlns:a14="http://schemas.microsoft.com/office/drawing/2010/main" val="0"/>
              </a:ext>
            </a:extLst>
          </a:blip>
          <a:srcRect l="22157" t="31189" r="73924" b="62074"/>
          <a:stretch>
            <a:fillRect/>
          </a:stretch>
        </p:blipFill>
        <p:spPr bwMode="auto">
          <a:xfrm>
            <a:off x="7543800" y="3722688"/>
            <a:ext cx="1143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4"/>
          <p:cNvSpPr txBox="1">
            <a:spLocks noChangeArrowheads="1"/>
          </p:cNvSpPr>
          <p:nvPr/>
        </p:nvSpPr>
        <p:spPr bwMode="auto">
          <a:xfrm>
            <a:off x="1219200" y="9906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b="1">
                <a:latin typeface="Arial" charset="0"/>
              </a:rPr>
              <a:t>Females</a:t>
            </a:r>
          </a:p>
        </p:txBody>
      </p:sp>
      <p:graphicFrame>
        <p:nvGraphicFramePr>
          <p:cNvPr id="22535" name="Object 3"/>
          <p:cNvGraphicFramePr>
            <a:graphicFrameLocks/>
          </p:cNvGraphicFramePr>
          <p:nvPr>
            <p:extLst>
              <p:ext uri="{D42A27DB-BD31-4B8C-83A1-F6EECF244321}">
                <p14:modId xmlns:p14="http://schemas.microsoft.com/office/powerpoint/2010/main" val="4147614322"/>
              </p:ext>
            </p:extLst>
          </p:nvPr>
        </p:nvGraphicFramePr>
        <p:xfrm>
          <a:off x="584200" y="3657600"/>
          <a:ext cx="8559800" cy="2532063"/>
        </p:xfrm>
        <a:graphic>
          <a:graphicData uri="http://schemas.openxmlformats.org/presentationml/2006/ole">
            <mc:AlternateContent xmlns:mc="http://schemas.openxmlformats.org/markup-compatibility/2006">
              <mc:Choice xmlns:v="urn:schemas-microsoft-com:vml" Requires="v">
                <p:oleObj spid="_x0000_s1051" r:id="rId7" imgW="8559526" imgH="2536156" progId="Excel.Chart.8">
                  <p:embed/>
                </p:oleObj>
              </mc:Choice>
              <mc:Fallback>
                <p:oleObj r:id="rId7" imgW="8559526" imgH="2536156"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 y="3657600"/>
                        <a:ext cx="85598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TextBox 14"/>
          <p:cNvSpPr txBox="1">
            <a:spLocks noChangeArrowheads="1"/>
          </p:cNvSpPr>
          <p:nvPr/>
        </p:nvSpPr>
        <p:spPr bwMode="auto">
          <a:xfrm>
            <a:off x="1295400" y="38100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b="1" dirty="0">
                <a:latin typeface="Arial" charset="0"/>
              </a:rPr>
              <a:t>Males</a:t>
            </a:r>
          </a:p>
        </p:txBody>
      </p:sp>
      <p:sp>
        <p:nvSpPr>
          <p:cNvPr id="22537" name="TextBox 11"/>
          <p:cNvSpPr txBox="1">
            <a:spLocks noChangeArrowheads="1"/>
          </p:cNvSpPr>
          <p:nvPr/>
        </p:nvSpPr>
        <p:spPr bwMode="auto">
          <a:xfrm>
            <a:off x="7696200" y="57150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latin typeface="Arial" charset="0"/>
              </a:rPr>
              <a:t>(n=2,334)</a:t>
            </a:r>
          </a:p>
        </p:txBody>
      </p:sp>
      <p:sp>
        <p:nvSpPr>
          <p:cNvPr id="22538" name="TextBox 13"/>
          <p:cNvSpPr txBox="1">
            <a:spLocks noChangeArrowheads="1"/>
          </p:cNvSpPr>
          <p:nvPr/>
        </p:nvSpPr>
        <p:spPr bwMode="auto">
          <a:xfrm>
            <a:off x="7696200" y="26670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latin typeface="Arial" charset="0"/>
              </a:rPr>
              <a:t>(n=3,662)</a:t>
            </a:r>
          </a:p>
        </p:txBody>
      </p:sp>
      <p:grpSp>
        <p:nvGrpSpPr>
          <p:cNvPr id="22539" name="Group 4"/>
          <p:cNvGrpSpPr>
            <a:grpSpLocks/>
          </p:cNvGrpSpPr>
          <p:nvPr/>
        </p:nvGrpSpPr>
        <p:grpSpPr bwMode="auto">
          <a:xfrm>
            <a:off x="0" y="6165850"/>
            <a:ext cx="9144000" cy="692150"/>
            <a:chOff x="0" y="3884"/>
            <a:chExt cx="5760" cy="436"/>
          </a:xfrm>
        </p:grpSpPr>
        <p:sp>
          <p:nvSpPr>
            <p:cNvPr id="22540"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ru-RU" altLang="en-US" sz="1800"/>
            </a:p>
          </p:txBody>
        </p:sp>
        <p:sp>
          <p:nvSpPr>
            <p:cNvPr id="22541"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22542" name="Picture 1030"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sp>
        <p:nvSpPr>
          <p:cNvPr id="2" name="Oval 1"/>
          <p:cNvSpPr/>
          <p:nvPr/>
        </p:nvSpPr>
        <p:spPr>
          <a:xfrm>
            <a:off x="2133600" y="3657167"/>
            <a:ext cx="2438400" cy="2655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4419600" y="3657167"/>
            <a:ext cx="838200" cy="7195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57800" y="3505200"/>
            <a:ext cx="2057400" cy="523220"/>
          </a:xfrm>
          <a:prstGeom prst="rect">
            <a:avLst/>
          </a:prstGeom>
          <a:noFill/>
        </p:spPr>
        <p:txBody>
          <a:bodyPr wrap="square" rtlCol="0">
            <a:spAutoFit/>
          </a:bodyPr>
          <a:lstStyle/>
          <a:p>
            <a:r>
              <a:rPr lang="en-US" sz="1400" b="1" dirty="0">
                <a:solidFill>
                  <a:srgbClr val="020916"/>
                </a:solidFill>
              </a:rPr>
              <a:t>Screen men between ages 30 – 50</a:t>
            </a:r>
          </a:p>
        </p:txBody>
      </p:sp>
    </p:spTree>
    <p:extLst>
      <p:ext uri="{BB962C8B-B14F-4D97-AF65-F5344CB8AC3E}">
        <p14:creationId xmlns:p14="http://schemas.microsoft.com/office/powerpoint/2010/main" val="378791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Content Placeholder 3"/>
          <p:cNvGraphicFramePr>
            <a:graphicFrameLocks noGrp="1"/>
          </p:cNvGraphicFramePr>
          <p:nvPr>
            <p:ph idx="1"/>
          </p:nvPr>
        </p:nvGraphicFramePr>
        <p:xfrm>
          <a:off x="112713" y="1549400"/>
          <a:ext cx="8929687" cy="4627563"/>
        </p:xfrm>
        <a:graphic>
          <a:graphicData uri="http://schemas.openxmlformats.org/presentationml/2006/ole">
            <mc:AlternateContent xmlns:mc="http://schemas.openxmlformats.org/markup-compatibility/2006">
              <mc:Choice xmlns:v="urn:schemas-microsoft-com:vml" Requires="v">
                <p:oleObj spid="_x0000_s2061" r:id="rId3" imgW="8931414" imgH="4627265" progId="Excel.Chart.8">
                  <p:embed/>
                </p:oleObj>
              </mc:Choice>
              <mc:Fallback>
                <p:oleObj r:id="rId3" imgW="8931414"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1549400"/>
                        <a:ext cx="892968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a:spLocks noGrp="1"/>
          </p:cNvSpPr>
          <p:nvPr>
            <p:ph type="title"/>
          </p:nvPr>
        </p:nvSpPr>
        <p:spPr>
          <a:xfrm>
            <a:off x="228600" y="503238"/>
            <a:ext cx="8763000" cy="639762"/>
          </a:xfrm>
        </p:spPr>
        <p:txBody>
          <a:bodyPr rtlCol="0">
            <a:noAutofit/>
          </a:bodyPr>
          <a:lstStyle/>
          <a:p>
            <a:pPr lvl="1" eaLnBrk="1" fontAlgn="auto" hangingPunct="1">
              <a:spcAft>
                <a:spcPts val="0"/>
              </a:spcAft>
              <a:defRPr/>
            </a:pPr>
            <a:r>
              <a:rPr lang="en-US" sz="3200" b="1" dirty="0">
                <a:solidFill>
                  <a:schemeClr val="tx2"/>
                </a:solidFill>
                <a:effectLst>
                  <a:outerShdw blurRad="38100" dist="38100" dir="2700000" algn="tl">
                    <a:srgbClr val="000000">
                      <a:alpha val="43137"/>
                    </a:srgbClr>
                  </a:outerShdw>
                </a:effectLst>
                <a:latin typeface="Sylfaen" pitchFamily="18" charset="0"/>
                <a:ea typeface="ＭＳ Ｐゴシック" charset="0"/>
              </a:rPr>
              <a:t>% Anti-HCV+ with Risk Factors </a:t>
            </a:r>
            <a:br>
              <a:rPr lang="en-US" sz="3200" b="1" dirty="0">
                <a:solidFill>
                  <a:schemeClr val="tx2"/>
                </a:solidFill>
                <a:effectLst>
                  <a:outerShdw blurRad="38100" dist="38100" dir="2700000" algn="tl">
                    <a:srgbClr val="000000">
                      <a:alpha val="43137"/>
                    </a:srgbClr>
                  </a:outerShdw>
                </a:effectLst>
                <a:latin typeface="Sylfaen" pitchFamily="18" charset="0"/>
                <a:ea typeface="ＭＳ Ｐゴシック" charset="0"/>
              </a:rPr>
            </a:br>
            <a:r>
              <a:rPr lang="en-US" sz="3200" b="1" dirty="0">
                <a:solidFill>
                  <a:schemeClr val="tx2"/>
                </a:solidFill>
                <a:effectLst>
                  <a:outerShdw blurRad="38100" dist="38100" dir="2700000" algn="tl">
                    <a:srgbClr val="000000">
                      <a:alpha val="43137"/>
                    </a:srgbClr>
                  </a:outerShdw>
                </a:effectLst>
                <a:latin typeface="Sylfaen" pitchFamily="18" charset="0"/>
                <a:ea typeface="ＭＳ Ｐゴシック" charset="0"/>
              </a:rPr>
              <a:t>Significant in Multivariable Analysis</a:t>
            </a:r>
            <a:endParaRPr lang="ru-RU" sz="3200" b="1" dirty="0">
              <a:solidFill>
                <a:schemeClr val="tx2"/>
              </a:solidFill>
              <a:effectLst>
                <a:outerShdw blurRad="38100" dist="38100" dir="2700000" algn="tl">
                  <a:srgbClr val="000000">
                    <a:alpha val="43137"/>
                  </a:srgbClr>
                </a:outerShdw>
              </a:effectLst>
              <a:latin typeface="Sylfaen" pitchFamily="18" charset="0"/>
              <a:ea typeface="ＭＳ Ｐゴシック" charset="0"/>
            </a:endParaRPr>
          </a:p>
        </p:txBody>
      </p:sp>
      <p:sp>
        <p:nvSpPr>
          <p:cNvPr id="34820" name="TextBox 2"/>
          <p:cNvSpPr txBox="1">
            <a:spLocks noChangeArrowheads="1"/>
          </p:cNvSpPr>
          <p:nvPr/>
        </p:nvSpPr>
        <p:spPr bwMode="auto">
          <a:xfrm>
            <a:off x="631825" y="1828800"/>
            <a:ext cx="775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 typeface="Wingdings" pitchFamily="2" charset="2"/>
              <a:buChar char="Ø"/>
            </a:pPr>
            <a:r>
              <a:rPr lang="en-US" altLang="en-US" sz="1800" b="1">
                <a:latin typeface="Arial" charset="0"/>
              </a:rPr>
              <a:t>39.2% of those anti-HCV+ do not report one of the risk factors that were significant in multivariable analysis</a:t>
            </a:r>
          </a:p>
        </p:txBody>
      </p:sp>
      <p:grpSp>
        <p:nvGrpSpPr>
          <p:cNvPr id="34821" name="Group 4"/>
          <p:cNvGrpSpPr>
            <a:grpSpLocks/>
          </p:cNvGrpSpPr>
          <p:nvPr/>
        </p:nvGrpSpPr>
        <p:grpSpPr bwMode="auto">
          <a:xfrm>
            <a:off x="0" y="6165850"/>
            <a:ext cx="9144000" cy="692150"/>
            <a:chOff x="0" y="3884"/>
            <a:chExt cx="5760" cy="436"/>
          </a:xfrm>
        </p:grpSpPr>
        <p:sp>
          <p:nvSpPr>
            <p:cNvPr id="34822" name="Rectangle 5"/>
            <p:cNvSpPr>
              <a:spLocks noChangeArrowheads="1"/>
            </p:cNvSpPr>
            <p:nvPr/>
          </p:nvSpPr>
          <p:spPr bwMode="auto">
            <a:xfrm>
              <a:off x="0" y="3884"/>
              <a:ext cx="5760" cy="436"/>
            </a:xfrm>
            <a:prstGeom prst="rect">
              <a:avLst/>
            </a:prstGeom>
            <a:solidFill>
              <a:srgbClr val="0099CC"/>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ru-RU" altLang="en-US" sz="1800"/>
            </a:p>
          </p:txBody>
        </p:sp>
        <p:sp>
          <p:nvSpPr>
            <p:cNvPr id="34823" name="Rectangle 6"/>
            <p:cNvSpPr>
              <a:spLocks noChangeArrowheads="1"/>
            </p:cNvSpPr>
            <p:nvPr/>
          </p:nvSpPr>
          <p:spPr bwMode="auto">
            <a:xfrm>
              <a:off x="793" y="4016"/>
              <a:ext cx="3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b="1">
                  <a:solidFill>
                    <a:schemeClr val="bg1"/>
                  </a:solidFill>
                </a:rPr>
                <a:t>National Center for Disease Control  &amp; Public Health</a:t>
              </a:r>
              <a:endParaRPr lang="ru-RU" altLang="en-US" sz="1400" b="1">
                <a:solidFill>
                  <a:schemeClr val="bg1"/>
                </a:solidFill>
              </a:endParaRPr>
            </a:p>
          </p:txBody>
        </p:sp>
        <p:pic>
          <p:nvPicPr>
            <p:cNvPr id="34824" name="Picture 1030"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4694" y="4020"/>
              <a:ext cx="9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solidFill>
                    <a:schemeClr val="bg1"/>
                  </a:solidFill>
                </a:rPr>
                <a:t>www.ncdc.ge</a:t>
              </a:r>
              <a:endParaRPr lang="ru-RU" altLang="en-US" sz="1800">
                <a:solidFill>
                  <a:schemeClr val="bg1"/>
                </a:solidFill>
              </a:endParaRPr>
            </a:p>
          </p:txBody>
        </p:sp>
      </p:grpSp>
      <p:cxnSp>
        <p:nvCxnSpPr>
          <p:cNvPr id="3" name="Straight Arrow Connector 2"/>
          <p:cNvCxnSpPr/>
          <p:nvPr/>
        </p:nvCxnSpPr>
        <p:spPr>
          <a:xfrm>
            <a:off x="4267200" y="5486400"/>
            <a:ext cx="239712"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1999" y="5715000"/>
            <a:ext cx="3505201" cy="461665"/>
          </a:xfrm>
          <a:prstGeom prst="rect">
            <a:avLst/>
          </a:prstGeom>
          <a:noFill/>
        </p:spPr>
        <p:txBody>
          <a:bodyPr wrap="square" rtlCol="0">
            <a:spAutoFit/>
          </a:bodyPr>
          <a:lstStyle/>
          <a:p>
            <a:r>
              <a:rPr lang="en-US" sz="1200" b="1" dirty="0">
                <a:solidFill>
                  <a:srgbClr val="020916"/>
                </a:solidFill>
              </a:rPr>
              <a:t>Blood transfusions are still a problem, low hanging fruit for prevention interventions</a:t>
            </a:r>
          </a:p>
        </p:txBody>
      </p:sp>
      <p:cxnSp>
        <p:nvCxnSpPr>
          <p:cNvPr id="7" name="Straight Arrow Connector 6"/>
          <p:cNvCxnSpPr/>
          <p:nvPr/>
        </p:nvCxnSpPr>
        <p:spPr>
          <a:xfrm flipH="1" flipV="1">
            <a:off x="914400" y="3124200"/>
            <a:ext cx="34448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06" y="2754868"/>
            <a:ext cx="2235994" cy="523220"/>
          </a:xfrm>
          <a:prstGeom prst="rect">
            <a:avLst/>
          </a:prstGeom>
          <a:noFill/>
        </p:spPr>
        <p:txBody>
          <a:bodyPr wrap="square" rtlCol="0">
            <a:spAutoFit/>
          </a:bodyPr>
          <a:lstStyle/>
          <a:p>
            <a:r>
              <a:rPr lang="en-US" sz="1400" b="1" dirty="0">
                <a:solidFill>
                  <a:srgbClr val="020916"/>
                </a:solidFill>
              </a:rPr>
              <a:t>Infection control? More  research</a:t>
            </a:r>
          </a:p>
        </p:txBody>
      </p:sp>
    </p:spTree>
    <p:extLst>
      <p:ext uri="{BB962C8B-B14F-4D97-AF65-F5344CB8AC3E}">
        <p14:creationId xmlns:p14="http://schemas.microsoft.com/office/powerpoint/2010/main" val="16283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rgbClr val="FF0000"/>
                </a:solidFill>
              </a:rPr>
              <a:t>Diagnostic/screening capacity</a:t>
            </a:r>
          </a:p>
          <a:p>
            <a:r>
              <a:rPr lang="en-US" dirty="0">
                <a:solidFill>
                  <a:schemeClr val="bg2"/>
                </a:solidFill>
              </a:rPr>
              <a:t>Treatment and care capacity</a:t>
            </a:r>
          </a:p>
          <a:p>
            <a:r>
              <a:rPr lang="en-US" dirty="0">
                <a:solidFill>
                  <a:schemeClr val="bg2"/>
                </a:solidFill>
              </a:rPr>
              <a:t>Prevention capacity (infection control, harm reduction, safe blood)</a:t>
            </a:r>
          </a:p>
          <a:p>
            <a:r>
              <a:rPr lang="en-US" dirty="0">
                <a:solidFill>
                  <a:schemeClr val="bg2"/>
                </a:solidFill>
              </a:rPr>
              <a:t>Communication</a:t>
            </a:r>
          </a:p>
          <a:p>
            <a:r>
              <a:rPr lang="en-US" dirty="0">
                <a:solidFill>
                  <a:schemeClr val="bg2"/>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155207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Diagnostic/screening capacity</a:t>
            </a:r>
          </a:p>
        </p:txBody>
      </p:sp>
      <p:sp>
        <p:nvSpPr>
          <p:cNvPr id="3" name="Content Placeholder 2"/>
          <p:cNvSpPr>
            <a:spLocks noGrp="1"/>
          </p:cNvSpPr>
          <p:nvPr>
            <p:ph idx="1"/>
          </p:nvPr>
        </p:nvSpPr>
        <p:spPr/>
        <p:txBody>
          <a:bodyPr>
            <a:normAutofit fontScale="92500"/>
          </a:bodyPr>
          <a:lstStyle/>
          <a:p>
            <a:r>
              <a:rPr lang="en-US" dirty="0">
                <a:solidFill>
                  <a:schemeClr val="bg2"/>
                </a:solidFill>
              </a:rPr>
              <a:t>Go beyond risk factor (i.e. IVDU) to broad target (men between 30 – 50) for screening</a:t>
            </a:r>
          </a:p>
          <a:p>
            <a:r>
              <a:rPr lang="en-US" dirty="0">
                <a:solidFill>
                  <a:schemeClr val="bg2"/>
                </a:solidFill>
              </a:rPr>
              <a:t>Screen at NSP and OST sites</a:t>
            </a:r>
          </a:p>
          <a:p>
            <a:r>
              <a:rPr lang="en-US" dirty="0">
                <a:solidFill>
                  <a:schemeClr val="bg2"/>
                </a:solidFill>
              </a:rPr>
              <a:t> LINK TO CARE</a:t>
            </a:r>
          </a:p>
          <a:p>
            <a:r>
              <a:rPr lang="en-US" dirty="0">
                <a:solidFill>
                  <a:schemeClr val="bg2"/>
                </a:solidFill>
              </a:rPr>
              <a:t>Screening and confirmatory testing with novel approach (Core </a:t>
            </a:r>
            <a:r>
              <a:rPr lang="en-US" dirty="0" err="1">
                <a:solidFill>
                  <a:schemeClr val="bg2"/>
                </a:solidFill>
              </a:rPr>
              <a:t>Atg</a:t>
            </a:r>
            <a:r>
              <a:rPr lang="en-US" dirty="0">
                <a:solidFill>
                  <a:schemeClr val="bg2"/>
                </a:solidFill>
              </a:rPr>
              <a:t>)</a:t>
            </a:r>
          </a:p>
          <a:p>
            <a:pPr lvl="1"/>
            <a:r>
              <a:rPr lang="en-US" dirty="0">
                <a:solidFill>
                  <a:schemeClr val="bg2"/>
                </a:solidFill>
              </a:rPr>
              <a:t>Introduce dried blood spots </a:t>
            </a:r>
          </a:p>
          <a:p>
            <a:pPr lvl="1"/>
            <a:r>
              <a:rPr lang="en-US" dirty="0">
                <a:solidFill>
                  <a:schemeClr val="bg2"/>
                </a:solidFill>
              </a:rPr>
              <a:t>Centralize confirmatory testing while decentralizing specimen collection</a:t>
            </a:r>
          </a:p>
        </p:txBody>
      </p:sp>
    </p:spTree>
    <p:extLst>
      <p:ext uri="{BB962C8B-B14F-4D97-AF65-F5344CB8AC3E}">
        <p14:creationId xmlns:p14="http://schemas.microsoft.com/office/powerpoint/2010/main" val="224999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2">
                    <a:lumMod val="50000"/>
                  </a:schemeClr>
                </a:solidFill>
              </a:rPr>
              <a:t>Diagnostic/screening capacity</a:t>
            </a:r>
          </a:p>
          <a:p>
            <a:r>
              <a:rPr lang="en-US" dirty="0">
                <a:solidFill>
                  <a:srgbClr val="FF0000"/>
                </a:solidFill>
              </a:rPr>
              <a:t>Treatment and care capacity</a:t>
            </a:r>
          </a:p>
          <a:p>
            <a:r>
              <a:rPr lang="en-US" dirty="0">
                <a:solidFill>
                  <a:schemeClr val="bg2"/>
                </a:solidFill>
              </a:rPr>
              <a:t>Prevention capacity (infection control, harm reduction, safe blood)</a:t>
            </a:r>
          </a:p>
          <a:p>
            <a:r>
              <a:rPr lang="en-US" dirty="0">
                <a:solidFill>
                  <a:schemeClr val="bg2"/>
                </a:solidFill>
              </a:rPr>
              <a:t>Communication (with public and stakeholders)</a:t>
            </a:r>
          </a:p>
          <a:p>
            <a:r>
              <a:rPr lang="en-US" dirty="0">
                <a:solidFill>
                  <a:schemeClr val="bg2"/>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388085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Treatment and care capacity</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solidFill>
                  <a:schemeClr val="bg2"/>
                </a:solidFill>
              </a:rPr>
              <a:t>Expand pool of providers to improve access </a:t>
            </a:r>
          </a:p>
          <a:p>
            <a:pPr marL="742950" lvl="2" indent="-342900"/>
            <a:r>
              <a:rPr lang="en-US" dirty="0">
                <a:solidFill>
                  <a:schemeClr val="bg2"/>
                </a:solidFill>
              </a:rPr>
              <a:t>Train more of &gt;600 service providers (ID or GI </a:t>
            </a:r>
            <a:r>
              <a:rPr lang="en-US" dirty="0" err="1">
                <a:solidFill>
                  <a:schemeClr val="bg2"/>
                </a:solidFill>
              </a:rPr>
              <a:t>Drs</a:t>
            </a:r>
            <a:r>
              <a:rPr lang="en-US" dirty="0">
                <a:solidFill>
                  <a:schemeClr val="bg2"/>
                </a:solidFill>
              </a:rPr>
              <a:t>)</a:t>
            </a:r>
          </a:p>
          <a:p>
            <a:pPr marL="742950" lvl="2" indent="-342900"/>
            <a:r>
              <a:rPr lang="en-US" dirty="0">
                <a:solidFill>
                  <a:schemeClr val="bg2"/>
                </a:solidFill>
              </a:rPr>
              <a:t>Train primary care </a:t>
            </a:r>
            <a:r>
              <a:rPr lang="en-US" dirty="0" err="1">
                <a:solidFill>
                  <a:schemeClr val="bg2"/>
                </a:solidFill>
              </a:rPr>
              <a:t>Drs</a:t>
            </a:r>
            <a:r>
              <a:rPr lang="en-US" dirty="0">
                <a:solidFill>
                  <a:schemeClr val="bg2"/>
                </a:solidFill>
              </a:rPr>
              <a:t>? </a:t>
            </a:r>
          </a:p>
          <a:p>
            <a:pPr marL="742950" lvl="2" indent="-342900"/>
            <a:r>
              <a:rPr lang="en-US" dirty="0">
                <a:solidFill>
                  <a:schemeClr val="bg2"/>
                </a:solidFill>
              </a:rPr>
              <a:t>Treatment at NSP/OST centers?</a:t>
            </a:r>
          </a:p>
          <a:p>
            <a:pPr marL="0" lvl="1" indent="0">
              <a:buNone/>
            </a:pPr>
            <a:endParaRPr lang="en-US" dirty="0"/>
          </a:p>
          <a:p>
            <a:endParaRPr lang="en-US" dirty="0"/>
          </a:p>
        </p:txBody>
      </p:sp>
    </p:spTree>
    <p:extLst>
      <p:ext uri="{BB962C8B-B14F-4D97-AF65-F5344CB8AC3E}">
        <p14:creationId xmlns:p14="http://schemas.microsoft.com/office/powerpoint/2010/main" val="288813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2">
                    <a:lumMod val="50000"/>
                  </a:schemeClr>
                </a:solidFill>
              </a:rPr>
              <a:t>Diagnostic/screening capacity</a:t>
            </a:r>
          </a:p>
          <a:p>
            <a:r>
              <a:rPr lang="en-US" dirty="0">
                <a:solidFill>
                  <a:schemeClr val="bg2">
                    <a:lumMod val="50000"/>
                  </a:schemeClr>
                </a:solidFill>
              </a:rPr>
              <a:t>Treatment and care capacity</a:t>
            </a:r>
          </a:p>
          <a:p>
            <a:r>
              <a:rPr lang="en-US" dirty="0">
                <a:solidFill>
                  <a:srgbClr val="FF0000"/>
                </a:solidFill>
              </a:rPr>
              <a:t>Prevention capacity (infection control, harm reduction, safe blood)</a:t>
            </a:r>
          </a:p>
          <a:p>
            <a:r>
              <a:rPr lang="en-US" dirty="0">
                <a:solidFill>
                  <a:schemeClr val="bg2"/>
                </a:solidFill>
              </a:rPr>
              <a:t>Communication </a:t>
            </a:r>
          </a:p>
          <a:p>
            <a:r>
              <a:rPr lang="en-US" dirty="0">
                <a:solidFill>
                  <a:schemeClr val="bg2"/>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315873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Prevention capacity (infection control, harm reduction, safe blood)</a:t>
            </a:r>
          </a:p>
        </p:txBody>
      </p:sp>
      <p:sp>
        <p:nvSpPr>
          <p:cNvPr id="3" name="Content Placeholder 2"/>
          <p:cNvSpPr>
            <a:spLocks noGrp="1"/>
          </p:cNvSpPr>
          <p:nvPr>
            <p:ph idx="1"/>
          </p:nvPr>
        </p:nvSpPr>
        <p:spPr/>
        <p:txBody>
          <a:bodyPr/>
          <a:lstStyle/>
          <a:p>
            <a:r>
              <a:rPr lang="en-US" dirty="0">
                <a:solidFill>
                  <a:schemeClr val="bg2"/>
                </a:solidFill>
              </a:rPr>
              <a:t>Infection Control: </a:t>
            </a:r>
          </a:p>
          <a:p>
            <a:pPr lvl="1"/>
            <a:r>
              <a:rPr lang="en-US" dirty="0">
                <a:solidFill>
                  <a:schemeClr val="bg2"/>
                </a:solidFill>
              </a:rPr>
              <a:t>Weak</a:t>
            </a:r>
          </a:p>
          <a:p>
            <a:pPr lvl="1"/>
            <a:r>
              <a:rPr lang="en-US" dirty="0">
                <a:solidFill>
                  <a:schemeClr val="bg2"/>
                </a:solidFill>
              </a:rPr>
              <a:t>Needs policies and plans (on going)</a:t>
            </a:r>
          </a:p>
          <a:p>
            <a:pPr lvl="1"/>
            <a:r>
              <a:rPr lang="en-US" dirty="0">
                <a:solidFill>
                  <a:schemeClr val="bg2"/>
                </a:solidFill>
              </a:rPr>
              <a:t>More research to better understand</a:t>
            </a:r>
          </a:p>
          <a:p>
            <a:r>
              <a:rPr lang="en-US" dirty="0">
                <a:solidFill>
                  <a:schemeClr val="bg2"/>
                </a:solidFill>
              </a:rPr>
              <a:t>Harm reduction:</a:t>
            </a:r>
          </a:p>
          <a:p>
            <a:pPr lvl="1"/>
            <a:r>
              <a:rPr lang="en-US" dirty="0">
                <a:solidFill>
                  <a:schemeClr val="bg2"/>
                </a:solidFill>
              </a:rPr>
              <a:t>Can not underestimate importance</a:t>
            </a:r>
          </a:p>
          <a:p>
            <a:pPr lvl="1"/>
            <a:r>
              <a:rPr lang="en-US" dirty="0">
                <a:solidFill>
                  <a:schemeClr val="bg2"/>
                </a:solidFill>
              </a:rPr>
              <a:t>Policies</a:t>
            </a:r>
          </a:p>
          <a:p>
            <a:pPr lvl="1"/>
            <a:r>
              <a:rPr lang="en-US" dirty="0">
                <a:solidFill>
                  <a:schemeClr val="bg2"/>
                </a:solidFill>
              </a:rPr>
              <a:t>Partnerships</a:t>
            </a:r>
          </a:p>
        </p:txBody>
      </p:sp>
    </p:spTree>
    <p:extLst>
      <p:ext uri="{BB962C8B-B14F-4D97-AF65-F5344CB8AC3E}">
        <p14:creationId xmlns:p14="http://schemas.microsoft.com/office/powerpoint/2010/main" val="3735623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196975"/>
            <a:ext cx="885190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65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09600"/>
            <a:ext cx="7772400" cy="2171700"/>
          </a:xfrm>
        </p:spPr>
        <p:txBody>
          <a:bodyPr/>
          <a:lstStyle/>
          <a:p>
            <a:pPr algn="ctr">
              <a:spcBef>
                <a:spcPts val="1200"/>
              </a:spcBef>
              <a:spcAft>
                <a:spcPts val="1200"/>
              </a:spcAft>
            </a:pPr>
            <a:br>
              <a:rPr lang="en-AU" altLang="en-US" dirty="0"/>
            </a:br>
            <a:r>
              <a:rPr lang="en-AU" altLang="en-US" b="1" dirty="0">
                <a:solidFill>
                  <a:srgbClr val="020916"/>
                </a:solidFill>
              </a:rPr>
              <a:t>You have to treat people who inject drugs !!! </a:t>
            </a:r>
          </a:p>
        </p:txBody>
      </p:sp>
      <p:sp>
        <p:nvSpPr>
          <p:cNvPr id="25603" name="AutoShape 8" descr="data:image/jpeg;base64,/9j/4AAQSkZJRgABAQAAAQABAAD/2wCEAAkGBxAQEBEUEhQVEBAQEBAUDxAQEBAQFBAUFREWFxQUFhUYHSggGBolHRQUITEhJykrLi46Fx8zOD8sNyg5LiwBCgoKDgwOFRAQFCwcHBwsKywrLCw3MTczLSw3LDc3MDM3NyssLCssLSs3LSs3MjcsLCsrLCwsLCwsLDcsMissK//AABEIAM8A9AMBIgACEQEDEQH/xAAbAAEAAgMBAQAAAAAAAAAAAAAABAUBAwYCB//EAEcQAAEDAgMEBQgFCQcFAAAAAAEAAgMEEQUSIRMxQVEGIjJxkRQzYXKBobHRFSNSU8ElQkNzgpKywvAHFjRik9LTJDVjosP/xAAYAQEBAQEBAAAAAAAAAAAAAAAAAQIDBP/EACQRAQEAAgIBBAEFAAAAAAAAAAABAhESMQMEQVFhIRMUobHR/9oADAMBAAIRAxEAPwD7iiIgIiICIiAiIgIiICKNU1zI73u4j81gzHwUE4y49mF59Ytb80XVq3RVTcRmP6EDvkJ/lWw1c32B4u+SHGrBZVZ5ZP8Adj94rz5bP90P3ihpaXWVU/SE/GLwK1vxeUfoCf2rfgps41dIued0mc3tU7/Y5p+Nl6g6WQOIDmyR34vaC3xaSnKHGr9FqgnbI0OYQ5p3EG4W1VBERAREQEREBERAREQEREBERAREQEREBEWCgr4GhSVHh3LcSivWZMy1rKDZdYJXkIVB5eVFlK3v+f4KPKs1YhSqFUgW3KZMoU6w1pbdFRZkn6z+UK8VH0W7Mvrj+EK8XTHpiiIi0giIgIiICIiAiIgIiICIiAiIgIiICw5ZXl50KCFDuC2FaoXCw1WzMEVmyysArKg9ALBTMvLnhB4cfifwUaVSXKPKFKsQpQocwUyUhQ5ZAubcWXRfdL6zfgVeqg6LuF5h6WfzK/XTHpzvYiItIIiICIiAiIgIiICIiAiIgIiICIiAtc7C5rgN5BstiIKl8U7Ro2Plq9w9wao5qKgEjZA24guse69ldTxlwsDY896h5XgkEjTjqFKsQ21NT9232k/NZdUVX3bff81Ms7n8VkMfzU19qrjPVfYb7/mvJmq/u2/17VYlr+Y968lr+Y96mvsVpqawfo2+B+a1yVtb903/ANvmrXJJzC0yZ+Y96ll+WlFNU1n3I9hd817o6eaW13RRudfqOEmYfgfYrGYv4FviVvw2gL8kj3345GjS4OmvFZkLWzBsKdA9znODszQOqCON1brCyusmnPexERUEREBERAREQEREBERAREQEREBERAUarrWRdo68GjUlSHGwvyCpRDtHFx1LvcOAQenYo93ZAaOZ1PyC9xyHibniStraQDgs7JRp52q9bRMgSyIbRM6WWbIR4dIVrfIVuIWMiKrqk3G5QmV80GjCC37LxcDu3EK8dCFqkoweF1mxUWh6UxucGyjZE6B17tJ+IXQtN1w2LYbY7lddE6txY6NxJ2dspO/KeB9qTL5Sx0CIi2yIiICIiAiIgIiICIiAiIgIiICIiDTWOtG/1XfBQ6Xc3uCkYkbRSEfYPwVbFiELOq+RjXNDSWucAQHB2UkcL5HW7iirJzl5WvyqKx+sbo3OTmGjQLlx5AKJ9MUv38d9BbaNvci4037tVBNss2USDFaZ7XObNG5jGh73CRtmNN+sTy0SDF6V7g1s8b3OIDWtkaS4luYAAb9EEuyWUdmJU7pNm2VjpMzm7Nr2l2Zou4W5gKVZB4sixUSsja5z3BjGglznEANA4klRTi1KGOftotmwtD37RuVpdawJ5m+5DaUsgry17TazgQRoQ4WPH4aoHtuAXAF18ozC5tvt7vFQ2rsVN1H6Ln6+Uf5B/Ep+JQjKTyvxVF0TqHGukbfq7BxtbiHt+az7teztllYWV0YEREBERAREQEREBERAREQEREBERBExTzMnqFUwwGnmkbM9rtsA0B7XuaQACBu5XJVzinmZPVK00HZHcorAwyMNeBmyva4OGYkHMLOdb7RVN/dKhjeJbOa9hBEhmcLW9PAEgE+kBdM5cPUU/l+JTRSl2wpWAtiDiA9xDbk29ZY8mfHX26ePx897upPyt6fo7RnaGPN9ZG2Nzo5nXADAwEEbnWA1Xml6NUZOZrnyZXD9NmAygDL1dw0Gg/EqnxWhbh1TTPpyWMml2UsOYlrrka2J5H3BRMKxOWkpHSMDTGK57agEXIabWIPst7QuX61mVmU1rt6P2nLHljluXr+f8dVD0ap2TtnGcytc9zS6RxAzixFuQB0Ct3OsLncBqfxXOYpj0janZwhr2R00lRMbEkgNJY1p4E6eKr8Lx+oqI5HPdTvjMMznwtLtoyzTYOB3jT3rV82PTnPT565V1NTEyohczMdnK0jPE4A2PFruBVZT9F6ZjXBm0ZmkbIHtks5j25rFptp23fvKlw3GpjFSU9LHGyWSJz3XzCOJgcbaXud3vVrg2MVD5paadrBURsD2ubfJIwka+9MfLjUz9Plju/H9NUnQijdI552nXzZ2mS4JdlF7kXFg35rfS9EKRhBG0NrZQ6UkN3E277e9XcWa3WADtdGkkejetjV1cFfU0zYo3BtwCS43N9Ty9C5fohMfpSVmXQUzjmN9TnZpyXXYn2D3LjuiA/K0ug/wrtdmfvGfpOO/cpO1r6Ksoi2yIiICIiAiIgIiICIiAiIgIiICIiCJivmZPVK00HZHct+KeZk9QqtnlLaZ5abOyWB5X6v43UVbuXOYx0fkdP5RTSCGoy5XZhmZILcfAL3W4hIzNe14y8xgg7mMlLTmDuuOoL33a3VJP0jronSZnRShudrA2AsObySKdru3rYyluXS9r3CzljMpqtYeS4XcWNF0dnknZNWStkdFrFHG0tY08/65BeqLA9jRVUU7mlsjpnlzb2a0i4JvxBF/Yq/+8Na13X2YERhErHRt2kolrHwA9V5DHABrra63Gi0txuvkbG3LFKZKaGSS8LdkTUMlLWdaS5ylrBYA5rndwxPDjHW+pzvfX46SOgtBIaWWa9pp25InuGbK1jS1h9Iv8AkfRapfLtJXQNc2ORrdgxzDIXtIu/0a305KPBj0sjojT7KNk+zZASxxbHG6djCcgcASDnI3bgFPfI6Skhje5xacRNNK/M5pdEypkaAXA31DGNOvErM8GPGS+zV9Vnyyynu1x9Fp4m074ZWNqYGFjszSY5GlxNjxHaP9BWGB4LJHNJUVDxJUStDeoMrGNFtB4DwVPJjD6Z+yp5BPBFtmkOY6QxODKl4Y+ZxHZdEGgDMbA3tvWWdIKwSBj3Rlsb4TNM2Fx6sscD2tMYcXMYNq4bQXA6t7XWp4ccbLGcvUZ5TVrs1lq4Ct6TT5IZSATFTtqcjLtEj3Ulccp11beFmnov3W2GYxVmRjZsrWtkLZHbNl3ZnNybRrZHbG4dYbwSNbbl0cHQYn2Hdy4PobL+XZ26WFCSPN387H6c/4Lu8T7B964boZKz6bnbYZxREl1o7kbWOw063jok7WvpwREWmRERAREQEREBERAREQEREBERAREQRcU8zJ6hUSGESRFjtz2lpt6Rw9PyUrFPMyeoVpw/sjuCivf0dFY3Y1xdfMbdokG+nC+Z3iVpmwindfNEx2a+a7b3vGIzf9hob3BWBXkoOThgw0YiyFuV1SylzMiAzNiayV5L3P+2XSnQm+l96jYX0lwWeqijhN6iIOjiJpp2NjEQdcZ3NydUZ7EnS5tvUCnw6Cn6SOEMbIhJhcssmUWDpHz9Z59JsPBczDPWYfBSsbVw1dJXNxKNsdMxrmMP1sm0ZOOs91yQdwG7gqju+j+N4RVSthpgM8TC6AGCSJrmMkuXwlwAe0P10V7HhMWw2DxtGEuc7MD1nukMjnabjmJItuNl8z6MG1R0Yy8cNq89jwyNOvouvP9oTJJK7FBtp42UuDxVETIp5ImbVr7BzmtNj/AFyUH0Wo6NUjmi0TWOEeSORo1j6rmtc3/MNo/U37RHFZp+jtKxkbRE36ohzXWN81m6k317LdDp1RyXyeurKilZX5Kidzp8GoJ3ySzPe5ss7w2SRpJ6mjiNLW4WXW9A6cwYniFOJpZYYqXD3RtmmfNszJGXOALid5N/aOSDrYcApGZssMYz3zdW97te3UHhaWQW3dY81spsFpmFmWJrdmSWbzqTc3162uuvJTl6aoqJinYK4boY5303UC/U8iNhpv2setg2/iV3OJ9h3cuD6F/wDfqjrn/A+btoPrY+tdJ2tfUURFpkREQEREBERAREQEREBERAREQEREETFfMyeo74KPh8jdG3GbKDluL25232UnE/My/q3fBU8WFiR2faOYXMiBDf8AxuLgRr6f63KKvl5sVW1tOyKNxc94zNyXGp627TiuXqDTuc53lEoa7aZm2IyDRmYWOjQAe8aaIjpXYJAa0VZzeUCnMFs3VMRfmPU534qpwv8As+oaecSsErsm12MEkpfDBtb7TZstpe7uJ3qB5RTCVhM9QSyUDsneDG7ZkDfvvfhrotsj4HXe584YZntPZbcvYZOsc17aZTzLW8BqVN6P9CKOhlbJGZnubG6KBs8zpGwRk5nMiBGl/aVvxPorSzyVMkmfPV0opp7PyjZA3FtOqfSqauZFCb5pnxubA4We2NpD9o9txvuSMpJ+1dbHyQNZG10s7TczXADj9azsF1/f6eCDfjPQ+LY1Bhi28z6COkEM0pbHJFHbK0uGrX6dq++yr/7OejE1JNVzyQGlZNHTRxwSVHlMp2QOeR8gJ3k6C+gA3L3VxU7Oq2ecExtOU5nAiVjSHZLi+jdfBZ2tJfz9SMrQ128Ekv2hJN9SQ4MI+V1B2oF7W10FjzHBGnW3Hlx71xtRPTFrWCWcGF87XEtOZ5JDX5vtW6otxuBpdXNFgIY7MJZbusTcgkgj8431Iva/oCCxxMdQ9y4DoWHfT9TocvkHaz9UnaR6ZOfpXc1cAZE4AkjU69y5DobB+WJ39a5oyLEOyD6yPcb2v7Ena19JRAi0yIiICIiAiIgIiICIiAiIgIiICIiCNiXmZf1b/wCEqNhvZb3BScR81J+rf/CVR0mNxsmip3XD3sY5rjlykHN6dNWAftN56RXQPFx8xdaG0zBezWi5JNmt1vqfFa5MUhA1kbw48za55Bbo5Q4AtILXAFpGoIO4goBib9lt73vlG/n3rBhbbst7sotx+Z8V7uiDy6Np3gHvAPC34nxWuWlY9pa5rXNLcpaWi1uVluRQamwtFrNAsAB1RoBuHcF5fTMJBLG3F7HKLi+/Xu0UTGaySIM2bc7nueMoF3G0T3aDvDVWsrq/e6LTqXa2I3Ntjmtc6E55d9gMiC/2beQ48Bx3/h4BQnYzTslMT5BHJewbICzN6WEizh6QSqwV1edNmBZu8xOs87QhxaL9UAZSA617nesdJHSOo42uJZUSTQMYGFzCX7TWwBvbIHEj0ILrE+we5cF0Mk/LtSLOsKG+Yl2TWWPQDdddzVwhkRaL2A/Oc558SVyvQ6nb9JzP/ONKW+wSM+Sk7WvoQREW2RERAREQEREBERAREQEREBERAREQaaxt43jmx3wVFS4dTy7KR7QZGZS12YggtzZb2Otszresea6Fw0PcqrDWWjaDa4uDpyQb5qKBzS0tZlcDcaDeOftXtpaAACAAAAARoALD4L0WjkPALGQch4BRTOOY8Qm0HMeITIOQ8AgYOQ8AmhkPHMeIWc45jxCxkHIeAWdmOQ8AmhgvbzHiFgvHMeIWdmOQ8AsZByHgE0Gccx4haTTxOkZIQC+MOEZJvkzby0bgeF963ZB6PBecjeQ8AorRiTxkOo3cwua6Gt/66c8NiR4yN+Suq8DgB4BQ+iUR29Q/82zGg8L3JP4LPuWfh1iLCyujIiIgIiICIiAiIgIiICIiAiIgIURB4e0ncbKsNDM0kse3U3Ie0kX56FWyIKV0FdwNP7WzfNazBiPOm8J/mr5EHOPp8T4GlHeyc/zLS6lxfg+j9sU5/wDoupRByfkuM/bov9Go/wCRZFLjP26L/SqP+RdWiDl202L8XUf7lR/vW5tPifE0vsbN/uXRIgoPJ8Q503hN808lrzvNP4TfNX6IOalwarfo6WJl/u2Pv7yvNL0ZljFhO619w0XTopqLtVQYW9u+VxU6KEt4kreiqAREQEREBERAREQf/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000">
                <a:solidFill>
                  <a:schemeClr val="tx1"/>
                </a:solidFill>
                <a:latin typeface="Verdana" pitchFamily="34" charset="0"/>
                <a:ea typeface="ヒラギノ角ゴ Pro W3" pitchFamily="-96" charset="-128"/>
              </a:defRPr>
            </a:lvl1pPr>
            <a:lvl2pPr marL="742950" indent="-285750">
              <a:spcBef>
                <a:spcPct val="20000"/>
              </a:spcBef>
              <a:buClr>
                <a:srgbClr val="FF0000"/>
              </a:buClr>
              <a:buChar char="–"/>
              <a:defRPr>
                <a:solidFill>
                  <a:schemeClr val="tx1"/>
                </a:solidFill>
                <a:latin typeface="Verdana" pitchFamily="34" charset="0"/>
                <a:ea typeface="ヒラギノ角ゴ Pro W3" pitchFamily="-96" charset="-128"/>
              </a:defRPr>
            </a:lvl2pPr>
            <a:lvl3pPr marL="1143000" indent="-228600">
              <a:spcBef>
                <a:spcPct val="20000"/>
              </a:spcBef>
              <a:buClr>
                <a:srgbClr val="FF0000"/>
              </a:buClr>
              <a:buChar char="•"/>
              <a:defRPr sz="1600">
                <a:solidFill>
                  <a:schemeClr val="tx1"/>
                </a:solidFill>
                <a:latin typeface="Verdana" pitchFamily="34" charset="0"/>
                <a:ea typeface="ヒラギノ角ゴ Pro W3" pitchFamily="-96" charset="-128"/>
              </a:defRPr>
            </a:lvl3pPr>
            <a:lvl4pPr marL="1600200" indent="-228600">
              <a:spcBef>
                <a:spcPct val="20000"/>
              </a:spcBef>
              <a:buClr>
                <a:srgbClr val="FF0000"/>
              </a:buClr>
              <a:buChar char="–"/>
              <a:defRPr sz="1400">
                <a:solidFill>
                  <a:schemeClr val="tx1"/>
                </a:solidFill>
                <a:latin typeface="Verdana" pitchFamily="34" charset="0"/>
                <a:ea typeface="ヒラギノ角ゴ Pro W3" pitchFamily="-96" charset="-128"/>
              </a:defRPr>
            </a:lvl4pPr>
            <a:lvl5pPr marL="2057400" indent="-228600">
              <a:spcBef>
                <a:spcPct val="20000"/>
              </a:spcBef>
              <a:buClr>
                <a:srgbClr val="FF0000"/>
              </a:buClr>
              <a:buChar char="»"/>
              <a:defRPr sz="1200">
                <a:solidFill>
                  <a:schemeClr val="tx1"/>
                </a:solidFill>
                <a:latin typeface="Verdana" pitchFamily="34" charset="0"/>
                <a:ea typeface="ヒラギノ角ゴ Pro W3" pitchFamily="-96" charset="-128"/>
              </a:defRPr>
            </a:lvl5pPr>
            <a:lvl6pPr marL="2514600" indent="-228600" eaLnBrk="0" fontAlgn="base" hangingPunct="0">
              <a:spcBef>
                <a:spcPct val="20000"/>
              </a:spcBef>
              <a:spcAft>
                <a:spcPct val="0"/>
              </a:spcAft>
              <a:buClr>
                <a:srgbClr val="FF0000"/>
              </a:buClr>
              <a:buChar char="»"/>
              <a:defRPr sz="1200">
                <a:solidFill>
                  <a:schemeClr val="tx1"/>
                </a:solidFill>
                <a:latin typeface="Verdana" pitchFamily="34" charset="0"/>
                <a:ea typeface="ヒラギノ角ゴ Pro W3" pitchFamily="-96" charset="-128"/>
              </a:defRPr>
            </a:lvl6pPr>
            <a:lvl7pPr marL="2971800" indent="-228600" eaLnBrk="0" fontAlgn="base" hangingPunct="0">
              <a:spcBef>
                <a:spcPct val="20000"/>
              </a:spcBef>
              <a:spcAft>
                <a:spcPct val="0"/>
              </a:spcAft>
              <a:buClr>
                <a:srgbClr val="FF0000"/>
              </a:buClr>
              <a:buChar char="»"/>
              <a:defRPr sz="1200">
                <a:solidFill>
                  <a:schemeClr val="tx1"/>
                </a:solidFill>
                <a:latin typeface="Verdana" pitchFamily="34" charset="0"/>
                <a:ea typeface="ヒラギノ角ゴ Pro W3" pitchFamily="-96" charset="-128"/>
              </a:defRPr>
            </a:lvl7pPr>
            <a:lvl8pPr marL="3429000" indent="-228600" eaLnBrk="0" fontAlgn="base" hangingPunct="0">
              <a:spcBef>
                <a:spcPct val="20000"/>
              </a:spcBef>
              <a:spcAft>
                <a:spcPct val="0"/>
              </a:spcAft>
              <a:buClr>
                <a:srgbClr val="FF0000"/>
              </a:buClr>
              <a:buChar char="»"/>
              <a:defRPr sz="1200">
                <a:solidFill>
                  <a:schemeClr val="tx1"/>
                </a:solidFill>
                <a:latin typeface="Verdana" pitchFamily="34" charset="0"/>
                <a:ea typeface="ヒラギノ角ゴ Pro W3" pitchFamily="-96" charset="-128"/>
              </a:defRPr>
            </a:lvl8pPr>
            <a:lvl9pPr marL="3886200" indent="-228600" eaLnBrk="0" fontAlgn="base" hangingPunct="0">
              <a:spcBef>
                <a:spcPct val="20000"/>
              </a:spcBef>
              <a:spcAft>
                <a:spcPct val="0"/>
              </a:spcAft>
              <a:buClr>
                <a:srgbClr val="FF0000"/>
              </a:buClr>
              <a:buChar char="»"/>
              <a:defRPr sz="1200">
                <a:solidFill>
                  <a:schemeClr val="tx1"/>
                </a:solidFill>
                <a:latin typeface="Verdana" pitchFamily="34" charset="0"/>
                <a:ea typeface="ヒラギノ角ゴ Pro W3" pitchFamily="-96" charset="-128"/>
              </a:defRPr>
            </a:lvl9pPr>
          </a:lstStyle>
          <a:p>
            <a:pPr>
              <a:spcBef>
                <a:spcPct val="0"/>
              </a:spcBef>
              <a:buClrTx/>
              <a:buFontTx/>
              <a:buNone/>
            </a:pPr>
            <a:endParaRPr lang="en-AU" altLang="en-US" sz="2400">
              <a:solidFill>
                <a:srgbClr val="000000"/>
              </a:solidFill>
              <a:latin typeface="Arial" charset="0"/>
            </a:endParaRPr>
          </a:p>
        </p:txBody>
      </p:sp>
      <p:pic>
        <p:nvPicPr>
          <p:cNvPr id="2560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500438"/>
            <a:ext cx="3386138" cy="273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73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FFC000"/>
                </a:solidFill>
              </a:rPr>
              <a:t>Before</a:t>
            </a:r>
            <a:r>
              <a:rPr lang="en-US" dirty="0">
                <a:solidFill>
                  <a:srgbClr val="FFC000"/>
                </a:solidFill>
              </a:rPr>
              <a:t> WHO Strategy and Glasgow Declaration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4397" y="1600201"/>
            <a:ext cx="3618195" cy="21335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706" y="1423035"/>
            <a:ext cx="3495294" cy="4568190"/>
          </a:xfrm>
          <a:prstGeom prst="rect">
            <a:avLst/>
          </a:prstGeom>
        </p:spPr>
      </p:pic>
      <p:sp>
        <p:nvSpPr>
          <p:cNvPr id="6" name="Oval 5"/>
          <p:cNvSpPr/>
          <p:nvPr/>
        </p:nvSpPr>
        <p:spPr>
          <a:xfrm>
            <a:off x="4886324" y="2743200"/>
            <a:ext cx="4181475"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2"/>
          </p:cNvCxnSpPr>
          <p:nvPr/>
        </p:nvCxnSpPr>
        <p:spPr>
          <a:xfrm>
            <a:off x="4419600" y="3314700"/>
            <a:ext cx="4667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09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Safe Blood</a:t>
            </a:r>
          </a:p>
        </p:txBody>
      </p:sp>
      <p:sp>
        <p:nvSpPr>
          <p:cNvPr id="3" name="Content Placeholder 2"/>
          <p:cNvSpPr>
            <a:spLocks noGrp="1"/>
          </p:cNvSpPr>
          <p:nvPr>
            <p:ph idx="1"/>
          </p:nvPr>
        </p:nvSpPr>
        <p:spPr/>
        <p:txBody>
          <a:bodyPr/>
          <a:lstStyle/>
          <a:p>
            <a:r>
              <a:rPr lang="en-US" dirty="0">
                <a:solidFill>
                  <a:schemeClr val="bg2"/>
                </a:solidFill>
              </a:rPr>
              <a:t>Problems:</a:t>
            </a:r>
          </a:p>
          <a:p>
            <a:pPr lvl="1"/>
            <a:r>
              <a:rPr lang="en-US" dirty="0">
                <a:solidFill>
                  <a:schemeClr val="bg2"/>
                </a:solidFill>
              </a:rPr>
              <a:t>70% blood donation centers are for profit</a:t>
            </a:r>
          </a:p>
          <a:p>
            <a:pPr lvl="1"/>
            <a:r>
              <a:rPr lang="en-US" dirty="0">
                <a:solidFill>
                  <a:schemeClr val="bg2"/>
                </a:solidFill>
              </a:rPr>
              <a:t>Most blood donors are paid</a:t>
            </a:r>
          </a:p>
          <a:p>
            <a:pPr lvl="1"/>
            <a:r>
              <a:rPr lang="en-US" dirty="0">
                <a:solidFill>
                  <a:schemeClr val="bg2"/>
                </a:solidFill>
              </a:rPr>
              <a:t>Limited regulatory oversight for quality</a:t>
            </a:r>
          </a:p>
          <a:p>
            <a:r>
              <a:rPr lang="en-US" dirty="0">
                <a:solidFill>
                  <a:schemeClr val="bg2"/>
                </a:solidFill>
              </a:rPr>
              <a:t>What needs to get done is know, overcoming the challenges is the issue</a:t>
            </a:r>
          </a:p>
        </p:txBody>
      </p:sp>
    </p:spTree>
    <p:extLst>
      <p:ext uri="{BB962C8B-B14F-4D97-AF65-F5344CB8AC3E}">
        <p14:creationId xmlns:p14="http://schemas.microsoft.com/office/powerpoint/2010/main" val="200671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2">
                    <a:lumMod val="50000"/>
                  </a:schemeClr>
                </a:solidFill>
              </a:rPr>
              <a:t>Diagnostic/screening capacity</a:t>
            </a:r>
          </a:p>
          <a:p>
            <a:r>
              <a:rPr lang="en-US" dirty="0">
                <a:solidFill>
                  <a:schemeClr val="bg2">
                    <a:lumMod val="50000"/>
                  </a:schemeClr>
                </a:solidFill>
              </a:rPr>
              <a:t>Treatment and care capacity</a:t>
            </a:r>
          </a:p>
          <a:p>
            <a:r>
              <a:rPr lang="en-US" dirty="0">
                <a:solidFill>
                  <a:schemeClr val="bg2">
                    <a:lumMod val="50000"/>
                  </a:schemeClr>
                </a:solidFill>
              </a:rPr>
              <a:t>Prevention capacity (infection control, harm reduction, safe blood)</a:t>
            </a:r>
          </a:p>
          <a:p>
            <a:r>
              <a:rPr lang="en-US" dirty="0">
                <a:solidFill>
                  <a:srgbClr val="FF0000"/>
                </a:solidFill>
              </a:rPr>
              <a:t>Communication</a:t>
            </a:r>
          </a:p>
          <a:p>
            <a:r>
              <a:rPr lang="en-US" dirty="0">
                <a:solidFill>
                  <a:schemeClr val="bg2"/>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75671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Communication</a:t>
            </a:r>
          </a:p>
        </p:txBody>
      </p:sp>
      <p:sp>
        <p:nvSpPr>
          <p:cNvPr id="3" name="Content Placeholder 2"/>
          <p:cNvSpPr>
            <a:spLocks noGrp="1"/>
          </p:cNvSpPr>
          <p:nvPr>
            <p:ph idx="1"/>
          </p:nvPr>
        </p:nvSpPr>
        <p:spPr/>
        <p:txBody>
          <a:bodyPr/>
          <a:lstStyle/>
          <a:p>
            <a:r>
              <a:rPr lang="en-US" dirty="0">
                <a:solidFill>
                  <a:schemeClr val="bg2"/>
                </a:solidFill>
              </a:rPr>
              <a:t>With public:</a:t>
            </a:r>
          </a:p>
          <a:p>
            <a:pPr lvl="1"/>
            <a:r>
              <a:rPr lang="en-US" dirty="0">
                <a:solidFill>
                  <a:schemeClr val="bg2"/>
                </a:solidFill>
              </a:rPr>
              <a:t>Awareness</a:t>
            </a:r>
          </a:p>
          <a:p>
            <a:pPr lvl="1"/>
            <a:r>
              <a:rPr lang="en-US" dirty="0">
                <a:solidFill>
                  <a:schemeClr val="bg2"/>
                </a:solidFill>
              </a:rPr>
              <a:t>De-stigmatization</a:t>
            </a:r>
          </a:p>
          <a:p>
            <a:r>
              <a:rPr lang="en-US" dirty="0">
                <a:solidFill>
                  <a:schemeClr val="bg2"/>
                </a:solidFill>
              </a:rPr>
              <a:t>With Stakeholders</a:t>
            </a:r>
          </a:p>
          <a:p>
            <a:pPr lvl="1"/>
            <a:r>
              <a:rPr lang="en-US" dirty="0">
                <a:solidFill>
                  <a:schemeClr val="bg2"/>
                </a:solidFill>
              </a:rPr>
              <a:t>Internal </a:t>
            </a:r>
          </a:p>
          <a:p>
            <a:pPr lvl="1"/>
            <a:r>
              <a:rPr lang="en-US" dirty="0">
                <a:solidFill>
                  <a:schemeClr val="bg2"/>
                </a:solidFill>
              </a:rPr>
              <a:t>Partnerships</a:t>
            </a:r>
          </a:p>
          <a:p>
            <a:pPr marL="457200" lvl="1" indent="0">
              <a:buNone/>
            </a:pPr>
            <a:endParaRPr lang="en-US" dirty="0"/>
          </a:p>
        </p:txBody>
      </p:sp>
    </p:spTree>
    <p:extLst>
      <p:ext uri="{BB962C8B-B14F-4D97-AF65-F5344CB8AC3E}">
        <p14:creationId xmlns:p14="http://schemas.microsoft.com/office/powerpoint/2010/main" val="2253600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2">
                    <a:lumMod val="50000"/>
                  </a:schemeClr>
                </a:solidFill>
              </a:rPr>
              <a:t>Diagnostic/screening capacity</a:t>
            </a:r>
          </a:p>
          <a:p>
            <a:r>
              <a:rPr lang="en-US" dirty="0">
                <a:solidFill>
                  <a:schemeClr val="bg2">
                    <a:lumMod val="50000"/>
                  </a:schemeClr>
                </a:solidFill>
              </a:rPr>
              <a:t>Treatment and care capacity</a:t>
            </a:r>
          </a:p>
          <a:p>
            <a:r>
              <a:rPr lang="en-US" dirty="0">
                <a:solidFill>
                  <a:schemeClr val="bg2">
                    <a:lumMod val="50000"/>
                  </a:schemeClr>
                </a:solidFill>
              </a:rPr>
              <a:t>Prevention capacity (infection control, harm reduction, safe blood)</a:t>
            </a:r>
          </a:p>
          <a:p>
            <a:r>
              <a:rPr lang="en-US" dirty="0">
                <a:solidFill>
                  <a:schemeClr val="bg2">
                    <a:lumMod val="50000"/>
                  </a:schemeClr>
                </a:solidFill>
              </a:rPr>
              <a:t>Communication</a:t>
            </a:r>
          </a:p>
          <a:p>
            <a:r>
              <a:rPr lang="en-US" dirty="0">
                <a:solidFill>
                  <a:srgbClr val="FF0000"/>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3591489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Surveillance, monitoring and evaluation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202673"/>
              </p:ext>
            </p:extLst>
          </p:nvPr>
        </p:nvGraphicFramePr>
        <p:xfrm>
          <a:off x="-1219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p:cNvSpPr/>
          <p:nvPr/>
        </p:nvSpPr>
        <p:spPr>
          <a:xfrm>
            <a:off x="5257800" y="1524000"/>
            <a:ext cx="990600" cy="464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248400" y="3048000"/>
            <a:ext cx="1752600" cy="1477328"/>
          </a:xfrm>
          <a:prstGeom prst="rect">
            <a:avLst/>
          </a:prstGeom>
          <a:noFill/>
        </p:spPr>
        <p:txBody>
          <a:bodyPr wrap="square" rtlCol="0">
            <a:spAutoFit/>
          </a:bodyPr>
          <a:lstStyle/>
          <a:p>
            <a:r>
              <a:rPr lang="en-US" dirty="0">
                <a:solidFill>
                  <a:schemeClr val="bg2"/>
                </a:solidFill>
              </a:rPr>
              <a:t>What to measure, how to measure, why to measure</a:t>
            </a:r>
          </a:p>
        </p:txBody>
      </p:sp>
    </p:spTree>
    <p:extLst>
      <p:ext uri="{BB962C8B-B14F-4D97-AF65-F5344CB8AC3E}">
        <p14:creationId xmlns:p14="http://schemas.microsoft.com/office/powerpoint/2010/main" val="1720117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2">
                    <a:lumMod val="50000"/>
                  </a:schemeClr>
                </a:solidFill>
              </a:rPr>
              <a:t>Diagnostic/screening capacity</a:t>
            </a:r>
          </a:p>
          <a:p>
            <a:r>
              <a:rPr lang="en-US" dirty="0">
                <a:solidFill>
                  <a:schemeClr val="bg2">
                    <a:lumMod val="50000"/>
                  </a:schemeClr>
                </a:solidFill>
              </a:rPr>
              <a:t>Treatment and care capacity</a:t>
            </a:r>
          </a:p>
          <a:p>
            <a:r>
              <a:rPr lang="en-US" dirty="0">
                <a:solidFill>
                  <a:schemeClr val="bg2">
                    <a:lumMod val="50000"/>
                  </a:schemeClr>
                </a:solidFill>
              </a:rPr>
              <a:t>Prevention capacity (infection control, harm reduction, safe blood)</a:t>
            </a:r>
          </a:p>
          <a:p>
            <a:r>
              <a:rPr lang="en-US" dirty="0">
                <a:solidFill>
                  <a:schemeClr val="bg2">
                    <a:lumMod val="50000"/>
                  </a:schemeClr>
                </a:solidFill>
              </a:rPr>
              <a:t>Communication</a:t>
            </a:r>
          </a:p>
          <a:p>
            <a:r>
              <a:rPr lang="en-US" dirty="0">
                <a:solidFill>
                  <a:schemeClr val="bg2">
                    <a:lumMod val="50000"/>
                  </a:schemeClr>
                </a:solidFill>
              </a:rPr>
              <a:t>Surveillance, monitoring and evaluation</a:t>
            </a:r>
          </a:p>
          <a:p>
            <a:r>
              <a:rPr lang="en-US" dirty="0">
                <a:solidFill>
                  <a:srgbClr val="FF0000"/>
                </a:solidFill>
              </a:rPr>
              <a:t>Research</a:t>
            </a:r>
          </a:p>
        </p:txBody>
      </p:sp>
    </p:spTree>
    <p:extLst>
      <p:ext uri="{BB962C8B-B14F-4D97-AF65-F5344CB8AC3E}">
        <p14:creationId xmlns:p14="http://schemas.microsoft.com/office/powerpoint/2010/main" val="349739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Research</a:t>
            </a:r>
          </a:p>
        </p:txBody>
      </p:sp>
      <p:sp>
        <p:nvSpPr>
          <p:cNvPr id="3" name="Content Placeholder 2"/>
          <p:cNvSpPr>
            <a:spLocks noGrp="1"/>
          </p:cNvSpPr>
          <p:nvPr>
            <p:ph idx="1"/>
          </p:nvPr>
        </p:nvSpPr>
        <p:spPr/>
        <p:txBody>
          <a:bodyPr/>
          <a:lstStyle/>
          <a:p>
            <a:r>
              <a:rPr lang="en-US" dirty="0">
                <a:solidFill>
                  <a:schemeClr val="bg2"/>
                </a:solidFill>
              </a:rPr>
              <a:t>Need a body that coordinates internally and advocates for partnerships</a:t>
            </a:r>
          </a:p>
          <a:p>
            <a:r>
              <a:rPr lang="en-US" dirty="0">
                <a:solidFill>
                  <a:schemeClr val="bg2"/>
                </a:solidFill>
              </a:rPr>
              <a:t>Tremendous opportunities</a:t>
            </a:r>
          </a:p>
          <a:p>
            <a:pPr lvl="1"/>
            <a:r>
              <a:rPr lang="en-US" dirty="0">
                <a:solidFill>
                  <a:schemeClr val="bg2"/>
                </a:solidFill>
              </a:rPr>
              <a:t>Operational</a:t>
            </a:r>
          </a:p>
          <a:p>
            <a:pPr lvl="1"/>
            <a:r>
              <a:rPr lang="en-US" dirty="0">
                <a:solidFill>
                  <a:schemeClr val="bg2"/>
                </a:solidFill>
              </a:rPr>
              <a:t>Diagnostic</a:t>
            </a:r>
          </a:p>
          <a:p>
            <a:pPr lvl="1"/>
            <a:r>
              <a:rPr lang="en-US" dirty="0">
                <a:solidFill>
                  <a:schemeClr val="bg2"/>
                </a:solidFill>
              </a:rPr>
              <a:t>Clinical</a:t>
            </a:r>
          </a:p>
        </p:txBody>
      </p:sp>
    </p:spTree>
    <p:extLst>
      <p:ext uri="{BB962C8B-B14F-4D97-AF65-F5344CB8AC3E}">
        <p14:creationId xmlns:p14="http://schemas.microsoft.com/office/powerpoint/2010/main" val="3562646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Summary</a:t>
            </a:r>
          </a:p>
        </p:txBody>
      </p:sp>
      <p:sp>
        <p:nvSpPr>
          <p:cNvPr id="3" name="Content Placeholder 2"/>
          <p:cNvSpPr>
            <a:spLocks noGrp="1"/>
          </p:cNvSpPr>
          <p:nvPr>
            <p:ph idx="1"/>
          </p:nvPr>
        </p:nvSpPr>
        <p:spPr/>
        <p:txBody>
          <a:bodyPr>
            <a:normAutofit lnSpcReduction="10000"/>
          </a:bodyPr>
          <a:lstStyle/>
          <a:p>
            <a:r>
              <a:rPr lang="en-US" dirty="0">
                <a:solidFill>
                  <a:schemeClr val="bg2"/>
                </a:solidFill>
              </a:rPr>
              <a:t>We have the tools </a:t>
            </a:r>
          </a:p>
          <a:p>
            <a:r>
              <a:rPr lang="en-US" dirty="0">
                <a:solidFill>
                  <a:schemeClr val="bg2"/>
                </a:solidFill>
              </a:rPr>
              <a:t>We have the commitment</a:t>
            </a:r>
          </a:p>
          <a:p>
            <a:r>
              <a:rPr lang="en-US" dirty="0">
                <a:solidFill>
                  <a:schemeClr val="bg2"/>
                </a:solidFill>
              </a:rPr>
              <a:t>We have the evidence</a:t>
            </a:r>
          </a:p>
          <a:p>
            <a:pPr marL="0" indent="0">
              <a:buNone/>
            </a:pPr>
            <a:endParaRPr lang="en-US" dirty="0">
              <a:solidFill>
                <a:schemeClr val="bg2"/>
              </a:solidFill>
            </a:endParaRPr>
          </a:p>
          <a:p>
            <a:pPr marL="342900" lvl="1" indent="-342900">
              <a:buFont typeface="Arial" panose="020B0604020202020204" pitchFamily="34" charset="0"/>
              <a:buChar char="•"/>
            </a:pPr>
            <a:r>
              <a:rPr lang="en-US" sz="4000" dirty="0">
                <a:solidFill>
                  <a:schemeClr val="bg2"/>
                </a:solidFill>
              </a:rPr>
              <a:t>Global Strategy for Elimination framework + Evidence from </a:t>
            </a:r>
            <a:r>
              <a:rPr lang="en-US" sz="4000" dirty="0" err="1">
                <a:solidFill>
                  <a:schemeClr val="bg2"/>
                </a:solidFill>
              </a:rPr>
              <a:t>sero</a:t>
            </a:r>
            <a:r>
              <a:rPr lang="en-US" sz="4000" dirty="0">
                <a:solidFill>
                  <a:schemeClr val="bg2"/>
                </a:solidFill>
              </a:rPr>
              <a:t>-survey + Lessons learned from Phase 1 + modelling = Plan</a:t>
            </a:r>
          </a:p>
          <a:p>
            <a:endParaRPr lang="en-US" dirty="0"/>
          </a:p>
        </p:txBody>
      </p:sp>
    </p:spTree>
    <p:extLst>
      <p:ext uri="{BB962C8B-B14F-4D97-AF65-F5344CB8AC3E}">
        <p14:creationId xmlns:p14="http://schemas.microsoft.com/office/powerpoint/2010/main" val="190818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err="1"/>
              <a:t>Didi</a:t>
            </a:r>
            <a:r>
              <a:rPr lang="en-US" dirty="0"/>
              <a:t> </a:t>
            </a:r>
            <a:r>
              <a:rPr lang="en-US" dirty="0" err="1"/>
              <a:t>Madlova</a:t>
            </a:r>
            <a:r>
              <a:rPr lang="en-US" dirty="0"/>
              <a:t>!</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216477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rgbClr val="CF0316"/>
                </a:solidFill>
              </a:rPr>
              <a:t>Main Directions</a:t>
            </a:r>
            <a:endParaRPr lang="en-US" sz="5400" dirty="0"/>
          </a:p>
        </p:txBody>
      </p:sp>
      <p:sp>
        <p:nvSpPr>
          <p:cNvPr id="3" name="Content Placeholder 2"/>
          <p:cNvSpPr>
            <a:spLocks noGrp="1"/>
          </p:cNvSpPr>
          <p:nvPr>
            <p:ph idx="1"/>
          </p:nvPr>
        </p:nvSpPr>
        <p:spPr>
          <a:xfrm>
            <a:off x="457201" y="1845734"/>
            <a:ext cx="8542421" cy="4206723"/>
          </a:xfrm>
        </p:spPr>
        <p:txBody>
          <a:bodyPr>
            <a:noAutofit/>
          </a:bodyPr>
          <a:lstStyle/>
          <a:p>
            <a:pPr marL="265113" lvl="0"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Establish a lead agency responsible for supervision of blood transfusion practice;</a:t>
            </a:r>
          </a:p>
          <a:p>
            <a:pPr marL="265113" lvl="0"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Legislation for licensing requirements for modern standards and for effective suspension or/and revocation of blood production practice license;</a:t>
            </a:r>
            <a:endParaRPr lang="ka-GE" sz="2400" dirty="0">
              <a:solidFill>
                <a:schemeClr val="bg2"/>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Ensure transition from profit based management of blood establishments to nonprofit legal status;</a:t>
            </a:r>
            <a:endParaRPr lang="ka-GE" sz="2400" dirty="0">
              <a:solidFill>
                <a:schemeClr val="bg2"/>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Establish centralized TTI capacities;</a:t>
            </a:r>
            <a:endParaRPr lang="ka-GE" sz="2400" dirty="0">
              <a:solidFill>
                <a:schemeClr val="bg2"/>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Introduce pooled Nucleic Acid Testing (NAT) or other sensitive tests for centralized TTI testing;</a:t>
            </a:r>
          </a:p>
          <a:p>
            <a:pPr marL="265113" lvl="0" indent="-265113" algn="just">
              <a:lnSpc>
                <a:spcPct val="100000"/>
              </a:lnSpc>
              <a:spcBef>
                <a:spcPts val="0"/>
              </a:spcBef>
              <a:spcAft>
                <a:spcPts val="0"/>
              </a:spcAft>
              <a:buClrTx/>
              <a:buSzTx/>
              <a:buFont typeface="Wingdings" panose="05000000000000000000" pitchFamily="2" charset="2"/>
              <a:buChar char="§"/>
            </a:pPr>
            <a:endParaRPr lang="ka-GE" sz="17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1600" dirty="0">
              <a:solidFill>
                <a:prstClr val="black"/>
              </a:solidFill>
              <a:latin typeface="+mn-lt"/>
            </a:endParaRPr>
          </a:p>
          <a:p>
            <a:pPr marL="0" lvl="0" indent="0">
              <a:lnSpc>
                <a:spcPct val="100000"/>
              </a:lnSpc>
              <a:spcBef>
                <a:spcPts val="0"/>
              </a:spcBef>
              <a:spcAft>
                <a:spcPts val="0"/>
              </a:spcAft>
              <a:buClrTx/>
              <a:buSzTx/>
              <a:buNone/>
            </a:pPr>
            <a:endParaRPr lang="en-US" sz="1600" dirty="0">
              <a:solidFill>
                <a:prstClr val="black"/>
              </a:solidFill>
              <a:latin typeface="+mn-lt"/>
            </a:endParaRPr>
          </a:p>
        </p:txBody>
      </p:sp>
      <p:pic>
        <p:nvPicPr>
          <p:cNvPr id="4" name="Picture 3"/>
          <p:cNvPicPr>
            <a:picLocks noChangeAspect="1"/>
          </p:cNvPicPr>
          <p:nvPr/>
        </p:nvPicPr>
        <p:blipFill>
          <a:blip r:embed="rId3"/>
          <a:stretch>
            <a:fillRect/>
          </a:stretch>
        </p:blipFill>
        <p:spPr>
          <a:xfrm>
            <a:off x="0" y="6400801"/>
            <a:ext cx="9144000" cy="571499"/>
          </a:xfrm>
          <a:prstGeom prst="rect">
            <a:avLst/>
          </a:prstGeom>
        </p:spPr>
      </p:pic>
    </p:spTree>
    <p:extLst>
      <p:ext uri="{BB962C8B-B14F-4D97-AF65-F5344CB8AC3E}">
        <p14:creationId xmlns:p14="http://schemas.microsoft.com/office/powerpoint/2010/main" val="160359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3</a:t>
            </a:r>
            <a:r>
              <a:rPr lang="en-US" baseline="30000" dirty="0">
                <a:solidFill>
                  <a:srgbClr val="FFC000"/>
                </a:solidFill>
              </a:rPr>
              <a:t>rd</a:t>
            </a:r>
            <a:r>
              <a:rPr lang="en-US" dirty="0">
                <a:solidFill>
                  <a:srgbClr val="FFC000"/>
                </a:solidFill>
              </a:rPr>
              <a:t> National Hepatitis C Elimination Workshop, Tbilisi Georgia</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8181"/>
          <a:stretch/>
        </p:blipFill>
        <p:spPr bwMode="auto">
          <a:xfrm>
            <a:off x="609600" y="1447800"/>
            <a:ext cx="2394493" cy="33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52244"/>
            <a:ext cx="3886200" cy="255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198158"/>
            <a:ext cx="4034232" cy="263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59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rgbClr val="CF0316"/>
                </a:solidFill>
              </a:rPr>
              <a:t>Main Directions</a:t>
            </a:r>
            <a:endParaRPr lang="en-US" sz="5400" dirty="0"/>
          </a:p>
        </p:txBody>
      </p:sp>
      <p:sp>
        <p:nvSpPr>
          <p:cNvPr id="3" name="Content Placeholder 2"/>
          <p:cNvSpPr>
            <a:spLocks noGrp="1"/>
          </p:cNvSpPr>
          <p:nvPr>
            <p:ph idx="1"/>
          </p:nvPr>
        </p:nvSpPr>
        <p:spPr>
          <a:xfrm>
            <a:off x="457201" y="1845734"/>
            <a:ext cx="8542421" cy="4206723"/>
          </a:xfrm>
        </p:spPr>
        <p:txBody>
          <a:bodyPr>
            <a:noAutofit/>
          </a:bodyPr>
          <a:lstStyle/>
          <a:p>
            <a:pPr marL="265113"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Develop guidelines for donor selection and blood testing;</a:t>
            </a:r>
          </a:p>
          <a:p>
            <a:pPr marL="265113"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Develop QMS based on GMP and ISO principles;</a:t>
            </a:r>
          </a:p>
          <a:p>
            <a:pPr marL="265113"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Regulation for mandatory participation of all blood banks in National Blood Registry; </a:t>
            </a:r>
          </a:p>
          <a:p>
            <a:pPr marL="265113"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Mobile units and voluntary donor recruitment</a:t>
            </a:r>
          </a:p>
          <a:p>
            <a:pPr marL="265113" indent="-265113" algn="just">
              <a:lnSpc>
                <a:spcPct val="100000"/>
              </a:lnSpc>
              <a:spcBef>
                <a:spcPts val="0"/>
              </a:spcBef>
              <a:spcAft>
                <a:spcPts val="0"/>
              </a:spcAft>
              <a:buClrTx/>
              <a:buSzTx/>
              <a:buFont typeface="Wingdings" panose="05000000000000000000" pitchFamily="2" charset="2"/>
              <a:buChar char="§"/>
            </a:pPr>
            <a:r>
              <a:rPr lang="en-US" sz="2400" dirty="0">
                <a:solidFill>
                  <a:schemeClr val="bg2"/>
                </a:solidFill>
                <a:latin typeface="+mn-lt"/>
              </a:rPr>
              <a:t>Intensive</a:t>
            </a:r>
            <a:r>
              <a:rPr lang="en-US" sz="2600" dirty="0">
                <a:solidFill>
                  <a:prstClr val="black"/>
                </a:solidFill>
                <a:latin typeface="+mn-lt"/>
              </a:rPr>
              <a:t> </a:t>
            </a:r>
            <a:r>
              <a:rPr lang="en-US" sz="2600" dirty="0">
                <a:solidFill>
                  <a:schemeClr val="bg2"/>
                </a:solidFill>
                <a:latin typeface="+mn-lt"/>
              </a:rPr>
              <a:t>educational and awareness raising campaigns.</a:t>
            </a:r>
            <a:endParaRPr lang="ka-GE" sz="2600" dirty="0">
              <a:solidFill>
                <a:schemeClr val="bg2"/>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265113" lvl="0" indent="-265113" algn="just">
              <a:lnSpc>
                <a:spcPct val="100000"/>
              </a:lnSpc>
              <a:spcBef>
                <a:spcPts val="0"/>
              </a:spcBef>
              <a:spcAft>
                <a:spcPts val="0"/>
              </a:spcAft>
              <a:buClrTx/>
              <a:buSzTx/>
              <a:buFont typeface="Wingdings" panose="05000000000000000000" pitchFamily="2" charset="2"/>
              <a:buChar char="§"/>
            </a:pPr>
            <a:endParaRPr lang="ka-GE" sz="2600" dirty="0">
              <a:solidFill>
                <a:prstClr val="black"/>
              </a:solidFill>
              <a:latin typeface="+mn-lt"/>
            </a:endParaRPr>
          </a:p>
          <a:p>
            <a:pPr marL="0" lvl="0" indent="0">
              <a:lnSpc>
                <a:spcPct val="100000"/>
              </a:lnSpc>
              <a:spcBef>
                <a:spcPts val="0"/>
              </a:spcBef>
              <a:spcAft>
                <a:spcPts val="0"/>
              </a:spcAft>
              <a:buClrTx/>
              <a:buSzTx/>
              <a:buNone/>
            </a:pPr>
            <a:endParaRPr lang="en-US" sz="2600" dirty="0">
              <a:solidFill>
                <a:prstClr val="black"/>
              </a:solidFill>
              <a:latin typeface="+mn-lt"/>
            </a:endParaRPr>
          </a:p>
        </p:txBody>
      </p:sp>
      <p:pic>
        <p:nvPicPr>
          <p:cNvPr id="4" name="Picture 3"/>
          <p:cNvPicPr>
            <a:picLocks noChangeAspect="1"/>
          </p:cNvPicPr>
          <p:nvPr/>
        </p:nvPicPr>
        <p:blipFill>
          <a:blip r:embed="rId3"/>
          <a:stretch>
            <a:fillRect/>
          </a:stretch>
        </p:blipFill>
        <p:spPr>
          <a:xfrm>
            <a:off x="0" y="6400801"/>
            <a:ext cx="9144000" cy="571499"/>
          </a:xfrm>
          <a:prstGeom prst="rect">
            <a:avLst/>
          </a:prstGeom>
        </p:spPr>
      </p:pic>
    </p:spTree>
    <p:extLst>
      <p:ext uri="{BB962C8B-B14F-4D97-AF65-F5344CB8AC3E}">
        <p14:creationId xmlns:p14="http://schemas.microsoft.com/office/powerpoint/2010/main" val="244110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
            <a:ext cx="8892480" cy="1143000"/>
          </a:xfrm>
        </p:spPr>
        <p:txBody>
          <a:bodyPr/>
          <a:lstStyle/>
          <a:p>
            <a:r>
              <a:rPr lang="en-GB" sz="3200" b="1" dirty="0">
                <a:solidFill>
                  <a:schemeClr val="bg1"/>
                </a:solidFill>
              </a:rPr>
              <a:t>HR and targeting PWID </a:t>
            </a:r>
            <a:r>
              <a:rPr lang="en-GB" sz="3200" b="1" u="sng" dirty="0">
                <a:solidFill>
                  <a:schemeClr val="bg1"/>
                </a:solidFill>
              </a:rPr>
              <a:t>VERY</a:t>
            </a:r>
            <a:r>
              <a:rPr lang="en-GB" sz="3200" dirty="0">
                <a:solidFill>
                  <a:schemeClr val="bg1"/>
                </a:solidFill>
              </a:rPr>
              <a:t> </a:t>
            </a:r>
            <a:r>
              <a:rPr lang="en-GB" sz="3200" b="1" dirty="0">
                <a:solidFill>
                  <a:schemeClr val="bg1"/>
                </a:solidFill>
              </a:rPr>
              <a:t>important for maintaining impact</a:t>
            </a:r>
            <a:endParaRPr lang="en-GB" sz="3200" u="sng" dirty="0">
              <a:solidFill>
                <a:schemeClr val="bg1"/>
              </a:solidFill>
            </a:endParaRPr>
          </a:p>
        </p:txBody>
      </p:sp>
      <p:sp>
        <p:nvSpPr>
          <p:cNvPr id="5" name="Content Placeholder 4"/>
          <p:cNvSpPr>
            <a:spLocks noGrp="1"/>
          </p:cNvSpPr>
          <p:nvPr>
            <p:ph idx="1"/>
          </p:nvPr>
        </p:nvSpPr>
        <p:spPr>
          <a:xfrm>
            <a:off x="3169335" y="5976664"/>
            <a:ext cx="5974665" cy="836712"/>
          </a:xfrm>
        </p:spPr>
        <p:txBody>
          <a:bodyPr/>
          <a:lstStyle/>
          <a:p>
            <a:pPr marL="0" indent="0">
              <a:spcBef>
                <a:spcPts val="0"/>
              </a:spcBef>
              <a:spcAft>
                <a:spcPts val="600"/>
              </a:spcAft>
              <a:buNone/>
            </a:pPr>
            <a:r>
              <a:rPr lang="en-GB" sz="2000" dirty="0">
                <a:solidFill>
                  <a:srgbClr val="FFFF00"/>
                </a:solidFill>
                <a:latin typeface="Calibri" panose="020F0502020204030204" pitchFamily="34" charset="0"/>
              </a:rPr>
              <a:t>-Rebound if no HR scale up and no targeting PWID</a:t>
            </a:r>
          </a:p>
          <a:p>
            <a:pPr marL="0" indent="0">
              <a:spcBef>
                <a:spcPts val="0"/>
              </a:spcBef>
              <a:spcAft>
                <a:spcPts val="600"/>
              </a:spcAft>
              <a:buNone/>
            </a:pPr>
            <a:r>
              <a:rPr lang="en-GB" sz="2000" dirty="0">
                <a:solidFill>
                  <a:srgbClr val="FFFF00"/>
                </a:solidFill>
                <a:latin typeface="Calibri" panose="020F0502020204030204" pitchFamily="34" charset="0"/>
              </a:rPr>
              <a:t>-Impact maintained if HR scaled up and PWID targeted</a:t>
            </a:r>
          </a:p>
        </p:txBody>
      </p:sp>
      <p:cxnSp>
        <p:nvCxnSpPr>
          <p:cNvPr id="8" name="Straight Connector 7"/>
          <p:cNvCxnSpPr/>
          <p:nvPr/>
        </p:nvCxnSpPr>
        <p:spPr>
          <a:xfrm>
            <a:off x="0" y="119697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4644008" y="5085184"/>
            <a:ext cx="4248472" cy="0"/>
          </a:xfrm>
          <a:prstGeom prst="line">
            <a:avLst/>
          </a:prstGeom>
          <a:solidFill>
            <a:schemeClr val="accent1"/>
          </a:solidFill>
          <a:ln w="31750" cap="flat" cmpd="sng" algn="ctr">
            <a:solidFill>
              <a:schemeClr val="tx1"/>
            </a:solidFill>
            <a:prstDash val="sysDash"/>
            <a:miter lim="800000"/>
            <a:headEnd type="none" w="med" len="med"/>
            <a:tailEnd type="none" w="med" len="med"/>
          </a:ln>
          <a:effectLst/>
        </p:spPr>
      </p:cxnSp>
      <p:sp>
        <p:nvSpPr>
          <p:cNvPr id="12" name="TextBox 11"/>
          <p:cNvSpPr txBox="1"/>
          <p:nvPr/>
        </p:nvSpPr>
        <p:spPr>
          <a:xfrm>
            <a:off x="6012160" y="4653136"/>
            <a:ext cx="2016224" cy="338554"/>
          </a:xfrm>
          <a:prstGeom prst="rect">
            <a:avLst/>
          </a:prstGeom>
          <a:noFill/>
        </p:spPr>
        <p:txBody>
          <a:bodyPr wrap="square" rtlCol="0">
            <a:spAutoFit/>
          </a:bodyPr>
          <a:lstStyle/>
          <a:p>
            <a:r>
              <a:rPr lang="en-US" sz="1600" dirty="0"/>
              <a:t>Elimination target</a:t>
            </a:r>
          </a:p>
        </p:txBody>
      </p:sp>
      <p:pic>
        <p:nvPicPr>
          <p:cNvPr id="7" name="Picture 6"/>
          <p:cNvPicPr>
            <a:picLocks noChangeAspect="1"/>
          </p:cNvPicPr>
          <p:nvPr/>
        </p:nvPicPr>
        <p:blipFill>
          <a:blip r:embed="rId2"/>
          <a:stretch>
            <a:fillRect/>
          </a:stretch>
        </p:blipFill>
        <p:spPr>
          <a:xfrm>
            <a:off x="4454363" y="1427515"/>
            <a:ext cx="4798157" cy="4593773"/>
          </a:xfrm>
          <a:prstGeom prst="rect">
            <a:avLst/>
          </a:prstGeom>
        </p:spPr>
      </p:pic>
      <p:pic>
        <p:nvPicPr>
          <p:cNvPr id="6" name="Picture 5"/>
          <p:cNvPicPr>
            <a:picLocks noChangeAspect="1"/>
          </p:cNvPicPr>
          <p:nvPr/>
        </p:nvPicPr>
        <p:blipFill>
          <a:blip r:embed="rId3"/>
          <a:stretch>
            <a:fillRect/>
          </a:stretch>
        </p:blipFill>
        <p:spPr>
          <a:xfrm>
            <a:off x="-36512" y="1412776"/>
            <a:ext cx="4571421" cy="4608512"/>
          </a:xfrm>
          <a:prstGeom prst="rect">
            <a:avLst/>
          </a:prstGeom>
        </p:spPr>
      </p:pic>
      <p:sp>
        <p:nvSpPr>
          <p:cNvPr id="9" name="TextBox 8"/>
          <p:cNvSpPr txBox="1"/>
          <p:nvPr/>
        </p:nvSpPr>
        <p:spPr>
          <a:xfrm>
            <a:off x="1475656" y="1196752"/>
            <a:ext cx="2232248" cy="369332"/>
          </a:xfrm>
          <a:prstGeom prst="rect">
            <a:avLst/>
          </a:prstGeom>
          <a:noFill/>
        </p:spPr>
        <p:txBody>
          <a:bodyPr wrap="square" rtlCol="0">
            <a:spAutoFit/>
          </a:bodyPr>
          <a:lstStyle/>
          <a:p>
            <a:r>
              <a:rPr lang="en-US" b="1" dirty="0"/>
              <a:t>HCV incidence</a:t>
            </a:r>
          </a:p>
        </p:txBody>
      </p:sp>
      <p:sp>
        <p:nvSpPr>
          <p:cNvPr id="13" name="TextBox 12"/>
          <p:cNvSpPr txBox="1"/>
          <p:nvPr/>
        </p:nvSpPr>
        <p:spPr>
          <a:xfrm>
            <a:off x="5940152" y="1196752"/>
            <a:ext cx="2232248" cy="369332"/>
          </a:xfrm>
          <a:prstGeom prst="rect">
            <a:avLst/>
          </a:prstGeom>
          <a:noFill/>
        </p:spPr>
        <p:txBody>
          <a:bodyPr wrap="square" rtlCol="0">
            <a:spAutoFit/>
          </a:bodyPr>
          <a:lstStyle/>
          <a:p>
            <a:r>
              <a:rPr lang="en-US" b="1" dirty="0"/>
              <a:t>HCV prevalence</a:t>
            </a:r>
          </a:p>
        </p:txBody>
      </p:sp>
      <p:cxnSp>
        <p:nvCxnSpPr>
          <p:cNvPr id="15" name="Straight Connector 14"/>
          <p:cNvCxnSpPr/>
          <p:nvPr/>
        </p:nvCxnSpPr>
        <p:spPr bwMode="auto">
          <a:xfrm>
            <a:off x="6516216" y="4509120"/>
            <a:ext cx="0" cy="1080120"/>
          </a:xfrm>
          <a:prstGeom prst="line">
            <a:avLst/>
          </a:prstGeom>
          <a:solidFill>
            <a:schemeClr val="accent1"/>
          </a:solidFill>
          <a:ln w="31750" cap="flat" cmpd="sng" algn="ctr">
            <a:solidFill>
              <a:schemeClr val="tx1"/>
            </a:solidFill>
            <a:prstDash val="solid"/>
            <a:miter lim="800000"/>
            <a:headEnd type="none" w="med" len="med"/>
            <a:tailEnd type="triangle" w="med" len="med"/>
          </a:ln>
          <a:effectLst/>
        </p:spPr>
      </p:cxnSp>
      <p:cxnSp>
        <p:nvCxnSpPr>
          <p:cNvPr id="16" name="Straight Connector 15"/>
          <p:cNvCxnSpPr/>
          <p:nvPr/>
        </p:nvCxnSpPr>
        <p:spPr bwMode="auto">
          <a:xfrm>
            <a:off x="1907704" y="4365104"/>
            <a:ext cx="0" cy="1224136"/>
          </a:xfrm>
          <a:prstGeom prst="line">
            <a:avLst/>
          </a:prstGeom>
          <a:solidFill>
            <a:schemeClr val="accent1"/>
          </a:solidFill>
          <a:ln w="31750" cap="flat" cmpd="sng" algn="ctr">
            <a:solidFill>
              <a:schemeClr val="tx1"/>
            </a:solidFill>
            <a:prstDash val="solid"/>
            <a:miter lim="800000"/>
            <a:headEnd type="none" w="med" len="med"/>
            <a:tailEnd type="triangle" w="med" len="med"/>
          </a:ln>
          <a:effectLst/>
        </p:spPr>
      </p:cxnSp>
      <p:sp>
        <p:nvSpPr>
          <p:cNvPr id="18" name="TextBox 17"/>
          <p:cNvSpPr txBox="1"/>
          <p:nvPr/>
        </p:nvSpPr>
        <p:spPr>
          <a:xfrm>
            <a:off x="5436096" y="4149080"/>
            <a:ext cx="2376264" cy="369332"/>
          </a:xfrm>
          <a:prstGeom prst="rect">
            <a:avLst/>
          </a:prstGeom>
          <a:solidFill>
            <a:schemeClr val="bg1"/>
          </a:solidFill>
          <a:ln>
            <a:solidFill>
              <a:schemeClr val="bg2"/>
            </a:solidFill>
          </a:ln>
        </p:spPr>
        <p:txBody>
          <a:bodyPr wrap="square" rtlCol="0">
            <a:spAutoFit/>
          </a:bodyPr>
          <a:lstStyle/>
          <a:p>
            <a:r>
              <a:rPr lang="en-US" dirty="0"/>
              <a:t>Mass treatment stops</a:t>
            </a:r>
          </a:p>
        </p:txBody>
      </p:sp>
      <p:sp>
        <p:nvSpPr>
          <p:cNvPr id="21" name="TextBox 20"/>
          <p:cNvSpPr txBox="1"/>
          <p:nvPr/>
        </p:nvSpPr>
        <p:spPr>
          <a:xfrm>
            <a:off x="827584" y="4149080"/>
            <a:ext cx="2376264" cy="369332"/>
          </a:xfrm>
          <a:prstGeom prst="rect">
            <a:avLst/>
          </a:prstGeom>
          <a:solidFill>
            <a:schemeClr val="bg1"/>
          </a:solidFill>
          <a:ln>
            <a:solidFill>
              <a:schemeClr val="bg2"/>
            </a:solidFill>
          </a:ln>
        </p:spPr>
        <p:txBody>
          <a:bodyPr wrap="square" rtlCol="0">
            <a:spAutoFit/>
          </a:bodyPr>
          <a:lstStyle/>
          <a:p>
            <a:r>
              <a:rPr lang="en-US" dirty="0"/>
              <a:t>Mass treatment stops</a:t>
            </a:r>
          </a:p>
        </p:txBody>
      </p:sp>
    </p:spTree>
    <p:extLst>
      <p:ext uri="{BB962C8B-B14F-4D97-AF65-F5344CB8AC3E}">
        <p14:creationId xmlns:p14="http://schemas.microsoft.com/office/powerpoint/2010/main" val="203021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Lessons learned: elements necessary for HCV Elimination </a:t>
            </a:r>
          </a:p>
        </p:txBody>
      </p:sp>
      <p:sp>
        <p:nvSpPr>
          <p:cNvPr id="3" name="Content Placeholder 2"/>
          <p:cNvSpPr>
            <a:spLocks noGrp="1"/>
          </p:cNvSpPr>
          <p:nvPr>
            <p:ph idx="1"/>
          </p:nvPr>
        </p:nvSpPr>
        <p:spPr/>
        <p:txBody>
          <a:bodyPr>
            <a:normAutofit/>
          </a:bodyPr>
          <a:lstStyle/>
          <a:p>
            <a:r>
              <a:rPr lang="en-US" dirty="0">
                <a:solidFill>
                  <a:schemeClr val="bg2"/>
                </a:solidFill>
              </a:rPr>
              <a:t>Political environment</a:t>
            </a:r>
          </a:p>
          <a:p>
            <a:r>
              <a:rPr lang="en-US" dirty="0">
                <a:solidFill>
                  <a:schemeClr val="bg2"/>
                </a:solidFill>
              </a:rPr>
              <a:t>Policies and plans needed</a:t>
            </a:r>
          </a:p>
          <a:p>
            <a:r>
              <a:rPr lang="en-US" dirty="0">
                <a:solidFill>
                  <a:schemeClr val="bg2"/>
                </a:solidFill>
              </a:rPr>
              <a:t>Finances</a:t>
            </a:r>
          </a:p>
          <a:p>
            <a:r>
              <a:rPr lang="en-US" dirty="0">
                <a:solidFill>
                  <a:schemeClr val="bg2"/>
                </a:solidFill>
              </a:rPr>
              <a:t>Health information systems</a:t>
            </a:r>
          </a:p>
          <a:p>
            <a:r>
              <a:rPr lang="en-US" dirty="0">
                <a:solidFill>
                  <a:schemeClr val="bg2"/>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84504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Lessons learned: elements necessary for HCV Elimination </a:t>
            </a:r>
          </a:p>
        </p:txBody>
      </p:sp>
      <p:sp>
        <p:nvSpPr>
          <p:cNvPr id="3" name="Content Placeholder 2"/>
          <p:cNvSpPr>
            <a:spLocks noGrp="1"/>
          </p:cNvSpPr>
          <p:nvPr>
            <p:ph idx="1"/>
          </p:nvPr>
        </p:nvSpPr>
        <p:spPr/>
        <p:txBody>
          <a:bodyPr/>
          <a:lstStyle/>
          <a:p>
            <a:r>
              <a:rPr lang="en-US" dirty="0">
                <a:solidFill>
                  <a:schemeClr val="bg2"/>
                </a:solidFill>
              </a:rPr>
              <a:t>Diagnostic/screening capacity</a:t>
            </a:r>
          </a:p>
          <a:p>
            <a:r>
              <a:rPr lang="en-US" dirty="0">
                <a:solidFill>
                  <a:schemeClr val="bg2"/>
                </a:solidFill>
              </a:rPr>
              <a:t>Treatment and care capacity</a:t>
            </a:r>
          </a:p>
          <a:p>
            <a:r>
              <a:rPr lang="en-US" dirty="0">
                <a:solidFill>
                  <a:schemeClr val="bg2"/>
                </a:solidFill>
              </a:rPr>
              <a:t>Prevention capacity (infection control, harm reduction, safe blood)</a:t>
            </a:r>
          </a:p>
          <a:p>
            <a:r>
              <a:rPr lang="en-US" dirty="0">
                <a:solidFill>
                  <a:schemeClr val="bg2"/>
                </a:solidFill>
              </a:rPr>
              <a:t>Communication</a:t>
            </a:r>
          </a:p>
          <a:p>
            <a:r>
              <a:rPr lang="en-US" dirty="0">
                <a:solidFill>
                  <a:schemeClr val="bg2"/>
                </a:solidFill>
              </a:rPr>
              <a:t>Surveillance, monitoring and evaluation</a:t>
            </a:r>
          </a:p>
          <a:p>
            <a:r>
              <a:rPr lang="en-US" dirty="0">
                <a:solidFill>
                  <a:schemeClr val="bg2"/>
                </a:solidFill>
              </a:rPr>
              <a:t>Research</a:t>
            </a:r>
          </a:p>
        </p:txBody>
      </p:sp>
    </p:spTree>
    <p:extLst>
      <p:ext uri="{BB962C8B-B14F-4D97-AF65-F5344CB8AC3E}">
        <p14:creationId xmlns:p14="http://schemas.microsoft.com/office/powerpoint/2010/main" val="330223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p>
        </p:txBody>
      </p:sp>
      <p:sp>
        <p:nvSpPr>
          <p:cNvPr id="3" name="Content Placeholder 2"/>
          <p:cNvSpPr>
            <a:spLocks noGrp="1"/>
          </p:cNvSpPr>
          <p:nvPr>
            <p:ph idx="1"/>
          </p:nvPr>
        </p:nvSpPr>
        <p:spPr/>
        <p:txBody>
          <a:bodyPr>
            <a:normAutofit/>
          </a:bodyPr>
          <a:lstStyle/>
          <a:p>
            <a:r>
              <a:rPr lang="en-US" dirty="0">
                <a:solidFill>
                  <a:srgbClr val="FF0000"/>
                </a:solidFill>
              </a:rPr>
              <a:t>Political environment</a:t>
            </a:r>
          </a:p>
          <a:p>
            <a:r>
              <a:rPr lang="en-US" dirty="0">
                <a:solidFill>
                  <a:schemeClr val="bg2"/>
                </a:solidFill>
              </a:rPr>
              <a:t>Policies and plans needed</a:t>
            </a:r>
          </a:p>
          <a:p>
            <a:r>
              <a:rPr lang="en-US" dirty="0">
                <a:solidFill>
                  <a:schemeClr val="bg2"/>
                </a:solidFill>
              </a:rPr>
              <a:t>Finances</a:t>
            </a:r>
          </a:p>
          <a:p>
            <a:r>
              <a:rPr lang="en-US" dirty="0">
                <a:solidFill>
                  <a:schemeClr val="bg2"/>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105394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Political environment</a:t>
            </a:r>
          </a:p>
        </p:txBody>
      </p:sp>
      <p:sp>
        <p:nvSpPr>
          <p:cNvPr id="3" name="Content Placeholder 2"/>
          <p:cNvSpPr>
            <a:spLocks noGrp="1"/>
          </p:cNvSpPr>
          <p:nvPr>
            <p:ph idx="1"/>
          </p:nvPr>
        </p:nvSpPr>
        <p:spPr/>
        <p:txBody>
          <a:bodyPr>
            <a:normAutofit fontScale="85000" lnSpcReduction="20000"/>
          </a:bodyPr>
          <a:lstStyle/>
          <a:p>
            <a:r>
              <a:rPr lang="en-US" dirty="0">
                <a:solidFill>
                  <a:schemeClr val="bg2"/>
                </a:solidFill>
              </a:rPr>
              <a:t>Commitment by Georgian government is unquestionable and commendable</a:t>
            </a:r>
          </a:p>
          <a:p>
            <a:r>
              <a:rPr lang="en-US" dirty="0">
                <a:solidFill>
                  <a:schemeClr val="bg2"/>
                </a:solidFill>
              </a:rPr>
              <a:t>Commitment by service providers and patient advocates</a:t>
            </a:r>
          </a:p>
          <a:p>
            <a:r>
              <a:rPr lang="en-US" dirty="0">
                <a:solidFill>
                  <a:schemeClr val="bg2"/>
                </a:solidFill>
              </a:rPr>
              <a:t>Commitment by partners</a:t>
            </a:r>
          </a:p>
          <a:p>
            <a:r>
              <a:rPr lang="en-US" dirty="0">
                <a:solidFill>
                  <a:schemeClr val="bg2"/>
                </a:solidFill>
              </a:rPr>
              <a:t>Difficult issues that need to be addressed in the political arena in Georgia: </a:t>
            </a:r>
          </a:p>
          <a:p>
            <a:pPr lvl="1"/>
            <a:r>
              <a:rPr lang="en-US" dirty="0">
                <a:solidFill>
                  <a:schemeClr val="bg2"/>
                </a:solidFill>
              </a:rPr>
              <a:t>Drug use decriminalization</a:t>
            </a:r>
          </a:p>
          <a:p>
            <a:pPr lvl="1"/>
            <a:r>
              <a:rPr lang="en-US" dirty="0">
                <a:solidFill>
                  <a:schemeClr val="bg2"/>
                </a:solidFill>
              </a:rPr>
              <a:t>Enforcement of Quality Regulations on private entities</a:t>
            </a:r>
          </a:p>
          <a:p>
            <a:pPr lvl="2"/>
            <a:r>
              <a:rPr lang="en-US" dirty="0">
                <a:solidFill>
                  <a:schemeClr val="bg2"/>
                </a:solidFill>
              </a:rPr>
              <a:t>Laboratories</a:t>
            </a:r>
          </a:p>
          <a:p>
            <a:pPr lvl="2"/>
            <a:r>
              <a:rPr lang="en-US" dirty="0">
                <a:solidFill>
                  <a:schemeClr val="bg2"/>
                </a:solidFill>
              </a:rPr>
              <a:t>Blood banks </a:t>
            </a:r>
          </a:p>
          <a:p>
            <a:pPr lvl="2"/>
            <a:r>
              <a:rPr lang="en-US" dirty="0">
                <a:solidFill>
                  <a:schemeClr val="bg2"/>
                </a:solidFill>
              </a:rPr>
              <a:t>Clinics</a:t>
            </a:r>
          </a:p>
        </p:txBody>
      </p:sp>
    </p:spTree>
    <p:extLst>
      <p:ext uri="{BB962C8B-B14F-4D97-AF65-F5344CB8AC3E}">
        <p14:creationId xmlns:p14="http://schemas.microsoft.com/office/powerpoint/2010/main" val="130003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The Elements Necessary for HCV Elimination in Georgia</a:t>
            </a:r>
          </a:p>
        </p:txBody>
      </p:sp>
      <p:sp>
        <p:nvSpPr>
          <p:cNvPr id="3" name="Content Placeholder 2"/>
          <p:cNvSpPr>
            <a:spLocks noGrp="1"/>
          </p:cNvSpPr>
          <p:nvPr>
            <p:ph idx="1"/>
          </p:nvPr>
        </p:nvSpPr>
        <p:spPr/>
        <p:txBody>
          <a:bodyPr>
            <a:normAutofit/>
          </a:bodyPr>
          <a:lstStyle/>
          <a:p>
            <a:r>
              <a:rPr lang="en-US" dirty="0">
                <a:solidFill>
                  <a:schemeClr val="bg2">
                    <a:lumMod val="50000"/>
                  </a:schemeClr>
                </a:solidFill>
              </a:rPr>
              <a:t>Political environment</a:t>
            </a:r>
          </a:p>
          <a:p>
            <a:r>
              <a:rPr lang="en-US" dirty="0">
                <a:solidFill>
                  <a:srgbClr val="FF0000"/>
                </a:solidFill>
              </a:rPr>
              <a:t>Policies and plans needed</a:t>
            </a:r>
          </a:p>
          <a:p>
            <a:r>
              <a:rPr lang="en-US" dirty="0">
                <a:solidFill>
                  <a:schemeClr val="bg2"/>
                </a:solidFill>
              </a:rPr>
              <a:t>Finances</a:t>
            </a:r>
          </a:p>
          <a:p>
            <a:r>
              <a:rPr lang="en-US" dirty="0">
                <a:solidFill>
                  <a:schemeClr val="bg2"/>
                </a:solidFill>
              </a:rPr>
              <a:t>Current epidemiologic data (target populations, risk factors for transmission, morbidity, mortality, incidence, prevalence etc.)</a:t>
            </a:r>
          </a:p>
        </p:txBody>
      </p:sp>
    </p:spTree>
    <p:extLst>
      <p:ext uri="{BB962C8B-B14F-4D97-AF65-F5344CB8AC3E}">
        <p14:creationId xmlns:p14="http://schemas.microsoft.com/office/powerpoint/2010/main" val="1965384909"/>
      </p:ext>
    </p:extLst>
  </p:cSld>
  <p:clrMapOvr>
    <a:masterClrMapping/>
  </p:clrMapOvr>
</p:sld>
</file>

<file path=ppt/theme/theme1.xml><?xml version="1.0" encoding="utf-8"?>
<a:theme xmlns:a="http://schemas.openxmlformats.org/drawingml/2006/main" name="Georgia HCV Elimination Program_Draft Outline_rev_102914">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GH_ppt_darktheme">
  <a:themeElements>
    <a:clrScheme name="CDC CGH">
      <a:dk1>
        <a:srgbClr val="FFC000"/>
      </a:dk1>
      <a:lt1>
        <a:srgbClr val="0F56DC"/>
      </a:lt1>
      <a:dk2>
        <a:srgbClr val="FFFFFF"/>
      </a:dk2>
      <a:lt2>
        <a:srgbClr val="FFFFFF"/>
      </a:lt2>
      <a:accent1>
        <a:srgbClr val="AA9C8F"/>
      </a:accent1>
      <a:accent2>
        <a:srgbClr val="C59217"/>
      </a:accent2>
      <a:accent3>
        <a:srgbClr val="5B8F22"/>
      </a:accent3>
      <a:accent4>
        <a:srgbClr val="96172E"/>
      </a:accent4>
      <a:accent5>
        <a:srgbClr val="532E60"/>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Georgia HCV Elimination Program_Draft Outline_rev_102914.pptx</Template>
  <TotalTime>2319</TotalTime>
  <Words>2837</Words>
  <Application>Microsoft Office PowerPoint</Application>
  <PresentationFormat>On-screen Show (4:3)</PresentationFormat>
  <Paragraphs>318</Paragraphs>
  <Slides>41</Slides>
  <Notes>17</Notes>
  <HiddenSlides>0</HiddenSlides>
  <MMClips>0</MMClips>
  <ScaleCrop>false</ScaleCrop>
  <HeadingPairs>
    <vt:vector size="8" baseType="variant">
      <vt:variant>
        <vt:lpstr>Fonts Used</vt:lpstr>
      </vt:variant>
      <vt:variant>
        <vt:i4>10</vt:i4>
      </vt:variant>
      <vt:variant>
        <vt:lpstr>Theme</vt:lpstr>
      </vt:variant>
      <vt:variant>
        <vt:i4>13</vt:i4>
      </vt:variant>
      <vt:variant>
        <vt:lpstr>Embedded OLE Servers</vt:lpstr>
      </vt:variant>
      <vt:variant>
        <vt:i4>1</vt:i4>
      </vt:variant>
      <vt:variant>
        <vt:lpstr>Slide Titles</vt:lpstr>
      </vt:variant>
      <vt:variant>
        <vt:i4>41</vt:i4>
      </vt:variant>
    </vt:vector>
  </HeadingPairs>
  <TitlesOfParts>
    <vt:vector size="65" baseType="lpstr">
      <vt:lpstr>MS PGothic</vt:lpstr>
      <vt:lpstr>MS PGothic</vt:lpstr>
      <vt:lpstr>Arial</vt:lpstr>
      <vt:lpstr>Arial Narrow</vt:lpstr>
      <vt:lpstr>Calibri</vt:lpstr>
      <vt:lpstr>Courier New</vt:lpstr>
      <vt:lpstr>Myriad Web Pro</vt:lpstr>
      <vt:lpstr>Sylfaen</vt:lpstr>
      <vt:lpstr>Wingdings</vt:lpstr>
      <vt:lpstr>ヒラギノ角ゴ Pro W3</vt:lpstr>
      <vt:lpstr>Georgia HCV Elimination Program_Draft Outline_rev_102914</vt:lpstr>
      <vt:lpstr>CGH_ppt_darktheme</vt:lpstr>
      <vt:lpstr>master</vt:lpstr>
      <vt:lpstr>1_master</vt:lpstr>
      <vt:lpstr>2_master</vt:lpstr>
      <vt:lpstr>3_master</vt:lpstr>
      <vt:lpstr>4_master</vt:lpstr>
      <vt:lpstr>5_master</vt:lpstr>
      <vt:lpstr>1_NCHHSTP_PPT_dark(</vt:lpstr>
      <vt:lpstr>2_NCHHSTP_PPT_dark(</vt:lpstr>
      <vt:lpstr>NCHHSTP_PPT_dark([1]</vt:lpstr>
      <vt:lpstr>6_master</vt:lpstr>
      <vt:lpstr>3_NCHHSTP_PPT_dark(</vt:lpstr>
      <vt:lpstr>Microsoft Excel Chart</vt:lpstr>
      <vt:lpstr>HCV Elimination in Georgia: developing an evidence-based Elimination Plan</vt:lpstr>
      <vt:lpstr>CDC South Caucasus, Tbilisi Georgia</vt:lpstr>
      <vt:lpstr>Before WHO Strategy and Glasgow Declaration</vt:lpstr>
      <vt:lpstr>3rd National Hepatitis C Elimination Workshop, Tbilisi Georgia</vt:lpstr>
      <vt:lpstr>Lessons learned: elements necessary for HCV Elimination </vt:lpstr>
      <vt:lpstr>Lessons learned: elements necessary for HCV Elimination </vt:lpstr>
      <vt:lpstr>The Elements Necessary for HCV Elimination in Georgia</vt:lpstr>
      <vt:lpstr>Political environment</vt:lpstr>
      <vt:lpstr>The Elements Necessary for HCV Elimination in Georgia</vt:lpstr>
      <vt:lpstr>Policies needed</vt:lpstr>
      <vt:lpstr>Plans needed</vt:lpstr>
      <vt:lpstr>Combination interventions and targeted treatment on Incidence and Prevalence</vt:lpstr>
      <vt:lpstr>Plans needed</vt:lpstr>
      <vt:lpstr>The Elements Necessary for HCV Elimination in Georgia</vt:lpstr>
      <vt:lpstr>Finances</vt:lpstr>
      <vt:lpstr>The Elements Necessary for HCV Elimination in Georgia</vt:lpstr>
      <vt:lpstr>Health information systems</vt:lpstr>
      <vt:lpstr>The Elements Necessary for HCV Elimination in Georgia</vt:lpstr>
      <vt:lpstr>Current epidemiologic data</vt:lpstr>
      <vt:lpstr>HCV Prevalence by Age and Gender   </vt:lpstr>
      <vt:lpstr>% Anti-HCV+ with Risk Factors  Significant in Multivariable Analysis</vt:lpstr>
      <vt:lpstr>The Elements Necessary for HCV Elimination in Georgia</vt:lpstr>
      <vt:lpstr>Diagnostic/screening capacity</vt:lpstr>
      <vt:lpstr>The Elements Necessary for HCV Elimination in Georgia</vt:lpstr>
      <vt:lpstr>Treatment and care capacity</vt:lpstr>
      <vt:lpstr>The Elements Necessary for HCV Elimination in Georgia</vt:lpstr>
      <vt:lpstr>Prevention capacity (infection control, harm reduction, safe blood)</vt:lpstr>
      <vt:lpstr>PowerPoint Presentation</vt:lpstr>
      <vt:lpstr> You have to treat people who inject drugs !!! </vt:lpstr>
      <vt:lpstr>Safe Blood</vt:lpstr>
      <vt:lpstr>The Elements Necessary for HCV Elimination in Georgia</vt:lpstr>
      <vt:lpstr>Communication</vt:lpstr>
      <vt:lpstr>The Elements Necessary for HCV Elimination in Georgia</vt:lpstr>
      <vt:lpstr>Surveillance, monitoring and evaluation</vt:lpstr>
      <vt:lpstr>The Elements Necessary for HCV Elimination in Georgia</vt:lpstr>
      <vt:lpstr>Research</vt:lpstr>
      <vt:lpstr>Summary</vt:lpstr>
      <vt:lpstr>PowerPoint Presentation</vt:lpstr>
      <vt:lpstr>Main Directions</vt:lpstr>
      <vt:lpstr>Main Directions</vt:lpstr>
      <vt:lpstr>HR and targeting PWID VERY important for maintaining impact</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Elimination in Georgia  Draft Outline October 29, 2014</dc:title>
  <dc:creator>Liesl Hagan</dc:creator>
  <cp:lastModifiedBy>Lia Gvinjilia</cp:lastModifiedBy>
  <cp:revision>205</cp:revision>
  <cp:lastPrinted>2015-10-02T19:26:11Z</cp:lastPrinted>
  <dcterms:created xsi:type="dcterms:W3CDTF">2014-10-29T17:57:56Z</dcterms:created>
  <dcterms:modified xsi:type="dcterms:W3CDTF">2016-04-19T11:02:57Z</dcterms:modified>
</cp:coreProperties>
</file>