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4" r:id="rId4"/>
    <p:sldMasterId id="2147483718" r:id="rId5"/>
    <p:sldMasterId id="2147483732" r:id="rId6"/>
    <p:sldMasterId id="2147483747" r:id="rId7"/>
    <p:sldMasterId id="2147483761" r:id="rId8"/>
    <p:sldMasterId id="2147483792" r:id="rId9"/>
    <p:sldMasterId id="2147483813" r:id="rId10"/>
    <p:sldMasterId id="2147483859" r:id="rId11"/>
    <p:sldMasterId id="2147483888" r:id="rId12"/>
    <p:sldMasterId id="2147483902" r:id="rId13"/>
  </p:sldMasterIdLst>
  <p:notesMasterIdLst>
    <p:notesMasterId r:id="rId53"/>
  </p:notesMasterIdLst>
  <p:handoutMasterIdLst>
    <p:handoutMasterId r:id="rId54"/>
  </p:handoutMasterIdLst>
  <p:sldIdLst>
    <p:sldId id="258" r:id="rId14"/>
    <p:sldId id="551" r:id="rId15"/>
    <p:sldId id="552" r:id="rId16"/>
    <p:sldId id="555" r:id="rId17"/>
    <p:sldId id="561" r:id="rId18"/>
    <p:sldId id="556" r:id="rId19"/>
    <p:sldId id="559" r:id="rId20"/>
    <p:sldId id="497" r:id="rId21"/>
    <p:sldId id="517" r:id="rId22"/>
    <p:sldId id="512" r:id="rId23"/>
    <p:sldId id="513" r:id="rId24"/>
    <p:sldId id="514" r:id="rId25"/>
    <p:sldId id="515" r:id="rId26"/>
    <p:sldId id="523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546" r:id="rId46"/>
    <p:sldId id="547" r:id="rId47"/>
    <p:sldId id="548" r:id="rId48"/>
    <p:sldId id="516" r:id="rId49"/>
    <p:sldId id="558" r:id="rId50"/>
    <p:sldId id="518" r:id="rId51"/>
    <p:sldId id="550" r:id="rId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bs8" initials="N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9" autoAdjust="0"/>
    <p:restoredTop sz="93961" autoAdjust="0"/>
  </p:normalViewPr>
  <p:slideViewPr>
    <p:cSldViewPr>
      <p:cViewPr varScale="1">
        <p:scale>
          <a:sx n="79" d="100"/>
          <a:sy n="79" d="100"/>
        </p:scale>
        <p:origin x="40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288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02E6B7-BB92-4E06-A4F2-573AAD13D65A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0A6240-3F25-4DB1-BB33-7ECDE1226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D3F70A-537D-4DCF-A6B6-276A7284A36D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843EA1-E497-47D0-8F03-32155E44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8966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433C8C-EFEE-421D-8779-828B5F14A0BF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58CEF1-C876-42E1-9B1C-8D4E43EE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016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369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11610-06AD-4520-96D3-2BD44FB6C9B5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DD70E-F28D-4F1D-B5C4-49488556D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18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43619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37802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0554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10906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7294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90209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23334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4231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466991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80702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91654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663681AB-92EE-4444-9477-B23014EE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057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dclogodark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9017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DC_ViralHep_logo_3C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219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77837" y="1179512"/>
            <a:ext cx="7848601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03D4A8"/>
                </a:gs>
                <a:gs pos="47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bevel/>
            <a:headEnd type="none" w="med" len="med"/>
            <a:tailEnd type="none" w="med" len="med"/>
          </a:ln>
          <a:effectLst>
            <a:innerShdw blurRad="63500" dist="50800" dir="13500000">
              <a:schemeClr val="accent1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50000"/>
              </a:schemeClr>
            </a:extrusionClr>
          </a:sp3d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6BDDF8-74C2-4EA5-A977-42BE585E9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348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D42E9-4724-4AD9-9D57-8D35C71BC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57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DB1B0-B48C-4D57-86D5-A2714132DB36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DC747-586A-4F2F-8A37-90CE261FD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76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21A92-5601-4187-970E-134222181F32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7939E-D676-4BAE-9D78-D866B1F4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88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124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14488" y="1600200"/>
            <a:ext cx="7072312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785D3-ECDD-4698-A7D8-7D4A63875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64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77865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10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191000"/>
          </a:xfrm>
          <a:prstGeom prst="rect">
            <a:avLst/>
          </a:prstGeom>
        </p:spPr>
        <p:txBody>
          <a:bodyPr/>
          <a:lstStyle>
            <a:lvl1pPr marL="231775" indent="-231775">
              <a:buClr>
                <a:schemeClr val="tx1"/>
              </a:buClr>
              <a:buSzPct val="70000"/>
              <a:buFont typeface="Wingdings" pitchFamily="2" charset="2"/>
              <a:buChar char="q"/>
              <a:defRPr sz="2000" b="1" baseline="0">
                <a:solidFill>
                  <a:schemeClr val="bg2"/>
                </a:solidFill>
              </a:defRPr>
            </a:lvl1pPr>
            <a:lvl2pPr marL="573088" indent="-231775">
              <a:buClr>
                <a:schemeClr val="tx1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85174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E41F67-4ACE-4CF7-9608-6B861B742F1B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1AD9D-3FA2-4131-8D96-BAB727F30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18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2308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06708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114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10524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151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30864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3040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74634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0647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2268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49715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74F2DA5E-74CA-4762-BD98-E06FE18B1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926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96BC55-7637-4CC4-997B-DC11A3186A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915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AC3CB-687F-4A2C-B254-2D0ADB9D7FC3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E1AA50-47EB-428F-B6BF-3E901801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81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21A1C8-CA9F-4333-A79A-9289AA388042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04EC69-D0AC-42B5-892F-598FE1B09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8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7124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14488" y="1600200"/>
            <a:ext cx="7072312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3946C-1E75-4278-AD6E-D1D3478DB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94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34135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9290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4769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0B7A5-B756-4F17-9D95-0DC25F56CB85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48B99-3682-46D7-B292-299313DC6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39784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8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="1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38311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67105-0570-4C80-B7EC-5524DC5A5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47003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88964-E070-4365-9920-7E61412BC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5063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71177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733BE-EF9E-4920-97E2-FC95B9465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93286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B59CB-68D3-458D-B016-34B974F3C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956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99B2A-3A30-4F00-B9F1-086CCA544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69629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36859-777F-4BA9-973B-7A8CAA06E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85158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1EC49-CBF9-42A7-9476-4775D5C92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94042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4343400"/>
            <a:ext cx="6400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1300" b="1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71600" y="4705350"/>
            <a:ext cx="594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altLang="en-US" sz="120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altLang="en-US" sz="120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600" y="5421313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BB0F2-619C-44F7-8742-33BEBDF73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75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64081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63CF3-E404-49BC-8D34-F6A235B8F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005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F56D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ECD701-631A-4631-94A2-C6CBEB0B8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659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9"/>
          <p:cNvSpPr>
            <a:spLocks/>
          </p:cNvSpPr>
          <p:nvPr/>
        </p:nvSpPr>
        <p:spPr bwMode="invGray">
          <a:xfrm>
            <a:off x="0" y="-12700"/>
            <a:ext cx="9163050" cy="317500"/>
          </a:xfrm>
          <a:prstGeom prst="rect">
            <a:avLst/>
          </a:prstGeom>
          <a:solidFill>
            <a:srgbClr val="002B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457200"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>
              <a:lnSpc>
                <a:spcPct val="60000"/>
              </a:lnSpc>
              <a:buClr>
                <a:srgbClr val="7592A4"/>
              </a:buClr>
              <a:buFont typeface="Arial" pitchFamily="34" charset="0"/>
              <a:buNone/>
            </a:pPr>
            <a:endParaRPr lang="en-US" altLang="en-US" sz="1400">
              <a:solidFill>
                <a:srgbClr val="FFC00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82700"/>
            <a:ext cx="9158288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078435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210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5087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1595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709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067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426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60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334664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9240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163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484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259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288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C8E09-2ECD-4236-9F18-33F556B839B3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396A5-1FAA-40D1-A718-C7ABE9508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79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904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26047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93715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7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448673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252089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47550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21906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673615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662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F56DC"/>
                </a:solidFill>
                <a:latin typeface="Myriad Web Pro"/>
                <a:cs typeface="+mn-cs"/>
              </a:defRPr>
            </a:lvl1pPr>
          </a:lstStyle>
          <a:p>
            <a:pPr>
              <a:defRPr/>
            </a:pPr>
            <a:fld id="{3CED9E9C-9357-44A3-8C6D-CEDAD5577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67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3233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71600" y="4343400"/>
            <a:ext cx="64008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1300" b="1">
                <a:solidFill>
                  <a:srgbClr val="FFFFFF"/>
                </a:solidFill>
                <a:latin typeface="Arial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71600" y="4705350"/>
            <a:ext cx="594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1600 Clifton Road NE, Atlanta, GA 30333</a:t>
            </a:r>
          </a:p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Telephone, 1-800-CDC-INFO (232-4636)/TTY: 1-888-232-6348</a:t>
            </a:r>
          </a:p>
          <a:p>
            <a:pPr eaLnBrk="0" hangingPunct="0">
              <a:lnSpc>
                <a:spcPct val="75000"/>
              </a:lnSpc>
            </a:pPr>
            <a:r>
              <a:rPr lang="en-US" altLang="en-US" sz="1200">
                <a:solidFill>
                  <a:srgbClr val="FFFFFF"/>
                </a:solidFill>
                <a:latin typeface="Arial" pitchFamily="34" charset="0"/>
              </a:rPr>
              <a:t>E-mail: cdcinfo@cdc.gov 	Web: www.cdc.gov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71600" y="5421313"/>
            <a:ext cx="59436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eaLnBrk="0" hangingPunct="0">
              <a:lnSpc>
                <a:spcPct val="75000"/>
              </a:lnSpc>
            </a:pPr>
            <a:r>
              <a:rPr lang="en-US" altLang="en-US" sz="900">
                <a:solidFill>
                  <a:srgbClr val="FFFFFF"/>
                </a:solidFill>
                <a:latin typeface="Arial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4788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2282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FB8B06-69D6-4C45-B412-B88543DD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85163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686800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2201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390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352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433C8C-EFEE-421D-8779-828B5F14A0BF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75000"/>
              </a:lnSpc>
              <a:defRPr sz="2400">
                <a:solidFill>
                  <a:srgbClr val="FFFF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58CEF1-C876-42E1-9B1C-8D4E43EE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44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986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612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7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48497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61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68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33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782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173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05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1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33E7C-117C-4DC8-A2A9-D09A2F8587D3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00255-556F-45D7-A23D-9DDB86D04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6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38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08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509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273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96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82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86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386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265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508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0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1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8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17244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F4358F-3077-41EE-9707-3E414CACF4FF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E5CBC-3CF3-482F-A3F8-2F2A7E58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2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017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719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872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81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06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89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59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619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57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97595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96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41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86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7D2A79-80A9-484F-AA92-AE48605BB2D3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135D06-39CA-481A-B7D0-F1EC523C0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8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559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2770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79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42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88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4818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05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752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849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745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50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78C7A-9D4E-4D4A-B389-560C73C1AD30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C0DCD-B406-47BA-8BDE-90B776997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34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069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5686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446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5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82654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085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35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768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248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0408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04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450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60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0EFFE-4A94-4EB8-B2CE-9C8DA3D2C2D3}" type="datetimeFigureOut">
              <a:rPr lang="en-US"/>
              <a:pPr>
                <a:defRPr/>
              </a:pPr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rtl="1">
              <a:defRPr sz="3900" b="1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6C9A8-2139-4574-A718-35D7799E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8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80795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8565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4553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8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815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051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4472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1288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6975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71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8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7.wmf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7.wm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7.wmf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7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7.wmf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3992" r:id="rId2"/>
    <p:sldLayoutId id="2147484091" r:id="rId3"/>
    <p:sldLayoutId id="2147484092" r:id="rId4"/>
    <p:sldLayoutId id="2147484093" r:id="rId5"/>
    <p:sldLayoutId id="2147483993" r:id="rId6"/>
    <p:sldLayoutId id="2147483994" r:id="rId7"/>
    <p:sldLayoutId id="2147483995" r:id="rId8"/>
    <p:sldLayoutId id="2147484094" r:id="rId9"/>
    <p:sldLayoutId id="2147484167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071" r:id="rId2"/>
    <p:sldLayoutId id="2147484133" r:id="rId3"/>
    <p:sldLayoutId id="2147484134" r:id="rId4"/>
    <p:sldLayoutId id="2147484135" r:id="rId5"/>
    <p:sldLayoutId id="2147484072" r:id="rId6"/>
    <p:sldLayoutId id="2147484073" r:id="rId7"/>
    <p:sldLayoutId id="2147484074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  <p:sldLayoutId id="2147484145" r:id="rId18"/>
    <p:sldLayoutId id="2147484146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CEC8E874-468B-4ABB-8785-8E7B302DD3C0}" type="slidenum">
              <a:rPr lang="x-none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7176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1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086" r:id="rId2"/>
    <p:sldLayoutId id="2147484162" r:id="rId3"/>
    <p:sldLayoutId id="2147484163" r:id="rId4"/>
    <p:sldLayoutId id="2147484164" r:id="rId5"/>
    <p:sldLayoutId id="2147484087" r:id="rId6"/>
    <p:sldLayoutId id="2147484088" r:id="rId7"/>
    <p:sldLayoutId id="2147484089" r:id="rId8"/>
    <p:sldLayoutId id="2147484165" r:id="rId9"/>
    <p:sldLayoutId id="2147484166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3996" r:id="rId2"/>
    <p:sldLayoutId id="2147484097" r:id="rId3"/>
    <p:sldLayoutId id="2147484098" r:id="rId4"/>
    <p:sldLayoutId id="2147484099" r:id="rId5"/>
    <p:sldLayoutId id="2147483997" r:id="rId6"/>
    <p:sldLayoutId id="2147483998" r:id="rId7"/>
    <p:sldLayoutId id="2147483999" r:id="rId8"/>
    <p:sldLayoutId id="2147484100" r:id="rId9"/>
    <p:sldLayoutId id="2147484101" r:id="rId10"/>
    <p:sldLayoutId id="2147484000" r:id="rId11"/>
    <p:sldLayoutId id="2147484102" r:id="rId12"/>
    <p:sldLayoutId id="2147484001" r:id="rId13"/>
    <p:sldLayoutId id="2147484002" r:id="rId14"/>
    <p:sldLayoutId id="2147484103" r:id="rId1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13CD3069-6180-41FE-B185-F31ADEB742D0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2" name="Picture 8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1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66DD57AD-B88B-47CD-9F25-F1F6FA188163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056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10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A1D343E3-DA1A-4EE6-9360-F2E96EBB2CCA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3080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10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387A118C-9036-40D9-A1FE-695A115C08B0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104" name="Picture 8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1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92EC7BCD-FF4B-4032-BA6F-3CFAF318F402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5128" name="Picture 8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1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Options for Hepatitis B Prevention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400" y="6005513"/>
            <a:ext cx="9144000" cy="8413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rtl="1"/>
            <a:endParaRPr lang="en-GB" altLang="en-US" sz="39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39775" y="6426200"/>
            <a:ext cx="42481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endParaRPr lang="en-US" altLang="en-US" sz="12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60363" y="6399213"/>
            <a:ext cx="3778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Myriad Web Pro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/>
              </a:defRPr>
            </a:lvl9pPr>
          </a:lstStyle>
          <a:p>
            <a:pPr algn="r"/>
            <a:fld id="{745ECFE6-1721-40E3-B8AA-D84CBE664394}" type="slidenum"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en-US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altLang="en-US" sz="2100" b="1" baseline="140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6152" name="Picture 8" descr="WHO-EN-white-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115" r:id="rId13"/>
    <p:sldLayoutId id="214748411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067" r:id="rId2"/>
    <p:sldLayoutId id="2147484118" r:id="rId3"/>
    <p:sldLayoutId id="2147484119" r:id="rId4"/>
    <p:sldLayoutId id="2147484120" r:id="rId5"/>
    <p:sldLayoutId id="2147484068" r:id="rId6"/>
    <p:sldLayoutId id="2147484069" r:id="rId7"/>
    <p:sldLayoutId id="214748407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  <p:sldLayoutId id="2147484129" r:id="rId17"/>
    <p:sldLayoutId id="2147484130" r:id="rId18"/>
    <p:sldLayoutId id="2147484131" r:id="rId19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199231" y="796925"/>
            <a:ext cx="8593138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/>
              <a:t>Georgia HCV Elimination </a:t>
            </a:r>
            <a:br>
              <a:rPr lang="en-US" altLang="en-US" sz="3200" dirty="0" smtClean="0"/>
            </a:br>
            <a:r>
              <a:rPr lang="en-US" altLang="en-US" sz="3200" dirty="0" smtClean="0"/>
              <a:t>1</a:t>
            </a:r>
            <a:r>
              <a:rPr lang="en-US" altLang="en-US" sz="3200" baseline="30000" dirty="0" smtClean="0"/>
              <a:t>st</a:t>
            </a:r>
            <a:r>
              <a:rPr lang="en-US" altLang="en-US" sz="3200" dirty="0" smtClean="0"/>
              <a:t> Scientific Committee Meeting</a:t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31 August 2016</a:t>
            </a:r>
            <a:br>
              <a:rPr lang="en-US" altLang="en-US" sz="3200" dirty="0" smtClean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0" dirty="0" smtClean="0"/>
              <a:t/>
            </a:r>
            <a:br>
              <a:rPr lang="en-US" altLang="en-US" sz="3200" b="0" dirty="0" smtClean="0"/>
            </a:br>
            <a:r>
              <a:rPr lang="en-US" altLang="en-US" sz="3200" b="0" dirty="0" smtClean="0"/>
              <a:t/>
            </a:r>
            <a:br>
              <a:rPr lang="en-US" altLang="en-US" sz="3200" b="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53251" name="Subtitle 2"/>
          <p:cNvSpPr>
            <a:spLocks noGrp="1"/>
          </p:cNvSpPr>
          <p:nvPr>
            <p:ph type="subTitle" idx="1"/>
          </p:nvPr>
        </p:nvSpPr>
        <p:spPr bwMode="auto">
          <a:xfrm>
            <a:off x="762000" y="3724276"/>
            <a:ext cx="7620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/>
              <a:t>Muazzam Nasrullah, MD, MPH, PhD </a:t>
            </a:r>
          </a:p>
          <a:p>
            <a:r>
              <a:rPr lang="en-US" altLang="en-US" sz="2400" dirty="0" smtClean="0"/>
              <a:t>Francisco Averhoff, MD, MPH</a:t>
            </a:r>
          </a:p>
          <a:p>
            <a:r>
              <a:rPr lang="en-US" altLang="en-US" sz="2400" dirty="0" smtClean="0"/>
              <a:t>Division of Viral Hepatitis (DVH)</a:t>
            </a:r>
          </a:p>
          <a:p>
            <a:r>
              <a:rPr lang="en-US" altLang="en-US" sz="2400" dirty="0" smtClean="0"/>
              <a:t>Centers  for Disease Control and Prevention</a:t>
            </a:r>
          </a:p>
          <a:p>
            <a:endParaRPr lang="en-US" altLang="en-US" dirty="0" smtClean="0"/>
          </a:p>
        </p:txBody>
      </p:sp>
      <p:sp>
        <p:nvSpPr>
          <p:cNvPr id="53252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295400" y="4598988"/>
            <a:ext cx="64008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3253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National Center for HIV/AIDS, Viral Hepatitis, STD, and TB Prevention</a:t>
            </a:r>
          </a:p>
          <a:p>
            <a:endParaRPr lang="en-US" altLang="en-US" smtClean="0"/>
          </a:p>
        </p:txBody>
      </p:sp>
      <p:sp>
        <p:nvSpPr>
          <p:cNvPr id="53254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Division of Viral Hepatitis</a:t>
            </a:r>
          </a:p>
        </p:txBody>
      </p:sp>
      <p:pic>
        <p:nvPicPr>
          <p:cNvPr id="53255" name="Picture 6" descr="CDC_ViralHep_logo_3C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57623"/>
            <a:ext cx="12541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Scientific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r>
              <a:rPr lang="en-US" dirty="0" smtClean="0"/>
              <a:t>Maintain </a:t>
            </a:r>
            <a:r>
              <a:rPr lang="en-US" dirty="0"/>
              <a:t>clean and </a:t>
            </a:r>
            <a:r>
              <a:rPr lang="en-US" dirty="0" smtClean="0"/>
              <a:t>up-to-date databases</a:t>
            </a:r>
          </a:p>
          <a:p>
            <a:pPr lvl="1"/>
            <a:r>
              <a:rPr lang="en-US" dirty="0" smtClean="0"/>
              <a:t>Treatment database (</a:t>
            </a:r>
            <a:r>
              <a:rPr lang="en-US" dirty="0" smtClean="0"/>
              <a:t>STOP-C</a:t>
            </a:r>
            <a:r>
              <a:rPr lang="en-US" dirty="0" smtClean="0"/>
              <a:t>, </a:t>
            </a:r>
            <a:r>
              <a:rPr lang="en-US" dirty="0" smtClean="0"/>
              <a:t>Elimination-C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2015 </a:t>
            </a:r>
            <a:r>
              <a:rPr lang="en-US" dirty="0" err="1" smtClean="0"/>
              <a:t>Serosurvey</a:t>
            </a:r>
            <a:endParaRPr lang="en-US" dirty="0" smtClean="0"/>
          </a:p>
          <a:p>
            <a:pPr lvl="1"/>
            <a:r>
              <a:rPr lang="en-US" dirty="0" smtClean="0"/>
              <a:t>Screening database (proposed)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Maintain protocols, data dictionary, questionnaire etc.</a:t>
            </a:r>
          </a:p>
          <a:p>
            <a:r>
              <a:rPr lang="en-US" dirty="0"/>
              <a:t>Review and approve </a:t>
            </a:r>
            <a:r>
              <a:rPr lang="en-US" dirty="0" smtClean="0"/>
              <a:t>study proposals </a:t>
            </a:r>
          </a:p>
          <a:p>
            <a:r>
              <a:rPr lang="en-US" dirty="0" smtClean="0"/>
              <a:t>Support of </a:t>
            </a:r>
            <a:r>
              <a:rPr lang="en-US" dirty="0"/>
              <a:t>approved proposals </a:t>
            </a:r>
            <a:endParaRPr lang="en-US" dirty="0" smtClean="0"/>
          </a:p>
          <a:p>
            <a:pPr lvl="1"/>
            <a:r>
              <a:rPr lang="en-US" dirty="0" smtClean="0"/>
              <a:t>Study implementation and data collection</a:t>
            </a:r>
          </a:p>
          <a:p>
            <a:pPr lvl="1"/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Manuscript writing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3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Members (proposed)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/>
              <a:t>Co-chairs</a:t>
            </a:r>
          </a:p>
          <a:p>
            <a:pPr lvl="1"/>
            <a:r>
              <a:rPr lang="en-US" dirty="0"/>
              <a:t>CDC: Francisco </a:t>
            </a:r>
            <a:r>
              <a:rPr lang="en-US" dirty="0" smtClean="0"/>
              <a:t>Averhoff*</a:t>
            </a:r>
            <a:endParaRPr lang="en-US" dirty="0"/>
          </a:p>
          <a:p>
            <a:pPr lvl="1"/>
            <a:r>
              <a:rPr lang="en-US" dirty="0"/>
              <a:t>NCDC: Amiran Gamkrelidze</a:t>
            </a:r>
          </a:p>
          <a:p>
            <a:r>
              <a:rPr lang="en-US" dirty="0"/>
              <a:t>Members</a:t>
            </a:r>
          </a:p>
          <a:p>
            <a:pPr lvl="1"/>
            <a:r>
              <a:rPr lang="en-US" i="1" dirty="0" err="1" smtClean="0"/>
              <a:t>MoLHSA</a:t>
            </a:r>
            <a:r>
              <a:rPr lang="en-US" i="1" dirty="0"/>
              <a:t>: </a:t>
            </a:r>
            <a:r>
              <a:rPr lang="en-US" dirty="0" smtClean="0"/>
              <a:t>Irina Tskhomelidze</a:t>
            </a:r>
            <a:endParaRPr lang="en-US" dirty="0"/>
          </a:p>
          <a:p>
            <a:pPr lvl="1"/>
            <a:r>
              <a:rPr lang="en-US" i="1" dirty="0"/>
              <a:t>NCDC:</a:t>
            </a:r>
            <a:r>
              <a:rPr lang="en-US" dirty="0"/>
              <a:t> Paata </a:t>
            </a:r>
            <a:r>
              <a:rPr lang="en-US" dirty="0" err="1"/>
              <a:t>Imndaze</a:t>
            </a:r>
            <a:r>
              <a:rPr lang="en-US" dirty="0"/>
              <a:t>, Maia Tsereteli, Davit Baliashvili</a:t>
            </a:r>
          </a:p>
          <a:p>
            <a:pPr lvl="1"/>
            <a:r>
              <a:rPr lang="en-US" i="1" dirty="0"/>
              <a:t>Infectious Diseases, AIDS and Clinical Immunology Research Center</a:t>
            </a:r>
            <a:r>
              <a:rPr lang="en-US" dirty="0"/>
              <a:t>: Nikoloz Chkhartishvili</a:t>
            </a:r>
          </a:p>
          <a:p>
            <a:pPr lvl="1"/>
            <a:r>
              <a:rPr lang="en-US" i="1" dirty="0"/>
              <a:t>Clinic “</a:t>
            </a:r>
            <a:r>
              <a:rPr lang="en-US" i="1" dirty="0" err="1"/>
              <a:t>Hepa</a:t>
            </a:r>
            <a:r>
              <a:rPr lang="en-US" i="1" dirty="0"/>
              <a:t>”:</a:t>
            </a:r>
            <a:r>
              <a:rPr lang="en-US" dirty="0"/>
              <a:t> Tengiz Tsertsvadze</a:t>
            </a:r>
          </a:p>
          <a:p>
            <a:pPr lvl="1"/>
            <a:r>
              <a:rPr lang="en-US" i="1" dirty="0"/>
              <a:t>Clinic “</a:t>
            </a:r>
            <a:r>
              <a:rPr lang="en-US" i="1" dirty="0" err="1"/>
              <a:t>Neolab</a:t>
            </a:r>
            <a:r>
              <a:rPr lang="en-US" i="1" dirty="0"/>
              <a:t>”:</a:t>
            </a:r>
            <a:r>
              <a:rPr lang="en-US" dirty="0"/>
              <a:t>  Giorgi </a:t>
            </a:r>
            <a:r>
              <a:rPr lang="en-US" dirty="0" err="1" smtClean="0"/>
              <a:t>Kamkamidze</a:t>
            </a:r>
            <a:endParaRPr lang="en-US" dirty="0" smtClean="0"/>
          </a:p>
          <a:p>
            <a:pPr lvl="1"/>
            <a:r>
              <a:rPr lang="en-US" i="1" dirty="0" err="1" smtClean="0"/>
              <a:t>Mrcheveli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 smtClean="0"/>
              <a:t>Jaba</a:t>
            </a:r>
            <a:r>
              <a:rPr lang="en-US" dirty="0" smtClean="0"/>
              <a:t> </a:t>
            </a:r>
            <a:r>
              <a:rPr lang="en-US" dirty="0" err="1" smtClean="0"/>
              <a:t>Zarkua</a:t>
            </a:r>
            <a:endParaRPr lang="en-US" dirty="0"/>
          </a:p>
          <a:p>
            <a:pPr lvl="1"/>
            <a:r>
              <a:rPr lang="en-US" i="1" dirty="0"/>
              <a:t>CDC:</a:t>
            </a:r>
            <a:r>
              <a:rPr lang="en-US" dirty="0"/>
              <a:t> Muazzam </a:t>
            </a:r>
            <a:r>
              <a:rPr lang="en-US" dirty="0" smtClean="0"/>
              <a:t>Nasrullah, Lia </a:t>
            </a:r>
            <a:r>
              <a:rPr lang="en-US" dirty="0"/>
              <a:t>Gvinjilia, </a:t>
            </a:r>
            <a:r>
              <a:rPr lang="en-US" dirty="0" smtClean="0"/>
              <a:t>Juliette Morgan*</a:t>
            </a:r>
          </a:p>
          <a:p>
            <a:r>
              <a:rPr lang="en-US" dirty="0" smtClean="0"/>
              <a:t>Special presenters for research proposal: Invited by one of the members of committee</a:t>
            </a:r>
            <a:endParaRPr lang="en-US" sz="4400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140" y="6451379"/>
            <a:ext cx="736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* Will share co-chair responsibilities for CDC, depending on availability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6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(proposed)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research coordinator: either from CDC or </a:t>
            </a:r>
            <a:r>
              <a:rPr lang="en-US" dirty="0" smtClean="0"/>
              <a:t>NCDC</a:t>
            </a:r>
          </a:p>
          <a:p>
            <a:endParaRPr lang="en-US" dirty="0"/>
          </a:p>
          <a:p>
            <a:r>
              <a:rPr lang="en-US" dirty="0"/>
              <a:t>Data cleaning and programmer: one each from CDC and </a:t>
            </a:r>
            <a:r>
              <a:rPr lang="en-US" dirty="0" err="1" smtClean="0"/>
              <a:t>MoLHSA</a:t>
            </a:r>
            <a:r>
              <a:rPr lang="en-US" dirty="0" smtClean="0"/>
              <a:t> / NCDC</a:t>
            </a:r>
          </a:p>
          <a:p>
            <a:endParaRPr lang="en-US" dirty="0"/>
          </a:p>
          <a:p>
            <a:r>
              <a:rPr lang="en-US" dirty="0"/>
              <a:t>Data analyst/Epidemiologist one each from CDC and </a:t>
            </a:r>
            <a:r>
              <a:rPr lang="en-US" dirty="0" err="1" smtClean="0"/>
              <a:t>MoLHSA</a:t>
            </a:r>
            <a:r>
              <a:rPr lang="en-US" dirty="0" smtClean="0"/>
              <a:t> / NCDC</a:t>
            </a:r>
          </a:p>
          <a:p>
            <a:endParaRPr lang="en-US" dirty="0"/>
          </a:p>
          <a:p>
            <a:r>
              <a:rPr lang="en-US" dirty="0"/>
              <a:t>Statistician: CDC, Atlanta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65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609600"/>
            <a:ext cx="8382000" cy="5562600"/>
            <a:chOff x="0" y="0"/>
            <a:chExt cx="8648700" cy="197408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509954"/>
              <a:ext cx="8648700" cy="1464129"/>
              <a:chOff x="0" y="0"/>
              <a:chExt cx="8648700" cy="146412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0886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Research proposal concept sheet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96786" y="10886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Scientific committee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82685" y="5443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Approval / Rejection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84915" y="10886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Writing group formation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987143" y="0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 discussion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467600" y="10886"/>
                <a:ext cx="1175657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Table shells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391400" y="930729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Writing group re-discussion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878286" y="919843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Finalize table shells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381500" y="925286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Data analyst </a:t>
                </a: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84715" y="925286"/>
                <a:ext cx="1257300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Finalize tables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57301" y="919843"/>
                <a:ext cx="1382486" cy="5334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7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Manuscript writing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1257300" y="272143"/>
                <a:ext cx="217715" cy="8708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2743200" y="277586"/>
                <a:ext cx="217715" cy="8708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4250872" y="244929"/>
                <a:ext cx="217715" cy="8708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5763986" y="244929"/>
                <a:ext cx="217715" cy="8708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7244443" y="244929"/>
                <a:ext cx="217715" cy="8708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7990115" y="549729"/>
                <a:ext cx="344087" cy="370114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Left Arrow 24"/>
              <p:cNvSpPr/>
              <p:nvPr/>
            </p:nvSpPr>
            <p:spPr>
              <a:xfrm>
                <a:off x="7146472" y="1170215"/>
                <a:ext cx="219456" cy="91440"/>
              </a:xfrm>
              <a:prstGeom prst="lef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Left Arrow 25"/>
              <p:cNvSpPr/>
              <p:nvPr/>
            </p:nvSpPr>
            <p:spPr>
              <a:xfrm>
                <a:off x="5649686" y="1170215"/>
                <a:ext cx="219456" cy="91440"/>
              </a:xfrm>
              <a:prstGeom prst="lef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Left Arrow 26"/>
              <p:cNvSpPr/>
              <p:nvPr/>
            </p:nvSpPr>
            <p:spPr>
              <a:xfrm>
                <a:off x="4142015" y="1153886"/>
                <a:ext cx="219456" cy="91440"/>
              </a:xfrm>
              <a:prstGeom prst="lef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Left Arrow 27"/>
              <p:cNvSpPr/>
              <p:nvPr/>
            </p:nvSpPr>
            <p:spPr>
              <a:xfrm>
                <a:off x="2645229" y="1148443"/>
                <a:ext cx="219456" cy="91440"/>
              </a:xfrm>
              <a:prstGeom prst="lef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Up Arrow 28"/>
              <p:cNvSpPr/>
              <p:nvPr/>
            </p:nvSpPr>
            <p:spPr>
              <a:xfrm>
                <a:off x="1950275" y="549729"/>
                <a:ext cx="350322" cy="366662"/>
              </a:xfrm>
              <a:prstGeom prst="upArrow">
                <a:avLst/>
              </a:prstGeom>
              <a:solidFill>
                <a:schemeClr val="tx1"/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35875" y="0"/>
              <a:ext cx="8407382" cy="29659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u="sng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FLOW DIAGRAM</a:t>
              </a:r>
              <a:r>
                <a:rPr lang="en-US" sz="2000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protocol for submitting a research proposal (for STOP-C/</a:t>
              </a:r>
              <a:r>
                <a:rPr lang="en-US" sz="2000" b="1" dirty="0" err="1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Serosurvey</a:t>
              </a:r>
              <a:r>
                <a:rPr lang="en-US" sz="2000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/Special </a:t>
              </a:r>
              <a:r>
                <a:rPr lang="en-US" sz="2000" b="1" dirty="0" smtClean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studies)</a:t>
              </a:r>
              <a:endPara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103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7891" y="2088075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proposal concept sheet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362200" y="2857257"/>
            <a:ext cx="920885" cy="5645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1" y="609600"/>
            <a:ext cx="8148124" cy="83574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DIAGRAM</a:t>
            </a:r>
            <a:r>
              <a:rPr lang="en-US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protocol for submitting a research proposal (for STOP-C/</a:t>
            </a:r>
            <a:r>
              <a:rPr lang="en-US" sz="20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Serosurvey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/Special </a:t>
            </a:r>
            <a:r>
              <a:rPr lang="en-US" sz="2000" b="1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833726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Members of </a:t>
            </a:r>
            <a:r>
              <a:rPr lang="en-US" sz="2000" b="1" dirty="0" smtClean="0">
                <a:solidFill>
                  <a:schemeClr val="bg2"/>
                </a:solidFill>
              </a:rPr>
              <a:t>Scientific </a:t>
            </a:r>
            <a:r>
              <a:rPr lang="en-US" sz="2000" b="1" dirty="0">
                <a:solidFill>
                  <a:schemeClr val="bg2"/>
                </a:solidFill>
              </a:rPr>
              <a:t>C</a:t>
            </a:r>
            <a:r>
              <a:rPr lang="en-US" sz="2000" b="1" dirty="0" smtClean="0">
                <a:solidFill>
                  <a:schemeClr val="bg2"/>
                </a:solidFill>
              </a:rPr>
              <a:t>ommittee </a:t>
            </a:r>
            <a:r>
              <a:rPr lang="en-US" sz="2000" b="1" dirty="0">
                <a:solidFill>
                  <a:schemeClr val="bg2"/>
                </a:solidFill>
              </a:rPr>
              <a:t>or outside investigators as approved by the </a:t>
            </a:r>
            <a:r>
              <a:rPr lang="en-US" sz="2000" b="1" dirty="0" smtClean="0">
                <a:solidFill>
                  <a:schemeClr val="bg2"/>
                </a:solidFill>
              </a:rPr>
              <a:t>Scientific Committee </a:t>
            </a:r>
            <a:r>
              <a:rPr lang="en-US" sz="2000" b="1" dirty="0">
                <a:solidFill>
                  <a:schemeClr val="bg2"/>
                </a:solidFill>
              </a:rPr>
              <a:t>may </a:t>
            </a:r>
            <a:r>
              <a:rPr lang="en-US" sz="2000" b="1" dirty="0" smtClean="0">
                <a:solidFill>
                  <a:schemeClr val="bg2"/>
                </a:solidFill>
              </a:rPr>
              <a:t>submit proposals 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8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457199"/>
            <a:ext cx="1828800" cy="257783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714983"/>
            <a:ext cx="2057400" cy="275617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600200"/>
            <a:ext cx="5638800" cy="4572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2057400"/>
            <a:ext cx="5638800" cy="6096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590800"/>
            <a:ext cx="4343400" cy="6096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048000"/>
            <a:ext cx="4343400" cy="6096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8704"/>
            <a:ext cx="8229600" cy="1143000"/>
          </a:xfrm>
        </p:spPr>
        <p:txBody>
          <a:bodyPr/>
          <a:lstStyle/>
          <a:p>
            <a:r>
              <a:rPr lang="en-US" dirty="0" smtClean="0"/>
              <a:t>Documenting HCV Elimination in </a:t>
            </a:r>
            <a:br>
              <a:rPr lang="en-US" dirty="0" smtClean="0"/>
            </a:br>
            <a:r>
              <a:rPr lang="en-US" dirty="0" smtClean="0"/>
              <a:t>Georgia is a Program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/>
          <a:lstStyle/>
          <a:p>
            <a:r>
              <a:rPr lang="en-US" sz="2800" i="1" dirty="0" smtClean="0"/>
              <a:t>Why?  Worlds first HCV elimination program, serves as a model for the world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Answer critical questions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Document lessons learned</a:t>
            </a:r>
          </a:p>
          <a:p>
            <a:pPr lvl="1"/>
            <a:r>
              <a:rPr lang="en-US" sz="2400" dirty="0" smtClean="0"/>
              <a:t>What worked well</a:t>
            </a:r>
          </a:p>
          <a:p>
            <a:pPr lvl="1"/>
            <a:r>
              <a:rPr lang="en-US" sz="2400" dirty="0" smtClean="0"/>
              <a:t>What presented challenges</a:t>
            </a:r>
            <a:endParaRPr lang="en-US" sz="2400" dirty="0"/>
          </a:p>
          <a:p>
            <a:pPr lvl="1"/>
            <a:endParaRPr lang="en-US" dirty="0" smtClean="0"/>
          </a:p>
          <a:p>
            <a:r>
              <a:rPr lang="en-US" dirty="0"/>
              <a:t>Document </a:t>
            </a:r>
            <a:r>
              <a:rPr lang="en-US" dirty="0" smtClean="0"/>
              <a:t>Success: </a:t>
            </a:r>
            <a:r>
              <a:rPr lang="en-US" dirty="0"/>
              <a:t>was the </a:t>
            </a:r>
            <a:r>
              <a:rPr lang="en-US" dirty="0" smtClean="0"/>
              <a:t>elimination achieved?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5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466120"/>
            <a:ext cx="4343400" cy="6096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962400"/>
            <a:ext cx="4343400" cy="6096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4419600"/>
            <a:ext cx="4343400" cy="6096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4953000"/>
            <a:ext cx="6629400" cy="10668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6569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300" y="6051550"/>
            <a:ext cx="6629400" cy="34925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762999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199" y="76200"/>
            <a:ext cx="6629400" cy="4572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762999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199" y="457200"/>
            <a:ext cx="6629400" cy="9906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762999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199" y="1371600"/>
            <a:ext cx="6629400" cy="9906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762999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25674"/>
            <a:ext cx="6629400" cy="1431925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75"/>
            <a:ext cx="8762999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199" y="3657600"/>
            <a:ext cx="6629400" cy="1050925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Documenting HCV Elimination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1752600"/>
            <a:ext cx="2895600" cy="3001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1386" y="1752600"/>
            <a:ext cx="3048000" cy="304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38500" y="3048000"/>
            <a:ext cx="2971800" cy="2895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9239" y="3021582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Surveillance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2795200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Monitoring &amp;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Evaluation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360" y="4626247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</a:t>
            </a:r>
            <a:r>
              <a:rPr lang="en-US" sz="2400" dirty="0" smtClean="0">
                <a:solidFill>
                  <a:schemeClr val="bg2"/>
                </a:solidFill>
              </a:rPr>
              <a:t>esearch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9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75"/>
            <a:ext cx="8762999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4724401"/>
            <a:ext cx="6629400" cy="914400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75"/>
            <a:ext cx="8762999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638800"/>
            <a:ext cx="6629400" cy="1059977"/>
          </a:xfrm>
          <a:prstGeom prst="rect">
            <a:avLst/>
          </a:prstGeom>
          <a:solidFill>
            <a:schemeClr val="tx1">
              <a:lumMod val="40000"/>
              <a:lumOff val="60000"/>
              <a:alpha val="1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896361" y="2911681"/>
            <a:ext cx="920885" cy="5645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1" y="609600"/>
            <a:ext cx="8148124" cy="83574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DIAGRAM</a:t>
            </a:r>
            <a:r>
              <a:rPr lang="en-US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protocol for submitting a research proposal (for STOP-C/</a:t>
            </a:r>
            <a:r>
              <a:rPr lang="en-US" sz="20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Serosurvey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/Special </a:t>
            </a:r>
            <a:r>
              <a:rPr lang="en-US" sz="2000" b="1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9671" y="2088072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Scientific Committee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53980" y="2911681"/>
            <a:ext cx="920885" cy="5645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74865" y="2099422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Approval / Reject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79174" y="2868604"/>
            <a:ext cx="920885" cy="5645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96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321434" y="2868604"/>
            <a:ext cx="847907" cy="5645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1" y="609600"/>
            <a:ext cx="8148124" cy="83574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DIAGRAM</a:t>
            </a:r>
            <a:r>
              <a:rPr lang="en-US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protocol for submitting a research proposal (for STOP-C/</a:t>
            </a:r>
            <a:r>
              <a:rPr lang="en-US" sz="20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Serosurvey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/Special </a:t>
            </a:r>
            <a:r>
              <a:rPr lang="en-US" sz="2000" b="1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9341" y="2047281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Writing group formation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22930" y="2827943"/>
            <a:ext cx="848907" cy="5645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1837" y="2079965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 discussion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2058761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shells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76146" y="2849147"/>
            <a:ext cx="920885" cy="5645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4161686"/>
            <a:ext cx="609600" cy="11723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28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1" y="609600"/>
            <a:ext cx="8148124" cy="83574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DIAGRAM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protocol for submitting a research proposal (for STOP-C/</a:t>
            </a:r>
            <a:r>
              <a:rPr lang="en-US" sz="20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Serosurvey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/Special </a:t>
            </a:r>
            <a:r>
              <a:rPr lang="en-US" sz="2000" b="1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6444" y="1500011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shells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25560" y="2133600"/>
            <a:ext cx="920885" cy="5645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599" y="3657600"/>
            <a:ext cx="6096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80491" y="4432570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Writing group re-discussion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6194691" y="4876800"/>
            <a:ext cx="6096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182" y="4432570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Finalize table shells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2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1" y="609600"/>
            <a:ext cx="8148124" cy="83574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DIAGRAM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protocol for submitting a research proposal (for STOP-C/</a:t>
            </a:r>
            <a:r>
              <a:rPr lang="en-US" sz="20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Serosurvey</a:t>
            </a:r>
            <a:r>
              <a:rPr lang="en-US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/Special </a:t>
            </a:r>
            <a:r>
              <a:rPr lang="en-US" sz="2000" b="1" dirty="0" smtClean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6715" y="4053937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analyst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5192536" y="4724400"/>
            <a:ext cx="6096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12027" y="4114800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Finalize tables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7955603" y="4724399"/>
            <a:ext cx="6096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2426227" y="4785262"/>
            <a:ext cx="609600" cy="762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5718" y="4114800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Manuscript writing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962541" y="3598206"/>
            <a:ext cx="561459" cy="516593"/>
          </a:xfrm>
          <a:prstGeom prst="upArrow">
            <a:avLst/>
          </a:prstGeom>
          <a:solidFill>
            <a:schemeClr val="tx1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5718" y="1495282"/>
            <a:ext cx="2004309" cy="21029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Scientific committee</a:t>
            </a:r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5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562"/>
            <a:ext cx="8229600" cy="4191000"/>
          </a:xfrm>
        </p:spPr>
        <p:txBody>
          <a:bodyPr/>
          <a:lstStyle/>
          <a:p>
            <a:r>
              <a:rPr lang="en-US" dirty="0" smtClean="0"/>
              <a:t>All studies that use the treatment database (i.e. STOP C and Elimination C) </a:t>
            </a:r>
            <a:r>
              <a:rPr lang="en-US" i="1" u="sng" dirty="0" smtClean="0"/>
              <a:t>should include at least one author from each of 4 clinical sites </a:t>
            </a:r>
            <a:r>
              <a:rPr lang="en-US" dirty="0" smtClean="0"/>
              <a:t>(</a:t>
            </a:r>
            <a:r>
              <a:rPr lang="en-US" i="1" dirty="0"/>
              <a:t>Infectious Diseases, AIDS and Clinical Immunology Research </a:t>
            </a:r>
            <a:r>
              <a:rPr lang="en-US" i="1" dirty="0" smtClean="0"/>
              <a:t>Center, </a:t>
            </a:r>
            <a:r>
              <a:rPr lang="en-US" i="1" dirty="0"/>
              <a:t>Clinic “</a:t>
            </a:r>
            <a:r>
              <a:rPr lang="en-US" i="1" dirty="0" err="1"/>
              <a:t>Hepa</a:t>
            </a:r>
            <a:r>
              <a:rPr lang="en-US" i="1" dirty="0" smtClean="0"/>
              <a:t>”, </a:t>
            </a:r>
            <a:r>
              <a:rPr lang="en-US" i="1" dirty="0"/>
              <a:t>Clinic “</a:t>
            </a:r>
            <a:r>
              <a:rPr lang="en-US" i="1" dirty="0" err="1"/>
              <a:t>Neolab</a:t>
            </a:r>
            <a:r>
              <a:rPr lang="en-US" i="1" dirty="0" smtClean="0"/>
              <a:t>”, </a:t>
            </a:r>
            <a:r>
              <a:rPr lang="en-US" i="1" dirty="0" err="1" smtClean="0"/>
              <a:t>Mrcheveli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dirty="0" smtClean="0"/>
              <a:t>Individual clinics may use their own data for research studies, analysis and dissemination </a:t>
            </a:r>
            <a:r>
              <a:rPr lang="en-US" i="1" u="sng" dirty="0" smtClean="0"/>
              <a:t>without involvement / authorization</a:t>
            </a:r>
            <a:r>
              <a:rPr lang="en-US" dirty="0" smtClean="0"/>
              <a:t> of the Scientific Committee</a:t>
            </a:r>
          </a:p>
          <a:p>
            <a:endParaRPr lang="en-US" dirty="0"/>
          </a:p>
          <a:p>
            <a:r>
              <a:rPr lang="en-US" dirty="0" smtClean="0"/>
              <a:t>May include outside investigators as approved by the scientific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5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3572"/>
            <a:ext cx="8229600" cy="1143000"/>
          </a:xfrm>
        </p:spPr>
        <p:txBody>
          <a:bodyPr/>
          <a:lstStyle/>
          <a:p>
            <a:r>
              <a:rPr lang="en-US" dirty="0" smtClean="0"/>
              <a:t>Questions in HCV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2476"/>
            <a:ext cx="8382000" cy="4191000"/>
          </a:xfrm>
        </p:spPr>
        <p:txBody>
          <a:bodyPr/>
          <a:lstStyle/>
          <a:p>
            <a:r>
              <a:rPr lang="en-US" dirty="0" smtClean="0"/>
              <a:t>Examples </a:t>
            </a:r>
          </a:p>
          <a:p>
            <a:pPr lvl="1"/>
            <a:r>
              <a:rPr lang="en-US" dirty="0" smtClean="0"/>
              <a:t>Impact of HCV treatment on morbidity and mortality?</a:t>
            </a:r>
          </a:p>
          <a:p>
            <a:pPr lvl="1"/>
            <a:r>
              <a:rPr lang="en-US" dirty="0" smtClean="0"/>
              <a:t>Is HCV incidence increasing or decreasing?</a:t>
            </a:r>
          </a:p>
          <a:p>
            <a:pPr lvl="1"/>
            <a:r>
              <a:rPr lang="en-US" dirty="0" smtClean="0"/>
              <a:t>Economic impact of HCV treatment on Georgia?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Effectiveness of screening and linkage to care strategies?</a:t>
            </a:r>
          </a:p>
          <a:p>
            <a:pPr lvl="1"/>
            <a:r>
              <a:rPr lang="en-US" dirty="0" smtClean="0"/>
              <a:t>Importance of intra-familial and community transmission in the HCV epidemic? Does HCV transmission cluster in villages? Why?</a:t>
            </a:r>
          </a:p>
          <a:p>
            <a:pPr lvl="1"/>
            <a:r>
              <a:rPr lang="en-US" dirty="0" smtClean="0"/>
              <a:t>Effectiveness of treatment strategies targeting high risk populations on transmission and prevalence? </a:t>
            </a:r>
          </a:p>
          <a:p>
            <a:pPr lvl="1"/>
            <a:r>
              <a:rPr lang="en-US" dirty="0" smtClean="0"/>
              <a:t>Effectiveness of primary care providers to deliver care and treatment for HCV (vs. specialists)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monitoring of patients on treatment be simplified?  Newer treatments (SOF/VEL)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Effectiveness ( and Cost-Effectiveness) of HCV Core-Ag (vs. Anti-HCV + PCR)?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2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/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Agreement on Scientific Committee</a:t>
            </a:r>
          </a:p>
          <a:p>
            <a:endParaRPr lang="en-US" sz="2400" dirty="0" smtClean="0"/>
          </a:p>
          <a:p>
            <a:r>
              <a:rPr lang="en-US" sz="2400" dirty="0" smtClean="0"/>
              <a:t>Submission of proposals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Frequency of scientific meeting</a:t>
            </a:r>
          </a:p>
          <a:p>
            <a:endParaRPr lang="en-US" sz="2400" dirty="0" smtClean="0"/>
          </a:p>
          <a:p>
            <a:r>
              <a:rPr lang="en-US" sz="2400" dirty="0" smtClean="0"/>
              <a:t>Next meeting</a:t>
            </a:r>
          </a:p>
          <a:p>
            <a:endParaRPr lang="en-US" sz="2400" dirty="0" smtClean="0"/>
          </a:p>
          <a:p>
            <a:r>
              <a:rPr lang="en-US" sz="2400" dirty="0" smtClean="0"/>
              <a:t>Funding</a:t>
            </a:r>
          </a:p>
          <a:p>
            <a:endParaRPr lang="en-US" sz="2400" dirty="0"/>
          </a:p>
          <a:p>
            <a:r>
              <a:rPr lang="en-US" sz="2400" dirty="0" smtClean="0"/>
              <a:t>Other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FB8B06-69D6-4C45-B412-B88543DDE9A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6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46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2685"/>
            <a:ext cx="8229600" cy="1143000"/>
          </a:xfrm>
        </p:spPr>
        <p:txBody>
          <a:bodyPr/>
          <a:lstStyle/>
          <a:p>
            <a:r>
              <a:rPr lang="en-US" dirty="0"/>
              <a:t>Opportunities for Documentation </a:t>
            </a:r>
            <a:br>
              <a:rPr lang="en-US" dirty="0"/>
            </a:br>
            <a:r>
              <a:rPr lang="en-US" dirty="0"/>
              <a:t>(data already available)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72000"/>
          </a:xfrm>
        </p:spPr>
        <p:txBody>
          <a:bodyPr/>
          <a:lstStyle/>
          <a:p>
            <a:r>
              <a:rPr lang="en-US" dirty="0" smtClean="0"/>
              <a:t>STOP-C</a:t>
            </a:r>
            <a:r>
              <a:rPr lang="en-US" dirty="0"/>
              <a:t>, Elimination-C (observational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Population </a:t>
            </a:r>
            <a:r>
              <a:rPr lang="en-US" dirty="0" err="1"/>
              <a:t>Seroprevalence</a:t>
            </a:r>
            <a:r>
              <a:rPr lang="en-US" dirty="0"/>
              <a:t> Survey</a:t>
            </a:r>
          </a:p>
          <a:p>
            <a:endParaRPr lang="en-US" dirty="0" smtClean="0"/>
          </a:p>
          <a:p>
            <a:r>
              <a:rPr lang="en-US" dirty="0" smtClean="0"/>
              <a:t>Other</a:t>
            </a:r>
            <a:r>
              <a:rPr lang="en-US" dirty="0"/>
              <a:t>?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5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3572"/>
            <a:ext cx="8229600" cy="1143000"/>
          </a:xfrm>
        </p:spPr>
        <p:txBody>
          <a:bodyPr/>
          <a:lstStyle/>
          <a:p>
            <a:r>
              <a:rPr lang="en-US" dirty="0" smtClean="0"/>
              <a:t>Need for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72000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sz="2400" dirty="0" smtClean="0"/>
              <a:t>Critical to document worlds’ first elimination program </a:t>
            </a:r>
            <a:r>
              <a:rPr lang="en-US" sz="2400" i="1" dirty="0" smtClean="0"/>
              <a:t>accurately</a:t>
            </a:r>
          </a:p>
          <a:p>
            <a:pPr lvl="1"/>
            <a:r>
              <a:rPr lang="en-US" sz="2400" dirty="0" smtClean="0"/>
              <a:t>Avoid duplication and wasted efforts; resources limited</a:t>
            </a:r>
          </a:p>
          <a:p>
            <a:pPr lvl="1"/>
            <a:r>
              <a:rPr lang="en-US" sz="2400" dirty="0" smtClean="0"/>
              <a:t>Ensure that only high quality information/findings are  disseminated/published</a:t>
            </a:r>
          </a:p>
          <a:p>
            <a:pPr lvl="1"/>
            <a:r>
              <a:rPr lang="en-US" sz="2400" dirty="0" smtClean="0"/>
              <a:t>Ensure access to quality data for stakeholders</a:t>
            </a:r>
          </a:p>
          <a:p>
            <a:pPr lvl="1"/>
            <a:r>
              <a:rPr lang="en-US" sz="2400" dirty="0" smtClean="0"/>
              <a:t>Coordinate research activities</a:t>
            </a:r>
          </a:p>
          <a:p>
            <a:pPr lvl="1"/>
            <a:r>
              <a:rPr lang="en-US" sz="2400" dirty="0" smtClean="0"/>
              <a:t>Transparency; ensure scientific integrity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1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3572"/>
            <a:ext cx="8229600" cy="1143000"/>
          </a:xfrm>
        </p:spPr>
        <p:txBody>
          <a:bodyPr/>
          <a:lstStyle/>
          <a:p>
            <a:r>
              <a:rPr lang="en-US" dirty="0" smtClean="0"/>
              <a:t>How do we coordinate efforts?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219200"/>
            <a:ext cx="8229600" cy="4191000"/>
          </a:xfrm>
        </p:spPr>
        <p:txBody>
          <a:bodyPr/>
          <a:lstStyle/>
          <a:p>
            <a:r>
              <a:rPr lang="en-US" dirty="0" smtClean="0"/>
              <a:t>Establish </a:t>
            </a:r>
            <a:r>
              <a:rPr lang="en-US" i="1" dirty="0" smtClean="0"/>
              <a:t>Transparent</a:t>
            </a:r>
            <a:r>
              <a:rPr lang="en-US" dirty="0" smtClean="0"/>
              <a:t> Governance Structure</a:t>
            </a:r>
          </a:p>
          <a:p>
            <a:pPr lvl="1"/>
            <a:r>
              <a:rPr lang="en-US" dirty="0" smtClean="0"/>
              <a:t>Example: Scientific Committee for Research, Surveillance and Evaluation (GOG &amp; CDC)</a:t>
            </a:r>
          </a:p>
          <a:p>
            <a:endParaRPr lang="en-US" dirty="0"/>
          </a:p>
          <a:p>
            <a:r>
              <a:rPr lang="en-US" dirty="0" smtClean="0"/>
              <a:t>Engage/recruit stakeholders</a:t>
            </a:r>
          </a:p>
          <a:p>
            <a:pPr lvl="1"/>
            <a:r>
              <a:rPr lang="en-US" dirty="0" smtClean="0"/>
              <a:t>Academic institutions/researchers</a:t>
            </a:r>
          </a:p>
          <a:p>
            <a:pPr lvl="1"/>
            <a:r>
              <a:rPr lang="en-US" dirty="0" smtClean="0"/>
              <a:t>Clinicians</a:t>
            </a:r>
          </a:p>
          <a:p>
            <a:pPr lvl="1"/>
            <a:r>
              <a:rPr lang="en-US" dirty="0" smtClean="0"/>
              <a:t>NGOs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Develop and prioritize (research) agenda </a:t>
            </a:r>
          </a:p>
          <a:p>
            <a:endParaRPr lang="en-US" dirty="0"/>
          </a:p>
          <a:p>
            <a:r>
              <a:rPr lang="en-US" dirty="0" smtClean="0"/>
              <a:t>Obtain resources for conducting priority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1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2057400"/>
          </a:xfrm>
        </p:spPr>
        <p:txBody>
          <a:bodyPr/>
          <a:lstStyle/>
          <a:p>
            <a:r>
              <a:rPr lang="en-US" dirty="0" smtClean="0"/>
              <a:t>Scientific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8704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/>
          <a:lstStyle/>
          <a:p>
            <a:r>
              <a:rPr lang="en-US" i="1" u="sng" dirty="0" smtClean="0"/>
              <a:t>Coordination</a:t>
            </a:r>
            <a:r>
              <a:rPr lang="en-US" dirty="0" smtClean="0"/>
              <a:t> of scientific agenda between stakeholders in Georgia HCV elimination program</a:t>
            </a:r>
          </a:p>
          <a:p>
            <a:endParaRPr lang="en-US" dirty="0"/>
          </a:p>
          <a:p>
            <a:r>
              <a:rPr lang="en-US" i="1" u="sng" dirty="0" smtClean="0"/>
              <a:t>Assist</a:t>
            </a:r>
            <a:r>
              <a:rPr lang="en-US" dirty="0" smtClean="0"/>
              <a:t> stakeholders, conduct analysis and dissemination of research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5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(proposed)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MoLHSA</a:t>
            </a:r>
            <a:endParaRPr lang="en-US" dirty="0"/>
          </a:p>
          <a:p>
            <a:r>
              <a:rPr lang="en-US" dirty="0" smtClean="0"/>
              <a:t>NCDC</a:t>
            </a:r>
            <a:endParaRPr lang="en-US" dirty="0"/>
          </a:p>
          <a:p>
            <a:r>
              <a:rPr lang="en-US" dirty="0"/>
              <a:t>Infectious Diseases, AIDS and Clinical Immunology Research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Clinic </a:t>
            </a:r>
            <a:r>
              <a:rPr lang="en-US" dirty="0"/>
              <a:t>“</a:t>
            </a:r>
            <a:r>
              <a:rPr lang="en-US" dirty="0" err="1" smtClean="0"/>
              <a:t>Hepa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Clinic </a:t>
            </a:r>
            <a:r>
              <a:rPr lang="en-US" dirty="0"/>
              <a:t>“</a:t>
            </a:r>
            <a:r>
              <a:rPr lang="en-US" dirty="0" err="1" smtClean="0"/>
              <a:t>Neolab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Mrcheveli</a:t>
            </a:r>
            <a:endParaRPr lang="en-US" dirty="0" smtClean="0"/>
          </a:p>
          <a:p>
            <a:r>
              <a:rPr lang="en-US" dirty="0" smtClean="0"/>
              <a:t>CDC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ia HCV Elimination Program_Draft Outline_rev_102914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CHHSTP_PPT_dark([1]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GH_ppt_darktheme">
  <a:themeElements>
    <a:clrScheme name="CDC CGH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AA9C8F"/>
      </a:accent1>
      <a:accent2>
        <a:srgbClr val="C59217"/>
      </a:accent2>
      <a:accent3>
        <a:srgbClr val="5B8F22"/>
      </a:accent3>
      <a:accent4>
        <a:srgbClr val="96172E"/>
      </a:accent4>
      <a:accent5>
        <a:srgbClr val="532E60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Georgia HCV Elimination Program_Draft Outline_rev_102914.pptx</Template>
  <TotalTime>4011</TotalTime>
  <Words>833</Words>
  <Application>Microsoft Office PowerPoint</Application>
  <PresentationFormat>On-screen Show (4:3)</PresentationFormat>
  <Paragraphs>178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39</vt:i4>
      </vt:variant>
    </vt:vector>
  </HeadingPairs>
  <TitlesOfParts>
    <vt:vector size="60" baseType="lpstr">
      <vt:lpstr>MS PGothic</vt:lpstr>
      <vt:lpstr>Arial</vt:lpstr>
      <vt:lpstr>Arial Narrow</vt:lpstr>
      <vt:lpstr>Calibri</vt:lpstr>
      <vt:lpstr>Courier New</vt:lpstr>
      <vt:lpstr>Myriad Web Pro</vt:lpstr>
      <vt:lpstr>Times New Roman</vt:lpstr>
      <vt:lpstr>Wingdings</vt:lpstr>
      <vt:lpstr>Georgia HCV Elimination Program_Draft Outline_rev_102914</vt:lpstr>
      <vt:lpstr>CGH_ppt_darktheme</vt:lpstr>
      <vt:lpstr>master</vt:lpstr>
      <vt:lpstr>1_master</vt:lpstr>
      <vt:lpstr>2_master</vt:lpstr>
      <vt:lpstr>3_master</vt:lpstr>
      <vt:lpstr>4_master</vt:lpstr>
      <vt:lpstr>5_master</vt:lpstr>
      <vt:lpstr>1_NCHHSTP_PPT_dark(</vt:lpstr>
      <vt:lpstr>2_NCHHSTP_PPT_dark(</vt:lpstr>
      <vt:lpstr>NCHHSTP_PPT_dark([1]</vt:lpstr>
      <vt:lpstr>6_master</vt:lpstr>
      <vt:lpstr>3_NCHHSTP_PPT_dark(</vt:lpstr>
      <vt:lpstr>Georgia HCV Elimination  1st Scientific Committee Meeting  31 August 2016       </vt:lpstr>
      <vt:lpstr>Documenting HCV Elimination in  Georgia is a Program Priority</vt:lpstr>
      <vt:lpstr>Documenting HCV Elimination</vt:lpstr>
      <vt:lpstr>Opportunities for Documentation  (data already available)</vt:lpstr>
      <vt:lpstr>Need for Coordination</vt:lpstr>
      <vt:lpstr>How do we coordinate efforts?</vt:lpstr>
      <vt:lpstr>PowerPoint Presentation</vt:lpstr>
      <vt:lpstr>Objectives</vt:lpstr>
      <vt:lpstr>Stakeholders (proposed)</vt:lpstr>
      <vt:lpstr>Benefits of Scientific Committee </vt:lpstr>
      <vt:lpstr>Members (proposed) </vt:lpstr>
      <vt:lpstr>Staffing (proposed)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Procedures</vt:lpstr>
      <vt:lpstr>Questions in HCV Elimination</vt:lpstr>
      <vt:lpstr>Discussion / Issues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HCV Elimination in Georgia  Draft Outline October 29, 2014</dc:title>
  <dc:creator>Liesl Hagan</dc:creator>
  <cp:lastModifiedBy>Nasrullah, Muazzam (CDC/OID/NCHHSTP)</cp:lastModifiedBy>
  <cp:revision>331</cp:revision>
  <cp:lastPrinted>2015-10-02T19:26:11Z</cp:lastPrinted>
  <dcterms:created xsi:type="dcterms:W3CDTF">2014-10-29T17:57:56Z</dcterms:created>
  <dcterms:modified xsi:type="dcterms:W3CDTF">2016-08-31T06:44:13Z</dcterms:modified>
</cp:coreProperties>
</file>