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59" r:id="rId4"/>
    <p:sldId id="260" r:id="rId5"/>
    <p:sldId id="263" r:id="rId6"/>
    <p:sldId id="261" r:id="rId7"/>
    <p:sldId id="262" r:id="rId8"/>
    <p:sldId id="264" r:id="rId9"/>
    <p:sldId id="265" r:id="rId10"/>
  </p:sldIdLst>
  <p:sldSz cx="9144000" cy="6858000" type="screen4x3"/>
  <p:notesSz cx="7053263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200" dirty="0" smtClean="0"/>
              <a:t>პრიორიტეტების განსაზღვრა: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a-GE" sz="2800" dirty="0" smtClean="0">
                <a:solidFill>
                  <a:srgbClr val="FF0000"/>
                </a:solidFill>
              </a:rPr>
              <a:t> </a:t>
            </a:r>
            <a:r>
              <a:rPr lang="ka-GE" sz="2800" dirty="0" smtClean="0">
                <a:solidFill>
                  <a:srgbClr val="FF0000"/>
                </a:solidFill>
              </a:rPr>
              <a:t>            </a:t>
            </a:r>
            <a:r>
              <a:rPr lang="ka-GE" sz="2800" dirty="0" smtClean="0">
                <a:solidFill>
                  <a:srgbClr val="FF0000"/>
                </a:solidFill>
              </a:rPr>
              <a:t> </a:t>
            </a:r>
            <a:r>
              <a:rPr lang="ka-GE" sz="2800" dirty="0" smtClean="0">
                <a:solidFill>
                  <a:srgbClr val="FF0000"/>
                </a:solidFill>
              </a:rPr>
              <a:t>მაღალი პრიორიტეტი:</a:t>
            </a:r>
          </a:p>
          <a:p>
            <a:r>
              <a:rPr lang="ka-GE" sz="1600" dirty="0" smtClean="0"/>
              <a:t>უბედური შემთხვევები</a:t>
            </a:r>
          </a:p>
          <a:p>
            <a:r>
              <a:rPr lang="ka-GE" sz="1600" dirty="0" smtClean="0"/>
              <a:t>პანიკური ზარები</a:t>
            </a:r>
          </a:p>
          <a:p>
            <a:r>
              <a:rPr lang="ka-GE" sz="1600" dirty="0" smtClean="0"/>
              <a:t>ნებისმიერი </a:t>
            </a:r>
            <a:r>
              <a:rPr lang="en-US" sz="2000" dirty="0" err="1" smtClean="0">
                <a:solidFill>
                  <a:srgbClr val="FF0000"/>
                </a:solidFill>
              </a:rPr>
              <a:t>sos</a:t>
            </a:r>
            <a:r>
              <a:rPr lang="en-US" sz="1600" dirty="0" smtClean="0"/>
              <a:t> </a:t>
            </a:r>
            <a:r>
              <a:rPr lang="ka-GE" sz="1600" dirty="0" smtClean="0"/>
              <a:t>მოტივი, როდესაც გამოძახების მოტივი ვერ დგინდება სუბიექტური მიზეზების გამო </a:t>
            </a:r>
            <a:r>
              <a:rPr lang="ka-GE" sz="1600" dirty="0" smtClean="0"/>
              <a:t>(პანიკური ზარი, ინიციატორი </a:t>
            </a:r>
            <a:r>
              <a:rPr lang="ka-GE" sz="1600" dirty="0" smtClean="0"/>
              <a:t>ბავშვი, მოხუცი, მენტალური და ენობრივი ბარიერი)</a:t>
            </a:r>
          </a:p>
          <a:p>
            <a:r>
              <a:rPr lang="ka-GE" sz="1600" dirty="0" smtClean="0"/>
              <a:t>პაციენტის კრიტიკული და პოტენციურად კრიტიკული მდგომარეობები</a:t>
            </a:r>
          </a:p>
        </p:txBody>
      </p:sp>
    </p:spTree>
    <p:extLst>
      <p:ext uri="{BB962C8B-B14F-4D97-AF65-F5344CB8AC3E}">
        <p14:creationId xmlns:p14="http://schemas.microsoft.com/office/powerpoint/2010/main" xmlns="" val="23899566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უბედური შემთხვევები: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ავარია</a:t>
            </a:r>
          </a:p>
          <a:p>
            <a:r>
              <a:rPr lang="ka-GE" sz="2000" dirty="0" smtClean="0"/>
              <a:t>ხანძარი</a:t>
            </a:r>
          </a:p>
          <a:p>
            <a:r>
              <a:rPr lang="ka-GE" sz="2000" dirty="0" smtClean="0"/>
              <a:t>სიმაღლიდან ვარდნა</a:t>
            </a:r>
          </a:p>
          <a:p>
            <a:r>
              <a:rPr lang="ka-GE" sz="2000" dirty="0" smtClean="0"/>
              <a:t>საწარმოო ტრავმა</a:t>
            </a:r>
          </a:p>
          <a:p>
            <a:r>
              <a:rPr lang="ka-GE" sz="2000" dirty="0" smtClean="0"/>
              <a:t>ძალადობა</a:t>
            </a:r>
          </a:p>
          <a:p>
            <a:r>
              <a:rPr lang="ka-GE" sz="2000" dirty="0" smtClean="0"/>
              <a:t>ბუნებრივი კატაკლიზმები-კატასტროფა</a:t>
            </a:r>
          </a:p>
          <a:p>
            <a:r>
              <a:rPr lang="ka-GE" sz="2000" dirty="0" smtClean="0"/>
              <a:t>    თითოეულის უკან დგას პაციენტის მდგომარეობები, რომლებიც საჭიროებს დაუყონებლივ რეაგირებას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2536343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3600" dirty="0" smtClean="0"/>
              <a:t>პანიკური ზარი: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ზუსტი ინფორმაციის მოპოვების შეუძლებლობა გამოძახების ადგილზე პანიკის, ინიციატორის ემოციური რეაქციის , გარშემო საფრთხის არსებობის გამო. ოპერატორ-ზარის მიმღებს ესმის ტელეფონში შემთხვევის ადგილიდან აღელვებული ხმები, აფეთქების, სროლის, კონფლიქტის, პაციენტის მძიმე მდგომარეობით გამოწვეული გარშემომყოფთა ემოციური რეაქციების ხმები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594461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000" dirty="0"/>
              <a:t>ნებისმიერი </a:t>
            </a:r>
            <a:r>
              <a:rPr lang="en-US" sz="4000" dirty="0" err="1">
                <a:solidFill>
                  <a:srgbClr val="FF0000"/>
                </a:solidFill>
              </a:rPr>
              <a:t>sos</a:t>
            </a:r>
            <a:r>
              <a:rPr lang="en-US" sz="2000" dirty="0"/>
              <a:t> </a:t>
            </a:r>
            <a:r>
              <a:rPr lang="ka-GE" sz="2000" dirty="0"/>
              <a:t>მოტივი, როდესაც გამოძახების მოტივი ვერ დგინდება სუბიექტური მიზეზების </a:t>
            </a:r>
            <a:r>
              <a:rPr lang="ka-GE" sz="2000" dirty="0" smtClean="0"/>
              <a:t>გამო</a:t>
            </a:r>
            <a:endParaRPr lang="en-US" sz="2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ინიციატორი ბავშვია</a:t>
            </a:r>
          </a:p>
          <a:p>
            <a:r>
              <a:rPr lang="ka-GE" sz="2000" dirty="0" smtClean="0"/>
              <a:t>ინიციატორი მოხუცია</a:t>
            </a:r>
          </a:p>
          <a:p>
            <a:r>
              <a:rPr lang="ka-GE" sz="2000" dirty="0" smtClean="0"/>
              <a:t>ენობრივი ბარიერი ინიციატორთან</a:t>
            </a:r>
          </a:p>
          <a:p>
            <a:r>
              <a:rPr lang="ka-GE" sz="2000" dirty="0" smtClean="0"/>
              <a:t>მენტალური ბარიერი ინიციატორთან</a:t>
            </a:r>
          </a:p>
          <a:p>
            <a:r>
              <a:rPr lang="ka-GE" sz="2000" dirty="0" smtClean="0"/>
              <a:t>ზარის შეწყვეტა ტექნიკური მიზეზების გამო; უკუკავშირის ვერდამყარება ინიციატორთან</a:t>
            </a:r>
          </a:p>
          <a:p>
            <a:r>
              <a:rPr lang="ka-GE" sz="2000" dirty="0" smtClean="0"/>
              <a:t>ზარის შეწყვეტა ინიციატორ-პაციენტთან მისი ჯანმრთელობის მდგომარეობის გაუარესების გამო</a:t>
            </a:r>
          </a:p>
          <a:p>
            <a:endParaRPr lang="ka-GE" sz="2000" dirty="0" smtClean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1768524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400" dirty="0"/>
              <a:t>პაციენტის კრიტიკული და პოტენციურად კრიტიკული მდგომარეობები:</a:t>
            </a:r>
            <a:br>
              <a:rPr lang="ka-GE" sz="2400" dirty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a-GE" sz="1600" dirty="0" smtClean="0"/>
              <a:t>პოლიტრავმა</a:t>
            </a:r>
          </a:p>
          <a:p>
            <a:r>
              <a:rPr lang="ka-GE" sz="1600" dirty="0" smtClean="0"/>
              <a:t>ლულოვანი </a:t>
            </a:r>
            <a:r>
              <a:rPr lang="ka-GE" sz="1600" dirty="0"/>
              <a:t>ძვლების </a:t>
            </a:r>
            <a:r>
              <a:rPr lang="ka-GE" sz="1600" dirty="0" smtClean="0"/>
              <a:t>მოტეხილობა </a:t>
            </a:r>
          </a:p>
          <a:p>
            <a:r>
              <a:rPr lang="ka-GE" sz="1600" dirty="0" smtClean="0"/>
              <a:t>სისხლის </a:t>
            </a:r>
            <a:r>
              <a:rPr lang="ka-GE" sz="1600" dirty="0"/>
              <a:t>დანაკარგი ერთ ლიტრზე </a:t>
            </a:r>
            <a:r>
              <a:rPr lang="ka-GE" sz="1600" dirty="0" smtClean="0"/>
              <a:t>მეტი</a:t>
            </a:r>
          </a:p>
          <a:p>
            <a:r>
              <a:rPr lang="ka-GE" sz="1600" dirty="0" smtClean="0"/>
              <a:t>მშობიარობა</a:t>
            </a:r>
          </a:p>
          <a:p>
            <a:r>
              <a:rPr lang="ka-GE" sz="1600" dirty="0" smtClean="0"/>
              <a:t>გინეკოლოგიური პრობლემები სისხლდენის სახით შოკის ნიშნებით</a:t>
            </a:r>
          </a:p>
          <a:p>
            <a:r>
              <a:rPr lang="ka-GE" sz="1600" dirty="0" smtClean="0"/>
              <a:t>გულყრა</a:t>
            </a:r>
            <a:r>
              <a:rPr lang="ka-GE" sz="1600" dirty="0"/>
              <a:t>, </a:t>
            </a:r>
            <a:r>
              <a:rPr lang="ka-GE" sz="1600" dirty="0" smtClean="0"/>
              <a:t>კრუნჩხვა</a:t>
            </a:r>
          </a:p>
          <a:p>
            <a:r>
              <a:rPr lang="ka-GE" sz="1600" dirty="0" smtClean="0"/>
              <a:t>უცხო სხეული სასუნთქ გზებში</a:t>
            </a:r>
          </a:p>
          <a:p>
            <a:r>
              <a:rPr lang="ka-GE" sz="1600" dirty="0" smtClean="0"/>
              <a:t>სველი </a:t>
            </a:r>
            <a:r>
              <a:rPr lang="ka-GE" sz="1600" dirty="0"/>
              <a:t>და მშრალი </a:t>
            </a:r>
            <a:r>
              <a:rPr lang="ka-GE" sz="1600" dirty="0" smtClean="0"/>
              <a:t>დახრჩობა</a:t>
            </a:r>
          </a:p>
          <a:p>
            <a:r>
              <a:rPr lang="ka-GE" sz="1600" dirty="0" smtClean="0"/>
              <a:t>ინტოქსიკაციები</a:t>
            </a:r>
          </a:p>
          <a:p>
            <a:r>
              <a:rPr lang="ka-GE" sz="1600" dirty="0" smtClean="0"/>
              <a:t>ალერგია</a:t>
            </a:r>
          </a:p>
          <a:p>
            <a:r>
              <a:rPr lang="ka-GE" sz="1600" dirty="0" smtClean="0"/>
              <a:t>დამწვრობა</a:t>
            </a:r>
          </a:p>
          <a:p>
            <a:r>
              <a:rPr lang="ka-GE" sz="1600" dirty="0" smtClean="0"/>
              <a:t>ტრავმა (მენჯის ტრავმა, ქ/ტ ტრავმა, ხერხემლის ტრავმა)</a:t>
            </a:r>
          </a:p>
          <a:p>
            <a:r>
              <a:rPr lang="ka-GE" sz="1600" dirty="0" smtClean="0"/>
              <a:t>ელექტროტრავმა</a:t>
            </a:r>
          </a:p>
          <a:p>
            <a:r>
              <a:rPr lang="ka-GE" sz="1600" dirty="0" smtClean="0"/>
              <a:t>გულის გაჩერება</a:t>
            </a:r>
          </a:p>
          <a:p>
            <a:r>
              <a:rPr lang="ka-GE" sz="1600" dirty="0" smtClean="0"/>
              <a:t>კარდიოლოგიური (გულის) პრობლემები: გულის ანგინა</a:t>
            </a:r>
          </a:p>
          <a:p>
            <a:r>
              <a:rPr lang="ka-GE" sz="1600" dirty="0" smtClean="0"/>
              <a:t>სუნთქვის გაჩერება</a:t>
            </a:r>
          </a:p>
          <a:p>
            <a:r>
              <a:rPr lang="ka-GE" sz="1600" dirty="0" smtClean="0"/>
              <a:t>სუნთქვის გაძნელება</a:t>
            </a:r>
            <a:r>
              <a:rPr lang="ka-GE" sz="1800" dirty="0" smtClean="0"/>
              <a:t> </a:t>
            </a:r>
          </a:p>
          <a:p>
            <a:r>
              <a:rPr lang="ka-GE" sz="1600" dirty="0" smtClean="0"/>
              <a:t>უგონო</a:t>
            </a:r>
          </a:p>
          <a:p>
            <a:r>
              <a:rPr lang="ka-GE" sz="1600" dirty="0" smtClean="0"/>
              <a:t>დაჭრილი</a:t>
            </a:r>
          </a:p>
          <a:p>
            <a:r>
              <a:rPr lang="ka-GE" sz="1600" dirty="0" smtClean="0"/>
              <a:t>შოკის ნიშნები (ტრავმული, ჰემორაგიული, ჰიპოვოლემიური, ენდო- და ეგზოტოქსიური, ნეირო- , კარდიო- და არითმოგენული)</a:t>
            </a:r>
          </a:p>
          <a:p>
            <a:r>
              <a:rPr lang="ka-GE" sz="1600" dirty="0" smtClean="0"/>
              <a:t>გადაციება/მოყინვა</a:t>
            </a:r>
            <a:endParaRPr lang="ka-GE" sz="16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312908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საშუალო პრიორიტეტული საქმეები</a:t>
            </a:r>
            <a:br>
              <a:rPr lang="ka-GE" sz="2400" dirty="0" smtClean="0"/>
            </a:b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შხამიანი ცხოველის/მწერის ნაკბენი</a:t>
            </a:r>
          </a:p>
          <a:p>
            <a:r>
              <a:rPr lang="ka-GE" sz="2000" dirty="0" smtClean="0"/>
              <a:t>მეტყველების გაძნელება</a:t>
            </a:r>
          </a:p>
          <a:p>
            <a:r>
              <a:rPr lang="ka-GE" sz="2000" dirty="0" smtClean="0"/>
              <a:t>დიაბეტი</a:t>
            </a:r>
          </a:p>
          <a:p>
            <a:r>
              <a:rPr lang="ka-GE" sz="2000" dirty="0" smtClean="0"/>
              <a:t>ტკივილი გულმკერდში</a:t>
            </a:r>
          </a:p>
          <a:p>
            <a:r>
              <a:rPr lang="ka-GE" sz="2000" dirty="0" smtClean="0"/>
              <a:t>ფსიქიური აშლილობა</a:t>
            </a:r>
          </a:p>
          <a:p>
            <a:r>
              <a:rPr lang="ka-GE" sz="2000" dirty="0" smtClean="0"/>
              <a:t>ჰიპოთერმია/ჰიპერთერმია (წლამდე ბავშვი მაღალი პრიორიტეტი)</a:t>
            </a:r>
          </a:p>
          <a:p>
            <a:r>
              <a:rPr lang="ka-GE" sz="2000" dirty="0" smtClean="0"/>
              <a:t>მუცლის ტკივილი</a:t>
            </a:r>
          </a:p>
          <a:p>
            <a:r>
              <a:rPr lang="ka-GE" sz="2000" dirty="0" smtClean="0"/>
              <a:t>თავის ტკივილი</a:t>
            </a:r>
          </a:p>
          <a:p>
            <a:r>
              <a:rPr lang="ka-GE" sz="2000" dirty="0" smtClean="0"/>
              <a:t>წევს- დიაგნოზი დაუდგენელია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225538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800" dirty="0" smtClean="0"/>
              <a:t>დაბალ პრიორიტეტული საქმეები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2000" dirty="0" smtClean="0"/>
              <a:t>ნაკბენი - ძუძუმწოვრის ნაკბენი (საჭიროებს ქირურგის ჩარევას)</a:t>
            </a:r>
          </a:p>
          <a:p>
            <a:r>
              <a:rPr lang="ka-GE" sz="2000" dirty="0" smtClean="0"/>
              <a:t>ტკივილი სახსრის, კუნთის</a:t>
            </a:r>
          </a:p>
          <a:p>
            <a:r>
              <a:rPr lang="ka-GE" sz="2000" dirty="0" smtClean="0"/>
              <a:t>მაღალი წნევა</a:t>
            </a:r>
          </a:p>
          <a:p>
            <a:r>
              <a:rPr lang="ka-GE" sz="2000" dirty="0" smtClean="0"/>
              <a:t>ზოგადად ცუდად არის ( საერთო სისუსტე )</a:t>
            </a:r>
          </a:p>
          <a:p>
            <a:r>
              <a:rPr lang="ka-GE" sz="2000" dirty="0" smtClean="0"/>
              <a:t>ფსიქოემოციური ლაბილობა</a:t>
            </a:r>
          </a:p>
          <a:p>
            <a:r>
              <a:rPr lang="ka-GE" sz="2000" dirty="0" smtClean="0"/>
              <a:t>ალკოჰოლური სიმთვრალე</a:t>
            </a:r>
          </a:p>
          <a:p>
            <a:r>
              <a:rPr lang="ka-GE" sz="2000" dirty="0" smtClean="0"/>
              <a:t>ნაბახუსევი</a:t>
            </a:r>
          </a:p>
          <a:p>
            <a:r>
              <a:rPr lang="ka-GE" sz="2000" dirty="0" smtClean="0"/>
              <a:t>ქრონიკული მდგომარეობები გამწვავების გარეშე, აბსტინენცია</a:t>
            </a:r>
          </a:p>
          <a:p>
            <a:r>
              <a:rPr lang="ka-GE" sz="2000" dirty="0" smtClean="0"/>
              <a:t> თვალის ტკივილი/ტრავმა (ქავილი, ცრემლდენა, ტრავმა მხედველობის დარღვევის გარეშე)</a:t>
            </a:r>
          </a:p>
        </p:txBody>
      </p:sp>
    </p:spTree>
    <p:extLst>
      <p:ext uri="{BB962C8B-B14F-4D97-AF65-F5344CB8AC3E}">
        <p14:creationId xmlns:p14="http://schemas.microsoft.com/office/powerpoint/2010/main" xmlns="" val="40399201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2400" dirty="0" smtClean="0"/>
              <a:t>მოლაპარაკების ბარათი - ე.წ. საკონსულტაციო საქმე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ka-GE" sz="1600" dirty="0"/>
              <a:t> </a:t>
            </a:r>
            <a:r>
              <a:rPr lang="ka-GE" sz="1600" dirty="0" smtClean="0"/>
              <a:t>   ქრონიკული მდგომარეობები გამწვავების გარეშე, რაც არის ოჯახის/სოფლის ექიმის სამართავი:</a:t>
            </a:r>
          </a:p>
          <a:p>
            <a:r>
              <a:rPr lang="ka-GE" sz="1600" dirty="0" smtClean="0"/>
              <a:t>საშარდე გზების დაავადებები;</a:t>
            </a:r>
          </a:p>
          <a:p>
            <a:r>
              <a:rPr lang="ka-GE" sz="1600" dirty="0" smtClean="0"/>
              <a:t>ზედა სასუნთქი გზების </a:t>
            </a:r>
            <a:r>
              <a:rPr lang="ka-GE" sz="1600" dirty="0" smtClean="0"/>
              <a:t>ინფექციები (გართულებების გარეშე);</a:t>
            </a:r>
            <a:endParaRPr lang="ka-GE" sz="1600" dirty="0" smtClean="0"/>
          </a:p>
          <a:p>
            <a:r>
              <a:rPr lang="ka-GE" sz="1600" dirty="0" smtClean="0"/>
              <a:t>გულ-სისხლძარღვთა სისტემის ქრონიკული დაავადებები;</a:t>
            </a:r>
          </a:p>
          <a:p>
            <a:r>
              <a:rPr lang="ka-GE" sz="1600" dirty="0" smtClean="0"/>
              <a:t>სასუნთქი სისტემის ქრონიკული დაავადებები;</a:t>
            </a:r>
          </a:p>
          <a:p>
            <a:r>
              <a:rPr lang="ka-GE" sz="1600" dirty="0" smtClean="0"/>
              <a:t>ნევროლოგიური ქრონიკული პათოლოგიები;</a:t>
            </a:r>
          </a:p>
          <a:p>
            <a:r>
              <a:rPr lang="ka-GE" sz="1600" dirty="0" smtClean="0"/>
              <a:t>გასტრო-ენტეროლოგიური ქრონიკული პრობლემები;</a:t>
            </a:r>
          </a:p>
          <a:p>
            <a:r>
              <a:rPr lang="ka-GE" sz="1600" dirty="0" smtClean="0"/>
              <a:t>ვეგეტო-დისტონიები;</a:t>
            </a:r>
          </a:p>
          <a:p>
            <a:r>
              <a:rPr lang="ka-GE" sz="1600" dirty="0" smtClean="0"/>
              <a:t>მტკივნეული მენსტრუაცია;</a:t>
            </a:r>
          </a:p>
          <a:p>
            <a:r>
              <a:rPr lang="ka-GE" sz="1600" dirty="0" smtClean="0"/>
              <a:t>ქრონიკული ალკოჰოლიზმი;</a:t>
            </a:r>
          </a:p>
          <a:p>
            <a:r>
              <a:rPr lang="ka-GE" sz="1600" dirty="0" smtClean="0"/>
              <a:t>ნარკომანია -აბსტინენციის და ჩანაცვლების სინდრომი;</a:t>
            </a:r>
          </a:p>
          <a:p>
            <a:r>
              <a:rPr lang="ka-GE" sz="1600" dirty="0" smtClean="0"/>
              <a:t>ძუძუმწოვრის ნაკბენი, რომელიც არ საჭიროებს ქირურგიულ ჩარევას;</a:t>
            </a:r>
          </a:p>
          <a:p>
            <a:endParaRPr lang="ka-GE" sz="1600" dirty="0" smtClean="0"/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0470186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a-GE" sz="1600" dirty="0" smtClean="0"/>
              <a:t>ამერიკისა და ევროპის ქვეყნების გადაუდებელი სამსახურები მუშაობენ ერთი მსოფლიო სტანდარტის მიხედვით </a:t>
            </a:r>
            <a:r>
              <a:rPr lang="en-US" sz="1600" dirty="0" smtClean="0"/>
              <a:t>PDS -</a:t>
            </a:r>
            <a:r>
              <a:rPr lang="ka-GE" sz="1600" dirty="0" smtClean="0"/>
              <a:t>სისტემით, რომელიც თავისმხრივ ადაპტირებულია და მორგებულია ადგილობრივ კულტურას, ტრადიციებსა და მოსახლეობის მენტალიტეტს.</a:t>
            </a:r>
            <a:endParaRPr lang="en-US" sz="1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a-GE" sz="1600" dirty="0" smtClean="0"/>
              <a:t>თავის მხრივ თითოეულ საგანგებო სამსახურს აქვს შესაბამისი პრიორიტეტების განსაზღვრის პროტოკოლ/გაიდლაინი</a:t>
            </a:r>
          </a:p>
          <a:p>
            <a:r>
              <a:rPr lang="en-US" sz="1600" dirty="0" smtClean="0"/>
              <a:t>MPDS -</a:t>
            </a:r>
            <a:r>
              <a:rPr lang="ru-RU" sz="1600" dirty="0" smtClean="0"/>
              <a:t> </a:t>
            </a:r>
            <a:r>
              <a:rPr lang="ka-GE" sz="1600" dirty="0" smtClean="0"/>
              <a:t>სამედიცინო პრიორიტეტების დისპეტჩერიზაციის სისტემა</a:t>
            </a:r>
          </a:p>
          <a:p>
            <a:r>
              <a:rPr lang="en-US" sz="1600" dirty="0" smtClean="0"/>
              <a:t>FPDS</a:t>
            </a:r>
          </a:p>
          <a:p>
            <a:r>
              <a:rPr lang="en-US" sz="1600" dirty="0" err="1" smtClean="0"/>
              <a:t>PcPDS</a:t>
            </a:r>
            <a:endParaRPr lang="ka-GE" sz="1600" dirty="0" smtClean="0"/>
          </a:p>
          <a:p>
            <a:pPr marL="0" indent="0">
              <a:buNone/>
            </a:pPr>
            <a:r>
              <a:rPr lang="en-US" sz="1600" dirty="0" smtClean="0"/>
              <a:t>   MPDS</a:t>
            </a:r>
            <a:r>
              <a:rPr lang="ka-GE" sz="1600" dirty="0" smtClean="0"/>
              <a:t> - ზარის მიმღები ოპერატორი 6 სტანდარტული კითხვით საზღვრავს სამედიცინო ბრიგადის საჭიროებას, საქმეს პარალელურ რეჟიმში აგზავნის ოპერატორ-ევაკუატორთან, ხოლო თვითონ განაგრძობს ინიციატორთან საუბარს და ინციდენტის მართვას ბრიგადის მისვლამდე. ასეთი ტიპით მუშაობს დიდი ბრიტანეთი, ჰოლანდია, კანადა, აშშ. </a:t>
            </a:r>
          </a:p>
          <a:p>
            <a:pPr marL="0" indent="0">
              <a:buNone/>
            </a:pPr>
            <a:r>
              <a:rPr lang="ka-GE" sz="1600" dirty="0" smtClean="0"/>
              <a:t>ზ/ა სისტემა შექმნილია 1979წელს ჯეფ ქლოუსონის მიერ აშშ-ში. პრიორიტეტების  განსაზღვრის სისტემა გვაძლევს პაციენტების ტრიაჟის საშუალებას ტელეფონით, რაც გვეხმარება იმაში, რომ სწრაფი და ეფექტური დახმარება გაეწიოს პაციენტს</a:t>
            </a:r>
            <a:r>
              <a:rPr lang="ka-GE" sz="1600" dirty="0" smtClean="0"/>
              <a:t>. </a:t>
            </a:r>
          </a:p>
          <a:p>
            <a:pPr marL="0" indent="0">
              <a:buNone/>
            </a:pPr>
            <a:r>
              <a:rPr lang="ka-GE" sz="1600" dirty="0" smtClean="0"/>
              <a:t> </a:t>
            </a:r>
            <a:r>
              <a:rPr lang="ka-GE" sz="1600" dirty="0" smtClean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xmlns="" val="35871664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349</TotalTime>
  <Words>502</Words>
  <Application>Microsoft Office PowerPoint</Application>
  <PresentationFormat>Экран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Flow</vt:lpstr>
      <vt:lpstr>პრიორიტეტების განსაზღვრა:</vt:lpstr>
      <vt:lpstr>უბედური შემთხვევები:</vt:lpstr>
      <vt:lpstr>პანიკური ზარი:</vt:lpstr>
      <vt:lpstr>ნებისმიერი sos მოტივი, როდესაც გამოძახების მოტივი ვერ დგინდება სუბიექტური მიზეზების გამო</vt:lpstr>
      <vt:lpstr>პაციენტის კრიტიკული და პოტენციურად კრიტიკული მდგომარეობები: </vt:lpstr>
      <vt:lpstr>საშუალო პრიორიტეტული საქმეები </vt:lpstr>
      <vt:lpstr>დაბალ პრიორიტეტული საქმეები</vt:lpstr>
      <vt:lpstr>მოლაპარაკების ბარათი - ე.წ. საკონსულტაციო საქმე</vt:lpstr>
      <vt:lpstr>ამერიკისა და ევროპის ქვეყნების გადაუდებელი სამსახურები მუშაობენ ერთი მსოფლიო სტანდარტის მიხედვით PDS -სისტემით, რომელიც თავისმხრივ ადაპტირებულია და მორგებულია ადგილობრივ კულტურას, ტრადიციებსა და მოსახლეობის მენტალიტეტს.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სსიპ სსდ ცენტრი დღეის მდგომარეობით მუშაობის პრინციპი </dc:title>
  <dc:creator>Giorgi</dc:creator>
  <cp:lastModifiedBy>SMART</cp:lastModifiedBy>
  <cp:revision>34</cp:revision>
  <cp:lastPrinted>2014-07-23T10:34:14Z</cp:lastPrinted>
  <dcterms:created xsi:type="dcterms:W3CDTF">2006-08-16T00:00:00Z</dcterms:created>
  <dcterms:modified xsi:type="dcterms:W3CDTF">2014-08-12T10:43:33Z</dcterms:modified>
</cp:coreProperties>
</file>