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0" r:id="rId3"/>
    <p:sldId id="300" r:id="rId4"/>
    <p:sldId id="317" r:id="rId5"/>
    <p:sldId id="318" r:id="rId6"/>
    <p:sldId id="316" r:id="rId7"/>
    <p:sldId id="301" r:id="rId8"/>
    <p:sldId id="292" r:id="rId9"/>
    <p:sldId id="319" r:id="rId10"/>
    <p:sldId id="298" r:id="rId11"/>
    <p:sldId id="296" r:id="rId12"/>
    <p:sldId id="320" r:id="rId13"/>
    <p:sldId id="297" r:id="rId14"/>
    <p:sldId id="299" r:id="rId15"/>
    <p:sldId id="303" r:id="rId16"/>
    <p:sldId id="304" r:id="rId17"/>
    <p:sldId id="314" r:id="rId18"/>
    <p:sldId id="305" r:id="rId19"/>
    <p:sldId id="311" r:id="rId20"/>
    <p:sldId id="312" r:id="rId21"/>
    <p:sldId id="313" r:id="rId22"/>
    <p:sldId id="308" r:id="rId2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2" autoAdjust="0"/>
    <p:restoredTop sz="64604" autoAdjust="0"/>
  </p:normalViewPr>
  <p:slideViewPr>
    <p:cSldViewPr>
      <p:cViewPr>
        <p:scale>
          <a:sx n="70" d="100"/>
          <a:sy n="70" d="100"/>
        </p:scale>
        <p:origin x="-212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779E-E54F-42EA-B5DE-14EA8D36A73A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FCD7-B0EC-4E56-AE8F-144296736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9E9D-3629-426F-B31A-9AD1DB92E1E3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70B6-A133-4CC5-BDE7-DC752E971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70B6-A133-4CC5-BDE7-DC752E971F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D9A4-1701-4946-A9E8-73669FB14868}" type="datetimeFigureOut">
              <a:rPr lang="en-US" smtClean="0"/>
              <a:pPr/>
              <a:t>24-Mar-15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CD50-BA87-442C-B203-FFA12290A6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H ppt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8" name="Picture 7" descr="MOH ppt-02.jpg"/>
          <p:cNvPicPr>
            <a:picLocks noChangeAspect="1"/>
          </p:cNvPicPr>
          <p:nvPr userDrawn="1"/>
        </p:nvPicPr>
        <p:blipFill>
          <a:blip r:embed="rId13" cstate="print"/>
          <a:srcRect t="24446" r="72500" b="62220"/>
          <a:stretch>
            <a:fillRect/>
          </a:stretch>
        </p:blipFill>
        <p:spPr>
          <a:xfrm>
            <a:off x="152400" y="533400"/>
            <a:ext cx="2514600" cy="914400"/>
          </a:xfrm>
          <a:prstGeom prst="rect">
            <a:avLst/>
          </a:prstGeom>
        </p:spPr>
      </p:pic>
      <p:pic>
        <p:nvPicPr>
          <p:cNvPr id="10" name="Picture 9" descr="MOH ppt-02.jpg"/>
          <p:cNvPicPr>
            <a:picLocks noChangeAspect="1"/>
          </p:cNvPicPr>
          <p:nvPr userDrawn="1"/>
        </p:nvPicPr>
        <p:blipFill>
          <a:blip r:embed="rId14" cstate="print"/>
          <a:srcRect l="2500" t="8890" r="72500" b="78411"/>
          <a:stretch>
            <a:fillRect/>
          </a:stretch>
        </p:blipFill>
        <p:spPr>
          <a:xfrm>
            <a:off x="0" y="0"/>
            <a:ext cx="1600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2171968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1524000"/>
            <a:ext cx="7086600" cy="240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a-G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ჰემოტრასფუზიის მაჩვენებლის პილოტური</a:t>
            </a:r>
            <a:endParaRPr lang="ka-G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4000"/>
              </a:lnSpc>
            </a:pPr>
            <a:r>
              <a:rPr lang="ka-G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დანერგვის </a:t>
            </a:r>
            <a:r>
              <a:rPr lang="ka-G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გეგმა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3779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b="1" dirty="0" smtClean="0"/>
              <a:t>მარტი,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80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dirty="0" smtClean="0">
                <a:effectLst/>
              </a:rPr>
              <a:t>3.1. ქირურგიული ჩარევების შერჩევის პრინციპი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06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b="0" dirty="0"/>
              <a:t>ქირურგიული ჩარევის </a:t>
            </a:r>
            <a:r>
              <a:rPr lang="ka-GE" b="0" dirty="0" smtClean="0"/>
              <a:t>დაბალი ბაზისური რისკი (</a:t>
            </a:r>
            <a:r>
              <a:rPr lang="ka-GE" b="0" dirty="0"/>
              <a:t>ქირურგიულ ჩარევასთან  </a:t>
            </a:r>
            <a:r>
              <a:rPr lang="ka-GE" b="0" dirty="0" smtClean="0"/>
              <a:t>დაკავშირებული სერიოზული </a:t>
            </a:r>
            <a:r>
              <a:rPr lang="ka-GE" b="0" dirty="0"/>
              <a:t>გართულებების ან სიკვდილიანობის  დაბალი რისკი</a:t>
            </a:r>
            <a:r>
              <a:rPr lang="ka-GE" b="0" dirty="0" smtClean="0"/>
              <a:t>), რომელიც </a:t>
            </a:r>
            <a:r>
              <a:rPr lang="ka-GE" b="0" dirty="0"/>
              <a:t>არ ასოცირდება ჰემოტრანსფუზიის </a:t>
            </a:r>
            <a:r>
              <a:rPr lang="ka-GE" b="0" dirty="0" smtClean="0"/>
              <a:t>საჭიროებასთან.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 startAt="3"/>
            </a:pPr>
            <a:r>
              <a:rPr lang="ka-GE" sz="2800" b="1" dirty="0">
                <a:solidFill>
                  <a:schemeClr val="tx1"/>
                </a:solidFill>
              </a:rPr>
              <a:t>ქირურგიული ჩარევების შერჩევის პრინციპის განსაზღვრა და სამიზნე ჩარევების შერჩევა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5730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შერჩეული სამიზნე ჩარევები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840163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ქოლეცისტექტომია</a:t>
            </a:r>
          </a:p>
          <a:p>
            <a:r>
              <a:rPr lang="ka-GE" sz="3200" dirty="0" smtClean="0"/>
              <a:t>ჰერნიოპლასტიკა</a:t>
            </a:r>
          </a:p>
          <a:p>
            <a:r>
              <a:rPr lang="ka-GE" sz="3200" dirty="0" smtClean="0"/>
              <a:t>ნაწილობრივი გასტრექტომია</a:t>
            </a:r>
          </a:p>
          <a:p>
            <a:r>
              <a:rPr lang="ka-GE" sz="3200" dirty="0" smtClean="0"/>
              <a:t>საკეისრო </a:t>
            </a:r>
            <a:r>
              <a:rPr lang="ka-GE" sz="3200" dirty="0"/>
              <a:t>კვეთა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04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ka-GE" dirty="0" smtClean="0"/>
              <a:t>4. სამიზნე კონტინგენტის შერჩევა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67636"/>
            <a:ext cx="838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2800" dirty="0" smtClean="0"/>
              <a:t>საანგარიშო პერიოდში</a:t>
            </a:r>
            <a:r>
              <a:rPr lang="en-US" sz="2800" dirty="0" smtClean="0"/>
              <a:t>,</a:t>
            </a:r>
            <a:r>
              <a:rPr lang="ka-GE" sz="2800" dirty="0" smtClean="0"/>
              <a:t> შერჩეული </a:t>
            </a:r>
            <a:r>
              <a:rPr lang="en-US" sz="2800" dirty="0" smtClean="0"/>
              <a:t>NCSP</a:t>
            </a:r>
            <a:r>
              <a:rPr lang="ka-GE" sz="2800" dirty="0" smtClean="0"/>
              <a:t> კოდებით</a:t>
            </a:r>
            <a:r>
              <a:rPr lang="en-US" sz="2800" dirty="0" smtClean="0"/>
              <a:t> </a:t>
            </a:r>
            <a:r>
              <a:rPr lang="ka-GE" sz="2800" dirty="0" smtClean="0"/>
              <a:t>ოპერირებული ყველა პაციენტი, გარდა სისხლის ან სისხლმბადი ორგანოების თანმხლები პათოლოგი</a:t>
            </a:r>
            <a:r>
              <a:rPr lang="en-US" sz="2800" dirty="0" smtClean="0"/>
              <a:t>(</a:t>
            </a:r>
            <a:r>
              <a:rPr lang="ka-GE" sz="2800" dirty="0" smtClean="0"/>
              <a:t>ებ)ის მქონე პაციენტებისა </a:t>
            </a:r>
            <a:r>
              <a:rPr lang="en-US" sz="2800" dirty="0" smtClean="0"/>
              <a:t>(D50-D89).</a:t>
            </a:r>
            <a:r>
              <a:rPr lang="ka-GE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D50-D89) </a:t>
            </a:r>
          </a:p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D50-D89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6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სისხლის დანაკარგის საკონტროლო ნიშნული სამიზნე ქირურგიული ჩარევებისთვის</a:t>
            </a:r>
            <a:r>
              <a:rPr lang="ka-GE" dirty="0" smtClean="0">
                <a:latin typeface="Sylfaen"/>
              </a:rPr>
              <a:t>*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13606"/>
              </p:ext>
            </p:extLst>
          </p:nvPr>
        </p:nvGraphicFramePr>
        <p:xfrm>
          <a:off x="1066800" y="2286000"/>
          <a:ext cx="7239000" cy="2895602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273627"/>
                <a:gridCol w="2965373"/>
              </a:tblGrid>
              <a:tr h="539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u="none" strike="noStrike" dirty="0" smtClean="0">
                          <a:effectLst/>
                        </a:rPr>
                        <a:t>ქირურგიული ოპერაცია</a:t>
                      </a:r>
                      <a:endParaRPr lang="ka-GE" sz="2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u="none" strike="noStrike" dirty="0" smtClean="0">
                          <a:effectLst/>
                        </a:rPr>
                        <a:t>საშუალო დანაკარგი</a:t>
                      </a:r>
                      <a:endParaRPr lang="ka-GE" sz="2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2498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ნაწილობრივი გასტრექტომია 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267 მლ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5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ქოლეცისტექტომია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 მლ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5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ჰერნიოპლასტიკა 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 მლ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5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საკეისრო კვეთა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 </a:t>
                      </a:r>
                      <a:r>
                        <a:rPr lang="ka-GE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მლ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27679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i="1" dirty="0" smtClean="0">
                <a:latin typeface="Sylfaen"/>
              </a:rPr>
              <a:t>*</a:t>
            </a:r>
            <a:r>
              <a:rPr lang="ka-GE" b="1" i="1" dirty="0" smtClean="0"/>
              <a:t>წყარო:  </a:t>
            </a:r>
            <a:r>
              <a:rPr lang="en-US" b="1" i="1" dirty="0" smtClean="0"/>
              <a:t>H</a:t>
            </a:r>
            <a:r>
              <a:rPr lang="en-US" b="1" i="1" dirty="0"/>
              <a:t>. F. Brewer, Richard Ellis, R. I. N. Greaves – „Blood Transfusion“, Butterworth-Heinemann, Publication date: October 2013 ( ISBN: 9781483195629)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0" y="6096000"/>
            <a:ext cx="6248400" cy="762000"/>
          </a:xfrm>
          <a:prstGeom prst="wedgeRoundRectCallout">
            <a:avLst>
              <a:gd name="adj1" fmla="val 60267"/>
              <a:gd name="adj2" fmla="val -35425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/>
              <a:t>პერიოპერაციული</a:t>
            </a:r>
            <a:r>
              <a:rPr lang="ka-GE" b="1" dirty="0"/>
              <a:t> </a:t>
            </a:r>
            <a:r>
              <a:rPr lang="ka-GE" sz="1400" b="1" dirty="0"/>
              <a:t>დანაკარგი ზოგიერთი გეგმიური ქირურგიული ოპერაციის დროს</a:t>
            </a:r>
            <a:endParaRPr lang="ka-GE" sz="1400" b="1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25825"/>
              </p:ext>
            </p:extLst>
          </p:nvPr>
        </p:nvGraphicFramePr>
        <p:xfrm>
          <a:off x="6858000" y="6096000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0" y="6096000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2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87941"/>
              </p:ext>
            </p:extLst>
          </p:nvPr>
        </p:nvGraphicFramePr>
        <p:xfrm>
          <a:off x="533400" y="990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114800"/>
                <a:gridCol w="2057400"/>
                <a:gridCol w="1447800"/>
              </a:tblGrid>
              <a:tr h="703868">
                <a:tc gridSpan="2"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2. ღონისძიება  -  მონაცემთა წყარო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1" u="none" strike="noStrike" dirty="0" smtClean="0">
                          <a:effectLst/>
                        </a:rPr>
                        <a:t>პასუხისმგებელი </a:t>
                      </a:r>
                      <a:endParaRPr lang="ka-G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ხანგრძლი-ვობა (დღე)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</a:tr>
              <a:tr h="1055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ადმინისტრაციული მონაცემები:</a:t>
                      </a:r>
                      <a:r>
                        <a:rPr lang="ka-G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600" u="none" strike="noStrike" dirty="0" smtClean="0">
                          <a:effectLst/>
                        </a:rPr>
                        <a:t>საყოველთაო </a:t>
                      </a:r>
                      <a:r>
                        <a:rPr lang="ka-GE" sz="1600" u="none" strike="noStrike" dirty="0">
                          <a:effectLst/>
                        </a:rPr>
                        <a:t>ჯანდაცვის ანგარიშგების ელ. მოდული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ka-GE" sz="1600" u="none" strike="noStrike" dirty="0" smtClean="0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</a:tr>
              <a:tr h="142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სამედიცინო </a:t>
                      </a:r>
                      <a:r>
                        <a:rPr lang="ka-GE" sz="1600" u="none" strike="noStrike" dirty="0" smtClean="0">
                          <a:effectLst/>
                        </a:rPr>
                        <a:t>დოკუმენტაცია:</a:t>
                      </a:r>
                      <a:r>
                        <a:rPr lang="ka-G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600" u="none" strike="noStrike" dirty="0" smtClean="0">
                          <a:effectLst/>
                        </a:rPr>
                        <a:t>პაციენტის </a:t>
                      </a:r>
                      <a:r>
                        <a:rPr lang="ka-GE" sz="1600" u="none" strike="noStrike" dirty="0">
                          <a:effectLst/>
                        </a:rPr>
                        <a:t>სტაციონარული ბარათი, ქირურგიული ოპერაციის ოქმი, ჰემოტრანსფუზიის </a:t>
                      </a:r>
                      <a:r>
                        <a:rPr lang="ka-GE" sz="1600" u="none" strike="noStrike" dirty="0" smtClean="0">
                          <a:effectLst/>
                        </a:rPr>
                        <a:t>ოქმი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ka-GE" sz="1600" u="none" strike="noStrike" dirty="0" smtClean="0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</a:tr>
              <a:tr h="1311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baseline="0" dirty="0" smtClean="0">
                          <a:effectLst/>
                        </a:rPr>
                        <a:t>სტატისტიკური მონაცემები: </a:t>
                      </a:r>
                      <a:r>
                        <a:rPr lang="ka-GE" sz="1600" u="none" strike="noStrike" dirty="0" smtClean="0">
                          <a:effectLst/>
                        </a:rPr>
                        <a:t>დკსჯეც რუტინული სტატისტიკურა </a:t>
                      </a:r>
                      <a:r>
                        <a:rPr lang="ka-GE" sz="1600" u="none" strike="noStrike" dirty="0">
                          <a:effectLst/>
                        </a:rPr>
                        <a:t>(ფორმა </a:t>
                      </a:r>
                      <a:r>
                        <a:rPr lang="en-US" sz="1600" u="none" strike="noStrike" dirty="0">
                          <a:effectLst/>
                        </a:rPr>
                        <a:t>N01; </a:t>
                      </a:r>
                      <a:r>
                        <a:rPr lang="ka-GE" sz="1600" u="none" strike="noStrike" dirty="0">
                          <a:effectLst/>
                        </a:rPr>
                        <a:t>სშჯსდ მინისტრის </a:t>
                      </a:r>
                      <a:r>
                        <a:rPr lang="en-US" sz="1600" u="none" strike="noStrike" dirty="0">
                          <a:effectLst/>
                        </a:rPr>
                        <a:t>N27/</a:t>
                      </a:r>
                      <a:r>
                        <a:rPr lang="ka-GE" sz="1600" u="none" strike="noStrike" dirty="0">
                          <a:effectLst/>
                        </a:rPr>
                        <a:t>ნ ბრძანება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ka-GE" sz="1600" u="none" strike="noStrike" dirty="0" smtClean="0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59627"/>
              </p:ext>
            </p:extLst>
          </p:nvPr>
        </p:nvGraphicFramePr>
        <p:xfrm>
          <a:off x="0" y="685801"/>
          <a:ext cx="9144000" cy="536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05"/>
                <a:gridCol w="4967708"/>
                <a:gridCol w="2067340"/>
                <a:gridCol w="1510747"/>
              </a:tblGrid>
              <a:tr h="625995">
                <a:tc gridSpan="2"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3. ღონისძიება  -  ინფორმაციის მიღება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1" u="none" strike="noStrike" dirty="0" smtClean="0">
                          <a:effectLst/>
                        </a:rPr>
                        <a:t>პასუხისმგებელი </a:t>
                      </a:r>
                      <a:endParaRPr lang="ka-G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ხანგრძლი-ვობა (დღე)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</a:tr>
              <a:tr h="409394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 smtClean="0">
                          <a:effectLst/>
                        </a:rPr>
                        <a:t>3</a:t>
                      </a:r>
                      <a:r>
                        <a:rPr lang="en-US" sz="1800" u="none" strike="noStrike" dirty="0" smtClean="0">
                          <a:effectLst/>
                        </a:rPr>
                        <a:t>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საპილოტე დაწესებულებების შერჩევა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  <a:tr h="65897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 smtClean="0">
                          <a:effectLst/>
                        </a:rPr>
                        <a:t>3</a:t>
                      </a:r>
                      <a:r>
                        <a:rPr lang="en-US" sz="1800" u="none" strike="noStrike" dirty="0" smtClean="0">
                          <a:effectLst/>
                        </a:rPr>
                        <a:t>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 smtClean="0">
                          <a:effectLst/>
                        </a:rPr>
                        <a:t>საპილოტე </a:t>
                      </a:r>
                      <a:r>
                        <a:rPr lang="ka-GE" sz="1800" u="none" strike="noStrike" dirty="0">
                          <a:effectLst/>
                        </a:rPr>
                        <a:t>დაწესებულებების ინფორმირება და ინფორმირებული თანხმობა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>
                          <a:effectLst/>
                        </a:rPr>
                        <a:t>ხარისხის სამუშაო ჯგუფი</a:t>
                      </a:r>
                      <a:endParaRPr lang="ka-GE" sz="18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  <a:tr h="691404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 smtClean="0">
                          <a:effectLst/>
                        </a:rPr>
                        <a:t>3</a:t>
                      </a:r>
                      <a:r>
                        <a:rPr lang="en-US" sz="1800" u="none" strike="noStrike" dirty="0" smtClean="0">
                          <a:effectLst/>
                        </a:rPr>
                        <a:t>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საყოველთაო ჯანდაცვის ანგარიშგების ელ. მოდულიდან მონაცემების ამოღება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SSA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  <a:tr h="813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საპილოტე დაწესებულებებიდან შერჩეული </a:t>
                      </a:r>
                      <a:r>
                        <a:rPr lang="ka-GE" sz="1800" u="none" strike="noStrike" dirty="0" smtClean="0">
                          <a:effectLst/>
                        </a:rPr>
                        <a:t>ქირურგიული </a:t>
                      </a:r>
                      <a:r>
                        <a:rPr lang="ka-GE" sz="1800" u="none" strike="noStrike" dirty="0">
                          <a:effectLst/>
                        </a:rPr>
                        <a:t>ჩარევების ამოკრეფა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329161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  <a:tr h="813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შერჩეული ქირურგიული ჩარევეის დროს ჰემოტრანსფუზიების შემთხვევების ამოღება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329161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  <a:tr h="376707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 smtClean="0">
                          <a:effectLst/>
                        </a:rPr>
                        <a:t>3</a:t>
                      </a:r>
                      <a:r>
                        <a:rPr lang="en-US" sz="1800" u="none" strike="noStrike" dirty="0" smtClean="0">
                          <a:effectLst/>
                        </a:rPr>
                        <a:t>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 smtClean="0">
                          <a:effectLst/>
                        </a:rPr>
                        <a:t>ინფორმაციის </a:t>
                      </a:r>
                      <a:r>
                        <a:rPr lang="ka-GE" sz="1800" u="none" strike="noStrike" dirty="0">
                          <a:effectLst/>
                        </a:rPr>
                        <a:t>მიღების ფორმის შემუშავება 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  <a:tr h="943943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 smtClean="0">
                          <a:effectLst/>
                        </a:rPr>
                        <a:t>3</a:t>
                      </a:r>
                      <a:r>
                        <a:rPr lang="en-US" sz="1800" u="none" strike="noStrike" dirty="0" smtClean="0">
                          <a:effectLst/>
                        </a:rPr>
                        <a:t>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 smtClean="0">
                          <a:effectLst/>
                        </a:rPr>
                        <a:t>დაწესებულებებიდან</a:t>
                      </a:r>
                      <a:r>
                        <a:rPr lang="ka-GE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800" u="none" strike="noStrike" dirty="0" smtClean="0">
                          <a:effectLst/>
                        </a:rPr>
                        <a:t>ინფორმაციის </a:t>
                      </a:r>
                      <a:r>
                        <a:rPr lang="ka-GE" sz="1800" u="none" strike="noStrike" dirty="0">
                          <a:effectLst/>
                        </a:rPr>
                        <a:t>გამოთხოვა  შემუშავებული ფორმის მიხედვით 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143" marR="9143" marT="914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46139"/>
              </p:ext>
            </p:extLst>
          </p:nvPr>
        </p:nvGraphicFramePr>
        <p:xfrm>
          <a:off x="0" y="685801"/>
          <a:ext cx="9144000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05"/>
                <a:gridCol w="4967708"/>
                <a:gridCol w="2067340"/>
                <a:gridCol w="1510747"/>
              </a:tblGrid>
              <a:tr h="876821">
                <a:tc gridSpan="2"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4. ღონისძიება  -  ინფორმაციის ანალიზი და დამუშავება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1" u="none" strike="noStrike" dirty="0" smtClean="0">
                          <a:effectLst/>
                        </a:rPr>
                        <a:t>პასუხისმგებელი </a:t>
                      </a:r>
                      <a:endParaRPr lang="ka-G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ხანგრძლი-ვობა (დღე)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</a:tr>
              <a:tr h="723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ჰემოტრანსფუზიის მოცულობის შედარება საკონტროლო ნიშნულთან 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773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მაჩვენებლის გამოთვლა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>
                          <a:effectLst/>
                        </a:rPr>
                        <a:t>ხარისხის სამუშაო ჯგუფი</a:t>
                      </a:r>
                      <a:endParaRPr lang="ka-GE" sz="2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131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ეროვნულ გაიდლაინებთან და/ან საერთაშორისო სტანდარტებთან, ექსპერტთა მოსაზრებებთან შედარება (ასეთის არსებობის შემთხვევაში)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ხარისხის სამუშაო ჯგუფი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164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დასკვნებისა და რეკომენდაციების მომზადება და წარდგენა გადაწყვეტილების მიმღებ პირთათვის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>
                          <a:effectLst/>
                        </a:rPr>
                        <a:t>ხარისხის სამუშაო ჯგუფი</a:t>
                      </a:r>
                      <a:endParaRPr lang="ka-GE" sz="2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09769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99"/>
                <a:gridCol w="6141401"/>
                <a:gridCol w="2286000"/>
              </a:tblGrid>
              <a:tr h="8542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400" u="none" strike="noStrike" dirty="0" smtClean="0">
                          <a:effectLst/>
                        </a:rPr>
                        <a:t>ინდიკატორის ინსტიტუციური დანერგვის გეგმა</a:t>
                      </a:r>
                      <a:endParaRPr lang="ka-GE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1" u="none" strike="noStrike" dirty="0" smtClean="0">
                          <a:effectLst/>
                        </a:rPr>
                        <a:t>პასუხისმგებელი </a:t>
                      </a:r>
                      <a:endParaRPr lang="ka-G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860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ინფორმაციის რუტინული მიღებისთვის რეგულაციების შემუშავება/დანერგვა; ცვლილებების შეტანა მონაცემთა შეგროვების ფორმატში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>
                          <a:effectLst/>
                        </a:rPr>
                        <a:t>რეგულირების ერთეული; ხარისხის სამუშაო ჯგუფი</a:t>
                      </a:r>
                      <a:endParaRPr lang="ka-GE" sz="18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  <a:tr h="1159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სშჯსდ მინისტრის </a:t>
                      </a:r>
                      <a:r>
                        <a:rPr lang="en-US" sz="1800" u="none" strike="noStrike" dirty="0">
                          <a:effectLst/>
                        </a:rPr>
                        <a:t>N63/</a:t>
                      </a:r>
                      <a:r>
                        <a:rPr lang="ka-GE" sz="1800" u="none" strike="noStrike" dirty="0">
                          <a:effectLst/>
                        </a:rPr>
                        <a:t>ნ ბრძანების </a:t>
                      </a:r>
                      <a:r>
                        <a:rPr lang="ka-GE" sz="1800" u="none" strike="noStrike" dirty="0" smtClean="0">
                          <a:effectLst/>
                        </a:rPr>
                        <a:t>ცვლილება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  <a:tr h="459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სშჯსდ მინისტრის </a:t>
                      </a:r>
                      <a:r>
                        <a:rPr lang="en-US" sz="1800" u="none" strike="noStrike" dirty="0">
                          <a:effectLst/>
                        </a:rPr>
                        <a:t>N27/</a:t>
                      </a:r>
                      <a:r>
                        <a:rPr lang="ka-GE" sz="1800" u="none" strike="noStrike" dirty="0">
                          <a:effectLst/>
                        </a:rPr>
                        <a:t>ნ ბრძანების გადახედვა (ფორმა 01)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  <a:tr h="1145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სისხლის ბანკის ელექტორნულ მოდულში ჰემოტრანსფუზიების შესახებ ინფორმაციის ატვირთვისთვის სშჯსდ მინისტრის 108/ნ-ში </a:t>
                      </a:r>
                      <a:r>
                        <a:rPr lang="ka-GE" sz="1800" u="none" strike="noStrike" dirty="0" smtClean="0">
                          <a:effectLst/>
                        </a:rPr>
                        <a:t>და 200/ო ბრძანებებში ცვლილების </a:t>
                      </a:r>
                      <a:r>
                        <a:rPr lang="ka-GE" sz="1800" u="none" strike="noStrike" dirty="0">
                          <a:effectLst/>
                        </a:rPr>
                        <a:t>შეტანა 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  <a:tr h="860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ინფორმაციის მიღებასა და ანალიზზე პასუხისმგებელი უწყების განსაზღვრა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ხარისხის ერთეული; ხარისხის სამუშაო ჯგუფი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  <a:tr h="860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პროცესის მონიტორინგის მექანიზმების განსაზღვრა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პოლიტიკის ერთეული; ხარისხის სამუშაო ჯგუფი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  <a:tr h="65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ინფორმაციის მიღების ფორმის </a:t>
                      </a:r>
                      <a:r>
                        <a:rPr lang="ka-GE" sz="1800" u="none" strike="noStrike" dirty="0" smtClean="0">
                          <a:effectLst/>
                        </a:rPr>
                        <a:t>შემუშავება</a:t>
                      </a:r>
                      <a:endParaRPr lang="ka-GE" sz="18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ხარისხის სამუშაო ჯგუფი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131" marR="6131" marT="61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ka-GE" dirty="0" smtClean="0"/>
              <a:t>ინდიკატორის გამოთვლის ნიმუში</a:t>
            </a:r>
            <a:r>
              <a:rPr lang="ka-GE" dirty="0" smtClean="0">
                <a:latin typeface="Sylfaen"/>
              </a:rPr>
              <a:t>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29100" y="1371600"/>
                <a:ext cx="3758252" cy="101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ka-GE" sz="3200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ka-GE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a-GE" sz="32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ka-GE" sz="3200" b="1" i="1" smtClean="0">
                              <a:latin typeface="Cambria Math"/>
                            </a:rPr>
                            <m:t>𝟏𝟎𝟕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ka-GE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ka-GE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ka-GE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𝟖</m:t>
                      </m:r>
                      <m:r>
                        <a:rPr lang="ka-GE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1371600"/>
                <a:ext cx="3758252" cy="10177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977775"/>
                <a:ext cx="4405952" cy="141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a-GE" sz="28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800" i="1">
                          <a:latin typeface="Cambria Math"/>
                        </a:rPr>
                        <m:t>ჰემოტრასფუზიების </m:t>
                      </m:r>
                    </m:oMath>
                  </m:oMathPara>
                </a14:m>
                <a:endParaRPr lang="ka-GE" sz="28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800" i="1">
                          <a:latin typeface="Cambria Math"/>
                        </a:rPr>
                        <m:t>მაჩვენებელი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7775"/>
                <a:ext cx="4405952" cy="14115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68856"/>
              </p:ext>
            </p:extLst>
          </p:nvPr>
        </p:nvGraphicFramePr>
        <p:xfrm>
          <a:off x="0" y="2706940"/>
          <a:ext cx="9144000" cy="3297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9599"/>
                <a:gridCol w="6424401"/>
              </a:tblGrid>
              <a:tr h="280015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სამიზნე ჩარევა</a:t>
                      </a:r>
                      <a:endParaRPr lang="ka-GE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ქირურგიული პროცედურა -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NCSP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</a:tr>
              <a:tr h="2569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საკეისრო კვეთა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MCSA10, 20, 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2569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აპენდექტომია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JESA00-JESA01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2569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ქოლეცისტექტომია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JKSA20 (JKS)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505257"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ნაწილობრივი გასტრექტომია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JDSC00, JDSC10,  JDSC11,  JDSC20,  JDSC30,  JDSC40,  JDSC96,  JDSC97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100189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u="none" strike="noStrike" dirty="0">
                          <a:effectLst/>
                        </a:rPr>
                        <a:t>ჰერნიოპლასტიკა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JASB10, JASB11, JASB20, JASB30, JASB40, JASB96, JASB97, JASC10, JASC11, JASC30, JASC40, JASC96, JASC97,  JASD10, JASD11, JASD20,  JASD30,  JASD96,  JASD97, JASE10, JASF10, JASF11, JASF20, JASF30, JASF96, JASF97, JASG00, JASG01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45007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სამიზნე კონტინგენტი</a:t>
                      </a:r>
                      <a:endParaRPr lang="ka-GE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ყველა პაციენტი, გარდა სისხლის ან სისხლმბადი ორგანოების თანმხლები პათოლოგიის მქონე პაციენტებისა (</a:t>
                      </a:r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D50-D89) 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6251812"/>
            <a:ext cx="8686800" cy="453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ka-GE" dirty="0" smtClean="0"/>
              <a:t>  </a:t>
            </a:r>
            <a:r>
              <a:rPr lang="ka-GE" dirty="0" smtClean="0">
                <a:solidFill>
                  <a:schemeClr val="tx1"/>
                </a:solidFill>
                <a:latin typeface="Sylfaen"/>
              </a:rPr>
              <a:t>*ინდიკატორის </a:t>
            </a:r>
            <a:r>
              <a:rPr lang="ka-GE" dirty="0" smtClean="0">
                <a:solidFill>
                  <a:schemeClr val="tx1"/>
                </a:solidFill>
              </a:rPr>
              <a:t>გამოთვლა </a:t>
            </a:r>
            <a:r>
              <a:rPr lang="ka-GE" dirty="0">
                <a:solidFill>
                  <a:schemeClr val="tx1"/>
                </a:solidFill>
              </a:rPr>
              <a:t>გაკეთებულია </a:t>
            </a:r>
            <a:r>
              <a:rPr lang="ka-GE" dirty="0" smtClean="0">
                <a:solidFill>
                  <a:schemeClr val="tx1"/>
                </a:solidFill>
              </a:rPr>
              <a:t>პირობითი მონაცემების </a:t>
            </a:r>
            <a:r>
              <a:rPr lang="ka-GE" dirty="0">
                <a:solidFill>
                  <a:schemeClr val="tx1"/>
                </a:solidFill>
              </a:rPr>
              <a:t>გამოყენებით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ჰემოტრასფუზიის მაჩვენებლის გაზომვის კომპონენტები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05400"/>
          </a:xfrm>
        </p:spPr>
        <p:txBody>
          <a:bodyPr>
            <a:normAutofit fontScale="92500"/>
          </a:bodyPr>
          <a:lstStyle/>
          <a:p>
            <a:r>
              <a:rPr lang="en-US" sz="2200" dirty="0" err="1"/>
              <a:t>ძირითადი</a:t>
            </a:r>
            <a:r>
              <a:rPr lang="en-US" sz="2200" dirty="0"/>
              <a:t> </a:t>
            </a:r>
            <a:r>
              <a:rPr lang="en-US" sz="2200" dirty="0" err="1"/>
              <a:t>დაავადება</a:t>
            </a:r>
            <a:r>
              <a:rPr lang="en-US" sz="2200" dirty="0"/>
              <a:t> ICD10	</a:t>
            </a:r>
          </a:p>
          <a:p>
            <a:r>
              <a:rPr lang="en-US" sz="2200" dirty="0" err="1"/>
              <a:t>ძირითადი</a:t>
            </a:r>
            <a:r>
              <a:rPr lang="en-US" sz="2200" dirty="0"/>
              <a:t> </a:t>
            </a:r>
            <a:r>
              <a:rPr lang="en-US" sz="2200" dirty="0" err="1"/>
              <a:t>დაავადების</a:t>
            </a:r>
            <a:r>
              <a:rPr lang="en-US" sz="2200" dirty="0"/>
              <a:t> </a:t>
            </a:r>
            <a:r>
              <a:rPr lang="en-US" sz="2200" dirty="0" err="1"/>
              <a:t>გართულება</a:t>
            </a:r>
            <a:r>
              <a:rPr lang="en-US" sz="2200" dirty="0"/>
              <a:t> ICD10	</a:t>
            </a:r>
          </a:p>
          <a:p>
            <a:r>
              <a:rPr lang="en-US" sz="2200" dirty="0" err="1"/>
              <a:t>თანმხლები</a:t>
            </a:r>
            <a:r>
              <a:rPr lang="en-US" sz="2200" dirty="0"/>
              <a:t> </a:t>
            </a:r>
            <a:r>
              <a:rPr lang="en-US" sz="2200" dirty="0" err="1"/>
              <a:t>დაავადება</a:t>
            </a:r>
            <a:r>
              <a:rPr lang="en-US" sz="2200" dirty="0"/>
              <a:t> ICD10	</a:t>
            </a:r>
          </a:p>
          <a:p>
            <a:r>
              <a:rPr lang="en-US" sz="2200" dirty="0" err="1"/>
              <a:t>ქირურგიული</a:t>
            </a:r>
            <a:r>
              <a:rPr lang="en-US" sz="2200" dirty="0"/>
              <a:t> </a:t>
            </a:r>
            <a:r>
              <a:rPr lang="en-US" sz="2200" dirty="0" err="1"/>
              <a:t>ჩარევა</a:t>
            </a:r>
            <a:r>
              <a:rPr lang="en-US" sz="2200" dirty="0"/>
              <a:t> NCSP	</a:t>
            </a:r>
          </a:p>
          <a:p>
            <a:r>
              <a:rPr lang="en-US" sz="2200" dirty="0" err="1"/>
              <a:t>სატრანსფუზიო</a:t>
            </a:r>
            <a:r>
              <a:rPr lang="en-US" sz="2200" dirty="0"/>
              <a:t> </a:t>
            </a:r>
            <a:r>
              <a:rPr lang="en-US" sz="2200" dirty="0" err="1"/>
              <a:t>საშუალება</a:t>
            </a:r>
            <a:r>
              <a:rPr lang="en-US" sz="2200" dirty="0"/>
              <a:t>  	</a:t>
            </a:r>
          </a:p>
          <a:p>
            <a:r>
              <a:rPr lang="en-US" sz="2200" dirty="0" err="1"/>
              <a:t>ჰემოტრანსფუზიის</a:t>
            </a:r>
            <a:r>
              <a:rPr lang="en-US" sz="2200" dirty="0"/>
              <a:t> </a:t>
            </a:r>
            <a:r>
              <a:rPr lang="en-US" sz="2200" dirty="0" err="1"/>
              <a:t>ეპიზოდის</a:t>
            </a:r>
            <a:r>
              <a:rPr lang="en-US" sz="2200" dirty="0"/>
              <a:t>  </a:t>
            </a:r>
            <a:r>
              <a:rPr lang="en-US" sz="2200" dirty="0" err="1"/>
              <a:t>რაოდენობა</a:t>
            </a:r>
            <a:r>
              <a:rPr lang="en-US" sz="2200" dirty="0"/>
              <a:t> 	</a:t>
            </a:r>
          </a:p>
          <a:p>
            <a:r>
              <a:rPr lang="en-US" sz="2200" dirty="0" err="1"/>
              <a:t>ჰემოტრანსფუზიის</a:t>
            </a:r>
            <a:r>
              <a:rPr lang="en-US" sz="2200" dirty="0"/>
              <a:t> </a:t>
            </a:r>
            <a:r>
              <a:rPr lang="en-US" sz="2200" dirty="0" err="1"/>
              <a:t>თარიღი</a:t>
            </a:r>
            <a:r>
              <a:rPr lang="en-US" sz="2200" dirty="0"/>
              <a:t>	</a:t>
            </a:r>
          </a:p>
          <a:p>
            <a:r>
              <a:rPr lang="en-US" sz="2200" dirty="0" err="1"/>
              <a:t>ჰემოტრანსფუზიის</a:t>
            </a:r>
            <a:r>
              <a:rPr lang="en-US" sz="2200" dirty="0"/>
              <a:t> </a:t>
            </a:r>
            <a:r>
              <a:rPr lang="en-US" sz="2200" dirty="0" err="1"/>
              <a:t>მოცულობა</a:t>
            </a:r>
            <a:r>
              <a:rPr lang="en-US" sz="2200" dirty="0"/>
              <a:t> </a:t>
            </a:r>
            <a:r>
              <a:rPr lang="en-US" sz="2200" dirty="0" err="1"/>
              <a:t>გადასხმის</a:t>
            </a:r>
            <a:r>
              <a:rPr lang="en-US" sz="2200" dirty="0"/>
              <a:t> </a:t>
            </a:r>
            <a:r>
              <a:rPr lang="en-US" sz="2200" dirty="0" err="1"/>
              <a:t>ცალკეული</a:t>
            </a:r>
            <a:r>
              <a:rPr lang="en-US" sz="2200" dirty="0"/>
              <a:t> </a:t>
            </a:r>
            <a:r>
              <a:rPr lang="en-US" sz="2200" dirty="0" err="1"/>
              <a:t>ეპიზოდის</a:t>
            </a:r>
            <a:r>
              <a:rPr lang="en-US" sz="2200" dirty="0"/>
              <a:t> </a:t>
            </a:r>
            <a:r>
              <a:rPr lang="en-US" sz="2200" dirty="0" err="1"/>
              <a:t>დროს</a:t>
            </a:r>
            <a:r>
              <a:rPr lang="en-US" sz="2200" dirty="0"/>
              <a:t> (</a:t>
            </a:r>
            <a:r>
              <a:rPr lang="en-US" sz="2200" dirty="0" err="1"/>
              <a:t>მლ</a:t>
            </a:r>
            <a:r>
              <a:rPr lang="en-US" sz="2200" dirty="0"/>
              <a:t>.) 	 </a:t>
            </a:r>
          </a:p>
          <a:p>
            <a:r>
              <a:rPr lang="en-US" sz="2200" dirty="0" err="1"/>
              <a:t>ჰემოტრანსფუზიის</a:t>
            </a:r>
            <a:r>
              <a:rPr lang="en-US" sz="2200" dirty="0"/>
              <a:t> </a:t>
            </a:r>
            <a:r>
              <a:rPr lang="en-US" sz="2200" dirty="0" err="1"/>
              <a:t>მთლიანი</a:t>
            </a:r>
            <a:r>
              <a:rPr lang="en-US" sz="2200" dirty="0"/>
              <a:t> </a:t>
            </a:r>
            <a:r>
              <a:rPr lang="en-US" sz="2200" dirty="0" err="1"/>
              <a:t>მოცულობა</a:t>
            </a:r>
            <a:r>
              <a:rPr lang="en-US" sz="2200" dirty="0"/>
              <a:t> (</a:t>
            </a:r>
            <a:r>
              <a:rPr lang="en-US" sz="2200" dirty="0" err="1"/>
              <a:t>მლ</a:t>
            </a:r>
            <a:r>
              <a:rPr lang="en-US" sz="2200" dirty="0"/>
              <a:t>.) </a:t>
            </a:r>
          </a:p>
          <a:p>
            <a:r>
              <a:rPr lang="ka-GE" sz="2200" dirty="0"/>
              <a:t>ჰემოტრანსფუზიის ჩვენება</a:t>
            </a:r>
            <a:endParaRPr lang="en-US" sz="2200" dirty="0"/>
          </a:p>
          <a:p>
            <a:r>
              <a:rPr lang="ka-GE" sz="2200" dirty="0"/>
              <a:t>ჰემოგლობინი </a:t>
            </a:r>
            <a:r>
              <a:rPr lang="ka-GE" sz="2200" dirty="0" smtClean="0"/>
              <a:t>საწყისი და ფაქტიური</a:t>
            </a:r>
            <a:endParaRPr lang="en-US" sz="2200" dirty="0"/>
          </a:p>
          <a:p>
            <a:r>
              <a:rPr lang="ka-GE" sz="2200" dirty="0"/>
              <a:t>ჰემატოკრიტი საწყისი და </a:t>
            </a:r>
            <a:r>
              <a:rPr lang="ka-GE" sz="2200" dirty="0" smtClean="0"/>
              <a:t>ფაქტიური</a:t>
            </a:r>
            <a:endParaRPr lang="en-US" sz="2200" dirty="0"/>
          </a:p>
          <a:p>
            <a:r>
              <a:rPr lang="ka-GE" sz="2200" dirty="0"/>
              <a:t>სხეულის </a:t>
            </a:r>
            <a:r>
              <a:rPr lang="ka-GE" sz="2200" dirty="0" smtClean="0"/>
              <a:t>მასა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ka-GE" sz="4800" dirty="0" smtClean="0">
                <a:solidFill>
                  <a:srgbClr val="006666"/>
                </a:solidFill>
              </a:rPr>
              <a:t>მიზანი</a:t>
            </a:r>
            <a:endParaRPr lang="en-US" sz="4800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11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ka-GE" sz="3200" dirty="0" smtClean="0">
                <a:solidFill>
                  <a:schemeClr val="accent2">
                    <a:lumMod val="75000"/>
                  </a:schemeClr>
                </a:solidFill>
              </a:rPr>
              <a:t>საავადმყოფოებში ქირურგიული </a:t>
            </a:r>
            <a:r>
              <a:rPr lang="ka-GE" sz="3200" dirty="0">
                <a:solidFill>
                  <a:schemeClr val="accent2">
                    <a:lumMod val="75000"/>
                  </a:schemeClr>
                </a:solidFill>
              </a:rPr>
              <a:t>მომსახურების ხარისხის </a:t>
            </a:r>
            <a:r>
              <a:rPr lang="ka-GE" sz="3200" dirty="0" smtClean="0">
                <a:solidFill>
                  <a:schemeClr val="accent2">
                    <a:lumMod val="75000"/>
                  </a:schemeClr>
                </a:solidFill>
              </a:rPr>
              <a:t>შეფასება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a-GE" sz="3200" dirty="0" smtClean="0">
                <a:solidFill>
                  <a:schemeClr val="accent2">
                    <a:lumMod val="75000"/>
                  </a:schemeClr>
                </a:solidFill>
              </a:rPr>
              <a:t>დაბალი </a:t>
            </a:r>
            <a:r>
              <a:rPr lang="ka-GE" sz="3200" dirty="0">
                <a:solidFill>
                  <a:schemeClr val="accent2">
                    <a:lumMod val="75000"/>
                  </a:schemeClr>
                </a:solidFill>
              </a:rPr>
              <a:t>რისკის  გეგმიური და </a:t>
            </a:r>
            <a:r>
              <a:rPr lang="ka-GE" sz="3200" dirty="0" smtClean="0">
                <a:solidFill>
                  <a:schemeClr val="accent2">
                    <a:lumMod val="75000"/>
                  </a:schemeClr>
                </a:solidFill>
              </a:rPr>
              <a:t>ურგენტული </a:t>
            </a:r>
            <a:r>
              <a:rPr lang="ka-GE" sz="3200" dirty="0">
                <a:solidFill>
                  <a:schemeClr val="accent2">
                    <a:lumMod val="75000"/>
                  </a:schemeClr>
                </a:solidFill>
              </a:rPr>
              <a:t>ქირურგიული ჩარევების ეფექტურობის ინდიკატორის (ჰემოტრანსფუზიის მაჩვენებელი) გამოყენებით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533400"/>
          </a:xfrm>
        </p:spPr>
        <p:txBody>
          <a:bodyPr>
            <a:noAutofit/>
          </a:bodyPr>
          <a:lstStyle/>
          <a:p>
            <a:r>
              <a:rPr lang="ka-GE" sz="2400" dirty="0" smtClean="0">
                <a:effectLst/>
              </a:rPr>
              <a:t>ჰემოტრასფუზიის</a:t>
            </a:r>
            <a:r>
              <a:rPr lang="ka-GE" sz="2400" dirty="0" smtClean="0"/>
              <a:t> </a:t>
            </a:r>
            <a:r>
              <a:rPr lang="ka-GE" sz="2400" dirty="0" smtClean="0">
                <a:effectLst/>
              </a:rPr>
              <a:t>მაჩვენებლის </a:t>
            </a:r>
            <a:r>
              <a:rPr lang="ka-GE" sz="2400" dirty="0">
                <a:effectLst/>
              </a:rPr>
              <a:t>გაზომვის კომპონენტები </a:t>
            </a:r>
            <a:r>
              <a:rPr lang="ka-GE" sz="2400" dirty="0" smtClean="0">
                <a:effectLst/>
              </a:rPr>
              <a:t> (გაგრძ.)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ka-GE" dirty="0"/>
              <a:t>ცირკულირებადი სისხლის მოცულობის </a:t>
            </a:r>
            <a:r>
              <a:rPr lang="en-US" dirty="0" smtClean="0"/>
              <a:t>(</a:t>
            </a:r>
            <a:r>
              <a:rPr lang="ka-GE" dirty="0" smtClean="0"/>
              <a:t>ცსმ</a:t>
            </a:r>
            <a:r>
              <a:rPr lang="en-US" dirty="0" smtClean="0"/>
              <a:t>) </a:t>
            </a:r>
            <a:r>
              <a:rPr lang="ka-GE" dirty="0" smtClean="0"/>
              <a:t>დეფიციტი:</a:t>
            </a:r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sz="2600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000" i="1" dirty="0" smtClean="0"/>
              <a:t> </a:t>
            </a:r>
            <a:endParaRPr lang="ka-GE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a-GE" sz="1800" i="1" dirty="0" smtClean="0"/>
              <a:t>ცსმ</a:t>
            </a:r>
            <a:r>
              <a:rPr lang="en-US" sz="1800" i="1" dirty="0" smtClean="0"/>
              <a:t> </a:t>
            </a:r>
            <a:r>
              <a:rPr lang="en-US" sz="1800" i="1" dirty="0"/>
              <a:t>(N</a:t>
            </a:r>
            <a:r>
              <a:rPr lang="en-US" sz="1800" i="1" dirty="0" smtClean="0"/>
              <a:t>)</a:t>
            </a:r>
            <a:r>
              <a:rPr lang="ka-GE" sz="1800" i="1" dirty="0" smtClean="0"/>
              <a:t> - ცირკულირებადი  სისხლის მოცულობის  ნორმა =წონა (კგ) </a:t>
            </a:r>
            <a:r>
              <a:rPr lang="en-US" sz="1800" i="1" dirty="0" smtClean="0"/>
              <a:t> X </a:t>
            </a:r>
            <a:r>
              <a:rPr lang="ka-GE" sz="1800" i="1" dirty="0" smtClean="0"/>
              <a:t>სისხლის საშუალო მოცულობა  (75მლ/კგ-მოზრდილ მამაკაცებში, 65მლ/კგ მოზრდილ ქალებში) </a:t>
            </a:r>
          </a:p>
          <a:p>
            <a:pPr marL="0" indent="0">
              <a:spcBef>
                <a:spcPts val="0"/>
              </a:spcBef>
              <a:buNone/>
            </a:pPr>
            <a:endParaRPr lang="ka-GE" sz="1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a-GE" sz="1800" i="1" dirty="0" smtClean="0"/>
              <a:t> </a:t>
            </a:r>
            <a:r>
              <a:rPr lang="en-US" sz="1800" i="1" dirty="0" err="1" smtClean="0"/>
              <a:t>Hct</a:t>
            </a:r>
            <a:r>
              <a:rPr lang="en-US" sz="1800" i="1" dirty="0" smtClean="0"/>
              <a:t> </a:t>
            </a:r>
            <a:r>
              <a:rPr lang="en-US" sz="1800" i="1" dirty="0"/>
              <a:t>(N</a:t>
            </a:r>
            <a:r>
              <a:rPr lang="en-US" sz="1800" i="1" dirty="0" smtClean="0"/>
              <a:t>)</a:t>
            </a:r>
            <a:r>
              <a:rPr lang="ka-GE" sz="1800" i="1" dirty="0" smtClean="0"/>
              <a:t> - ჰემატოკრიტი  - ნორმა (42-52%-მოზრდილი მამაკაცი, 37-47%-მოზრდილი ქალი)</a:t>
            </a:r>
          </a:p>
          <a:p>
            <a:pPr marL="0" indent="0">
              <a:spcBef>
                <a:spcPts val="0"/>
              </a:spcBef>
              <a:buNone/>
            </a:pPr>
            <a:endParaRPr lang="ka-GE" sz="1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a-GE" sz="1800" i="1" dirty="0"/>
              <a:t> </a:t>
            </a:r>
            <a:r>
              <a:rPr lang="en-US" sz="1800" i="1" dirty="0" err="1" smtClean="0"/>
              <a:t>Hct</a:t>
            </a:r>
            <a:r>
              <a:rPr lang="en-US" sz="1800" i="1" dirty="0" smtClean="0"/>
              <a:t> (</a:t>
            </a:r>
            <a:r>
              <a:rPr lang="en-US" sz="1800" i="1" dirty="0"/>
              <a:t>F</a:t>
            </a:r>
            <a:r>
              <a:rPr lang="en-US" sz="1800" i="1" dirty="0" smtClean="0"/>
              <a:t>)</a:t>
            </a:r>
            <a:r>
              <a:rPr lang="ka-GE" sz="1800" i="1" dirty="0" smtClean="0"/>
              <a:t> - ჰემატოკრიტი - ფაქტიური</a:t>
            </a:r>
            <a:endParaRPr lang="ka-GE" sz="1800" i="1" dirty="0"/>
          </a:p>
          <a:p>
            <a:pPr marL="0" indent="0">
              <a:spcBef>
                <a:spcPts val="0"/>
              </a:spcBef>
              <a:buNone/>
            </a:pPr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94751"/>
              </p:ext>
            </p:extLst>
          </p:nvPr>
        </p:nvGraphicFramePr>
        <p:xfrm>
          <a:off x="1447800" y="2895600"/>
          <a:ext cx="6096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28178"/>
              </p:ext>
            </p:extLst>
          </p:nvPr>
        </p:nvGraphicFramePr>
        <p:xfrm>
          <a:off x="457200" y="2133600"/>
          <a:ext cx="8229600" cy="1371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400" b="1" dirty="0" smtClean="0"/>
                        <a:t>ცსმ-ის დეფიციტი =  ცსმ</a:t>
                      </a:r>
                      <a:r>
                        <a:rPr lang="en-US" sz="2400" b="1" dirty="0" smtClean="0"/>
                        <a:t> (N) X (</a:t>
                      </a:r>
                      <a:r>
                        <a:rPr lang="en-US" sz="2400" b="1" dirty="0" err="1" smtClean="0"/>
                        <a:t>Hct</a:t>
                      </a:r>
                      <a:r>
                        <a:rPr lang="en-US" sz="2400" b="1" dirty="0" smtClean="0"/>
                        <a:t> (N) – </a:t>
                      </a:r>
                      <a:r>
                        <a:rPr lang="en-US" sz="2400" b="1" dirty="0" err="1" smtClean="0"/>
                        <a:t>Hct</a:t>
                      </a:r>
                      <a:r>
                        <a:rPr lang="en-US" sz="2400" b="1" dirty="0" smtClean="0"/>
                        <a:t> (F)/</a:t>
                      </a:r>
                      <a:r>
                        <a:rPr lang="en-US" sz="2400" b="1" dirty="0" err="1" smtClean="0"/>
                        <a:t>Hct</a:t>
                      </a:r>
                      <a:r>
                        <a:rPr lang="en-US" sz="2400" b="1" dirty="0" smtClean="0"/>
                        <a:t> (N))</a:t>
                      </a:r>
                      <a:endParaRPr lang="ka-GE" sz="2400" b="1" dirty="0" smtClean="0"/>
                    </a:p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85800"/>
          </a:xfrm>
        </p:spPr>
        <p:txBody>
          <a:bodyPr>
            <a:noAutofit/>
          </a:bodyPr>
          <a:lstStyle/>
          <a:p>
            <a:r>
              <a:rPr lang="ka-GE" sz="2400" dirty="0" smtClean="0"/>
              <a:t>ჰემოტრასფუზიის მაჩვენებლის </a:t>
            </a:r>
            <a:r>
              <a:rPr lang="ka-GE" sz="2400" dirty="0"/>
              <a:t>გაზომვის კომპონენტები  (გაგრძ.)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ka-GE" dirty="0" smtClean="0"/>
              <a:t>სისხლის </a:t>
            </a:r>
            <a:r>
              <a:rPr lang="ka-GE" dirty="0"/>
              <a:t>მაქსიმალური დასაშვები დანაკარგი (</a:t>
            </a:r>
            <a:r>
              <a:rPr lang="en-US" dirty="0"/>
              <a:t>Maximum Allowable Blood Loss</a:t>
            </a:r>
            <a:r>
              <a:rPr lang="en-US" dirty="0" smtClean="0"/>
              <a:t>)</a:t>
            </a:r>
            <a:r>
              <a:rPr lang="ka-GE" dirty="0" smtClean="0"/>
              <a:t>: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15136"/>
              </p:ext>
            </p:extLst>
          </p:nvPr>
        </p:nvGraphicFramePr>
        <p:xfrm>
          <a:off x="228601" y="2514600"/>
          <a:ext cx="8686800" cy="2133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45450"/>
                <a:gridCol w="269683"/>
                <a:gridCol w="6671667"/>
              </a:tblGrid>
              <a:tr h="2133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სისხლის </a:t>
                      </a:r>
                      <a:r>
                        <a:rPr lang="ka-GE" sz="2000" dirty="0">
                          <a:effectLst/>
                        </a:rPr>
                        <a:t>მაქსიმალური (დასაშვები) </a:t>
                      </a:r>
                      <a:r>
                        <a:rPr lang="ka-GE" sz="2000" dirty="0" smtClean="0">
                          <a:effectLst/>
                        </a:rPr>
                        <a:t>დანაკარგი</a:t>
                      </a:r>
                      <a:endParaRPr lang="en-US" sz="20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=</a:t>
                      </a:r>
                      <a:endParaRPr lang="en-US" sz="20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ცირკულირებადი სისხლის მოცულობა</a:t>
                      </a:r>
                      <a:r>
                        <a:rPr lang="ka-GE" sz="2000" baseline="30000" dirty="0">
                          <a:effectLst/>
                        </a:rPr>
                        <a:t>1 </a:t>
                      </a:r>
                      <a:r>
                        <a:rPr lang="ka-GE" sz="2000" dirty="0">
                          <a:effectLst/>
                        </a:rPr>
                        <a:t>×  (საწყისი ჰემატოკრიტი</a:t>
                      </a:r>
                      <a:r>
                        <a:rPr lang="ka-GE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– </a:t>
                      </a:r>
                      <a:r>
                        <a:rPr lang="ka-GE" sz="2000" dirty="0">
                          <a:effectLst/>
                        </a:rPr>
                        <a:t>ჰემატოკრიტის დასაშვები მინიმალური დონე</a:t>
                      </a:r>
                      <a:r>
                        <a:rPr lang="ka-GE" sz="2000" baseline="30000" dirty="0">
                          <a:effectLst/>
                        </a:rPr>
                        <a:t>3</a:t>
                      </a:r>
                      <a:r>
                        <a:rPr lang="ka-GE" sz="2000" dirty="0">
                          <a:effectLst/>
                        </a:rPr>
                        <a:t>)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                                                          </a:t>
                      </a:r>
                      <a:r>
                        <a:rPr lang="ka-GE" sz="2000" dirty="0" smtClean="0">
                          <a:effectLst/>
                        </a:rPr>
                        <a:t>საწყისი ჰემატოკრიტი </a:t>
                      </a:r>
                      <a:endParaRPr lang="en-US" sz="2000" dirty="0" smtClean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833688" y="8005763"/>
            <a:ext cx="5495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3657600"/>
            <a:ext cx="594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876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aseline="30000" dirty="0"/>
              <a:t>1 </a:t>
            </a:r>
            <a:r>
              <a:rPr lang="ka-GE" baseline="30000" dirty="0" smtClean="0"/>
              <a:t>  </a:t>
            </a:r>
            <a:r>
              <a:rPr lang="ka-GE" dirty="0" smtClean="0"/>
              <a:t>განმარტება მოცემულია წინა სლაიდზე</a:t>
            </a:r>
          </a:p>
          <a:p>
            <a:r>
              <a:rPr lang="ka-GE" baseline="30000" dirty="0" smtClean="0"/>
              <a:t>2  </a:t>
            </a:r>
            <a:r>
              <a:rPr lang="ka-GE" dirty="0" smtClean="0"/>
              <a:t>პაციენტის ფაქტიური ჰემატოკრიტი</a:t>
            </a:r>
          </a:p>
          <a:p>
            <a:r>
              <a:rPr lang="ka-GE" baseline="30000" dirty="0" smtClean="0"/>
              <a:t>3  </a:t>
            </a:r>
            <a:r>
              <a:rPr lang="ka-GE" i="1" dirty="0"/>
              <a:t>საშუალოდ მიღებულია 30% (იმ პაციენტებში, რომელთაც არ აღენიშნებათ ჟანგბადის ტრანსპორტირების ფუნქციის დარღვევა არტერიული სისხლში ჟანგბადის დაბალი სატურაციის ან არაადექვატური პერფუზიის გამო), თუმცა ვარირებს პაციენტების </a:t>
            </a:r>
            <a:r>
              <a:rPr lang="ka-GE" i="1" dirty="0" smtClean="0"/>
              <a:t>მიხედვით</a:t>
            </a:r>
            <a:r>
              <a:rPr lang="en-US" i="1" dirty="0" smtClean="0"/>
              <a:t>).</a:t>
            </a:r>
            <a:r>
              <a:rPr lang="ka-GE" i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34" y="-152400"/>
            <a:ext cx="9172433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ka-GE" sz="2400" dirty="0" smtClean="0"/>
              <a:t>ეროვნული ინდიკატორების ნუსხა </a:t>
            </a:r>
            <a:br>
              <a:rPr lang="ka-GE" sz="2400" dirty="0" smtClean="0"/>
            </a:br>
            <a:r>
              <a:rPr lang="ka-GE" sz="2400" dirty="0" smtClean="0"/>
              <a:t>(ადაპტირებული </a:t>
            </a:r>
            <a:r>
              <a:rPr lang="en-US" sz="2400" dirty="0" smtClean="0"/>
              <a:t>OECD</a:t>
            </a:r>
            <a:r>
              <a:rPr lang="ka-GE" sz="2400" dirty="0" smtClean="0"/>
              <a:t>-ის მიხედვით)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4341"/>
              </p:ext>
            </p:extLst>
          </p:nvPr>
        </p:nvGraphicFramePr>
        <p:xfrm>
          <a:off x="0" y="843915"/>
          <a:ext cx="9130352" cy="601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274"/>
                <a:gridCol w="2263078"/>
              </a:tblGrid>
              <a:tr h="338302">
                <a:tc>
                  <a:txBody>
                    <a:bodyPr/>
                    <a:lstStyle/>
                    <a:p>
                      <a:r>
                        <a:rPr lang="ka-GE" dirty="0" smtClean="0"/>
                        <a:t>ჯგუფები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ინდიკატორების</a:t>
                      </a:r>
                      <a:r>
                        <a:rPr lang="ka-GE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</a:tr>
              <a:tr h="488071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ამბულატორიული მომსახურების დროს თავიდან აცილებადი ჰოსპიტალიზაცია (სენსიტიური მდგომარეობები</a:t>
                      </a:r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)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პაციენტის </a:t>
                      </a:r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უსაფრთხოება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ჰოსპიტალში </a:t>
                      </a:r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შეძენილი </a:t>
                      </a:r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ინფექციები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სენტინელური მოვლენები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ხელმისაწვდომობა და </a:t>
                      </a:r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სამართლიანობა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სამკურნალო საშუალებების დანიშვნა და </a:t>
                      </a:r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მოხმარება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პაციენტის </a:t>
                      </a:r>
                      <a:r>
                        <a:rPr lang="ka-GE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კმაყოფილება</a:t>
                      </a:r>
                      <a:endParaRPr lang="ka-GE" sz="1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იმუნიზაცია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დედათა და ბავშვთა ჯანმრთელობა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ტუბერკულოზი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დიაბეტი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ავთვისებიანი სიმსივნეები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ფსიქიკური ჯანმრთელობა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რესურსების მოხმარება და ხარჯები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5257800" y="5445456"/>
            <a:ext cx="2133600" cy="955343"/>
          </a:xfrm>
          <a:prstGeom prst="wedgeRoundRectCallout">
            <a:avLst>
              <a:gd name="adj1" fmla="val 98784"/>
              <a:gd name="adj2" fmla="val -1086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სულ </a:t>
            </a:r>
          </a:p>
          <a:p>
            <a:pPr algn="ctr"/>
            <a:r>
              <a:rPr lang="ka-GE" b="1" dirty="0" smtClean="0"/>
              <a:t>55 </a:t>
            </a:r>
          </a:p>
          <a:p>
            <a:pPr algn="ctr"/>
            <a:r>
              <a:rPr lang="ka-GE" b="1" dirty="0" smtClean="0"/>
              <a:t>ინდიკატორი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07556"/>
              </p:ext>
            </p:extLst>
          </p:nvPr>
        </p:nvGraphicFramePr>
        <p:xfrm>
          <a:off x="8458200" y="4648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58200" y="4648200"/>
                        <a:ext cx="381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94980"/>
              </p:ext>
            </p:extLst>
          </p:nvPr>
        </p:nvGraphicFramePr>
        <p:xfrm>
          <a:off x="381001" y="969973"/>
          <a:ext cx="8305799" cy="451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13"/>
                <a:gridCol w="4319293"/>
                <a:gridCol w="2095856"/>
                <a:gridCol w="1397237"/>
              </a:tblGrid>
              <a:tr h="689686">
                <a:tc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ღონისძიება 1.  ინდიკატორი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1" u="none" strike="noStrike" dirty="0" smtClean="0">
                          <a:effectLst/>
                        </a:rPr>
                        <a:t>პასუხისმგებელი </a:t>
                      </a:r>
                      <a:endParaRPr lang="ka-G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="1" dirty="0" smtClean="0">
                          <a:effectLst/>
                        </a:rPr>
                        <a:t>ხანგრძლი-ვობა (დღე)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</a:tr>
              <a:tr h="641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ინდიკატორის შერჩევა/შემუშავება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694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სამიზნეების (კონტინგენტი, </a:t>
                      </a:r>
                      <a:r>
                        <a:rPr lang="ka-GE" sz="1600" u="none" strike="noStrike" dirty="0" smtClean="0">
                          <a:effectLst/>
                        </a:rPr>
                        <a:t>დაწესებულება, ჩარევები/ </a:t>
                      </a:r>
                      <a:r>
                        <a:rPr lang="ka-GE" sz="1600" u="none" strike="noStrike" dirty="0">
                          <a:effectLst/>
                        </a:rPr>
                        <a:t>დიაგნოზები და ა.შ) შერჩევა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641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საკონტროლო ნიშნულების </a:t>
                      </a:r>
                      <a:r>
                        <a:rPr lang="ka-GE" sz="1600" u="none" strike="noStrike" dirty="0" smtClean="0">
                          <a:effectLst/>
                        </a:rPr>
                        <a:t>განსაზღვრა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  <a:tr h="1849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ეროვნულ </a:t>
                      </a:r>
                      <a:r>
                        <a:rPr lang="ka-GE" sz="1600" u="none" strike="noStrike" dirty="0" smtClean="0">
                          <a:effectLst/>
                        </a:rPr>
                        <a:t>გაიდლაინის/ საერთაშორისო მტკიცებულებების მიმოხილვა</a:t>
                      </a:r>
                      <a:r>
                        <a:rPr lang="ka-GE" sz="1600" u="none" strike="noStrike" baseline="0" dirty="0" smtClean="0">
                          <a:effectLst/>
                        </a:rPr>
                        <a:t> /</a:t>
                      </a:r>
                      <a:r>
                        <a:rPr lang="ka-GE" sz="1600" u="none" strike="noStrike" dirty="0" smtClean="0">
                          <a:effectLst/>
                        </a:rPr>
                        <a:t> </a:t>
                      </a:r>
                      <a:r>
                        <a:rPr lang="ka-GE" sz="1600" u="none" strike="noStrike" dirty="0">
                          <a:effectLst/>
                        </a:rPr>
                        <a:t>ექსპერტთა აზრის მოძიება ქირურგიული ჩარევის ხარისხის სტანდარტის განსაზღვრის მიზნით 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ხარისხის სამუშაო ჯგუფი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14400"/>
          </a:xfrm>
        </p:spPr>
        <p:txBody>
          <a:bodyPr/>
          <a:lstStyle/>
          <a:p>
            <a:r>
              <a:rPr lang="ka-GE" dirty="0"/>
              <a:t>მეთოდოლოგია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a-GE" b="0" dirty="0" smtClean="0"/>
              <a:t>ინდიკატორის შერჩევის პრინციპის განსაზღვრა და პილოტური ინდიკატორის შერჩევა</a:t>
            </a:r>
          </a:p>
          <a:p>
            <a:pPr marL="0" indent="0">
              <a:buNone/>
            </a:pPr>
            <a:endParaRPr lang="ka-GE" b="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ka-GE" b="0" dirty="0" smtClean="0"/>
              <a:t>პილოტური სამედიცინო დაწესებულების შერჩევის კრიტერიუმების განსაზღვრა და დაწესებულების შერჩევა</a:t>
            </a:r>
          </a:p>
          <a:p>
            <a:pPr marL="0" indent="0">
              <a:buNone/>
            </a:pPr>
            <a:endParaRPr lang="ka-GE" b="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ka-GE" b="0" dirty="0" smtClean="0"/>
              <a:t>ქირურგიული ჩარევების შერჩევის პრინციპის განსაზღვრა და სამიზნე ოპერაციების შერჩევა</a:t>
            </a:r>
          </a:p>
          <a:p>
            <a:pPr marL="0" indent="0">
              <a:buNone/>
            </a:pPr>
            <a:endParaRPr lang="ka-GE" b="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ka-GE" b="0" dirty="0" smtClean="0"/>
              <a:t>სამიზნე კონტინგენტის შერჩევა</a:t>
            </a:r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ecision 13"/>
          <p:cNvSpPr/>
          <p:nvPr/>
        </p:nvSpPr>
        <p:spPr>
          <a:xfrm>
            <a:off x="1828800" y="1638300"/>
            <a:ext cx="5410200" cy="4419600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8" y="554647"/>
            <a:ext cx="8839200" cy="366586"/>
          </a:xfrm>
        </p:spPr>
        <p:txBody>
          <a:bodyPr>
            <a:normAutofit/>
          </a:bodyPr>
          <a:lstStyle/>
          <a:p>
            <a:r>
              <a:rPr lang="ka-GE" sz="1800" dirty="0" smtClean="0">
                <a:effectLst/>
              </a:rPr>
              <a:t>1. 1. ჰოსპიტალური ინდიკატორების შერჩევის პრინციპი (ნიმუში)</a:t>
            </a:r>
            <a:endParaRPr lang="en-US" sz="1800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990850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ქირურგიული ჩარევის დაბალი ბაზისური რისკი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9000" y="2971800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ქირურგიული ჩარევის მაღალი ბაზისური რისკი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61077" y="5926536"/>
            <a:ext cx="2362200" cy="936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ქირურგიული ჩარევის დაბალი მოცულობა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7665" y="921233"/>
            <a:ext cx="2362200" cy="886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ქირურგიული ჩარევის  მაღალი მოცულობა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15897"/>
            <a:ext cx="2115995" cy="1047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სხვა ჩარევებზე ფოკუსირება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7460" y="5815897"/>
            <a:ext cx="2133600" cy="1047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სტრუქტურული ინდიკატორი</a:t>
            </a:r>
          </a:p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(მაგ. ოპერაციების რაოდენობა)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951936"/>
            <a:ext cx="2133600" cy="1047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შედეგის ინდიკატორი</a:t>
            </a:r>
          </a:p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(მაგ. სიკვდილიანობა)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51936"/>
            <a:ext cx="2133600" cy="1047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პროცესის ინდიკატორი</a:t>
            </a:r>
          </a:p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(მაგ. ჭრილობის ინფიცირება)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133600" y="2209800"/>
            <a:ext cx="2287706" cy="13906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4724400" y="2209800"/>
            <a:ext cx="2280312" cy="13906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2138149" y="3962401"/>
            <a:ext cx="2283157" cy="14694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4724400" y="3962401"/>
            <a:ext cx="2312158" cy="14694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3118633">
            <a:off x="6862757" y="1875170"/>
            <a:ext cx="412477" cy="49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3563436">
            <a:off x="1834276" y="5375001"/>
            <a:ext cx="412477" cy="49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8270381">
            <a:off x="6950962" y="5315329"/>
            <a:ext cx="412477" cy="49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8392201">
            <a:off x="1833918" y="1877048"/>
            <a:ext cx="412477" cy="49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6"/>
          <p:cNvSpPr txBox="1"/>
          <p:nvPr/>
        </p:nvSpPr>
        <p:spPr>
          <a:xfrm>
            <a:off x="2040156" y="4078975"/>
            <a:ext cx="2611728" cy="1236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ფარინგეალური მიოტომია</a:t>
            </a:r>
          </a:p>
          <a:p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 </a:t>
            </a:r>
          </a:p>
          <a:p>
            <a:r>
              <a:rPr lang="ka-GE" sz="1400" b="1" dirty="0">
                <a:latin typeface="Sylfaen"/>
                <a:ea typeface="Calibri"/>
                <a:cs typeface="Times New Roman"/>
              </a:rPr>
              <a:t>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მეკელის </a:t>
            </a:r>
          </a:p>
          <a:p>
            <a:r>
              <a:rPr lang="ka-GE" sz="1400" b="1" dirty="0">
                <a:latin typeface="Sylfaen"/>
                <a:ea typeface="Calibri"/>
                <a:cs typeface="Times New Roman"/>
              </a:rPr>
              <a:t>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   დივერიტულექტომია</a:t>
            </a:r>
            <a:endParaRPr lang="en-US" sz="1400" b="1" dirty="0">
              <a:latin typeface="Sylfaen"/>
              <a:ea typeface="Calibri"/>
              <a:cs typeface="Times New Roman"/>
            </a:endParaRPr>
          </a:p>
        </p:txBody>
      </p:sp>
      <p:sp>
        <p:nvSpPr>
          <p:cNvPr id="27" name="Text Box 6"/>
          <p:cNvSpPr txBox="1"/>
          <p:nvPr/>
        </p:nvSpPr>
        <p:spPr>
          <a:xfrm>
            <a:off x="4651884" y="4078975"/>
            <a:ext cx="2505318" cy="94397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პულმონური ლობექტომია</a:t>
            </a:r>
          </a:p>
          <a:p>
            <a:pPr>
              <a:spcAft>
                <a:spcPts val="1200"/>
              </a:spcAft>
            </a:pPr>
            <a:r>
              <a:rPr lang="ka-GE" sz="1400" b="1" dirty="0">
                <a:latin typeface="Sylfaen"/>
                <a:ea typeface="Calibri"/>
                <a:cs typeface="Times New Roman"/>
              </a:rPr>
              <a:t>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პანკრეასის რეზექცია</a:t>
            </a:r>
          </a:p>
          <a:p>
            <a:pPr>
              <a:spcAft>
                <a:spcPts val="1200"/>
              </a:spcAft>
            </a:pP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smtClean="0">
                <a:latin typeface="Sylfaen"/>
                <a:ea typeface="Calibri"/>
                <a:cs typeface="Times New Roman"/>
              </a:rPr>
              <a:t>პნევმოექტომია</a:t>
            </a:r>
            <a:endParaRPr lang="en-US" sz="1400" b="1" dirty="0">
              <a:latin typeface="Sylfaen"/>
              <a:ea typeface="Calibri"/>
              <a:cs typeface="Times New Roman"/>
            </a:endParaRPr>
          </a:p>
        </p:txBody>
      </p:sp>
      <p:sp>
        <p:nvSpPr>
          <p:cNvPr id="31" name="Text Box 6"/>
          <p:cNvSpPr txBox="1"/>
          <p:nvPr/>
        </p:nvSpPr>
        <p:spPr>
          <a:xfrm>
            <a:off x="2129619" y="2295525"/>
            <a:ext cx="2594781" cy="1219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400" b="1" dirty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>
                <a:latin typeface="Sylfaen"/>
                <a:ea typeface="Calibri"/>
                <a:cs typeface="Times New Roman"/>
              </a:rPr>
              <a:t>თიაქრის აღდგენითი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ოპერაციები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1400" b="1" dirty="0">
                <a:latin typeface="Sylfaen"/>
                <a:ea typeface="Calibri"/>
                <a:cs typeface="Times New Roman"/>
              </a:rPr>
              <a:t>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ქოლეცისტექტომია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1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>
                <a:latin typeface="Sylfaen"/>
                <a:ea typeface="Calibri"/>
                <a:cs typeface="Times New Roman"/>
              </a:rPr>
              <a:t>თიროიდექტომია </a:t>
            </a:r>
            <a:endParaRPr lang="en-US" sz="1400" b="1" dirty="0">
              <a:latin typeface="Sylfaen"/>
              <a:ea typeface="Calibri"/>
              <a:cs typeface="Times New Roman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633972" y="2214917"/>
            <a:ext cx="2570909" cy="128132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კორონარული შუნტირება</a:t>
            </a:r>
          </a:p>
          <a:p>
            <a:pPr>
              <a:lnSpc>
                <a:spcPct val="115000"/>
              </a:lnSpc>
            </a:pPr>
            <a:r>
              <a:rPr lang="ka-GE" sz="1400" b="1" dirty="0">
                <a:latin typeface="Sylfaen"/>
                <a:ea typeface="Calibri"/>
                <a:cs typeface="Times New Roman"/>
              </a:rPr>
              <a:t>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აორტის სარქვლის     </a:t>
            </a:r>
          </a:p>
          <a:p>
            <a:pPr>
              <a:lnSpc>
                <a:spcPct val="115000"/>
              </a:lnSpc>
            </a:pP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ჩანაცვლება       </a:t>
            </a:r>
          </a:p>
          <a:p>
            <a:pPr>
              <a:lnSpc>
                <a:spcPct val="115000"/>
              </a:lnSpc>
            </a:pP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     </a:t>
            </a:r>
            <a:r>
              <a:rPr lang="en-US" sz="1400" b="1" dirty="0" smtClean="0">
                <a:latin typeface="Sylfaen"/>
                <a:ea typeface="Calibri"/>
                <a:cs typeface="Times New Roman"/>
              </a:rPr>
              <a:t>•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მიტრალური </a:t>
            </a:r>
          </a:p>
          <a:p>
            <a:pPr>
              <a:lnSpc>
                <a:spcPct val="115000"/>
              </a:lnSpc>
            </a:pPr>
            <a:r>
              <a:rPr lang="ka-GE" sz="1400" b="1" dirty="0">
                <a:latin typeface="Sylfaen"/>
                <a:ea typeface="Calibri"/>
                <a:cs typeface="Times New Roman"/>
              </a:rPr>
              <a:t> </a:t>
            </a:r>
            <a:r>
              <a:rPr lang="ka-GE" sz="1400" b="1" dirty="0" smtClean="0">
                <a:latin typeface="Sylfaen"/>
                <a:ea typeface="Calibri"/>
                <a:cs typeface="Times New Roman"/>
              </a:rPr>
              <a:t>        სარქვლის ჩანაცვლება </a:t>
            </a:r>
            <a:endParaRPr lang="en-US" sz="1400" b="1" dirty="0">
              <a:latin typeface="Sylfae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7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ka-GE" sz="2000" b="1" dirty="0">
                <a:solidFill>
                  <a:schemeClr val="tx1"/>
                </a:solidFill>
              </a:rPr>
              <a:t>ინდიკატორის შერჩევის პრინციპის განსაზღვრა და პილოტური ინდიკატორის შერჩევა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8150" y="5943596"/>
            <a:ext cx="1207870" cy="914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31238" y="5948963"/>
            <a:ext cx="1279162" cy="914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ka-GE" sz="4400" dirty="0" smtClean="0">
                <a:solidFill>
                  <a:srgbClr val="006666"/>
                </a:solidFill>
              </a:rPr>
              <a:t>1.2. პილოტური ინდიკატორი</a:t>
            </a:r>
            <a:endParaRPr lang="en-US" sz="4400" dirty="0"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57400"/>
                <a:ext cx="8458200" cy="2667000"/>
              </a:xfrm>
              <a:ln>
                <a:solidFill>
                  <a:schemeClr val="tx2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b="1" i="1" smtClean="0">
                          <a:latin typeface="Cambria Math"/>
                        </a:rPr>
                        <m:t>ჰემოტრასფუზიის </m:t>
                      </m:r>
                      <m:r>
                        <a:rPr lang="ka-GE" i="1" smtClean="0">
                          <a:latin typeface="Cambria Math"/>
                        </a:rPr>
                        <m:t>მაჩვენებელი</m:t>
                      </m:r>
                    </m:oMath>
                  </m:oMathPara>
                </a14:m>
                <a:endParaRPr lang="ka-GE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ka-GE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ka-GE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a-GE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ka-GE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ka-GE" b="1" i="1">
                                  <a:latin typeface="Cambria Math"/>
                                </a:rPr>
                                <m:t>ქირურგიული ჩარევების რაოდენობა</m:t>
                              </m:r>
                              <m:r>
                                <a:rPr lang="en-US" b="1" i="1" baseline="3000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ka-GE" b="1" i="1">
                                  <a:latin typeface="Cambria Math"/>
                                </a:rPr>
                                <m:t>, </m:t>
                              </m:r>
                            </m:e>
                            <m:e>
                              <m:r>
                                <a:rPr lang="ka-GE" b="1" i="1">
                                  <a:latin typeface="Cambria Math"/>
                                </a:rPr>
                                <m:t>რომლის დროსაც მოხდა ჰემოტრანსფუზია</m:t>
                              </m:r>
                            </m:e>
                          </m:eqArr>
                        </m:num>
                        <m:den>
                          <m:r>
                            <a:rPr lang="ka-GE" b="1" i="1">
                              <a:latin typeface="Cambria Math"/>
                            </a:rPr>
                            <m:t>ქირურგიული ჩარევების რაოდენობა</m:t>
                          </m:r>
                          <m:r>
                            <a:rPr lang="en-US" b="1" i="1" baseline="3000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57400"/>
                <a:ext cx="8458200" cy="2667000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4287" y="571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baseline="30000" dirty="0" smtClean="0"/>
              <a:t>1,2</a:t>
            </a:r>
            <a:r>
              <a:rPr lang="en-US" sz="1600" i="1" dirty="0" smtClean="0"/>
              <a:t> </a:t>
            </a:r>
            <a:r>
              <a:rPr lang="ka-GE" sz="1600" i="1" dirty="0" smtClean="0"/>
              <a:t>დაბალი რისკის გეგმიური და ურგენტული ქირურგიული ჩარევები (შერჩეული </a:t>
            </a:r>
            <a:r>
              <a:rPr lang="en-US" sz="1600" i="1" dirty="0" smtClean="0"/>
              <a:t>NCSP</a:t>
            </a:r>
            <a:r>
              <a:rPr lang="ka-GE" sz="1600" i="1" dirty="0" smtClean="0"/>
              <a:t> კოდები)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038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43452"/>
              </p:ext>
            </p:extLst>
          </p:nvPr>
        </p:nvGraphicFramePr>
        <p:xfrm>
          <a:off x="0" y="0"/>
          <a:ext cx="9144000" cy="68924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505200"/>
                <a:gridCol w="5638800"/>
              </a:tblGrid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2400" u="none" strike="noStrike" dirty="0" smtClean="0">
                          <a:effectLst/>
                        </a:rPr>
                        <a:t>1.3. ინდიკატორის </a:t>
                      </a:r>
                      <a:r>
                        <a:rPr lang="ka-GE" sz="2400" u="none" strike="noStrike" dirty="0">
                          <a:effectLst/>
                        </a:rPr>
                        <a:t>პასპორტი</a:t>
                      </a:r>
                      <a:endParaRPr lang="ka-GE" sz="2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ინდიკატორის ჯგუფი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პაციენტის უსაფრთხოება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ინდიკატორის არეალი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ქირურგიული მომსახურების ხარისხის შეფასება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40316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ინდიკატორის ქვე-არეალი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გეგმიური და დაბალი რისკის გადაუდებელი ოპერაციები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ინდიკატორის ნომერი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ინდიკატორის სახელი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ჰემოტრასფუზიების </a:t>
                      </a:r>
                      <a:r>
                        <a:rPr lang="ka-GE" sz="1600" u="none" strike="noStrike" dirty="0">
                          <a:effectLst/>
                        </a:rPr>
                        <a:t>მაჩვენებელი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ინდიკატორის გაზომვის მექანიზმი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ადმინისტრაციული მონაცემების ანალიზი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589915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ინდიკატორის აღწერა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ჰემოტრასფუზიების </a:t>
                      </a:r>
                      <a:r>
                        <a:rPr lang="ka-GE" sz="1600" u="none" strike="noStrike" dirty="0">
                          <a:effectLst/>
                        </a:rPr>
                        <a:t>% გეგმიური და დაბალი რისკის გადაუდებელი ოპერაციების დროს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50893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მტკიცებულების დონე და რეკომენდაციის სიძლიერე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საანგარიშო პერიოდი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2013 წლის ივლისი - 2015 წლის იანვარი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მრიცხველი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ჰემოტრასფუზიების </a:t>
                      </a:r>
                      <a:r>
                        <a:rPr lang="ka-GE" sz="1600" u="none" strike="noStrike" dirty="0">
                          <a:effectLst/>
                        </a:rPr>
                        <a:t>რაოდენობა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50893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მნიშვნელი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გეგმიური და დაბალი რისკის გადაუდებელი ოპერაციების რაოდენობა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ნოზოლოგიური ჯგუფი 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ICD-10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NCSP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მონაცემთა წყარო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საყოველთაო ჯანდაცვის პროგრამის ანგარიშგების მოდული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ინდიკატორის შემუშავების ფორმა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ახალი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რეფერენსი/ლიტერატურა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სამიზნე მომხმარებელი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MoLHSA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  <a:tr h="29495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კომენტარები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9508" marR="9508" marT="95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609600"/>
          </a:xfrm>
        </p:spPr>
        <p:txBody>
          <a:bodyPr>
            <a:normAutofit/>
          </a:bodyPr>
          <a:lstStyle/>
          <a:p>
            <a:r>
              <a:rPr lang="ka-GE" sz="2400" dirty="0" smtClean="0">
                <a:effectLst/>
              </a:rPr>
              <a:t>2. 1. პილოტური დაწესებულების შერჩევა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ka-GE" dirty="0" smtClean="0"/>
              <a:t>შერჩევის კრიტერიუმები:</a:t>
            </a:r>
          </a:p>
          <a:p>
            <a:pPr marL="0" indent="0">
              <a:buNone/>
            </a:pPr>
            <a:endParaRPr lang="ka-GE" dirty="0" smtClean="0"/>
          </a:p>
          <a:p>
            <a:pPr lvl="1"/>
            <a:r>
              <a:rPr lang="ka-GE" b="0" dirty="0"/>
              <a:t>დაწესებულების </a:t>
            </a:r>
            <a:r>
              <a:rPr lang="ka-GE" b="0" dirty="0" smtClean="0"/>
              <a:t>პროფილი</a:t>
            </a:r>
          </a:p>
          <a:p>
            <a:pPr marL="457200" lvl="1" indent="0">
              <a:buNone/>
            </a:pPr>
            <a:endParaRPr lang="en-US" b="0" dirty="0"/>
          </a:p>
          <a:p>
            <a:pPr lvl="1"/>
            <a:r>
              <a:rPr lang="ka-GE" b="0" dirty="0" smtClean="0"/>
              <a:t>პილოტურ </a:t>
            </a:r>
            <a:r>
              <a:rPr lang="ka-GE" b="0" dirty="0"/>
              <a:t>დაწესებულებაში </a:t>
            </a:r>
            <a:r>
              <a:rPr lang="ka-GE" b="0" dirty="0" smtClean="0"/>
              <a:t>სამიზნე ჩარევების სრული სპექტრი </a:t>
            </a:r>
          </a:p>
          <a:p>
            <a:pPr marL="457200" lvl="1" indent="0">
              <a:buNone/>
            </a:pPr>
            <a:endParaRPr lang="ka-GE" b="0" dirty="0" smtClean="0"/>
          </a:p>
          <a:p>
            <a:pPr lvl="1"/>
            <a:r>
              <a:rPr lang="ka-GE" b="0" dirty="0"/>
              <a:t>პილოტურ დაწესებულებაში სამიზნე ჩარევების მაღალი </a:t>
            </a:r>
            <a:r>
              <a:rPr lang="ka-GE" b="0" dirty="0" smtClean="0"/>
              <a:t>მოცულობა/სიხშირე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lnSpc>
                <a:spcPct val="20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 startAt="2"/>
            </a:pPr>
            <a:r>
              <a:rPr lang="ka-GE" sz="2400" b="1" dirty="0">
                <a:solidFill>
                  <a:schemeClr val="tx1"/>
                </a:solidFill>
              </a:rPr>
              <a:t>პილოტური სამედიცინო დაწესებულების შერჩევის კრიტერიუმების განსაზღვრა და დაწესებულების შერჩევა</a:t>
            </a:r>
          </a:p>
        </p:txBody>
      </p:sp>
    </p:spTree>
    <p:extLst>
      <p:ext uri="{BB962C8B-B14F-4D97-AF65-F5344CB8AC3E}">
        <p14:creationId xmlns:p14="http://schemas.microsoft.com/office/powerpoint/2010/main" val="15261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ka-GE" dirty="0" smtClean="0"/>
              <a:t>2.2. შერჩეული დაწესებულები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a-GE" b="0" dirty="0" smtClean="0"/>
              <a:t>შპს </a:t>
            </a:r>
            <a:r>
              <a:rPr lang="ka-GE" b="0" dirty="0"/>
              <a:t>"მაღალი სამედიცინო ტექნოლოგიების ცენტრი, საუნივერსიტეტო კლინიკა" (დაწესებულება 1</a:t>
            </a:r>
            <a:r>
              <a:rPr lang="ka-GE" b="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ka-GE" b="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a-GE" b="0" dirty="0" smtClean="0"/>
              <a:t>შპს </a:t>
            </a:r>
            <a:r>
              <a:rPr lang="ka-GE" b="0" dirty="0"/>
              <a:t>"აკად. ო. ღუდუშაურის სახელობის ეროვნული სამედიცინო ცენტრი" (დაწესებულება 2) </a:t>
            </a:r>
            <a:endParaRPr lang="ka-GE" b="0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ka-GE" b="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a-GE" b="0" dirty="0" smtClean="0"/>
              <a:t>სს </a:t>
            </a:r>
            <a:r>
              <a:rPr lang="ka-GE" b="0" dirty="0"/>
              <a:t>,,კ. ერისთავის სახ. ექსპერიმენტული და კლინიკური ქირურუგიის ეროვნული ცენტრი" </a:t>
            </a:r>
            <a:r>
              <a:rPr lang="ka-GE" b="0" dirty="0" smtClean="0"/>
              <a:t>(დაწებულება 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ka-GE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ka-G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i="1" dirty="0" smtClean="0">
                <a:solidFill>
                  <a:srgbClr val="C00000"/>
                </a:solidFill>
              </a:rPr>
              <a:t>შედეგი:  </a:t>
            </a:r>
            <a:r>
              <a:rPr lang="ka-GE" i="1" dirty="0" smtClean="0"/>
              <a:t>შეირჩა </a:t>
            </a:r>
            <a:r>
              <a:rPr lang="ka-GE" i="1" dirty="0"/>
              <a:t>ერთი პილოტური დაწესებულება, სადაც </a:t>
            </a:r>
            <a:r>
              <a:rPr lang="ka-GE" i="1" dirty="0" smtClean="0"/>
              <a:t>საანგარიშო პერიოდში ჩატარდა  სამიზნე  ჩარევების /ოპერაციების  მეტი </a:t>
            </a:r>
            <a:r>
              <a:rPr lang="ka-GE" i="1" dirty="0"/>
              <a:t>რაოდენობა და </a:t>
            </a:r>
            <a:r>
              <a:rPr lang="ka-GE" i="1" dirty="0" smtClean="0"/>
              <a:t> გამოვლინდა  სამიზნე  ჩარევების/ოპერაციების სრული სპექტრი  -  </a:t>
            </a:r>
            <a:r>
              <a:rPr lang="ka-GE" dirty="0" smtClean="0"/>
              <a:t>დაწესებულება 2</a:t>
            </a:r>
            <a:endParaRPr lang="ka-G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1281</Words>
  <Application>Microsoft Office PowerPoint</Application>
  <PresentationFormat>On-screen Show (4:3)</PresentationFormat>
  <Paragraphs>333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PowerPoint Presentation</vt:lpstr>
      <vt:lpstr>მიზანი</vt:lpstr>
      <vt:lpstr>PowerPoint Presentation</vt:lpstr>
      <vt:lpstr>მეთოდოლოგია </vt:lpstr>
      <vt:lpstr>1. 1. ჰოსპიტალური ინდიკატორების შერჩევის პრინციპი (ნიმუში)</vt:lpstr>
      <vt:lpstr>1.2. პილოტური ინდიკატორი</vt:lpstr>
      <vt:lpstr>PowerPoint Presentation</vt:lpstr>
      <vt:lpstr>2. 1. პილოტური დაწესებულების შერჩევა</vt:lpstr>
      <vt:lpstr>2.2. შერჩეული დაწესებულები</vt:lpstr>
      <vt:lpstr>3.1. ქირურგიული ჩარევების შერჩევის პრინციპი</vt:lpstr>
      <vt:lpstr>3.2. შერჩეული სამიზნე ჩარევები</vt:lpstr>
      <vt:lpstr>4. სამიზნე კონტინგენტის შერჩევა</vt:lpstr>
      <vt:lpstr>სისხლის დანაკარგის საკონტროლო ნიშნული სამიზნე ქირურგიული ჩარევებისთვის*</vt:lpstr>
      <vt:lpstr>PowerPoint Presentation</vt:lpstr>
      <vt:lpstr>PowerPoint Presentation</vt:lpstr>
      <vt:lpstr>PowerPoint Presentation</vt:lpstr>
      <vt:lpstr>PowerPoint Presentation</vt:lpstr>
      <vt:lpstr>ინდიკატორის გამოთვლის ნიმუში*</vt:lpstr>
      <vt:lpstr>ჰემოტრასფუზიის მაჩვენებლის გაზომვის კომპონენტები </vt:lpstr>
      <vt:lpstr>ჰემოტრასფუზიის მაჩვენებლის გაზომვის კომპონენტები  (გაგრძ.)</vt:lpstr>
      <vt:lpstr>ჰემოტრასფუზიის მაჩვენებლის გაზომვის კომპონენტები  (გაგრძ.)</vt:lpstr>
      <vt:lpstr>ეროვნული ინდიკატორების ნუსხა  (ადაპტირებული OECD-ის მიხედვით)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Shatberashvili</dc:creator>
  <cp:lastModifiedBy>Eter Kipiani</cp:lastModifiedBy>
  <cp:revision>379</cp:revision>
  <dcterms:created xsi:type="dcterms:W3CDTF">2012-09-19T12:44:08Z</dcterms:created>
  <dcterms:modified xsi:type="dcterms:W3CDTF">2015-03-24T09:52:21Z</dcterms:modified>
</cp:coreProperties>
</file>