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0" r:id="rId2"/>
    <p:sldId id="331" r:id="rId3"/>
    <p:sldId id="441" r:id="rId4"/>
    <p:sldId id="375" r:id="rId5"/>
    <p:sldId id="451" r:id="rId6"/>
    <p:sldId id="448" r:id="rId7"/>
    <p:sldId id="450" r:id="rId8"/>
    <p:sldId id="367" r:id="rId9"/>
    <p:sldId id="447" r:id="rId10"/>
    <p:sldId id="452" r:id="rId11"/>
    <p:sldId id="443" r:id="rId12"/>
    <p:sldId id="354" r:id="rId13"/>
    <p:sldId id="454" r:id="rId14"/>
    <p:sldId id="455" r:id="rId15"/>
    <p:sldId id="453" r:id="rId16"/>
    <p:sldId id="446" r:id="rId1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921" autoAdjust="0"/>
  </p:normalViewPr>
  <p:slideViewPr>
    <p:cSldViewPr>
      <p:cViewPr varScale="1">
        <p:scale>
          <a:sx n="47" d="100"/>
          <a:sy n="47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35456128"/>
        <c:axId val="3545766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74048"/>
        <c:axId val="35472512"/>
      </c:lineChart>
      <c:catAx>
        <c:axId val="3545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457664"/>
        <c:crosses val="autoZero"/>
        <c:auto val="1"/>
        <c:lblAlgn val="ctr"/>
        <c:lblOffset val="100"/>
        <c:noMultiLvlLbl val="0"/>
      </c:catAx>
      <c:valAx>
        <c:axId val="35457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456128"/>
        <c:crosses val="autoZero"/>
        <c:crossBetween val="between"/>
      </c:valAx>
      <c:valAx>
        <c:axId val="354725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474048"/>
        <c:crosses val="max"/>
        <c:crossBetween val="between"/>
      </c:valAx>
      <c:catAx>
        <c:axId val="3547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725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38099584"/>
        <c:axId val="380980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104283839520063E-2"/>
                  <c:y val="-1.0987267791742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78336"/>
        <c:axId val="38079872"/>
      </c:lineChart>
      <c:catAx>
        <c:axId val="380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079872"/>
        <c:crosses val="autoZero"/>
        <c:auto val="1"/>
        <c:lblAlgn val="ctr"/>
        <c:lblOffset val="100"/>
        <c:noMultiLvlLbl val="0"/>
      </c:catAx>
      <c:valAx>
        <c:axId val="380798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78336"/>
        <c:crosses val="autoZero"/>
        <c:crossBetween val="between"/>
      </c:valAx>
      <c:valAx>
        <c:axId val="38098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99584"/>
        <c:crosses val="max"/>
        <c:crossBetween val="between"/>
      </c:valAx>
      <c:catAx>
        <c:axId val="3809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0980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37883264"/>
        <c:axId val="37885056"/>
      </c:barChart>
      <c:catAx>
        <c:axId val="3788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85056"/>
        <c:crosses val="autoZero"/>
        <c:auto val="1"/>
        <c:lblAlgn val="ctr"/>
        <c:lblOffset val="100"/>
        <c:noMultiLvlLbl val="0"/>
      </c:catAx>
      <c:valAx>
        <c:axId val="3788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88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24224"/>
        <c:axId val="37930112"/>
      </c:barChart>
      <c:catAx>
        <c:axId val="37924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930112"/>
        <c:crosses val="autoZero"/>
        <c:auto val="1"/>
        <c:lblAlgn val="ctr"/>
        <c:lblOffset val="100"/>
        <c:noMultiLvlLbl val="0"/>
      </c:catAx>
      <c:valAx>
        <c:axId val="3793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2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86304"/>
        <c:axId val="37987840"/>
      </c:barChart>
      <c:catAx>
        <c:axId val="37986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987840"/>
        <c:crosses val="autoZero"/>
        <c:auto val="1"/>
        <c:lblAlgn val="ctr"/>
        <c:lblOffset val="100"/>
        <c:noMultiLvlLbl val="0"/>
      </c:catAx>
      <c:valAx>
        <c:axId val="3798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98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167422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23" y="877895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624632"/>
        <a:ext cx="3386518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t>11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17-Apr-18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SYSTEM ACHIEVEMENTS AND CHALLENGES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priority directions for the development of the healthcare 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Health in all policies – general state multi-sectoral approach.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the healthcare sector governance.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healthcare financing system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quality medical services.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human resources in the healthcare sector.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health management information systems.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Support of maternal and child health.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management of priority 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control of priority non-communicable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public health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</a:t>
            </a:r>
            <a:r>
              <a:rPr lang="en-US" sz="2800" b="1" dirty="0" smtClean="0">
                <a:solidFill>
                  <a:srgbClr val="C00000"/>
                </a:solidFill>
              </a:rPr>
              <a:t>Strategy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34946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Nationalwide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35550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5453"/>
                        <a:ext cx="3669715" cy="365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91000"/>
            <a:ext cx="2667000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Sofosbuvir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 err="1">
                <a:latin typeface="Arial" panose="020B0604020202020204" pitchFamily="34" charset="0"/>
              </a:rPr>
              <a:t>SVR</a:t>
            </a:r>
            <a:r>
              <a:rPr lang="en-US" altLang="ka-GE" sz="1350" b="1" dirty="0">
                <a:latin typeface="Arial" panose="020B0604020202020204" pitchFamily="34" charset="0"/>
              </a:rPr>
              <a:t> achieved: 82%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latin typeface="Arial" panose="020B0604020202020204" pitchFamily="34" charset="0"/>
              </a:rPr>
              <a:t>SVR achieved: </a:t>
            </a:r>
            <a:r>
              <a:rPr lang="en-US" altLang="ka-GE" sz="1350" b="1" dirty="0" smtClean="0">
                <a:latin typeface="Arial" panose="020B0604020202020204" pitchFamily="34" charset="0"/>
              </a:rPr>
              <a:t>98%</a:t>
            </a: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1,600,00</a:t>
            </a:r>
            <a:endParaRPr lang="en-US" altLang="en-US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46000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-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41000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რუკაზე გადასვლ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95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dirty="0"/>
              <a:t>Georgia Maternal &amp; </a:t>
            </a:r>
            <a:r>
              <a:rPr lang="en-GB" dirty="0" smtClean="0"/>
              <a:t>Newborn and Reproductive Health </a:t>
            </a:r>
            <a:r>
              <a:rPr lang="en-GB" dirty="0"/>
              <a:t>Strategy </a:t>
            </a:r>
            <a:r>
              <a:rPr lang="en-GB" dirty="0" smtClean="0"/>
              <a:t>2017-2030 and Action Plan 2017-2019</a:t>
            </a:r>
          </a:p>
          <a:p>
            <a:r>
              <a:rPr lang="en-US" dirty="0"/>
              <a:t>Perinatal Care Regionalization - </a:t>
            </a:r>
            <a:r>
              <a:rPr lang="en-GB" dirty="0"/>
              <a:t>“gold” model of maternal and new born service organization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Congenital </a:t>
            </a:r>
            <a:r>
              <a:rPr lang="en-US" dirty="0"/>
              <a:t>syphilis and mother-to-child transmission (MTCT) of HIV elimination plan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Universal newborn hearing screening program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Essential Nutrition Action Plan - folic </a:t>
            </a:r>
            <a:r>
              <a:rPr lang="en-US" altLang="en-US" dirty="0"/>
              <a:t>a</a:t>
            </a:r>
            <a:r>
              <a:rPr lang="en-US" altLang="en-US" dirty="0" smtClean="0"/>
              <a:t>cid </a:t>
            </a:r>
            <a:r>
              <a:rPr lang="en-US" altLang="en-US" dirty="0"/>
              <a:t>and </a:t>
            </a:r>
            <a:r>
              <a:rPr lang="en-US" altLang="en-US" dirty="0" smtClean="0"/>
              <a:t>iron </a:t>
            </a:r>
            <a:r>
              <a:rPr lang="en-US" altLang="en-US" dirty="0"/>
              <a:t>s</a:t>
            </a:r>
            <a:r>
              <a:rPr lang="en-US" altLang="en-US" dirty="0" smtClean="0"/>
              <a:t>upplements </a:t>
            </a:r>
            <a:r>
              <a:rPr lang="en-US" altLang="en-US" dirty="0"/>
              <a:t>for </a:t>
            </a:r>
            <a:r>
              <a:rPr lang="en-US" altLang="en-US" dirty="0" smtClean="0"/>
              <a:t>all pregnant women, breastfeeding promotion, </a:t>
            </a:r>
            <a:r>
              <a:rPr lang="en-AU" altLang="en-US" dirty="0" smtClean="0"/>
              <a:t>m</a:t>
            </a:r>
            <a:r>
              <a:rPr lang="en-AU" dirty="0" smtClean="0"/>
              <a:t>ultiple </a:t>
            </a:r>
            <a:r>
              <a:rPr lang="en-AU" dirty="0"/>
              <a:t>m</a:t>
            </a:r>
            <a:r>
              <a:rPr lang="en-AU" dirty="0" smtClean="0"/>
              <a:t>icronutrient supplementation </a:t>
            </a:r>
            <a:r>
              <a:rPr lang="en-AU" dirty="0"/>
              <a:t>for 6-23 </a:t>
            </a:r>
            <a:r>
              <a:rPr lang="en-AU" dirty="0" smtClean="0"/>
              <a:t>months </a:t>
            </a:r>
            <a:r>
              <a:rPr lang="en-AU" dirty="0"/>
              <a:t>children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Under UHC program selective </a:t>
            </a:r>
            <a:r>
              <a:rPr lang="en-US" dirty="0"/>
              <a:t>contracting </a:t>
            </a:r>
            <a:r>
              <a:rPr lang="en-US" dirty="0" smtClean="0"/>
              <a:t>for </a:t>
            </a:r>
            <a:r>
              <a:rPr lang="en-US" dirty="0"/>
              <a:t>childbirth </a:t>
            </a:r>
            <a:r>
              <a:rPr lang="en-US" dirty="0" smtClean="0"/>
              <a:t>&amp; C-section </a:t>
            </a:r>
            <a:r>
              <a:rPr lang="en-US" dirty="0"/>
              <a:t>and neonatal intensive care services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Health management Information system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dirty="0" smtClean="0"/>
              <a:t>Electronic </a:t>
            </a:r>
            <a:r>
              <a:rPr lang="en-US" dirty="0"/>
              <a:t>system and regulatory mechanisms for vital </a:t>
            </a:r>
            <a:r>
              <a:rPr lang="en-US" dirty="0" smtClean="0"/>
              <a:t>	events </a:t>
            </a:r>
            <a:r>
              <a:rPr lang="en-US" dirty="0"/>
              <a:t>registration (since 2011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</a:t>
            </a:r>
            <a:r>
              <a:rPr lang="en-US" dirty="0"/>
              <a:t>case-based reporting systems for in- and </a:t>
            </a:r>
            <a:r>
              <a:rPr lang="en-US" dirty="0" smtClean="0"/>
              <a:t>	outpatients </a:t>
            </a:r>
            <a:r>
              <a:rPr lang="en-US" dirty="0"/>
              <a:t>in health-care institutions (since </a:t>
            </a:r>
            <a:r>
              <a:rPr lang="en-US" dirty="0" smtClean="0"/>
              <a:t>2014)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Population-based </a:t>
            </a:r>
            <a:r>
              <a:rPr lang="en-US" dirty="0"/>
              <a:t>cancer registry (since 2015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Birth registry - new </a:t>
            </a:r>
            <a:r>
              <a:rPr lang="en-US" dirty="0"/>
              <a:t>electronic </a:t>
            </a:r>
            <a:r>
              <a:rPr lang="en-US" dirty="0" smtClean="0"/>
              <a:t>registration </a:t>
            </a:r>
            <a:r>
              <a:rPr lang="en-US" dirty="0"/>
              <a:t>for antenatal </a:t>
            </a:r>
            <a:r>
              <a:rPr lang="en-US" dirty="0" smtClean="0"/>
              <a:t>	and </a:t>
            </a:r>
            <a:r>
              <a:rPr lang="en-US" dirty="0"/>
              <a:t>obstetric services and the surveillance of maternal </a:t>
            </a:r>
            <a:r>
              <a:rPr lang="en-US" dirty="0" smtClean="0"/>
              <a:t>	and </a:t>
            </a:r>
            <a:r>
              <a:rPr lang="en-US" dirty="0"/>
              <a:t>child health (since 2016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E-prescription (2017)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 (2017)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4243714"/>
            <a:ext cx="3942906" cy="2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 lvl="1">
              <a:buFont typeface="Wingdings" pitchFamily="2" charset="2"/>
              <a:buChar char="ü"/>
              <a:defRPr/>
            </a:pPr>
            <a:endParaRPr lang="ka-GE" sz="2000" dirty="0"/>
          </a:p>
          <a:p>
            <a:pPr marL="0" indent="0">
              <a:buNone/>
              <a:defRPr/>
            </a:pPr>
            <a:endParaRPr lang="ka-GE" sz="2000" dirty="0"/>
          </a:p>
          <a:p>
            <a:pPr marL="457200" lvl="1" indent="0">
              <a:buNone/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ka-GE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0500" y="11430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▪  HRH regulation and accreditation </a:t>
            </a:r>
          </a:p>
          <a:p>
            <a:pPr>
              <a:defRPr/>
            </a:pPr>
            <a:r>
              <a:rPr lang="en-US" sz="2000" dirty="0" smtClean="0"/>
              <a:t>	- Medical specialties and sub-specialties aligned with EU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- Medical residency programs updated/prepared in 56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 medical specialties</a:t>
            </a:r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Certification exam system revised 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000" dirty="0" smtClean="0"/>
              <a:t>- New </a:t>
            </a:r>
            <a:r>
              <a:rPr lang="en-US" sz="2000" dirty="0"/>
              <a:t>instrument for accreditation of continuous medical education </a:t>
            </a:r>
          </a:p>
          <a:p>
            <a:pPr>
              <a:defRPr/>
            </a:pPr>
            <a:r>
              <a:rPr lang="en-US" sz="2000" dirty="0" smtClean="0"/>
              <a:t>	  program developed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 Labor market analyses initiated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▪ </a:t>
            </a:r>
            <a:r>
              <a:rPr lang="en-US" sz="2000" dirty="0" smtClean="0"/>
              <a:t>  Medical residency programs in several specialties funded by the</a:t>
            </a:r>
          </a:p>
          <a:p>
            <a:pPr>
              <a:defRPr/>
            </a:pPr>
            <a:r>
              <a:rPr lang="en-US" sz="2000" dirty="0"/>
              <a:t> </a:t>
            </a:r>
            <a:r>
              <a:rPr lang="en-US" sz="2000" dirty="0" smtClean="0"/>
              <a:t>   government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800100" lvl="1" indent="-342900">
              <a:defRPr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59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Working on:</a:t>
            </a:r>
          </a:p>
          <a:p>
            <a:pPr lvl="1"/>
            <a:r>
              <a:rPr lang="en-US" dirty="0" smtClean="0"/>
              <a:t>Health system development strategy</a:t>
            </a:r>
          </a:p>
          <a:p>
            <a:pPr lvl="1"/>
            <a:r>
              <a:rPr lang="en-US" dirty="0" smtClean="0"/>
              <a:t>PHC system </a:t>
            </a:r>
            <a:r>
              <a:rPr lang="en-US" dirty="0"/>
              <a:t>development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Mental Health system </a:t>
            </a:r>
            <a:r>
              <a:rPr lang="en-US" dirty="0"/>
              <a:t>development </a:t>
            </a:r>
            <a:r>
              <a:rPr lang="en-US" dirty="0" smtClean="0"/>
              <a:t>action plan </a:t>
            </a:r>
          </a:p>
          <a:p>
            <a:pPr lvl="1"/>
            <a:r>
              <a:rPr lang="en-US" dirty="0" smtClean="0"/>
              <a:t>Strategic Purchasing implementation action plan</a:t>
            </a:r>
          </a:p>
          <a:p>
            <a:pPr lvl="1"/>
            <a:r>
              <a:rPr lang="en-US" dirty="0" smtClean="0"/>
              <a:t>DRG system implementation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2016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22.9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9.0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10.7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prices), </a:t>
            </a:r>
            <a:r>
              <a:rPr lang="ka-GE" b="1" dirty="0" smtClean="0"/>
              <a:t>(2016) </a:t>
            </a:r>
            <a:r>
              <a:rPr lang="en-US" b="1" dirty="0" smtClean="0"/>
              <a:t>– </a:t>
            </a:r>
            <a:r>
              <a:rPr lang="ka-GE" b="1" dirty="0" smtClean="0"/>
              <a:t>385</a:t>
            </a:r>
            <a:r>
              <a:rPr lang="en-US" b="1" dirty="0" smtClean="0"/>
              <a:t>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2.7%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3 719 300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</a:t>
            </a:r>
            <a:r>
              <a:rPr lang="ka-GE" b="1" dirty="0"/>
              <a:t>5</a:t>
            </a:r>
            <a:r>
              <a:rPr lang="en-US" b="1" dirty="0" smtClean="0"/>
              <a:t>.</a:t>
            </a:r>
            <a:r>
              <a:rPr lang="ka-GE" b="1" dirty="0" smtClean="0"/>
              <a:t>2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13.</a:t>
            </a:r>
            <a:r>
              <a:rPr lang="ka-GE" b="1" dirty="0" smtClean="0"/>
              <a:t>7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72.</a:t>
            </a:r>
            <a:r>
              <a:rPr lang="ka-GE" b="1" dirty="0" smtClean="0"/>
              <a:t>7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1017 Mill Gel in 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6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56882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2419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7245"/>
            <a:ext cx="7620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80.3</a:t>
            </a:r>
            <a:r>
              <a:rPr lang="en-US" dirty="0">
                <a:solidFill>
                  <a:srgbClr val="C00000"/>
                </a:solidFill>
              </a:rPr>
              <a:t>% </a:t>
            </a:r>
            <a:r>
              <a:rPr lang="en-US" dirty="0" smtClean="0"/>
              <a:t>beneficiaries satisfied </a:t>
            </a:r>
            <a:r>
              <a:rPr lang="en-US" dirty="0"/>
              <a:t>with the outpatient service and </a:t>
            </a:r>
            <a:r>
              <a:rPr lang="en-US" dirty="0">
                <a:solidFill>
                  <a:srgbClr val="C00000"/>
                </a:solidFill>
              </a:rPr>
              <a:t>96.4%</a:t>
            </a:r>
            <a:r>
              <a:rPr lang="en-US" dirty="0"/>
              <a:t> expressed  </a:t>
            </a:r>
            <a:r>
              <a:rPr lang="en-US" dirty="0" smtClean="0"/>
              <a:t>satisfaction </a:t>
            </a:r>
            <a:r>
              <a:rPr lang="en-US" dirty="0"/>
              <a:t>with hospital level emergency care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dirty="0" smtClean="0">
                <a:solidFill>
                  <a:srgbClr val="C00000"/>
                </a:solidFill>
              </a:rPr>
              <a:t>77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of the population notes </a:t>
            </a:r>
            <a:r>
              <a:rPr lang="en-US" dirty="0" smtClean="0"/>
              <a:t>increased financial </a:t>
            </a:r>
            <a:r>
              <a:rPr lang="en-US" dirty="0"/>
              <a:t>access to outpatient and inpatient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90900"/>
            <a:ext cx="1895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0" y="304799"/>
            <a:ext cx="7162800" cy="1038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6267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1015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ka-GE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...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high out-of-pocket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delivery model is biased towards </a:t>
            </a:r>
          </a:p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hospital/emergency services, and less primary care </a:t>
            </a:r>
          </a:p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centered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are low effective at ensuring quality</a:t>
            </a:r>
          </a:p>
          <a:p>
            <a:pPr marL="0" indent="0"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and containing costs</a:t>
            </a: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 adopted by Government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840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Georgian Healthcare System State Concept </a:t>
            </a:r>
            <a:br>
              <a:rPr lang="en-US" dirty="0"/>
            </a:br>
            <a:r>
              <a:rPr lang="en-US" dirty="0"/>
              <a:t>2014-2020 </a:t>
            </a:r>
            <a:endParaRPr lang="en-US" dirty="0" smtClean="0"/>
          </a:p>
          <a:p>
            <a:r>
              <a:rPr lang="en-GB" dirty="0" smtClean="0"/>
              <a:t>Georgia </a:t>
            </a:r>
            <a:r>
              <a:rPr lang="en-GB" dirty="0"/>
              <a:t>Maternal &amp; </a:t>
            </a:r>
            <a:r>
              <a:rPr lang="en-GB" dirty="0" err="1"/>
              <a:t>Newborn</a:t>
            </a:r>
            <a:r>
              <a:rPr lang="en-GB" dirty="0"/>
              <a:t> and Reproductive Health Strategy 2017-2030 and Action Plan </a:t>
            </a:r>
            <a:r>
              <a:rPr lang="en-GB" dirty="0" smtClean="0"/>
              <a:t>2017-2019</a:t>
            </a:r>
          </a:p>
          <a:p>
            <a:r>
              <a:rPr lang="en-GB" dirty="0" err="1" smtClean="0"/>
              <a:t>Noncommunicable</a:t>
            </a:r>
            <a:r>
              <a:rPr lang="en-GB" dirty="0" smtClean="0"/>
              <a:t> diseases prevention and Control Strategy 2016-2020</a:t>
            </a:r>
          </a:p>
          <a:p>
            <a:r>
              <a:rPr lang="en-GB" dirty="0" smtClean="0"/>
              <a:t>Tobacco Control Strategy and Action Plan 2013-2018</a:t>
            </a:r>
          </a:p>
          <a:p>
            <a:r>
              <a:rPr lang="en-GB" dirty="0" smtClean="0"/>
              <a:t>Hepatitis C Elimination Strategy 2016-2020</a:t>
            </a:r>
          </a:p>
          <a:p>
            <a:r>
              <a:rPr lang="en-GB" dirty="0" smtClean="0"/>
              <a:t>HIV/AIDS prevention and Control </a:t>
            </a:r>
            <a:r>
              <a:rPr lang="en-GB" dirty="0"/>
              <a:t>Strategy </a:t>
            </a:r>
            <a:r>
              <a:rPr lang="en-GB" dirty="0" smtClean="0"/>
              <a:t>2016-2020</a:t>
            </a:r>
          </a:p>
          <a:p>
            <a:r>
              <a:rPr lang="en-GB" dirty="0" smtClean="0"/>
              <a:t>TB Control Strategy 2016-2018</a:t>
            </a:r>
          </a:p>
          <a:p>
            <a:r>
              <a:rPr lang="en-US" dirty="0"/>
              <a:t>Strategy for Containment of Antimicrobial </a:t>
            </a:r>
            <a:r>
              <a:rPr lang="en-US" dirty="0" smtClean="0"/>
              <a:t>Resistance </a:t>
            </a:r>
            <a:r>
              <a:rPr lang="en-GB" dirty="0" smtClean="0"/>
              <a:t>2016-2020</a:t>
            </a:r>
          </a:p>
          <a:p>
            <a:r>
              <a:rPr lang="en-GB" dirty="0" smtClean="0"/>
              <a:t>Active Ageing strategy 2017-2018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342900" lvl="1" indent="-342900">
              <a:buFont typeface="Arial" charset="0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5586</TotalTime>
  <Words>674</Words>
  <Application>Microsoft Office PowerPoint</Application>
  <PresentationFormat>On-screen Show (4:3)</PresentationFormat>
  <Paragraphs>174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სოფლის ექიმი პჯდ საბჭო 21 01 14 (4)</vt:lpstr>
      <vt:lpstr>Microsoft Excel Chart</vt:lpstr>
      <vt:lpstr> HEALTH SYSTEM ACHIEVEMENTS AND CHALLENGES GEORGIA</vt:lpstr>
      <vt:lpstr>Demographic and Socio-Economic Situation, 2016 </vt:lpstr>
      <vt:lpstr>Universal Health Care – Socially Oriented Political Platform </vt:lpstr>
      <vt:lpstr>Health sector expenditures</vt:lpstr>
      <vt:lpstr>PowerPoint Presentation</vt:lpstr>
      <vt:lpstr>Coverage of Healthcare services</vt:lpstr>
      <vt:lpstr>Expanding benefits</vt:lpstr>
      <vt:lpstr>Challenges ...</vt:lpstr>
      <vt:lpstr>Strategies adopted by Government </vt:lpstr>
      <vt:lpstr>priority directions for the development of the healthcare sect</vt:lpstr>
      <vt:lpstr>National Hepatitis C Elimination Strategy </vt:lpstr>
      <vt:lpstr>Maternal and Child Health</vt:lpstr>
      <vt:lpstr>Health management Information system</vt:lpstr>
      <vt:lpstr>PowerPoint Presentation</vt:lpstr>
      <vt:lpstr>Future Plan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Ketevan Goginashvili</cp:lastModifiedBy>
  <cp:revision>627</cp:revision>
  <cp:lastPrinted>2017-11-27T07:20:42Z</cp:lastPrinted>
  <dcterms:created xsi:type="dcterms:W3CDTF">2012-02-03T10:47:59Z</dcterms:created>
  <dcterms:modified xsi:type="dcterms:W3CDTF">2018-04-17T13:51:47Z</dcterms:modified>
</cp:coreProperties>
</file>