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78" r:id="rId3"/>
    <p:sldId id="257" r:id="rId4"/>
    <p:sldId id="272" r:id="rId5"/>
    <p:sldId id="259" r:id="rId6"/>
    <p:sldId id="260" r:id="rId7"/>
    <p:sldId id="261" r:id="rId8"/>
    <p:sldId id="262" r:id="rId9"/>
    <p:sldId id="269" r:id="rId10"/>
    <p:sldId id="279" r:id="rId11"/>
    <p:sldId id="275" r:id="rId12"/>
    <p:sldId id="265" r:id="rId13"/>
    <p:sldId id="277" r:id="rId14"/>
  </p:sldIdLst>
  <p:sldSz cx="9144000" cy="6858000" type="screen4x3"/>
  <p:notesSz cx="6815138" cy="99472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4101" autoAdjust="0"/>
  </p:normalViewPr>
  <p:slideViewPr>
    <p:cSldViewPr>
      <p:cViewPr>
        <p:scale>
          <a:sx n="80" d="100"/>
          <a:sy n="80" d="100"/>
        </p:scale>
        <p:origin x="-167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ka-GE" sz="1400" b="0" i="0" u="none" strike="noStrike" baseline="0" smtClean="0">
                <a:effectLst/>
              </a:rPr>
              <a:t>ნარკოტიკების არალეგალური</a:t>
            </a:r>
            <a:r>
              <a:rPr lang="en-US" sz="1400" b="0" i="0" u="none" strike="noStrike" baseline="0" smtClean="0">
                <a:effectLst/>
              </a:rPr>
              <a:t> </a:t>
            </a:r>
            <a:r>
              <a:rPr lang="ka-GE" sz="1400" b="0" i="0" u="none" strike="noStrike" baseline="0" smtClean="0">
                <a:effectLst/>
              </a:rPr>
              <a:t>გამოყენება</a:t>
            </a:r>
            <a:endParaRPr lang="en-US" sz="1400" b="0"/>
          </a:p>
        </c:rich>
      </c:tx>
      <c:layout>
        <c:manualLayout>
          <c:xMode val="edge"/>
          <c:yMode val="edge"/>
          <c:x val="0.2630440900301475"/>
          <c:y val="3.9703952325244769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8.6211138416615124E-2"/>
          <c:y val="0.10614781384034312"/>
          <c:w val="0.3890439451437997"/>
          <c:h val="0.8938521861596568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Pt>
            <c:idx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</c:spPr>
          </c:dPt>
          <c:dPt>
            <c:idx val="2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</c:dPt>
          <c:dPt>
            <c:idx val="4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</c:spPr>
          </c:dPt>
          <c:dPt>
            <c:idx val="8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</c:spPr>
          </c:dPt>
          <c:dPt>
            <c:idx val="10"/>
            <c:bubble3D val="0"/>
            <c:spPr>
              <a:solidFill>
                <a:srgbClr val="FF0000"/>
              </a:solidFill>
            </c:spPr>
          </c:dPt>
          <c:dPt>
            <c:idx val="11"/>
            <c:bubble3D val="0"/>
            <c:explosion val="29"/>
            <c:spPr>
              <a:solidFill>
                <a:schemeClr val="accent1">
                  <a:lumMod val="40000"/>
                  <a:lumOff val="60000"/>
                </a:schemeClr>
              </a:solidFill>
            </c:spPr>
          </c:dPt>
          <c:dLbls>
            <c:dLbl>
              <c:idx val="0"/>
              <c:layout>
                <c:manualLayout>
                  <c:x val="-0.11393437484327198"/>
                  <c:y val="5.4806147797493585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-4.5669848593766545E-3"/>
                  <c:y val="-1.5351361220305663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0"/>
              <c:layout>
                <c:manualLayout>
                  <c:x val="4.4199391477339218E-3"/>
                  <c:y val="-6.8991088182165485E-3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2.1%</a:t>
                    </a:r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1"/>
              <c:layout>
                <c:manualLayout>
                  <c:x val="-1.3942733671029975E-2"/>
                  <c:y val="-3.8282113150636794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800"/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</c:dLbls>
          <c:cat>
            <c:strRef>
              <c:f>Sheet1!$A$2:$A$13</c:f>
              <c:strCache>
                <c:ptCount val="12"/>
                <c:pt idx="0">
                  <c:v>ტრანკვილიზატორები/ სედატივები</c:v>
                </c:pt>
                <c:pt idx="1">
                  <c:v>ლიზერგინის მჟავის დიეთილამიდი</c:v>
                </c:pt>
                <c:pt idx="2">
                  <c:v>რელევან</c:v>
                </c:pt>
                <c:pt idx="3">
                  <c:v>ჰეროინი</c:v>
                </c:pt>
                <c:pt idx="4">
                  <c:v>სოკოები</c:v>
                </c:pt>
                <c:pt idx="5">
                  <c:v>გამა ჰიდროქსიბუტირატი</c:v>
                </c:pt>
                <c:pt idx="6">
                  <c:v>ანაბოლური სტეროიდები</c:v>
                </c:pt>
                <c:pt idx="7">
                  <c:v>ინექციიებით მოხმარებული </c:v>
                </c:pt>
                <c:pt idx="8">
                  <c:v>ალკოჰოლი ტაბლეტებთან ერთად</c:v>
                </c:pt>
                <c:pt idx="9">
                  <c:v>ტკივილგამაყუჩებელი</c:v>
                </c:pt>
                <c:pt idx="10">
                  <c:v>სპაისი (ბიო)</c:v>
                </c:pt>
                <c:pt idx="11">
                  <c:v>არ მოიხმარს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11.2</c:v>
                </c:pt>
                <c:pt idx="1">
                  <c:v>2.4</c:v>
                </c:pt>
                <c:pt idx="2">
                  <c:v>1.7</c:v>
                </c:pt>
                <c:pt idx="3">
                  <c:v>1.8</c:v>
                </c:pt>
                <c:pt idx="4">
                  <c:v>2.5</c:v>
                </c:pt>
                <c:pt idx="5">
                  <c:v>0.7</c:v>
                </c:pt>
                <c:pt idx="6">
                  <c:v>0.8</c:v>
                </c:pt>
                <c:pt idx="7">
                  <c:v>0.4</c:v>
                </c:pt>
                <c:pt idx="8">
                  <c:v>1.5</c:v>
                </c:pt>
                <c:pt idx="9">
                  <c:v>1.8</c:v>
                </c:pt>
                <c:pt idx="10">
                  <c:v>2.1</c:v>
                </c:pt>
                <c:pt idx="11">
                  <c:v>73.099999999999994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</c:plotArea>
    <c:legend>
      <c:legendPos val="r"/>
      <c:legendEntry>
        <c:idx val="10"/>
        <c:txPr>
          <a:bodyPr/>
          <a:lstStyle/>
          <a:p>
            <a:pPr>
              <a:defRPr sz="900" b="1">
                <a:solidFill>
                  <a:srgbClr val="FF0000"/>
                </a:solidFill>
              </a:defRPr>
            </a:pPr>
            <a:endParaRPr lang="en-US"/>
          </a:p>
        </c:txPr>
      </c:legendEntry>
      <c:layout>
        <c:manualLayout>
          <c:xMode val="edge"/>
          <c:yMode val="edge"/>
          <c:x val="0.65048467269616772"/>
          <c:y val="0.17673604493705802"/>
          <c:w val="0.3388996160511783"/>
          <c:h val="0.76302489258906336"/>
        </c:manualLayout>
      </c:layout>
      <c:overlay val="0"/>
      <c:txPr>
        <a:bodyPr/>
        <a:lstStyle/>
        <a:p>
          <a:pPr>
            <a:defRPr sz="9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3226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60335" y="0"/>
            <a:ext cx="2953226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D085EA-57DE-4A2C-9541-BD480B90B1D8}" type="datetimeFigureOut">
              <a:rPr lang="en-US" smtClean="0"/>
              <a:t>7/12/2017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2338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514" y="4724956"/>
            <a:ext cx="545211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53226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60335" y="9448185"/>
            <a:ext cx="2953226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D221BD-E7F5-4745-BB32-4FA808550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2763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82296" indent="0" algn="just">
              <a:buNone/>
            </a:pPr>
            <a:r>
              <a:rPr lang="ka-GE" sz="1200" smtClean="0"/>
              <a:t>ვინაიდან საქართველოს სისხლის სამართლის კოდექსის 260-ე მუხლის 11ნაწილით 1 გათვალისწინებული დანაშაულისთვის სასჯელის ზომად განსაზღვრულია თავისუფლების აღკვეთა ვადით 5 წლამდე, ანუ მიეკუთვნება ნაკლებად მძიმე დანაშაულთა კატეგორიას,  ნიშანდობლივია, რომ ბრალდების მხარე უმეტეს შემთხვევებში აღმკვეთი ღონისძიების სახით ითხოვს გირაოს და ამრიგად, არ ხდება პატიმრობის</a:t>
            </a:r>
          </a:p>
          <a:p>
            <a:pPr marL="82296" indent="0" algn="just">
              <a:buNone/>
            </a:pPr>
            <a:r>
              <a:rPr lang="ka-GE" sz="1200" smtClean="0"/>
              <a:t>შეფარდება</a:t>
            </a:r>
          </a:p>
          <a:p>
            <a:pPr marL="82296" indent="0">
              <a:buNone/>
            </a:pPr>
            <a:endParaRPr lang="en-US" smtClean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D221BD-E7F5-4745-BB32-4FA808550AD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1890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a-GE" smtClean="0"/>
              <a:t>კლების დინამიკა 01,05,2014- 01,05,15  წ.</a:t>
            </a:r>
            <a:r>
              <a:rPr lang="ka-GE" baseline="0" smtClean="0"/>
              <a:t> </a:t>
            </a:r>
            <a:r>
              <a:rPr lang="ka-GE" smtClean="0"/>
              <a:t>1 სამი თვე - 7248,72გრ; 2 სამი თვე  - 389,445გრ; 3 სამი თვე  - 132,342გრ; 4 სამი თვე  - 99,602გრ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D221BD-E7F5-4745-BB32-4FA808550AD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1890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a-GE" sz="1200" smtClean="0"/>
              <a:t>(გამყიდველი და ვებ-გვერდი არის საზღვარგარეთ)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D221BD-E7F5-4745-BB32-4FA808550AD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7967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D221BD-E7F5-4745-BB32-4FA808550AD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9540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2015</a:t>
            </a:r>
            <a:r>
              <a:rPr lang="en-US" baseline="0" dirty="0" smtClean="0"/>
              <a:t> </a:t>
            </a:r>
            <a:r>
              <a:rPr lang="ka-GE" baseline="0" dirty="0" smtClean="0"/>
              <a:t>წელს ჩატარდა კვლევა ნივთიერებების მოხმარებაზე ზოგად პოპულაციაში18-64 წლის ასაკის პირებში. ისევ დაავადებათა კონტროლის </a:t>
            </a:r>
            <a:r>
              <a:rPr lang="ka-GE" baseline="0" smtClean="0"/>
              <a:t>ცენტრმა ჩაატარა</a:t>
            </a:r>
            <a:endParaRPr lang="ka-GE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D221BD-E7F5-4745-BB32-4FA808550AD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2971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a-GE" smtClean="0"/>
              <a:t>ნარკოლოგიური სამსახური თუ</a:t>
            </a:r>
            <a:r>
              <a:rPr lang="ka-GE" baseline="0" smtClean="0"/>
              <a:t> არის შსს-ში?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D221BD-E7F5-4745-BB32-4FA808550AD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3648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a-GE" smtClean="0"/>
              <a:t>უჩვეულო;</a:t>
            </a:r>
          </a:p>
          <a:p>
            <a:r>
              <a:rPr lang="en-US" smtClean="0"/>
              <a:t>Plant feeder pills;</a:t>
            </a:r>
          </a:p>
          <a:p>
            <a:r>
              <a:rPr lang="en-US" smtClean="0"/>
              <a:t>Strida in sweden</a:t>
            </a:r>
          </a:p>
          <a:p>
            <a:r>
              <a:rPr lang="en-US" smtClean="0"/>
              <a:t>Gas chromotigraphy with mass spectometry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D221BD-E7F5-4745-BB32-4FA808550AD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866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Result in morbidity and mortality;</a:t>
            </a:r>
          </a:p>
          <a:p>
            <a:r>
              <a:rPr lang="en-US" smtClean="0"/>
              <a:t>Klinikuri niSnebi;</a:t>
            </a:r>
          </a:p>
          <a:p>
            <a:r>
              <a:rPr lang="en-US" smtClean="0"/>
              <a:t>Demografiuli macveneblebi;</a:t>
            </a:r>
          </a:p>
          <a:p>
            <a:r>
              <a:rPr lang="en-US" smtClean="0"/>
              <a:t>Monacemebi niVtierebebze;</a:t>
            </a:r>
          </a:p>
          <a:p>
            <a:r>
              <a:rPr lang="ka-GE" smtClean="0"/>
              <a:t>ინფორმაციის გავღცელება ტოქსიურობაზე:</a:t>
            </a:r>
          </a:p>
          <a:p>
            <a:r>
              <a:rPr lang="ka-GE" smtClean="0"/>
              <a:t>მარეგულირებელი ღონისზიებები</a:t>
            </a:r>
          </a:p>
          <a:p>
            <a:r>
              <a:rPr lang="ka-GE" smtClean="0"/>
              <a:t>ნვტერებების მოხმარებასტან დაკავშირებული გვერდიტი ეფექტების გამოვლენა: გაიდლაინები რეკრიაციაულ არეში გამოსავლებან ინტოსიკავბული პირების: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D221BD-E7F5-4745-BB32-4FA808550AD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7159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7/12/2017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7/12/2017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838200"/>
            <a:ext cx="7406640" cy="1472184"/>
          </a:xfrm>
        </p:spPr>
        <p:txBody>
          <a:bodyPr/>
          <a:lstStyle/>
          <a:p>
            <a:r>
              <a:rPr lang="ka-GE" smtClean="0"/>
              <a:t>ახალი ფსიქოაქტიური ნივთიერებები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124200"/>
            <a:ext cx="7406640" cy="1752600"/>
          </a:xfrm>
        </p:spPr>
        <p:txBody>
          <a:bodyPr>
            <a:normAutofit lnSpcReduction="10000"/>
          </a:bodyPr>
          <a:lstStyle/>
          <a:p>
            <a:r>
              <a:rPr lang="ka-GE" smtClean="0"/>
              <a:t>სსიპ სამედიცინო საქმიანობის სახელმწიფო რეგულირების სააგენტო</a:t>
            </a:r>
          </a:p>
          <a:p>
            <a:endParaRPr lang="ka-GE" sz="1000" smtClean="0"/>
          </a:p>
          <a:p>
            <a:endParaRPr lang="ka-GE" sz="1000" smtClean="0"/>
          </a:p>
          <a:p>
            <a:r>
              <a:rPr lang="ka-GE" smtClean="0"/>
              <a:t>ფარმაცევტული საქმიანობის დეპარტამენტი</a:t>
            </a:r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276600" y="59436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2016</a:t>
            </a:r>
            <a:r>
              <a:rPr lang="ka-GE" smtClean="0"/>
              <a:t> წელი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18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457200"/>
            <a:ext cx="6324600" cy="1143000"/>
          </a:xfrm>
        </p:spPr>
        <p:txBody>
          <a:bodyPr>
            <a:normAutofit/>
          </a:bodyPr>
          <a:lstStyle/>
          <a:p>
            <a:r>
              <a:rPr lang="ka-GE" sz="2800" dirty="0"/>
              <a:t>აფნ-ზე  </a:t>
            </a:r>
            <a:r>
              <a:rPr lang="ka-GE" sz="2800" dirty="0" smtClean="0"/>
              <a:t>იდენტიფიცირება ტარდება: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2373292"/>
            <a:ext cx="7696200" cy="2122508"/>
          </a:xfrm>
        </p:spPr>
        <p:txBody>
          <a:bodyPr>
            <a:normAutofit fontScale="92500" lnSpcReduction="10000"/>
          </a:bodyPr>
          <a:lstStyle/>
          <a:p>
            <a:r>
              <a:rPr lang="ka-GE" sz="2400" dirty="0" smtClean="0"/>
              <a:t>შსს-ს საექსპერტო-კრიმინალისტიკური დეპარტამენტის ლაბორატორიები (თბილისი და რეგიონები)</a:t>
            </a:r>
          </a:p>
          <a:p>
            <a:endParaRPr lang="ka-GE" sz="2400" dirty="0" smtClean="0"/>
          </a:p>
          <a:p>
            <a:r>
              <a:rPr lang="ka-GE" sz="2400" dirty="0" smtClean="0"/>
              <a:t>იუსტიციის სამინისტროს სსიპ </a:t>
            </a:r>
            <a:r>
              <a:rPr lang="ka-GE" sz="2400" dirty="0"/>
              <a:t>ლევან სამხარაულის სახელობის სასამართლო ექსპერტიზის ეროვნული </a:t>
            </a:r>
            <a:r>
              <a:rPr lang="ka-GE" sz="2400" dirty="0" smtClean="0"/>
              <a:t>ბიურო 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1219200" y="3581400"/>
            <a:ext cx="457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6" name="AutoShape 2" descr="https://www.gmu.edu/depts/SRIF/images/gcd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754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mtClean="0"/>
              <a:t>სიძნელე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022592" cy="4800600"/>
          </a:xfrm>
        </p:spPr>
        <p:txBody>
          <a:bodyPr>
            <a:normAutofit fontScale="92500" lnSpcReduction="20000"/>
          </a:bodyPr>
          <a:lstStyle/>
          <a:p>
            <a:pPr marL="82296" indent="0">
              <a:buNone/>
            </a:pPr>
            <a:endParaRPr lang="ka-GE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ka-GE" sz="2800" dirty="0" smtClean="0"/>
              <a:t>კლინიკებში არ ხდება აფნ-იდენტიფიცირება ლაბორატორიული მეთოდებით</a:t>
            </a:r>
            <a:endParaRPr lang="ka-GE" sz="2800" dirty="0"/>
          </a:p>
          <a:p>
            <a:pPr>
              <a:buFont typeface="Wingdings" panose="05000000000000000000" pitchFamily="2" charset="2"/>
              <a:buChar char="Ø"/>
            </a:pPr>
            <a:endParaRPr lang="ka-GE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ka-GE" sz="2800" dirty="0" smtClean="0"/>
              <a:t> კლინიკებიდან მოწოდებული ინფორმაცია ბუნდოვანია (დიაგნოზი არ ითვალისწინებს აფნ-ს)</a:t>
            </a:r>
          </a:p>
          <a:p>
            <a:pPr>
              <a:buFont typeface="Wingdings" panose="05000000000000000000" pitchFamily="2" charset="2"/>
              <a:buChar char="Ø"/>
            </a:pPr>
            <a:endParaRPr lang="ka-GE" sz="2800" dirty="0" smtClean="0"/>
          </a:p>
          <a:p>
            <a:pPr marL="82296" indent="0">
              <a:buNone/>
            </a:pPr>
            <a:r>
              <a:rPr lang="ka-GE" sz="2800" u="sng" dirty="0" smtClean="0">
                <a:solidFill>
                  <a:srgbClr val="0070C0"/>
                </a:solidFill>
              </a:rPr>
              <a:t>შედეგი: </a:t>
            </a:r>
          </a:p>
          <a:p>
            <a:pPr marL="82296" indent="0">
              <a:buNone/>
            </a:pPr>
            <a:endParaRPr lang="ka-GE" sz="2800" dirty="0"/>
          </a:p>
          <a:p>
            <a:pPr marL="82296" indent="0">
              <a:buNone/>
            </a:pPr>
            <a:r>
              <a:rPr lang="ka-GE" sz="2800" dirty="0" smtClean="0"/>
              <a:t>უცნობია ვინ და რას მოიხმარს</a:t>
            </a:r>
            <a:endParaRPr lang="ka-GE" sz="2800" dirty="0"/>
          </a:p>
          <a:p>
            <a:pPr>
              <a:buFont typeface="Wingdings" panose="05000000000000000000" pitchFamily="2" charset="2"/>
              <a:buChar char="Ø"/>
            </a:pPr>
            <a:endParaRPr lang="ka-GE" sz="2800" dirty="0"/>
          </a:p>
          <a:p>
            <a:pPr>
              <a:buFont typeface="Wingdings" panose="05000000000000000000" pitchFamily="2" charset="2"/>
              <a:buChar char="Ø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08251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3600" smtClean="0"/>
              <a:t>ჯანდაცვის სამინისტროს </a:t>
            </a:r>
            <a:r>
              <a:rPr lang="ka-GE" sz="3200" smtClean="0"/>
              <a:t>როლი</a:t>
            </a:r>
            <a:endParaRPr lang="en-US" sz="32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447800"/>
            <a:ext cx="7479792" cy="5181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ka-GE" dirty="0" smtClean="0"/>
              <a:t>  </a:t>
            </a:r>
            <a:r>
              <a:rPr lang="ka-GE" dirty="0" smtClean="0">
                <a:solidFill>
                  <a:srgbClr val="FF0000"/>
                </a:solidFill>
              </a:rPr>
              <a:t>ს ა ს უ რ ვ ე ლ ი ა:</a:t>
            </a:r>
          </a:p>
          <a:p>
            <a:pPr marL="82296" indent="0" algn="just">
              <a:buNone/>
            </a:pPr>
            <a:endParaRPr lang="ka-GE" sz="2400" dirty="0"/>
          </a:p>
          <a:p>
            <a:r>
              <a:rPr lang="ka-GE" sz="2400" dirty="0" smtClean="0"/>
              <a:t>მწვავე </a:t>
            </a:r>
            <a:r>
              <a:rPr lang="ka-GE" sz="2400" dirty="0"/>
              <a:t>ინტოქსიკაციის </a:t>
            </a:r>
            <a:r>
              <a:rPr lang="ka-GE" sz="2400" dirty="0" smtClean="0"/>
              <a:t>შემთხვევების მონაცემების შეგროვება;</a:t>
            </a:r>
          </a:p>
          <a:p>
            <a:pPr marL="82296" indent="0">
              <a:buNone/>
            </a:pPr>
            <a:endParaRPr lang="ka-GE" sz="800" dirty="0" smtClean="0"/>
          </a:p>
          <a:p>
            <a:r>
              <a:rPr lang="ka-GE" sz="2400" dirty="0" smtClean="0"/>
              <a:t>მონაცემთა შეგროვების უნიფიცირებული მეთოდების შემუშავება;</a:t>
            </a:r>
          </a:p>
          <a:p>
            <a:pPr marL="82296" indent="0">
              <a:buNone/>
            </a:pPr>
            <a:endParaRPr lang="ka-GE" sz="800" dirty="0" smtClean="0"/>
          </a:p>
          <a:p>
            <a:r>
              <a:rPr lang="ka-GE" sz="2400" dirty="0" smtClean="0"/>
              <a:t>ტოქსიკოლოგიური </a:t>
            </a:r>
            <a:r>
              <a:rPr lang="ka-GE" sz="2400" dirty="0"/>
              <a:t>საინფორმაციო </a:t>
            </a:r>
            <a:r>
              <a:rPr lang="ka-GE" sz="2400" dirty="0" smtClean="0"/>
              <a:t>სერვის ცენტრების დაფუძნება;</a:t>
            </a:r>
          </a:p>
          <a:p>
            <a:pPr marL="82296" indent="0">
              <a:buNone/>
            </a:pPr>
            <a:endParaRPr lang="ka-GE" sz="800" dirty="0" smtClean="0"/>
          </a:p>
          <a:p>
            <a:r>
              <a:rPr lang="ka-GE" sz="2400" dirty="0" smtClean="0"/>
              <a:t>კლინიკური გაიდლაინები</a:t>
            </a:r>
          </a:p>
          <a:p>
            <a:pPr marL="82296" indent="0" algn="just">
              <a:buNone/>
            </a:pPr>
            <a:endParaRPr lang="ka-GE" sz="2400" dirty="0" smtClean="0"/>
          </a:p>
        </p:txBody>
      </p:sp>
    </p:spTree>
    <p:extLst>
      <p:ext uri="{BB962C8B-B14F-4D97-AF65-F5344CB8AC3E}">
        <p14:creationId xmlns:p14="http://schemas.microsoft.com/office/powerpoint/2010/main" val="3733085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819400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ka-GE" smtClean="0"/>
              <a:t>მადლობა ყურადღებისათვის!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539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100" y="152400"/>
            <a:ext cx="7924800" cy="1207770"/>
          </a:xfrm>
        </p:spPr>
        <p:txBody>
          <a:bodyPr>
            <a:noAutofit/>
          </a:bodyPr>
          <a:lstStyle/>
          <a:p>
            <a:pPr algn="ctr"/>
            <a:r>
              <a:rPr lang="ka-GE" sz="2000">
                <a:solidFill>
                  <a:schemeClr val="accent5">
                    <a:lumMod val="50000"/>
                  </a:schemeClr>
                </a:solidFill>
              </a:rPr>
              <a:t>სსიპ სამედიცინო საქმიანობის სახელმწიფო რეგულირების </a:t>
            </a:r>
            <a:r>
              <a:rPr lang="ka-GE" sz="2000" smtClean="0">
                <a:solidFill>
                  <a:schemeClr val="accent5">
                    <a:lumMod val="50000"/>
                  </a:schemeClr>
                </a:solidFill>
              </a:rPr>
              <a:t>სააგენტოს, </a:t>
            </a:r>
            <a:r>
              <a:rPr lang="ka-GE" sz="2000"/>
              <a:t>როგორც </a:t>
            </a:r>
            <a:r>
              <a:rPr lang="ka-GE" sz="2000">
                <a:solidFill>
                  <a:schemeClr val="accent5">
                    <a:lumMod val="50000"/>
                  </a:schemeClr>
                </a:solidFill>
              </a:rPr>
              <a:t>საქართველოს </a:t>
            </a:r>
            <a:r>
              <a:rPr lang="ka-GE" sz="2000" smtClean="0">
                <a:solidFill>
                  <a:schemeClr val="accent5">
                    <a:lumMod val="50000"/>
                  </a:schemeClr>
                </a:solidFill>
              </a:rPr>
              <a:t>კომპეტენტური ორგანოს, </a:t>
            </a:r>
            <a:r>
              <a:rPr lang="en-US" sz="200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en-US" sz="2000">
                <a:solidFill>
                  <a:schemeClr val="accent5">
                    <a:lumMod val="50000"/>
                  </a:schemeClr>
                </a:solidFill>
              </a:rPr>
            </a:br>
            <a:r>
              <a:rPr lang="ka-GE" sz="2000" smtClean="0"/>
              <a:t>ურთიერთობა გაეროსთან</a:t>
            </a:r>
            <a:r>
              <a:rPr lang="ka-GE" sz="2000"/>
              <a:t>:</a:t>
            </a:r>
            <a:endParaRPr lang="en-US" sz="20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890" y="1676400"/>
            <a:ext cx="3810000" cy="4711898"/>
          </a:xfrm>
        </p:spPr>
        <p:txBody>
          <a:bodyPr numCol="1">
            <a:noAutofit/>
          </a:bodyPr>
          <a:lstStyle/>
          <a:p>
            <a:pPr marL="82296" indent="0">
              <a:buNone/>
            </a:pPr>
            <a:r>
              <a:rPr lang="ka-GE" sz="1600" smtClean="0">
                <a:solidFill>
                  <a:srgbClr val="FF0000"/>
                </a:solidFill>
              </a:rPr>
              <a:t>პასუხისმგებელია გაეროს კონვენციების დადგენილებების შესრულებაზე:</a:t>
            </a:r>
          </a:p>
          <a:p>
            <a:pPr marL="82296" indent="0">
              <a:buNone/>
            </a:pPr>
            <a:endParaRPr lang="ka-GE" sz="80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ka-GE" sz="1600" smtClean="0">
                <a:solidFill>
                  <a:schemeClr val="accent6">
                    <a:lumMod val="50000"/>
                  </a:schemeClr>
                </a:solidFill>
              </a:rPr>
              <a:t>1961 </a:t>
            </a:r>
            <a:r>
              <a:rPr lang="ka-GE" sz="1600">
                <a:solidFill>
                  <a:schemeClr val="accent6">
                    <a:lumMod val="50000"/>
                  </a:schemeClr>
                </a:solidFill>
              </a:rPr>
              <a:t>წლის ერთიანი კონვენცია „ნარკოტიკული საშუალებების შესახებ</a:t>
            </a:r>
            <a:r>
              <a:rPr lang="ka-GE" sz="1600" smtClean="0">
                <a:solidFill>
                  <a:schemeClr val="accent6">
                    <a:lumMod val="50000"/>
                  </a:schemeClr>
                </a:solidFill>
              </a:rPr>
              <a:t>“;</a:t>
            </a:r>
          </a:p>
          <a:p>
            <a:pPr marL="82296" indent="0">
              <a:buNone/>
            </a:pPr>
            <a:endParaRPr lang="ka-GE" sz="80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ka-GE" sz="1600" smtClean="0">
                <a:solidFill>
                  <a:schemeClr val="accent6">
                    <a:lumMod val="50000"/>
                  </a:schemeClr>
                </a:solidFill>
              </a:rPr>
              <a:t>1971 </a:t>
            </a:r>
            <a:r>
              <a:rPr lang="ka-GE" sz="1600">
                <a:solidFill>
                  <a:schemeClr val="accent6">
                    <a:lumMod val="50000"/>
                  </a:schemeClr>
                </a:solidFill>
              </a:rPr>
              <a:t>წლის კონვენცია „ფსიქოტროპული ნივთიერებების შესახებ</a:t>
            </a:r>
            <a:r>
              <a:rPr lang="ka-GE" sz="1600" smtClean="0">
                <a:solidFill>
                  <a:schemeClr val="accent6">
                    <a:lumMod val="50000"/>
                  </a:schemeClr>
                </a:solidFill>
              </a:rPr>
              <a:t>“;</a:t>
            </a:r>
          </a:p>
          <a:p>
            <a:pPr marL="82296" indent="0">
              <a:buNone/>
            </a:pPr>
            <a:endParaRPr lang="ka-GE" sz="80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ka-GE" sz="1600" smtClean="0">
                <a:solidFill>
                  <a:schemeClr val="accent6">
                    <a:lumMod val="50000"/>
                  </a:schemeClr>
                </a:solidFill>
              </a:rPr>
              <a:t>1988 </a:t>
            </a:r>
            <a:r>
              <a:rPr lang="ka-GE" sz="1600">
                <a:solidFill>
                  <a:schemeClr val="accent6">
                    <a:lumMod val="50000"/>
                  </a:schemeClr>
                </a:solidFill>
              </a:rPr>
              <a:t>წლის კონვენცია „ნარკოტიკული საშუალებების და ფსიქოტროპული ნივთიერებების უკანონო ბრუნვის წინააღმდეგ“  </a:t>
            </a:r>
            <a:r>
              <a:rPr lang="ka-GE" sz="1600" smtClean="0">
                <a:solidFill>
                  <a:schemeClr val="accent6">
                    <a:lumMod val="50000"/>
                  </a:schemeClr>
                </a:solidFill>
              </a:rPr>
              <a:t> (</a:t>
            </a:r>
            <a:r>
              <a:rPr lang="ka-GE" sz="1600">
                <a:solidFill>
                  <a:schemeClr val="accent6">
                    <a:lumMod val="50000"/>
                  </a:schemeClr>
                </a:solidFill>
              </a:rPr>
              <a:t>მე-12 მუხლი) </a:t>
            </a:r>
            <a:endParaRPr lang="en-US" sz="1600"/>
          </a:p>
        </p:txBody>
      </p:sp>
      <p:sp>
        <p:nvSpPr>
          <p:cNvPr id="4" name="Rectangle 3"/>
          <p:cNvSpPr/>
          <p:nvPr/>
        </p:nvSpPr>
        <p:spPr>
          <a:xfrm>
            <a:off x="5543550" y="2971800"/>
            <a:ext cx="3429000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2296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ka-GE" sz="1400" smtClean="0">
                <a:solidFill>
                  <a:srgbClr val="0070C0"/>
                </a:solidFill>
              </a:rPr>
              <a:t>„</a:t>
            </a:r>
            <a:r>
              <a:rPr lang="ka-GE" sz="1600">
                <a:solidFill>
                  <a:srgbClr val="0070C0"/>
                </a:solidFill>
              </a:rPr>
              <a:t>ახალ ფსიქოაქტიურ </a:t>
            </a:r>
            <a:r>
              <a:rPr lang="ka-GE" sz="1600" smtClean="0">
                <a:solidFill>
                  <a:srgbClr val="0070C0"/>
                </a:solidFill>
              </a:rPr>
              <a:t>ნივთიერებებზე“</a:t>
            </a:r>
            <a:endParaRPr lang="ka-GE" sz="1600">
              <a:solidFill>
                <a:srgbClr val="0070C0"/>
              </a:solidFill>
            </a:endParaRPr>
          </a:p>
          <a:p>
            <a:pPr marL="82296">
              <a:spcBef>
                <a:spcPts val="600"/>
              </a:spcBef>
              <a:buClr>
                <a:schemeClr val="accent1"/>
              </a:buClr>
              <a:buSzPct val="80000"/>
            </a:pPr>
            <a:endParaRPr lang="ka-GE" sz="1600">
              <a:solidFill>
                <a:schemeClr val="accent6">
                  <a:lumMod val="50000"/>
                </a:schemeClr>
              </a:solidFill>
            </a:endParaRPr>
          </a:p>
          <a:p>
            <a:pPr marL="285750" indent="-285750">
              <a:spcBef>
                <a:spcPts val="600"/>
              </a:spcBef>
              <a:buClr>
                <a:schemeClr val="accent1"/>
              </a:buClr>
              <a:buSzPct val="101000"/>
              <a:buFont typeface="Arial" panose="020B0604020202020204" pitchFamily="34" charset="0"/>
              <a:buChar char="•"/>
            </a:pPr>
            <a:r>
              <a:rPr lang="ka-GE" sz="1600">
                <a:solidFill>
                  <a:schemeClr val="accent6">
                    <a:lumMod val="50000"/>
                  </a:schemeClr>
                </a:solidFill>
              </a:rPr>
              <a:t>პრევენციული </a:t>
            </a:r>
            <a:r>
              <a:rPr lang="ka-GE" sz="1600" smtClean="0">
                <a:solidFill>
                  <a:schemeClr val="accent6">
                    <a:lumMod val="50000"/>
                  </a:schemeClr>
                </a:solidFill>
              </a:rPr>
              <a:t>ღონისძიებების შემუშავება სამომხმარებლო </a:t>
            </a:r>
            <a:r>
              <a:rPr lang="ka-GE" sz="1600">
                <a:solidFill>
                  <a:schemeClr val="accent6">
                    <a:lumMod val="50000"/>
                  </a:schemeClr>
                </a:solidFill>
              </a:rPr>
              <a:t>ბაზარზე </a:t>
            </a:r>
            <a:r>
              <a:rPr lang="ka-GE" sz="1600" smtClean="0">
                <a:solidFill>
                  <a:schemeClr val="accent6">
                    <a:lumMod val="50000"/>
                  </a:schemeClr>
                </a:solidFill>
              </a:rPr>
              <a:t>მოხვედრის  ასაცილებლად</a:t>
            </a:r>
          </a:p>
          <a:p>
            <a:pPr marL="285750" indent="-285750">
              <a:spcBef>
                <a:spcPts val="600"/>
              </a:spcBef>
              <a:buClr>
                <a:schemeClr val="accent1"/>
              </a:buClr>
              <a:buSzPct val="101000"/>
              <a:buFont typeface="Arial" panose="020B0604020202020204" pitchFamily="34" charset="0"/>
              <a:buChar char="•"/>
            </a:pPr>
            <a:endParaRPr lang="ka-GE" sz="1600">
              <a:solidFill>
                <a:schemeClr val="accent6">
                  <a:lumMod val="50000"/>
                </a:schemeClr>
              </a:solidFill>
            </a:endParaRPr>
          </a:p>
          <a:p>
            <a:pPr marL="285750" indent="-285750">
              <a:spcBef>
                <a:spcPts val="6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</a:pPr>
            <a:r>
              <a:rPr lang="ka-GE" sz="1600">
                <a:solidFill>
                  <a:schemeClr val="accent6">
                    <a:lumMod val="50000"/>
                  </a:schemeClr>
                </a:solidFill>
              </a:rPr>
              <a:t>უკანონო ბრუნვიდან ამოღებების  </a:t>
            </a:r>
            <a:r>
              <a:rPr lang="ka-GE" sz="1600" smtClean="0">
                <a:solidFill>
                  <a:schemeClr val="accent6">
                    <a:lumMod val="50000"/>
                  </a:schemeClr>
                </a:solidFill>
              </a:rPr>
              <a:t>შესახებ ქვეყნის </a:t>
            </a:r>
            <a:r>
              <a:rPr lang="ka-GE" sz="1600">
                <a:solidFill>
                  <a:schemeClr val="accent6">
                    <a:lumMod val="50000"/>
                  </a:schemeClr>
                </a:solidFill>
              </a:rPr>
              <a:t>შიგნით </a:t>
            </a:r>
            <a:r>
              <a:rPr lang="ka-GE" sz="1600" smtClean="0">
                <a:solidFill>
                  <a:schemeClr val="accent6">
                    <a:lumMod val="50000"/>
                  </a:schemeClr>
                </a:solidFill>
              </a:rPr>
              <a:t>ინფორმაციის შეგროვება და გაცვლა.</a:t>
            </a:r>
            <a:endParaRPr lang="en-US" sz="160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57750" y="2393396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mtClean="0"/>
              <a:t>და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416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76200"/>
            <a:ext cx="7498080" cy="1143000"/>
          </a:xfrm>
        </p:spPr>
        <p:txBody>
          <a:bodyPr>
            <a:normAutofit/>
          </a:bodyPr>
          <a:lstStyle/>
          <a:p>
            <a:r>
              <a:rPr lang="ka-GE" sz="3200" smtClean="0"/>
              <a:t>ქვეყნის </a:t>
            </a:r>
            <a:r>
              <a:rPr lang="ka-GE" sz="3200"/>
              <a:t>შიგნით</a:t>
            </a:r>
            <a:endParaRPr lang="en-US" sz="32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524000"/>
            <a:ext cx="7315200" cy="4648200"/>
          </a:xfrm>
        </p:spPr>
        <p:txBody>
          <a:bodyPr>
            <a:normAutofit/>
          </a:bodyPr>
          <a:lstStyle/>
          <a:p>
            <a:pPr algn="just"/>
            <a:r>
              <a:rPr lang="ka-GE" sz="1600" smtClean="0"/>
              <a:t>2012 წელს ახალი ფსიქოატიური ნივთიერებების სახელობითი ჩამონათვალი „ნარკოტიკული საშუალებების, ფსიქოტროპული ნივთიერებების, პრეკურსორების და ნარკოლოგიური დახმარების შესახებ კანონში</a:t>
            </a:r>
            <a:r>
              <a:rPr lang="ka-GE" sz="1600"/>
              <a:t>;</a:t>
            </a:r>
            <a:endParaRPr lang="ka-GE" sz="1600" smtClean="0"/>
          </a:p>
          <a:p>
            <a:pPr marL="82296" indent="0" algn="just">
              <a:buNone/>
            </a:pPr>
            <a:endParaRPr lang="ka-GE" sz="900" smtClean="0"/>
          </a:p>
          <a:p>
            <a:pPr algn="just"/>
            <a:r>
              <a:rPr lang="ka-GE" sz="1600" smtClean="0"/>
              <a:t>2014 წელს შემუშავდა ახალი ფსიქოატიური ნითიერებების შესახებ კანონი, რომელიც აკონტოლებს ახალ ფსიქოაქტიურ ნივთირერებეს როგორც ქიმიური ნივთიერებების კლასების მიხედვით ასევე, ზოგო ნივთიერებას სახელობით;</a:t>
            </a:r>
          </a:p>
          <a:p>
            <a:pPr marL="82296" indent="0" algn="just">
              <a:buNone/>
            </a:pPr>
            <a:endParaRPr lang="ka-GE" sz="800" smtClean="0"/>
          </a:p>
          <a:p>
            <a:pPr algn="just"/>
            <a:r>
              <a:rPr lang="ka-GE" sz="1600" smtClean="0"/>
              <a:t>2014 წელს შეიქმნა “</a:t>
            </a:r>
            <a:r>
              <a:rPr lang="ka-GE" sz="1600"/>
              <a:t>ახალი ფსიქოაქტიური ნივთიერებების გავრცელების აღკვეთის </a:t>
            </a:r>
            <a:r>
              <a:rPr lang="ka-GE" sz="1600" smtClean="0"/>
              <a:t>ხელშეწყობის სახელმწიფო კომისია“, სამი უწყების მონაწილეობით: </a:t>
            </a:r>
          </a:p>
          <a:p>
            <a:pPr marL="82296" indent="0" algn="just">
              <a:buNone/>
            </a:pPr>
            <a:endParaRPr lang="ka-GE" sz="90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z="1600" smtClean="0">
                <a:solidFill>
                  <a:srgbClr val="0070C0"/>
                </a:solidFill>
              </a:rPr>
              <a:t>ფინანსთა სამინისტრო,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z="1600" smtClean="0">
                <a:solidFill>
                  <a:srgbClr val="0070C0"/>
                </a:solidFill>
              </a:rPr>
              <a:t>შრომის, ჯანმრთელობისა და სოციალური დაცვის სამინისტო ,</a:t>
            </a:r>
            <a:endParaRPr lang="ka-GE" sz="1600">
              <a:solidFill>
                <a:srgbClr val="0070C0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z="1600" smtClean="0">
                <a:solidFill>
                  <a:srgbClr val="0070C0"/>
                </a:solidFill>
              </a:rPr>
              <a:t>შინაგან საქმეთა სამინისტრო.</a:t>
            </a:r>
            <a:endParaRPr lang="en-US" sz="160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9906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16632"/>
            <a:ext cx="7477944" cy="1143000"/>
          </a:xfrm>
        </p:spPr>
        <p:txBody>
          <a:bodyPr>
            <a:normAutofit/>
          </a:bodyPr>
          <a:lstStyle/>
          <a:p>
            <a:r>
              <a:rPr lang="ka-GE" sz="1800" b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ylfaen" panose="010A0502050306030303" pitchFamily="18" charset="0"/>
              </a:rPr>
              <a:t>„</a:t>
            </a:r>
            <a:r>
              <a:rPr lang="ka-GE" sz="2000" b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ylfaen" panose="010A0502050306030303" pitchFamily="18" charset="0"/>
              </a:rPr>
              <a:t>ახალი ფსიქოაქტიური ნივთიერებების შესახებ</a:t>
            </a:r>
            <a:r>
              <a:rPr lang="ka-GE" sz="1800" b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ylfaen" panose="010A0502050306030303" pitchFamily="18" charset="0"/>
              </a:rPr>
              <a:t>“ </a:t>
            </a:r>
            <a:br>
              <a:rPr lang="ka-GE" sz="1800" b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ylfaen" panose="010A0502050306030303" pitchFamily="18" charset="0"/>
              </a:rPr>
            </a:br>
            <a:r>
              <a:rPr lang="ka-GE" sz="3200" b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ylfaen" panose="010A0502050306030303" pitchFamily="18" charset="0"/>
              </a:rPr>
              <a:t>კანონის</a:t>
            </a:r>
            <a:r>
              <a:rPr lang="en-US" sz="3200" b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ylfaen" panose="010A0502050306030303" pitchFamily="18" charset="0"/>
              </a:rPr>
              <a:t> </a:t>
            </a:r>
            <a:r>
              <a:rPr lang="ka-GE" sz="3200" b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ylfaen" panose="010A0502050306030303" pitchFamily="18" charset="0"/>
              </a:rPr>
              <a:t> </a:t>
            </a:r>
            <a:r>
              <a:rPr lang="ka-GE" sz="3200" b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ylfaen" panose="010A0502050306030303" pitchFamily="18" charset="0"/>
              </a:rPr>
              <a:t>რეგულირების სფერო</a:t>
            </a:r>
            <a:endParaRPr lang="en-US" sz="3200" b="1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ylfaen" panose="010A050205030603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124745"/>
            <a:ext cx="7621960" cy="29523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ka-GE" sz="1800" smtClean="0"/>
              <a:t>არ ვრცელდება:</a:t>
            </a:r>
          </a:p>
          <a:p>
            <a:r>
              <a:rPr lang="ka-GE" sz="1800" smtClean="0"/>
              <a:t>ფარმაცევტული </a:t>
            </a:r>
            <a:r>
              <a:rPr lang="ka-GE" sz="1800"/>
              <a:t>პროდუქტის </a:t>
            </a:r>
            <a:endParaRPr lang="en-US" sz="1800" smtClean="0"/>
          </a:p>
          <a:p>
            <a:r>
              <a:rPr lang="ka-GE" sz="1800" smtClean="0"/>
              <a:t>სპეციალურ კონტროლს დაქვემდებარებულ</a:t>
            </a:r>
            <a:r>
              <a:rPr lang="ka-GE" sz="1800"/>
              <a:t>ი</a:t>
            </a:r>
            <a:r>
              <a:rPr lang="ka-GE" sz="1800" smtClean="0"/>
              <a:t> ნივთიერებების მიმოქცევაზე</a:t>
            </a:r>
            <a:endParaRPr lang="ka-GE" sz="1800"/>
          </a:p>
          <a:p>
            <a:pPr marL="0" indent="0">
              <a:buNone/>
            </a:pPr>
            <a:r>
              <a:rPr lang="ka-GE" sz="1800"/>
              <a:t> </a:t>
            </a:r>
          </a:p>
          <a:p>
            <a:pPr marL="0" indent="0" algn="just">
              <a:buNone/>
            </a:pPr>
            <a:r>
              <a:rPr lang="ka-GE" sz="1800" b="1" u="sng" smtClean="0"/>
              <a:t>„</a:t>
            </a:r>
            <a:r>
              <a:rPr lang="ka-GE" sz="1700" b="1" u="sng" smtClean="0"/>
              <a:t>რეცეპტით </a:t>
            </a:r>
            <a:r>
              <a:rPr lang="ka-GE" sz="1700" b="1" u="sng"/>
              <a:t>გაცემის </a:t>
            </a:r>
            <a:r>
              <a:rPr lang="ka-GE" sz="1700" b="1" u="sng" smtClean="0"/>
              <a:t>სავალდებულოობის განსაზღვრა</a:t>
            </a:r>
            <a:r>
              <a:rPr lang="ka-GE" sz="1700"/>
              <a:t> </a:t>
            </a:r>
            <a:r>
              <a:rPr lang="ka-GE" sz="1700" smtClean="0"/>
              <a:t>იმ ფარმაცევტული პროდუქტისათვის, </a:t>
            </a:r>
            <a:r>
              <a:rPr lang="ka-GE" sz="1700"/>
              <a:t>რომლის შემადგენელი ერთი ან ერთზე მეტი ნივთიერება განეკუთვნება ამ კანონის №2 დანართით განსაზღვრულ ახალი ფსიქოაქტიური ნივთიერებების ქიმიურ ნაერთთა კლასს, მაგრამ რომელიც იმავდროულად არ ექვემდებარება რეცეპტით </a:t>
            </a:r>
            <a:r>
              <a:rPr lang="ka-GE" sz="1700" smtClean="0"/>
              <a:t>გაცემას“.</a:t>
            </a:r>
            <a:endParaRPr lang="en-US" sz="1700" smtClean="0"/>
          </a:p>
        </p:txBody>
      </p:sp>
      <p:sp>
        <p:nvSpPr>
          <p:cNvPr id="4" name="Rectangle 3"/>
          <p:cNvSpPr/>
          <p:nvPr/>
        </p:nvSpPr>
        <p:spPr>
          <a:xfrm>
            <a:off x="1263111" y="4166315"/>
            <a:ext cx="194421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a-GE" sz="1600" b="1" i="1" dirty="0" smtClean="0">
                <a:solidFill>
                  <a:srgbClr val="0070C0"/>
                </a:solidFill>
              </a:rPr>
              <a:t>კეტოკონაზოლი</a:t>
            </a:r>
            <a:endParaRPr lang="en-US" sz="1600" b="1" i="1" dirty="0">
              <a:solidFill>
                <a:srgbClr val="0070C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2577" y="5206218"/>
            <a:ext cx="1780198" cy="144016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5381371"/>
            <a:ext cx="1981200" cy="988007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7315200" y="4893526"/>
            <a:ext cx="134203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ka-GE" sz="1600" b="1" i="1" dirty="0">
                <a:solidFill>
                  <a:srgbClr val="0070C0"/>
                </a:solidFill>
              </a:rPr>
              <a:t>ცინარიზინი</a:t>
            </a:r>
            <a:endParaRPr lang="en-US" sz="1600" b="1" i="1" dirty="0">
              <a:solidFill>
                <a:srgbClr val="0070C0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5854" y="4554073"/>
            <a:ext cx="1318424" cy="210345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5449715"/>
            <a:ext cx="1839571" cy="1207814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5130140" y="4893526"/>
            <a:ext cx="194316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ka-GE" sz="1600" b="1" i="1" dirty="0">
                <a:solidFill>
                  <a:srgbClr val="0070C0"/>
                </a:solidFill>
              </a:rPr>
              <a:t>ლევოცეტირიზინი</a:t>
            </a:r>
            <a:endParaRPr lang="en-US" sz="1600" b="1" i="1" dirty="0">
              <a:solidFill>
                <a:srgbClr val="0070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012577" y="4713687"/>
            <a:ext cx="140455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ka-GE" sz="1600" b="1" i="1" dirty="0">
                <a:solidFill>
                  <a:srgbClr val="0070C0"/>
                </a:solidFill>
              </a:rPr>
              <a:t>ცეტირიზინი</a:t>
            </a:r>
            <a:endParaRPr lang="en-US" sz="1600" b="1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9341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74638"/>
            <a:ext cx="7638288" cy="792162"/>
          </a:xfrm>
        </p:spPr>
        <p:txBody>
          <a:bodyPr>
            <a:noAutofit/>
          </a:bodyPr>
          <a:lstStyle/>
          <a:p>
            <a:r>
              <a:rPr lang="ka-GE" sz="3200"/>
              <a:t>სისხლის სამართლის </a:t>
            </a:r>
            <a:r>
              <a:rPr lang="ka-GE" sz="3200" smtClean="0"/>
              <a:t>პასუხისმგებლობა</a:t>
            </a:r>
            <a:endParaRPr lang="en-US" sz="32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600200"/>
            <a:ext cx="7251192" cy="4419600"/>
          </a:xfrm>
        </p:spPr>
        <p:txBody>
          <a:bodyPr numCol="1">
            <a:noAutofit/>
          </a:bodyPr>
          <a:lstStyle/>
          <a:p>
            <a:pPr marL="82296" indent="0" algn="just">
              <a:buNone/>
            </a:pPr>
            <a:r>
              <a:rPr lang="ka-GE" sz="1600" smtClean="0"/>
              <a:t>„ახალი ფსიქოაქტიური ნივთიერებების შესახებ“ საქართველოს კანონის მიხედვით აკრძალულია ახალი ფსიქოაქტიური ნივთიერებების</a:t>
            </a:r>
            <a:r>
              <a:rPr lang="en-US" sz="1600" smtClean="0"/>
              <a:t> </a:t>
            </a:r>
            <a:r>
              <a:rPr lang="ka-GE" sz="1600" smtClean="0"/>
              <a:t>უკანონო:</a:t>
            </a:r>
          </a:p>
          <a:p>
            <a:pPr marL="82296" indent="0" algn="just">
              <a:buNone/>
            </a:pPr>
            <a:endParaRPr lang="ka-GE" sz="1600"/>
          </a:p>
          <a:p>
            <a:r>
              <a:rPr lang="ka-GE" sz="1600" smtClean="0"/>
              <a:t>დამზადება</a:t>
            </a:r>
          </a:p>
          <a:p>
            <a:r>
              <a:rPr lang="ka-GE" sz="1600" smtClean="0"/>
              <a:t>წარმოება</a:t>
            </a:r>
          </a:p>
          <a:p>
            <a:r>
              <a:rPr lang="ka-GE" sz="1600" smtClean="0"/>
              <a:t>დისტრიბუცია</a:t>
            </a:r>
          </a:p>
          <a:p>
            <a:r>
              <a:rPr lang="ka-GE" sz="1600" smtClean="0"/>
              <a:t>იმპორტ/ექსპორტი</a:t>
            </a:r>
          </a:p>
          <a:p>
            <a:r>
              <a:rPr lang="ka-GE" sz="1600" smtClean="0"/>
              <a:t>ტრანზიტი</a:t>
            </a:r>
            <a:endParaRPr lang="ka-GE" sz="1600"/>
          </a:p>
          <a:p>
            <a:r>
              <a:rPr lang="ka-GE" sz="1600" smtClean="0"/>
              <a:t>გამოყენება</a:t>
            </a:r>
            <a:endParaRPr lang="ka-GE" sz="1600"/>
          </a:p>
          <a:p>
            <a:r>
              <a:rPr lang="ka-GE" sz="1600" smtClean="0"/>
              <a:t>საკუთრებაში ქონა</a:t>
            </a:r>
          </a:p>
          <a:p>
            <a:endParaRPr lang="ka-GE" sz="1600" smtClean="0"/>
          </a:p>
          <a:p>
            <a:pPr marL="82296" indent="0">
              <a:buNone/>
            </a:pPr>
            <a:endParaRPr lang="ka-GE" sz="1600"/>
          </a:p>
          <a:p>
            <a:pPr marL="0" indent="0" algn="just">
              <a:buNone/>
            </a:pPr>
            <a:r>
              <a:rPr lang="ka-GE" sz="1600" i="1" smtClean="0">
                <a:solidFill>
                  <a:srgbClr val="0070C0"/>
                </a:solidFill>
              </a:rPr>
              <a:t>სისხლის სამართლის კოდექსის 260 მუხლის თანახმად ისჯება 5 წლის თავისუფლების აღკვეთით</a:t>
            </a:r>
            <a:endParaRPr lang="en-US" sz="160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31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8600"/>
            <a:ext cx="7498080" cy="1143000"/>
          </a:xfrm>
        </p:spPr>
        <p:txBody>
          <a:bodyPr>
            <a:normAutofit/>
          </a:bodyPr>
          <a:lstStyle/>
          <a:p>
            <a:r>
              <a:rPr lang="ka-GE" sz="3200" dirty="0" smtClean="0">
                <a:solidFill>
                  <a:srgbClr val="FF0000"/>
                </a:solidFill>
              </a:rPr>
              <a:t>შსს</a:t>
            </a:r>
            <a:r>
              <a:rPr lang="en-US" sz="3200" dirty="0" smtClean="0">
                <a:solidFill>
                  <a:srgbClr val="FF0000"/>
                </a:solidFill>
              </a:rPr>
              <a:t>-</a:t>
            </a:r>
            <a:r>
              <a:rPr lang="ka-GE" sz="3200" dirty="0" smtClean="0">
                <a:solidFill>
                  <a:srgbClr val="FF0000"/>
                </a:solidFill>
              </a:rPr>
              <a:t>ს მიერ უკანონო ბრუნვიდა აფნ-ს  ამოღებების სტატისტიკა</a:t>
            </a:r>
            <a:endParaRPr lang="en-US" sz="3200" dirty="0">
              <a:solidFill>
                <a:srgbClr val="FF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6663665"/>
              </p:ext>
            </p:extLst>
          </p:nvPr>
        </p:nvGraphicFramePr>
        <p:xfrm>
          <a:off x="1371600" y="1981200"/>
          <a:ext cx="7315200" cy="3810000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3810000"/>
                <a:gridCol w="2057400"/>
                <a:gridCol w="1447800"/>
              </a:tblGrid>
              <a:tr h="627866">
                <a:tc>
                  <a:txBody>
                    <a:bodyPr/>
                    <a:lstStyle/>
                    <a:p>
                      <a:r>
                        <a:rPr lang="ka-GE" sz="2400" dirty="0" smtClean="0"/>
                        <a:t>ნაერთთა კლასი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smtClean="0">
                          <a:solidFill>
                            <a:srgbClr val="FF0000"/>
                          </a:solidFill>
                        </a:rPr>
                        <a:t>01.05.2014  - 01.25.2015</a:t>
                      </a:r>
                      <a:endParaRPr lang="en-US" sz="140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</a:tr>
              <a:tr h="515134">
                <a:tc>
                  <a:txBody>
                    <a:bodyPr/>
                    <a:lstStyle/>
                    <a:p>
                      <a:r>
                        <a:rPr lang="ka-GE" sz="2000" smtClean="0"/>
                        <a:t>კანაბინომიმეტიკები</a:t>
                      </a:r>
                      <a:endParaRPr 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smtClean="0"/>
                        <a:t>209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smtClean="0"/>
                        <a:t>შემთხვევა</a:t>
                      </a:r>
                      <a:endParaRPr lang="en-US" sz="140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2000" smtClean="0"/>
                        <a:t>ფენეთილამინები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smtClean="0"/>
                        <a:t>33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smtClean="0"/>
                        <a:t>შემთხვევა</a:t>
                      </a:r>
                      <a:endParaRPr lang="en-US" sz="1400"/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r>
                        <a:rPr lang="ka-GE" sz="2000" dirty="0" smtClean="0">
                          <a:solidFill>
                            <a:schemeClr val="tx1"/>
                          </a:solidFill>
                        </a:rPr>
                        <a:t>ამინო-ფენილ-ეთანონები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smtClean="0"/>
                        <a:t>10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smtClean="0"/>
                        <a:t>შემთხვევა</a:t>
                      </a:r>
                      <a:endParaRPr lang="en-US" sz="1400"/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r>
                        <a:rPr lang="ka-GE" sz="2000" dirty="0" smtClean="0"/>
                        <a:t>ტრიფტამინები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smtClean="0"/>
                        <a:t>3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smtClean="0"/>
                        <a:t>შემთხვევა</a:t>
                      </a:r>
                      <a:endParaRPr lang="en-US" sz="1400"/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r>
                        <a:rPr lang="ka-GE" sz="2000" dirty="0" smtClean="0"/>
                        <a:t>არილციკლოჰექსილამინები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smtClean="0"/>
                        <a:t>1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smtClean="0"/>
                        <a:t>შემთხვევა</a:t>
                      </a:r>
                      <a:endParaRPr lang="en-US" sz="140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ka-GE" sz="2000" smtClean="0"/>
                        <a:t>სხვა დანარჩენი</a:t>
                      </a:r>
                      <a:endParaRPr 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smtClean="0"/>
                        <a:t>7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smtClean="0"/>
                        <a:t>შემთხვევა</a:t>
                      </a:r>
                      <a:endParaRPr lang="en-US" sz="140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581400" y="6019800"/>
            <a:ext cx="3048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mtClean="0"/>
              <a:t>საერთო წონა - 7კგ 870 გრ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340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457200"/>
            <a:ext cx="7498080" cy="1143000"/>
          </a:xfrm>
        </p:spPr>
        <p:txBody>
          <a:bodyPr>
            <a:normAutofit/>
          </a:bodyPr>
          <a:lstStyle/>
          <a:p>
            <a:r>
              <a:rPr lang="ka-GE" sz="3200" smtClean="0"/>
              <a:t>საქართველოში აფნ-ს ბრუნვა</a:t>
            </a:r>
            <a:endParaRPr lang="en-US" sz="32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2438400"/>
            <a:ext cx="7251192" cy="2971800"/>
          </a:xfrm>
        </p:spPr>
        <p:txBody>
          <a:bodyPr>
            <a:noAutofit/>
          </a:bodyPr>
          <a:lstStyle/>
          <a:p>
            <a:pPr marL="82296" indent="0" algn="just">
              <a:buNone/>
            </a:pPr>
            <a:r>
              <a:rPr lang="ka-GE" sz="2400" dirty="0"/>
              <a:t>ძნელია ქვეყანაში შემოსული </a:t>
            </a:r>
            <a:r>
              <a:rPr lang="ka-GE" sz="2400" dirty="0" smtClean="0"/>
              <a:t>აფნ-ს რაობასა და ოდენობაზე მსჯელობა მხოლოდ უკანონო ბრუნვიდან ამოღებული აფნ-ს </a:t>
            </a:r>
            <a:r>
              <a:rPr lang="ka-GE" sz="2400" dirty="0"/>
              <a:t>მიხედვით, </a:t>
            </a:r>
            <a:r>
              <a:rPr lang="ka-GE" sz="2400" dirty="0" smtClean="0"/>
              <a:t>რადგან მათი საქართველოში იმპორტი და  ქვეყნის შიგნით დისტრიბუცია ხორციელდება ინტერნეტით და მომხმარებელს მიეწოდება კურიერული სერვისების მეშვეობით.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22209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74638"/>
            <a:ext cx="7333488" cy="1143000"/>
          </a:xfrm>
        </p:spPr>
        <p:txBody>
          <a:bodyPr>
            <a:normAutofit/>
          </a:bodyPr>
          <a:lstStyle/>
          <a:p>
            <a:r>
              <a:rPr lang="ka-GE" sz="2800" dirty="0" smtClean="0"/>
              <a:t>კვლევა რომელიც ჩატარდა საქართველოში აფნ-ზე</a:t>
            </a:r>
            <a:r>
              <a:rPr lang="en-US" sz="2800" dirty="0" smtClean="0"/>
              <a:t> (16 </a:t>
            </a:r>
            <a:r>
              <a:rPr lang="ka-GE" sz="2800" dirty="0" smtClean="0"/>
              <a:t>წლის მოზარდებში)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1508760" y="1447800"/>
            <a:ext cx="7239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a-GE"/>
              <a:t>დაავადებათა კონტროლის და </a:t>
            </a:r>
            <a:r>
              <a:rPr lang="ka-GE" smtClean="0"/>
              <a:t>საზოგადოებრივი ჯანმრთელობის ეროვნულმა ცენტრმა, </a:t>
            </a:r>
            <a:r>
              <a:rPr lang="ka-GE"/>
              <a:t>EMCDDA </a:t>
            </a:r>
            <a:r>
              <a:rPr lang="ka-GE" smtClean="0"/>
              <a:t>–</a:t>
            </a:r>
            <a:r>
              <a:rPr lang="en-US" smtClean="0"/>
              <a:t> </a:t>
            </a:r>
            <a:r>
              <a:rPr lang="ka-GE" smtClean="0"/>
              <a:t>ნარკოტიკების </a:t>
            </a:r>
            <a:r>
              <a:rPr lang="ka-GE"/>
              <a:t>და ნარკოდამოკიდებულების ევროპის მონიტორინგის </a:t>
            </a:r>
            <a:r>
              <a:rPr lang="ka-GE" smtClean="0"/>
              <a:t>ცენტრის მხარდაჭერით, 2015 </a:t>
            </a:r>
            <a:r>
              <a:rPr lang="ka-GE"/>
              <a:t>წელს ჩაატარა </a:t>
            </a:r>
            <a:r>
              <a:rPr lang="ka-GE" smtClean="0"/>
              <a:t>კვლევა - თამბაქოს</a:t>
            </a:r>
            <a:r>
              <a:rPr lang="ka-GE"/>
              <a:t>; ალკოჰოლის და ნარკოტიკების (ESPAD-European School Survey Project on Alcohol and Other Drugs) </a:t>
            </a:r>
            <a:r>
              <a:rPr lang="ka-GE" smtClean="0"/>
              <a:t>მოხმარება სკოლის </a:t>
            </a:r>
            <a:r>
              <a:rPr lang="ka-GE"/>
              <a:t>ასაკის </a:t>
            </a:r>
            <a:r>
              <a:rPr lang="ka-GE" smtClean="0"/>
              <a:t>ბავშვებში.</a:t>
            </a:r>
            <a:endParaRPr lang="en-US"/>
          </a:p>
        </p:txBody>
      </p:sp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2901123"/>
              </p:ext>
            </p:extLst>
          </p:nvPr>
        </p:nvGraphicFramePr>
        <p:xfrm>
          <a:off x="1508760" y="3352800"/>
          <a:ext cx="7178040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44175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09600"/>
            <a:ext cx="7696200" cy="1143000"/>
          </a:xfrm>
        </p:spPr>
        <p:txBody>
          <a:bodyPr>
            <a:noAutofit/>
          </a:bodyPr>
          <a:lstStyle/>
          <a:p>
            <a:r>
              <a:rPr lang="ka-GE" sz="2400" smtClean="0"/>
              <a:t>აფნ-ს </a:t>
            </a:r>
            <a:r>
              <a:rPr lang="ka-GE" sz="2400"/>
              <a:t>მოხმარების </a:t>
            </a:r>
            <a:r>
              <a:rPr lang="ka-GE" sz="2400" smtClean="0"/>
              <a:t>სიხშირე ცხოვრების განმავლობაში</a:t>
            </a:r>
            <a:r>
              <a:rPr lang="en-US" sz="2400"/>
              <a:t/>
            </a:r>
            <a:br>
              <a:rPr lang="en-US" sz="2400"/>
            </a:br>
            <a:endParaRPr lang="en-US" sz="240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1943103"/>
              </p:ext>
            </p:extLst>
          </p:nvPr>
        </p:nvGraphicFramePr>
        <p:xfrm>
          <a:off x="1371600" y="1981200"/>
          <a:ext cx="6781800" cy="42570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9000"/>
                <a:gridCol w="3352800"/>
              </a:tblGrid>
              <a:tr h="708349">
                <a:tc>
                  <a:txBody>
                    <a:bodyPr/>
                    <a:lstStyle/>
                    <a:p>
                      <a:pPr algn="ctr"/>
                      <a:r>
                        <a:rPr lang="ka-GE" sz="1800" smtClean="0"/>
                        <a:t>ცხოვრების განმავლობაში მოხმარების სიხშირე</a:t>
                      </a:r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800" smtClean="0"/>
                        <a:t>გამოკითხულ</a:t>
                      </a:r>
                      <a:r>
                        <a:rPr lang="ka-GE" sz="1800" baseline="0" smtClean="0"/>
                        <a:t> პირთა რიცხვი %</a:t>
                      </a:r>
                      <a:endParaRPr lang="en-US" sz="1800"/>
                    </a:p>
                  </a:txBody>
                  <a:tcPr/>
                </a:tc>
              </a:tr>
              <a:tr h="506956">
                <a:tc>
                  <a:txBody>
                    <a:bodyPr/>
                    <a:lstStyle/>
                    <a:p>
                      <a:pPr algn="ctr"/>
                      <a:r>
                        <a:rPr lang="ka-GE" sz="2000" smtClean="0"/>
                        <a:t>0</a:t>
                      </a:r>
                      <a:endParaRPr 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000" smtClean="0"/>
                        <a:t>96%</a:t>
                      </a:r>
                      <a:endParaRPr lang="en-US" sz="2000"/>
                    </a:p>
                  </a:txBody>
                  <a:tcPr/>
                </a:tc>
              </a:tr>
              <a:tr h="506956">
                <a:tc>
                  <a:txBody>
                    <a:bodyPr/>
                    <a:lstStyle/>
                    <a:p>
                      <a:pPr algn="ctr"/>
                      <a:r>
                        <a:rPr lang="ka-GE" sz="2000" smtClean="0"/>
                        <a:t>1-2</a:t>
                      </a:r>
                      <a:endParaRPr 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000" smtClean="0"/>
                        <a:t>1,3%</a:t>
                      </a:r>
                      <a:endParaRPr lang="en-US" sz="2000"/>
                    </a:p>
                  </a:txBody>
                  <a:tcPr/>
                </a:tc>
              </a:tr>
              <a:tr h="506956">
                <a:tc>
                  <a:txBody>
                    <a:bodyPr/>
                    <a:lstStyle/>
                    <a:p>
                      <a:pPr algn="ctr"/>
                      <a:r>
                        <a:rPr lang="ka-GE" sz="2000" smtClean="0"/>
                        <a:t>3-5</a:t>
                      </a:r>
                      <a:endParaRPr 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000" smtClean="0"/>
                        <a:t>0,4%</a:t>
                      </a:r>
                      <a:endParaRPr lang="en-US" sz="2000"/>
                    </a:p>
                  </a:txBody>
                  <a:tcPr/>
                </a:tc>
              </a:tr>
              <a:tr h="506956">
                <a:tc>
                  <a:txBody>
                    <a:bodyPr/>
                    <a:lstStyle/>
                    <a:p>
                      <a:pPr algn="ctr"/>
                      <a:r>
                        <a:rPr lang="ka-GE" sz="2000" smtClean="0"/>
                        <a:t>6-9</a:t>
                      </a:r>
                      <a:endParaRPr 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000" smtClean="0"/>
                        <a:t>0,1%</a:t>
                      </a:r>
                      <a:endParaRPr lang="en-US" sz="2000"/>
                    </a:p>
                  </a:txBody>
                  <a:tcPr/>
                </a:tc>
              </a:tr>
              <a:tr h="506956">
                <a:tc>
                  <a:txBody>
                    <a:bodyPr/>
                    <a:lstStyle/>
                    <a:p>
                      <a:pPr algn="ctr"/>
                      <a:r>
                        <a:rPr lang="ka-GE" sz="2000" smtClean="0"/>
                        <a:t>10-19</a:t>
                      </a:r>
                      <a:endParaRPr 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000" smtClean="0"/>
                        <a:t>0,2%</a:t>
                      </a:r>
                      <a:endParaRPr lang="en-US" sz="2000"/>
                    </a:p>
                  </a:txBody>
                  <a:tcPr/>
                </a:tc>
              </a:tr>
              <a:tr h="506956">
                <a:tc>
                  <a:txBody>
                    <a:bodyPr/>
                    <a:lstStyle/>
                    <a:p>
                      <a:pPr algn="ctr"/>
                      <a:r>
                        <a:rPr lang="ka-GE" sz="2000" smtClean="0"/>
                        <a:t>20-39</a:t>
                      </a:r>
                      <a:endParaRPr 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000" smtClean="0"/>
                        <a:t>0,1%</a:t>
                      </a:r>
                      <a:endParaRPr lang="en-US" sz="2000"/>
                    </a:p>
                  </a:txBody>
                  <a:tcPr/>
                </a:tc>
              </a:tr>
              <a:tr h="506956">
                <a:tc>
                  <a:txBody>
                    <a:bodyPr/>
                    <a:lstStyle/>
                    <a:p>
                      <a:pPr algn="ctr"/>
                      <a:r>
                        <a:rPr lang="ka-GE" sz="2000" smtClean="0"/>
                        <a:t>40 +</a:t>
                      </a:r>
                      <a:endParaRPr 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000" smtClean="0"/>
                        <a:t>0,1%</a:t>
                      </a:r>
                      <a:endParaRPr lang="en-US" sz="200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2105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708</TotalTime>
  <Words>649</Words>
  <Application>Microsoft Office PowerPoint</Application>
  <PresentationFormat>On-screen Show (4:3)</PresentationFormat>
  <Paragraphs>150</Paragraphs>
  <Slides>13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Solstice</vt:lpstr>
      <vt:lpstr>ახალი ფსიქოაქტიური ნივთიერებები</vt:lpstr>
      <vt:lpstr>სსიპ სამედიცინო საქმიანობის სახელმწიფო რეგულირების სააგენტოს, როგორც საქართველოს კომპეტენტური ორგანოს,  ურთიერთობა გაეროსთან:</vt:lpstr>
      <vt:lpstr>ქვეყნის შიგნით</vt:lpstr>
      <vt:lpstr>„ახალი ფსიქოაქტიური ნივთიერებების შესახებ“  კანონის  რეგულირების სფერო</vt:lpstr>
      <vt:lpstr>სისხლის სამართლის პასუხისმგებლობა</vt:lpstr>
      <vt:lpstr>შსს-ს მიერ უკანონო ბრუნვიდა აფნ-ს  ამოღებების სტატისტიკა</vt:lpstr>
      <vt:lpstr>საქართველოში აფნ-ს ბრუნვა</vt:lpstr>
      <vt:lpstr>კვლევა რომელიც ჩატარდა საქართველოში აფნ-ზე (16 წლის მოზარდებში)</vt:lpstr>
      <vt:lpstr>აფნ-ს მოხმარების სიხშირე ცხოვრების განმავლობაში </vt:lpstr>
      <vt:lpstr>აფნ-ზე  იდენტიფიცირება ტარდება:</vt:lpstr>
      <vt:lpstr>სიძნელე</vt:lpstr>
      <vt:lpstr>ჯანდაცვის სამინისტროს როლი</vt:lpstr>
      <vt:lpstr>მადლობა ყურადღებისათვის!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Ketino Gorozia</dc:creator>
  <cp:lastModifiedBy>Ketino Gorozia</cp:lastModifiedBy>
  <cp:revision>70</cp:revision>
  <cp:lastPrinted>2016-09-27T09:44:50Z</cp:lastPrinted>
  <dcterms:created xsi:type="dcterms:W3CDTF">2006-08-16T00:00:00Z</dcterms:created>
  <dcterms:modified xsi:type="dcterms:W3CDTF">2017-07-12T12:26:00Z</dcterms:modified>
</cp:coreProperties>
</file>