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79" r:id="rId2"/>
    <p:sldId id="380" r:id="rId3"/>
    <p:sldId id="382" r:id="rId4"/>
    <p:sldId id="383" r:id="rId5"/>
    <p:sldId id="384" r:id="rId6"/>
    <p:sldId id="391" r:id="rId7"/>
    <p:sldId id="381" r:id="rId8"/>
    <p:sldId id="385" r:id="rId9"/>
    <p:sldId id="386" r:id="rId10"/>
    <p:sldId id="387" r:id="rId11"/>
    <p:sldId id="388" r:id="rId12"/>
    <p:sldId id="389" r:id="rId13"/>
    <p:sldId id="390" r:id="rId14"/>
    <p:sldId id="392" r:id="rId15"/>
  </p:sldIdLst>
  <p:sldSz cx="9906000" cy="6858000" type="A4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 userDrawn="1">
          <p15:clr>
            <a:srgbClr val="A4A3A4"/>
          </p15:clr>
        </p15:guide>
        <p15:guide id="2" pos="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oC" initials="NC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1947"/>
    <a:srgbClr val="AE132A"/>
    <a:srgbClr val="ED1944"/>
    <a:srgbClr val="FF2525"/>
    <a:srgbClr val="F37D83"/>
    <a:srgbClr val="4B9600"/>
    <a:srgbClr val="EEC100"/>
    <a:srgbClr val="FFCC00"/>
    <a:srgbClr val="CC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97" autoAdjust="0"/>
    <p:restoredTop sz="90941" autoAdjust="0"/>
  </p:normalViewPr>
  <p:slideViewPr>
    <p:cSldViewPr>
      <p:cViewPr varScale="1">
        <p:scale>
          <a:sx n="90" d="100"/>
          <a:sy n="90" d="100"/>
        </p:scale>
        <p:origin x="1164" y="66"/>
      </p:cViewPr>
      <p:guideLst>
        <p:guide orient="horz" pos="1008"/>
        <p:guide pos="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6" d="100"/>
          <a:sy n="56" d="100"/>
        </p:scale>
        <p:origin x="2838" y="84"/>
      </p:cViewPr>
      <p:guideLst>
        <p:guide orient="horz" pos="2928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ED1944"/>
              </a:solidFill>
            </c:spPr>
            <c:extLst>
              <c:ext xmlns:c16="http://schemas.microsoft.com/office/drawing/2014/chart" uri="{C3380CC4-5D6E-409C-BE32-E72D297353CC}">
                <c16:uniqueId val="{00000001-647F-4DED-8AFC-9610E20D113B}"/>
              </c:ext>
            </c:extLst>
          </c:dPt>
          <c:dPt>
            <c:idx val="1"/>
            <c:bubble3D val="0"/>
            <c:spPr>
              <a:solidFill>
                <a:srgbClr val="DA264D"/>
              </a:solidFill>
            </c:spPr>
            <c:extLst>
              <c:ext xmlns:c16="http://schemas.microsoft.com/office/drawing/2014/chart" uri="{C3380CC4-5D6E-409C-BE32-E72D297353CC}">
                <c16:uniqueId val="{00000003-647F-4DED-8AFC-9610E20D113B}"/>
              </c:ext>
            </c:extLst>
          </c:dPt>
          <c:dPt>
            <c:idx val="2"/>
            <c:bubble3D val="0"/>
            <c:spPr>
              <a:solidFill>
                <a:srgbClr val="AE132A"/>
              </a:solidFill>
            </c:spPr>
            <c:extLst>
              <c:ext xmlns:c16="http://schemas.microsoft.com/office/drawing/2014/chart" uri="{C3380CC4-5D6E-409C-BE32-E72D297353CC}">
                <c16:uniqueId val="{00000005-647F-4DED-8AFC-9610E20D113B}"/>
              </c:ext>
            </c:extLst>
          </c:dPt>
          <c:dPt>
            <c:idx val="3"/>
            <c:bubble3D val="0"/>
            <c:spPr>
              <a:solidFill>
                <a:srgbClr val="F37D83"/>
              </a:solidFill>
            </c:spPr>
            <c:extLst>
              <c:ext xmlns:c16="http://schemas.microsoft.com/office/drawing/2014/chart" uri="{C3380CC4-5D6E-409C-BE32-E72D297353CC}">
                <c16:uniqueId val="{00000007-647F-4DED-8AFC-9610E20D113B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47F-4DED-8AFC-9610E20D11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4B9600"/>
              </a:solidFill>
            </c:spPr>
            <c:extLst>
              <c:ext xmlns:c16="http://schemas.microsoft.com/office/drawing/2014/chart" uri="{C3380CC4-5D6E-409C-BE32-E72D297353CC}">
                <c16:uniqueId val="{00000001-1E9F-41BC-833C-23A2F3BC5724}"/>
              </c:ext>
            </c:extLst>
          </c:dPt>
          <c:dPt>
            <c:idx val="1"/>
            <c:bubble3D val="0"/>
            <c:spPr>
              <a:solidFill>
                <a:srgbClr val="EEC100"/>
              </a:solidFill>
            </c:spPr>
            <c:extLst>
              <c:ext xmlns:c16="http://schemas.microsoft.com/office/drawing/2014/chart" uri="{C3380CC4-5D6E-409C-BE32-E72D297353CC}">
                <c16:uniqueId val="{00000003-1E9F-41BC-833C-23A2F3BC5724}"/>
              </c:ext>
            </c:extLst>
          </c:dPt>
          <c:dPt>
            <c:idx val="2"/>
            <c:bubble3D val="0"/>
            <c:spPr>
              <a:solidFill>
                <a:srgbClr val="CC0000"/>
              </a:solidFill>
            </c:spPr>
            <c:extLst>
              <c:ext xmlns:c16="http://schemas.microsoft.com/office/drawing/2014/chart" uri="{C3380CC4-5D6E-409C-BE32-E72D297353CC}">
                <c16:uniqueId val="{00000005-1E9F-41BC-833C-23A2F3BC5724}"/>
              </c:ext>
            </c:extLst>
          </c:dPt>
          <c:dPt>
            <c:idx val="3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1E9F-41BC-833C-23A2F3BC5724}"/>
              </c:ext>
            </c:extLst>
          </c:dPt>
          <c:cat>
            <c:strRef>
              <c:f>Sheet1!$A$2:$A$5</c:f>
              <c:strCache>
                <c:ptCount val="4"/>
                <c:pt idx="0">
                  <c:v>Agriculture</c:v>
                </c:pt>
                <c:pt idx="1">
                  <c:v>Manufacturing</c:v>
                </c:pt>
                <c:pt idx="2">
                  <c:v>Energy</c:v>
                </c:pt>
                <c:pt idx="3">
                  <c:v>Real estate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E9F-41BC-833C-23A2F3BC57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DA264D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AE132A"/>
              </a:solidFill>
            </c:spPr>
            <c:extLst>
              <c:ext xmlns:c16="http://schemas.microsoft.com/office/drawing/2014/chart" uri="{C3380CC4-5D6E-409C-BE32-E72D297353CC}">
                <c16:uniqueId val="{00000001-793C-40AC-89C8-60305B39C11E}"/>
              </c:ext>
            </c:extLst>
          </c:dPt>
          <c:dPt>
            <c:idx val="2"/>
            <c:invertIfNegative val="0"/>
            <c:bubble3D val="0"/>
            <c:spPr>
              <a:solidFill>
                <a:srgbClr val="F37D83"/>
              </a:solidFill>
            </c:spPr>
            <c:extLst>
              <c:ext xmlns:c16="http://schemas.microsoft.com/office/drawing/2014/chart" uri="{C3380CC4-5D6E-409C-BE32-E72D297353CC}">
                <c16:uniqueId val="{00000003-793C-40AC-89C8-60305B39C11E}"/>
              </c:ext>
            </c:extLst>
          </c:dPt>
          <c:dPt>
            <c:idx val="3"/>
            <c:invertIfNegative val="0"/>
            <c:bubble3D val="0"/>
            <c:spPr>
              <a:solidFill>
                <a:srgbClr val="ED1944"/>
              </a:solidFill>
            </c:spPr>
            <c:extLst>
              <c:ext xmlns:c16="http://schemas.microsoft.com/office/drawing/2014/chart" uri="{C3380CC4-5D6E-409C-BE32-E72D297353CC}">
                <c16:uniqueId val="{00000005-793C-40AC-89C8-60305B39C11E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93C-40AC-89C8-60305B39C11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7-793C-40AC-89C8-60305B39C11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8-793C-40AC-89C8-60305B39C1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overlap val="50"/>
        <c:axId val="223372032"/>
        <c:axId val="223373568"/>
      </c:barChart>
      <c:catAx>
        <c:axId val="2233720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23373568"/>
        <c:crosses val="autoZero"/>
        <c:auto val="1"/>
        <c:lblAlgn val="ctr"/>
        <c:lblOffset val="100"/>
        <c:noMultiLvlLbl val="0"/>
      </c:catAx>
      <c:valAx>
        <c:axId val="2233735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33720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7ED85B-2EAF-47A7-AC6C-5883AACFBC5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608DD3-C4A0-46E5-9EA1-0215A0E26DF6}">
      <dgm:prSet phldrT="[Text]" phldr="1"/>
      <dgm:spPr>
        <a:solidFill>
          <a:srgbClr val="D11947"/>
        </a:solidFill>
      </dgm:spPr>
      <dgm:t>
        <a:bodyPr/>
        <a:lstStyle/>
        <a:p>
          <a:endParaRPr lang="en-US" dirty="0"/>
        </a:p>
      </dgm:t>
    </dgm:pt>
    <dgm:pt modelId="{FECD12CA-0E5B-449A-813C-6BBFCC263A79}" type="parTrans" cxnId="{8A13B825-8563-40D1-AAFA-6ECD29A09B0D}">
      <dgm:prSet/>
      <dgm:spPr/>
      <dgm:t>
        <a:bodyPr/>
        <a:lstStyle/>
        <a:p>
          <a:endParaRPr lang="en-US"/>
        </a:p>
      </dgm:t>
    </dgm:pt>
    <dgm:pt modelId="{CF4A4D46-BD31-4B92-8330-A83C60463F3A}" type="sibTrans" cxnId="{8A13B825-8563-40D1-AAFA-6ECD29A09B0D}">
      <dgm:prSet/>
      <dgm:spPr/>
      <dgm:t>
        <a:bodyPr/>
        <a:lstStyle/>
        <a:p>
          <a:endParaRPr lang="en-US"/>
        </a:p>
      </dgm:t>
    </dgm:pt>
    <dgm:pt modelId="{12780126-AF5E-4166-9D39-C674843E76FD}">
      <dgm:prSet phldrT="[Text]" phldr="1"/>
      <dgm:spPr>
        <a:solidFill>
          <a:srgbClr val="AE132A"/>
        </a:solidFill>
      </dgm:spPr>
      <dgm:t>
        <a:bodyPr/>
        <a:lstStyle/>
        <a:p>
          <a:endParaRPr lang="en-US" dirty="0"/>
        </a:p>
      </dgm:t>
    </dgm:pt>
    <dgm:pt modelId="{88A6185C-87BC-46A5-9A9E-FD934339E9B8}" type="parTrans" cxnId="{38436A3C-F546-4412-83C1-9A2B53E075A3}">
      <dgm:prSet/>
      <dgm:spPr/>
      <dgm:t>
        <a:bodyPr/>
        <a:lstStyle/>
        <a:p>
          <a:endParaRPr lang="en-US"/>
        </a:p>
      </dgm:t>
    </dgm:pt>
    <dgm:pt modelId="{92D7A5F4-C716-468C-B82F-0BF089D9B4E5}" type="sibTrans" cxnId="{38436A3C-F546-4412-83C1-9A2B53E075A3}">
      <dgm:prSet/>
      <dgm:spPr/>
      <dgm:t>
        <a:bodyPr/>
        <a:lstStyle/>
        <a:p>
          <a:endParaRPr lang="en-US"/>
        </a:p>
      </dgm:t>
    </dgm:pt>
    <dgm:pt modelId="{4E85EFD9-6FF2-479A-93F8-C69D9912FFBE}">
      <dgm:prSet phldrT="[Text]" phldr="1"/>
      <dgm:spPr>
        <a:solidFill>
          <a:srgbClr val="F37D83"/>
        </a:solidFill>
      </dgm:spPr>
      <dgm:t>
        <a:bodyPr/>
        <a:lstStyle/>
        <a:p>
          <a:endParaRPr lang="en-US" dirty="0"/>
        </a:p>
      </dgm:t>
    </dgm:pt>
    <dgm:pt modelId="{85FB4B61-493B-4059-9708-C5A171F1D91B}" type="parTrans" cxnId="{33D4FE1B-B295-4F8D-9CBB-E2B8B7EC63A0}">
      <dgm:prSet/>
      <dgm:spPr/>
      <dgm:t>
        <a:bodyPr/>
        <a:lstStyle/>
        <a:p>
          <a:endParaRPr lang="en-US"/>
        </a:p>
      </dgm:t>
    </dgm:pt>
    <dgm:pt modelId="{1EFDB09D-EA57-41F3-87E5-0CFB3496FB63}" type="sibTrans" cxnId="{33D4FE1B-B295-4F8D-9CBB-E2B8B7EC63A0}">
      <dgm:prSet/>
      <dgm:spPr/>
      <dgm:t>
        <a:bodyPr/>
        <a:lstStyle/>
        <a:p>
          <a:endParaRPr lang="en-US"/>
        </a:p>
      </dgm:t>
    </dgm:pt>
    <dgm:pt modelId="{E65A16EC-C773-4411-ACCA-F083D313C897}">
      <dgm:prSet phldrT="[Text]" phldr="1"/>
      <dgm:spPr>
        <a:solidFill>
          <a:srgbClr val="ED1944"/>
        </a:solidFill>
      </dgm:spPr>
      <dgm:t>
        <a:bodyPr/>
        <a:lstStyle/>
        <a:p>
          <a:endParaRPr lang="en-US" dirty="0"/>
        </a:p>
      </dgm:t>
    </dgm:pt>
    <dgm:pt modelId="{723880ED-4115-4459-8046-D032ADD3118C}" type="parTrans" cxnId="{96AAA6C5-8A72-443B-B8BE-FC1B087BFFF7}">
      <dgm:prSet/>
      <dgm:spPr/>
      <dgm:t>
        <a:bodyPr/>
        <a:lstStyle/>
        <a:p>
          <a:endParaRPr lang="en-US"/>
        </a:p>
      </dgm:t>
    </dgm:pt>
    <dgm:pt modelId="{CFD31994-DD6F-4CEA-AC05-993E0D8E1391}" type="sibTrans" cxnId="{96AAA6C5-8A72-443B-B8BE-FC1B087BFFF7}">
      <dgm:prSet/>
      <dgm:spPr/>
      <dgm:t>
        <a:bodyPr/>
        <a:lstStyle/>
        <a:p>
          <a:endParaRPr lang="en-US"/>
        </a:p>
      </dgm:t>
    </dgm:pt>
    <dgm:pt modelId="{C69AE38D-F32C-434C-8960-40B2D085D53D}" type="pres">
      <dgm:prSet presAssocID="{B77ED85B-2EAF-47A7-AC6C-5883AACFBC5D}" presName="Name0" presStyleCnt="0">
        <dgm:presLayoutVars>
          <dgm:dir/>
          <dgm:animLvl val="lvl"/>
          <dgm:resizeHandles val="exact"/>
        </dgm:presLayoutVars>
      </dgm:prSet>
      <dgm:spPr/>
    </dgm:pt>
    <dgm:pt modelId="{DF097881-4299-4180-B7E5-B349D663DA75}" type="pres">
      <dgm:prSet presAssocID="{BA608DD3-C4A0-46E5-9EA1-0215A0E26DF6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5994DC0-001C-448D-B440-C437BE85B30F}" type="pres">
      <dgm:prSet presAssocID="{CF4A4D46-BD31-4B92-8330-A83C60463F3A}" presName="parTxOnlySpace" presStyleCnt="0"/>
      <dgm:spPr/>
    </dgm:pt>
    <dgm:pt modelId="{5E6CA7F7-1789-4160-9494-AA3B36E823F9}" type="pres">
      <dgm:prSet presAssocID="{E65A16EC-C773-4411-ACCA-F083D313C897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EEF792E-81EA-4642-ADE0-87758D5EBF2E}" type="pres">
      <dgm:prSet presAssocID="{CFD31994-DD6F-4CEA-AC05-993E0D8E1391}" presName="parTxOnlySpace" presStyleCnt="0"/>
      <dgm:spPr/>
    </dgm:pt>
    <dgm:pt modelId="{349825C6-E690-462E-8711-75CFFE1133EE}" type="pres">
      <dgm:prSet presAssocID="{12780126-AF5E-4166-9D39-C674843E76FD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6617152-0F13-4F02-838F-A295E88668E7}" type="pres">
      <dgm:prSet presAssocID="{92D7A5F4-C716-468C-B82F-0BF089D9B4E5}" presName="parTxOnlySpace" presStyleCnt="0"/>
      <dgm:spPr/>
    </dgm:pt>
    <dgm:pt modelId="{BCB4FEB4-20A5-4C44-9695-0EF58551ACD7}" type="pres">
      <dgm:prSet presAssocID="{4E85EFD9-6FF2-479A-93F8-C69D9912FFBE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1019B0B-C8B3-499E-898E-DED175F2E66D}" type="presOf" srcId="{B77ED85B-2EAF-47A7-AC6C-5883AACFBC5D}" destId="{C69AE38D-F32C-434C-8960-40B2D085D53D}" srcOrd="0" destOrd="0" presId="urn:microsoft.com/office/officeart/2005/8/layout/chevron1"/>
    <dgm:cxn modelId="{33D4FE1B-B295-4F8D-9CBB-E2B8B7EC63A0}" srcId="{B77ED85B-2EAF-47A7-AC6C-5883AACFBC5D}" destId="{4E85EFD9-6FF2-479A-93F8-C69D9912FFBE}" srcOrd="3" destOrd="0" parTransId="{85FB4B61-493B-4059-9708-C5A171F1D91B}" sibTransId="{1EFDB09D-EA57-41F3-87E5-0CFB3496FB63}"/>
    <dgm:cxn modelId="{5AAF2420-5563-4751-B9DB-709ABFBFDE32}" type="presOf" srcId="{BA608DD3-C4A0-46E5-9EA1-0215A0E26DF6}" destId="{DF097881-4299-4180-B7E5-B349D663DA75}" srcOrd="0" destOrd="0" presId="urn:microsoft.com/office/officeart/2005/8/layout/chevron1"/>
    <dgm:cxn modelId="{8A13B825-8563-40D1-AAFA-6ECD29A09B0D}" srcId="{B77ED85B-2EAF-47A7-AC6C-5883AACFBC5D}" destId="{BA608DD3-C4A0-46E5-9EA1-0215A0E26DF6}" srcOrd="0" destOrd="0" parTransId="{FECD12CA-0E5B-449A-813C-6BBFCC263A79}" sibTransId="{CF4A4D46-BD31-4B92-8330-A83C60463F3A}"/>
    <dgm:cxn modelId="{C8CB3B2A-3DBF-4305-B556-0BB25D7B1321}" type="presOf" srcId="{E65A16EC-C773-4411-ACCA-F083D313C897}" destId="{5E6CA7F7-1789-4160-9494-AA3B36E823F9}" srcOrd="0" destOrd="0" presId="urn:microsoft.com/office/officeart/2005/8/layout/chevron1"/>
    <dgm:cxn modelId="{38436A3C-F546-4412-83C1-9A2B53E075A3}" srcId="{B77ED85B-2EAF-47A7-AC6C-5883AACFBC5D}" destId="{12780126-AF5E-4166-9D39-C674843E76FD}" srcOrd="2" destOrd="0" parTransId="{88A6185C-87BC-46A5-9A9E-FD934339E9B8}" sibTransId="{92D7A5F4-C716-468C-B82F-0BF089D9B4E5}"/>
    <dgm:cxn modelId="{A914043E-584E-4629-921C-7269FC3F7C8E}" type="presOf" srcId="{12780126-AF5E-4166-9D39-C674843E76FD}" destId="{349825C6-E690-462E-8711-75CFFE1133EE}" srcOrd="0" destOrd="0" presId="urn:microsoft.com/office/officeart/2005/8/layout/chevron1"/>
    <dgm:cxn modelId="{7EA15382-47E4-4888-9F9E-2B8BD6F666D5}" type="presOf" srcId="{4E85EFD9-6FF2-479A-93F8-C69D9912FFBE}" destId="{BCB4FEB4-20A5-4C44-9695-0EF58551ACD7}" srcOrd="0" destOrd="0" presId="urn:microsoft.com/office/officeart/2005/8/layout/chevron1"/>
    <dgm:cxn modelId="{96AAA6C5-8A72-443B-B8BE-FC1B087BFFF7}" srcId="{B77ED85B-2EAF-47A7-AC6C-5883AACFBC5D}" destId="{E65A16EC-C773-4411-ACCA-F083D313C897}" srcOrd="1" destOrd="0" parTransId="{723880ED-4115-4459-8046-D032ADD3118C}" sibTransId="{CFD31994-DD6F-4CEA-AC05-993E0D8E1391}"/>
    <dgm:cxn modelId="{CAF87C25-2AD6-499C-A47B-853397A50329}" type="presParOf" srcId="{C69AE38D-F32C-434C-8960-40B2D085D53D}" destId="{DF097881-4299-4180-B7E5-B349D663DA75}" srcOrd="0" destOrd="0" presId="urn:microsoft.com/office/officeart/2005/8/layout/chevron1"/>
    <dgm:cxn modelId="{73615A0B-EA92-4C80-850B-D72216ACBB9B}" type="presParOf" srcId="{C69AE38D-F32C-434C-8960-40B2D085D53D}" destId="{85994DC0-001C-448D-B440-C437BE85B30F}" srcOrd="1" destOrd="0" presId="urn:microsoft.com/office/officeart/2005/8/layout/chevron1"/>
    <dgm:cxn modelId="{A2FE3CC3-8BFD-496F-905D-0500D0EDDA85}" type="presParOf" srcId="{C69AE38D-F32C-434C-8960-40B2D085D53D}" destId="{5E6CA7F7-1789-4160-9494-AA3B36E823F9}" srcOrd="2" destOrd="0" presId="urn:microsoft.com/office/officeart/2005/8/layout/chevron1"/>
    <dgm:cxn modelId="{73463CC1-442E-46C6-9980-7E97F552E367}" type="presParOf" srcId="{C69AE38D-F32C-434C-8960-40B2D085D53D}" destId="{EEEF792E-81EA-4642-ADE0-87758D5EBF2E}" srcOrd="3" destOrd="0" presId="urn:microsoft.com/office/officeart/2005/8/layout/chevron1"/>
    <dgm:cxn modelId="{D49F69CE-8ACD-4CEC-8024-AF1A7F140832}" type="presParOf" srcId="{C69AE38D-F32C-434C-8960-40B2D085D53D}" destId="{349825C6-E690-462E-8711-75CFFE1133EE}" srcOrd="4" destOrd="0" presId="urn:microsoft.com/office/officeart/2005/8/layout/chevron1"/>
    <dgm:cxn modelId="{3D760786-F825-42AA-8554-3C1F93EF34DB}" type="presParOf" srcId="{C69AE38D-F32C-434C-8960-40B2D085D53D}" destId="{06617152-0F13-4F02-838F-A295E88668E7}" srcOrd="5" destOrd="0" presId="urn:microsoft.com/office/officeart/2005/8/layout/chevron1"/>
    <dgm:cxn modelId="{37077837-6FF6-4CB4-A562-6610A81E6C9B}" type="presParOf" srcId="{C69AE38D-F32C-434C-8960-40B2D085D53D}" destId="{BCB4FEB4-20A5-4C44-9695-0EF58551ACD7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97881-4299-4180-B7E5-B349D663DA75}">
      <dsp:nvSpPr>
        <dsp:cNvPr id="0" name=""/>
        <dsp:cNvSpPr/>
      </dsp:nvSpPr>
      <dsp:spPr>
        <a:xfrm>
          <a:off x="3546" y="463418"/>
          <a:ext cx="2064407" cy="825762"/>
        </a:xfrm>
        <a:prstGeom prst="chevron">
          <a:avLst/>
        </a:prstGeom>
        <a:solidFill>
          <a:srgbClr val="D1194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48006" rIns="48006" bIns="48006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416427" y="463418"/>
        <a:ext cx="1238645" cy="825762"/>
      </dsp:txXfrm>
    </dsp:sp>
    <dsp:sp modelId="{5E6CA7F7-1789-4160-9494-AA3B36E823F9}">
      <dsp:nvSpPr>
        <dsp:cNvPr id="0" name=""/>
        <dsp:cNvSpPr/>
      </dsp:nvSpPr>
      <dsp:spPr>
        <a:xfrm>
          <a:off x="1861513" y="463418"/>
          <a:ext cx="2064407" cy="825762"/>
        </a:xfrm>
        <a:prstGeom prst="chevron">
          <a:avLst/>
        </a:prstGeom>
        <a:solidFill>
          <a:srgbClr val="ED194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48006" rIns="48006" bIns="48006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2274394" y="463418"/>
        <a:ext cx="1238645" cy="825762"/>
      </dsp:txXfrm>
    </dsp:sp>
    <dsp:sp modelId="{349825C6-E690-462E-8711-75CFFE1133EE}">
      <dsp:nvSpPr>
        <dsp:cNvPr id="0" name=""/>
        <dsp:cNvSpPr/>
      </dsp:nvSpPr>
      <dsp:spPr>
        <a:xfrm>
          <a:off x="3719479" y="463418"/>
          <a:ext cx="2064407" cy="825762"/>
        </a:xfrm>
        <a:prstGeom prst="chevron">
          <a:avLst/>
        </a:prstGeom>
        <a:solidFill>
          <a:srgbClr val="AE132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48006" rIns="48006" bIns="48006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4132360" y="463418"/>
        <a:ext cx="1238645" cy="825762"/>
      </dsp:txXfrm>
    </dsp:sp>
    <dsp:sp modelId="{BCB4FEB4-20A5-4C44-9695-0EF58551ACD7}">
      <dsp:nvSpPr>
        <dsp:cNvPr id="0" name=""/>
        <dsp:cNvSpPr/>
      </dsp:nvSpPr>
      <dsp:spPr>
        <a:xfrm>
          <a:off x="5577446" y="463418"/>
          <a:ext cx="2064407" cy="825762"/>
        </a:xfrm>
        <a:prstGeom prst="chevron">
          <a:avLst/>
        </a:prstGeom>
        <a:solidFill>
          <a:srgbClr val="F37D8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48006" rIns="48006" bIns="48006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5990327" y="463418"/>
        <a:ext cx="1238645" cy="8257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38" tIns="46571" rIns="93138" bIns="4657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38" tIns="46571" rIns="93138" bIns="46571" rtlCol="0"/>
          <a:lstStyle>
            <a:lvl1pPr algn="r">
              <a:defRPr sz="1200"/>
            </a:lvl1pPr>
          </a:lstStyle>
          <a:p>
            <a:fld id="{2B096839-31DF-4442-B6C7-81BA246CF1CA}" type="datetimeFigureOut">
              <a:rPr lang="en-US" smtClean="0"/>
              <a:pPr/>
              <a:t>1/29/2018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38" tIns="46571" rIns="93138" bIns="4657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38" tIns="46571" rIns="93138" bIns="4657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138" tIns="46571" rIns="93138" bIns="4657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38" tIns="46571" rIns="93138" bIns="46571" rtlCol="0" anchor="b"/>
          <a:lstStyle>
            <a:lvl1pPr algn="r">
              <a:defRPr sz="1200"/>
            </a:lvl1pPr>
          </a:lstStyle>
          <a:p>
            <a:fld id="{2C1779B0-57EA-4424-AB30-659D1A30B0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810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chart" Target="../charts/chart3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tiff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chart" Target="../charts/chart2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spect="1"/>
          </p:cNvSpPr>
          <p:nvPr>
            <p:ph type="ctrTitle"/>
          </p:nvPr>
        </p:nvSpPr>
        <p:spPr>
          <a:xfrm>
            <a:off x="0" y="5181600"/>
            <a:ext cx="9906000" cy="6858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3200" b="1">
                <a:solidFill>
                  <a:srgbClr val="ED194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ubtitle 2"/>
          <p:cNvSpPr>
            <a:spLocks noGrp="1" noChangeAspect="1"/>
          </p:cNvSpPr>
          <p:nvPr>
            <p:ph type="subTitle" idx="1"/>
          </p:nvPr>
        </p:nvSpPr>
        <p:spPr>
          <a:xfrm>
            <a:off x="0" y="5867400"/>
            <a:ext cx="9906000" cy="533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 userDrawn="1"/>
        </p:nvGraphicFramePr>
        <p:xfrm>
          <a:off x="1610057" y="1609804"/>
          <a:ext cx="6604000" cy="4402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" y="6492875"/>
            <a:ext cx="2311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7543800" cy="792162"/>
          </a:xfrm>
          <a:prstGeom prst="rect">
            <a:avLst/>
          </a:prstGeom>
        </p:spPr>
        <p:txBody>
          <a:bodyPr anchor="ctr"/>
          <a:lstStyle>
            <a:lvl1pPr algn="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62200" y="1066800"/>
            <a:ext cx="7543800" cy="381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rgbClr val="AE132A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8001000" y="5715000"/>
            <a:ext cx="1758950" cy="1066800"/>
            <a:chOff x="8001000" y="5715000"/>
            <a:chExt cx="1758950" cy="106680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8001000" y="5715000"/>
              <a:ext cx="1752600" cy="1066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Logo.tiff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65" t="8628" r="5844" b="8289"/>
            <a:stretch/>
          </p:blipFill>
          <p:spPr>
            <a:xfrm>
              <a:off x="8877300" y="6207312"/>
              <a:ext cx="882650" cy="4826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913" y="274639"/>
            <a:ext cx="9501764" cy="5029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915" y="814918"/>
            <a:ext cx="4661363" cy="56832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E075-D5D9-FE4A-A908-D5BA3F1230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5044722" y="814918"/>
            <a:ext cx="4656954" cy="56832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8001000" y="5715000"/>
            <a:ext cx="1758950" cy="1066800"/>
            <a:chOff x="8001000" y="5715000"/>
            <a:chExt cx="1758950" cy="1066800"/>
          </a:xfrm>
        </p:grpSpPr>
        <p:sp>
          <p:nvSpPr>
            <p:cNvPr id="8" name="Rectangle 7"/>
            <p:cNvSpPr/>
            <p:nvPr userDrawn="1"/>
          </p:nvSpPr>
          <p:spPr>
            <a:xfrm>
              <a:off x="8001000" y="5715000"/>
              <a:ext cx="1752600" cy="1066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9" name="Picture 8" descr="Logo.tiff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65" t="8628" r="5844" b="8289"/>
            <a:stretch/>
          </p:blipFill>
          <p:spPr>
            <a:xfrm>
              <a:off x="8877300" y="6207312"/>
              <a:ext cx="882650" cy="4826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795632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913" y="274639"/>
            <a:ext cx="9501764" cy="5029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913" y="814918"/>
            <a:ext cx="9501764" cy="56832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E075-D5D9-FE4A-A908-D5BA3F123036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8001000" y="5715000"/>
            <a:ext cx="1758950" cy="1066800"/>
            <a:chOff x="8001000" y="5715000"/>
            <a:chExt cx="1758950" cy="1066800"/>
          </a:xfrm>
        </p:grpSpPr>
        <p:sp>
          <p:nvSpPr>
            <p:cNvPr id="7" name="Rectangle 6"/>
            <p:cNvSpPr/>
            <p:nvPr userDrawn="1"/>
          </p:nvSpPr>
          <p:spPr>
            <a:xfrm>
              <a:off x="8001000" y="5715000"/>
              <a:ext cx="1752600" cy="1066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Logo.tiff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65" t="8628" r="5844" b="8289"/>
            <a:stretch/>
          </p:blipFill>
          <p:spPr>
            <a:xfrm>
              <a:off x="8877300" y="6207312"/>
              <a:ext cx="882650" cy="4826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780447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7543800" cy="792162"/>
          </a:xfrm>
          <a:prstGeom prst="rect">
            <a:avLst/>
          </a:prstGeom>
        </p:spPr>
        <p:txBody>
          <a:bodyPr anchor="ctr"/>
          <a:lstStyle>
            <a:lvl1pPr algn="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362200" y="1066800"/>
            <a:ext cx="7543800" cy="381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rgbClr val="AE132A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 noChangeAspect="1"/>
          </p:cNvSpPr>
          <p:nvPr>
            <p:ph idx="11" hasCustomPrompt="1"/>
          </p:nvPr>
        </p:nvSpPr>
        <p:spPr>
          <a:xfrm>
            <a:off x="152400" y="1447800"/>
            <a:ext cx="9753600" cy="4419600"/>
          </a:xfrm>
          <a:prstGeom prst="rect">
            <a:avLst/>
          </a:prstGeom>
        </p:spPr>
        <p:txBody>
          <a:bodyPr spcCol="457200">
            <a:noAutofit/>
          </a:bodyPr>
          <a:lstStyle>
            <a:lvl1pPr>
              <a:lnSpc>
                <a:spcPct val="150000"/>
              </a:lnSpc>
              <a:defRPr sz="2400">
                <a:solidFill>
                  <a:schemeClr val="tx1"/>
                </a:solidFill>
              </a:defRPr>
            </a:lvl1pPr>
            <a:lvl2pPr marL="631825" indent="-282575">
              <a:lnSpc>
                <a:spcPct val="150000"/>
              </a:lnSpc>
              <a:buClr>
                <a:srgbClr val="F37D83"/>
              </a:buClr>
              <a:buFont typeface="Wingdings" pitchFamily="2" charset="2"/>
              <a:buChar char="§"/>
              <a:defRPr sz="2000"/>
            </a:lvl2pPr>
            <a:lvl3pPr marL="860425" indent="-228600">
              <a:lnSpc>
                <a:spcPct val="150000"/>
              </a:lnSpc>
              <a:defRPr sz="2000"/>
            </a:lvl3pPr>
            <a:lvl4pPr marL="1143000" indent="-174625">
              <a:lnSpc>
                <a:spcPct val="150000"/>
              </a:lnSpc>
              <a:defRPr sz="2000"/>
            </a:lvl4pPr>
          </a:lstStyle>
          <a:p>
            <a:r>
              <a:rPr lang="en-US" sz="2400" dirty="0"/>
              <a:t>S</a:t>
            </a:r>
          </a:p>
          <a:p>
            <a:pPr lvl="1"/>
            <a:r>
              <a:rPr lang="en-US" sz="2000" dirty="0"/>
              <a:t>a</a:t>
            </a:r>
          </a:p>
          <a:p>
            <a:pPr lvl="2"/>
            <a:r>
              <a:rPr lang="en-US" sz="2000" dirty="0"/>
              <a:t>S</a:t>
            </a:r>
          </a:p>
          <a:p>
            <a:pPr lvl="3"/>
            <a:r>
              <a:rPr lang="en-US" sz="2000" dirty="0"/>
              <a:t>a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8001000" y="5715000"/>
            <a:ext cx="1758950" cy="1066800"/>
            <a:chOff x="8001000" y="5715000"/>
            <a:chExt cx="1758950" cy="1066800"/>
          </a:xfrm>
        </p:grpSpPr>
        <p:sp>
          <p:nvSpPr>
            <p:cNvPr id="4" name="Rectangle 3"/>
            <p:cNvSpPr/>
            <p:nvPr userDrawn="1"/>
          </p:nvSpPr>
          <p:spPr>
            <a:xfrm>
              <a:off x="8001000" y="5715000"/>
              <a:ext cx="1752600" cy="1066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Logo.tiff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65" t="8628" r="5844" b="8289"/>
            <a:stretch/>
          </p:blipFill>
          <p:spPr>
            <a:xfrm>
              <a:off x="8877300" y="6207312"/>
              <a:ext cx="882650" cy="4826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306109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"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" y="6492875"/>
            <a:ext cx="2311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 noChangeAspect="1"/>
          </p:cNvSpPr>
          <p:nvPr>
            <p:ph type="ctrTitle"/>
          </p:nvPr>
        </p:nvSpPr>
        <p:spPr>
          <a:xfrm>
            <a:off x="3581400" y="2362200"/>
            <a:ext cx="6248400" cy="1295401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3200" b="1">
                <a:solidFill>
                  <a:srgbClr val="ED194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 noChangeAspect="1"/>
          </p:cNvSpPr>
          <p:nvPr>
            <p:ph type="subTitle" idx="1"/>
          </p:nvPr>
        </p:nvSpPr>
        <p:spPr>
          <a:xfrm>
            <a:off x="3581400" y="3657600"/>
            <a:ext cx="6248400" cy="6858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Two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" y="6492875"/>
            <a:ext cx="2311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 noChangeAspect="1"/>
          </p:cNvSpPr>
          <p:nvPr>
            <p:ph type="title"/>
          </p:nvPr>
        </p:nvSpPr>
        <p:spPr>
          <a:xfrm>
            <a:off x="2362200" y="274638"/>
            <a:ext cx="7543800" cy="79216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ubtitle 2"/>
          <p:cNvSpPr>
            <a:spLocks noGrp="1" noChangeAspect="1"/>
          </p:cNvSpPr>
          <p:nvPr>
            <p:ph type="subTitle" idx="13"/>
          </p:nvPr>
        </p:nvSpPr>
        <p:spPr>
          <a:xfrm>
            <a:off x="2362200" y="1066800"/>
            <a:ext cx="7543800" cy="381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800" b="1">
                <a:solidFill>
                  <a:srgbClr val="AE132A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 noChangeAspect="1"/>
          </p:cNvSpPr>
          <p:nvPr>
            <p:ph idx="11" hasCustomPrompt="1"/>
          </p:nvPr>
        </p:nvSpPr>
        <p:spPr>
          <a:xfrm>
            <a:off x="152400" y="1447800"/>
            <a:ext cx="4724400" cy="426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 marL="692150" indent="-342900">
              <a:buClr>
                <a:srgbClr val="F37D83"/>
              </a:buClr>
              <a:buFont typeface="Wingdings" pitchFamily="2" charset="2"/>
              <a:buChar char="§"/>
              <a:defRPr sz="2400"/>
            </a:lvl2pPr>
            <a:lvl3pPr marL="968375" indent="-282575">
              <a:defRPr sz="2200"/>
            </a:lvl3pPr>
            <a:lvl4pPr marL="1143000" indent="-174625">
              <a:defRPr sz="1600"/>
            </a:lvl4pPr>
          </a:lstStyle>
          <a:p>
            <a:r>
              <a:rPr lang="en-US" sz="2400" dirty="0"/>
              <a:t>S</a:t>
            </a:r>
          </a:p>
          <a:p>
            <a:pPr lvl="1"/>
            <a:r>
              <a:rPr lang="en-US" sz="2000" dirty="0"/>
              <a:t>a</a:t>
            </a:r>
          </a:p>
          <a:p>
            <a:pPr lvl="2"/>
            <a:r>
              <a:rPr lang="en-US" sz="2000" dirty="0"/>
              <a:t>S</a:t>
            </a:r>
          </a:p>
          <a:p>
            <a:pPr lvl="3"/>
            <a:r>
              <a:rPr lang="en-US" sz="2000" dirty="0"/>
              <a:t>a</a:t>
            </a:r>
          </a:p>
        </p:txBody>
      </p:sp>
      <p:sp>
        <p:nvSpPr>
          <p:cNvPr id="13" name="Content Placeholder 2"/>
          <p:cNvSpPr>
            <a:spLocks noGrp="1" noChangeAspect="1"/>
          </p:cNvSpPr>
          <p:nvPr>
            <p:ph idx="14" hasCustomPrompt="1"/>
          </p:nvPr>
        </p:nvSpPr>
        <p:spPr>
          <a:xfrm>
            <a:off x="5029200" y="1447800"/>
            <a:ext cx="4724400" cy="426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 marL="692150" indent="-342900">
              <a:buClr>
                <a:srgbClr val="F37D83"/>
              </a:buClr>
              <a:buFont typeface="Wingdings" pitchFamily="2" charset="2"/>
              <a:buChar char="§"/>
              <a:defRPr sz="2400"/>
            </a:lvl2pPr>
            <a:lvl3pPr marL="968375" indent="-282575">
              <a:defRPr sz="2200"/>
            </a:lvl3pPr>
            <a:lvl4pPr marL="1143000" indent="-174625">
              <a:defRPr sz="1600"/>
            </a:lvl4pPr>
          </a:lstStyle>
          <a:p>
            <a:r>
              <a:rPr lang="en-US" sz="2400" dirty="0"/>
              <a:t>S</a:t>
            </a:r>
          </a:p>
          <a:p>
            <a:pPr lvl="1"/>
            <a:r>
              <a:rPr lang="en-US" sz="2000" dirty="0"/>
              <a:t>a</a:t>
            </a:r>
          </a:p>
          <a:p>
            <a:pPr lvl="2"/>
            <a:r>
              <a:rPr lang="en-US" sz="2000" dirty="0"/>
              <a:t>S</a:t>
            </a:r>
          </a:p>
          <a:p>
            <a:pPr lvl="3"/>
            <a:r>
              <a:rPr lang="en-US" sz="2000" dirty="0"/>
              <a:t>a</a:t>
            </a:r>
          </a:p>
        </p:txBody>
      </p:sp>
      <p:grpSp>
        <p:nvGrpSpPr>
          <p:cNvPr id="9" name="Group 8"/>
          <p:cNvGrpSpPr/>
          <p:nvPr userDrawn="1"/>
        </p:nvGrpSpPr>
        <p:grpSpPr>
          <a:xfrm>
            <a:off x="8001000" y="5715000"/>
            <a:ext cx="1758950" cy="1066800"/>
            <a:chOff x="8001000" y="5715000"/>
            <a:chExt cx="1758950" cy="1066800"/>
          </a:xfrm>
        </p:grpSpPr>
        <p:sp>
          <p:nvSpPr>
            <p:cNvPr id="10" name="Rectangle 9"/>
            <p:cNvSpPr/>
            <p:nvPr userDrawn="1"/>
          </p:nvSpPr>
          <p:spPr>
            <a:xfrm>
              <a:off x="8001000" y="5715000"/>
              <a:ext cx="1752600" cy="1066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Picture 13" descr="Logo.tiff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65" t="8628" r="5844" b="8289"/>
            <a:stretch/>
          </p:blipFill>
          <p:spPr>
            <a:xfrm>
              <a:off x="8877300" y="6207312"/>
              <a:ext cx="882650" cy="4826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Two Box w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 noChangeAspect="1"/>
          </p:cNvSpPr>
          <p:nvPr>
            <p:ph type="body" idx="1"/>
          </p:nvPr>
        </p:nvSpPr>
        <p:spPr>
          <a:xfrm>
            <a:off x="152400" y="1535113"/>
            <a:ext cx="4724400" cy="6397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 noChangeAspect="1"/>
          </p:cNvSpPr>
          <p:nvPr>
            <p:ph type="body" sz="quarter" idx="3"/>
          </p:nvPr>
        </p:nvSpPr>
        <p:spPr>
          <a:xfrm>
            <a:off x="5029200" y="1535113"/>
            <a:ext cx="4719918" cy="6397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" y="6492875"/>
            <a:ext cx="2311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 noChangeAspect="1"/>
          </p:cNvSpPr>
          <p:nvPr>
            <p:ph type="title"/>
          </p:nvPr>
        </p:nvSpPr>
        <p:spPr>
          <a:xfrm>
            <a:off x="2362200" y="274638"/>
            <a:ext cx="7543800" cy="79216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 2"/>
          <p:cNvSpPr>
            <a:spLocks noGrp="1" noChangeAspect="1"/>
          </p:cNvSpPr>
          <p:nvPr>
            <p:ph type="subTitle" idx="13"/>
          </p:nvPr>
        </p:nvSpPr>
        <p:spPr>
          <a:xfrm>
            <a:off x="2362200" y="1066800"/>
            <a:ext cx="7543800" cy="381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800" b="1">
                <a:solidFill>
                  <a:srgbClr val="AE132A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Content Placeholder 2"/>
          <p:cNvSpPr>
            <a:spLocks noGrp="1" noChangeAspect="1"/>
          </p:cNvSpPr>
          <p:nvPr>
            <p:ph idx="11" hasCustomPrompt="1"/>
          </p:nvPr>
        </p:nvSpPr>
        <p:spPr>
          <a:xfrm>
            <a:off x="152400" y="2209800"/>
            <a:ext cx="4724400" cy="426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 marL="692150" indent="-342900">
              <a:buClr>
                <a:srgbClr val="F37D83"/>
              </a:buClr>
              <a:buFont typeface="Wingdings" pitchFamily="2" charset="2"/>
              <a:buChar char="§"/>
              <a:defRPr sz="2400"/>
            </a:lvl2pPr>
            <a:lvl3pPr marL="968375" indent="-282575">
              <a:defRPr sz="2200"/>
            </a:lvl3pPr>
            <a:lvl4pPr marL="1143000" indent="-174625">
              <a:defRPr sz="1600"/>
            </a:lvl4pPr>
          </a:lstStyle>
          <a:p>
            <a:r>
              <a:rPr lang="en-US" sz="2400" dirty="0"/>
              <a:t>S</a:t>
            </a:r>
          </a:p>
          <a:p>
            <a:pPr lvl="1"/>
            <a:r>
              <a:rPr lang="en-US" sz="2000" dirty="0"/>
              <a:t>a</a:t>
            </a:r>
          </a:p>
          <a:p>
            <a:pPr lvl="2"/>
            <a:r>
              <a:rPr lang="en-US" sz="2000" dirty="0"/>
              <a:t>S</a:t>
            </a:r>
          </a:p>
          <a:p>
            <a:pPr lvl="3"/>
            <a:r>
              <a:rPr lang="en-US" sz="2000" dirty="0"/>
              <a:t>a</a:t>
            </a:r>
          </a:p>
        </p:txBody>
      </p:sp>
      <p:sp>
        <p:nvSpPr>
          <p:cNvPr id="17" name="Content Placeholder 2"/>
          <p:cNvSpPr>
            <a:spLocks noGrp="1" noChangeAspect="1"/>
          </p:cNvSpPr>
          <p:nvPr>
            <p:ph idx="14" hasCustomPrompt="1"/>
          </p:nvPr>
        </p:nvSpPr>
        <p:spPr>
          <a:xfrm>
            <a:off x="5029200" y="2209800"/>
            <a:ext cx="4724400" cy="426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 marL="692150" indent="-342900">
              <a:buClr>
                <a:srgbClr val="F37D83"/>
              </a:buClr>
              <a:buFont typeface="Wingdings" pitchFamily="2" charset="2"/>
              <a:buChar char="§"/>
              <a:defRPr sz="2400"/>
            </a:lvl2pPr>
            <a:lvl3pPr marL="968375" indent="-282575">
              <a:defRPr sz="2200"/>
            </a:lvl3pPr>
            <a:lvl4pPr marL="1143000" indent="-174625">
              <a:defRPr sz="1600"/>
            </a:lvl4pPr>
          </a:lstStyle>
          <a:p>
            <a:r>
              <a:rPr lang="en-US" sz="2400" dirty="0"/>
              <a:t>S</a:t>
            </a:r>
          </a:p>
          <a:p>
            <a:pPr lvl="1"/>
            <a:r>
              <a:rPr lang="en-US" sz="2000" dirty="0"/>
              <a:t>a</a:t>
            </a:r>
          </a:p>
          <a:p>
            <a:pPr lvl="2"/>
            <a:r>
              <a:rPr lang="en-US" sz="2000" dirty="0"/>
              <a:t>S</a:t>
            </a:r>
          </a:p>
          <a:p>
            <a:pPr lvl="3"/>
            <a:r>
              <a:rPr lang="en-US" sz="2000" dirty="0"/>
              <a:t>a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8001000" y="5715000"/>
            <a:ext cx="1758950" cy="1066800"/>
            <a:chOff x="8001000" y="5715000"/>
            <a:chExt cx="1758950" cy="106680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8001000" y="5715000"/>
              <a:ext cx="1752600" cy="1066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Picture 13" descr="Logo.tiff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65" t="8628" r="5844" b="8289"/>
            <a:stretch/>
          </p:blipFill>
          <p:spPr>
            <a:xfrm>
              <a:off x="8877300" y="6207312"/>
              <a:ext cx="882650" cy="4826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 userDrawn="1">
            <p:extLst>
              <p:ext uri="{D42A27DB-BD31-4B8C-83A1-F6EECF244321}">
                <p14:modId xmlns:p14="http://schemas.microsoft.com/office/powerpoint/2010/main" val="2290095368"/>
              </p:ext>
            </p:extLst>
          </p:nvPr>
        </p:nvGraphicFramePr>
        <p:xfrm>
          <a:off x="990600" y="2667000"/>
          <a:ext cx="76454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" y="6492875"/>
            <a:ext cx="2311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7543800" cy="792162"/>
          </a:xfrm>
          <a:prstGeom prst="rect">
            <a:avLst/>
          </a:prstGeom>
        </p:spPr>
        <p:txBody>
          <a:bodyPr anchor="ctr"/>
          <a:lstStyle>
            <a:lvl1pPr algn="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3"/>
          </p:nvPr>
        </p:nvSpPr>
        <p:spPr>
          <a:xfrm>
            <a:off x="2362200" y="1066800"/>
            <a:ext cx="7543800" cy="381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rgbClr val="AE132A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8001000" y="5715000"/>
            <a:ext cx="1758950" cy="1066800"/>
            <a:chOff x="8001000" y="5715000"/>
            <a:chExt cx="1758950" cy="1066800"/>
          </a:xfrm>
        </p:grpSpPr>
        <p:sp>
          <p:nvSpPr>
            <p:cNvPr id="9" name="Rectangle 8"/>
            <p:cNvSpPr/>
            <p:nvPr userDrawn="1"/>
          </p:nvSpPr>
          <p:spPr>
            <a:xfrm>
              <a:off x="8001000" y="5715000"/>
              <a:ext cx="1752600" cy="1066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Logo.tiff"/>
            <p:cNvPicPr>
              <a:picLocks noChangeAspect="1"/>
            </p:cNvPicPr>
            <p:nvPr userDrawn="1"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65" t="8628" r="5844" b="8289"/>
            <a:stretch/>
          </p:blipFill>
          <p:spPr>
            <a:xfrm>
              <a:off x="8877300" y="6207312"/>
              <a:ext cx="882650" cy="4826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109849736"/>
              </p:ext>
            </p:extLst>
          </p:nvPr>
        </p:nvGraphicFramePr>
        <p:xfrm>
          <a:off x="685800" y="1752600"/>
          <a:ext cx="8111847" cy="38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7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7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7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73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73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73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738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738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738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D194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D194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D194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D194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D194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D194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D194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D194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D194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D19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37D8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37D8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37D8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37D8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37D8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" y="6492875"/>
            <a:ext cx="2311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7543800" cy="792162"/>
          </a:xfrm>
          <a:prstGeom prst="rect">
            <a:avLst/>
          </a:prstGeom>
        </p:spPr>
        <p:txBody>
          <a:bodyPr anchor="ctr"/>
          <a:lstStyle>
            <a:lvl1pPr algn="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3"/>
          </p:nvPr>
        </p:nvSpPr>
        <p:spPr>
          <a:xfrm>
            <a:off x="2362200" y="1066800"/>
            <a:ext cx="7543800" cy="381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rgbClr val="AE132A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8001000" y="5715000"/>
            <a:ext cx="1758950" cy="1066800"/>
            <a:chOff x="8001000" y="5715000"/>
            <a:chExt cx="1758950" cy="1066800"/>
          </a:xfrm>
        </p:grpSpPr>
        <p:sp>
          <p:nvSpPr>
            <p:cNvPr id="9" name="Rectangle 8"/>
            <p:cNvSpPr/>
            <p:nvPr userDrawn="1"/>
          </p:nvSpPr>
          <p:spPr>
            <a:xfrm>
              <a:off x="8001000" y="5715000"/>
              <a:ext cx="1752600" cy="1066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Logo.tiff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65" t="8628" r="5844" b="8289"/>
            <a:stretch/>
          </p:blipFill>
          <p:spPr>
            <a:xfrm>
              <a:off x="8877300" y="6207312"/>
              <a:ext cx="882650" cy="4826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/>
          <p:nvPr userDrawn="1"/>
        </p:nvGraphicFramePr>
        <p:xfrm>
          <a:off x="1676400" y="1447800"/>
          <a:ext cx="6604000" cy="4402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" y="6492875"/>
            <a:ext cx="2311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7543800" cy="792162"/>
          </a:xfrm>
          <a:prstGeom prst="rect">
            <a:avLst/>
          </a:prstGeom>
        </p:spPr>
        <p:txBody>
          <a:bodyPr anchor="ctr"/>
          <a:lstStyle>
            <a:lvl1pPr algn="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62200" y="1066800"/>
            <a:ext cx="7543800" cy="381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rgbClr val="AE132A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8001000" y="5715000"/>
            <a:ext cx="1758950" cy="1066800"/>
            <a:chOff x="8001000" y="5715000"/>
            <a:chExt cx="1758950" cy="106680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8001000" y="5715000"/>
              <a:ext cx="1752600" cy="1066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Logo.tiff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65" t="8628" r="5844" b="8289"/>
            <a:stretch/>
          </p:blipFill>
          <p:spPr>
            <a:xfrm>
              <a:off x="8877300" y="6207312"/>
              <a:ext cx="882650" cy="4826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/>
          <p:nvPr userDrawn="1"/>
        </p:nvGraphicFramePr>
        <p:xfrm>
          <a:off x="1676400" y="1447800"/>
          <a:ext cx="6604000" cy="4402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" y="6492875"/>
            <a:ext cx="2311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7543800" cy="792162"/>
          </a:xfrm>
          <a:prstGeom prst="rect">
            <a:avLst/>
          </a:prstGeom>
        </p:spPr>
        <p:txBody>
          <a:bodyPr anchor="ctr"/>
          <a:lstStyle>
            <a:lvl1pPr algn="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62200" y="1066800"/>
            <a:ext cx="7543800" cy="381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rgbClr val="AE132A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8001000" y="5715000"/>
            <a:ext cx="1758950" cy="1066800"/>
            <a:chOff x="8001000" y="5715000"/>
            <a:chExt cx="1758950" cy="106680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8001000" y="5715000"/>
              <a:ext cx="1752600" cy="1066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Logo.tiff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65" t="8628" r="5844" b="8289"/>
            <a:stretch/>
          </p:blipFill>
          <p:spPr>
            <a:xfrm>
              <a:off x="8877300" y="6207312"/>
              <a:ext cx="882650" cy="4826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311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7" r:id="rId8"/>
    <p:sldLayoutId id="2147483661" r:id="rId9"/>
    <p:sldLayoutId id="2147483660" r:id="rId10"/>
    <p:sldLayoutId id="2147483673" r:id="rId11"/>
    <p:sldLayoutId id="2147483675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ED1944"/>
        </a:buClr>
        <a:buSzPct val="130000"/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228600" algn="l" defTabSz="914400" rtl="0" eaLnBrk="1" latinLnBrk="0" hangingPunct="1">
        <a:spcBef>
          <a:spcPct val="20000"/>
        </a:spcBef>
        <a:buClr>
          <a:srgbClr val="AE132A"/>
        </a:buClr>
        <a:buSzPct val="110000"/>
        <a:buFont typeface="Calibri" pitchFamily="34" charset="0"/>
        <a:buChar char="-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rgbClr val="D11947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/>
              <a:t>სხივური და ბირთვული მედიცინის პროექტი</a:t>
            </a:r>
            <a:endParaRPr lang="en-US" dirty="0"/>
          </a:p>
        </p:txBody>
      </p:sp>
      <p:sp>
        <p:nvSpPr>
          <p:cNvPr id="4" name="Title 9"/>
          <p:cNvSpPr txBox="1">
            <a:spLocks/>
          </p:cNvSpPr>
          <p:nvPr/>
        </p:nvSpPr>
        <p:spPr>
          <a:xfrm>
            <a:off x="0" y="5791200"/>
            <a:ext cx="9906000" cy="6858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ED194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1800" dirty="0">
                <a:solidFill>
                  <a:srgbClr val="AE132A"/>
                </a:solidFill>
                <a:ea typeface="+mn-ea"/>
                <a:cs typeface="+mn-cs"/>
              </a:rPr>
              <a:t>სექტემბერი,</a:t>
            </a:r>
            <a:r>
              <a:rPr lang="en-US" sz="1800" dirty="0">
                <a:solidFill>
                  <a:srgbClr val="AE132A"/>
                </a:solidFill>
                <a:ea typeface="+mn-ea"/>
                <a:cs typeface="+mn-cs"/>
              </a:rPr>
              <a:t> 2017</a:t>
            </a:r>
            <a:r>
              <a:rPr lang="ka-GE" sz="1800" dirty="0">
                <a:solidFill>
                  <a:srgbClr val="AE132A"/>
                </a:solidFill>
                <a:ea typeface="+mn-ea"/>
                <a:cs typeface="+mn-cs"/>
              </a:rPr>
              <a:t> წ.</a:t>
            </a:r>
            <a:endParaRPr lang="en-US" sz="1800" dirty="0">
              <a:solidFill>
                <a:srgbClr val="AE132A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3969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59116-BE1F-479C-A542-A0AFFB1C6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ფინანსური მოდელის ზოგადი დაშვებები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F501D5-ED05-4193-B27C-D5D3101606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B95BA52-1D54-4A38-B749-B9F2625592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/>
              <a:t>შემოსავლები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333C0C-5C67-4527-A5D3-AD2AA9F9D546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52400" y="1447799"/>
            <a:ext cx="9753600" cy="4800601"/>
          </a:xfrm>
        </p:spPr>
        <p:txBody>
          <a:bodyPr/>
          <a:lstStyle/>
          <a:p>
            <a:r>
              <a:rPr lang="ka-GE" sz="1800" dirty="0"/>
              <a:t>სხივური მედიცინა ფინანსდება სახელმწიფო ბიუჯეტიდან 80% ან 100%-ით</a:t>
            </a:r>
          </a:p>
          <a:p>
            <a:r>
              <a:rPr lang="ka-GE" sz="1800" dirty="0"/>
              <a:t>2016 წელს საქართველოში თანამედროვე </a:t>
            </a:r>
            <a:r>
              <a:rPr lang="en-US" sz="1800" dirty="0"/>
              <a:t>LINAC-</a:t>
            </a:r>
            <a:r>
              <a:rPr lang="ka-GE" sz="1800" dirty="0"/>
              <a:t>ის ტიპის ამაჩქარებლებით ჩატარდა 2,552 მკურნალობის კურსი 19 მლნ. ლარის ღირებულებით, თითი კურსის ღირებულება საშუალოდ 7,500 ლარი.</a:t>
            </a:r>
          </a:p>
          <a:p>
            <a:r>
              <a:rPr lang="ka-GE" sz="1800" dirty="0"/>
              <a:t>„ბაზარზე“ არის არაჯანსაღი კონკურენცია, რადგან მკურნალობის კურსების თითქმის 80% ჩატარდა შემდეგ კლინიკებში:</a:t>
            </a:r>
          </a:p>
          <a:p>
            <a:pPr lvl="1"/>
            <a:r>
              <a:rPr lang="ka-GE" sz="1400" dirty="0"/>
              <a:t>შპს  "კლინიკური მედიცინის სამეცნიერო კვლევითი ცენტრი" (თოდუა) – 50%</a:t>
            </a:r>
          </a:p>
          <a:p>
            <a:pPr lvl="1"/>
            <a:r>
              <a:rPr lang="ka-GE" sz="1400" dirty="0"/>
              <a:t>შპს ,,მაღალი სამედიცინო ტექნოლოგიების ცენტრი" (ინგოროყვა) – 28%</a:t>
            </a:r>
          </a:p>
          <a:p>
            <a:pPr lvl="1"/>
            <a:r>
              <a:rPr lang="ka-GE" sz="1400" dirty="0"/>
              <a:t>დანარჩენი 21% უკავიათ ბათუმში და ქუთაისში მდებარე კლინიკებს ("რადიოთერაპია" და "უნიმედი აჭარა").</a:t>
            </a:r>
          </a:p>
          <a:p>
            <a:r>
              <a:rPr lang="ka-GE" sz="1800" dirty="0"/>
              <a:t>ონკოლოგიური საავადმყოფოში ამ პროექტის განხორციელების შემდეგ ერთი კურსის ღირებულება იქნება 6,000 ლარი, რაც დაზოგავს ბიუჯეტის თანხებს</a:t>
            </a:r>
          </a:p>
          <a:p>
            <a:endParaRPr lang="ka-GE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92071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063D0-410C-4356-B8BA-A535C6DB1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ფინანსური მოდელის ზოგადი დაშვებები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594F84-9AB1-4CD9-B6B9-07B1DB7987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3801FC9D-12AA-4DEC-A4BA-7ADE7C18E6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/>
              <a:t>შემოსავლები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5DE04BC-90F0-4180-BD9B-165B87BB9BE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52400" y="1447800"/>
            <a:ext cx="9753600" cy="4876800"/>
          </a:xfrm>
        </p:spPr>
        <p:txBody>
          <a:bodyPr/>
          <a:lstStyle/>
          <a:p>
            <a:r>
              <a:rPr lang="ka-GE" sz="1800" dirty="0"/>
              <a:t>იმ შემთხვევაში, თუ ონკოლოგიური ცენტრი დაიკავებს სხივური თერაპიის „ბაზრის“ 30%-ს, სახელმწიფო ბიუჯეტიდან დაიზოგება  ყოველწლიურად 1 მილიონი ლარი</a:t>
            </a:r>
          </a:p>
          <a:p>
            <a:r>
              <a:rPr lang="en-US" sz="1800" dirty="0"/>
              <a:t>PET-</a:t>
            </a:r>
            <a:r>
              <a:rPr lang="ka-GE" sz="1800" dirty="0"/>
              <a:t>სკანირების ყოველწლიური პაციენტების რაოდენობა შეადგენს 6,500-ს, რაც რეალურად საქართველოში ვერ ტარდება ციკლოტრონის არ ქონის გამო</a:t>
            </a:r>
          </a:p>
          <a:p>
            <a:r>
              <a:rPr lang="ka-GE" sz="1800" dirty="0"/>
              <a:t>ონკოლოგიური ცენტრი </a:t>
            </a:r>
            <a:r>
              <a:rPr lang="en-US" sz="1800" dirty="0"/>
              <a:t>PET</a:t>
            </a:r>
            <a:r>
              <a:rPr lang="ka-GE" sz="1800" dirty="0"/>
              <a:t> სკანირების ”ბაზრის” მინიმუმ 60%-ს დაიკავებს, რაც 3,900 პაციენტს გულისხმობს</a:t>
            </a:r>
          </a:p>
          <a:p>
            <a:r>
              <a:rPr lang="en-US" sz="1800" dirty="0"/>
              <a:t>PET</a:t>
            </a:r>
            <a:r>
              <a:rPr lang="ka-GE" sz="1800" dirty="0"/>
              <a:t>-ის პროცედურის ღირებულება იქნება 1,700 ლარი (700 აშშ დოლარი), რაც 30%-ით ნაკლების თურქეთში ამ პროცედურის ღირებულებაზე</a:t>
            </a:r>
          </a:p>
          <a:p>
            <a:r>
              <a:rPr lang="ka-GE" sz="1800" dirty="0"/>
              <a:t>ონკოლოგიური საავადმყოფო იქნება საქართველოში პირველი მინი-ციკლოტრონის მფლობელი და იზოტოპის მომწოდებელი 6,500 პაციენტზე, რაც განფასებულია 720 ლარად (300 აშშ დოლარი) – 1 დოზაზე.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80462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17EC0-F798-4E1F-9487-0289CD1D9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ფინანსური მოდელის ზოგადი დაშვებები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0D0C31-987F-43BA-B813-9455AA5153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C326FDD5-1ECE-42E4-B864-9BB90EF7D8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/>
              <a:t>ხარჯები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E568D2A-4428-4316-9726-551664A2278D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ka-GE" sz="1800" dirty="0"/>
              <a:t>ხელფასების ნაწილში აღებულია 20%-იანი ზრდა</a:t>
            </a:r>
          </a:p>
          <a:p>
            <a:r>
              <a:rPr lang="ka-GE" sz="1800" dirty="0"/>
              <a:t>მასალების ხარჯი გაზრდილია ონკოლოგიური საავადმყოფოს ამჟამინდელი მეთოდოლოგიით, ანუ პროცედურების რაოდენობა * 1200 ლარი + 20%-იანი რეზერვი</a:t>
            </a:r>
          </a:p>
          <a:p>
            <a:r>
              <a:rPr lang="ka-GE" sz="1800" dirty="0"/>
              <a:t>დანადგარების მომსახურებაზე და დამატებით მასალებზე გათვალისწინებულია 3 მლნ. ლარი, რაც დაზუსტდება ავსტრიელებთან დეტალური მოლაპარაკებების ფაზაში</a:t>
            </a:r>
          </a:p>
          <a:p>
            <a:endParaRPr lang="ka-GE" sz="1800" dirty="0"/>
          </a:p>
          <a:p>
            <a:pPr marL="0" indent="0">
              <a:buNone/>
            </a:pPr>
            <a:r>
              <a:rPr lang="ka-GE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41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F479A-13DB-4FB0-8759-56E1DAE7E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ონკოლოგიური საავადმყოფოს საპროგნოზო მონაცემები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8A84C36-DCFE-418D-A915-414C92909A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48DFF2-5C55-4865-9F3B-65CD73CD0F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/>
              <a:t>მოგება-ზარალის ანგარიშგება (</a:t>
            </a:r>
            <a:r>
              <a:rPr lang="en-US" dirty="0"/>
              <a:t>GEL)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6772487-DD64-4677-A844-04858A04DF66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52400" y="1447800"/>
            <a:ext cx="9753600" cy="533400"/>
          </a:xfrm>
        </p:spPr>
        <p:txBody>
          <a:bodyPr/>
          <a:lstStyle/>
          <a:p>
            <a:r>
              <a:rPr lang="ka-GE" sz="1800" dirty="0"/>
              <a:t>პროექტის </a:t>
            </a:r>
            <a:r>
              <a:rPr lang="en-US" sz="1800" dirty="0"/>
              <a:t>IRR </a:t>
            </a:r>
            <a:r>
              <a:rPr lang="ka-GE" sz="1800" dirty="0"/>
              <a:t>შეადგენს 24% პირველადი გათვლებით და უძლებს </a:t>
            </a:r>
            <a:r>
              <a:rPr lang="ka-GE" sz="1800" dirty="0" err="1"/>
              <a:t>ე.წ</a:t>
            </a:r>
            <a:r>
              <a:rPr lang="ka-GE" sz="1800" dirty="0"/>
              <a:t>. </a:t>
            </a:r>
            <a:r>
              <a:rPr lang="en-US" sz="1800" dirty="0"/>
              <a:t>stress-test-</a:t>
            </a:r>
            <a:r>
              <a:rPr lang="ka-GE" sz="1800" dirty="0"/>
              <a:t>ებს.</a:t>
            </a:r>
            <a:endParaRPr lang="en-US" sz="18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CEFE5EA-BE86-491E-A927-A5FF04AFB1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792475"/>
              </p:ext>
            </p:extLst>
          </p:nvPr>
        </p:nvGraphicFramePr>
        <p:xfrm>
          <a:off x="609600" y="2133595"/>
          <a:ext cx="8349668" cy="38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17947914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88975592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8085359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8981742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391194338"/>
                    </a:ext>
                  </a:extLst>
                </a:gridCol>
                <a:gridCol w="696687">
                  <a:extLst>
                    <a:ext uri="{9D8B030D-6E8A-4147-A177-3AD203B41FA5}">
                      <a16:colId xmlns:a16="http://schemas.microsoft.com/office/drawing/2014/main" val="2844244602"/>
                    </a:ext>
                  </a:extLst>
                </a:gridCol>
                <a:gridCol w="769018">
                  <a:extLst>
                    <a:ext uri="{9D8B030D-6E8A-4147-A177-3AD203B41FA5}">
                      <a16:colId xmlns:a16="http://schemas.microsoft.com/office/drawing/2014/main" val="2797009400"/>
                    </a:ext>
                  </a:extLst>
                </a:gridCol>
                <a:gridCol w="769018">
                  <a:extLst>
                    <a:ext uri="{9D8B030D-6E8A-4147-A177-3AD203B41FA5}">
                      <a16:colId xmlns:a16="http://schemas.microsoft.com/office/drawing/2014/main" val="4150210934"/>
                    </a:ext>
                  </a:extLst>
                </a:gridCol>
                <a:gridCol w="692116">
                  <a:extLst>
                    <a:ext uri="{9D8B030D-6E8A-4147-A177-3AD203B41FA5}">
                      <a16:colId xmlns:a16="http://schemas.microsoft.com/office/drawing/2014/main" val="3373596586"/>
                    </a:ext>
                  </a:extLst>
                </a:gridCol>
                <a:gridCol w="692116">
                  <a:extLst>
                    <a:ext uri="{9D8B030D-6E8A-4147-A177-3AD203B41FA5}">
                      <a16:colId xmlns:a16="http://schemas.microsoft.com/office/drawing/2014/main" val="2897807147"/>
                    </a:ext>
                  </a:extLst>
                </a:gridCol>
                <a:gridCol w="692113">
                  <a:extLst>
                    <a:ext uri="{9D8B030D-6E8A-4147-A177-3AD203B41FA5}">
                      <a16:colId xmlns:a16="http://schemas.microsoft.com/office/drawing/2014/main" val="1545581325"/>
                    </a:ext>
                  </a:extLst>
                </a:gridCol>
              </a:tblGrid>
              <a:tr h="38258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85554151"/>
                  </a:ext>
                </a:extLst>
              </a:tr>
              <a:tr h="38258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შემოსავლები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22,608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23,281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23,981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24,709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25,466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26,254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27,073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27,925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28,810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29,732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36530947"/>
                  </a:ext>
                </a:extLst>
              </a:tr>
              <a:tr h="38258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ხელფასი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(5,159)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(5,193)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(5,229)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(5,266)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(5,305)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(5,345)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(5,387)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(5,430)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(5,475)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(5,523)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4382564"/>
                  </a:ext>
                </a:extLst>
              </a:tr>
              <a:tr h="38258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საოპერაციო ხარჯები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(5,962)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(6,197)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(6,440)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(6,694)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(6,958)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(7,232)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(7,517)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(7,814)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(8,123)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(8,444)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7511256"/>
                  </a:ext>
                </a:extLst>
              </a:tr>
              <a:tr h="38258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ცვეთა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(3,920)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(3,920)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(3,920)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(3,920)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(3,920)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(3,920)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(3,920)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(3,920)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(3,920)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(3,920)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73018425"/>
                  </a:ext>
                </a:extLst>
              </a:tr>
              <a:tr h="38258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საოპერაციო მოგება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7,568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7,972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8,393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8,830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9,284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9,757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10,249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10,761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11,293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11,846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46061687"/>
                  </a:ext>
                </a:extLst>
              </a:tr>
              <a:tr h="38258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ფინანსური ხარჯი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(364)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(364)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(364)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(364)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(1,364)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(1,364)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(1,364)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(1,364)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(1,364)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(1,364)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80202486"/>
                  </a:ext>
                </a:extLst>
              </a:tr>
              <a:tr h="38258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მოგება გადასახადებამდე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7,204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7,608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8,029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8,466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7,920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8,393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8,885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9,397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9,929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10,482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61546119"/>
                  </a:ext>
                </a:extLst>
              </a:tr>
              <a:tr h="38258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მოგების გადასახადი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(1,081)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(1,141)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(1,204)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(1,270)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(1,188)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(1,259)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(1,333)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(1,410)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(1,489)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(1,572)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094332"/>
                  </a:ext>
                </a:extLst>
              </a:tr>
              <a:tr h="38258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წმინდა მოგება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6,123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6,467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6,824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7,196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6,732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7,134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7,552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7,987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8,439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8,910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1748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25845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A1523-DA35-4CEE-94FF-6323B3B52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სამომავლო გეგმები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F4D293-ECB1-4E17-AF9E-086DF65DD7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C6CCD5B-1F52-4102-BD2B-350637DFAD97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ka-GE" sz="1800" b="1" dirty="0">
                <a:solidFill>
                  <a:srgbClr val="FF0000"/>
                </a:solidFill>
              </a:rPr>
              <a:t>პროექტში მოხდა კორექტირება და დაემატა მშენებლობის ხარჯები.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949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1B175-E809-424C-A562-3971DD176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პროექტის ზოგადი მიმოხილვა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A28569-7C92-41C6-9738-0DF47C770C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597D699-C261-449A-B1B9-C5260ADB85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Oesterreichische Entwicklungsbank AG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3FC165-A63F-4F29-B79A-6CF366CE60F7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52400" y="1447799"/>
            <a:ext cx="9753600" cy="5045075"/>
          </a:xfrm>
        </p:spPr>
        <p:txBody>
          <a:bodyPr/>
          <a:lstStyle/>
          <a:p>
            <a:pPr lvl="0"/>
            <a:r>
              <a:rPr lang="ka-GE" sz="1600" dirty="0"/>
              <a:t>ავსტრიის განვითარების ბანკი (</a:t>
            </a:r>
            <a:r>
              <a:rPr lang="en-US" sz="1600" dirty="0"/>
              <a:t>OeEB</a:t>
            </a:r>
            <a:r>
              <a:rPr lang="ka-GE" sz="1600" dirty="0"/>
              <a:t>) სახელმწიფოს 19 მილიონ ევროდ, სთავაზობს ონკოლოგიის ცენტრის ბაზაზე სხივური და ბირთვული მედიცინის ცენტრის დაფუძნებას, სრულად აღჭურვას და კადრების მომზადებას - როგორც მოკლევადიან, აგრეთვე გრძელვადიან პერიოდში</a:t>
            </a:r>
            <a:endParaRPr lang="en-US" sz="1600" dirty="0"/>
          </a:p>
          <a:p>
            <a:r>
              <a:rPr lang="ka-GE" sz="1600" dirty="0"/>
              <a:t>ავსტრიის განვითარების ბანკთან ერთად პროექტის პარტნიორები არიან კომპანიები Elekta, Odelga</a:t>
            </a:r>
            <a:r>
              <a:rPr lang="en-US" sz="1600" dirty="0"/>
              <a:t> </a:t>
            </a:r>
            <a:r>
              <a:rPr lang="ka-GE" sz="1600" dirty="0"/>
              <a:t>და ინსბრუკის უნივერსიტეტი</a:t>
            </a:r>
            <a:endParaRPr lang="en-US" sz="1600" dirty="0"/>
          </a:p>
          <a:p>
            <a:r>
              <a:rPr lang="ka-GE" sz="1600" dirty="0"/>
              <a:t>პროქტის დაფინანსება გულისხმობს მინიმუმ 32%-იან გრანტის კომპონენტს, ანუ 19 მილიონი ევროდან 6 მილიონი ევრო იქნება გრანტი. დანარჩენი 13 მილიონი იქნება </a:t>
            </a:r>
            <a:r>
              <a:rPr lang="en-US" sz="1600" dirty="0"/>
              <a:t>20</a:t>
            </a:r>
            <a:r>
              <a:rPr lang="ka-GE" sz="1600" dirty="0"/>
              <a:t>-წლიანი სესხი 1%-იანი განაკვეთით.</a:t>
            </a:r>
            <a:endParaRPr lang="en-US" sz="1600" dirty="0"/>
          </a:p>
          <a:p>
            <a:pPr lvl="0"/>
            <a:r>
              <a:rPr lang="ka-GE" sz="1600" dirty="0"/>
              <a:t>2017 წლის მონაცემებით, სახელმწიფო მსგავსი მიზნობრივი პროგრამებიდან (</a:t>
            </a:r>
            <a:r>
              <a:rPr lang="en-US" sz="1600" dirty="0"/>
              <a:t>World Bank, </a:t>
            </a:r>
            <a:r>
              <a:rPr lang="en-US" sz="1600" dirty="0" err="1"/>
              <a:t>KfW</a:t>
            </a:r>
            <a:r>
              <a:rPr lang="ka-GE" sz="1600" dirty="0"/>
              <a:t>,</a:t>
            </a:r>
            <a:r>
              <a:rPr lang="en-US" sz="1600" dirty="0"/>
              <a:t> EIB, EBRD</a:t>
            </a:r>
            <a:r>
              <a:rPr lang="ka-GE" sz="1600" dirty="0"/>
              <a:t>) აქვს 2.9 მილიარდი ლარის დაფინანსება მოპოვებული. აქედან 90% არის სესხი, ხოლო მხოლოდ 10% გრანტი</a:t>
            </a:r>
            <a:r>
              <a:rPr lang="en-US" sz="1600" dirty="0"/>
              <a:t>, </a:t>
            </a:r>
            <a:r>
              <a:rPr lang="ka-GE" sz="1600" dirty="0"/>
              <a:t>რაც ცხადყოფს ამ პროექტის მიმზიდველობას.</a:t>
            </a:r>
          </a:p>
          <a:p>
            <a:pPr lvl="1"/>
            <a:r>
              <a:rPr lang="ka-GE" sz="1600" dirty="0"/>
              <a:t>2017 წლის ბიუჯეტით, მსგავსი პროგრამებით მიღებული დაფინანსება შეადგენს 1 მილიარდ ლარს (83% სესხი, 17% გრანტი)</a:t>
            </a:r>
          </a:p>
          <a:p>
            <a:pPr marL="349250" lvl="1" indent="0">
              <a:buNone/>
            </a:pPr>
            <a:endParaRPr lang="ka-GE" sz="1600" dirty="0"/>
          </a:p>
          <a:p>
            <a:pPr lvl="1"/>
            <a:endParaRPr lang="ka-GE" sz="1600" dirty="0"/>
          </a:p>
          <a:p>
            <a:pPr lvl="1"/>
            <a:endParaRPr lang="en-US" sz="1200" dirty="0"/>
          </a:p>
          <a:p>
            <a:endParaRPr lang="ka-GE" sz="1800" dirty="0"/>
          </a:p>
        </p:txBody>
      </p:sp>
    </p:spTree>
    <p:extLst>
      <p:ext uri="{BB962C8B-B14F-4D97-AF65-F5344CB8AC3E}">
        <p14:creationId xmlns:p14="http://schemas.microsoft.com/office/powerpoint/2010/main" val="3688698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E6348-F15E-4522-AA92-8192C7E44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პროექტის ეტაპები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C31A6C-F9D7-401B-BBEC-205CFC0436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83C141D-5D91-4D7E-A080-BA722733A1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/>
              <a:t>ეტაპი </a:t>
            </a:r>
            <a:r>
              <a:rPr lang="en-US" dirty="0"/>
              <a:t>N</a:t>
            </a:r>
            <a:r>
              <a:rPr lang="ka-GE" dirty="0"/>
              <a:t>1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6016AE-D69F-4E5D-B908-D9BC5320B019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495800" y="1751677"/>
            <a:ext cx="5410200" cy="4419600"/>
          </a:xfrm>
        </p:spPr>
        <p:txBody>
          <a:bodyPr/>
          <a:lstStyle/>
          <a:p>
            <a:r>
              <a:rPr lang="ka-GE" sz="1800" dirty="0"/>
              <a:t>ხაზოვანი ამაჩქარებლისთვის შესაბამისი ინფრასტრუქტურის მოწყობა და პირველი ხაზოვანი ამაჩქარებლის მოწოდება</a:t>
            </a:r>
          </a:p>
          <a:p>
            <a:r>
              <a:rPr lang="ka-GE" sz="1800" dirty="0"/>
              <a:t>ბრაქითერაპიის მოწყობილობის მოწოდება</a:t>
            </a:r>
          </a:p>
          <a:p>
            <a:r>
              <a:rPr lang="ka-GE" sz="1800" dirty="0"/>
              <a:t>კომპიუტერული ტომოგრაფის მოწოდება</a:t>
            </a:r>
          </a:p>
          <a:p>
            <a:r>
              <a:rPr lang="ka-GE" sz="1800" dirty="0"/>
              <a:t>ზემოაღნიშნული მოწყობილობების პროგრამული უზრუნველყოფა</a:t>
            </a:r>
          </a:p>
          <a:p>
            <a:r>
              <a:rPr lang="ka-GE" sz="1800" dirty="0"/>
              <a:t>ტელემედიცინის ინფრასტრუქტურის მოწყობა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EE78812-A90F-40B8-A40A-59D74BC656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25" y="1892632"/>
            <a:ext cx="4171950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633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E57C4-7E13-4AFC-8803-B952CB0AA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პროექტის ეტაპები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D0B695-ED38-43C9-A262-05826422A7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272A20D-3AEA-4E30-9070-4EDFE9801F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/>
              <a:t>ეტაპი </a:t>
            </a:r>
            <a:r>
              <a:rPr lang="en-US" dirty="0"/>
              <a:t>N2</a:t>
            </a: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4AD7717-9F1A-48A3-90C8-47C5B3A97EF4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343400" y="1676400"/>
            <a:ext cx="5562600" cy="4419600"/>
          </a:xfrm>
        </p:spPr>
        <p:txBody>
          <a:bodyPr/>
          <a:lstStyle/>
          <a:p>
            <a:r>
              <a:rPr lang="ka-GE" sz="1800" dirty="0"/>
              <a:t>მეორე ხაზოვანი ამაჩქარებლისთვის შესაბამისი ინფრასტრუქტურის მოწყობა და პროგრამული უზრუნველყოფა</a:t>
            </a:r>
          </a:p>
          <a:p>
            <a:r>
              <a:rPr lang="ka-GE" sz="1800" dirty="0"/>
              <a:t>მეორე ხაზოვანი ამაჩქარებლის მოწოდება</a:t>
            </a:r>
          </a:p>
          <a:p>
            <a:r>
              <a:rPr lang="ka-GE" sz="1800" dirty="0"/>
              <a:t>პალიატიური მოვლის ცენტრისთვის აღჭურვილობის მიწოდება</a:t>
            </a:r>
          </a:p>
          <a:p>
            <a:r>
              <a:rPr lang="ka-GE" sz="1800" dirty="0"/>
              <a:t>კიბოს სკრინინგ-პროგრამისთვის  აღჭურვილობის მიწოდება</a:t>
            </a:r>
          </a:p>
          <a:p>
            <a:r>
              <a:rPr lang="ka-GE" sz="1800" dirty="0"/>
              <a:t>კიბოს რეგისტრის ევროპულ სტანდარტებთან ჰარმონიზაციაში დახმარება </a:t>
            </a:r>
            <a:endParaRPr lang="en-US" sz="1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46A24E8-3A87-4066-8478-98E617D960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78" y="1866900"/>
            <a:ext cx="3868443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256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60873-8023-4341-A10D-9E84C34AB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პროექტის ეტაპები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48D683-D533-495D-B634-8214E4A25C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FCBC08C-11C6-4AB2-8A69-525D1799AB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ეტაპები N3 და N4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F2AA834-AEAE-4349-8EBE-9E247FBE40F0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800600" y="1760537"/>
            <a:ext cx="5105400" cy="4419600"/>
          </a:xfrm>
        </p:spPr>
        <p:txBody>
          <a:bodyPr/>
          <a:lstStyle/>
          <a:p>
            <a:r>
              <a:rPr lang="ka-GE" sz="1800" dirty="0"/>
              <a:t>მოწოდებული ორი ხაზოვანი ამაჩქარებლის პროგრამული განახლება</a:t>
            </a:r>
          </a:p>
          <a:p>
            <a:r>
              <a:rPr lang="ka-GE" sz="1800" dirty="0"/>
              <a:t>პედიატრიული სხივური თერაპიის მოწყობა</a:t>
            </a:r>
          </a:p>
          <a:p>
            <a:r>
              <a:rPr lang="ka-GE" sz="1800" dirty="0"/>
              <a:t>მინი ციკლოტრონის და </a:t>
            </a:r>
            <a:r>
              <a:rPr lang="en-US" sz="1800" dirty="0"/>
              <a:t>PET </a:t>
            </a:r>
            <a:r>
              <a:rPr lang="ka-GE" sz="1800" dirty="0"/>
              <a:t>სკანერისთვის შესაბამისი ინფრასტრუქტურის მოწყობა </a:t>
            </a:r>
          </a:p>
          <a:p>
            <a:r>
              <a:rPr lang="ka-GE" sz="1800" dirty="0"/>
              <a:t>მინი ციკლოტრონის და </a:t>
            </a:r>
            <a:r>
              <a:rPr lang="en-US" sz="1800" dirty="0"/>
              <a:t>PET </a:t>
            </a:r>
            <a:r>
              <a:rPr lang="ka-GE" sz="1800" dirty="0"/>
              <a:t>სკანერის მოწოდება და მონტაჟი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02EA9C-EC67-43DC-9A0D-FDBC3BFB29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377" y="1912937"/>
            <a:ext cx="44704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8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საგანმანათლებლო კომპონენტი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152400" y="1447799"/>
            <a:ext cx="9753600" cy="5045075"/>
          </a:xfrm>
        </p:spPr>
        <p:txBody>
          <a:bodyPr/>
          <a:lstStyle/>
          <a:p>
            <a:r>
              <a:rPr lang="ka-GE" sz="1800" dirty="0"/>
              <a:t>პროექტის თითოეული ეტაპი ითვალისწინებს ავსტრიული მხარის მიერ ფართო </a:t>
            </a:r>
            <a:r>
              <a:rPr lang="ka-GE" sz="1800" b="1" dirty="0"/>
              <a:t>საგანმანათლებლო კომპონენტს,</a:t>
            </a:r>
            <a:r>
              <a:rPr lang="ka-GE" sz="1800" dirty="0"/>
              <a:t> როგორიცაა:</a:t>
            </a:r>
            <a:endParaRPr lang="en-US" sz="1800" dirty="0"/>
          </a:p>
          <a:p>
            <a:pPr marL="457200" lvl="2">
              <a:buFont typeface="Wingdings" pitchFamily="2" charset="2"/>
              <a:buChar char="§"/>
            </a:pPr>
            <a:r>
              <a:rPr lang="ka-GE" sz="1800" dirty="0"/>
              <a:t>საერთაშორისო ექსპერტების ლექციები საქართველოში და დისტანციური სწავლების გამოყენებით</a:t>
            </a:r>
            <a:endParaRPr lang="en-US" sz="1800" dirty="0"/>
          </a:p>
          <a:p>
            <a:pPr marL="457200" lvl="2">
              <a:buFont typeface="Wingdings" pitchFamily="2" charset="2"/>
              <a:buChar char="§"/>
            </a:pPr>
            <a:r>
              <a:rPr lang="ka-GE" sz="1800" dirty="0"/>
              <a:t>ავსტრიელი და ქართველი ექსპერტების სამუშაო შეხვედრების მოწყობა </a:t>
            </a:r>
            <a:endParaRPr lang="en-US" sz="1800" dirty="0"/>
          </a:p>
          <a:p>
            <a:pPr marL="457200" lvl="2">
              <a:buFont typeface="Wingdings" pitchFamily="2" charset="2"/>
              <a:buChar char="§"/>
            </a:pPr>
            <a:r>
              <a:rPr lang="ka-GE" sz="1800" dirty="0"/>
              <a:t>ინსბრუკის საუნივერსიტეტო კლინიკაში დიპლომისშემდგომი მინიმუმ 6 თვიანი ტრენინგების მოწყობა განსაკუთრებით წარჩინებულ ქართველ ახალგაზრდა ექიმებისათვის  </a:t>
            </a:r>
            <a:endParaRPr lang="en-US" sz="1800" dirty="0"/>
          </a:p>
          <a:p>
            <a:pPr marL="457200" lvl="2">
              <a:buFont typeface="Wingdings" pitchFamily="2" charset="2"/>
              <a:buChar char="§"/>
            </a:pPr>
            <a:r>
              <a:rPr lang="ka-GE" sz="1800" dirty="0"/>
              <a:t>ტექნიკური პერსონალის გადამზადება</a:t>
            </a:r>
            <a:endParaRPr lang="en-US" sz="1800" dirty="0"/>
          </a:p>
          <a:p>
            <a:pPr marL="457200" lvl="2">
              <a:buFont typeface="Wingdings" pitchFamily="2" charset="2"/>
              <a:buChar char="§"/>
            </a:pPr>
            <a:r>
              <a:rPr lang="ka-GE" sz="1800" dirty="0"/>
              <a:t>ტრენინგები ელექტრონულ ჯანმრთელობაში (ტელემედიცინისა და დისტანციური უწყვეტი განათლების დანერგვის კუთხით) </a:t>
            </a:r>
            <a:endParaRPr lang="en-US" sz="1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17067-4621-49F8-AA58-DA24D2BAA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პროექტის ძლიერი და სუსტი მხარეები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01382E-2F28-4C40-B0F2-0264605A76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E669FCC-30A8-4616-ADD5-93DC97C27F24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lvl="0"/>
            <a:r>
              <a:rPr lang="ka-GE" sz="1800" dirty="0"/>
              <a:t>თანამშრომლობა საერთაშორისო მაღალი რანგის გამოცდილ პარტნიორებთან</a:t>
            </a:r>
            <a:endParaRPr lang="en-US" sz="1800" dirty="0"/>
          </a:p>
          <a:p>
            <a:pPr lvl="0"/>
            <a:r>
              <a:rPr lang="ka-GE" sz="1800" dirty="0"/>
              <a:t>უმაღლესი კლასის დასავლური აპარატურა, მოწოდებული უშუალოდ მწარმოებლებისაგან, რომლებიც პროექტის მართვაში მონაწილეობენ</a:t>
            </a:r>
            <a:endParaRPr lang="en-US" sz="1800" dirty="0"/>
          </a:p>
          <a:p>
            <a:pPr lvl="0"/>
            <a:r>
              <a:rPr lang="ka-GE" sz="1800" dirty="0"/>
              <a:t>უმაღლესი დონის და დასავლური სტანდარტის შესაბამისი ხანგრძლივი უწყვეტი განათლების პროგრამა - თანამედროვე დონის დისტანციური სწავლებით და სერტიფიცირებით, საერთაშორისო გაცვლებით და პრაქტიკული </a:t>
            </a:r>
            <a:r>
              <a:rPr lang="en-US" sz="1800" dirty="0"/>
              <a:t>hands-on </a:t>
            </a:r>
            <a:r>
              <a:rPr lang="ka-GE" sz="1800" dirty="0"/>
              <a:t>ტრენინგებით. </a:t>
            </a:r>
            <a:endParaRPr lang="en-US" sz="1800" dirty="0"/>
          </a:p>
          <a:p>
            <a:pPr lvl="0"/>
            <a:r>
              <a:rPr lang="ka-GE" sz="1800" dirty="0"/>
              <a:t>ევროპული სტანდარტების  -კიბოს რეგისტრი, კიბოს სკრინინგ პროგრამა, პალიატიური მოვლის ცენტრი, უწყვეტი პროფესიული დახელოვნების პროგრამა</a:t>
            </a:r>
            <a:endParaRPr lang="en-US" sz="1800" dirty="0"/>
          </a:p>
          <a:p>
            <a:pPr lvl="0"/>
            <a:r>
              <a:rPr lang="ka-GE" sz="1800" dirty="0"/>
              <a:t>ტელემედიცინა ონკოლოგიაში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461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3DB06-F39F-4C7E-BF5C-BD4E180FF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პროექტის ძლიერი და სუსტი მხარეები</a:t>
            </a:r>
            <a:r>
              <a:rPr lang="en-US" dirty="0"/>
              <a:t> </a:t>
            </a:r>
            <a:r>
              <a:rPr lang="en-US" sz="2000" dirty="0"/>
              <a:t>(</a:t>
            </a:r>
            <a:r>
              <a:rPr lang="ka-GE" sz="2000" dirty="0"/>
              <a:t>გაგრძელება)</a:t>
            </a:r>
            <a:endParaRPr lang="en-US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AB54EE-2B8B-432A-8582-5F0791C09A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785725-83BF-4896-8517-A0EE26B2B9A3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lvl="0"/>
            <a:r>
              <a:rPr lang="ka-GE" sz="1800" dirty="0"/>
              <a:t>პროექტის იმპლემენტაციის რისკს ამცირებს ის ფაქტი, რომ პროექტის იურიდიული სტრუქტურა გულისხმობს ერთიან </a:t>
            </a:r>
            <a:r>
              <a:rPr lang="en-US" sz="1800" dirty="0"/>
              <a:t>Turn-Key </a:t>
            </a:r>
            <a:r>
              <a:rPr lang="ka-GE" sz="1800" dirty="0"/>
              <a:t>კონტრაქტს, რის საფუძველზეც ავსტრიული მხარე იღებს პასუხისმგებლობას პროექტის წარმატებით იმპლემენტაციაზე.</a:t>
            </a:r>
            <a:endParaRPr lang="en-US" sz="1800" dirty="0"/>
          </a:p>
          <a:p>
            <a:pPr lvl="0"/>
            <a:r>
              <a:rPr lang="ka-GE" sz="1800" dirty="0"/>
              <a:t>ავსტრიული მხრიდან პროექტზე პასუხისმგებლობას აიღებენ ცნობილი ავსტრიელი ონკოლოგები, პიტერ ლუკასი (</a:t>
            </a:r>
            <a:r>
              <a:rPr lang="en-US" sz="1800" dirty="0"/>
              <a:t>Peter Lukas</a:t>
            </a:r>
            <a:r>
              <a:rPr lang="ka-GE" sz="1800" dirty="0"/>
              <a:t>), ვოლფგანგ ბუხბერგერი (</a:t>
            </a:r>
            <a:r>
              <a:rPr lang="en-US" sz="1800" dirty="0"/>
              <a:t>Wolfgang Buchberger</a:t>
            </a:r>
            <a:r>
              <a:rPr lang="ka-GE" sz="1800" dirty="0"/>
              <a:t>) </a:t>
            </a:r>
            <a:r>
              <a:rPr lang="en-US" sz="1800" dirty="0"/>
              <a:t>და </a:t>
            </a:r>
            <a:r>
              <a:rPr lang="en-US" sz="1800" dirty="0" err="1"/>
              <a:t>სხვები</a:t>
            </a:r>
            <a:r>
              <a:rPr lang="ka-GE" sz="1800" dirty="0"/>
              <a:t>.</a:t>
            </a:r>
          </a:p>
          <a:p>
            <a:pPr lvl="0"/>
            <a:r>
              <a:rPr lang="en-US" sz="1800" dirty="0"/>
              <a:t>Turn-Key </a:t>
            </a:r>
            <a:r>
              <a:rPr lang="ka-GE" sz="1800" dirty="0"/>
              <a:t>კონტრაქტის სუსტი მხარეა, რომ პროექტის ღირებულება არ არის დეტალურად გაწერილი </a:t>
            </a:r>
          </a:p>
          <a:p>
            <a:pPr lvl="0"/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58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C465A-8AA2-4BE7-9134-E21A61CF9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პროექტის საორიენტაციო ღირებულება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76E03E-BCF3-4E56-AA4C-BF07376E4A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B0E1EC4B-A71A-4BE1-9D16-780206EE59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CDC-</a:t>
            </a:r>
            <a:r>
              <a:rPr lang="ka-GE" dirty="0"/>
              <a:t>ს მონაცემები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37BFCE7-49A8-4A88-8184-794D979F5D4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52400" y="1447799"/>
            <a:ext cx="9753600" cy="5045075"/>
          </a:xfrm>
        </p:spPr>
        <p:txBody>
          <a:bodyPr/>
          <a:lstStyle/>
          <a:p>
            <a:r>
              <a:rPr lang="ka-GE" sz="1800" dirty="0"/>
              <a:t>ჩვენი პირველადი გამოკვლევის საფუძველზე, პროექტის ღირებულება მოიცავს შემდეგს</a:t>
            </a:r>
            <a:r>
              <a:rPr lang="en-US" sz="1800" dirty="0"/>
              <a:t>:</a:t>
            </a:r>
            <a:endParaRPr lang="ka-GE" sz="1800" dirty="0"/>
          </a:p>
          <a:p>
            <a:endParaRPr lang="ka-GE" sz="1800" dirty="0"/>
          </a:p>
          <a:p>
            <a:endParaRPr lang="ka-GE" sz="1800" dirty="0"/>
          </a:p>
          <a:p>
            <a:endParaRPr lang="ka-GE" sz="1800" dirty="0"/>
          </a:p>
          <a:p>
            <a:endParaRPr lang="ka-GE" sz="1800" dirty="0"/>
          </a:p>
          <a:p>
            <a:endParaRPr lang="ka-GE" sz="1800" dirty="0"/>
          </a:p>
          <a:p>
            <a:endParaRPr lang="en-US" sz="1800" dirty="0"/>
          </a:p>
          <a:p>
            <a:endParaRPr lang="ka-GE" sz="1800" dirty="0"/>
          </a:p>
          <a:p>
            <a:r>
              <a:rPr lang="ka-GE" sz="1800" dirty="0"/>
              <a:t>ზემოაღნიშნული მონაცემები წარმოადგენს ჩვენ პირვანდელ გაანგარიშებას, რაც შეგვიძლია გავამყაროთ დოკუმენტაციით</a:t>
            </a:r>
            <a:endParaRPr lang="en-US" sz="18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FFBCB52-C942-483E-9848-FCBAA1ACB3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963806"/>
              </p:ext>
            </p:extLst>
          </p:nvPr>
        </p:nvGraphicFramePr>
        <p:xfrm>
          <a:off x="1447800" y="2362200"/>
          <a:ext cx="6604000" cy="2923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676155025"/>
                    </a:ext>
                  </a:extLst>
                </a:gridCol>
                <a:gridCol w="2260600">
                  <a:extLst>
                    <a:ext uri="{9D8B030D-6E8A-4147-A177-3AD203B41FA5}">
                      <a16:colId xmlns:a16="http://schemas.microsoft.com/office/drawing/2014/main" val="3750453103"/>
                    </a:ext>
                  </a:extLst>
                </a:gridCol>
              </a:tblGrid>
              <a:tr h="290584">
                <a:tc>
                  <a:txBody>
                    <a:bodyPr/>
                    <a:lstStyle/>
                    <a:p>
                      <a:pPr algn="ctr"/>
                      <a:r>
                        <a:rPr lang="ka-GE" sz="1600" dirty="0"/>
                        <a:t>დასახელება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/>
                        <a:t>ფასი (მლნ. ევრო)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052082"/>
                  </a:ext>
                </a:extLst>
              </a:tr>
              <a:tr h="290584">
                <a:tc>
                  <a:txBody>
                    <a:bodyPr/>
                    <a:lstStyle/>
                    <a:p>
                      <a:r>
                        <a:rPr lang="ka-GE" sz="1600" b="1" dirty="0"/>
                        <a:t>2 </a:t>
                      </a:r>
                      <a:r>
                        <a:rPr lang="en-US" sz="1600" b="1" dirty="0"/>
                        <a:t>LINAC </a:t>
                      </a:r>
                      <a:r>
                        <a:rPr lang="ka-GE" sz="1600" b="1" dirty="0"/>
                        <a:t>ამაჩქარებლის ღირებულება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/>
                        <a:t>10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874653"/>
                  </a:ext>
                </a:extLst>
              </a:tr>
              <a:tr h="290584">
                <a:tc>
                  <a:txBody>
                    <a:bodyPr/>
                    <a:lstStyle/>
                    <a:p>
                      <a:r>
                        <a:rPr lang="en-US" sz="1600" b="1" dirty="0"/>
                        <a:t>PET/CT </a:t>
                      </a:r>
                      <a:r>
                        <a:rPr lang="ka-GE" sz="1600" b="1" dirty="0"/>
                        <a:t>სკანერი და ციკლოტრონი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6076373"/>
                  </a:ext>
                </a:extLst>
              </a:tr>
              <a:tr h="501555">
                <a:tc>
                  <a:txBody>
                    <a:bodyPr/>
                    <a:lstStyle/>
                    <a:p>
                      <a:r>
                        <a:rPr lang="ka-GE" sz="1600" b="1" dirty="0"/>
                        <a:t>სხვა დიაგნოსტიკური დანადგარები და კაპიტალური ხარჯები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/>
                        <a:t>2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6659874"/>
                  </a:ext>
                </a:extLst>
              </a:tr>
              <a:tr h="501555">
                <a:tc>
                  <a:txBody>
                    <a:bodyPr/>
                    <a:lstStyle/>
                    <a:p>
                      <a:r>
                        <a:rPr lang="ka-GE" sz="1600" b="1" dirty="0"/>
                        <a:t>დანადგარების ტექნიკური მომსახურება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/>
                        <a:t>1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332765"/>
                  </a:ext>
                </a:extLst>
              </a:tr>
              <a:tr h="501555">
                <a:tc>
                  <a:txBody>
                    <a:bodyPr/>
                    <a:lstStyle/>
                    <a:p>
                      <a:r>
                        <a:rPr lang="ka-GE" sz="1600" b="1" dirty="0"/>
                        <a:t>განათლება და საკონსულტაციო კომპონენტი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/>
                        <a:t>5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838780"/>
                  </a:ext>
                </a:extLst>
              </a:tr>
              <a:tr h="290584">
                <a:tc>
                  <a:txBody>
                    <a:bodyPr/>
                    <a:lstStyle/>
                    <a:p>
                      <a:r>
                        <a:rPr lang="ka-GE" sz="1600" b="1" dirty="0"/>
                        <a:t>სულ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/>
                        <a:t>19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504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1655616"/>
      </p:ext>
    </p:extLst>
  </p:cSld>
  <p:clrMapOvr>
    <a:masterClrMapping/>
  </p:clrMapOvr>
</p:sld>
</file>

<file path=ppt/theme/theme1.xml><?xml version="1.0" encoding="utf-8"?>
<a:theme xmlns:a="http://schemas.openxmlformats.org/drawingml/2006/main" name="Partnership Fund Template 4">
  <a:themeElements>
    <a:clrScheme name="Partnership Fun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D11947"/>
      </a:accent1>
      <a:accent2>
        <a:srgbClr val="F37D83"/>
      </a:accent2>
      <a:accent3>
        <a:srgbClr val="ED1944"/>
      </a:accent3>
      <a:accent4>
        <a:srgbClr val="AE132A"/>
      </a:accent4>
      <a:accent5>
        <a:srgbClr val="7F7F7F"/>
      </a:accent5>
      <a:accent6>
        <a:srgbClr val="BFBFB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16488</TotalTime>
  <Words>1144</Words>
  <Application>Microsoft Office PowerPoint</Application>
  <PresentationFormat>A4 Paper (210x297 mm)</PresentationFormat>
  <Paragraphs>223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Partnership Fund Template 4</vt:lpstr>
      <vt:lpstr>სხივური და ბირთვული მედიცინის პროექტი</vt:lpstr>
      <vt:lpstr>პროექტის ზოგადი მიმოხილვა</vt:lpstr>
      <vt:lpstr>პროექტის ეტაპები</vt:lpstr>
      <vt:lpstr>პროექტის ეტაპები</vt:lpstr>
      <vt:lpstr>პროექტის ეტაპები</vt:lpstr>
      <vt:lpstr>საგანმანათლებლო კომპონენტი</vt:lpstr>
      <vt:lpstr>პროექტის ძლიერი და სუსტი მხარეები</vt:lpstr>
      <vt:lpstr>პროექტის ძლიერი და სუსტი მხარეები (გაგრძელება)</vt:lpstr>
      <vt:lpstr>პროექტის საორიენტაციო ღირებულება</vt:lpstr>
      <vt:lpstr>ფინანსური მოდელის ზოგადი დაშვებები</vt:lpstr>
      <vt:lpstr>ფინანსური მოდელის ზოგადი დაშვებები</vt:lpstr>
      <vt:lpstr>ფინანსური მოდელის ზოგადი დაშვებები</vt:lpstr>
      <vt:lpstr>ონკოლოგიური საავადმყოფოს საპროგნოზო მონაცემები</vt:lpstr>
      <vt:lpstr>სამომავლო გეგმები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Nino Cholokashvili</dc:creator>
  <cp:lastModifiedBy>IM</cp:lastModifiedBy>
  <cp:revision>597</cp:revision>
  <cp:lastPrinted>2018-01-29T08:51:27Z</cp:lastPrinted>
  <dcterms:created xsi:type="dcterms:W3CDTF">2013-02-11T14:28:28Z</dcterms:created>
  <dcterms:modified xsi:type="dcterms:W3CDTF">2018-01-29T08:55:00Z</dcterms:modified>
</cp:coreProperties>
</file>