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63"/>
  </p:notesMasterIdLst>
  <p:sldIdLst>
    <p:sldId id="256" r:id="rId2"/>
    <p:sldId id="346" r:id="rId3"/>
    <p:sldId id="347" r:id="rId4"/>
    <p:sldId id="353" r:id="rId5"/>
    <p:sldId id="355" r:id="rId6"/>
    <p:sldId id="357" r:id="rId7"/>
    <p:sldId id="316" r:id="rId8"/>
    <p:sldId id="320" r:id="rId9"/>
    <p:sldId id="321" r:id="rId10"/>
    <p:sldId id="322" r:id="rId11"/>
    <p:sldId id="323" r:id="rId12"/>
    <p:sldId id="324" r:id="rId13"/>
    <p:sldId id="325" r:id="rId14"/>
    <p:sldId id="419" r:id="rId15"/>
    <p:sldId id="421" r:id="rId16"/>
    <p:sldId id="422" r:id="rId17"/>
    <p:sldId id="389" r:id="rId18"/>
    <p:sldId id="377" r:id="rId19"/>
    <p:sldId id="397" r:id="rId20"/>
    <p:sldId id="393" r:id="rId21"/>
    <p:sldId id="395" r:id="rId22"/>
    <p:sldId id="396" r:id="rId23"/>
    <p:sldId id="378" r:id="rId24"/>
    <p:sldId id="391" r:id="rId25"/>
    <p:sldId id="392" r:id="rId26"/>
    <p:sldId id="379" r:id="rId27"/>
    <p:sldId id="410" r:id="rId28"/>
    <p:sldId id="380" r:id="rId29"/>
    <p:sldId id="381" r:id="rId30"/>
    <p:sldId id="403" r:id="rId31"/>
    <p:sldId id="404" r:id="rId32"/>
    <p:sldId id="402" r:id="rId33"/>
    <p:sldId id="382" r:id="rId34"/>
    <p:sldId id="383" r:id="rId35"/>
    <p:sldId id="398" r:id="rId36"/>
    <p:sldId id="399" r:id="rId37"/>
    <p:sldId id="400" r:id="rId38"/>
    <p:sldId id="401" r:id="rId39"/>
    <p:sldId id="384" r:id="rId40"/>
    <p:sldId id="415" r:id="rId41"/>
    <p:sldId id="358" r:id="rId42"/>
    <p:sldId id="374" r:id="rId43"/>
    <p:sldId id="386" r:id="rId44"/>
    <p:sldId id="387" r:id="rId45"/>
    <p:sldId id="375" r:id="rId46"/>
    <p:sldId id="409" r:id="rId47"/>
    <p:sldId id="405" r:id="rId48"/>
    <p:sldId id="376" r:id="rId49"/>
    <p:sldId id="366" r:id="rId50"/>
    <p:sldId id="394" r:id="rId51"/>
    <p:sldId id="408" r:id="rId52"/>
    <p:sldId id="360" r:id="rId53"/>
    <p:sldId id="365" r:id="rId54"/>
    <p:sldId id="345" r:id="rId55"/>
    <p:sldId id="373" r:id="rId56"/>
    <p:sldId id="406" r:id="rId57"/>
    <p:sldId id="423" r:id="rId58"/>
    <p:sldId id="418" r:id="rId59"/>
    <p:sldId id="412" r:id="rId60"/>
    <p:sldId id="414" r:id="rId61"/>
    <p:sldId id="417"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544">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9E"/>
    <a:srgbClr val="004E8E"/>
    <a:srgbClr val="E8E8E8"/>
    <a:srgbClr val="D0DDEE"/>
    <a:srgbClr val="6AA1C7"/>
    <a:srgbClr val="2C7EB6"/>
    <a:srgbClr val="B12E34"/>
    <a:srgbClr val="006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14" autoAdjust="0"/>
  </p:normalViewPr>
  <p:slideViewPr>
    <p:cSldViewPr>
      <p:cViewPr varScale="1">
        <p:scale>
          <a:sx n="48" d="100"/>
          <a:sy n="48" d="100"/>
        </p:scale>
        <p:origin x="590" y="14"/>
      </p:cViewPr>
      <p:guideLst>
        <p:guide orient="horz" pos="2544"/>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7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B4F04-0603-480C-97DB-3C10E7E19C0E}" type="doc">
      <dgm:prSet loTypeId="urn:microsoft.com/office/officeart/2005/8/layout/process1" loCatId="process" qsTypeId="urn:microsoft.com/office/officeart/2005/8/quickstyle/simple1" qsCatId="simple" csTypeId="urn:microsoft.com/office/officeart/2005/8/colors/accent1_2" csCatId="accent1" phldr="1"/>
      <dgm:spPr/>
    </dgm:pt>
    <dgm:pt modelId="{9AAA8400-A670-4826-8CFB-E2ABDF5CCEC6}">
      <dgm:prSet phldrT="[Text]" custT="1"/>
      <dgm:spPr/>
      <dgm:t>
        <a:bodyPr/>
        <a:lstStyle/>
        <a:p>
          <a:r>
            <a:rPr lang="en-CA" sz="1800" dirty="0" smtClean="0">
              <a:solidFill>
                <a:schemeClr val="accent1">
                  <a:lumMod val="25000"/>
                </a:schemeClr>
              </a:solidFill>
            </a:rPr>
            <a:t>Patient Makes Appointment</a:t>
          </a:r>
          <a:endParaRPr lang="en-CA" sz="1800" dirty="0">
            <a:solidFill>
              <a:schemeClr val="accent1">
                <a:lumMod val="25000"/>
              </a:schemeClr>
            </a:solidFill>
          </a:endParaRPr>
        </a:p>
      </dgm:t>
    </dgm:pt>
    <dgm:pt modelId="{253F9D38-2199-41FB-BF6A-60C0C3C40398}" type="parTrans" cxnId="{81B09FC3-99EE-4971-A112-F5D5C7C57436}">
      <dgm:prSet/>
      <dgm:spPr/>
      <dgm:t>
        <a:bodyPr/>
        <a:lstStyle/>
        <a:p>
          <a:endParaRPr lang="en-CA"/>
        </a:p>
      </dgm:t>
    </dgm:pt>
    <dgm:pt modelId="{C5CB1E1C-3FB4-4929-B56B-CB73B0C244CD}" type="sibTrans" cxnId="{81B09FC3-99EE-4971-A112-F5D5C7C57436}">
      <dgm:prSet/>
      <dgm:spPr/>
      <dgm:t>
        <a:bodyPr/>
        <a:lstStyle/>
        <a:p>
          <a:endParaRPr lang="en-CA"/>
        </a:p>
      </dgm:t>
    </dgm:pt>
    <dgm:pt modelId="{821BE44E-3F24-42E0-AE18-0737F4840E41}">
      <dgm:prSet phldrT="[Text]" custT="1"/>
      <dgm:spPr/>
      <dgm:t>
        <a:bodyPr/>
        <a:lstStyle/>
        <a:p>
          <a:r>
            <a:rPr lang="en-CA" sz="1800" dirty="0" smtClean="0">
              <a:solidFill>
                <a:schemeClr val="accent1">
                  <a:lumMod val="25000"/>
                </a:schemeClr>
              </a:solidFill>
            </a:rPr>
            <a:t>Arrives at Doc’s office</a:t>
          </a:r>
          <a:endParaRPr lang="en-CA" sz="1800" dirty="0">
            <a:solidFill>
              <a:schemeClr val="accent1">
                <a:lumMod val="25000"/>
              </a:schemeClr>
            </a:solidFill>
          </a:endParaRPr>
        </a:p>
      </dgm:t>
    </dgm:pt>
    <dgm:pt modelId="{DB35C228-BF5D-4AB3-9BFD-D4648D4D6F5D}" type="parTrans" cxnId="{1D8E0B25-009D-4A19-B3C4-71205FB6DAAA}">
      <dgm:prSet/>
      <dgm:spPr/>
      <dgm:t>
        <a:bodyPr/>
        <a:lstStyle/>
        <a:p>
          <a:endParaRPr lang="en-CA"/>
        </a:p>
      </dgm:t>
    </dgm:pt>
    <dgm:pt modelId="{5F074CDE-B7CD-41F5-806F-00E23F717F4A}" type="sibTrans" cxnId="{1D8E0B25-009D-4A19-B3C4-71205FB6DAAA}">
      <dgm:prSet/>
      <dgm:spPr/>
      <dgm:t>
        <a:bodyPr/>
        <a:lstStyle/>
        <a:p>
          <a:endParaRPr lang="en-CA"/>
        </a:p>
      </dgm:t>
    </dgm:pt>
    <dgm:pt modelId="{17522D11-500F-445B-B385-E5862758E526}">
      <dgm:prSet phldrT="[Text]" custT="1"/>
      <dgm:spPr/>
      <dgm:t>
        <a:bodyPr/>
        <a:lstStyle/>
        <a:p>
          <a:r>
            <a:rPr lang="en-CA" sz="1800" dirty="0" smtClean="0">
              <a:solidFill>
                <a:schemeClr val="accent1">
                  <a:lumMod val="25000"/>
                </a:schemeClr>
              </a:solidFill>
            </a:rPr>
            <a:t>Has BP taken and is high</a:t>
          </a:r>
          <a:endParaRPr lang="en-CA" sz="1800" dirty="0">
            <a:solidFill>
              <a:schemeClr val="accent1">
                <a:lumMod val="25000"/>
              </a:schemeClr>
            </a:solidFill>
          </a:endParaRPr>
        </a:p>
      </dgm:t>
    </dgm:pt>
    <dgm:pt modelId="{65C00BE1-039E-46E1-B3EE-EFDD5E5BA4A8}" type="parTrans" cxnId="{1CFF9AFD-43F3-47ED-AB8D-EC5B456F46C6}">
      <dgm:prSet/>
      <dgm:spPr/>
      <dgm:t>
        <a:bodyPr/>
        <a:lstStyle/>
        <a:p>
          <a:endParaRPr lang="en-CA"/>
        </a:p>
      </dgm:t>
    </dgm:pt>
    <dgm:pt modelId="{76CCA08B-F9A0-43D9-A9E3-BF3EC2675D28}" type="sibTrans" cxnId="{1CFF9AFD-43F3-47ED-AB8D-EC5B456F46C6}">
      <dgm:prSet/>
      <dgm:spPr/>
      <dgm:t>
        <a:bodyPr/>
        <a:lstStyle/>
        <a:p>
          <a:endParaRPr lang="en-CA"/>
        </a:p>
      </dgm:t>
    </dgm:pt>
    <dgm:pt modelId="{0A994557-E836-4FFC-857B-9D615C966640}">
      <dgm:prSet phldrT="[Text]" custT="1"/>
      <dgm:spPr/>
      <dgm:t>
        <a:bodyPr/>
        <a:lstStyle/>
        <a:p>
          <a:r>
            <a:rPr lang="en-CA" sz="1800" dirty="0" smtClean="0">
              <a:solidFill>
                <a:schemeClr val="accent1">
                  <a:lumMod val="25000"/>
                </a:schemeClr>
              </a:solidFill>
            </a:rPr>
            <a:t>Doctor notes high BP, adds / changes drugs</a:t>
          </a:r>
          <a:endParaRPr lang="en-CA" sz="1800" dirty="0">
            <a:solidFill>
              <a:schemeClr val="accent1">
                <a:lumMod val="25000"/>
              </a:schemeClr>
            </a:solidFill>
          </a:endParaRPr>
        </a:p>
      </dgm:t>
    </dgm:pt>
    <dgm:pt modelId="{E7F286CD-F8C6-4F38-A6B7-58E8086B687F}" type="parTrans" cxnId="{7AC91A9D-6416-4F1E-A037-6452DA806E26}">
      <dgm:prSet/>
      <dgm:spPr/>
      <dgm:t>
        <a:bodyPr/>
        <a:lstStyle/>
        <a:p>
          <a:endParaRPr lang="en-CA"/>
        </a:p>
      </dgm:t>
    </dgm:pt>
    <dgm:pt modelId="{E57DD431-3BFA-486E-9314-71A8550B029A}" type="sibTrans" cxnId="{7AC91A9D-6416-4F1E-A037-6452DA806E26}">
      <dgm:prSet/>
      <dgm:spPr/>
      <dgm:t>
        <a:bodyPr/>
        <a:lstStyle/>
        <a:p>
          <a:endParaRPr lang="en-CA"/>
        </a:p>
      </dgm:t>
    </dgm:pt>
    <dgm:pt modelId="{29AC2A7E-EFBD-4A26-8543-C81DD756178E}">
      <dgm:prSet phldrT="[Text]" custT="1"/>
      <dgm:spPr/>
      <dgm:t>
        <a:bodyPr/>
        <a:lstStyle/>
        <a:p>
          <a:r>
            <a:rPr lang="en-CA" sz="1800" dirty="0" smtClean="0">
              <a:solidFill>
                <a:schemeClr val="accent1">
                  <a:lumMod val="25000"/>
                </a:schemeClr>
              </a:solidFill>
            </a:rPr>
            <a:t>Patient told to return to clinic in 3 months</a:t>
          </a:r>
          <a:endParaRPr lang="en-CA" sz="1800" dirty="0">
            <a:solidFill>
              <a:schemeClr val="accent1">
                <a:lumMod val="25000"/>
              </a:schemeClr>
            </a:solidFill>
          </a:endParaRPr>
        </a:p>
      </dgm:t>
    </dgm:pt>
    <dgm:pt modelId="{209C2304-C24F-45A6-8890-AB84D9A718E6}" type="parTrans" cxnId="{5405346A-2EC3-41BA-91E5-8EEB96AE2B08}">
      <dgm:prSet/>
      <dgm:spPr/>
      <dgm:t>
        <a:bodyPr/>
        <a:lstStyle/>
        <a:p>
          <a:endParaRPr lang="en-CA"/>
        </a:p>
      </dgm:t>
    </dgm:pt>
    <dgm:pt modelId="{609D3DB8-601D-461B-97D1-898FF9F70F6B}" type="sibTrans" cxnId="{5405346A-2EC3-41BA-91E5-8EEB96AE2B08}">
      <dgm:prSet/>
      <dgm:spPr/>
      <dgm:t>
        <a:bodyPr/>
        <a:lstStyle/>
        <a:p>
          <a:endParaRPr lang="en-CA"/>
        </a:p>
      </dgm:t>
    </dgm:pt>
    <dgm:pt modelId="{57A359F3-B855-41CD-941A-DEE0558D79FF}">
      <dgm:prSet phldrT="[Text]" custT="1"/>
      <dgm:spPr/>
      <dgm:t>
        <a:bodyPr/>
        <a:lstStyle/>
        <a:p>
          <a:r>
            <a:rPr lang="en-CA" sz="1800" dirty="0" smtClean="0">
              <a:solidFill>
                <a:schemeClr val="accent1">
                  <a:lumMod val="25000"/>
                </a:schemeClr>
              </a:solidFill>
            </a:rPr>
            <a:t>Patient fills prescriptions</a:t>
          </a:r>
          <a:endParaRPr lang="en-CA" sz="1800" dirty="0">
            <a:solidFill>
              <a:schemeClr val="accent1">
                <a:lumMod val="25000"/>
              </a:schemeClr>
            </a:solidFill>
          </a:endParaRPr>
        </a:p>
      </dgm:t>
    </dgm:pt>
    <dgm:pt modelId="{94604824-4661-4ABD-B96E-45B013DC2C9D}" type="parTrans" cxnId="{E6DBDF18-1551-418E-8C24-8A53623E7B0E}">
      <dgm:prSet/>
      <dgm:spPr/>
      <dgm:t>
        <a:bodyPr/>
        <a:lstStyle/>
        <a:p>
          <a:endParaRPr lang="en-CA"/>
        </a:p>
      </dgm:t>
    </dgm:pt>
    <dgm:pt modelId="{013538BE-84B7-4B36-A9FB-BA5EC5759409}" type="sibTrans" cxnId="{E6DBDF18-1551-418E-8C24-8A53623E7B0E}">
      <dgm:prSet/>
      <dgm:spPr/>
      <dgm:t>
        <a:bodyPr/>
        <a:lstStyle/>
        <a:p>
          <a:endParaRPr lang="en-CA"/>
        </a:p>
      </dgm:t>
    </dgm:pt>
    <dgm:pt modelId="{A0F59723-D154-43C4-8B37-BD2E3BC8AB5D}" type="pres">
      <dgm:prSet presAssocID="{59FB4F04-0603-480C-97DB-3C10E7E19C0E}" presName="Name0" presStyleCnt="0">
        <dgm:presLayoutVars>
          <dgm:dir/>
          <dgm:resizeHandles val="exact"/>
        </dgm:presLayoutVars>
      </dgm:prSet>
      <dgm:spPr/>
    </dgm:pt>
    <dgm:pt modelId="{5D3CD74B-B2EE-48EB-B515-6F4095C7A034}" type="pres">
      <dgm:prSet presAssocID="{9AAA8400-A670-4826-8CFB-E2ABDF5CCEC6}" presName="node" presStyleLbl="node1" presStyleIdx="0" presStyleCnt="6">
        <dgm:presLayoutVars>
          <dgm:bulletEnabled val="1"/>
        </dgm:presLayoutVars>
      </dgm:prSet>
      <dgm:spPr/>
      <dgm:t>
        <a:bodyPr/>
        <a:lstStyle/>
        <a:p>
          <a:endParaRPr lang="en-CA"/>
        </a:p>
      </dgm:t>
    </dgm:pt>
    <dgm:pt modelId="{2F2A85C7-B35F-4454-BAC6-9AC67F0256F3}" type="pres">
      <dgm:prSet presAssocID="{C5CB1E1C-3FB4-4929-B56B-CB73B0C244CD}" presName="sibTrans" presStyleLbl="sibTrans2D1" presStyleIdx="0" presStyleCnt="5"/>
      <dgm:spPr/>
    </dgm:pt>
    <dgm:pt modelId="{69E976EE-F27E-456A-A35A-C27F535DC404}" type="pres">
      <dgm:prSet presAssocID="{C5CB1E1C-3FB4-4929-B56B-CB73B0C244CD}" presName="connectorText" presStyleLbl="sibTrans2D1" presStyleIdx="0" presStyleCnt="5"/>
      <dgm:spPr/>
    </dgm:pt>
    <dgm:pt modelId="{CAD0A2A5-DD02-4963-89A3-F06A7FA7E79C}" type="pres">
      <dgm:prSet presAssocID="{821BE44E-3F24-42E0-AE18-0737F4840E41}" presName="node" presStyleLbl="node1" presStyleIdx="1" presStyleCnt="6">
        <dgm:presLayoutVars>
          <dgm:bulletEnabled val="1"/>
        </dgm:presLayoutVars>
      </dgm:prSet>
      <dgm:spPr/>
      <dgm:t>
        <a:bodyPr/>
        <a:lstStyle/>
        <a:p>
          <a:endParaRPr lang="en-CA"/>
        </a:p>
      </dgm:t>
    </dgm:pt>
    <dgm:pt modelId="{6839C3D1-E597-4132-8519-B62943B01772}" type="pres">
      <dgm:prSet presAssocID="{5F074CDE-B7CD-41F5-806F-00E23F717F4A}" presName="sibTrans" presStyleLbl="sibTrans2D1" presStyleIdx="1" presStyleCnt="5"/>
      <dgm:spPr/>
    </dgm:pt>
    <dgm:pt modelId="{9F646982-0B51-4E3D-B353-B3F5FFC579D0}" type="pres">
      <dgm:prSet presAssocID="{5F074CDE-B7CD-41F5-806F-00E23F717F4A}" presName="connectorText" presStyleLbl="sibTrans2D1" presStyleIdx="1" presStyleCnt="5"/>
      <dgm:spPr/>
    </dgm:pt>
    <dgm:pt modelId="{C20F2B79-FEED-4A2E-A46F-FBD071D7CD9C}" type="pres">
      <dgm:prSet presAssocID="{17522D11-500F-445B-B385-E5862758E526}" presName="node" presStyleLbl="node1" presStyleIdx="2" presStyleCnt="6">
        <dgm:presLayoutVars>
          <dgm:bulletEnabled val="1"/>
        </dgm:presLayoutVars>
      </dgm:prSet>
      <dgm:spPr/>
      <dgm:t>
        <a:bodyPr/>
        <a:lstStyle/>
        <a:p>
          <a:endParaRPr lang="en-CA"/>
        </a:p>
      </dgm:t>
    </dgm:pt>
    <dgm:pt modelId="{2C206BE3-A437-40DD-B2D8-93B857DF8EC3}" type="pres">
      <dgm:prSet presAssocID="{76CCA08B-F9A0-43D9-A9E3-BF3EC2675D28}" presName="sibTrans" presStyleLbl="sibTrans2D1" presStyleIdx="2" presStyleCnt="5"/>
      <dgm:spPr/>
    </dgm:pt>
    <dgm:pt modelId="{79FCC873-786A-4E7A-9E23-17447390CCC0}" type="pres">
      <dgm:prSet presAssocID="{76CCA08B-F9A0-43D9-A9E3-BF3EC2675D28}" presName="connectorText" presStyleLbl="sibTrans2D1" presStyleIdx="2" presStyleCnt="5"/>
      <dgm:spPr/>
    </dgm:pt>
    <dgm:pt modelId="{A1610CA2-86AD-4FBB-995C-DB5746CA5080}" type="pres">
      <dgm:prSet presAssocID="{0A994557-E836-4FFC-857B-9D615C966640}" presName="node" presStyleLbl="node1" presStyleIdx="3" presStyleCnt="6">
        <dgm:presLayoutVars>
          <dgm:bulletEnabled val="1"/>
        </dgm:presLayoutVars>
      </dgm:prSet>
      <dgm:spPr/>
      <dgm:t>
        <a:bodyPr/>
        <a:lstStyle/>
        <a:p>
          <a:endParaRPr lang="en-CA"/>
        </a:p>
      </dgm:t>
    </dgm:pt>
    <dgm:pt modelId="{A65AF0B6-2152-44FE-8C46-70CEC709BC9B}" type="pres">
      <dgm:prSet presAssocID="{E57DD431-3BFA-486E-9314-71A8550B029A}" presName="sibTrans" presStyleLbl="sibTrans2D1" presStyleIdx="3" presStyleCnt="5"/>
      <dgm:spPr/>
    </dgm:pt>
    <dgm:pt modelId="{8FFC2C2A-1774-44FD-84BC-B67570E3E160}" type="pres">
      <dgm:prSet presAssocID="{E57DD431-3BFA-486E-9314-71A8550B029A}" presName="connectorText" presStyleLbl="sibTrans2D1" presStyleIdx="3" presStyleCnt="5"/>
      <dgm:spPr/>
    </dgm:pt>
    <dgm:pt modelId="{FADB2CA7-8347-43D9-AF0C-FAC465464B0A}" type="pres">
      <dgm:prSet presAssocID="{29AC2A7E-EFBD-4A26-8543-C81DD756178E}" presName="node" presStyleLbl="node1" presStyleIdx="4" presStyleCnt="6">
        <dgm:presLayoutVars>
          <dgm:bulletEnabled val="1"/>
        </dgm:presLayoutVars>
      </dgm:prSet>
      <dgm:spPr/>
    </dgm:pt>
    <dgm:pt modelId="{1497345E-AF4F-473D-B354-992821F9D91F}" type="pres">
      <dgm:prSet presAssocID="{609D3DB8-601D-461B-97D1-898FF9F70F6B}" presName="sibTrans" presStyleLbl="sibTrans2D1" presStyleIdx="4" presStyleCnt="5"/>
      <dgm:spPr/>
    </dgm:pt>
    <dgm:pt modelId="{827B01B8-D036-437F-871F-39B4BEB823B7}" type="pres">
      <dgm:prSet presAssocID="{609D3DB8-601D-461B-97D1-898FF9F70F6B}" presName="connectorText" presStyleLbl="sibTrans2D1" presStyleIdx="4" presStyleCnt="5"/>
      <dgm:spPr/>
    </dgm:pt>
    <dgm:pt modelId="{6EA3C6E0-6B5C-423C-BF35-FFEA96EA22B5}" type="pres">
      <dgm:prSet presAssocID="{57A359F3-B855-41CD-941A-DEE0558D79FF}" presName="node" presStyleLbl="node1" presStyleIdx="5" presStyleCnt="6">
        <dgm:presLayoutVars>
          <dgm:bulletEnabled val="1"/>
        </dgm:presLayoutVars>
      </dgm:prSet>
      <dgm:spPr/>
      <dgm:t>
        <a:bodyPr/>
        <a:lstStyle/>
        <a:p>
          <a:endParaRPr lang="en-CA"/>
        </a:p>
      </dgm:t>
    </dgm:pt>
  </dgm:ptLst>
  <dgm:cxnLst>
    <dgm:cxn modelId="{7AC91A9D-6416-4F1E-A037-6452DA806E26}" srcId="{59FB4F04-0603-480C-97DB-3C10E7E19C0E}" destId="{0A994557-E836-4FFC-857B-9D615C966640}" srcOrd="3" destOrd="0" parTransId="{E7F286CD-F8C6-4F38-A6B7-58E8086B687F}" sibTransId="{E57DD431-3BFA-486E-9314-71A8550B029A}"/>
    <dgm:cxn modelId="{CED0587D-C4C1-42A6-9EFB-CD8940039930}" type="presOf" srcId="{57A359F3-B855-41CD-941A-DEE0558D79FF}" destId="{6EA3C6E0-6B5C-423C-BF35-FFEA96EA22B5}" srcOrd="0" destOrd="0" presId="urn:microsoft.com/office/officeart/2005/8/layout/process1"/>
    <dgm:cxn modelId="{173AB6BF-88D1-4B5D-B0FA-D99D4ADC23A7}" type="presOf" srcId="{17522D11-500F-445B-B385-E5862758E526}" destId="{C20F2B79-FEED-4A2E-A46F-FBD071D7CD9C}" srcOrd="0" destOrd="0" presId="urn:microsoft.com/office/officeart/2005/8/layout/process1"/>
    <dgm:cxn modelId="{1839EE00-315B-426D-A679-53983F770AE5}" type="presOf" srcId="{76CCA08B-F9A0-43D9-A9E3-BF3EC2675D28}" destId="{2C206BE3-A437-40DD-B2D8-93B857DF8EC3}" srcOrd="0" destOrd="0" presId="urn:microsoft.com/office/officeart/2005/8/layout/process1"/>
    <dgm:cxn modelId="{1D19BBE1-C1F9-41D0-80F5-1325ECEC9985}" type="presOf" srcId="{821BE44E-3F24-42E0-AE18-0737F4840E41}" destId="{CAD0A2A5-DD02-4963-89A3-F06A7FA7E79C}" srcOrd="0" destOrd="0" presId="urn:microsoft.com/office/officeart/2005/8/layout/process1"/>
    <dgm:cxn modelId="{A0825452-0458-4F69-B82E-2B498F649E63}" type="presOf" srcId="{76CCA08B-F9A0-43D9-A9E3-BF3EC2675D28}" destId="{79FCC873-786A-4E7A-9E23-17447390CCC0}" srcOrd="1" destOrd="0" presId="urn:microsoft.com/office/officeart/2005/8/layout/process1"/>
    <dgm:cxn modelId="{81505358-C970-4409-A00F-5EAD18F7A974}" type="presOf" srcId="{0A994557-E836-4FFC-857B-9D615C966640}" destId="{A1610CA2-86AD-4FBB-995C-DB5746CA5080}" srcOrd="0" destOrd="0" presId="urn:microsoft.com/office/officeart/2005/8/layout/process1"/>
    <dgm:cxn modelId="{CF9F5EFB-DEBF-4973-B496-48CB232FA6B6}" type="presOf" srcId="{5F074CDE-B7CD-41F5-806F-00E23F717F4A}" destId="{6839C3D1-E597-4132-8519-B62943B01772}" srcOrd="0" destOrd="0" presId="urn:microsoft.com/office/officeart/2005/8/layout/process1"/>
    <dgm:cxn modelId="{D41FC5F8-91F2-4E69-AC49-F3DD81D1824D}" type="presOf" srcId="{C5CB1E1C-3FB4-4929-B56B-CB73B0C244CD}" destId="{69E976EE-F27E-456A-A35A-C27F535DC404}" srcOrd="1" destOrd="0" presId="urn:microsoft.com/office/officeart/2005/8/layout/process1"/>
    <dgm:cxn modelId="{28199E8A-BDA7-4759-976B-D7E40A2A30F0}" type="presOf" srcId="{609D3DB8-601D-461B-97D1-898FF9F70F6B}" destId="{1497345E-AF4F-473D-B354-992821F9D91F}" srcOrd="0" destOrd="0" presId="urn:microsoft.com/office/officeart/2005/8/layout/process1"/>
    <dgm:cxn modelId="{1CFF9AFD-43F3-47ED-AB8D-EC5B456F46C6}" srcId="{59FB4F04-0603-480C-97DB-3C10E7E19C0E}" destId="{17522D11-500F-445B-B385-E5862758E526}" srcOrd="2" destOrd="0" parTransId="{65C00BE1-039E-46E1-B3EE-EFDD5E5BA4A8}" sibTransId="{76CCA08B-F9A0-43D9-A9E3-BF3EC2675D28}"/>
    <dgm:cxn modelId="{518C46D5-F32E-46FD-82CF-5A0AC2D44E61}" type="presOf" srcId="{E57DD431-3BFA-486E-9314-71A8550B029A}" destId="{8FFC2C2A-1774-44FD-84BC-B67570E3E160}" srcOrd="1" destOrd="0" presId="urn:microsoft.com/office/officeart/2005/8/layout/process1"/>
    <dgm:cxn modelId="{E6DBDF18-1551-418E-8C24-8A53623E7B0E}" srcId="{59FB4F04-0603-480C-97DB-3C10E7E19C0E}" destId="{57A359F3-B855-41CD-941A-DEE0558D79FF}" srcOrd="5" destOrd="0" parTransId="{94604824-4661-4ABD-B96E-45B013DC2C9D}" sibTransId="{013538BE-84B7-4B36-A9FB-BA5EC5759409}"/>
    <dgm:cxn modelId="{05854BFE-2FF0-4006-AE88-738D8B2EDBD0}" type="presOf" srcId="{C5CB1E1C-3FB4-4929-B56B-CB73B0C244CD}" destId="{2F2A85C7-B35F-4454-BAC6-9AC67F0256F3}" srcOrd="0" destOrd="0" presId="urn:microsoft.com/office/officeart/2005/8/layout/process1"/>
    <dgm:cxn modelId="{E94AB767-6672-4B89-9718-E2D3EB4B0BB2}" type="presOf" srcId="{E57DD431-3BFA-486E-9314-71A8550B029A}" destId="{A65AF0B6-2152-44FE-8C46-70CEC709BC9B}" srcOrd="0" destOrd="0" presId="urn:microsoft.com/office/officeart/2005/8/layout/process1"/>
    <dgm:cxn modelId="{005263A5-694E-4398-BD60-0421D9539D58}" type="presOf" srcId="{5F074CDE-B7CD-41F5-806F-00E23F717F4A}" destId="{9F646982-0B51-4E3D-B353-B3F5FFC579D0}" srcOrd="1" destOrd="0" presId="urn:microsoft.com/office/officeart/2005/8/layout/process1"/>
    <dgm:cxn modelId="{271269FC-666A-4350-BD4B-EDE27270B958}" type="presOf" srcId="{29AC2A7E-EFBD-4A26-8543-C81DD756178E}" destId="{FADB2CA7-8347-43D9-AF0C-FAC465464B0A}" srcOrd="0" destOrd="0" presId="urn:microsoft.com/office/officeart/2005/8/layout/process1"/>
    <dgm:cxn modelId="{B5534FFE-DC8F-4877-95AC-DDEC646C7DB5}" type="presOf" srcId="{609D3DB8-601D-461B-97D1-898FF9F70F6B}" destId="{827B01B8-D036-437F-871F-39B4BEB823B7}" srcOrd="1" destOrd="0" presId="urn:microsoft.com/office/officeart/2005/8/layout/process1"/>
    <dgm:cxn modelId="{7123C4EB-6BED-42A1-AFA0-D8C317F99832}" type="presOf" srcId="{9AAA8400-A670-4826-8CFB-E2ABDF5CCEC6}" destId="{5D3CD74B-B2EE-48EB-B515-6F4095C7A034}" srcOrd="0" destOrd="0" presId="urn:microsoft.com/office/officeart/2005/8/layout/process1"/>
    <dgm:cxn modelId="{5405346A-2EC3-41BA-91E5-8EEB96AE2B08}" srcId="{59FB4F04-0603-480C-97DB-3C10E7E19C0E}" destId="{29AC2A7E-EFBD-4A26-8543-C81DD756178E}" srcOrd="4" destOrd="0" parTransId="{209C2304-C24F-45A6-8890-AB84D9A718E6}" sibTransId="{609D3DB8-601D-461B-97D1-898FF9F70F6B}"/>
    <dgm:cxn modelId="{81B09FC3-99EE-4971-A112-F5D5C7C57436}" srcId="{59FB4F04-0603-480C-97DB-3C10E7E19C0E}" destId="{9AAA8400-A670-4826-8CFB-E2ABDF5CCEC6}" srcOrd="0" destOrd="0" parTransId="{253F9D38-2199-41FB-BF6A-60C0C3C40398}" sibTransId="{C5CB1E1C-3FB4-4929-B56B-CB73B0C244CD}"/>
    <dgm:cxn modelId="{1D8E0B25-009D-4A19-B3C4-71205FB6DAAA}" srcId="{59FB4F04-0603-480C-97DB-3C10E7E19C0E}" destId="{821BE44E-3F24-42E0-AE18-0737F4840E41}" srcOrd="1" destOrd="0" parTransId="{DB35C228-BF5D-4AB3-9BFD-D4648D4D6F5D}" sibTransId="{5F074CDE-B7CD-41F5-806F-00E23F717F4A}"/>
    <dgm:cxn modelId="{DF55DBF7-9A70-49B2-9B75-93BF63109CEE}" type="presOf" srcId="{59FB4F04-0603-480C-97DB-3C10E7E19C0E}" destId="{A0F59723-D154-43C4-8B37-BD2E3BC8AB5D}" srcOrd="0" destOrd="0" presId="urn:microsoft.com/office/officeart/2005/8/layout/process1"/>
    <dgm:cxn modelId="{F421BED6-E5F5-450E-B33F-6A9ED31AA725}" type="presParOf" srcId="{A0F59723-D154-43C4-8B37-BD2E3BC8AB5D}" destId="{5D3CD74B-B2EE-48EB-B515-6F4095C7A034}" srcOrd="0" destOrd="0" presId="urn:microsoft.com/office/officeart/2005/8/layout/process1"/>
    <dgm:cxn modelId="{0FCD8432-ED40-4F93-A773-16A475F2CA87}" type="presParOf" srcId="{A0F59723-D154-43C4-8B37-BD2E3BC8AB5D}" destId="{2F2A85C7-B35F-4454-BAC6-9AC67F0256F3}" srcOrd="1" destOrd="0" presId="urn:microsoft.com/office/officeart/2005/8/layout/process1"/>
    <dgm:cxn modelId="{20B2D7E3-201A-492E-A172-2FA2E5CE1838}" type="presParOf" srcId="{2F2A85C7-B35F-4454-BAC6-9AC67F0256F3}" destId="{69E976EE-F27E-456A-A35A-C27F535DC404}" srcOrd="0" destOrd="0" presId="urn:microsoft.com/office/officeart/2005/8/layout/process1"/>
    <dgm:cxn modelId="{A68B5FC1-C7D9-47A2-92F9-28F685EE830C}" type="presParOf" srcId="{A0F59723-D154-43C4-8B37-BD2E3BC8AB5D}" destId="{CAD0A2A5-DD02-4963-89A3-F06A7FA7E79C}" srcOrd="2" destOrd="0" presId="urn:microsoft.com/office/officeart/2005/8/layout/process1"/>
    <dgm:cxn modelId="{89B343A4-14D2-463F-A7F6-B84756BF1BAD}" type="presParOf" srcId="{A0F59723-D154-43C4-8B37-BD2E3BC8AB5D}" destId="{6839C3D1-E597-4132-8519-B62943B01772}" srcOrd="3" destOrd="0" presId="urn:microsoft.com/office/officeart/2005/8/layout/process1"/>
    <dgm:cxn modelId="{CD56E7A3-E79D-41C2-BB5D-5C40CEDDC3CA}" type="presParOf" srcId="{6839C3D1-E597-4132-8519-B62943B01772}" destId="{9F646982-0B51-4E3D-B353-B3F5FFC579D0}" srcOrd="0" destOrd="0" presId="urn:microsoft.com/office/officeart/2005/8/layout/process1"/>
    <dgm:cxn modelId="{5115414B-E00A-4553-9F76-9CBA62FD90B7}" type="presParOf" srcId="{A0F59723-D154-43C4-8B37-BD2E3BC8AB5D}" destId="{C20F2B79-FEED-4A2E-A46F-FBD071D7CD9C}" srcOrd="4" destOrd="0" presId="urn:microsoft.com/office/officeart/2005/8/layout/process1"/>
    <dgm:cxn modelId="{4F372CA6-6C11-4F51-B1EB-F42A9976D3D7}" type="presParOf" srcId="{A0F59723-D154-43C4-8B37-BD2E3BC8AB5D}" destId="{2C206BE3-A437-40DD-B2D8-93B857DF8EC3}" srcOrd="5" destOrd="0" presId="urn:microsoft.com/office/officeart/2005/8/layout/process1"/>
    <dgm:cxn modelId="{3D062D2B-E0AC-44D7-AF8B-2B63CBEF8B81}" type="presParOf" srcId="{2C206BE3-A437-40DD-B2D8-93B857DF8EC3}" destId="{79FCC873-786A-4E7A-9E23-17447390CCC0}" srcOrd="0" destOrd="0" presId="urn:microsoft.com/office/officeart/2005/8/layout/process1"/>
    <dgm:cxn modelId="{8DC7F429-91FA-4CD1-A949-02176B1F2A0B}" type="presParOf" srcId="{A0F59723-D154-43C4-8B37-BD2E3BC8AB5D}" destId="{A1610CA2-86AD-4FBB-995C-DB5746CA5080}" srcOrd="6" destOrd="0" presId="urn:microsoft.com/office/officeart/2005/8/layout/process1"/>
    <dgm:cxn modelId="{79712828-4F9A-47E8-945E-C4048805D344}" type="presParOf" srcId="{A0F59723-D154-43C4-8B37-BD2E3BC8AB5D}" destId="{A65AF0B6-2152-44FE-8C46-70CEC709BC9B}" srcOrd="7" destOrd="0" presId="urn:microsoft.com/office/officeart/2005/8/layout/process1"/>
    <dgm:cxn modelId="{7F0E0BFA-B740-4E13-BB0C-B37BA58236D5}" type="presParOf" srcId="{A65AF0B6-2152-44FE-8C46-70CEC709BC9B}" destId="{8FFC2C2A-1774-44FD-84BC-B67570E3E160}" srcOrd="0" destOrd="0" presId="urn:microsoft.com/office/officeart/2005/8/layout/process1"/>
    <dgm:cxn modelId="{72869190-41AE-4F17-978A-490A7006258B}" type="presParOf" srcId="{A0F59723-D154-43C4-8B37-BD2E3BC8AB5D}" destId="{FADB2CA7-8347-43D9-AF0C-FAC465464B0A}" srcOrd="8" destOrd="0" presId="urn:microsoft.com/office/officeart/2005/8/layout/process1"/>
    <dgm:cxn modelId="{4B566A03-E1DF-4E29-ADC4-B1CAA777FC22}" type="presParOf" srcId="{A0F59723-D154-43C4-8B37-BD2E3BC8AB5D}" destId="{1497345E-AF4F-473D-B354-992821F9D91F}" srcOrd="9" destOrd="0" presId="urn:microsoft.com/office/officeart/2005/8/layout/process1"/>
    <dgm:cxn modelId="{DE10F1DF-54BB-481E-8682-A5FDE41FE202}" type="presParOf" srcId="{1497345E-AF4F-473D-B354-992821F9D91F}" destId="{827B01B8-D036-437F-871F-39B4BEB823B7}" srcOrd="0" destOrd="0" presId="urn:microsoft.com/office/officeart/2005/8/layout/process1"/>
    <dgm:cxn modelId="{0756FC7F-82F8-4BD7-B793-17F3933CC190}" type="presParOf" srcId="{A0F59723-D154-43C4-8B37-BD2E3BC8AB5D}" destId="{6EA3C6E0-6B5C-423C-BF35-FFEA96EA22B5}"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B4F04-0603-480C-97DB-3C10E7E19C0E}" type="doc">
      <dgm:prSet loTypeId="urn:microsoft.com/office/officeart/2005/8/layout/process1" loCatId="process" qsTypeId="urn:microsoft.com/office/officeart/2005/8/quickstyle/simple1" qsCatId="simple" csTypeId="urn:microsoft.com/office/officeart/2005/8/colors/accent1_2" csCatId="accent1" phldr="1"/>
      <dgm:spPr/>
    </dgm:pt>
    <dgm:pt modelId="{9AAA8400-A670-4826-8CFB-E2ABDF5CCEC6}">
      <dgm:prSet phldrT="[Text]" custT="1"/>
      <dgm:spPr/>
      <dgm:t>
        <a:bodyPr/>
        <a:lstStyle/>
        <a:p>
          <a:r>
            <a:rPr lang="en-CA" sz="1800" dirty="0" smtClean="0">
              <a:solidFill>
                <a:schemeClr val="accent1">
                  <a:lumMod val="25000"/>
                </a:schemeClr>
              </a:solidFill>
            </a:rPr>
            <a:t>Patient Makes Appointment</a:t>
          </a:r>
          <a:endParaRPr lang="en-CA" sz="1800" dirty="0">
            <a:solidFill>
              <a:schemeClr val="accent1">
                <a:lumMod val="25000"/>
              </a:schemeClr>
            </a:solidFill>
          </a:endParaRPr>
        </a:p>
      </dgm:t>
    </dgm:pt>
    <dgm:pt modelId="{253F9D38-2199-41FB-BF6A-60C0C3C40398}" type="parTrans" cxnId="{81B09FC3-99EE-4971-A112-F5D5C7C57436}">
      <dgm:prSet/>
      <dgm:spPr/>
      <dgm:t>
        <a:bodyPr/>
        <a:lstStyle/>
        <a:p>
          <a:endParaRPr lang="en-CA"/>
        </a:p>
      </dgm:t>
    </dgm:pt>
    <dgm:pt modelId="{C5CB1E1C-3FB4-4929-B56B-CB73B0C244CD}" type="sibTrans" cxnId="{81B09FC3-99EE-4971-A112-F5D5C7C57436}">
      <dgm:prSet/>
      <dgm:spPr/>
      <dgm:t>
        <a:bodyPr/>
        <a:lstStyle/>
        <a:p>
          <a:endParaRPr lang="en-CA"/>
        </a:p>
      </dgm:t>
    </dgm:pt>
    <dgm:pt modelId="{821BE44E-3F24-42E0-AE18-0737F4840E41}">
      <dgm:prSet phldrT="[Text]" custT="1"/>
      <dgm:spPr/>
      <dgm:t>
        <a:bodyPr/>
        <a:lstStyle/>
        <a:p>
          <a:r>
            <a:rPr lang="en-CA" sz="1800" dirty="0" smtClean="0">
              <a:solidFill>
                <a:schemeClr val="accent1">
                  <a:lumMod val="25000"/>
                </a:schemeClr>
              </a:solidFill>
            </a:rPr>
            <a:t>Arrives at Doc’s office</a:t>
          </a:r>
          <a:endParaRPr lang="en-CA" sz="1800" dirty="0">
            <a:solidFill>
              <a:schemeClr val="accent1">
                <a:lumMod val="25000"/>
              </a:schemeClr>
            </a:solidFill>
          </a:endParaRPr>
        </a:p>
      </dgm:t>
    </dgm:pt>
    <dgm:pt modelId="{DB35C228-BF5D-4AB3-9BFD-D4648D4D6F5D}" type="parTrans" cxnId="{1D8E0B25-009D-4A19-B3C4-71205FB6DAAA}">
      <dgm:prSet/>
      <dgm:spPr/>
      <dgm:t>
        <a:bodyPr/>
        <a:lstStyle/>
        <a:p>
          <a:endParaRPr lang="en-CA"/>
        </a:p>
      </dgm:t>
    </dgm:pt>
    <dgm:pt modelId="{5F074CDE-B7CD-41F5-806F-00E23F717F4A}" type="sibTrans" cxnId="{1D8E0B25-009D-4A19-B3C4-71205FB6DAAA}">
      <dgm:prSet/>
      <dgm:spPr/>
      <dgm:t>
        <a:bodyPr/>
        <a:lstStyle/>
        <a:p>
          <a:endParaRPr lang="en-CA"/>
        </a:p>
      </dgm:t>
    </dgm:pt>
    <dgm:pt modelId="{17522D11-500F-445B-B385-E5862758E526}">
      <dgm:prSet phldrT="[Text]" custT="1"/>
      <dgm:spPr/>
      <dgm:t>
        <a:bodyPr/>
        <a:lstStyle/>
        <a:p>
          <a:r>
            <a:rPr lang="en-CA" sz="1800" dirty="0" smtClean="0">
              <a:solidFill>
                <a:schemeClr val="accent1">
                  <a:lumMod val="25000"/>
                </a:schemeClr>
              </a:solidFill>
            </a:rPr>
            <a:t>Has BP taken and is high</a:t>
          </a:r>
          <a:endParaRPr lang="en-CA" sz="1800" dirty="0">
            <a:solidFill>
              <a:schemeClr val="accent1">
                <a:lumMod val="25000"/>
              </a:schemeClr>
            </a:solidFill>
          </a:endParaRPr>
        </a:p>
      </dgm:t>
    </dgm:pt>
    <dgm:pt modelId="{65C00BE1-039E-46E1-B3EE-EFDD5E5BA4A8}" type="parTrans" cxnId="{1CFF9AFD-43F3-47ED-AB8D-EC5B456F46C6}">
      <dgm:prSet/>
      <dgm:spPr/>
      <dgm:t>
        <a:bodyPr/>
        <a:lstStyle/>
        <a:p>
          <a:endParaRPr lang="en-CA"/>
        </a:p>
      </dgm:t>
    </dgm:pt>
    <dgm:pt modelId="{76CCA08B-F9A0-43D9-A9E3-BF3EC2675D28}" type="sibTrans" cxnId="{1CFF9AFD-43F3-47ED-AB8D-EC5B456F46C6}">
      <dgm:prSet/>
      <dgm:spPr/>
      <dgm:t>
        <a:bodyPr/>
        <a:lstStyle/>
        <a:p>
          <a:endParaRPr lang="en-CA"/>
        </a:p>
      </dgm:t>
    </dgm:pt>
    <dgm:pt modelId="{0A994557-E836-4FFC-857B-9D615C966640}">
      <dgm:prSet phldrT="[Text]" custT="1"/>
      <dgm:spPr/>
      <dgm:t>
        <a:bodyPr/>
        <a:lstStyle/>
        <a:p>
          <a:r>
            <a:rPr lang="en-CA" sz="1800" dirty="0" smtClean="0">
              <a:solidFill>
                <a:schemeClr val="accent1">
                  <a:lumMod val="25000"/>
                </a:schemeClr>
              </a:solidFill>
            </a:rPr>
            <a:t>Doctor notes high BP, adds / changes drugs</a:t>
          </a:r>
          <a:endParaRPr lang="en-CA" sz="1800" dirty="0">
            <a:solidFill>
              <a:schemeClr val="accent1">
                <a:lumMod val="25000"/>
              </a:schemeClr>
            </a:solidFill>
          </a:endParaRPr>
        </a:p>
      </dgm:t>
    </dgm:pt>
    <dgm:pt modelId="{E7F286CD-F8C6-4F38-A6B7-58E8086B687F}" type="parTrans" cxnId="{7AC91A9D-6416-4F1E-A037-6452DA806E26}">
      <dgm:prSet/>
      <dgm:spPr/>
      <dgm:t>
        <a:bodyPr/>
        <a:lstStyle/>
        <a:p>
          <a:endParaRPr lang="en-CA"/>
        </a:p>
      </dgm:t>
    </dgm:pt>
    <dgm:pt modelId="{E57DD431-3BFA-486E-9314-71A8550B029A}" type="sibTrans" cxnId="{7AC91A9D-6416-4F1E-A037-6452DA806E26}">
      <dgm:prSet/>
      <dgm:spPr/>
      <dgm:t>
        <a:bodyPr/>
        <a:lstStyle/>
        <a:p>
          <a:endParaRPr lang="en-CA"/>
        </a:p>
      </dgm:t>
    </dgm:pt>
    <dgm:pt modelId="{29AC2A7E-EFBD-4A26-8543-C81DD756178E}">
      <dgm:prSet phldrT="[Text]" custT="1"/>
      <dgm:spPr/>
      <dgm:t>
        <a:bodyPr/>
        <a:lstStyle/>
        <a:p>
          <a:r>
            <a:rPr lang="en-CA" sz="1800" dirty="0" smtClean="0">
              <a:solidFill>
                <a:schemeClr val="accent1">
                  <a:lumMod val="25000"/>
                </a:schemeClr>
              </a:solidFill>
            </a:rPr>
            <a:t>Patient told to return to clinic in 3 months</a:t>
          </a:r>
          <a:endParaRPr lang="en-CA" sz="1800" dirty="0">
            <a:solidFill>
              <a:schemeClr val="accent1">
                <a:lumMod val="25000"/>
              </a:schemeClr>
            </a:solidFill>
          </a:endParaRPr>
        </a:p>
      </dgm:t>
    </dgm:pt>
    <dgm:pt modelId="{209C2304-C24F-45A6-8890-AB84D9A718E6}" type="parTrans" cxnId="{5405346A-2EC3-41BA-91E5-8EEB96AE2B08}">
      <dgm:prSet/>
      <dgm:spPr/>
      <dgm:t>
        <a:bodyPr/>
        <a:lstStyle/>
        <a:p>
          <a:endParaRPr lang="en-CA"/>
        </a:p>
      </dgm:t>
    </dgm:pt>
    <dgm:pt modelId="{609D3DB8-601D-461B-97D1-898FF9F70F6B}" type="sibTrans" cxnId="{5405346A-2EC3-41BA-91E5-8EEB96AE2B08}">
      <dgm:prSet/>
      <dgm:spPr/>
      <dgm:t>
        <a:bodyPr/>
        <a:lstStyle/>
        <a:p>
          <a:endParaRPr lang="en-CA"/>
        </a:p>
      </dgm:t>
    </dgm:pt>
    <dgm:pt modelId="{57A359F3-B855-41CD-941A-DEE0558D79FF}">
      <dgm:prSet phldrT="[Text]" custT="1"/>
      <dgm:spPr/>
      <dgm:t>
        <a:bodyPr/>
        <a:lstStyle/>
        <a:p>
          <a:r>
            <a:rPr lang="en-CA" sz="1800" dirty="0" smtClean="0">
              <a:solidFill>
                <a:schemeClr val="accent1">
                  <a:lumMod val="25000"/>
                </a:schemeClr>
              </a:solidFill>
            </a:rPr>
            <a:t>Patient fills prescriptions</a:t>
          </a:r>
          <a:endParaRPr lang="en-CA" sz="1800" dirty="0">
            <a:solidFill>
              <a:schemeClr val="accent1">
                <a:lumMod val="25000"/>
              </a:schemeClr>
            </a:solidFill>
          </a:endParaRPr>
        </a:p>
      </dgm:t>
    </dgm:pt>
    <dgm:pt modelId="{94604824-4661-4ABD-B96E-45B013DC2C9D}" type="parTrans" cxnId="{E6DBDF18-1551-418E-8C24-8A53623E7B0E}">
      <dgm:prSet/>
      <dgm:spPr/>
      <dgm:t>
        <a:bodyPr/>
        <a:lstStyle/>
        <a:p>
          <a:endParaRPr lang="en-CA"/>
        </a:p>
      </dgm:t>
    </dgm:pt>
    <dgm:pt modelId="{013538BE-84B7-4B36-A9FB-BA5EC5759409}" type="sibTrans" cxnId="{E6DBDF18-1551-418E-8C24-8A53623E7B0E}">
      <dgm:prSet/>
      <dgm:spPr/>
      <dgm:t>
        <a:bodyPr/>
        <a:lstStyle/>
        <a:p>
          <a:endParaRPr lang="en-CA"/>
        </a:p>
      </dgm:t>
    </dgm:pt>
    <dgm:pt modelId="{A0F59723-D154-43C4-8B37-BD2E3BC8AB5D}" type="pres">
      <dgm:prSet presAssocID="{59FB4F04-0603-480C-97DB-3C10E7E19C0E}" presName="Name0" presStyleCnt="0">
        <dgm:presLayoutVars>
          <dgm:dir/>
          <dgm:resizeHandles val="exact"/>
        </dgm:presLayoutVars>
      </dgm:prSet>
      <dgm:spPr/>
    </dgm:pt>
    <dgm:pt modelId="{5D3CD74B-B2EE-48EB-B515-6F4095C7A034}" type="pres">
      <dgm:prSet presAssocID="{9AAA8400-A670-4826-8CFB-E2ABDF5CCEC6}" presName="node" presStyleLbl="node1" presStyleIdx="0" presStyleCnt="6">
        <dgm:presLayoutVars>
          <dgm:bulletEnabled val="1"/>
        </dgm:presLayoutVars>
      </dgm:prSet>
      <dgm:spPr/>
      <dgm:t>
        <a:bodyPr/>
        <a:lstStyle/>
        <a:p>
          <a:endParaRPr lang="en-CA"/>
        </a:p>
      </dgm:t>
    </dgm:pt>
    <dgm:pt modelId="{2F2A85C7-B35F-4454-BAC6-9AC67F0256F3}" type="pres">
      <dgm:prSet presAssocID="{C5CB1E1C-3FB4-4929-B56B-CB73B0C244CD}" presName="sibTrans" presStyleLbl="sibTrans2D1" presStyleIdx="0" presStyleCnt="5"/>
      <dgm:spPr/>
    </dgm:pt>
    <dgm:pt modelId="{69E976EE-F27E-456A-A35A-C27F535DC404}" type="pres">
      <dgm:prSet presAssocID="{C5CB1E1C-3FB4-4929-B56B-CB73B0C244CD}" presName="connectorText" presStyleLbl="sibTrans2D1" presStyleIdx="0" presStyleCnt="5"/>
      <dgm:spPr/>
    </dgm:pt>
    <dgm:pt modelId="{CAD0A2A5-DD02-4963-89A3-F06A7FA7E79C}" type="pres">
      <dgm:prSet presAssocID="{821BE44E-3F24-42E0-AE18-0737F4840E41}" presName="node" presStyleLbl="node1" presStyleIdx="1" presStyleCnt="6">
        <dgm:presLayoutVars>
          <dgm:bulletEnabled val="1"/>
        </dgm:presLayoutVars>
      </dgm:prSet>
      <dgm:spPr/>
      <dgm:t>
        <a:bodyPr/>
        <a:lstStyle/>
        <a:p>
          <a:endParaRPr lang="en-CA"/>
        </a:p>
      </dgm:t>
    </dgm:pt>
    <dgm:pt modelId="{6839C3D1-E597-4132-8519-B62943B01772}" type="pres">
      <dgm:prSet presAssocID="{5F074CDE-B7CD-41F5-806F-00E23F717F4A}" presName="sibTrans" presStyleLbl="sibTrans2D1" presStyleIdx="1" presStyleCnt="5"/>
      <dgm:spPr/>
    </dgm:pt>
    <dgm:pt modelId="{9F646982-0B51-4E3D-B353-B3F5FFC579D0}" type="pres">
      <dgm:prSet presAssocID="{5F074CDE-B7CD-41F5-806F-00E23F717F4A}" presName="connectorText" presStyleLbl="sibTrans2D1" presStyleIdx="1" presStyleCnt="5"/>
      <dgm:spPr/>
    </dgm:pt>
    <dgm:pt modelId="{C20F2B79-FEED-4A2E-A46F-FBD071D7CD9C}" type="pres">
      <dgm:prSet presAssocID="{17522D11-500F-445B-B385-E5862758E526}" presName="node" presStyleLbl="node1" presStyleIdx="2" presStyleCnt="6">
        <dgm:presLayoutVars>
          <dgm:bulletEnabled val="1"/>
        </dgm:presLayoutVars>
      </dgm:prSet>
      <dgm:spPr/>
      <dgm:t>
        <a:bodyPr/>
        <a:lstStyle/>
        <a:p>
          <a:endParaRPr lang="en-CA"/>
        </a:p>
      </dgm:t>
    </dgm:pt>
    <dgm:pt modelId="{2C206BE3-A437-40DD-B2D8-93B857DF8EC3}" type="pres">
      <dgm:prSet presAssocID="{76CCA08B-F9A0-43D9-A9E3-BF3EC2675D28}" presName="sibTrans" presStyleLbl="sibTrans2D1" presStyleIdx="2" presStyleCnt="5"/>
      <dgm:spPr/>
    </dgm:pt>
    <dgm:pt modelId="{79FCC873-786A-4E7A-9E23-17447390CCC0}" type="pres">
      <dgm:prSet presAssocID="{76CCA08B-F9A0-43D9-A9E3-BF3EC2675D28}" presName="connectorText" presStyleLbl="sibTrans2D1" presStyleIdx="2" presStyleCnt="5"/>
      <dgm:spPr/>
    </dgm:pt>
    <dgm:pt modelId="{A1610CA2-86AD-4FBB-995C-DB5746CA5080}" type="pres">
      <dgm:prSet presAssocID="{0A994557-E836-4FFC-857B-9D615C966640}" presName="node" presStyleLbl="node1" presStyleIdx="3" presStyleCnt="6">
        <dgm:presLayoutVars>
          <dgm:bulletEnabled val="1"/>
        </dgm:presLayoutVars>
      </dgm:prSet>
      <dgm:spPr/>
      <dgm:t>
        <a:bodyPr/>
        <a:lstStyle/>
        <a:p>
          <a:endParaRPr lang="en-CA"/>
        </a:p>
      </dgm:t>
    </dgm:pt>
    <dgm:pt modelId="{A65AF0B6-2152-44FE-8C46-70CEC709BC9B}" type="pres">
      <dgm:prSet presAssocID="{E57DD431-3BFA-486E-9314-71A8550B029A}" presName="sibTrans" presStyleLbl="sibTrans2D1" presStyleIdx="3" presStyleCnt="5"/>
      <dgm:spPr/>
    </dgm:pt>
    <dgm:pt modelId="{8FFC2C2A-1774-44FD-84BC-B67570E3E160}" type="pres">
      <dgm:prSet presAssocID="{E57DD431-3BFA-486E-9314-71A8550B029A}" presName="connectorText" presStyleLbl="sibTrans2D1" presStyleIdx="3" presStyleCnt="5"/>
      <dgm:spPr/>
    </dgm:pt>
    <dgm:pt modelId="{FADB2CA7-8347-43D9-AF0C-FAC465464B0A}" type="pres">
      <dgm:prSet presAssocID="{29AC2A7E-EFBD-4A26-8543-C81DD756178E}" presName="node" presStyleLbl="node1" presStyleIdx="4" presStyleCnt="6">
        <dgm:presLayoutVars>
          <dgm:bulletEnabled val="1"/>
        </dgm:presLayoutVars>
      </dgm:prSet>
      <dgm:spPr/>
    </dgm:pt>
    <dgm:pt modelId="{1497345E-AF4F-473D-B354-992821F9D91F}" type="pres">
      <dgm:prSet presAssocID="{609D3DB8-601D-461B-97D1-898FF9F70F6B}" presName="sibTrans" presStyleLbl="sibTrans2D1" presStyleIdx="4" presStyleCnt="5"/>
      <dgm:spPr/>
    </dgm:pt>
    <dgm:pt modelId="{827B01B8-D036-437F-871F-39B4BEB823B7}" type="pres">
      <dgm:prSet presAssocID="{609D3DB8-601D-461B-97D1-898FF9F70F6B}" presName="connectorText" presStyleLbl="sibTrans2D1" presStyleIdx="4" presStyleCnt="5"/>
      <dgm:spPr/>
    </dgm:pt>
    <dgm:pt modelId="{6EA3C6E0-6B5C-423C-BF35-FFEA96EA22B5}" type="pres">
      <dgm:prSet presAssocID="{57A359F3-B855-41CD-941A-DEE0558D79FF}" presName="node" presStyleLbl="node1" presStyleIdx="5" presStyleCnt="6">
        <dgm:presLayoutVars>
          <dgm:bulletEnabled val="1"/>
        </dgm:presLayoutVars>
      </dgm:prSet>
      <dgm:spPr/>
      <dgm:t>
        <a:bodyPr/>
        <a:lstStyle/>
        <a:p>
          <a:endParaRPr lang="en-CA"/>
        </a:p>
      </dgm:t>
    </dgm:pt>
  </dgm:ptLst>
  <dgm:cxnLst>
    <dgm:cxn modelId="{F03852BB-2E63-4E19-82B9-7E74968DF24D}" type="presOf" srcId="{29AC2A7E-EFBD-4A26-8543-C81DD756178E}" destId="{FADB2CA7-8347-43D9-AF0C-FAC465464B0A}" srcOrd="0" destOrd="0" presId="urn:microsoft.com/office/officeart/2005/8/layout/process1"/>
    <dgm:cxn modelId="{5658D982-5CDB-4DDF-B211-E45765EE50DC}" type="presOf" srcId="{57A359F3-B855-41CD-941A-DEE0558D79FF}" destId="{6EA3C6E0-6B5C-423C-BF35-FFEA96EA22B5}" srcOrd="0" destOrd="0" presId="urn:microsoft.com/office/officeart/2005/8/layout/process1"/>
    <dgm:cxn modelId="{1D8E0B25-009D-4A19-B3C4-71205FB6DAAA}" srcId="{59FB4F04-0603-480C-97DB-3C10E7E19C0E}" destId="{821BE44E-3F24-42E0-AE18-0737F4840E41}" srcOrd="1" destOrd="0" parTransId="{DB35C228-BF5D-4AB3-9BFD-D4648D4D6F5D}" sibTransId="{5F074CDE-B7CD-41F5-806F-00E23F717F4A}"/>
    <dgm:cxn modelId="{BEA68B43-487B-4937-AB52-9D6EAC7E8F10}" type="presOf" srcId="{821BE44E-3F24-42E0-AE18-0737F4840E41}" destId="{CAD0A2A5-DD02-4963-89A3-F06A7FA7E79C}" srcOrd="0" destOrd="0" presId="urn:microsoft.com/office/officeart/2005/8/layout/process1"/>
    <dgm:cxn modelId="{1A66F5AA-F461-4052-8764-1CA02BF5AFBF}" type="presOf" srcId="{76CCA08B-F9A0-43D9-A9E3-BF3EC2675D28}" destId="{79FCC873-786A-4E7A-9E23-17447390CCC0}" srcOrd="1" destOrd="0" presId="urn:microsoft.com/office/officeart/2005/8/layout/process1"/>
    <dgm:cxn modelId="{EF1EF58D-A6A2-41EF-BA42-FD39470EE88E}" type="presOf" srcId="{17522D11-500F-445B-B385-E5862758E526}" destId="{C20F2B79-FEED-4A2E-A46F-FBD071D7CD9C}" srcOrd="0" destOrd="0" presId="urn:microsoft.com/office/officeart/2005/8/layout/process1"/>
    <dgm:cxn modelId="{1CFF9AFD-43F3-47ED-AB8D-EC5B456F46C6}" srcId="{59FB4F04-0603-480C-97DB-3C10E7E19C0E}" destId="{17522D11-500F-445B-B385-E5862758E526}" srcOrd="2" destOrd="0" parTransId="{65C00BE1-039E-46E1-B3EE-EFDD5E5BA4A8}" sibTransId="{76CCA08B-F9A0-43D9-A9E3-BF3EC2675D28}"/>
    <dgm:cxn modelId="{DB1D8E00-CCF5-4AD7-BF71-977A15E45D0D}" type="presOf" srcId="{59FB4F04-0603-480C-97DB-3C10E7E19C0E}" destId="{A0F59723-D154-43C4-8B37-BD2E3BC8AB5D}" srcOrd="0" destOrd="0" presId="urn:microsoft.com/office/officeart/2005/8/layout/process1"/>
    <dgm:cxn modelId="{E2956766-EB3C-4529-9605-66066DB014C2}" type="presOf" srcId="{0A994557-E836-4FFC-857B-9D615C966640}" destId="{A1610CA2-86AD-4FBB-995C-DB5746CA5080}" srcOrd="0" destOrd="0" presId="urn:microsoft.com/office/officeart/2005/8/layout/process1"/>
    <dgm:cxn modelId="{7AC91A9D-6416-4F1E-A037-6452DA806E26}" srcId="{59FB4F04-0603-480C-97DB-3C10E7E19C0E}" destId="{0A994557-E836-4FFC-857B-9D615C966640}" srcOrd="3" destOrd="0" parTransId="{E7F286CD-F8C6-4F38-A6B7-58E8086B687F}" sibTransId="{E57DD431-3BFA-486E-9314-71A8550B029A}"/>
    <dgm:cxn modelId="{59E17EAA-5D9A-4778-BB40-18CD517EFF2B}" type="presOf" srcId="{609D3DB8-601D-461B-97D1-898FF9F70F6B}" destId="{827B01B8-D036-437F-871F-39B4BEB823B7}" srcOrd="1" destOrd="0" presId="urn:microsoft.com/office/officeart/2005/8/layout/process1"/>
    <dgm:cxn modelId="{508ADE7B-8D51-449C-80B8-035432FF5E89}" type="presOf" srcId="{9AAA8400-A670-4826-8CFB-E2ABDF5CCEC6}" destId="{5D3CD74B-B2EE-48EB-B515-6F4095C7A034}" srcOrd="0" destOrd="0" presId="urn:microsoft.com/office/officeart/2005/8/layout/process1"/>
    <dgm:cxn modelId="{81B09FC3-99EE-4971-A112-F5D5C7C57436}" srcId="{59FB4F04-0603-480C-97DB-3C10E7E19C0E}" destId="{9AAA8400-A670-4826-8CFB-E2ABDF5CCEC6}" srcOrd="0" destOrd="0" parTransId="{253F9D38-2199-41FB-BF6A-60C0C3C40398}" sibTransId="{C5CB1E1C-3FB4-4929-B56B-CB73B0C244CD}"/>
    <dgm:cxn modelId="{C1019C45-0E2E-406A-BBC0-301F4627F9C2}" type="presOf" srcId="{E57DD431-3BFA-486E-9314-71A8550B029A}" destId="{8FFC2C2A-1774-44FD-84BC-B67570E3E160}" srcOrd="1" destOrd="0" presId="urn:microsoft.com/office/officeart/2005/8/layout/process1"/>
    <dgm:cxn modelId="{2D1DFDD7-1B60-4EAE-9855-0CE10745B409}" type="presOf" srcId="{76CCA08B-F9A0-43D9-A9E3-BF3EC2675D28}" destId="{2C206BE3-A437-40DD-B2D8-93B857DF8EC3}" srcOrd="0" destOrd="0" presId="urn:microsoft.com/office/officeart/2005/8/layout/process1"/>
    <dgm:cxn modelId="{D5559309-AFFA-40D9-A732-DF2E85498DF0}" type="presOf" srcId="{5F074CDE-B7CD-41F5-806F-00E23F717F4A}" destId="{6839C3D1-E597-4132-8519-B62943B01772}" srcOrd="0" destOrd="0" presId="urn:microsoft.com/office/officeart/2005/8/layout/process1"/>
    <dgm:cxn modelId="{72436F7A-93E7-48C2-AFF1-4DA9A9827AA1}" type="presOf" srcId="{C5CB1E1C-3FB4-4929-B56B-CB73B0C244CD}" destId="{2F2A85C7-B35F-4454-BAC6-9AC67F0256F3}" srcOrd="0" destOrd="0" presId="urn:microsoft.com/office/officeart/2005/8/layout/process1"/>
    <dgm:cxn modelId="{51F826C2-13AB-4D34-98C4-B08FF244A82D}" type="presOf" srcId="{609D3DB8-601D-461B-97D1-898FF9F70F6B}" destId="{1497345E-AF4F-473D-B354-992821F9D91F}" srcOrd="0" destOrd="0" presId="urn:microsoft.com/office/officeart/2005/8/layout/process1"/>
    <dgm:cxn modelId="{E6DBDF18-1551-418E-8C24-8A53623E7B0E}" srcId="{59FB4F04-0603-480C-97DB-3C10E7E19C0E}" destId="{57A359F3-B855-41CD-941A-DEE0558D79FF}" srcOrd="5" destOrd="0" parTransId="{94604824-4661-4ABD-B96E-45B013DC2C9D}" sibTransId="{013538BE-84B7-4B36-A9FB-BA5EC5759409}"/>
    <dgm:cxn modelId="{CF538FE0-C05E-4AB8-AFB4-78E46C6800EC}" type="presOf" srcId="{5F074CDE-B7CD-41F5-806F-00E23F717F4A}" destId="{9F646982-0B51-4E3D-B353-B3F5FFC579D0}" srcOrd="1" destOrd="0" presId="urn:microsoft.com/office/officeart/2005/8/layout/process1"/>
    <dgm:cxn modelId="{3E085269-4E00-4271-8B17-C1776E3615B6}" type="presOf" srcId="{E57DD431-3BFA-486E-9314-71A8550B029A}" destId="{A65AF0B6-2152-44FE-8C46-70CEC709BC9B}" srcOrd="0" destOrd="0" presId="urn:microsoft.com/office/officeart/2005/8/layout/process1"/>
    <dgm:cxn modelId="{CEA7E691-0A3A-48A2-8760-73A3171C8444}" type="presOf" srcId="{C5CB1E1C-3FB4-4929-B56B-CB73B0C244CD}" destId="{69E976EE-F27E-456A-A35A-C27F535DC404}" srcOrd="1" destOrd="0" presId="urn:microsoft.com/office/officeart/2005/8/layout/process1"/>
    <dgm:cxn modelId="{5405346A-2EC3-41BA-91E5-8EEB96AE2B08}" srcId="{59FB4F04-0603-480C-97DB-3C10E7E19C0E}" destId="{29AC2A7E-EFBD-4A26-8543-C81DD756178E}" srcOrd="4" destOrd="0" parTransId="{209C2304-C24F-45A6-8890-AB84D9A718E6}" sibTransId="{609D3DB8-601D-461B-97D1-898FF9F70F6B}"/>
    <dgm:cxn modelId="{B57259DC-D708-40AF-A0F4-09CD76CF1894}" type="presParOf" srcId="{A0F59723-D154-43C4-8B37-BD2E3BC8AB5D}" destId="{5D3CD74B-B2EE-48EB-B515-6F4095C7A034}" srcOrd="0" destOrd="0" presId="urn:microsoft.com/office/officeart/2005/8/layout/process1"/>
    <dgm:cxn modelId="{4C0038BA-FB08-4699-9128-043BCDFF94B0}" type="presParOf" srcId="{A0F59723-D154-43C4-8B37-BD2E3BC8AB5D}" destId="{2F2A85C7-B35F-4454-BAC6-9AC67F0256F3}" srcOrd="1" destOrd="0" presId="urn:microsoft.com/office/officeart/2005/8/layout/process1"/>
    <dgm:cxn modelId="{06BA5A34-5174-43A0-B85F-19EB3527E289}" type="presParOf" srcId="{2F2A85C7-B35F-4454-BAC6-9AC67F0256F3}" destId="{69E976EE-F27E-456A-A35A-C27F535DC404}" srcOrd="0" destOrd="0" presId="urn:microsoft.com/office/officeart/2005/8/layout/process1"/>
    <dgm:cxn modelId="{F40C04BF-FCE4-49BF-B7DB-F205DACE2C44}" type="presParOf" srcId="{A0F59723-D154-43C4-8B37-BD2E3BC8AB5D}" destId="{CAD0A2A5-DD02-4963-89A3-F06A7FA7E79C}" srcOrd="2" destOrd="0" presId="urn:microsoft.com/office/officeart/2005/8/layout/process1"/>
    <dgm:cxn modelId="{20537081-7BB0-4C7E-BE60-F8A26AF4A0DE}" type="presParOf" srcId="{A0F59723-D154-43C4-8B37-BD2E3BC8AB5D}" destId="{6839C3D1-E597-4132-8519-B62943B01772}" srcOrd="3" destOrd="0" presId="urn:microsoft.com/office/officeart/2005/8/layout/process1"/>
    <dgm:cxn modelId="{2F30DBF6-1477-4377-9A23-06E58BF8DD35}" type="presParOf" srcId="{6839C3D1-E597-4132-8519-B62943B01772}" destId="{9F646982-0B51-4E3D-B353-B3F5FFC579D0}" srcOrd="0" destOrd="0" presId="urn:microsoft.com/office/officeart/2005/8/layout/process1"/>
    <dgm:cxn modelId="{9682A06E-F38C-4E0F-82C6-BC38437D0090}" type="presParOf" srcId="{A0F59723-D154-43C4-8B37-BD2E3BC8AB5D}" destId="{C20F2B79-FEED-4A2E-A46F-FBD071D7CD9C}" srcOrd="4" destOrd="0" presId="urn:microsoft.com/office/officeart/2005/8/layout/process1"/>
    <dgm:cxn modelId="{E3D8FE4A-B5E5-4BCC-B3DA-E4C90D71B139}" type="presParOf" srcId="{A0F59723-D154-43C4-8B37-BD2E3BC8AB5D}" destId="{2C206BE3-A437-40DD-B2D8-93B857DF8EC3}" srcOrd="5" destOrd="0" presId="urn:microsoft.com/office/officeart/2005/8/layout/process1"/>
    <dgm:cxn modelId="{F18F377B-13A1-4B48-85EC-B504B817CF70}" type="presParOf" srcId="{2C206BE3-A437-40DD-B2D8-93B857DF8EC3}" destId="{79FCC873-786A-4E7A-9E23-17447390CCC0}" srcOrd="0" destOrd="0" presId="urn:microsoft.com/office/officeart/2005/8/layout/process1"/>
    <dgm:cxn modelId="{88AC1474-B813-4F1E-B6AA-2E24ED56D821}" type="presParOf" srcId="{A0F59723-D154-43C4-8B37-BD2E3BC8AB5D}" destId="{A1610CA2-86AD-4FBB-995C-DB5746CA5080}" srcOrd="6" destOrd="0" presId="urn:microsoft.com/office/officeart/2005/8/layout/process1"/>
    <dgm:cxn modelId="{97C57795-FCBE-4CED-A81B-E4E34596375A}" type="presParOf" srcId="{A0F59723-D154-43C4-8B37-BD2E3BC8AB5D}" destId="{A65AF0B6-2152-44FE-8C46-70CEC709BC9B}" srcOrd="7" destOrd="0" presId="urn:microsoft.com/office/officeart/2005/8/layout/process1"/>
    <dgm:cxn modelId="{3B23055D-AD7E-424E-8094-6AB1B52C9065}" type="presParOf" srcId="{A65AF0B6-2152-44FE-8C46-70CEC709BC9B}" destId="{8FFC2C2A-1774-44FD-84BC-B67570E3E160}" srcOrd="0" destOrd="0" presId="urn:microsoft.com/office/officeart/2005/8/layout/process1"/>
    <dgm:cxn modelId="{A9F8FADA-8534-4420-8BF4-81F66D09299D}" type="presParOf" srcId="{A0F59723-D154-43C4-8B37-BD2E3BC8AB5D}" destId="{FADB2CA7-8347-43D9-AF0C-FAC465464B0A}" srcOrd="8" destOrd="0" presId="urn:microsoft.com/office/officeart/2005/8/layout/process1"/>
    <dgm:cxn modelId="{79915066-1E09-40B0-B64E-F4B4903C20F8}" type="presParOf" srcId="{A0F59723-D154-43C4-8B37-BD2E3BC8AB5D}" destId="{1497345E-AF4F-473D-B354-992821F9D91F}" srcOrd="9" destOrd="0" presId="urn:microsoft.com/office/officeart/2005/8/layout/process1"/>
    <dgm:cxn modelId="{2949181B-775E-4E57-9075-3DBDE7DF8D6E}" type="presParOf" srcId="{1497345E-AF4F-473D-B354-992821F9D91F}" destId="{827B01B8-D036-437F-871F-39B4BEB823B7}" srcOrd="0" destOrd="0" presId="urn:microsoft.com/office/officeart/2005/8/layout/process1"/>
    <dgm:cxn modelId="{27EC2BF2-2433-4AA5-87FD-01D644C12E66}" type="presParOf" srcId="{A0F59723-D154-43C4-8B37-BD2E3BC8AB5D}" destId="{6EA3C6E0-6B5C-423C-BF35-FFEA96EA22B5}"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B4F04-0603-480C-97DB-3C10E7E19C0E}" type="doc">
      <dgm:prSet loTypeId="urn:microsoft.com/office/officeart/2005/8/layout/process1" loCatId="process" qsTypeId="urn:microsoft.com/office/officeart/2005/8/quickstyle/simple1" qsCatId="simple" csTypeId="urn:microsoft.com/office/officeart/2005/8/colors/accent1_2" csCatId="accent1" phldr="1"/>
      <dgm:spPr/>
    </dgm:pt>
    <dgm:pt modelId="{9AAA8400-A670-4826-8CFB-E2ABDF5CCEC6}">
      <dgm:prSet phldrT="[Text]" custT="1"/>
      <dgm:spPr/>
      <dgm:t>
        <a:bodyPr/>
        <a:lstStyle/>
        <a:p>
          <a:r>
            <a:rPr lang="en-CA" sz="1800" dirty="0" smtClean="0">
              <a:solidFill>
                <a:schemeClr val="accent1">
                  <a:lumMod val="25000"/>
                </a:schemeClr>
              </a:solidFill>
            </a:rPr>
            <a:t>Patient Makes Appointment</a:t>
          </a:r>
          <a:endParaRPr lang="en-CA" sz="1800" dirty="0">
            <a:solidFill>
              <a:schemeClr val="accent1">
                <a:lumMod val="25000"/>
              </a:schemeClr>
            </a:solidFill>
          </a:endParaRPr>
        </a:p>
      </dgm:t>
    </dgm:pt>
    <dgm:pt modelId="{253F9D38-2199-41FB-BF6A-60C0C3C40398}" type="parTrans" cxnId="{81B09FC3-99EE-4971-A112-F5D5C7C57436}">
      <dgm:prSet/>
      <dgm:spPr/>
      <dgm:t>
        <a:bodyPr/>
        <a:lstStyle/>
        <a:p>
          <a:endParaRPr lang="en-CA"/>
        </a:p>
      </dgm:t>
    </dgm:pt>
    <dgm:pt modelId="{C5CB1E1C-3FB4-4929-B56B-CB73B0C244CD}" type="sibTrans" cxnId="{81B09FC3-99EE-4971-A112-F5D5C7C57436}">
      <dgm:prSet/>
      <dgm:spPr/>
      <dgm:t>
        <a:bodyPr/>
        <a:lstStyle/>
        <a:p>
          <a:endParaRPr lang="en-CA"/>
        </a:p>
      </dgm:t>
    </dgm:pt>
    <dgm:pt modelId="{821BE44E-3F24-42E0-AE18-0737F4840E41}">
      <dgm:prSet phldrT="[Text]" custT="1"/>
      <dgm:spPr/>
      <dgm:t>
        <a:bodyPr/>
        <a:lstStyle/>
        <a:p>
          <a:r>
            <a:rPr lang="en-CA" sz="1800" dirty="0" smtClean="0">
              <a:solidFill>
                <a:schemeClr val="accent1">
                  <a:lumMod val="25000"/>
                </a:schemeClr>
              </a:solidFill>
            </a:rPr>
            <a:t>Arrives at Doc’s office</a:t>
          </a:r>
          <a:endParaRPr lang="en-CA" sz="1800" dirty="0">
            <a:solidFill>
              <a:schemeClr val="accent1">
                <a:lumMod val="25000"/>
              </a:schemeClr>
            </a:solidFill>
          </a:endParaRPr>
        </a:p>
      </dgm:t>
    </dgm:pt>
    <dgm:pt modelId="{DB35C228-BF5D-4AB3-9BFD-D4648D4D6F5D}" type="parTrans" cxnId="{1D8E0B25-009D-4A19-B3C4-71205FB6DAAA}">
      <dgm:prSet/>
      <dgm:spPr/>
      <dgm:t>
        <a:bodyPr/>
        <a:lstStyle/>
        <a:p>
          <a:endParaRPr lang="en-CA"/>
        </a:p>
      </dgm:t>
    </dgm:pt>
    <dgm:pt modelId="{5F074CDE-B7CD-41F5-806F-00E23F717F4A}" type="sibTrans" cxnId="{1D8E0B25-009D-4A19-B3C4-71205FB6DAAA}">
      <dgm:prSet/>
      <dgm:spPr/>
      <dgm:t>
        <a:bodyPr/>
        <a:lstStyle/>
        <a:p>
          <a:endParaRPr lang="en-CA"/>
        </a:p>
      </dgm:t>
    </dgm:pt>
    <dgm:pt modelId="{17522D11-500F-445B-B385-E5862758E526}">
      <dgm:prSet phldrT="[Text]" custT="1"/>
      <dgm:spPr/>
      <dgm:t>
        <a:bodyPr/>
        <a:lstStyle/>
        <a:p>
          <a:r>
            <a:rPr lang="en-CA" sz="1800" dirty="0" smtClean="0">
              <a:solidFill>
                <a:schemeClr val="accent1">
                  <a:lumMod val="25000"/>
                </a:schemeClr>
              </a:solidFill>
            </a:rPr>
            <a:t>Has BP taken and is high</a:t>
          </a:r>
          <a:endParaRPr lang="en-CA" sz="1800" dirty="0">
            <a:solidFill>
              <a:schemeClr val="accent1">
                <a:lumMod val="25000"/>
              </a:schemeClr>
            </a:solidFill>
          </a:endParaRPr>
        </a:p>
      </dgm:t>
    </dgm:pt>
    <dgm:pt modelId="{65C00BE1-039E-46E1-B3EE-EFDD5E5BA4A8}" type="parTrans" cxnId="{1CFF9AFD-43F3-47ED-AB8D-EC5B456F46C6}">
      <dgm:prSet/>
      <dgm:spPr/>
      <dgm:t>
        <a:bodyPr/>
        <a:lstStyle/>
        <a:p>
          <a:endParaRPr lang="en-CA"/>
        </a:p>
      </dgm:t>
    </dgm:pt>
    <dgm:pt modelId="{76CCA08B-F9A0-43D9-A9E3-BF3EC2675D28}" type="sibTrans" cxnId="{1CFF9AFD-43F3-47ED-AB8D-EC5B456F46C6}">
      <dgm:prSet/>
      <dgm:spPr/>
      <dgm:t>
        <a:bodyPr/>
        <a:lstStyle/>
        <a:p>
          <a:endParaRPr lang="en-CA"/>
        </a:p>
      </dgm:t>
    </dgm:pt>
    <dgm:pt modelId="{0A994557-E836-4FFC-857B-9D615C966640}">
      <dgm:prSet phldrT="[Text]" custT="1"/>
      <dgm:spPr/>
      <dgm:t>
        <a:bodyPr/>
        <a:lstStyle/>
        <a:p>
          <a:r>
            <a:rPr lang="en-CA" sz="1800" dirty="0" smtClean="0">
              <a:solidFill>
                <a:schemeClr val="accent1">
                  <a:lumMod val="25000"/>
                </a:schemeClr>
              </a:solidFill>
            </a:rPr>
            <a:t>Doctor notes high BP, adds / changes drugs</a:t>
          </a:r>
          <a:endParaRPr lang="en-CA" sz="1800" dirty="0">
            <a:solidFill>
              <a:schemeClr val="accent1">
                <a:lumMod val="25000"/>
              </a:schemeClr>
            </a:solidFill>
          </a:endParaRPr>
        </a:p>
      </dgm:t>
    </dgm:pt>
    <dgm:pt modelId="{E7F286CD-F8C6-4F38-A6B7-58E8086B687F}" type="parTrans" cxnId="{7AC91A9D-6416-4F1E-A037-6452DA806E26}">
      <dgm:prSet/>
      <dgm:spPr/>
      <dgm:t>
        <a:bodyPr/>
        <a:lstStyle/>
        <a:p>
          <a:endParaRPr lang="en-CA"/>
        </a:p>
      </dgm:t>
    </dgm:pt>
    <dgm:pt modelId="{E57DD431-3BFA-486E-9314-71A8550B029A}" type="sibTrans" cxnId="{7AC91A9D-6416-4F1E-A037-6452DA806E26}">
      <dgm:prSet/>
      <dgm:spPr/>
      <dgm:t>
        <a:bodyPr/>
        <a:lstStyle/>
        <a:p>
          <a:endParaRPr lang="en-CA"/>
        </a:p>
      </dgm:t>
    </dgm:pt>
    <dgm:pt modelId="{29AC2A7E-EFBD-4A26-8543-C81DD756178E}">
      <dgm:prSet phldrT="[Text]" custT="1"/>
      <dgm:spPr/>
      <dgm:t>
        <a:bodyPr/>
        <a:lstStyle/>
        <a:p>
          <a:r>
            <a:rPr lang="en-CA" sz="1800" dirty="0" smtClean="0">
              <a:solidFill>
                <a:schemeClr val="accent1">
                  <a:lumMod val="25000"/>
                </a:schemeClr>
              </a:solidFill>
            </a:rPr>
            <a:t>Patient told to return to clinic in 3 months</a:t>
          </a:r>
          <a:endParaRPr lang="en-CA" sz="1800" dirty="0">
            <a:solidFill>
              <a:schemeClr val="accent1">
                <a:lumMod val="25000"/>
              </a:schemeClr>
            </a:solidFill>
          </a:endParaRPr>
        </a:p>
      </dgm:t>
    </dgm:pt>
    <dgm:pt modelId="{209C2304-C24F-45A6-8890-AB84D9A718E6}" type="parTrans" cxnId="{5405346A-2EC3-41BA-91E5-8EEB96AE2B08}">
      <dgm:prSet/>
      <dgm:spPr/>
      <dgm:t>
        <a:bodyPr/>
        <a:lstStyle/>
        <a:p>
          <a:endParaRPr lang="en-CA"/>
        </a:p>
      </dgm:t>
    </dgm:pt>
    <dgm:pt modelId="{609D3DB8-601D-461B-97D1-898FF9F70F6B}" type="sibTrans" cxnId="{5405346A-2EC3-41BA-91E5-8EEB96AE2B08}">
      <dgm:prSet/>
      <dgm:spPr/>
      <dgm:t>
        <a:bodyPr/>
        <a:lstStyle/>
        <a:p>
          <a:endParaRPr lang="en-CA"/>
        </a:p>
      </dgm:t>
    </dgm:pt>
    <dgm:pt modelId="{57A359F3-B855-41CD-941A-DEE0558D79FF}">
      <dgm:prSet phldrT="[Text]" custT="1"/>
      <dgm:spPr/>
      <dgm:t>
        <a:bodyPr/>
        <a:lstStyle/>
        <a:p>
          <a:r>
            <a:rPr lang="en-CA" sz="1800" dirty="0" smtClean="0">
              <a:solidFill>
                <a:schemeClr val="accent1">
                  <a:lumMod val="25000"/>
                </a:schemeClr>
              </a:solidFill>
            </a:rPr>
            <a:t>Patient fills prescriptions</a:t>
          </a:r>
          <a:endParaRPr lang="en-CA" sz="1800" dirty="0">
            <a:solidFill>
              <a:schemeClr val="accent1">
                <a:lumMod val="25000"/>
              </a:schemeClr>
            </a:solidFill>
          </a:endParaRPr>
        </a:p>
      </dgm:t>
    </dgm:pt>
    <dgm:pt modelId="{94604824-4661-4ABD-B96E-45B013DC2C9D}" type="parTrans" cxnId="{E6DBDF18-1551-418E-8C24-8A53623E7B0E}">
      <dgm:prSet/>
      <dgm:spPr/>
      <dgm:t>
        <a:bodyPr/>
        <a:lstStyle/>
        <a:p>
          <a:endParaRPr lang="en-CA"/>
        </a:p>
      </dgm:t>
    </dgm:pt>
    <dgm:pt modelId="{013538BE-84B7-4B36-A9FB-BA5EC5759409}" type="sibTrans" cxnId="{E6DBDF18-1551-418E-8C24-8A53623E7B0E}">
      <dgm:prSet/>
      <dgm:spPr/>
      <dgm:t>
        <a:bodyPr/>
        <a:lstStyle/>
        <a:p>
          <a:endParaRPr lang="en-CA"/>
        </a:p>
      </dgm:t>
    </dgm:pt>
    <dgm:pt modelId="{A0F59723-D154-43C4-8B37-BD2E3BC8AB5D}" type="pres">
      <dgm:prSet presAssocID="{59FB4F04-0603-480C-97DB-3C10E7E19C0E}" presName="Name0" presStyleCnt="0">
        <dgm:presLayoutVars>
          <dgm:dir/>
          <dgm:resizeHandles val="exact"/>
        </dgm:presLayoutVars>
      </dgm:prSet>
      <dgm:spPr/>
    </dgm:pt>
    <dgm:pt modelId="{5D3CD74B-B2EE-48EB-B515-6F4095C7A034}" type="pres">
      <dgm:prSet presAssocID="{9AAA8400-A670-4826-8CFB-E2ABDF5CCEC6}" presName="node" presStyleLbl="node1" presStyleIdx="0" presStyleCnt="6">
        <dgm:presLayoutVars>
          <dgm:bulletEnabled val="1"/>
        </dgm:presLayoutVars>
      </dgm:prSet>
      <dgm:spPr/>
      <dgm:t>
        <a:bodyPr/>
        <a:lstStyle/>
        <a:p>
          <a:endParaRPr lang="en-CA"/>
        </a:p>
      </dgm:t>
    </dgm:pt>
    <dgm:pt modelId="{2F2A85C7-B35F-4454-BAC6-9AC67F0256F3}" type="pres">
      <dgm:prSet presAssocID="{C5CB1E1C-3FB4-4929-B56B-CB73B0C244CD}" presName="sibTrans" presStyleLbl="sibTrans2D1" presStyleIdx="0" presStyleCnt="5"/>
      <dgm:spPr/>
    </dgm:pt>
    <dgm:pt modelId="{69E976EE-F27E-456A-A35A-C27F535DC404}" type="pres">
      <dgm:prSet presAssocID="{C5CB1E1C-3FB4-4929-B56B-CB73B0C244CD}" presName="connectorText" presStyleLbl="sibTrans2D1" presStyleIdx="0" presStyleCnt="5"/>
      <dgm:spPr/>
    </dgm:pt>
    <dgm:pt modelId="{CAD0A2A5-DD02-4963-89A3-F06A7FA7E79C}" type="pres">
      <dgm:prSet presAssocID="{821BE44E-3F24-42E0-AE18-0737F4840E41}" presName="node" presStyleLbl="node1" presStyleIdx="1" presStyleCnt="6">
        <dgm:presLayoutVars>
          <dgm:bulletEnabled val="1"/>
        </dgm:presLayoutVars>
      </dgm:prSet>
      <dgm:spPr/>
      <dgm:t>
        <a:bodyPr/>
        <a:lstStyle/>
        <a:p>
          <a:endParaRPr lang="en-CA"/>
        </a:p>
      </dgm:t>
    </dgm:pt>
    <dgm:pt modelId="{6839C3D1-E597-4132-8519-B62943B01772}" type="pres">
      <dgm:prSet presAssocID="{5F074CDE-B7CD-41F5-806F-00E23F717F4A}" presName="sibTrans" presStyleLbl="sibTrans2D1" presStyleIdx="1" presStyleCnt="5"/>
      <dgm:spPr/>
    </dgm:pt>
    <dgm:pt modelId="{9F646982-0B51-4E3D-B353-B3F5FFC579D0}" type="pres">
      <dgm:prSet presAssocID="{5F074CDE-B7CD-41F5-806F-00E23F717F4A}" presName="connectorText" presStyleLbl="sibTrans2D1" presStyleIdx="1" presStyleCnt="5"/>
      <dgm:spPr/>
    </dgm:pt>
    <dgm:pt modelId="{C20F2B79-FEED-4A2E-A46F-FBD071D7CD9C}" type="pres">
      <dgm:prSet presAssocID="{17522D11-500F-445B-B385-E5862758E526}" presName="node" presStyleLbl="node1" presStyleIdx="2" presStyleCnt="6">
        <dgm:presLayoutVars>
          <dgm:bulletEnabled val="1"/>
        </dgm:presLayoutVars>
      </dgm:prSet>
      <dgm:spPr/>
      <dgm:t>
        <a:bodyPr/>
        <a:lstStyle/>
        <a:p>
          <a:endParaRPr lang="en-CA"/>
        </a:p>
      </dgm:t>
    </dgm:pt>
    <dgm:pt modelId="{2C206BE3-A437-40DD-B2D8-93B857DF8EC3}" type="pres">
      <dgm:prSet presAssocID="{76CCA08B-F9A0-43D9-A9E3-BF3EC2675D28}" presName="sibTrans" presStyleLbl="sibTrans2D1" presStyleIdx="2" presStyleCnt="5"/>
      <dgm:spPr/>
    </dgm:pt>
    <dgm:pt modelId="{79FCC873-786A-4E7A-9E23-17447390CCC0}" type="pres">
      <dgm:prSet presAssocID="{76CCA08B-F9A0-43D9-A9E3-BF3EC2675D28}" presName="connectorText" presStyleLbl="sibTrans2D1" presStyleIdx="2" presStyleCnt="5"/>
      <dgm:spPr/>
    </dgm:pt>
    <dgm:pt modelId="{A1610CA2-86AD-4FBB-995C-DB5746CA5080}" type="pres">
      <dgm:prSet presAssocID="{0A994557-E836-4FFC-857B-9D615C966640}" presName="node" presStyleLbl="node1" presStyleIdx="3" presStyleCnt="6">
        <dgm:presLayoutVars>
          <dgm:bulletEnabled val="1"/>
        </dgm:presLayoutVars>
      </dgm:prSet>
      <dgm:spPr/>
      <dgm:t>
        <a:bodyPr/>
        <a:lstStyle/>
        <a:p>
          <a:endParaRPr lang="en-CA"/>
        </a:p>
      </dgm:t>
    </dgm:pt>
    <dgm:pt modelId="{A65AF0B6-2152-44FE-8C46-70CEC709BC9B}" type="pres">
      <dgm:prSet presAssocID="{E57DD431-3BFA-486E-9314-71A8550B029A}" presName="sibTrans" presStyleLbl="sibTrans2D1" presStyleIdx="3" presStyleCnt="5"/>
      <dgm:spPr/>
    </dgm:pt>
    <dgm:pt modelId="{8FFC2C2A-1774-44FD-84BC-B67570E3E160}" type="pres">
      <dgm:prSet presAssocID="{E57DD431-3BFA-486E-9314-71A8550B029A}" presName="connectorText" presStyleLbl="sibTrans2D1" presStyleIdx="3" presStyleCnt="5"/>
      <dgm:spPr/>
    </dgm:pt>
    <dgm:pt modelId="{FADB2CA7-8347-43D9-AF0C-FAC465464B0A}" type="pres">
      <dgm:prSet presAssocID="{29AC2A7E-EFBD-4A26-8543-C81DD756178E}" presName="node" presStyleLbl="node1" presStyleIdx="4" presStyleCnt="6">
        <dgm:presLayoutVars>
          <dgm:bulletEnabled val="1"/>
        </dgm:presLayoutVars>
      </dgm:prSet>
      <dgm:spPr/>
    </dgm:pt>
    <dgm:pt modelId="{1497345E-AF4F-473D-B354-992821F9D91F}" type="pres">
      <dgm:prSet presAssocID="{609D3DB8-601D-461B-97D1-898FF9F70F6B}" presName="sibTrans" presStyleLbl="sibTrans2D1" presStyleIdx="4" presStyleCnt="5"/>
      <dgm:spPr/>
    </dgm:pt>
    <dgm:pt modelId="{827B01B8-D036-437F-871F-39B4BEB823B7}" type="pres">
      <dgm:prSet presAssocID="{609D3DB8-601D-461B-97D1-898FF9F70F6B}" presName="connectorText" presStyleLbl="sibTrans2D1" presStyleIdx="4" presStyleCnt="5"/>
      <dgm:spPr/>
    </dgm:pt>
    <dgm:pt modelId="{6EA3C6E0-6B5C-423C-BF35-FFEA96EA22B5}" type="pres">
      <dgm:prSet presAssocID="{57A359F3-B855-41CD-941A-DEE0558D79FF}" presName="node" presStyleLbl="node1" presStyleIdx="5" presStyleCnt="6">
        <dgm:presLayoutVars>
          <dgm:bulletEnabled val="1"/>
        </dgm:presLayoutVars>
      </dgm:prSet>
      <dgm:spPr/>
      <dgm:t>
        <a:bodyPr/>
        <a:lstStyle/>
        <a:p>
          <a:endParaRPr lang="en-CA"/>
        </a:p>
      </dgm:t>
    </dgm:pt>
  </dgm:ptLst>
  <dgm:cxnLst>
    <dgm:cxn modelId="{5BD1484F-D02D-453D-85D4-C71FE512B178}" type="presOf" srcId="{E57DD431-3BFA-486E-9314-71A8550B029A}" destId="{8FFC2C2A-1774-44FD-84BC-B67570E3E160}" srcOrd="1" destOrd="0" presId="urn:microsoft.com/office/officeart/2005/8/layout/process1"/>
    <dgm:cxn modelId="{284914CA-655D-4575-820E-E15E19D12419}" type="presOf" srcId="{0A994557-E836-4FFC-857B-9D615C966640}" destId="{A1610CA2-86AD-4FBB-995C-DB5746CA5080}" srcOrd="0" destOrd="0" presId="urn:microsoft.com/office/officeart/2005/8/layout/process1"/>
    <dgm:cxn modelId="{7F5CE77F-35DE-45FD-AE9E-20ED545766B7}" type="presOf" srcId="{9AAA8400-A670-4826-8CFB-E2ABDF5CCEC6}" destId="{5D3CD74B-B2EE-48EB-B515-6F4095C7A034}" srcOrd="0" destOrd="0" presId="urn:microsoft.com/office/officeart/2005/8/layout/process1"/>
    <dgm:cxn modelId="{1D8E0B25-009D-4A19-B3C4-71205FB6DAAA}" srcId="{59FB4F04-0603-480C-97DB-3C10E7E19C0E}" destId="{821BE44E-3F24-42E0-AE18-0737F4840E41}" srcOrd="1" destOrd="0" parTransId="{DB35C228-BF5D-4AB3-9BFD-D4648D4D6F5D}" sibTransId="{5F074CDE-B7CD-41F5-806F-00E23F717F4A}"/>
    <dgm:cxn modelId="{D1DC296C-F55D-41DD-B3B6-F2B723D17EFA}" type="presOf" srcId="{57A359F3-B855-41CD-941A-DEE0558D79FF}" destId="{6EA3C6E0-6B5C-423C-BF35-FFEA96EA22B5}" srcOrd="0" destOrd="0" presId="urn:microsoft.com/office/officeart/2005/8/layout/process1"/>
    <dgm:cxn modelId="{1CFF9AFD-43F3-47ED-AB8D-EC5B456F46C6}" srcId="{59FB4F04-0603-480C-97DB-3C10E7E19C0E}" destId="{17522D11-500F-445B-B385-E5862758E526}" srcOrd="2" destOrd="0" parTransId="{65C00BE1-039E-46E1-B3EE-EFDD5E5BA4A8}" sibTransId="{76CCA08B-F9A0-43D9-A9E3-BF3EC2675D28}"/>
    <dgm:cxn modelId="{CA603BC8-269A-49A3-A9F0-77E9B05B9B92}" type="presOf" srcId="{C5CB1E1C-3FB4-4929-B56B-CB73B0C244CD}" destId="{2F2A85C7-B35F-4454-BAC6-9AC67F0256F3}" srcOrd="0" destOrd="0" presId="urn:microsoft.com/office/officeart/2005/8/layout/process1"/>
    <dgm:cxn modelId="{3AEE7F51-9967-45F9-AB98-003ADA98C286}" type="presOf" srcId="{59FB4F04-0603-480C-97DB-3C10E7E19C0E}" destId="{A0F59723-D154-43C4-8B37-BD2E3BC8AB5D}" srcOrd="0" destOrd="0" presId="urn:microsoft.com/office/officeart/2005/8/layout/process1"/>
    <dgm:cxn modelId="{40D03C9F-05D6-4A99-AC9E-89AFEDD13366}" type="presOf" srcId="{C5CB1E1C-3FB4-4929-B56B-CB73B0C244CD}" destId="{69E976EE-F27E-456A-A35A-C27F535DC404}" srcOrd="1" destOrd="0" presId="urn:microsoft.com/office/officeart/2005/8/layout/process1"/>
    <dgm:cxn modelId="{7AC91A9D-6416-4F1E-A037-6452DA806E26}" srcId="{59FB4F04-0603-480C-97DB-3C10E7E19C0E}" destId="{0A994557-E836-4FFC-857B-9D615C966640}" srcOrd="3" destOrd="0" parTransId="{E7F286CD-F8C6-4F38-A6B7-58E8086B687F}" sibTransId="{E57DD431-3BFA-486E-9314-71A8550B029A}"/>
    <dgm:cxn modelId="{81B09FC3-99EE-4971-A112-F5D5C7C57436}" srcId="{59FB4F04-0603-480C-97DB-3C10E7E19C0E}" destId="{9AAA8400-A670-4826-8CFB-E2ABDF5CCEC6}" srcOrd="0" destOrd="0" parTransId="{253F9D38-2199-41FB-BF6A-60C0C3C40398}" sibTransId="{C5CB1E1C-3FB4-4929-B56B-CB73B0C244CD}"/>
    <dgm:cxn modelId="{167AF297-36AD-40BB-9C11-94DB2FF85851}" type="presOf" srcId="{5F074CDE-B7CD-41F5-806F-00E23F717F4A}" destId="{6839C3D1-E597-4132-8519-B62943B01772}" srcOrd="0" destOrd="0" presId="urn:microsoft.com/office/officeart/2005/8/layout/process1"/>
    <dgm:cxn modelId="{51595639-B6AE-4327-B328-ADAE569A86EC}" type="presOf" srcId="{29AC2A7E-EFBD-4A26-8543-C81DD756178E}" destId="{FADB2CA7-8347-43D9-AF0C-FAC465464B0A}" srcOrd="0" destOrd="0" presId="urn:microsoft.com/office/officeart/2005/8/layout/process1"/>
    <dgm:cxn modelId="{E419DDD3-CC87-476C-A872-B6208E290F53}" type="presOf" srcId="{76CCA08B-F9A0-43D9-A9E3-BF3EC2675D28}" destId="{2C206BE3-A437-40DD-B2D8-93B857DF8EC3}" srcOrd="0" destOrd="0" presId="urn:microsoft.com/office/officeart/2005/8/layout/process1"/>
    <dgm:cxn modelId="{C24D86F6-E315-45A4-9B84-3711DCCDD20D}" type="presOf" srcId="{76CCA08B-F9A0-43D9-A9E3-BF3EC2675D28}" destId="{79FCC873-786A-4E7A-9E23-17447390CCC0}" srcOrd="1" destOrd="0" presId="urn:microsoft.com/office/officeart/2005/8/layout/process1"/>
    <dgm:cxn modelId="{C5D51797-E12F-4909-92DC-D0163D8F756A}" type="presOf" srcId="{821BE44E-3F24-42E0-AE18-0737F4840E41}" destId="{CAD0A2A5-DD02-4963-89A3-F06A7FA7E79C}" srcOrd="0" destOrd="0" presId="urn:microsoft.com/office/officeart/2005/8/layout/process1"/>
    <dgm:cxn modelId="{E6DBDF18-1551-418E-8C24-8A53623E7B0E}" srcId="{59FB4F04-0603-480C-97DB-3C10E7E19C0E}" destId="{57A359F3-B855-41CD-941A-DEE0558D79FF}" srcOrd="5" destOrd="0" parTransId="{94604824-4661-4ABD-B96E-45B013DC2C9D}" sibTransId="{013538BE-84B7-4B36-A9FB-BA5EC5759409}"/>
    <dgm:cxn modelId="{4A3498D1-CF27-42C0-A3D3-39D8CD3B9CE4}" type="presOf" srcId="{5F074CDE-B7CD-41F5-806F-00E23F717F4A}" destId="{9F646982-0B51-4E3D-B353-B3F5FFC579D0}" srcOrd="1" destOrd="0" presId="urn:microsoft.com/office/officeart/2005/8/layout/process1"/>
    <dgm:cxn modelId="{8443C209-1124-46E5-9F23-877694F48CB6}" type="presOf" srcId="{609D3DB8-601D-461B-97D1-898FF9F70F6B}" destId="{827B01B8-D036-437F-871F-39B4BEB823B7}" srcOrd="1" destOrd="0" presId="urn:microsoft.com/office/officeart/2005/8/layout/process1"/>
    <dgm:cxn modelId="{5405346A-2EC3-41BA-91E5-8EEB96AE2B08}" srcId="{59FB4F04-0603-480C-97DB-3C10E7E19C0E}" destId="{29AC2A7E-EFBD-4A26-8543-C81DD756178E}" srcOrd="4" destOrd="0" parTransId="{209C2304-C24F-45A6-8890-AB84D9A718E6}" sibTransId="{609D3DB8-601D-461B-97D1-898FF9F70F6B}"/>
    <dgm:cxn modelId="{BDB92748-7301-420B-BF22-5E551964E6E4}" type="presOf" srcId="{17522D11-500F-445B-B385-E5862758E526}" destId="{C20F2B79-FEED-4A2E-A46F-FBD071D7CD9C}" srcOrd="0" destOrd="0" presId="urn:microsoft.com/office/officeart/2005/8/layout/process1"/>
    <dgm:cxn modelId="{6B59A3B4-5EBC-488F-942B-1597BC6B6549}" type="presOf" srcId="{E57DD431-3BFA-486E-9314-71A8550B029A}" destId="{A65AF0B6-2152-44FE-8C46-70CEC709BC9B}" srcOrd="0" destOrd="0" presId="urn:microsoft.com/office/officeart/2005/8/layout/process1"/>
    <dgm:cxn modelId="{9434DF02-0116-42CB-AE43-5FF0B0CDFFB6}" type="presOf" srcId="{609D3DB8-601D-461B-97D1-898FF9F70F6B}" destId="{1497345E-AF4F-473D-B354-992821F9D91F}" srcOrd="0" destOrd="0" presId="urn:microsoft.com/office/officeart/2005/8/layout/process1"/>
    <dgm:cxn modelId="{9276EE78-4F60-4ADD-AA99-49BB01EE9254}" type="presParOf" srcId="{A0F59723-D154-43C4-8B37-BD2E3BC8AB5D}" destId="{5D3CD74B-B2EE-48EB-B515-6F4095C7A034}" srcOrd="0" destOrd="0" presId="urn:microsoft.com/office/officeart/2005/8/layout/process1"/>
    <dgm:cxn modelId="{E4ED9699-C525-4D63-BDE8-B0CE48354ED0}" type="presParOf" srcId="{A0F59723-D154-43C4-8B37-BD2E3BC8AB5D}" destId="{2F2A85C7-B35F-4454-BAC6-9AC67F0256F3}" srcOrd="1" destOrd="0" presId="urn:microsoft.com/office/officeart/2005/8/layout/process1"/>
    <dgm:cxn modelId="{EACA6297-4BE6-484F-93A7-4868153AC610}" type="presParOf" srcId="{2F2A85C7-B35F-4454-BAC6-9AC67F0256F3}" destId="{69E976EE-F27E-456A-A35A-C27F535DC404}" srcOrd="0" destOrd="0" presId="urn:microsoft.com/office/officeart/2005/8/layout/process1"/>
    <dgm:cxn modelId="{2B0046B5-F3FB-485B-916A-4AFD09E1D033}" type="presParOf" srcId="{A0F59723-D154-43C4-8B37-BD2E3BC8AB5D}" destId="{CAD0A2A5-DD02-4963-89A3-F06A7FA7E79C}" srcOrd="2" destOrd="0" presId="urn:microsoft.com/office/officeart/2005/8/layout/process1"/>
    <dgm:cxn modelId="{9C84C890-A2D4-497D-B1E2-2DB53746AE1A}" type="presParOf" srcId="{A0F59723-D154-43C4-8B37-BD2E3BC8AB5D}" destId="{6839C3D1-E597-4132-8519-B62943B01772}" srcOrd="3" destOrd="0" presId="urn:microsoft.com/office/officeart/2005/8/layout/process1"/>
    <dgm:cxn modelId="{A82BE9EC-AB5E-4162-A980-13D27ED3ACFC}" type="presParOf" srcId="{6839C3D1-E597-4132-8519-B62943B01772}" destId="{9F646982-0B51-4E3D-B353-B3F5FFC579D0}" srcOrd="0" destOrd="0" presId="urn:microsoft.com/office/officeart/2005/8/layout/process1"/>
    <dgm:cxn modelId="{D6F25B90-EDBF-4E01-85DE-47BB60C430D6}" type="presParOf" srcId="{A0F59723-D154-43C4-8B37-BD2E3BC8AB5D}" destId="{C20F2B79-FEED-4A2E-A46F-FBD071D7CD9C}" srcOrd="4" destOrd="0" presId="urn:microsoft.com/office/officeart/2005/8/layout/process1"/>
    <dgm:cxn modelId="{8E319D8B-BAF4-440C-BDFC-9A734E133074}" type="presParOf" srcId="{A0F59723-D154-43C4-8B37-BD2E3BC8AB5D}" destId="{2C206BE3-A437-40DD-B2D8-93B857DF8EC3}" srcOrd="5" destOrd="0" presId="urn:microsoft.com/office/officeart/2005/8/layout/process1"/>
    <dgm:cxn modelId="{3BCC0A6B-6E3B-480F-A1F5-0D518C64B302}" type="presParOf" srcId="{2C206BE3-A437-40DD-B2D8-93B857DF8EC3}" destId="{79FCC873-786A-4E7A-9E23-17447390CCC0}" srcOrd="0" destOrd="0" presId="urn:microsoft.com/office/officeart/2005/8/layout/process1"/>
    <dgm:cxn modelId="{9B7DEDFE-6F0B-41DA-AD02-32FD2F90558F}" type="presParOf" srcId="{A0F59723-D154-43C4-8B37-BD2E3BC8AB5D}" destId="{A1610CA2-86AD-4FBB-995C-DB5746CA5080}" srcOrd="6" destOrd="0" presId="urn:microsoft.com/office/officeart/2005/8/layout/process1"/>
    <dgm:cxn modelId="{635AB57F-C5DE-4DA3-A662-00D7A3AA9162}" type="presParOf" srcId="{A0F59723-D154-43C4-8B37-BD2E3BC8AB5D}" destId="{A65AF0B6-2152-44FE-8C46-70CEC709BC9B}" srcOrd="7" destOrd="0" presId="urn:microsoft.com/office/officeart/2005/8/layout/process1"/>
    <dgm:cxn modelId="{C5E79976-4690-4D3F-9847-39C7790F5823}" type="presParOf" srcId="{A65AF0B6-2152-44FE-8C46-70CEC709BC9B}" destId="{8FFC2C2A-1774-44FD-84BC-B67570E3E160}" srcOrd="0" destOrd="0" presId="urn:microsoft.com/office/officeart/2005/8/layout/process1"/>
    <dgm:cxn modelId="{7CDB9BC1-8007-4511-A5BE-8BEC24030094}" type="presParOf" srcId="{A0F59723-D154-43C4-8B37-BD2E3BC8AB5D}" destId="{FADB2CA7-8347-43D9-AF0C-FAC465464B0A}" srcOrd="8" destOrd="0" presId="urn:microsoft.com/office/officeart/2005/8/layout/process1"/>
    <dgm:cxn modelId="{23CA16DA-6D59-42B7-A4A9-C3B9F84C7486}" type="presParOf" srcId="{A0F59723-D154-43C4-8B37-BD2E3BC8AB5D}" destId="{1497345E-AF4F-473D-B354-992821F9D91F}" srcOrd="9" destOrd="0" presId="urn:microsoft.com/office/officeart/2005/8/layout/process1"/>
    <dgm:cxn modelId="{7F4AB1A5-A321-487A-A92E-1AED90C64A8E}" type="presParOf" srcId="{1497345E-AF4F-473D-B354-992821F9D91F}" destId="{827B01B8-D036-437F-871F-39B4BEB823B7}" srcOrd="0" destOrd="0" presId="urn:microsoft.com/office/officeart/2005/8/layout/process1"/>
    <dgm:cxn modelId="{36237123-5F78-4BEA-A4C7-8325B639A88F}" type="presParOf" srcId="{A0F59723-D154-43C4-8B37-BD2E3BC8AB5D}" destId="{6EA3C6E0-6B5C-423C-BF35-FFEA96EA22B5}"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CD74B-B2EE-48EB-B515-6F4095C7A034}">
      <dsp:nvSpPr>
        <dsp:cNvPr id="0" name=""/>
        <dsp:cNvSpPr/>
      </dsp:nvSpPr>
      <dsp:spPr>
        <a:xfrm>
          <a:off x="4018"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Patient Makes Appointment</a:t>
          </a:r>
          <a:endParaRPr lang="en-CA" sz="1800" kern="1200" dirty="0">
            <a:solidFill>
              <a:schemeClr val="accent1">
                <a:lumMod val="25000"/>
              </a:schemeClr>
            </a:solidFill>
          </a:endParaRPr>
        </a:p>
      </dsp:txBody>
      <dsp:txXfrm>
        <a:off x="34118" y="890028"/>
        <a:ext cx="967495" cy="1801342"/>
      </dsp:txXfrm>
    </dsp:sp>
    <dsp:sp modelId="{2F2A85C7-B35F-4454-BAC6-9AC67F0256F3}">
      <dsp:nvSpPr>
        <dsp:cNvPr id="0" name=""/>
        <dsp:cNvSpPr/>
      </dsp:nvSpPr>
      <dsp:spPr>
        <a:xfrm>
          <a:off x="1134483"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1134483" y="1714239"/>
        <a:ext cx="152510" cy="152920"/>
      </dsp:txXfrm>
    </dsp:sp>
    <dsp:sp modelId="{CAD0A2A5-DD02-4963-89A3-F06A7FA7E79C}">
      <dsp:nvSpPr>
        <dsp:cNvPr id="0" name=""/>
        <dsp:cNvSpPr/>
      </dsp:nvSpPr>
      <dsp:spPr>
        <a:xfrm>
          <a:off x="1442791"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Arrives at Doc’s office</a:t>
          </a:r>
          <a:endParaRPr lang="en-CA" sz="1800" kern="1200" dirty="0">
            <a:solidFill>
              <a:schemeClr val="accent1">
                <a:lumMod val="25000"/>
              </a:schemeClr>
            </a:solidFill>
          </a:endParaRPr>
        </a:p>
      </dsp:txBody>
      <dsp:txXfrm>
        <a:off x="1472891" y="890028"/>
        <a:ext cx="967495" cy="1801342"/>
      </dsp:txXfrm>
    </dsp:sp>
    <dsp:sp modelId="{6839C3D1-E597-4132-8519-B62943B01772}">
      <dsp:nvSpPr>
        <dsp:cNvPr id="0" name=""/>
        <dsp:cNvSpPr/>
      </dsp:nvSpPr>
      <dsp:spPr>
        <a:xfrm>
          <a:off x="2573256"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2573256" y="1714239"/>
        <a:ext cx="152510" cy="152920"/>
      </dsp:txXfrm>
    </dsp:sp>
    <dsp:sp modelId="{C20F2B79-FEED-4A2E-A46F-FBD071D7CD9C}">
      <dsp:nvSpPr>
        <dsp:cNvPr id="0" name=""/>
        <dsp:cNvSpPr/>
      </dsp:nvSpPr>
      <dsp:spPr>
        <a:xfrm>
          <a:off x="2881565"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Has BP taken and is high</a:t>
          </a:r>
          <a:endParaRPr lang="en-CA" sz="1800" kern="1200" dirty="0">
            <a:solidFill>
              <a:schemeClr val="accent1">
                <a:lumMod val="25000"/>
              </a:schemeClr>
            </a:solidFill>
          </a:endParaRPr>
        </a:p>
      </dsp:txBody>
      <dsp:txXfrm>
        <a:off x="2911665" y="890028"/>
        <a:ext cx="967495" cy="1801342"/>
      </dsp:txXfrm>
    </dsp:sp>
    <dsp:sp modelId="{2C206BE3-A437-40DD-B2D8-93B857DF8EC3}">
      <dsp:nvSpPr>
        <dsp:cNvPr id="0" name=""/>
        <dsp:cNvSpPr/>
      </dsp:nvSpPr>
      <dsp:spPr>
        <a:xfrm>
          <a:off x="4012030"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4012030" y="1714239"/>
        <a:ext cx="152510" cy="152920"/>
      </dsp:txXfrm>
    </dsp:sp>
    <dsp:sp modelId="{A1610CA2-86AD-4FBB-995C-DB5746CA5080}">
      <dsp:nvSpPr>
        <dsp:cNvPr id="0" name=""/>
        <dsp:cNvSpPr/>
      </dsp:nvSpPr>
      <dsp:spPr>
        <a:xfrm>
          <a:off x="4320339"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Doctor notes high BP, adds / changes drugs</a:t>
          </a:r>
          <a:endParaRPr lang="en-CA" sz="1800" kern="1200" dirty="0">
            <a:solidFill>
              <a:schemeClr val="accent1">
                <a:lumMod val="25000"/>
              </a:schemeClr>
            </a:solidFill>
          </a:endParaRPr>
        </a:p>
      </dsp:txBody>
      <dsp:txXfrm>
        <a:off x="4350439" y="890028"/>
        <a:ext cx="967495" cy="1801342"/>
      </dsp:txXfrm>
    </dsp:sp>
    <dsp:sp modelId="{A65AF0B6-2152-44FE-8C46-70CEC709BC9B}">
      <dsp:nvSpPr>
        <dsp:cNvPr id="0" name=""/>
        <dsp:cNvSpPr/>
      </dsp:nvSpPr>
      <dsp:spPr>
        <a:xfrm>
          <a:off x="5450804"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5450804" y="1714239"/>
        <a:ext cx="152510" cy="152920"/>
      </dsp:txXfrm>
    </dsp:sp>
    <dsp:sp modelId="{FADB2CA7-8347-43D9-AF0C-FAC465464B0A}">
      <dsp:nvSpPr>
        <dsp:cNvPr id="0" name=""/>
        <dsp:cNvSpPr/>
      </dsp:nvSpPr>
      <dsp:spPr>
        <a:xfrm>
          <a:off x="5759112"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Patient told to return to clinic in 3 months</a:t>
          </a:r>
          <a:endParaRPr lang="en-CA" sz="1800" kern="1200" dirty="0">
            <a:solidFill>
              <a:schemeClr val="accent1">
                <a:lumMod val="25000"/>
              </a:schemeClr>
            </a:solidFill>
          </a:endParaRPr>
        </a:p>
      </dsp:txBody>
      <dsp:txXfrm>
        <a:off x="5789212" y="890028"/>
        <a:ext cx="967495" cy="1801342"/>
      </dsp:txXfrm>
    </dsp:sp>
    <dsp:sp modelId="{1497345E-AF4F-473D-B354-992821F9D91F}">
      <dsp:nvSpPr>
        <dsp:cNvPr id="0" name=""/>
        <dsp:cNvSpPr/>
      </dsp:nvSpPr>
      <dsp:spPr>
        <a:xfrm>
          <a:off x="6889577"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6889577" y="1714239"/>
        <a:ext cx="152510" cy="152920"/>
      </dsp:txXfrm>
    </dsp:sp>
    <dsp:sp modelId="{6EA3C6E0-6B5C-423C-BF35-FFEA96EA22B5}">
      <dsp:nvSpPr>
        <dsp:cNvPr id="0" name=""/>
        <dsp:cNvSpPr/>
      </dsp:nvSpPr>
      <dsp:spPr>
        <a:xfrm>
          <a:off x="7197886"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Patient fills prescriptions</a:t>
          </a:r>
          <a:endParaRPr lang="en-CA" sz="1800" kern="1200" dirty="0">
            <a:solidFill>
              <a:schemeClr val="accent1">
                <a:lumMod val="25000"/>
              </a:schemeClr>
            </a:solidFill>
          </a:endParaRPr>
        </a:p>
      </dsp:txBody>
      <dsp:txXfrm>
        <a:off x="7227986" y="890028"/>
        <a:ext cx="967495" cy="1801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CD74B-B2EE-48EB-B515-6F4095C7A034}">
      <dsp:nvSpPr>
        <dsp:cNvPr id="0" name=""/>
        <dsp:cNvSpPr/>
      </dsp:nvSpPr>
      <dsp:spPr>
        <a:xfrm>
          <a:off x="4018"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Patient Makes Appointment</a:t>
          </a:r>
          <a:endParaRPr lang="en-CA" sz="1800" kern="1200" dirty="0">
            <a:solidFill>
              <a:schemeClr val="accent1">
                <a:lumMod val="25000"/>
              </a:schemeClr>
            </a:solidFill>
          </a:endParaRPr>
        </a:p>
      </dsp:txBody>
      <dsp:txXfrm>
        <a:off x="34118" y="890028"/>
        <a:ext cx="967495" cy="1801342"/>
      </dsp:txXfrm>
    </dsp:sp>
    <dsp:sp modelId="{2F2A85C7-B35F-4454-BAC6-9AC67F0256F3}">
      <dsp:nvSpPr>
        <dsp:cNvPr id="0" name=""/>
        <dsp:cNvSpPr/>
      </dsp:nvSpPr>
      <dsp:spPr>
        <a:xfrm>
          <a:off x="1134483"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1134483" y="1714239"/>
        <a:ext cx="152510" cy="152920"/>
      </dsp:txXfrm>
    </dsp:sp>
    <dsp:sp modelId="{CAD0A2A5-DD02-4963-89A3-F06A7FA7E79C}">
      <dsp:nvSpPr>
        <dsp:cNvPr id="0" name=""/>
        <dsp:cNvSpPr/>
      </dsp:nvSpPr>
      <dsp:spPr>
        <a:xfrm>
          <a:off x="1442791"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Arrives at Doc’s office</a:t>
          </a:r>
          <a:endParaRPr lang="en-CA" sz="1800" kern="1200" dirty="0">
            <a:solidFill>
              <a:schemeClr val="accent1">
                <a:lumMod val="25000"/>
              </a:schemeClr>
            </a:solidFill>
          </a:endParaRPr>
        </a:p>
      </dsp:txBody>
      <dsp:txXfrm>
        <a:off x="1472891" y="890028"/>
        <a:ext cx="967495" cy="1801342"/>
      </dsp:txXfrm>
    </dsp:sp>
    <dsp:sp modelId="{6839C3D1-E597-4132-8519-B62943B01772}">
      <dsp:nvSpPr>
        <dsp:cNvPr id="0" name=""/>
        <dsp:cNvSpPr/>
      </dsp:nvSpPr>
      <dsp:spPr>
        <a:xfrm>
          <a:off x="2573256"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2573256" y="1714239"/>
        <a:ext cx="152510" cy="152920"/>
      </dsp:txXfrm>
    </dsp:sp>
    <dsp:sp modelId="{C20F2B79-FEED-4A2E-A46F-FBD071D7CD9C}">
      <dsp:nvSpPr>
        <dsp:cNvPr id="0" name=""/>
        <dsp:cNvSpPr/>
      </dsp:nvSpPr>
      <dsp:spPr>
        <a:xfrm>
          <a:off x="2881565"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Has BP taken and is high</a:t>
          </a:r>
          <a:endParaRPr lang="en-CA" sz="1800" kern="1200" dirty="0">
            <a:solidFill>
              <a:schemeClr val="accent1">
                <a:lumMod val="25000"/>
              </a:schemeClr>
            </a:solidFill>
          </a:endParaRPr>
        </a:p>
      </dsp:txBody>
      <dsp:txXfrm>
        <a:off x="2911665" y="890028"/>
        <a:ext cx="967495" cy="1801342"/>
      </dsp:txXfrm>
    </dsp:sp>
    <dsp:sp modelId="{2C206BE3-A437-40DD-B2D8-93B857DF8EC3}">
      <dsp:nvSpPr>
        <dsp:cNvPr id="0" name=""/>
        <dsp:cNvSpPr/>
      </dsp:nvSpPr>
      <dsp:spPr>
        <a:xfrm>
          <a:off x="4012030"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4012030" y="1714239"/>
        <a:ext cx="152510" cy="152920"/>
      </dsp:txXfrm>
    </dsp:sp>
    <dsp:sp modelId="{A1610CA2-86AD-4FBB-995C-DB5746CA5080}">
      <dsp:nvSpPr>
        <dsp:cNvPr id="0" name=""/>
        <dsp:cNvSpPr/>
      </dsp:nvSpPr>
      <dsp:spPr>
        <a:xfrm>
          <a:off x="4320339"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Doctor notes high BP, adds / changes drugs</a:t>
          </a:r>
          <a:endParaRPr lang="en-CA" sz="1800" kern="1200" dirty="0">
            <a:solidFill>
              <a:schemeClr val="accent1">
                <a:lumMod val="25000"/>
              </a:schemeClr>
            </a:solidFill>
          </a:endParaRPr>
        </a:p>
      </dsp:txBody>
      <dsp:txXfrm>
        <a:off x="4350439" y="890028"/>
        <a:ext cx="967495" cy="1801342"/>
      </dsp:txXfrm>
    </dsp:sp>
    <dsp:sp modelId="{A65AF0B6-2152-44FE-8C46-70CEC709BC9B}">
      <dsp:nvSpPr>
        <dsp:cNvPr id="0" name=""/>
        <dsp:cNvSpPr/>
      </dsp:nvSpPr>
      <dsp:spPr>
        <a:xfrm>
          <a:off x="5450804"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5450804" y="1714239"/>
        <a:ext cx="152510" cy="152920"/>
      </dsp:txXfrm>
    </dsp:sp>
    <dsp:sp modelId="{FADB2CA7-8347-43D9-AF0C-FAC465464B0A}">
      <dsp:nvSpPr>
        <dsp:cNvPr id="0" name=""/>
        <dsp:cNvSpPr/>
      </dsp:nvSpPr>
      <dsp:spPr>
        <a:xfrm>
          <a:off x="5759112"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Patient told to return to clinic in 3 months</a:t>
          </a:r>
          <a:endParaRPr lang="en-CA" sz="1800" kern="1200" dirty="0">
            <a:solidFill>
              <a:schemeClr val="accent1">
                <a:lumMod val="25000"/>
              </a:schemeClr>
            </a:solidFill>
          </a:endParaRPr>
        </a:p>
      </dsp:txBody>
      <dsp:txXfrm>
        <a:off x="5789212" y="890028"/>
        <a:ext cx="967495" cy="1801342"/>
      </dsp:txXfrm>
    </dsp:sp>
    <dsp:sp modelId="{1497345E-AF4F-473D-B354-992821F9D91F}">
      <dsp:nvSpPr>
        <dsp:cNvPr id="0" name=""/>
        <dsp:cNvSpPr/>
      </dsp:nvSpPr>
      <dsp:spPr>
        <a:xfrm>
          <a:off x="6889577"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6889577" y="1714239"/>
        <a:ext cx="152510" cy="152920"/>
      </dsp:txXfrm>
    </dsp:sp>
    <dsp:sp modelId="{6EA3C6E0-6B5C-423C-BF35-FFEA96EA22B5}">
      <dsp:nvSpPr>
        <dsp:cNvPr id="0" name=""/>
        <dsp:cNvSpPr/>
      </dsp:nvSpPr>
      <dsp:spPr>
        <a:xfrm>
          <a:off x="7197886"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Patient fills prescriptions</a:t>
          </a:r>
          <a:endParaRPr lang="en-CA" sz="1800" kern="1200" dirty="0">
            <a:solidFill>
              <a:schemeClr val="accent1">
                <a:lumMod val="25000"/>
              </a:schemeClr>
            </a:solidFill>
          </a:endParaRPr>
        </a:p>
      </dsp:txBody>
      <dsp:txXfrm>
        <a:off x="7227986" y="890028"/>
        <a:ext cx="967495" cy="1801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CD74B-B2EE-48EB-B515-6F4095C7A034}">
      <dsp:nvSpPr>
        <dsp:cNvPr id="0" name=""/>
        <dsp:cNvSpPr/>
      </dsp:nvSpPr>
      <dsp:spPr>
        <a:xfrm>
          <a:off x="4018"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Patient Makes Appointment</a:t>
          </a:r>
          <a:endParaRPr lang="en-CA" sz="1800" kern="1200" dirty="0">
            <a:solidFill>
              <a:schemeClr val="accent1">
                <a:lumMod val="25000"/>
              </a:schemeClr>
            </a:solidFill>
          </a:endParaRPr>
        </a:p>
      </dsp:txBody>
      <dsp:txXfrm>
        <a:off x="34118" y="890028"/>
        <a:ext cx="967495" cy="1801342"/>
      </dsp:txXfrm>
    </dsp:sp>
    <dsp:sp modelId="{2F2A85C7-B35F-4454-BAC6-9AC67F0256F3}">
      <dsp:nvSpPr>
        <dsp:cNvPr id="0" name=""/>
        <dsp:cNvSpPr/>
      </dsp:nvSpPr>
      <dsp:spPr>
        <a:xfrm>
          <a:off x="1134483"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1134483" y="1714239"/>
        <a:ext cx="152510" cy="152920"/>
      </dsp:txXfrm>
    </dsp:sp>
    <dsp:sp modelId="{CAD0A2A5-DD02-4963-89A3-F06A7FA7E79C}">
      <dsp:nvSpPr>
        <dsp:cNvPr id="0" name=""/>
        <dsp:cNvSpPr/>
      </dsp:nvSpPr>
      <dsp:spPr>
        <a:xfrm>
          <a:off x="1442791"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Arrives at Doc’s office</a:t>
          </a:r>
          <a:endParaRPr lang="en-CA" sz="1800" kern="1200" dirty="0">
            <a:solidFill>
              <a:schemeClr val="accent1">
                <a:lumMod val="25000"/>
              </a:schemeClr>
            </a:solidFill>
          </a:endParaRPr>
        </a:p>
      </dsp:txBody>
      <dsp:txXfrm>
        <a:off x="1472891" y="890028"/>
        <a:ext cx="967495" cy="1801342"/>
      </dsp:txXfrm>
    </dsp:sp>
    <dsp:sp modelId="{6839C3D1-E597-4132-8519-B62943B01772}">
      <dsp:nvSpPr>
        <dsp:cNvPr id="0" name=""/>
        <dsp:cNvSpPr/>
      </dsp:nvSpPr>
      <dsp:spPr>
        <a:xfrm>
          <a:off x="2573256"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2573256" y="1714239"/>
        <a:ext cx="152510" cy="152920"/>
      </dsp:txXfrm>
    </dsp:sp>
    <dsp:sp modelId="{C20F2B79-FEED-4A2E-A46F-FBD071D7CD9C}">
      <dsp:nvSpPr>
        <dsp:cNvPr id="0" name=""/>
        <dsp:cNvSpPr/>
      </dsp:nvSpPr>
      <dsp:spPr>
        <a:xfrm>
          <a:off x="2881565"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Has BP taken and is high</a:t>
          </a:r>
          <a:endParaRPr lang="en-CA" sz="1800" kern="1200" dirty="0">
            <a:solidFill>
              <a:schemeClr val="accent1">
                <a:lumMod val="25000"/>
              </a:schemeClr>
            </a:solidFill>
          </a:endParaRPr>
        </a:p>
      </dsp:txBody>
      <dsp:txXfrm>
        <a:off x="2911665" y="890028"/>
        <a:ext cx="967495" cy="1801342"/>
      </dsp:txXfrm>
    </dsp:sp>
    <dsp:sp modelId="{2C206BE3-A437-40DD-B2D8-93B857DF8EC3}">
      <dsp:nvSpPr>
        <dsp:cNvPr id="0" name=""/>
        <dsp:cNvSpPr/>
      </dsp:nvSpPr>
      <dsp:spPr>
        <a:xfrm>
          <a:off x="4012030"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4012030" y="1714239"/>
        <a:ext cx="152510" cy="152920"/>
      </dsp:txXfrm>
    </dsp:sp>
    <dsp:sp modelId="{A1610CA2-86AD-4FBB-995C-DB5746CA5080}">
      <dsp:nvSpPr>
        <dsp:cNvPr id="0" name=""/>
        <dsp:cNvSpPr/>
      </dsp:nvSpPr>
      <dsp:spPr>
        <a:xfrm>
          <a:off x="4320339"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Doctor notes high BP, adds / changes drugs</a:t>
          </a:r>
          <a:endParaRPr lang="en-CA" sz="1800" kern="1200" dirty="0">
            <a:solidFill>
              <a:schemeClr val="accent1">
                <a:lumMod val="25000"/>
              </a:schemeClr>
            </a:solidFill>
          </a:endParaRPr>
        </a:p>
      </dsp:txBody>
      <dsp:txXfrm>
        <a:off x="4350439" y="890028"/>
        <a:ext cx="967495" cy="1801342"/>
      </dsp:txXfrm>
    </dsp:sp>
    <dsp:sp modelId="{A65AF0B6-2152-44FE-8C46-70CEC709BC9B}">
      <dsp:nvSpPr>
        <dsp:cNvPr id="0" name=""/>
        <dsp:cNvSpPr/>
      </dsp:nvSpPr>
      <dsp:spPr>
        <a:xfrm>
          <a:off x="5450804"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5450804" y="1714239"/>
        <a:ext cx="152510" cy="152920"/>
      </dsp:txXfrm>
    </dsp:sp>
    <dsp:sp modelId="{FADB2CA7-8347-43D9-AF0C-FAC465464B0A}">
      <dsp:nvSpPr>
        <dsp:cNvPr id="0" name=""/>
        <dsp:cNvSpPr/>
      </dsp:nvSpPr>
      <dsp:spPr>
        <a:xfrm>
          <a:off x="5759112"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Patient told to return to clinic in 3 months</a:t>
          </a:r>
          <a:endParaRPr lang="en-CA" sz="1800" kern="1200" dirty="0">
            <a:solidFill>
              <a:schemeClr val="accent1">
                <a:lumMod val="25000"/>
              </a:schemeClr>
            </a:solidFill>
          </a:endParaRPr>
        </a:p>
      </dsp:txBody>
      <dsp:txXfrm>
        <a:off x="5789212" y="890028"/>
        <a:ext cx="967495" cy="1801342"/>
      </dsp:txXfrm>
    </dsp:sp>
    <dsp:sp modelId="{1497345E-AF4F-473D-B354-992821F9D91F}">
      <dsp:nvSpPr>
        <dsp:cNvPr id="0" name=""/>
        <dsp:cNvSpPr/>
      </dsp:nvSpPr>
      <dsp:spPr>
        <a:xfrm>
          <a:off x="6889577" y="1663265"/>
          <a:ext cx="217871" cy="254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CA" sz="1100" kern="1200"/>
        </a:p>
      </dsp:txBody>
      <dsp:txXfrm>
        <a:off x="6889577" y="1714239"/>
        <a:ext cx="152510" cy="152920"/>
      </dsp:txXfrm>
    </dsp:sp>
    <dsp:sp modelId="{6EA3C6E0-6B5C-423C-BF35-FFEA96EA22B5}">
      <dsp:nvSpPr>
        <dsp:cNvPr id="0" name=""/>
        <dsp:cNvSpPr/>
      </dsp:nvSpPr>
      <dsp:spPr>
        <a:xfrm>
          <a:off x="7197886" y="859928"/>
          <a:ext cx="1027695" cy="1861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accent1">
                  <a:lumMod val="25000"/>
                </a:schemeClr>
              </a:solidFill>
            </a:rPr>
            <a:t>Patient fills prescriptions</a:t>
          </a:r>
          <a:endParaRPr lang="en-CA" sz="1800" kern="1200" dirty="0">
            <a:solidFill>
              <a:schemeClr val="accent1">
                <a:lumMod val="25000"/>
              </a:schemeClr>
            </a:solidFill>
          </a:endParaRPr>
        </a:p>
      </dsp:txBody>
      <dsp:txXfrm>
        <a:off x="7227986" y="890028"/>
        <a:ext cx="967495" cy="18013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F037CBA-03E1-49FA-85BB-4BE3B0FD00B3}" type="datetime1">
              <a:rPr lang="en-US"/>
              <a:pPr>
                <a:defRPr/>
              </a:pPr>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ABDAAAF-9FE9-444C-8F4B-554238858219}" type="slidenum">
              <a:rPr lang="en-US"/>
              <a:pPr>
                <a:defRPr/>
              </a:pPr>
              <a:t>‹#›</a:t>
            </a:fld>
            <a:endParaRPr lang="en-US"/>
          </a:p>
        </p:txBody>
      </p:sp>
    </p:spTree>
    <p:extLst>
      <p:ext uri="{BB962C8B-B14F-4D97-AF65-F5344CB8AC3E}">
        <p14:creationId xmlns:p14="http://schemas.microsoft.com/office/powerpoint/2010/main" val="1921979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D136EA26-0803-4060-A9BC-6AFF1E0EDDD8}" type="slidenum">
              <a:rPr lang="en-US" altLang="en-US" sz="1200" smtClean="0"/>
              <a:pPr/>
              <a:t>1</a:t>
            </a:fld>
            <a:endParaRPr lang="en-US" altLang="en-US" sz="1200" smtClean="0"/>
          </a:p>
        </p:txBody>
      </p:sp>
    </p:spTree>
    <p:extLst>
      <p:ext uri="{BB962C8B-B14F-4D97-AF65-F5344CB8AC3E}">
        <p14:creationId xmlns:p14="http://schemas.microsoft.com/office/powerpoint/2010/main" val="214738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E654B36F-7B4B-4A67-8AEF-9BC7164F93FC}" type="slidenum">
              <a:rPr lang="en-US" sz="1200"/>
              <a:pPr/>
              <a:t>4</a:t>
            </a:fld>
            <a:endParaRPr lang="en-US" sz="1200"/>
          </a:p>
        </p:txBody>
      </p:sp>
      <p:sp>
        <p:nvSpPr>
          <p:cNvPr id="52227" name="Rectangle 2"/>
          <p:cNvSpPr>
            <a:spLocks noGrp="1" noRot="1" noChangeAspect="1" noChangeArrowheads="1" noTextEdit="1"/>
          </p:cNvSpPr>
          <p:nvPr>
            <p:ph type="sldImg"/>
          </p:nvPr>
        </p:nvSpPr>
        <p:spPr bwMode="auto">
          <a:xfrm>
            <a:off x="1533525" y="685800"/>
            <a:ext cx="2471738" cy="1854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500063" y="2830513"/>
            <a:ext cx="6000750" cy="5627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You can see the need for a complimentary science, that of Quality Improvement.  Both are necessary, but on their own, neither is sufficient for timely implementation of best practice.</a:t>
            </a:r>
          </a:p>
        </p:txBody>
      </p:sp>
    </p:spTree>
    <p:extLst>
      <p:ext uri="{BB962C8B-B14F-4D97-AF65-F5344CB8AC3E}">
        <p14:creationId xmlns:p14="http://schemas.microsoft.com/office/powerpoint/2010/main" val="1956700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Rectangle 11"/>
          <p:cNvSpPr>
            <a:spLocks noChangeArrowheads="1"/>
          </p:cNvSpPr>
          <p:nvPr userDrawn="1"/>
        </p:nvSpPr>
        <p:spPr bwMode="auto">
          <a:xfrm>
            <a:off x="228600" y="1279525"/>
            <a:ext cx="8686800" cy="228600"/>
          </a:xfrm>
          <a:prstGeom prst="rect">
            <a:avLst/>
          </a:prstGeom>
          <a:solidFill>
            <a:srgbClr val="B12E34"/>
          </a:solidFill>
          <a:ln w="9525">
            <a:noFill/>
            <a:miter lim="800000"/>
            <a:headEnd/>
            <a:tailEnd/>
          </a:ln>
        </p:spPr>
        <p:txBody>
          <a:bodyPr wrap="none"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defRPr/>
            </a:pPr>
            <a:endParaRPr lang="en-CA" smtClean="0"/>
          </a:p>
        </p:txBody>
      </p:sp>
      <p:sp>
        <p:nvSpPr>
          <p:cNvPr id="7" name="Rectangle 13"/>
          <p:cNvSpPr>
            <a:spLocks noChangeArrowheads="1"/>
          </p:cNvSpPr>
          <p:nvPr userDrawn="1"/>
        </p:nvSpPr>
        <p:spPr bwMode="auto">
          <a:xfrm>
            <a:off x="2209800" y="6172200"/>
            <a:ext cx="6705600" cy="457200"/>
          </a:xfrm>
          <a:prstGeom prst="rect">
            <a:avLst/>
          </a:prstGeom>
          <a:solidFill>
            <a:srgbClr val="00659E"/>
          </a:solidFill>
          <a:ln w="9525">
            <a:noFill/>
            <a:miter lim="800000"/>
            <a:headEnd/>
            <a:tailEnd/>
          </a:ln>
        </p:spPr>
        <p:txBody>
          <a:bodyPr wrap="none"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defRPr/>
            </a:pPr>
            <a:endParaRPr lang="en-CA" smtClean="0"/>
          </a:p>
        </p:txBody>
      </p:sp>
      <p:sp>
        <p:nvSpPr>
          <p:cNvPr id="8" name="Rectangle 14"/>
          <p:cNvSpPr>
            <a:spLocks noChangeArrowheads="1"/>
          </p:cNvSpPr>
          <p:nvPr userDrawn="1"/>
        </p:nvSpPr>
        <p:spPr bwMode="auto">
          <a:xfrm>
            <a:off x="2209800" y="1576388"/>
            <a:ext cx="6705600" cy="4524375"/>
          </a:xfrm>
          <a:prstGeom prst="rect">
            <a:avLst/>
          </a:prstGeom>
          <a:solidFill>
            <a:srgbClr val="D0DDEE"/>
          </a:solidFill>
          <a:ln w="9525">
            <a:noFill/>
            <a:miter lim="800000"/>
            <a:headEnd/>
            <a:tailEnd/>
          </a:ln>
        </p:spPr>
        <p:txBody>
          <a:bodyPr wrap="none"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defRPr/>
            </a:pPr>
            <a:endParaRPr lang="en-CA" smtClean="0"/>
          </a:p>
        </p:txBody>
      </p:sp>
      <p:sp>
        <p:nvSpPr>
          <p:cNvPr id="9" name="Text Box 17"/>
          <p:cNvSpPr txBox="1">
            <a:spLocks noChangeArrowheads="1"/>
          </p:cNvSpPr>
          <p:nvPr userDrawn="1"/>
        </p:nvSpPr>
        <p:spPr bwMode="auto">
          <a:xfrm>
            <a:off x="2290763" y="6245423"/>
            <a:ext cx="4648200" cy="307777"/>
          </a:xfrm>
          <a:prstGeom prst="rect">
            <a:avLst/>
          </a:prstGeom>
          <a:noFill/>
          <a:ln>
            <a:noFill/>
          </a:ln>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defRPr/>
            </a:pPr>
            <a:r>
              <a:rPr lang="en-US" sz="1400" dirty="0" smtClean="0">
                <a:solidFill>
                  <a:srgbClr val="6AA1C7"/>
                </a:solidFill>
                <a:latin typeface="Arial Narrow Bold" charset="0"/>
              </a:rPr>
              <a:t>drben.chan@utoronto.ca</a:t>
            </a:r>
          </a:p>
        </p:txBody>
      </p:sp>
      <p:sp>
        <p:nvSpPr>
          <p:cNvPr id="3074" name="Rectangle 2"/>
          <p:cNvSpPr>
            <a:spLocks noGrp="1" noChangeArrowheads="1"/>
          </p:cNvSpPr>
          <p:nvPr>
            <p:ph type="ctrTitle"/>
          </p:nvPr>
        </p:nvSpPr>
        <p:spPr>
          <a:xfrm>
            <a:off x="2251075" y="1762125"/>
            <a:ext cx="6588125" cy="1754188"/>
          </a:xfrm>
        </p:spPr>
        <p:txBody>
          <a:bodyPr/>
          <a:lstStyle>
            <a:lvl1pPr>
              <a:lnSpc>
                <a:spcPct val="80000"/>
              </a:lnSpc>
              <a:defRPr sz="4600">
                <a:solidFill>
                  <a:srgbClr val="0065A5"/>
                </a:solidFill>
              </a:defRPr>
            </a:lvl1pPr>
          </a:lstStyle>
          <a:p>
            <a:r>
              <a:rPr lang="en-US"/>
              <a:t>Click to edit Master title style</a:t>
            </a:r>
          </a:p>
        </p:txBody>
      </p:sp>
      <p:sp>
        <p:nvSpPr>
          <p:cNvPr id="3075" name="Rectangle 3"/>
          <p:cNvSpPr>
            <a:spLocks noGrp="1" noChangeArrowheads="1"/>
          </p:cNvSpPr>
          <p:nvPr>
            <p:ph type="subTitle" idx="1"/>
          </p:nvPr>
        </p:nvSpPr>
        <p:spPr>
          <a:xfrm>
            <a:off x="2266950" y="4038600"/>
            <a:ext cx="6572250" cy="1981200"/>
          </a:xfrm>
        </p:spPr>
        <p:txBody>
          <a:bodyPr/>
          <a:lstStyle>
            <a:lvl1pPr marL="0" indent="0">
              <a:buFont typeface="Wingdings" pitchFamily="1" charset="2"/>
              <a:buNone/>
              <a:defRPr sz="2200">
                <a:solidFill>
                  <a:srgbClr val="B12E34"/>
                </a:solidFill>
              </a:defRPr>
            </a:lvl1pPr>
          </a:lstStyle>
          <a:p>
            <a:r>
              <a:rPr lang="en-US"/>
              <a:t>Click to edit Master subtitle style</a:t>
            </a:r>
          </a:p>
        </p:txBody>
      </p:sp>
      <p:pic>
        <p:nvPicPr>
          <p:cNvPr id="2" name="Picture 1"/>
          <p:cNvPicPr>
            <a:picLocks noChangeAspect="1"/>
          </p:cNvPicPr>
          <p:nvPr userDrawn="1"/>
        </p:nvPicPr>
        <p:blipFill>
          <a:blip r:embed="rId2"/>
          <a:stretch>
            <a:fillRect/>
          </a:stretch>
        </p:blipFill>
        <p:spPr>
          <a:xfrm>
            <a:off x="152400" y="1576388"/>
            <a:ext cx="2162175" cy="5191125"/>
          </a:xfrm>
          <a:prstGeom prst="rect">
            <a:avLst/>
          </a:prstGeom>
        </p:spPr>
      </p:pic>
    </p:spTree>
    <p:extLst>
      <p:ext uri="{BB962C8B-B14F-4D97-AF65-F5344CB8AC3E}">
        <p14:creationId xmlns:p14="http://schemas.microsoft.com/office/powerpoint/2010/main" val="68625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9288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2160ABF-0622-4720-99A0-3E91088217C8}" type="datetimeFigureOut">
              <a:rPr lang="en-CA"/>
              <a:pPr>
                <a:defRPr/>
              </a:pPr>
              <a:t>2014-03-06</a:t>
            </a:fld>
            <a:endParaRPr lang="en-CA"/>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F8941F2-EDC8-4DE3-BC89-37FB71088464}" type="slidenum">
              <a:rPr lang="en-CA"/>
              <a:pPr>
                <a:defRPr/>
              </a:pPr>
              <a:t>‹#›</a:t>
            </a:fld>
            <a:endParaRPr lang="en-CA"/>
          </a:p>
        </p:txBody>
      </p:sp>
    </p:spTree>
    <p:extLst>
      <p:ext uri="{BB962C8B-B14F-4D97-AF65-F5344CB8AC3E}">
        <p14:creationId xmlns:p14="http://schemas.microsoft.com/office/powerpoint/2010/main" val="3905201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228600" y="228600"/>
            <a:ext cx="8686800" cy="6400800"/>
          </a:xfrm>
          <a:prstGeom prst="rect">
            <a:avLst/>
          </a:prstGeom>
          <a:noFill/>
          <a:ln w="19050">
            <a:solidFill>
              <a:srgbClr val="0065A5"/>
            </a:solidFill>
            <a:miter lim="800000"/>
            <a:headEnd/>
            <a:tailEnd/>
          </a:ln>
        </p:spPr>
        <p:txBody>
          <a:bodyPr wrap="none"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defRPr/>
            </a:pPr>
            <a:endParaRPr lang="en-CA" smtClean="0"/>
          </a:p>
        </p:txBody>
      </p:sp>
      <p:sp>
        <p:nvSpPr>
          <p:cNvPr id="1027" name="Rectangle 12"/>
          <p:cNvSpPr>
            <a:spLocks noChangeArrowheads="1"/>
          </p:cNvSpPr>
          <p:nvPr userDrawn="1"/>
        </p:nvSpPr>
        <p:spPr bwMode="auto">
          <a:xfrm>
            <a:off x="0" y="0"/>
            <a:ext cx="9144000" cy="685800"/>
          </a:xfrm>
          <a:prstGeom prst="rect">
            <a:avLst/>
          </a:prstGeom>
          <a:solidFill>
            <a:srgbClr val="FFFFFF"/>
          </a:solidFill>
          <a:ln w="9525">
            <a:noFill/>
            <a:miter lim="800000"/>
            <a:headEnd/>
            <a:tailEnd/>
          </a:ln>
        </p:spPr>
        <p:txBody>
          <a:bodyPr wrap="none"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defRPr/>
            </a:pPr>
            <a:endParaRPr lang="en-CA" smtClean="0"/>
          </a:p>
        </p:txBody>
      </p:sp>
      <p:sp>
        <p:nvSpPr>
          <p:cNvPr id="1029" name="Rectangle 2"/>
          <p:cNvSpPr>
            <a:spLocks noGrp="1" noChangeArrowheads="1"/>
          </p:cNvSpPr>
          <p:nvPr>
            <p:ph type="title"/>
          </p:nvPr>
        </p:nvSpPr>
        <p:spPr bwMode="auto">
          <a:xfrm>
            <a:off x="350838" y="762000"/>
            <a:ext cx="83534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30" name="Rectangle 3"/>
          <p:cNvSpPr>
            <a:spLocks noGrp="1" noChangeArrowheads="1"/>
          </p:cNvSpPr>
          <p:nvPr>
            <p:ph type="body" idx="1"/>
          </p:nvPr>
        </p:nvSpPr>
        <p:spPr bwMode="auto">
          <a:xfrm>
            <a:off x="609600" y="1981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2" name="Text Box 18"/>
          <p:cNvSpPr txBox="1">
            <a:spLocks noChangeArrowheads="1"/>
          </p:cNvSpPr>
          <p:nvPr userDrawn="1"/>
        </p:nvSpPr>
        <p:spPr bwMode="auto">
          <a:xfrm>
            <a:off x="8540750" y="292100"/>
            <a:ext cx="374650" cy="274638"/>
          </a:xfrm>
          <a:prstGeom prst="rect">
            <a:avLst/>
          </a:prstGeom>
          <a:noFill/>
          <a:ln w="9525">
            <a:noFill/>
            <a:miter lim="800000"/>
            <a:headEnd/>
            <a:tailEnd/>
          </a:ln>
        </p:spPr>
        <p:txBody>
          <a:bodyPr anchor="ctr" anchorCtr="1">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defRPr/>
            </a:pPr>
            <a:fld id="{50866BE0-CF06-4807-863B-D293F5C8BBE9}" type="slidenum">
              <a:rPr lang="en-US" sz="1200" smtClean="0">
                <a:solidFill>
                  <a:schemeClr val="bg1"/>
                </a:solidFill>
              </a:rPr>
              <a:pPr>
                <a:spcBef>
                  <a:spcPct val="50000"/>
                </a:spcBef>
                <a:defRPr/>
              </a:pPr>
              <a:t>‹#›</a:t>
            </a:fld>
            <a:endParaRPr lang="en-US" sz="1200" smtClean="0">
              <a:solidFill>
                <a:schemeClr val="bg1"/>
              </a:solidFill>
            </a:endParaRPr>
          </a:p>
        </p:txBody>
      </p:sp>
      <p:pic>
        <p:nvPicPr>
          <p:cNvPr id="2" name="Picture 1"/>
          <p:cNvPicPr>
            <a:picLocks noChangeAspect="1"/>
          </p:cNvPicPr>
          <p:nvPr userDrawn="1"/>
        </p:nvPicPr>
        <p:blipFill>
          <a:blip r:embed="rId5"/>
          <a:stretch>
            <a:fillRect/>
          </a:stretch>
        </p:blipFill>
        <p:spPr>
          <a:xfrm>
            <a:off x="228600" y="152400"/>
            <a:ext cx="8810625" cy="504825"/>
          </a:xfrm>
          <a:prstGeom prst="rect">
            <a:avLst/>
          </a:prstGeom>
        </p:spPr>
      </p:pic>
    </p:spTree>
  </p:cSld>
  <p:clrMap bg1="lt1" tx1="dk1" bg2="lt2" tx2="dk2" accent1="accent1" accent2="accent2" accent3="accent3" accent4="accent4" accent5="accent5" accent6="accent6" hlink="hlink" folHlink="folHlink"/>
  <p:sldLayoutIdLst>
    <p:sldLayoutId id="2147483838" r:id="rId1"/>
    <p:sldLayoutId id="2147483837" r:id="rId2"/>
    <p:sldLayoutId id="2147483839" r:id="rId3"/>
  </p:sldLayoutIdLst>
  <p:txStyles>
    <p:titleStyle>
      <a:lvl1pPr algn="l" rtl="0" eaLnBrk="0" fontAlgn="base" hangingPunct="0">
        <a:spcBef>
          <a:spcPct val="0"/>
        </a:spcBef>
        <a:spcAft>
          <a:spcPct val="0"/>
        </a:spcAft>
        <a:defRPr sz="4400">
          <a:solidFill>
            <a:srgbClr val="B12E34"/>
          </a:solidFill>
          <a:latin typeface="+mj-lt"/>
          <a:ea typeface="+mj-ea"/>
          <a:cs typeface="ヒラギノ角ゴ Pro W3" charset="-128"/>
        </a:defRPr>
      </a:lvl1pPr>
      <a:lvl2pPr algn="l" rtl="0" eaLnBrk="0" fontAlgn="base" hangingPunct="0">
        <a:spcBef>
          <a:spcPct val="0"/>
        </a:spcBef>
        <a:spcAft>
          <a:spcPct val="0"/>
        </a:spcAft>
        <a:defRPr sz="4400">
          <a:solidFill>
            <a:srgbClr val="B12E34"/>
          </a:solidFill>
          <a:latin typeface="Arial" charset="0"/>
          <a:ea typeface="ヒラギノ角ゴ Pro W3" pitchFamily="1" charset="-128"/>
          <a:cs typeface="ヒラギノ角ゴ Pro W3" charset="-128"/>
        </a:defRPr>
      </a:lvl2pPr>
      <a:lvl3pPr algn="l" rtl="0" eaLnBrk="0" fontAlgn="base" hangingPunct="0">
        <a:spcBef>
          <a:spcPct val="0"/>
        </a:spcBef>
        <a:spcAft>
          <a:spcPct val="0"/>
        </a:spcAft>
        <a:defRPr sz="4400">
          <a:solidFill>
            <a:srgbClr val="B12E34"/>
          </a:solidFill>
          <a:latin typeface="Arial" charset="0"/>
          <a:ea typeface="ヒラギノ角ゴ Pro W3" pitchFamily="1" charset="-128"/>
          <a:cs typeface="ヒラギノ角ゴ Pro W3" charset="-128"/>
        </a:defRPr>
      </a:lvl3pPr>
      <a:lvl4pPr algn="l" rtl="0" eaLnBrk="0" fontAlgn="base" hangingPunct="0">
        <a:spcBef>
          <a:spcPct val="0"/>
        </a:spcBef>
        <a:spcAft>
          <a:spcPct val="0"/>
        </a:spcAft>
        <a:defRPr sz="4400">
          <a:solidFill>
            <a:srgbClr val="B12E34"/>
          </a:solidFill>
          <a:latin typeface="Arial" charset="0"/>
          <a:ea typeface="ヒラギノ角ゴ Pro W3" pitchFamily="1" charset="-128"/>
          <a:cs typeface="ヒラギノ角ゴ Pro W3" charset="-128"/>
        </a:defRPr>
      </a:lvl4pPr>
      <a:lvl5pPr algn="l" rtl="0" eaLnBrk="0" fontAlgn="base" hangingPunct="0">
        <a:spcBef>
          <a:spcPct val="0"/>
        </a:spcBef>
        <a:spcAft>
          <a:spcPct val="0"/>
        </a:spcAft>
        <a:defRPr sz="4400">
          <a:solidFill>
            <a:srgbClr val="B12E34"/>
          </a:solidFill>
          <a:latin typeface="Arial" charset="0"/>
          <a:ea typeface="ヒラギノ角ゴ Pro W3" pitchFamily="1" charset="-128"/>
          <a:cs typeface="ヒラギノ角ゴ Pro W3" charset="-128"/>
        </a:defRPr>
      </a:lvl5pPr>
      <a:lvl6pPr marL="457200" algn="l" rtl="0" fontAlgn="base">
        <a:spcBef>
          <a:spcPct val="0"/>
        </a:spcBef>
        <a:spcAft>
          <a:spcPct val="0"/>
        </a:spcAft>
        <a:defRPr sz="4400">
          <a:solidFill>
            <a:srgbClr val="B12E34"/>
          </a:solidFill>
          <a:latin typeface="Arial" charset="0"/>
          <a:ea typeface="ヒラギノ角ゴ Pro W3" pitchFamily="1" charset="-128"/>
        </a:defRPr>
      </a:lvl6pPr>
      <a:lvl7pPr marL="914400" algn="l" rtl="0" fontAlgn="base">
        <a:spcBef>
          <a:spcPct val="0"/>
        </a:spcBef>
        <a:spcAft>
          <a:spcPct val="0"/>
        </a:spcAft>
        <a:defRPr sz="4400">
          <a:solidFill>
            <a:srgbClr val="B12E34"/>
          </a:solidFill>
          <a:latin typeface="Arial" charset="0"/>
          <a:ea typeface="ヒラギノ角ゴ Pro W3" pitchFamily="1" charset="-128"/>
        </a:defRPr>
      </a:lvl7pPr>
      <a:lvl8pPr marL="1371600" algn="l" rtl="0" fontAlgn="base">
        <a:spcBef>
          <a:spcPct val="0"/>
        </a:spcBef>
        <a:spcAft>
          <a:spcPct val="0"/>
        </a:spcAft>
        <a:defRPr sz="4400">
          <a:solidFill>
            <a:srgbClr val="B12E34"/>
          </a:solidFill>
          <a:latin typeface="Arial" charset="0"/>
          <a:ea typeface="ヒラギノ角ゴ Pro W3" pitchFamily="1" charset="-128"/>
        </a:defRPr>
      </a:lvl8pPr>
      <a:lvl9pPr marL="1828800" algn="l" rtl="0" fontAlgn="base">
        <a:spcBef>
          <a:spcPct val="0"/>
        </a:spcBef>
        <a:spcAft>
          <a:spcPct val="0"/>
        </a:spcAft>
        <a:defRPr sz="4400">
          <a:solidFill>
            <a:srgbClr val="B12E34"/>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lr>
          <a:srgbClr val="B12E34"/>
        </a:buClr>
        <a:buFont typeface="Wingdings" panose="05000000000000000000" pitchFamily="2" charset="2"/>
        <a:buChar char="§"/>
        <a:defRPr sz="3200">
          <a:solidFill>
            <a:schemeClr val="tx1"/>
          </a:solidFill>
          <a:latin typeface="+mn-lt"/>
          <a:ea typeface="+mn-ea"/>
          <a:cs typeface="ヒラギノ角ゴ Pro W3" charset="-128"/>
        </a:defRPr>
      </a:lvl1pPr>
      <a:lvl2pPr marL="742950" indent="-285750" algn="l" rtl="0" eaLnBrk="0" fontAlgn="base" hangingPunct="0">
        <a:spcBef>
          <a:spcPct val="20000"/>
        </a:spcBef>
        <a:spcAft>
          <a:spcPct val="0"/>
        </a:spcAft>
        <a:buClr>
          <a:srgbClr val="B12E34"/>
        </a:buClr>
        <a:buFont typeface="Wingdings" panose="05000000000000000000" pitchFamily="2" charset="2"/>
        <a:buChar char="§"/>
        <a:defRPr sz="2800">
          <a:solidFill>
            <a:schemeClr val="tx1"/>
          </a:solidFill>
          <a:latin typeface="+mn-lt"/>
          <a:ea typeface="+mn-ea"/>
          <a:cs typeface="ヒラギノ角ゴ Pro W3" charset="-128"/>
        </a:defRPr>
      </a:lvl2pPr>
      <a:lvl3pPr marL="1085850" indent="-228600" algn="l" rtl="0" eaLnBrk="0" fontAlgn="base" hangingPunct="0">
        <a:spcBef>
          <a:spcPct val="20000"/>
        </a:spcBef>
        <a:spcAft>
          <a:spcPct val="0"/>
        </a:spcAft>
        <a:buClr>
          <a:srgbClr val="B12E34"/>
        </a:buClr>
        <a:buFont typeface="Wingdings" panose="05000000000000000000" pitchFamily="2" charset="2"/>
        <a:buChar char="§"/>
        <a:defRPr sz="2600">
          <a:solidFill>
            <a:schemeClr val="tx1"/>
          </a:solidFill>
          <a:latin typeface="+mn-lt"/>
          <a:ea typeface="+mn-ea"/>
          <a:cs typeface="ヒラギノ角ゴ Pro W3" charset="-128"/>
        </a:defRPr>
      </a:lvl3pPr>
      <a:lvl4pPr marL="1428750" indent="-228600" algn="l" rtl="0" eaLnBrk="0" fontAlgn="base" hangingPunct="0">
        <a:spcBef>
          <a:spcPct val="20000"/>
        </a:spcBef>
        <a:spcAft>
          <a:spcPct val="0"/>
        </a:spcAft>
        <a:buClr>
          <a:srgbClr val="B12E34"/>
        </a:buClr>
        <a:buFont typeface="Wingdings" panose="05000000000000000000" pitchFamily="2" charset="2"/>
        <a:buChar char="§"/>
        <a:defRPr sz="2000">
          <a:solidFill>
            <a:schemeClr val="tx1"/>
          </a:solidFill>
          <a:latin typeface="+mn-lt"/>
          <a:ea typeface="+mn-ea"/>
          <a:cs typeface="ヒラギノ角ゴ Pro W3" charset="-128"/>
        </a:defRPr>
      </a:lvl4pPr>
      <a:lvl5pPr marL="1771650" indent="-228600" algn="l" rtl="0" eaLnBrk="0" fontAlgn="base" hangingPunct="0">
        <a:spcBef>
          <a:spcPct val="20000"/>
        </a:spcBef>
        <a:spcAft>
          <a:spcPct val="0"/>
        </a:spcAft>
        <a:buClr>
          <a:srgbClr val="B12E34"/>
        </a:buClr>
        <a:buFont typeface="Wingdings" panose="05000000000000000000" pitchFamily="2" charset="2"/>
        <a:buChar char="§"/>
        <a:defRPr>
          <a:solidFill>
            <a:schemeClr val="tx1"/>
          </a:solidFill>
          <a:latin typeface="+mn-lt"/>
          <a:ea typeface="+mn-ea"/>
          <a:cs typeface="ヒラギノ角ゴ Pro W3" charset="-128"/>
        </a:defRPr>
      </a:lvl5pPr>
      <a:lvl6pPr marL="2228850" indent="-228600" algn="l" rtl="0" fontAlgn="base">
        <a:spcBef>
          <a:spcPct val="20000"/>
        </a:spcBef>
        <a:spcAft>
          <a:spcPct val="0"/>
        </a:spcAft>
        <a:buClr>
          <a:srgbClr val="B12E34"/>
        </a:buClr>
        <a:buFont typeface="Wingdings" pitchFamily="1" charset="2"/>
        <a:buChar char="§"/>
        <a:defRPr>
          <a:solidFill>
            <a:schemeClr val="tx1"/>
          </a:solidFill>
          <a:latin typeface="+mn-lt"/>
          <a:ea typeface="+mn-ea"/>
        </a:defRPr>
      </a:lvl6pPr>
      <a:lvl7pPr marL="2686050" indent="-228600" algn="l" rtl="0" fontAlgn="base">
        <a:spcBef>
          <a:spcPct val="20000"/>
        </a:spcBef>
        <a:spcAft>
          <a:spcPct val="0"/>
        </a:spcAft>
        <a:buClr>
          <a:srgbClr val="B12E34"/>
        </a:buClr>
        <a:buFont typeface="Wingdings" pitchFamily="1" charset="2"/>
        <a:buChar char="§"/>
        <a:defRPr>
          <a:solidFill>
            <a:schemeClr val="tx1"/>
          </a:solidFill>
          <a:latin typeface="+mn-lt"/>
          <a:ea typeface="+mn-ea"/>
        </a:defRPr>
      </a:lvl7pPr>
      <a:lvl8pPr marL="3143250" indent="-228600" algn="l" rtl="0" fontAlgn="base">
        <a:spcBef>
          <a:spcPct val="20000"/>
        </a:spcBef>
        <a:spcAft>
          <a:spcPct val="0"/>
        </a:spcAft>
        <a:buClr>
          <a:srgbClr val="B12E34"/>
        </a:buClr>
        <a:buFont typeface="Wingdings" pitchFamily="1" charset="2"/>
        <a:buChar char="§"/>
        <a:defRPr>
          <a:solidFill>
            <a:schemeClr val="tx1"/>
          </a:solidFill>
          <a:latin typeface="+mn-lt"/>
          <a:ea typeface="+mn-ea"/>
        </a:defRPr>
      </a:lvl8pPr>
      <a:lvl9pPr marL="3600450" indent="-228600" algn="l" rtl="0" fontAlgn="base">
        <a:spcBef>
          <a:spcPct val="20000"/>
        </a:spcBef>
        <a:spcAft>
          <a:spcPct val="0"/>
        </a:spcAft>
        <a:buClr>
          <a:srgbClr val="B12E34"/>
        </a:buClr>
        <a:buFont typeface="Wingdings" pitchFamily="1"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ata.gov.uk/dataset/england-nhs-nhschoices-organisations-hospitals-patient-comment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v.sk.ca/adx/aspx/adxGetMedia.aspx?mediaId=1769&amp;PN=Shared" TargetMode="External"/><Relationship Id="rId2" Type="http://schemas.openxmlformats.org/officeDocument/2006/relationships/hyperlink" Target="http://www.health.gov.sk.ca/lean-introduc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sz="3200" b="1" dirty="0" smtClean="0"/>
              <a:t>Options for a Quality Management Entity for </a:t>
            </a:r>
            <a:br>
              <a:rPr lang="en-US" sz="3200" b="1" dirty="0" smtClean="0"/>
            </a:br>
            <a:r>
              <a:rPr lang="en-US" sz="3200" b="1" dirty="0" smtClean="0"/>
              <a:t>the Republic of Georgia</a:t>
            </a:r>
            <a:r>
              <a:rPr lang="en-CA" dirty="0" smtClean="0"/>
              <a:t/>
            </a:r>
            <a:br>
              <a:rPr lang="en-CA" dirty="0" smtClean="0"/>
            </a:br>
            <a:endParaRPr lang="en-US" altLang="en-US" dirty="0" smtClean="0"/>
          </a:p>
        </p:txBody>
      </p:sp>
      <p:sp>
        <p:nvSpPr>
          <p:cNvPr id="6147" name="Rectangle 3"/>
          <p:cNvSpPr>
            <a:spLocks noGrp="1" noChangeArrowheads="1"/>
          </p:cNvSpPr>
          <p:nvPr>
            <p:ph type="subTitle" idx="1"/>
          </p:nvPr>
        </p:nvSpPr>
        <p:spPr>
          <a:xfrm>
            <a:off x="2266950" y="3516313"/>
            <a:ext cx="6572250" cy="2503487"/>
          </a:xfrm>
        </p:spPr>
        <p:txBody>
          <a:bodyPr/>
          <a:lstStyle/>
          <a:p>
            <a:pPr eaLnBrk="1" hangingPunct="1">
              <a:buFont typeface="Wingdings" panose="05000000000000000000" pitchFamily="2" charset="2"/>
              <a:buNone/>
            </a:pPr>
            <a:r>
              <a:rPr lang="en-US" altLang="en-US" dirty="0" smtClean="0">
                <a:solidFill>
                  <a:srgbClr val="002060"/>
                </a:solidFill>
              </a:rPr>
              <a:t>Presentation to Ministry of Labor, </a:t>
            </a:r>
          </a:p>
          <a:p>
            <a:pPr eaLnBrk="1" hangingPunct="1">
              <a:buFont typeface="Wingdings" panose="05000000000000000000" pitchFamily="2" charset="2"/>
              <a:buNone/>
            </a:pPr>
            <a:r>
              <a:rPr lang="en-US" altLang="en-US" dirty="0" smtClean="0">
                <a:solidFill>
                  <a:srgbClr val="002060"/>
                </a:solidFill>
              </a:rPr>
              <a:t>Health &amp; Social Affairs</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dirty="0" smtClean="0"/>
              <a:t>Dr. Ben Chan MD MPH MPA</a:t>
            </a:r>
            <a:br>
              <a:rPr lang="en-US" altLang="en-US" dirty="0" smtClean="0"/>
            </a:br>
            <a:r>
              <a:rPr lang="en-US" altLang="en-US" dirty="0" smtClean="0"/>
              <a:t>Consultant, World Bank</a:t>
            </a:r>
          </a:p>
          <a:p>
            <a:pPr eaLnBrk="1" hangingPunct="1">
              <a:buFont typeface="Wingdings" panose="05000000000000000000" pitchFamily="2" charset="2"/>
              <a:buNone/>
            </a:pPr>
            <a:endParaRPr lang="en-US" altLang="en-US" sz="1600" dirty="0" smtClean="0"/>
          </a:p>
          <a:p>
            <a:pPr eaLnBrk="1" hangingPunct="1">
              <a:buFont typeface="Wingdings" panose="05000000000000000000" pitchFamily="2" charset="2"/>
              <a:buNone/>
            </a:pPr>
            <a:r>
              <a:rPr lang="en-US" altLang="en-US" sz="1600" dirty="0" smtClean="0"/>
              <a:t>Tbilisi, Georgia, </a:t>
            </a:r>
            <a:r>
              <a:rPr lang="en-US" altLang="en-US" sz="1600" dirty="0" smtClean="0"/>
              <a:t>6 </a:t>
            </a:r>
            <a:r>
              <a:rPr lang="en-US" altLang="en-US" sz="1600" dirty="0" smtClean="0"/>
              <a:t>March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CA" smtClean="0"/>
              <a:t>Different World Views</a:t>
            </a:r>
          </a:p>
        </p:txBody>
      </p:sp>
      <p:graphicFrame>
        <p:nvGraphicFramePr>
          <p:cNvPr id="4" name="Content Placeholder 3"/>
          <p:cNvGraphicFramePr>
            <a:graphicFrameLocks noGrp="1"/>
          </p:cNvGraphicFramePr>
          <p:nvPr>
            <p:ph idx="1"/>
          </p:nvPr>
        </p:nvGraphicFramePr>
        <p:xfrm>
          <a:off x="457200" y="1600200"/>
          <a:ext cx="8229600" cy="3017838"/>
        </p:xfrm>
        <a:graphic>
          <a:graphicData uri="http://schemas.openxmlformats.org/drawingml/2006/table">
            <a:tbl>
              <a:tblPr firstRow="1" bandRow="1">
                <a:tableStyleId>{5C22544A-7EE6-4342-B048-85BDC9FD1C3A}</a:tableStyleId>
              </a:tblPr>
              <a:tblGrid>
                <a:gridCol w="3538736"/>
                <a:gridCol w="4690864"/>
              </a:tblGrid>
              <a:tr h="457248">
                <a:tc>
                  <a:txBody>
                    <a:bodyPr/>
                    <a:lstStyle/>
                    <a:p>
                      <a:r>
                        <a:rPr lang="en-CA" sz="2400" dirty="0" smtClean="0"/>
                        <a:t>Quality Assurance</a:t>
                      </a:r>
                      <a:endParaRPr lang="en-CA" sz="2400" dirty="0"/>
                    </a:p>
                  </a:txBody>
                  <a:tcPr marT="45725" marB="45725"/>
                </a:tc>
                <a:tc>
                  <a:txBody>
                    <a:bodyPr/>
                    <a:lstStyle/>
                    <a:p>
                      <a:r>
                        <a:rPr lang="en-CA" sz="2400" dirty="0" smtClean="0"/>
                        <a:t>Quality Improvement</a:t>
                      </a:r>
                      <a:endParaRPr lang="en-CA" sz="2400" dirty="0"/>
                    </a:p>
                  </a:txBody>
                  <a:tcPr marT="45725" marB="45725"/>
                </a:tc>
              </a:tr>
              <a:tr h="457248">
                <a:tc>
                  <a:txBody>
                    <a:bodyPr/>
                    <a:lstStyle/>
                    <a:p>
                      <a:r>
                        <a:rPr lang="en-CA" sz="2400" dirty="0" smtClean="0"/>
                        <a:t>Inspect Quality</a:t>
                      </a:r>
                      <a:endParaRPr lang="en-CA" sz="2400" dirty="0"/>
                    </a:p>
                  </a:txBody>
                  <a:tcPr marT="45725" marB="45725"/>
                </a:tc>
                <a:tc>
                  <a:txBody>
                    <a:bodyPr/>
                    <a:lstStyle/>
                    <a:p>
                      <a:r>
                        <a:rPr lang="en-CA" sz="2400" dirty="0" smtClean="0"/>
                        <a:t>Measure</a:t>
                      </a:r>
                      <a:r>
                        <a:rPr lang="en-CA" sz="2400" baseline="0" dirty="0" smtClean="0"/>
                        <a:t>, Understand Quality</a:t>
                      </a:r>
                      <a:endParaRPr lang="en-CA" sz="2400" dirty="0"/>
                    </a:p>
                  </a:txBody>
                  <a:tcPr marT="45725" marB="45725"/>
                </a:tc>
              </a:tr>
              <a:tr h="823047">
                <a:tc>
                  <a:txBody>
                    <a:bodyPr/>
                    <a:lstStyle/>
                    <a:p>
                      <a:r>
                        <a:rPr lang="en-CA" sz="2400" dirty="0" smtClean="0"/>
                        <a:t>Weed</a:t>
                      </a:r>
                      <a:r>
                        <a:rPr lang="en-CA" sz="2400" baseline="0" dirty="0" smtClean="0"/>
                        <a:t> Out Bad Apples</a:t>
                      </a:r>
                      <a:endParaRPr lang="en-CA" sz="2400" dirty="0"/>
                    </a:p>
                  </a:txBody>
                  <a:tcPr marT="45725" marB="45725"/>
                </a:tc>
                <a:tc>
                  <a:txBody>
                    <a:bodyPr/>
                    <a:lstStyle/>
                    <a:p>
                      <a:r>
                        <a:rPr lang="en-CA" sz="2400" dirty="0" smtClean="0"/>
                        <a:t>Improve Everyone’s Performance</a:t>
                      </a:r>
                      <a:endParaRPr lang="en-CA" sz="2400" dirty="0"/>
                    </a:p>
                  </a:txBody>
                  <a:tcPr marT="45725" marB="45725"/>
                </a:tc>
              </a:tr>
              <a:tr h="457248">
                <a:tc>
                  <a:txBody>
                    <a:bodyPr/>
                    <a:lstStyle/>
                    <a:p>
                      <a:r>
                        <a:rPr lang="en-CA" sz="2400" dirty="0" smtClean="0"/>
                        <a:t>People Are</a:t>
                      </a:r>
                      <a:r>
                        <a:rPr lang="en-CA" sz="2400" baseline="0" dirty="0" smtClean="0"/>
                        <a:t> Problem</a:t>
                      </a:r>
                      <a:endParaRPr lang="en-CA" sz="2400" dirty="0"/>
                    </a:p>
                  </a:txBody>
                  <a:tcPr marT="45725" marB="45725"/>
                </a:tc>
                <a:tc>
                  <a:txBody>
                    <a:bodyPr/>
                    <a:lstStyle/>
                    <a:p>
                      <a:r>
                        <a:rPr lang="en-CA" sz="2400" dirty="0" smtClean="0"/>
                        <a:t>Systems Are the Problem</a:t>
                      </a:r>
                      <a:endParaRPr lang="en-CA" sz="2400" dirty="0"/>
                    </a:p>
                  </a:txBody>
                  <a:tcPr marT="45725" marB="45725"/>
                </a:tc>
              </a:tr>
              <a:tr h="823047">
                <a:tc>
                  <a:txBody>
                    <a:bodyPr/>
                    <a:lstStyle/>
                    <a:p>
                      <a:r>
                        <a:rPr lang="en-CA" sz="2400" dirty="0" smtClean="0"/>
                        <a:t>Punish</a:t>
                      </a:r>
                      <a:r>
                        <a:rPr lang="en-CA" sz="2400" baseline="0" dirty="0" smtClean="0"/>
                        <a:t> Mistakes</a:t>
                      </a:r>
                      <a:endParaRPr lang="en-CA" sz="2400" dirty="0"/>
                    </a:p>
                  </a:txBody>
                  <a:tcPr marT="45725" marB="45725"/>
                </a:tc>
                <a:tc>
                  <a:txBody>
                    <a:bodyPr/>
                    <a:lstStyle/>
                    <a:p>
                      <a:r>
                        <a:rPr lang="en-CA" sz="2400" dirty="0" smtClean="0"/>
                        <a:t>Motivate &amp; Empower</a:t>
                      </a:r>
                      <a:r>
                        <a:rPr lang="en-CA" sz="2400" baseline="0" dirty="0" smtClean="0"/>
                        <a:t> People to Change</a:t>
                      </a:r>
                      <a:endParaRPr lang="en-CA" sz="2400" dirty="0"/>
                    </a:p>
                  </a:txBody>
                  <a:tcPr marT="45725" marB="45725"/>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smtClean="0"/>
              <a:t>QA vs QI</a:t>
            </a:r>
          </a:p>
        </p:txBody>
      </p:sp>
      <p:pic>
        <p:nvPicPr>
          <p:cNvPr id="30723" name="Picture 2" descr="http://www.qatoqi.com/images/Logo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844675"/>
            <a:ext cx="619125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smtClean="0"/>
              <a:t>Quality Improvement Theory</a:t>
            </a:r>
          </a:p>
        </p:txBody>
      </p:sp>
      <p:sp>
        <p:nvSpPr>
          <p:cNvPr id="31747" name="Content Placeholder 2"/>
          <p:cNvSpPr>
            <a:spLocks noGrp="1"/>
          </p:cNvSpPr>
          <p:nvPr>
            <p:ph idx="1"/>
          </p:nvPr>
        </p:nvSpPr>
        <p:spPr>
          <a:xfrm>
            <a:off x="3557588" y="1916113"/>
            <a:ext cx="5281611" cy="2692400"/>
          </a:xfrm>
        </p:spPr>
        <p:txBody>
          <a:bodyPr/>
          <a:lstStyle/>
          <a:p>
            <a:r>
              <a:rPr lang="en-CA" dirty="0" smtClean="0"/>
              <a:t>Dr. W. Edwards Deming’s “System of Profound Knowledge”</a:t>
            </a:r>
          </a:p>
          <a:p>
            <a:pPr lvl="1"/>
            <a:r>
              <a:rPr lang="en-CA" dirty="0" smtClean="0"/>
              <a:t>   </a:t>
            </a:r>
            <a:r>
              <a:rPr lang="en-CA" sz="2600" dirty="0" smtClean="0"/>
              <a:t>Appreciation of a system</a:t>
            </a:r>
          </a:p>
          <a:p>
            <a:pPr lvl="1"/>
            <a:r>
              <a:rPr lang="en-CA" sz="2600" dirty="0" smtClean="0"/>
              <a:t>   Knowledge of variation</a:t>
            </a:r>
          </a:p>
          <a:p>
            <a:pPr lvl="1"/>
            <a:r>
              <a:rPr lang="en-CA" sz="2600" dirty="0" smtClean="0"/>
              <a:t>   Theory of knowledge</a:t>
            </a:r>
          </a:p>
          <a:p>
            <a:pPr lvl="1"/>
            <a:r>
              <a:rPr lang="en-CA" sz="2600" dirty="0" smtClean="0"/>
              <a:t>   Knowledge of psychology</a:t>
            </a:r>
          </a:p>
          <a:p>
            <a:pPr lvl="1"/>
            <a:endParaRPr lang="en-CA" dirty="0" smtClean="0"/>
          </a:p>
        </p:txBody>
      </p:sp>
      <p:pic>
        <p:nvPicPr>
          <p:cNvPr id="31748" name="Picture 12" descr="http://www.greatthoughtstreasury.com/sites/default/files/william-edwards-deming-837-t-600x600-rw%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916113"/>
            <a:ext cx="309562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CA" dirty="0" smtClean="0"/>
              <a:t>System of Profound Knowledge</a:t>
            </a:r>
          </a:p>
        </p:txBody>
      </p:sp>
      <p:sp>
        <p:nvSpPr>
          <p:cNvPr id="32771" name="Content Placeholder 2"/>
          <p:cNvSpPr>
            <a:spLocks noGrp="1"/>
          </p:cNvSpPr>
          <p:nvPr>
            <p:ph idx="1"/>
          </p:nvPr>
        </p:nvSpPr>
        <p:spPr>
          <a:xfrm>
            <a:off x="471488" y="1417637"/>
            <a:ext cx="8229600" cy="4525963"/>
          </a:xfrm>
        </p:spPr>
        <p:txBody>
          <a:bodyPr/>
          <a:lstStyle/>
          <a:p>
            <a:r>
              <a:rPr lang="en-CA" sz="2800" i="1" dirty="0" smtClean="0"/>
              <a:t>Appreciation of a system</a:t>
            </a:r>
            <a:r>
              <a:rPr lang="en-CA" sz="2800" dirty="0" smtClean="0"/>
              <a:t>: </a:t>
            </a:r>
          </a:p>
          <a:p>
            <a:pPr lvl="2"/>
            <a:r>
              <a:rPr lang="en-CA" sz="2400" dirty="0" smtClean="0"/>
              <a:t>understand processes &amp; how poor handoffs, miscommunication, inconsistencies occur</a:t>
            </a:r>
          </a:p>
          <a:p>
            <a:r>
              <a:rPr lang="en-CA" sz="2800" i="1" dirty="0" smtClean="0"/>
              <a:t>Knowledge of variation</a:t>
            </a:r>
            <a:r>
              <a:rPr lang="en-CA" sz="2800" dirty="0" smtClean="0"/>
              <a:t>: </a:t>
            </a:r>
          </a:p>
          <a:p>
            <a:pPr lvl="2"/>
            <a:r>
              <a:rPr lang="en-CA" sz="2400" dirty="0" smtClean="0"/>
              <a:t>Understand natural variations in quality, distinguish it from special causes which change quality</a:t>
            </a:r>
          </a:p>
          <a:p>
            <a:r>
              <a:rPr lang="en-CA" sz="2800" i="1" dirty="0" smtClean="0"/>
              <a:t>Theory of knowledge</a:t>
            </a:r>
            <a:r>
              <a:rPr lang="en-CA" sz="2800" dirty="0" smtClean="0"/>
              <a:t>: </a:t>
            </a:r>
          </a:p>
          <a:p>
            <a:pPr lvl="2"/>
            <a:r>
              <a:rPr lang="en-CA" sz="2400" dirty="0" smtClean="0"/>
              <a:t>Develop theories of why quality is poor; test theories, act on the knowledge you’ve gained</a:t>
            </a:r>
          </a:p>
          <a:p>
            <a:r>
              <a:rPr lang="en-CA" sz="2800" i="1" dirty="0" smtClean="0"/>
              <a:t>Knowledge of psychology</a:t>
            </a:r>
            <a:r>
              <a:rPr lang="en-CA" sz="2800" dirty="0" smtClean="0"/>
              <a:t>: </a:t>
            </a:r>
          </a:p>
          <a:p>
            <a:pPr lvl="2"/>
            <a:r>
              <a:rPr lang="en-CA" sz="2400" dirty="0" smtClean="0"/>
              <a:t>understand human nature – why is it hard to change behavior, &amp; what can we do about it?</a:t>
            </a:r>
          </a:p>
          <a:p>
            <a:endParaRPr lang="en-C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Understanding Processes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8625956"/>
              </p:ext>
            </p:extLst>
          </p:nvPr>
        </p:nvGraphicFramePr>
        <p:xfrm>
          <a:off x="304800" y="3276600"/>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1707439"/>
            <a:ext cx="7561263" cy="830997"/>
          </a:xfrm>
          <a:prstGeom prst="rect">
            <a:avLst/>
          </a:prstGeom>
          <a:noFill/>
        </p:spPr>
        <p:txBody>
          <a:bodyPr wrap="square" rtlCol="0">
            <a:spAutoFit/>
          </a:bodyPr>
          <a:lstStyle/>
          <a:p>
            <a:r>
              <a:rPr lang="en-CA" dirty="0" smtClean="0"/>
              <a:t>Steps 2010 Survey:  34% of adults with hypertension, 61% of patients with HBP not on appropriate treatment</a:t>
            </a:r>
            <a:endParaRPr lang="en-CA" dirty="0"/>
          </a:p>
        </p:txBody>
      </p:sp>
      <p:sp>
        <p:nvSpPr>
          <p:cNvPr id="6" name="TextBox 5"/>
          <p:cNvSpPr txBox="1"/>
          <p:nvPr/>
        </p:nvSpPr>
        <p:spPr>
          <a:xfrm>
            <a:off x="5181600" y="6019800"/>
            <a:ext cx="3249608" cy="461665"/>
          </a:xfrm>
          <a:prstGeom prst="rect">
            <a:avLst/>
          </a:prstGeom>
          <a:noFill/>
        </p:spPr>
        <p:txBody>
          <a:bodyPr wrap="none" rtlCol="0">
            <a:spAutoFit/>
          </a:bodyPr>
          <a:lstStyle/>
          <a:p>
            <a:r>
              <a:rPr lang="en-CA" dirty="0" smtClean="0"/>
              <a:t>What could go wrong?</a:t>
            </a:r>
            <a:endParaRPr lang="en-CA" dirty="0"/>
          </a:p>
        </p:txBody>
      </p:sp>
    </p:spTree>
    <p:extLst>
      <p:ext uri="{BB962C8B-B14F-4D97-AF65-F5344CB8AC3E}">
        <p14:creationId xmlns:p14="http://schemas.microsoft.com/office/powerpoint/2010/main" val="276409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Understanding Processes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2954603"/>
              </p:ext>
            </p:extLst>
          </p:nvPr>
        </p:nvGraphicFramePr>
        <p:xfrm>
          <a:off x="304800" y="3200400"/>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181600" y="6019800"/>
            <a:ext cx="3249608" cy="461665"/>
          </a:xfrm>
          <a:prstGeom prst="rect">
            <a:avLst/>
          </a:prstGeom>
          <a:noFill/>
        </p:spPr>
        <p:txBody>
          <a:bodyPr wrap="none" rtlCol="0">
            <a:spAutoFit/>
          </a:bodyPr>
          <a:lstStyle/>
          <a:p>
            <a:r>
              <a:rPr lang="en-CA" dirty="0" smtClean="0"/>
              <a:t>What could go wrong?</a:t>
            </a:r>
            <a:endParaRPr lang="en-CA" dirty="0"/>
          </a:p>
        </p:txBody>
      </p:sp>
      <p:sp>
        <p:nvSpPr>
          <p:cNvPr id="3" name="Oval Callout 2"/>
          <p:cNvSpPr/>
          <p:nvPr/>
        </p:nvSpPr>
        <p:spPr bwMode="auto">
          <a:xfrm>
            <a:off x="533400" y="2286000"/>
            <a:ext cx="1676400" cy="1164003"/>
          </a:xfrm>
          <a:prstGeom prst="wedgeEllipseCallout">
            <a:avLst>
              <a:gd name="adj1" fmla="val -44971"/>
              <a:gd name="adj2" fmla="val 103673"/>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Pt</a:t>
            </a: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 forgets to make </a:t>
            </a: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apptmt</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7" name="Oval Callout 6"/>
          <p:cNvSpPr/>
          <p:nvPr/>
        </p:nvSpPr>
        <p:spPr bwMode="auto">
          <a:xfrm>
            <a:off x="1905000" y="2417397"/>
            <a:ext cx="1676400" cy="1164003"/>
          </a:xfrm>
          <a:prstGeom prst="wedgeEllipseCallout">
            <a:avLst>
              <a:gd name="adj1" fmla="val -44971"/>
              <a:gd name="adj2" fmla="val 103673"/>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Pt</a:t>
            </a: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 can’t make it, no-show</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8" name="Oval Callout 7"/>
          <p:cNvSpPr/>
          <p:nvPr/>
        </p:nvSpPr>
        <p:spPr bwMode="auto">
          <a:xfrm>
            <a:off x="3124200" y="2819400"/>
            <a:ext cx="1676400" cy="1164003"/>
          </a:xfrm>
          <a:prstGeom prst="wedgeEllipseCallout">
            <a:avLst>
              <a:gd name="adj1" fmla="val -26162"/>
              <a:gd name="adj2" fmla="val 63040"/>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Staff forget to take BP</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9" name="Oval Callout 8"/>
          <p:cNvSpPr/>
          <p:nvPr/>
        </p:nvSpPr>
        <p:spPr bwMode="auto">
          <a:xfrm>
            <a:off x="3962400" y="1655397"/>
            <a:ext cx="2971800" cy="1164003"/>
          </a:xfrm>
          <a:prstGeom prst="wedgeEllipseCallout">
            <a:avLst>
              <a:gd name="adj1" fmla="val -5048"/>
              <a:gd name="adj2" fmla="val 149723"/>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MD unaware of guidelines, forgets to order Rx</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10" name="Oval Callout 9"/>
          <p:cNvSpPr/>
          <p:nvPr/>
        </p:nvSpPr>
        <p:spPr bwMode="auto">
          <a:xfrm>
            <a:off x="5334000" y="2819400"/>
            <a:ext cx="1981200" cy="1164003"/>
          </a:xfrm>
          <a:prstGeom prst="wedgeEllipseCallout">
            <a:avLst>
              <a:gd name="adj1" fmla="val 7115"/>
              <a:gd name="adj2" fmla="val 58977"/>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Pt</a:t>
            </a: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 forgets </a:t>
            </a: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apptmt</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11" name="Oval Callout 10"/>
          <p:cNvSpPr/>
          <p:nvPr/>
        </p:nvSpPr>
        <p:spPr bwMode="auto">
          <a:xfrm>
            <a:off x="6553200" y="1828799"/>
            <a:ext cx="2273300" cy="1697403"/>
          </a:xfrm>
          <a:prstGeom prst="wedgeEllipseCallout">
            <a:avLst>
              <a:gd name="adj1" fmla="val 7450"/>
              <a:gd name="adj2" fmla="val 76849"/>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Pt</a:t>
            </a: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 forgets to fill Rx, </a:t>
            </a: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mis</a:t>
            </a: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-understands directions</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Tree>
    <p:extLst>
      <p:ext uri="{BB962C8B-B14F-4D97-AF65-F5344CB8AC3E}">
        <p14:creationId xmlns:p14="http://schemas.microsoft.com/office/powerpoint/2010/main" val="265955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3200400"/>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181600" y="6019800"/>
            <a:ext cx="3264035" cy="461665"/>
          </a:xfrm>
          <a:prstGeom prst="rect">
            <a:avLst/>
          </a:prstGeom>
          <a:noFill/>
        </p:spPr>
        <p:txBody>
          <a:bodyPr wrap="none" rtlCol="0">
            <a:spAutoFit/>
          </a:bodyPr>
          <a:lstStyle/>
          <a:p>
            <a:r>
              <a:rPr lang="en-CA" dirty="0" smtClean="0"/>
              <a:t>Ideas for Improvement</a:t>
            </a:r>
            <a:endParaRPr lang="en-CA" dirty="0"/>
          </a:p>
        </p:txBody>
      </p:sp>
      <p:sp>
        <p:nvSpPr>
          <p:cNvPr id="3" name="Oval Callout 2"/>
          <p:cNvSpPr/>
          <p:nvPr/>
        </p:nvSpPr>
        <p:spPr bwMode="auto">
          <a:xfrm>
            <a:off x="533400" y="2286000"/>
            <a:ext cx="1676400" cy="1164003"/>
          </a:xfrm>
          <a:prstGeom prst="wedgeEllipseCallout">
            <a:avLst>
              <a:gd name="adj1" fmla="val -44971"/>
              <a:gd name="adj2" fmla="val 103673"/>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Pt</a:t>
            </a: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 forgets to make </a:t>
            </a: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apptmt</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7" name="Oval Callout 6"/>
          <p:cNvSpPr/>
          <p:nvPr/>
        </p:nvSpPr>
        <p:spPr bwMode="auto">
          <a:xfrm>
            <a:off x="1905000" y="2417397"/>
            <a:ext cx="1676400" cy="1164003"/>
          </a:xfrm>
          <a:prstGeom prst="wedgeEllipseCallout">
            <a:avLst>
              <a:gd name="adj1" fmla="val -44971"/>
              <a:gd name="adj2" fmla="val 103673"/>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Pt</a:t>
            </a: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 can’t make it, no-show</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8" name="Oval Callout 7"/>
          <p:cNvSpPr/>
          <p:nvPr/>
        </p:nvSpPr>
        <p:spPr bwMode="auto">
          <a:xfrm>
            <a:off x="3124200" y="2819400"/>
            <a:ext cx="1676400" cy="1164003"/>
          </a:xfrm>
          <a:prstGeom prst="wedgeEllipseCallout">
            <a:avLst>
              <a:gd name="adj1" fmla="val -26162"/>
              <a:gd name="adj2" fmla="val 63040"/>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Staff forget to take BP</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9" name="Oval Callout 8"/>
          <p:cNvSpPr/>
          <p:nvPr/>
        </p:nvSpPr>
        <p:spPr bwMode="auto">
          <a:xfrm>
            <a:off x="3962400" y="1655397"/>
            <a:ext cx="2971800" cy="1164003"/>
          </a:xfrm>
          <a:prstGeom prst="wedgeEllipseCallout">
            <a:avLst>
              <a:gd name="adj1" fmla="val -5048"/>
              <a:gd name="adj2" fmla="val 149723"/>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MD unaware of guidelines, forgets to order Rx</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10" name="Oval Callout 9"/>
          <p:cNvSpPr/>
          <p:nvPr/>
        </p:nvSpPr>
        <p:spPr bwMode="auto">
          <a:xfrm>
            <a:off x="5334000" y="2819400"/>
            <a:ext cx="1981200" cy="1164003"/>
          </a:xfrm>
          <a:prstGeom prst="wedgeEllipseCallout">
            <a:avLst>
              <a:gd name="adj1" fmla="val 5523"/>
              <a:gd name="adj2" fmla="val 56268"/>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Pt</a:t>
            </a: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 forgets </a:t>
            </a: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apptmt</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11" name="Oval Callout 10"/>
          <p:cNvSpPr/>
          <p:nvPr/>
        </p:nvSpPr>
        <p:spPr bwMode="auto">
          <a:xfrm>
            <a:off x="6553200" y="1828799"/>
            <a:ext cx="2286000" cy="1697403"/>
          </a:xfrm>
          <a:prstGeom prst="wedgeEllipseCallout">
            <a:avLst>
              <a:gd name="adj1" fmla="val 7450"/>
              <a:gd name="adj2" fmla="val 76849"/>
            </a:avLst>
          </a:prstGeom>
          <a:solidFill>
            <a:srgbClr val="FFC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Pt</a:t>
            </a: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 forgets to fill Rx, </a:t>
            </a: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mis</a:t>
            </a: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-understands directions</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12" name="Oval Callout 11"/>
          <p:cNvSpPr/>
          <p:nvPr/>
        </p:nvSpPr>
        <p:spPr bwMode="auto">
          <a:xfrm>
            <a:off x="609600" y="762000"/>
            <a:ext cx="2209800" cy="793566"/>
          </a:xfrm>
          <a:prstGeom prst="wedgeEllipseCallout">
            <a:avLst>
              <a:gd name="adj1" fmla="val -2651"/>
              <a:gd name="adj2" fmla="val 82002"/>
            </a:avLst>
          </a:prstGeom>
          <a:solidFill>
            <a:srgbClr val="FF0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Patient recall system</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13" name="Oval Callout 12"/>
          <p:cNvSpPr/>
          <p:nvPr/>
        </p:nvSpPr>
        <p:spPr bwMode="auto">
          <a:xfrm>
            <a:off x="2895600" y="730434"/>
            <a:ext cx="1752600" cy="793566"/>
          </a:xfrm>
          <a:prstGeom prst="wedgeEllipseCallout">
            <a:avLst>
              <a:gd name="adj1" fmla="val -2651"/>
              <a:gd name="adj2" fmla="val 82002"/>
            </a:avLst>
          </a:prstGeom>
          <a:solidFill>
            <a:srgbClr val="FF0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800" dirty="0" err="1" smtClean="0">
                <a:ln w="0"/>
                <a:effectLst>
                  <a:outerShdw blurRad="38100" dist="19050" dir="2700000" algn="tl" rotWithShape="0">
                    <a:schemeClr val="dk1">
                      <a:alpha val="40000"/>
                    </a:schemeClr>
                  </a:outerShdw>
                </a:effectLst>
                <a:latin typeface="Arial" charset="0"/>
                <a:ea typeface="ヒラギノ角ゴ Pro W3" pitchFamily="1" charset="-128"/>
              </a:rPr>
              <a:t>Flowsheet</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14" name="Oval Callout 13"/>
          <p:cNvSpPr/>
          <p:nvPr/>
        </p:nvSpPr>
        <p:spPr bwMode="auto">
          <a:xfrm>
            <a:off x="4724400" y="685800"/>
            <a:ext cx="1752600" cy="793566"/>
          </a:xfrm>
          <a:prstGeom prst="wedgeEllipseCallout">
            <a:avLst>
              <a:gd name="adj1" fmla="val -2651"/>
              <a:gd name="adj2" fmla="val 82002"/>
            </a:avLst>
          </a:prstGeom>
          <a:solidFill>
            <a:srgbClr val="FF0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Treatment algorithm</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
        <p:nvSpPr>
          <p:cNvPr id="15" name="Oval Callout 14"/>
          <p:cNvSpPr/>
          <p:nvPr/>
        </p:nvSpPr>
        <p:spPr bwMode="auto">
          <a:xfrm>
            <a:off x="6934200" y="730434"/>
            <a:ext cx="1752600" cy="793566"/>
          </a:xfrm>
          <a:prstGeom prst="wedgeEllipseCallout">
            <a:avLst>
              <a:gd name="adj1" fmla="val -2651"/>
              <a:gd name="adj2" fmla="val 82002"/>
            </a:avLst>
          </a:prstGeom>
          <a:solidFill>
            <a:srgbClr val="FF0000"/>
          </a:solidFill>
          <a:ln w="9525" cap="flat" cmpd="sng" algn="ctr">
            <a:solidFill>
              <a:srgbClr val="00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800" dirty="0" smtClean="0">
                <a:ln w="0"/>
                <a:effectLst>
                  <a:outerShdw blurRad="38100" dist="19050" dir="2700000" algn="tl" rotWithShape="0">
                    <a:schemeClr val="dk1">
                      <a:alpha val="40000"/>
                    </a:schemeClr>
                  </a:outerShdw>
                </a:effectLst>
                <a:latin typeface="Arial" charset="0"/>
                <a:ea typeface="ヒラギノ角ゴ Pro W3" pitchFamily="1" charset="-128"/>
              </a:rPr>
              <a:t>Logbook for patient</a:t>
            </a:r>
            <a:endParaRPr kumimoji="0" lang="en-CA" sz="1800" i="0" u="none" strike="noStrike" normalizeH="0" baseline="0" dirty="0" smtClean="0">
              <a:ln w="0"/>
              <a:effectLst>
                <a:outerShdw blurRad="38100" dist="19050" dir="2700000" algn="tl" rotWithShape="0">
                  <a:schemeClr val="dk1">
                    <a:alpha val="40000"/>
                  </a:schemeClr>
                </a:outerShdw>
              </a:effectLst>
              <a:latin typeface="Arial" charset="0"/>
              <a:ea typeface="ヒラギノ角ゴ Pro W3" pitchFamily="1" charset="-128"/>
            </a:endParaRPr>
          </a:p>
        </p:txBody>
      </p:sp>
    </p:spTree>
    <p:extLst>
      <p:ext uri="{BB962C8B-B14F-4D97-AF65-F5344CB8AC3E}">
        <p14:creationId xmlns:p14="http://schemas.microsoft.com/office/powerpoint/2010/main" val="323657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 Analysis Skills in Workforce</a:t>
            </a:r>
            <a:endParaRPr lang="en-CA" dirty="0"/>
          </a:p>
        </p:txBody>
      </p:sp>
      <p:sp>
        <p:nvSpPr>
          <p:cNvPr id="3" name="Content Placeholder 2"/>
          <p:cNvSpPr>
            <a:spLocks noGrp="1"/>
          </p:cNvSpPr>
          <p:nvPr>
            <p:ph idx="1"/>
          </p:nvPr>
        </p:nvSpPr>
        <p:spPr>
          <a:xfrm>
            <a:off x="609600" y="2209800"/>
            <a:ext cx="8229600" cy="4419600"/>
          </a:xfrm>
        </p:spPr>
        <p:txBody>
          <a:bodyPr/>
          <a:lstStyle/>
          <a:p>
            <a:r>
              <a:rPr lang="en-CA" dirty="0" smtClean="0"/>
              <a:t>A critical strategy to fundamentally changing how care is delivered</a:t>
            </a:r>
          </a:p>
          <a:p>
            <a:r>
              <a:rPr lang="en-CA" dirty="0" smtClean="0"/>
              <a:t>Labor-intensive but essential</a:t>
            </a:r>
          </a:p>
          <a:p>
            <a:r>
              <a:rPr lang="en-CA" dirty="0" smtClean="0"/>
              <a:t> systematically map up steps in delivery of care and identify:</a:t>
            </a:r>
          </a:p>
          <a:p>
            <a:pPr lvl="1"/>
            <a:r>
              <a:rPr lang="en-CA" dirty="0" smtClean="0"/>
              <a:t>Bottlenecks, miscommunication, poor handoffs, non-value-added steps</a:t>
            </a:r>
            <a:endParaRPr lang="en-CA" dirty="0"/>
          </a:p>
        </p:txBody>
      </p:sp>
    </p:spTree>
    <p:extLst>
      <p:ext uri="{BB962C8B-B14F-4D97-AF65-F5344CB8AC3E}">
        <p14:creationId xmlns:p14="http://schemas.microsoft.com/office/powerpoint/2010/main" val="232858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762000"/>
            <a:ext cx="8353425" cy="1143000"/>
          </a:xfrm>
        </p:spPr>
        <p:txBody>
          <a:bodyPr/>
          <a:lstStyle/>
          <a:p>
            <a:r>
              <a:rPr lang="en-CA" sz="4000" dirty="0" smtClean="0"/>
              <a:t>Key Ingredients to System-Wide </a:t>
            </a:r>
            <a:br>
              <a:rPr lang="en-CA" sz="4000" dirty="0" smtClean="0"/>
            </a:br>
            <a:r>
              <a:rPr lang="en-CA" sz="4000" dirty="0" smtClean="0"/>
              <a:t>Quality Improvement</a:t>
            </a:r>
            <a:endParaRPr lang="en-CA" sz="4000" dirty="0"/>
          </a:p>
        </p:txBody>
      </p:sp>
      <p:sp>
        <p:nvSpPr>
          <p:cNvPr id="3" name="Content Placeholder 2"/>
          <p:cNvSpPr>
            <a:spLocks noGrp="1"/>
          </p:cNvSpPr>
          <p:nvPr>
            <p:ph idx="1"/>
          </p:nvPr>
        </p:nvSpPr>
        <p:spPr>
          <a:xfrm>
            <a:off x="609600" y="2362200"/>
            <a:ext cx="8229600" cy="4267200"/>
          </a:xfrm>
        </p:spPr>
        <p:txBody>
          <a:bodyPr/>
          <a:lstStyle/>
          <a:p>
            <a:r>
              <a:rPr lang="en-CA" dirty="0" smtClean="0"/>
              <a:t>I - Quality Measurement</a:t>
            </a:r>
          </a:p>
          <a:p>
            <a:pPr lvl="1"/>
            <a:r>
              <a:rPr lang="en-CA" dirty="0" smtClean="0"/>
              <a:t>selection of key indicators</a:t>
            </a:r>
          </a:p>
          <a:p>
            <a:pPr lvl="1"/>
            <a:r>
              <a:rPr lang="en-CA" dirty="0" smtClean="0"/>
              <a:t>data collection</a:t>
            </a:r>
          </a:p>
          <a:p>
            <a:pPr lvl="1"/>
            <a:r>
              <a:rPr lang="en-CA" dirty="0" smtClean="0"/>
              <a:t>data quality assurance</a:t>
            </a:r>
          </a:p>
          <a:p>
            <a:pPr lvl="1"/>
            <a:r>
              <a:rPr lang="en-CA" dirty="0" smtClean="0"/>
              <a:t>Analysis</a:t>
            </a:r>
          </a:p>
          <a:p>
            <a:pPr lvl="2"/>
            <a:r>
              <a:rPr lang="en-CA" dirty="0" smtClean="0"/>
              <a:t>Comparisons over time</a:t>
            </a:r>
          </a:p>
          <a:p>
            <a:pPr lvl="2"/>
            <a:r>
              <a:rPr lang="en-CA" dirty="0" smtClean="0"/>
              <a:t>Comparisons by organization</a:t>
            </a:r>
          </a:p>
          <a:p>
            <a:pPr marL="857250" lvl="2" indent="0">
              <a:buNone/>
            </a:pPr>
            <a:endParaRPr lang="en-CA" dirty="0" smtClean="0"/>
          </a:p>
          <a:p>
            <a:pPr marL="457200" lvl="1" indent="0">
              <a:buNone/>
            </a:pPr>
            <a:endParaRPr lang="en-CA" dirty="0" smtClean="0"/>
          </a:p>
        </p:txBody>
      </p:sp>
    </p:spTree>
    <p:extLst>
      <p:ext uri="{BB962C8B-B14F-4D97-AF65-F5344CB8AC3E}">
        <p14:creationId xmlns:p14="http://schemas.microsoft.com/office/powerpoint/2010/main" val="4232390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762000"/>
            <a:ext cx="8353425" cy="1143000"/>
          </a:xfrm>
        </p:spPr>
        <p:txBody>
          <a:bodyPr/>
          <a:lstStyle/>
          <a:p>
            <a:r>
              <a:rPr lang="en-CA" sz="4000" dirty="0" smtClean="0"/>
              <a:t>Key Ingredients to System-Wide </a:t>
            </a:r>
            <a:br>
              <a:rPr lang="en-CA" sz="4000" dirty="0" smtClean="0"/>
            </a:br>
            <a:r>
              <a:rPr lang="en-CA" sz="4000" dirty="0" smtClean="0"/>
              <a:t>Quality Improvement</a:t>
            </a:r>
            <a:endParaRPr lang="en-CA" sz="4000" dirty="0"/>
          </a:p>
        </p:txBody>
      </p:sp>
      <p:sp>
        <p:nvSpPr>
          <p:cNvPr id="3" name="Content Placeholder 2"/>
          <p:cNvSpPr>
            <a:spLocks noGrp="1"/>
          </p:cNvSpPr>
          <p:nvPr>
            <p:ph idx="1"/>
          </p:nvPr>
        </p:nvSpPr>
        <p:spPr>
          <a:xfrm>
            <a:off x="609600" y="2362200"/>
            <a:ext cx="8229600" cy="4267200"/>
          </a:xfrm>
        </p:spPr>
        <p:txBody>
          <a:bodyPr/>
          <a:lstStyle/>
          <a:p>
            <a:r>
              <a:rPr lang="en-CA" dirty="0" smtClean="0"/>
              <a:t>II - Public Reporting</a:t>
            </a:r>
          </a:p>
          <a:p>
            <a:pPr lvl="1"/>
            <a:r>
              <a:rPr lang="en-CA" dirty="0" smtClean="0"/>
              <a:t>Report by individual health care organization</a:t>
            </a:r>
          </a:p>
          <a:p>
            <a:pPr lvl="1"/>
            <a:r>
              <a:rPr lang="en-CA" dirty="0"/>
              <a:t>If possible, identify benchmarks for performance</a:t>
            </a:r>
          </a:p>
          <a:p>
            <a:pPr lvl="1"/>
            <a:r>
              <a:rPr lang="en-CA" dirty="0" smtClean="0"/>
              <a:t>Key purpose:  motivate managers to improve quality</a:t>
            </a:r>
          </a:p>
          <a:p>
            <a:pPr lvl="1"/>
            <a:endParaRPr lang="en-CA" dirty="0"/>
          </a:p>
        </p:txBody>
      </p:sp>
    </p:spTree>
    <p:extLst>
      <p:ext uri="{BB962C8B-B14F-4D97-AF65-F5344CB8AC3E}">
        <p14:creationId xmlns:p14="http://schemas.microsoft.com/office/powerpoint/2010/main" val="1119876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sz="3200" smtClean="0"/>
              <a:t>Quality Dimensions &amp; Common Problems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1898684"/>
              </p:ext>
            </p:extLst>
          </p:nvPr>
        </p:nvGraphicFramePr>
        <p:xfrm>
          <a:off x="381000" y="1737099"/>
          <a:ext cx="8458200" cy="4663701"/>
        </p:xfrm>
        <a:graphic>
          <a:graphicData uri="http://schemas.openxmlformats.org/drawingml/2006/table">
            <a:tbl>
              <a:tblPr firstRow="1" bandRow="1">
                <a:tableStyleId>{5C22544A-7EE6-4342-B048-85BDC9FD1C3A}</a:tableStyleId>
              </a:tblPr>
              <a:tblGrid>
                <a:gridCol w="1801283"/>
                <a:gridCol w="6656917"/>
              </a:tblGrid>
              <a:tr h="457237">
                <a:tc>
                  <a:txBody>
                    <a:bodyPr/>
                    <a:lstStyle/>
                    <a:p>
                      <a:r>
                        <a:rPr lang="en-CA" sz="2400" dirty="0" smtClean="0">
                          <a:solidFill>
                            <a:schemeClr val="tx1"/>
                          </a:solidFill>
                        </a:rPr>
                        <a:t>Dimension</a:t>
                      </a:r>
                      <a:endParaRPr lang="en-CA" sz="2400" dirty="0">
                        <a:solidFill>
                          <a:schemeClr val="tx1"/>
                        </a:solidFill>
                      </a:endParaRPr>
                    </a:p>
                  </a:txBody>
                  <a:tcPr marT="45724" marB="45724"/>
                </a:tc>
                <a:tc>
                  <a:txBody>
                    <a:bodyPr/>
                    <a:lstStyle/>
                    <a:p>
                      <a:r>
                        <a:rPr lang="en-CA" sz="2400" baseline="0" dirty="0" smtClean="0">
                          <a:solidFill>
                            <a:schemeClr val="tx1"/>
                          </a:solidFill>
                        </a:rPr>
                        <a:t> Major Quality Problems</a:t>
                      </a:r>
                      <a:endParaRPr lang="en-CA" sz="2400" dirty="0">
                        <a:solidFill>
                          <a:schemeClr val="tx1"/>
                        </a:solidFill>
                      </a:endParaRPr>
                    </a:p>
                  </a:txBody>
                  <a:tcPr marT="45724" marB="45724"/>
                </a:tc>
              </a:tr>
              <a:tr h="823027">
                <a:tc>
                  <a:txBody>
                    <a:bodyPr/>
                    <a:lstStyle/>
                    <a:p>
                      <a:r>
                        <a:rPr lang="en-CA" sz="2400" dirty="0" smtClean="0"/>
                        <a:t>Effective</a:t>
                      </a:r>
                      <a:endParaRPr lang="en-CA" sz="2400" dirty="0"/>
                    </a:p>
                  </a:txBody>
                  <a:tcPr marT="45724" marB="45724"/>
                </a:tc>
                <a:tc>
                  <a:txBody>
                    <a:bodyPr/>
                    <a:lstStyle/>
                    <a:p>
                      <a:r>
                        <a:rPr lang="en-CA" sz="2400" dirty="0" smtClean="0"/>
                        <a:t>Poor chronic disease management</a:t>
                      </a:r>
                    </a:p>
                    <a:p>
                      <a:r>
                        <a:rPr lang="en-CA" sz="2400" baseline="0" dirty="0" smtClean="0"/>
                        <a:t>Suboptimal cancer screening, TB management</a:t>
                      </a:r>
                      <a:endParaRPr lang="en-CA" sz="2400" dirty="0" smtClean="0"/>
                    </a:p>
                  </a:txBody>
                  <a:tcPr marT="45724" marB="45724"/>
                </a:tc>
              </a:tr>
              <a:tr h="823027">
                <a:tc>
                  <a:txBody>
                    <a:bodyPr/>
                    <a:lstStyle/>
                    <a:p>
                      <a:r>
                        <a:rPr lang="en-CA" sz="2400" dirty="0" smtClean="0"/>
                        <a:t>Safe</a:t>
                      </a:r>
                      <a:endParaRPr lang="en-CA" sz="2400" dirty="0"/>
                    </a:p>
                  </a:txBody>
                  <a:tcPr marT="45724" marB="45724"/>
                </a:tc>
                <a:tc>
                  <a:txBody>
                    <a:bodyPr/>
                    <a:lstStyle/>
                    <a:p>
                      <a:r>
                        <a:rPr lang="en-CA" sz="2400" dirty="0" smtClean="0"/>
                        <a:t>Healthcare</a:t>
                      </a:r>
                      <a:r>
                        <a:rPr lang="en-CA" sz="2400" baseline="0" dirty="0" smtClean="0"/>
                        <a:t>-acquired infections, procedural complications, drug errors, injuries/falls</a:t>
                      </a:r>
                      <a:endParaRPr lang="en-CA" sz="2400" dirty="0"/>
                    </a:p>
                  </a:txBody>
                  <a:tcPr marT="45724" marB="45724"/>
                </a:tc>
              </a:tr>
              <a:tr h="457237">
                <a:tc>
                  <a:txBody>
                    <a:bodyPr/>
                    <a:lstStyle/>
                    <a:p>
                      <a:r>
                        <a:rPr lang="en-CA" sz="2400" dirty="0" smtClean="0"/>
                        <a:t>Accessible</a:t>
                      </a:r>
                      <a:endParaRPr lang="en-CA" sz="2400" dirty="0"/>
                    </a:p>
                  </a:txBody>
                  <a:tcPr marT="45724" marB="45724"/>
                </a:tc>
                <a:tc>
                  <a:txBody>
                    <a:bodyPr/>
                    <a:lstStyle/>
                    <a:p>
                      <a:r>
                        <a:rPr lang="en-CA" sz="2400" dirty="0" smtClean="0"/>
                        <a:t>Access</a:t>
                      </a:r>
                      <a:r>
                        <a:rPr lang="en-CA" sz="2400" baseline="0" dirty="0" smtClean="0"/>
                        <a:t> to basic primary care</a:t>
                      </a:r>
                      <a:endParaRPr lang="en-CA" sz="2400" dirty="0"/>
                    </a:p>
                  </a:txBody>
                  <a:tcPr marT="45724" marB="45724"/>
                </a:tc>
              </a:tr>
              <a:tr h="457237">
                <a:tc>
                  <a:txBody>
                    <a:bodyPr/>
                    <a:lstStyle/>
                    <a:p>
                      <a:r>
                        <a:rPr lang="en-CA" sz="2400" dirty="0" smtClean="0"/>
                        <a:t>Pt-Centred</a:t>
                      </a:r>
                      <a:endParaRPr lang="en-CA" sz="2400" dirty="0"/>
                    </a:p>
                  </a:txBody>
                  <a:tcPr marT="45724" marB="45724"/>
                </a:tc>
                <a:tc>
                  <a:txBody>
                    <a:bodyPr/>
                    <a:lstStyle/>
                    <a:p>
                      <a:r>
                        <a:rPr lang="en-CA" sz="2400" dirty="0" smtClean="0"/>
                        <a:t>Poor</a:t>
                      </a:r>
                      <a:r>
                        <a:rPr lang="en-CA" sz="2400" baseline="0" dirty="0" smtClean="0"/>
                        <a:t> c</a:t>
                      </a:r>
                      <a:r>
                        <a:rPr lang="en-CA" sz="2400" dirty="0" smtClean="0"/>
                        <a:t>ommunication</a:t>
                      </a:r>
                      <a:r>
                        <a:rPr lang="en-CA" sz="2400" baseline="0" dirty="0" smtClean="0"/>
                        <a:t>, engagement in decisions</a:t>
                      </a:r>
                      <a:endParaRPr lang="en-CA" sz="2400" dirty="0" smtClean="0"/>
                    </a:p>
                  </a:txBody>
                  <a:tcPr marT="45724" marB="45724"/>
                </a:tc>
              </a:tr>
              <a:tr h="457237">
                <a:tc>
                  <a:txBody>
                    <a:bodyPr/>
                    <a:lstStyle/>
                    <a:p>
                      <a:r>
                        <a:rPr lang="en-CA" sz="2400" dirty="0" smtClean="0"/>
                        <a:t>Efficient</a:t>
                      </a:r>
                      <a:endParaRPr lang="en-CA" sz="2400" dirty="0"/>
                    </a:p>
                  </a:txBody>
                  <a:tcPr marT="45724" marB="45724"/>
                </a:tc>
                <a:tc>
                  <a:txBody>
                    <a:bodyPr/>
                    <a:lstStyle/>
                    <a:p>
                      <a:r>
                        <a:rPr lang="en-CA" sz="2400" dirty="0" smtClean="0"/>
                        <a:t>Wasted resources,</a:t>
                      </a:r>
                      <a:r>
                        <a:rPr lang="en-CA" sz="2400" baseline="0" dirty="0" smtClean="0"/>
                        <a:t> staff time</a:t>
                      </a:r>
                    </a:p>
                    <a:p>
                      <a:r>
                        <a:rPr lang="en-CA" sz="2400" baseline="0" dirty="0" smtClean="0"/>
                        <a:t>Overuse (e.g. certain medications)</a:t>
                      </a:r>
                      <a:endParaRPr lang="en-CA" sz="2400" dirty="0"/>
                    </a:p>
                  </a:txBody>
                  <a:tcPr marT="45724" marB="45724"/>
                </a:tc>
              </a:tr>
              <a:tr h="457237">
                <a:tc>
                  <a:txBody>
                    <a:bodyPr/>
                    <a:lstStyle/>
                    <a:p>
                      <a:r>
                        <a:rPr lang="en-CA" sz="2400" dirty="0" smtClean="0"/>
                        <a:t>Equitable</a:t>
                      </a:r>
                      <a:endParaRPr lang="en-CA" sz="2400" dirty="0"/>
                    </a:p>
                  </a:txBody>
                  <a:tcPr marT="45724" marB="45724"/>
                </a:tc>
                <a:tc>
                  <a:txBody>
                    <a:bodyPr/>
                    <a:lstStyle/>
                    <a:p>
                      <a:r>
                        <a:rPr lang="en-CA" sz="2400" dirty="0" smtClean="0"/>
                        <a:t>Gaps in outcomes between</a:t>
                      </a:r>
                      <a:r>
                        <a:rPr lang="en-CA" sz="2400" baseline="0" dirty="0" smtClean="0"/>
                        <a:t> rich &amp; poor, urban/rural</a:t>
                      </a:r>
                      <a:endParaRPr lang="en-CA" sz="2400" dirty="0"/>
                    </a:p>
                  </a:txBody>
                  <a:tcPr marT="45724" marB="45724"/>
                </a:tc>
              </a:tr>
            </a:tbl>
          </a:graphicData>
        </a:graphic>
      </p:graphicFrame>
    </p:spTree>
    <p:extLst>
      <p:ext uri="{BB962C8B-B14F-4D97-AF65-F5344CB8AC3E}">
        <p14:creationId xmlns:p14="http://schemas.microsoft.com/office/powerpoint/2010/main" val="117175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5" name="Content Placeholder 4"/>
          <p:cNvSpPr>
            <a:spLocks noGrp="1"/>
          </p:cNvSpPr>
          <p:nvPr>
            <p:ph idx="1"/>
          </p:nvPr>
        </p:nvSpPr>
        <p:spPr>
          <a:xfrm>
            <a:off x="228600" y="1976437"/>
            <a:ext cx="8229600" cy="4648200"/>
          </a:xfrm>
        </p:spPr>
        <p:txBody>
          <a:bodyPr/>
          <a:lstStyle/>
          <a:p>
            <a:r>
              <a:rPr lang="en-CA" dirty="0" smtClean="0"/>
              <a:t>USA:</a:t>
            </a:r>
          </a:p>
          <a:p>
            <a:pPr lvl="1"/>
            <a:r>
              <a:rPr lang="en-CA" dirty="0" smtClean="0"/>
              <a:t>Hospital Compare</a:t>
            </a:r>
          </a:p>
          <a:p>
            <a:pPr lvl="1"/>
            <a:r>
              <a:rPr lang="en-CA" dirty="0" smtClean="0"/>
              <a:t>Nursing Home Compare</a:t>
            </a:r>
          </a:p>
          <a:p>
            <a:pPr lvl="1"/>
            <a:endParaRPr lang="en-CA" dirty="0"/>
          </a:p>
          <a:p>
            <a:pPr lvl="1"/>
            <a:r>
              <a:rPr lang="en-CA" dirty="0" smtClean="0"/>
              <a:t>Detailed comparisons</a:t>
            </a:r>
          </a:p>
          <a:p>
            <a:pPr marL="457200" lvl="1" indent="0">
              <a:buNone/>
            </a:pPr>
            <a:r>
              <a:rPr lang="en-CA" dirty="0"/>
              <a:t> </a:t>
            </a:r>
            <a:r>
              <a:rPr lang="en-CA" dirty="0" smtClean="0"/>
              <a:t>  of quality measures</a:t>
            </a:r>
          </a:p>
          <a:p>
            <a:pPr marL="457200" lvl="1" indent="0">
              <a:buNone/>
            </a:pPr>
            <a:r>
              <a:rPr lang="en-CA" dirty="0"/>
              <a:t> </a:t>
            </a:r>
            <a:r>
              <a:rPr lang="en-CA" dirty="0" smtClean="0"/>
              <a:t>  by different hospitals</a:t>
            </a:r>
          </a:p>
          <a:p>
            <a:endParaRPr lang="en-CA" dirty="0"/>
          </a:p>
        </p:txBody>
      </p:sp>
      <p:pic>
        <p:nvPicPr>
          <p:cNvPr id="4" name="Picture 3"/>
          <p:cNvPicPr>
            <a:picLocks noChangeAspect="1"/>
          </p:cNvPicPr>
          <p:nvPr/>
        </p:nvPicPr>
        <p:blipFill>
          <a:blip r:embed="rId2"/>
          <a:stretch>
            <a:fillRect/>
          </a:stretch>
        </p:blipFill>
        <p:spPr>
          <a:xfrm>
            <a:off x="4953000" y="914400"/>
            <a:ext cx="3324777" cy="5557837"/>
          </a:xfrm>
          <a:prstGeom prst="rect">
            <a:avLst/>
          </a:prstGeom>
        </p:spPr>
      </p:pic>
    </p:spTree>
    <p:extLst>
      <p:ext uri="{BB962C8B-B14F-4D97-AF65-F5344CB8AC3E}">
        <p14:creationId xmlns:p14="http://schemas.microsoft.com/office/powerpoint/2010/main" val="140022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5" name="Content Placeholder 4"/>
          <p:cNvSpPr>
            <a:spLocks noGrp="1"/>
          </p:cNvSpPr>
          <p:nvPr>
            <p:ph idx="1"/>
          </p:nvPr>
        </p:nvSpPr>
        <p:spPr>
          <a:xfrm>
            <a:off x="474663" y="1681163"/>
            <a:ext cx="8229600" cy="4648200"/>
          </a:xfrm>
        </p:spPr>
        <p:txBody>
          <a:bodyPr/>
          <a:lstStyle/>
          <a:p>
            <a:r>
              <a:rPr lang="en-CA" sz="2800" dirty="0" smtClean="0"/>
              <a:t>Health Quality Ontario – Long-term care homes</a:t>
            </a:r>
            <a:endParaRPr lang="en-CA" sz="2800" dirty="0"/>
          </a:p>
        </p:txBody>
      </p:sp>
      <p:pic>
        <p:nvPicPr>
          <p:cNvPr id="4" name="Picture 3"/>
          <p:cNvPicPr>
            <a:picLocks noChangeAspect="1"/>
          </p:cNvPicPr>
          <p:nvPr/>
        </p:nvPicPr>
        <p:blipFill>
          <a:blip r:embed="rId2"/>
          <a:stretch>
            <a:fillRect/>
          </a:stretch>
        </p:blipFill>
        <p:spPr>
          <a:xfrm>
            <a:off x="1555751" y="2514600"/>
            <a:ext cx="7148512" cy="4049801"/>
          </a:xfrm>
          <a:prstGeom prst="rect">
            <a:avLst/>
          </a:prstGeom>
        </p:spPr>
      </p:pic>
    </p:spTree>
    <p:extLst>
      <p:ext uri="{BB962C8B-B14F-4D97-AF65-F5344CB8AC3E}">
        <p14:creationId xmlns:p14="http://schemas.microsoft.com/office/powerpoint/2010/main" val="2829626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5" name="Content Placeholder 4"/>
          <p:cNvSpPr>
            <a:spLocks noGrp="1"/>
          </p:cNvSpPr>
          <p:nvPr>
            <p:ph idx="1"/>
          </p:nvPr>
        </p:nvSpPr>
        <p:spPr/>
        <p:txBody>
          <a:bodyPr/>
          <a:lstStyle/>
          <a:p>
            <a:r>
              <a:rPr lang="en-CA" dirty="0" smtClean="0"/>
              <a:t>Public Reporting in UK</a:t>
            </a:r>
            <a:endParaRPr lang="en-CA" dirty="0"/>
          </a:p>
        </p:txBody>
      </p:sp>
      <p:pic>
        <p:nvPicPr>
          <p:cNvPr id="4" name="Picture 3"/>
          <p:cNvPicPr>
            <a:picLocks noChangeAspect="1"/>
          </p:cNvPicPr>
          <p:nvPr/>
        </p:nvPicPr>
        <p:blipFill>
          <a:blip r:embed="rId2"/>
          <a:stretch>
            <a:fillRect/>
          </a:stretch>
        </p:blipFill>
        <p:spPr>
          <a:xfrm>
            <a:off x="609600" y="2895600"/>
            <a:ext cx="8094663" cy="3144081"/>
          </a:xfrm>
          <a:prstGeom prst="rect">
            <a:avLst/>
          </a:prstGeom>
        </p:spPr>
      </p:pic>
      <p:sp>
        <p:nvSpPr>
          <p:cNvPr id="6" name="TextBox 5"/>
          <p:cNvSpPr txBox="1"/>
          <p:nvPr/>
        </p:nvSpPr>
        <p:spPr>
          <a:xfrm>
            <a:off x="289805" y="6290846"/>
            <a:ext cx="8734251" cy="338554"/>
          </a:xfrm>
          <a:prstGeom prst="rect">
            <a:avLst/>
          </a:prstGeom>
          <a:noFill/>
        </p:spPr>
        <p:txBody>
          <a:bodyPr wrap="none" rtlCol="0">
            <a:spAutoFit/>
          </a:bodyPr>
          <a:lstStyle/>
          <a:p>
            <a:r>
              <a:rPr lang="en-CA" sz="1600" dirty="0">
                <a:hlinkClick r:id="rId3"/>
              </a:rPr>
              <a:t>http://data.gov.uk/dataset/england-nhs-nhschoices-organisations-hospitals-patient-comments</a:t>
            </a:r>
            <a:r>
              <a:rPr lang="en-CA" sz="1600" dirty="0" smtClean="0">
                <a:hlinkClick r:id="rId3"/>
              </a:rPr>
              <a:t>#</a:t>
            </a:r>
            <a:r>
              <a:rPr lang="en-CA" sz="1600" dirty="0" smtClean="0"/>
              <a:t> </a:t>
            </a:r>
            <a:endParaRPr lang="en-CA" sz="1600" dirty="0"/>
          </a:p>
        </p:txBody>
      </p:sp>
    </p:spTree>
    <p:extLst>
      <p:ext uri="{BB962C8B-B14F-4D97-AF65-F5344CB8AC3E}">
        <p14:creationId xmlns:p14="http://schemas.microsoft.com/office/powerpoint/2010/main" val="87590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762000"/>
            <a:ext cx="8353425" cy="1143000"/>
          </a:xfrm>
        </p:spPr>
        <p:txBody>
          <a:bodyPr/>
          <a:lstStyle/>
          <a:p>
            <a:r>
              <a:rPr lang="en-CA" sz="4000" dirty="0" smtClean="0"/>
              <a:t>Key Ingredients to System-Wide </a:t>
            </a:r>
            <a:br>
              <a:rPr lang="en-CA" sz="4000" dirty="0" smtClean="0"/>
            </a:br>
            <a:r>
              <a:rPr lang="en-CA" sz="4000" dirty="0" smtClean="0"/>
              <a:t>Quality Improvement</a:t>
            </a:r>
            <a:endParaRPr lang="en-CA" sz="4000" dirty="0"/>
          </a:p>
        </p:txBody>
      </p:sp>
      <p:sp>
        <p:nvSpPr>
          <p:cNvPr id="3" name="Content Placeholder 2"/>
          <p:cNvSpPr>
            <a:spLocks noGrp="1"/>
          </p:cNvSpPr>
          <p:nvPr>
            <p:ph idx="1"/>
          </p:nvPr>
        </p:nvSpPr>
        <p:spPr>
          <a:xfrm>
            <a:off x="609600" y="2362200"/>
            <a:ext cx="8229600" cy="4267200"/>
          </a:xfrm>
        </p:spPr>
        <p:txBody>
          <a:bodyPr/>
          <a:lstStyle/>
          <a:p>
            <a:r>
              <a:rPr lang="en-CA" dirty="0" smtClean="0"/>
              <a:t>III - Quality Improvement Capacity</a:t>
            </a:r>
          </a:p>
          <a:p>
            <a:pPr lvl="1"/>
            <a:r>
              <a:rPr lang="en-CA" dirty="0" smtClean="0"/>
              <a:t>Deep skills in process improvement within staff of health care organizations</a:t>
            </a:r>
          </a:p>
          <a:p>
            <a:pPr lvl="2"/>
            <a:r>
              <a:rPr lang="en-CA" dirty="0" smtClean="0"/>
              <a:t>Most organizations grossly under-resourced &amp; overestimate existing capacity to manage change</a:t>
            </a:r>
          </a:p>
          <a:p>
            <a:pPr lvl="1"/>
            <a:r>
              <a:rPr lang="en-CA" dirty="0" smtClean="0"/>
              <a:t>Develop leadership skills for quality</a:t>
            </a:r>
          </a:p>
          <a:p>
            <a:pPr lvl="2"/>
            <a:r>
              <a:rPr lang="en-CA" dirty="0" smtClean="0"/>
              <a:t>Moving from culture of blame to culture of improvement</a:t>
            </a:r>
          </a:p>
          <a:p>
            <a:endParaRPr lang="en-CA" dirty="0"/>
          </a:p>
        </p:txBody>
      </p:sp>
    </p:spTree>
    <p:extLst>
      <p:ext uri="{BB962C8B-B14F-4D97-AF65-F5344CB8AC3E}">
        <p14:creationId xmlns:p14="http://schemas.microsoft.com/office/powerpoint/2010/main" val="818912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762000"/>
            <a:ext cx="8353425" cy="1219200"/>
          </a:xfrm>
        </p:spPr>
        <p:txBody>
          <a:bodyPr/>
          <a:lstStyle/>
          <a:p>
            <a:r>
              <a:rPr lang="en-CA" dirty="0" err="1" smtClean="0"/>
              <a:t>Qulturum</a:t>
            </a:r>
            <a:r>
              <a:rPr lang="en-CA" dirty="0" smtClean="0"/>
              <a:t/>
            </a:r>
            <a:br>
              <a:rPr lang="en-CA" dirty="0" smtClean="0"/>
            </a:br>
            <a:r>
              <a:rPr lang="en-CA" sz="2800" dirty="0" smtClean="0"/>
              <a:t>Jonkoping, Sweden</a:t>
            </a:r>
            <a:endParaRPr lang="en-CA" sz="2800" dirty="0"/>
          </a:p>
        </p:txBody>
      </p:sp>
      <p:sp>
        <p:nvSpPr>
          <p:cNvPr id="3" name="Content Placeholder 2"/>
          <p:cNvSpPr>
            <a:spLocks noGrp="1"/>
          </p:cNvSpPr>
          <p:nvPr>
            <p:ph idx="1"/>
          </p:nvPr>
        </p:nvSpPr>
        <p:spPr>
          <a:xfrm>
            <a:off x="609600" y="2133600"/>
            <a:ext cx="8229600" cy="4495800"/>
          </a:xfrm>
        </p:spPr>
        <p:txBody>
          <a:bodyPr/>
          <a:lstStyle/>
          <a:p>
            <a:r>
              <a:rPr lang="en-CA" sz="2800" dirty="0"/>
              <a:t>Long-term mission (12 </a:t>
            </a:r>
            <a:r>
              <a:rPr lang="en-CA" sz="2800" dirty="0" err="1"/>
              <a:t>yrs</a:t>
            </a:r>
            <a:r>
              <a:rPr lang="en-CA" sz="2800" dirty="0"/>
              <a:t>) to build QI capacity </a:t>
            </a:r>
            <a:r>
              <a:rPr lang="en-CA" sz="2800" dirty="0" smtClean="0"/>
              <a:t>within Jonkoping</a:t>
            </a:r>
          </a:p>
          <a:p>
            <a:r>
              <a:rPr lang="en-CA" sz="2800" dirty="0" smtClean="0"/>
              <a:t>Houses 40 dedicated individuals</a:t>
            </a:r>
          </a:p>
          <a:p>
            <a:r>
              <a:rPr lang="en-CA" sz="2800" dirty="0" smtClean="0"/>
              <a:t>46% of health care workers have spent time in institute</a:t>
            </a:r>
          </a:p>
          <a:p>
            <a:r>
              <a:rPr lang="en-CA" sz="2800" dirty="0" smtClean="0"/>
              <a:t>Hub for numerous QI initiatives</a:t>
            </a:r>
          </a:p>
          <a:p>
            <a:r>
              <a:rPr lang="en-CA" sz="2800" dirty="0" smtClean="0"/>
              <a:t>Jonkoping widely regarded as leading health system with better outcomes, lower costs</a:t>
            </a:r>
          </a:p>
          <a:p>
            <a:endParaRPr lang="en-CA" dirty="0" smtClean="0"/>
          </a:p>
          <a:p>
            <a:endParaRPr lang="en-CA" dirty="0"/>
          </a:p>
        </p:txBody>
      </p:sp>
      <p:pic>
        <p:nvPicPr>
          <p:cNvPr id="1026" name="Picture 2" descr="http://www.lj.se/extweb_files/extweb24441/qultu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537" y="769723"/>
            <a:ext cx="2836863" cy="13638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2241" y="6252185"/>
            <a:ext cx="3999878" cy="369332"/>
          </a:xfrm>
          <a:prstGeom prst="rect">
            <a:avLst/>
          </a:prstGeom>
          <a:noFill/>
        </p:spPr>
        <p:txBody>
          <a:bodyPr wrap="none" rtlCol="0">
            <a:spAutoFit/>
          </a:bodyPr>
          <a:lstStyle/>
          <a:p>
            <a:r>
              <a:rPr lang="en-CA" sz="1800" dirty="0" smtClean="0"/>
              <a:t>www.lj.se/infopage.jsf?nodeId=31736</a:t>
            </a:r>
            <a:endParaRPr lang="en-CA" sz="1800" dirty="0"/>
          </a:p>
        </p:txBody>
      </p:sp>
    </p:spTree>
    <p:extLst>
      <p:ext uri="{BB962C8B-B14F-4D97-AF65-F5344CB8AC3E}">
        <p14:creationId xmlns:p14="http://schemas.microsoft.com/office/powerpoint/2010/main" val="174189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Health Quality Council, Saskatchewan</a:t>
            </a:r>
            <a:br>
              <a:rPr lang="en-CA" sz="3600" dirty="0" smtClean="0"/>
            </a:br>
            <a:r>
              <a:rPr lang="en-CA" sz="2800" dirty="0" smtClean="0"/>
              <a:t>LEAN Transformation</a:t>
            </a:r>
            <a:endParaRPr lang="en-CA" sz="2800" dirty="0"/>
          </a:p>
        </p:txBody>
      </p:sp>
      <p:sp>
        <p:nvSpPr>
          <p:cNvPr id="3" name="Content Placeholder 2"/>
          <p:cNvSpPr>
            <a:spLocks noGrp="1"/>
          </p:cNvSpPr>
          <p:nvPr>
            <p:ph idx="1"/>
          </p:nvPr>
        </p:nvSpPr>
        <p:spPr/>
        <p:txBody>
          <a:bodyPr/>
          <a:lstStyle/>
          <a:p>
            <a:r>
              <a:rPr lang="en-CA" dirty="0" smtClean="0"/>
              <a:t>Saskatchewan – province of 1 million</a:t>
            </a:r>
          </a:p>
          <a:p>
            <a:r>
              <a:rPr lang="en-CA" dirty="0" smtClean="0"/>
              <a:t>$30 mil, 5 </a:t>
            </a:r>
            <a:r>
              <a:rPr lang="en-CA" dirty="0" err="1" smtClean="0"/>
              <a:t>yr</a:t>
            </a:r>
            <a:r>
              <a:rPr lang="en-CA" dirty="0" smtClean="0"/>
              <a:t> investment in LEAN training</a:t>
            </a:r>
          </a:p>
          <a:p>
            <a:r>
              <a:rPr lang="en-CA" dirty="0" smtClean="0"/>
              <a:t>Aims for capacity building:</a:t>
            </a:r>
          </a:p>
          <a:p>
            <a:pPr lvl="1"/>
            <a:r>
              <a:rPr lang="en-CA" dirty="0" smtClean="0"/>
              <a:t>advanced LEAN skills for all CEOs &amp; senior management </a:t>
            </a:r>
          </a:p>
          <a:p>
            <a:pPr lvl="1"/>
            <a:r>
              <a:rPr lang="en-CA" dirty="0" smtClean="0"/>
              <a:t>By 2016:  1000 QI projects, 25% of 40,000 staff to receive core LEAN training</a:t>
            </a:r>
            <a:endParaRPr lang="en-CA" dirty="0"/>
          </a:p>
        </p:txBody>
      </p:sp>
      <p:sp>
        <p:nvSpPr>
          <p:cNvPr id="4" name="TextBox 3"/>
          <p:cNvSpPr txBox="1"/>
          <p:nvPr/>
        </p:nvSpPr>
        <p:spPr>
          <a:xfrm>
            <a:off x="1066800" y="5943600"/>
            <a:ext cx="7618368" cy="923330"/>
          </a:xfrm>
          <a:prstGeom prst="rect">
            <a:avLst/>
          </a:prstGeom>
          <a:noFill/>
        </p:spPr>
        <p:txBody>
          <a:bodyPr wrap="none" rtlCol="0">
            <a:spAutoFit/>
          </a:bodyPr>
          <a:lstStyle/>
          <a:p>
            <a:r>
              <a:rPr lang="en-CA" sz="1800" dirty="0" smtClean="0">
                <a:hlinkClick r:id="rId2"/>
              </a:rPr>
              <a:t>www.health.gov.sk.ca/lean-introduction</a:t>
            </a:r>
            <a:endParaRPr lang="en-CA" sz="1800" dirty="0" smtClean="0"/>
          </a:p>
          <a:p>
            <a:r>
              <a:rPr lang="en-CA" sz="1800" dirty="0" smtClean="0">
                <a:hlinkClick r:id="rId3"/>
              </a:rPr>
              <a:t>www.gov.sk.ca/adx/aspx/adxGetMedia.aspx?mediaId=1769&amp;PN=Shared</a:t>
            </a:r>
            <a:endParaRPr lang="en-CA" sz="1800" dirty="0" smtClean="0"/>
          </a:p>
          <a:p>
            <a:endParaRPr lang="en-CA" sz="1800" dirty="0"/>
          </a:p>
        </p:txBody>
      </p:sp>
    </p:spTree>
    <p:extLst>
      <p:ext uri="{BB962C8B-B14F-4D97-AF65-F5344CB8AC3E}">
        <p14:creationId xmlns:p14="http://schemas.microsoft.com/office/powerpoint/2010/main" val="1157465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762000"/>
            <a:ext cx="8353425" cy="1143000"/>
          </a:xfrm>
        </p:spPr>
        <p:txBody>
          <a:bodyPr/>
          <a:lstStyle/>
          <a:p>
            <a:r>
              <a:rPr lang="en-CA" sz="4000" dirty="0" smtClean="0"/>
              <a:t>Key Ingredients to System-Wide </a:t>
            </a:r>
            <a:br>
              <a:rPr lang="en-CA" sz="4000" dirty="0" smtClean="0"/>
            </a:br>
            <a:r>
              <a:rPr lang="en-CA" sz="4000" dirty="0" smtClean="0"/>
              <a:t>Quality Improvement</a:t>
            </a:r>
            <a:endParaRPr lang="en-CA" sz="4000" dirty="0"/>
          </a:p>
        </p:txBody>
      </p:sp>
      <p:sp>
        <p:nvSpPr>
          <p:cNvPr id="3" name="Content Placeholder 2"/>
          <p:cNvSpPr>
            <a:spLocks noGrp="1"/>
          </p:cNvSpPr>
          <p:nvPr>
            <p:ph idx="1"/>
          </p:nvPr>
        </p:nvSpPr>
        <p:spPr>
          <a:xfrm>
            <a:off x="609600" y="2133600"/>
            <a:ext cx="8229600" cy="4267200"/>
          </a:xfrm>
        </p:spPr>
        <p:txBody>
          <a:bodyPr/>
          <a:lstStyle/>
          <a:p>
            <a:r>
              <a:rPr lang="en-CA" dirty="0" smtClean="0"/>
              <a:t>IV - Decision Supports /IT</a:t>
            </a:r>
          </a:p>
          <a:p>
            <a:pPr lvl="1"/>
            <a:r>
              <a:rPr lang="en-CA" dirty="0" smtClean="0"/>
              <a:t>Support providers to “remember to do the right thing”</a:t>
            </a:r>
          </a:p>
          <a:p>
            <a:pPr lvl="1"/>
            <a:r>
              <a:rPr lang="en-CA" dirty="0" smtClean="0"/>
              <a:t>Embed into EMR (electronic medical record) where possible, but EMR not a prerequisite</a:t>
            </a:r>
          </a:p>
          <a:p>
            <a:pPr lvl="1"/>
            <a:r>
              <a:rPr lang="en-CA" dirty="0" smtClean="0"/>
              <a:t>Includes checklists, standard orders, decision trees, standard pathway, reminders &amp; alerts</a:t>
            </a:r>
          </a:p>
          <a:p>
            <a:pPr lvl="1"/>
            <a:r>
              <a:rPr lang="en-CA" dirty="0" smtClean="0"/>
              <a:t>Ensure planning for QI embedded into EMR strategy</a:t>
            </a:r>
          </a:p>
          <a:p>
            <a:pPr lvl="1"/>
            <a:endParaRPr lang="en-CA" dirty="0" smtClean="0"/>
          </a:p>
          <a:p>
            <a:endParaRPr lang="en-CA" dirty="0"/>
          </a:p>
        </p:txBody>
      </p:sp>
    </p:spTree>
    <p:extLst>
      <p:ext uri="{BB962C8B-B14F-4D97-AF65-F5344CB8AC3E}">
        <p14:creationId xmlns:p14="http://schemas.microsoft.com/office/powerpoint/2010/main" val="3861639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lstStyle/>
          <a:p>
            <a:r>
              <a:rPr lang="en-CA" dirty="0" smtClean="0"/>
              <a:t>Many examples of IT implementation agencies, but incorporation of decision supports to promote QI not always explicit</a:t>
            </a:r>
          </a:p>
          <a:p>
            <a:r>
              <a:rPr lang="en-CA" dirty="0" smtClean="0"/>
              <a:t>Agency for Healthcare Research &amp; Quality (USA), Clinical Decision Support Initiative</a:t>
            </a:r>
          </a:p>
          <a:p>
            <a:pPr lvl="2"/>
            <a:r>
              <a:rPr lang="en-CA" dirty="0" smtClean="0"/>
              <a:t>Developing EMR algorithms to support best practice adoption</a:t>
            </a:r>
          </a:p>
          <a:p>
            <a:pPr marL="457200" lvl="1" indent="0">
              <a:buNone/>
            </a:pPr>
            <a:r>
              <a:rPr lang="en-CA" sz="1800" dirty="0" smtClean="0"/>
              <a:t>http</a:t>
            </a:r>
            <a:r>
              <a:rPr lang="en-CA" sz="1800" dirty="0"/>
              <a:t>://healthit.ahrq.gov/ahrq-funded-projects/clinical-decision-support-initiative</a:t>
            </a:r>
          </a:p>
        </p:txBody>
      </p:sp>
    </p:spTree>
    <p:extLst>
      <p:ext uri="{BB962C8B-B14F-4D97-AF65-F5344CB8AC3E}">
        <p14:creationId xmlns:p14="http://schemas.microsoft.com/office/powerpoint/2010/main" val="217720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762000"/>
            <a:ext cx="8353425" cy="1143000"/>
          </a:xfrm>
        </p:spPr>
        <p:txBody>
          <a:bodyPr/>
          <a:lstStyle/>
          <a:p>
            <a:r>
              <a:rPr lang="en-CA" sz="4000" dirty="0" smtClean="0"/>
              <a:t>Key Ingredients to System-Wide </a:t>
            </a:r>
            <a:br>
              <a:rPr lang="en-CA" sz="4000" dirty="0" smtClean="0"/>
            </a:br>
            <a:r>
              <a:rPr lang="en-CA" sz="4000" dirty="0" smtClean="0"/>
              <a:t>Quality Improvement</a:t>
            </a:r>
            <a:endParaRPr lang="en-CA" sz="4000" dirty="0"/>
          </a:p>
        </p:txBody>
      </p:sp>
      <p:sp>
        <p:nvSpPr>
          <p:cNvPr id="3" name="Content Placeholder 2"/>
          <p:cNvSpPr>
            <a:spLocks noGrp="1"/>
          </p:cNvSpPr>
          <p:nvPr>
            <p:ph idx="1"/>
          </p:nvPr>
        </p:nvSpPr>
        <p:spPr>
          <a:xfrm>
            <a:off x="609600" y="2362200"/>
            <a:ext cx="8229600" cy="4267200"/>
          </a:xfrm>
        </p:spPr>
        <p:txBody>
          <a:bodyPr/>
          <a:lstStyle/>
          <a:p>
            <a:r>
              <a:rPr lang="en-CA" dirty="0" smtClean="0"/>
              <a:t>V - Accountability &amp; Incentives for Quality</a:t>
            </a:r>
          </a:p>
          <a:p>
            <a:pPr lvl="1"/>
            <a:r>
              <a:rPr lang="en-CA" dirty="0" smtClean="0"/>
              <a:t>Contracts / accountability agreements with organizations</a:t>
            </a:r>
          </a:p>
          <a:p>
            <a:pPr lvl="1"/>
            <a:r>
              <a:rPr lang="en-CA" dirty="0" smtClean="0"/>
              <a:t>Results-based payment / pay-for-performance</a:t>
            </a:r>
          </a:p>
          <a:p>
            <a:pPr lvl="1"/>
            <a:r>
              <a:rPr lang="en-CA" dirty="0" smtClean="0"/>
              <a:t>Incentives for participation in QI activities</a:t>
            </a:r>
          </a:p>
          <a:p>
            <a:pPr lvl="1"/>
            <a:endParaRPr lang="en-CA" dirty="0" smtClean="0"/>
          </a:p>
          <a:p>
            <a:endParaRPr lang="en-CA" dirty="0" smtClean="0"/>
          </a:p>
          <a:p>
            <a:endParaRPr lang="en-CA" dirty="0"/>
          </a:p>
        </p:txBody>
      </p:sp>
    </p:spTree>
    <p:extLst>
      <p:ext uri="{BB962C8B-B14F-4D97-AF65-F5344CB8AC3E}">
        <p14:creationId xmlns:p14="http://schemas.microsoft.com/office/powerpoint/2010/main" val="471787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762000"/>
            <a:ext cx="8353425" cy="1143000"/>
          </a:xfrm>
        </p:spPr>
        <p:txBody>
          <a:bodyPr/>
          <a:lstStyle/>
          <a:p>
            <a:r>
              <a:rPr lang="en-CA" sz="4000" dirty="0" smtClean="0"/>
              <a:t>Key Ingredients to System-Wide </a:t>
            </a:r>
            <a:br>
              <a:rPr lang="en-CA" sz="4000" dirty="0" smtClean="0"/>
            </a:br>
            <a:r>
              <a:rPr lang="en-CA" sz="4000" dirty="0" smtClean="0"/>
              <a:t>Quality Improvement</a:t>
            </a:r>
            <a:endParaRPr lang="en-CA" sz="4000" dirty="0"/>
          </a:p>
        </p:txBody>
      </p:sp>
      <p:sp>
        <p:nvSpPr>
          <p:cNvPr id="3" name="Content Placeholder 2"/>
          <p:cNvSpPr>
            <a:spLocks noGrp="1"/>
          </p:cNvSpPr>
          <p:nvPr>
            <p:ph idx="1"/>
          </p:nvPr>
        </p:nvSpPr>
        <p:spPr>
          <a:xfrm>
            <a:off x="609600" y="2362200"/>
            <a:ext cx="8229600" cy="4267200"/>
          </a:xfrm>
        </p:spPr>
        <p:txBody>
          <a:bodyPr/>
          <a:lstStyle/>
          <a:p>
            <a:r>
              <a:rPr lang="en-CA" dirty="0" smtClean="0"/>
              <a:t>VI - Quality assurance / inspection/ accreditation / licensure / professional regulation</a:t>
            </a:r>
          </a:p>
          <a:p>
            <a:pPr lvl="1"/>
            <a:r>
              <a:rPr lang="en-CA" dirty="0" smtClean="0"/>
              <a:t>A role for QA / inspection even within systems with strong QI focus</a:t>
            </a:r>
          </a:p>
          <a:p>
            <a:pPr lvl="1"/>
            <a:r>
              <a:rPr lang="en-CA" dirty="0" smtClean="0"/>
              <a:t>Small percentage of providers with significant issues regarding competence, abusive / disruptive behaviour, etc.</a:t>
            </a:r>
          </a:p>
          <a:p>
            <a:endParaRPr lang="en-CA" dirty="0" smtClean="0"/>
          </a:p>
          <a:p>
            <a:endParaRPr lang="en-CA" dirty="0"/>
          </a:p>
        </p:txBody>
      </p:sp>
    </p:spTree>
    <p:extLst>
      <p:ext uri="{BB962C8B-B14F-4D97-AF65-F5344CB8AC3E}">
        <p14:creationId xmlns:p14="http://schemas.microsoft.com/office/powerpoint/2010/main" val="2798247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CA" sz="4000" smtClean="0"/>
              <a:t>Many “Evidence Bundles” Exist…</a:t>
            </a:r>
          </a:p>
        </p:txBody>
      </p:sp>
      <p:sp>
        <p:nvSpPr>
          <p:cNvPr id="9219" name="Content Placeholder 5"/>
          <p:cNvSpPr>
            <a:spLocks noGrp="1"/>
          </p:cNvSpPr>
          <p:nvPr>
            <p:ph idx="1"/>
          </p:nvPr>
        </p:nvSpPr>
        <p:spPr>
          <a:xfrm>
            <a:off x="609600" y="1524000"/>
            <a:ext cx="8229600" cy="4648200"/>
          </a:xfrm>
        </p:spPr>
        <p:txBody>
          <a:bodyPr/>
          <a:lstStyle/>
          <a:p>
            <a:r>
              <a:rPr lang="en-CA" b="1" dirty="0" smtClean="0"/>
              <a:t>Diabetes</a:t>
            </a:r>
            <a:r>
              <a:rPr lang="en-CA" dirty="0" smtClean="0"/>
              <a:t> – </a:t>
            </a:r>
            <a:r>
              <a:rPr lang="en-CA" sz="2400" dirty="0" smtClean="0"/>
              <a:t>regular eye test, foot checks, </a:t>
            </a:r>
            <a:r>
              <a:rPr lang="en-CA" sz="2400" dirty="0" err="1" smtClean="0"/>
              <a:t>labwork</a:t>
            </a:r>
            <a:r>
              <a:rPr lang="en-CA" sz="2400" dirty="0" smtClean="0"/>
              <a:t> (A1C, cholesterol); keep BP&lt;130/80, LDL &lt; 2, A1C &lt; 7; lifestyle modification / counselling / self-management</a:t>
            </a:r>
          </a:p>
          <a:p>
            <a:r>
              <a:rPr lang="en-CA" b="1" dirty="0" smtClean="0"/>
              <a:t>Coronary artery disease – </a:t>
            </a:r>
            <a:r>
              <a:rPr lang="en-CA" sz="2400" dirty="0" smtClean="0"/>
              <a:t>ASA, beta-blockers, statins, ACE inhibitor, keep LDL&lt;2, BP&lt;140/90</a:t>
            </a:r>
          </a:p>
          <a:p>
            <a:r>
              <a:rPr lang="en-CA" b="1" dirty="0" smtClean="0"/>
              <a:t>Cancer screening </a:t>
            </a:r>
            <a:r>
              <a:rPr lang="en-CA" dirty="0" smtClean="0"/>
              <a:t>– </a:t>
            </a:r>
            <a:r>
              <a:rPr lang="en-CA" sz="2400" dirty="0" smtClean="0"/>
              <a:t>Pap, fecal occult blood testing, mammography</a:t>
            </a:r>
            <a:endParaRPr lang="en-CA" sz="2400" b="1" dirty="0" smtClean="0"/>
          </a:p>
          <a:p>
            <a:r>
              <a:rPr lang="en-CA" b="1" dirty="0" smtClean="0"/>
              <a:t>TB management</a:t>
            </a:r>
            <a:r>
              <a:rPr lang="en-CA" dirty="0"/>
              <a:t> </a:t>
            </a:r>
            <a:r>
              <a:rPr lang="en-CA" dirty="0" smtClean="0"/>
              <a:t>– </a:t>
            </a:r>
            <a:r>
              <a:rPr lang="en-CA" sz="2400" dirty="0" smtClean="0"/>
              <a:t>DOT protocols</a:t>
            </a:r>
            <a:r>
              <a:rPr lang="en-CA" dirty="0" smtClean="0"/>
              <a:t> </a:t>
            </a:r>
            <a:endParaRPr lang="en-CA" b="1" dirty="0" smtClean="0"/>
          </a:p>
        </p:txBody>
      </p:sp>
    </p:spTree>
    <p:extLst>
      <p:ext uri="{BB962C8B-B14F-4D97-AF65-F5344CB8AC3E}">
        <p14:creationId xmlns:p14="http://schemas.microsoft.com/office/powerpoint/2010/main" val="2569178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lstStyle/>
          <a:p>
            <a:endParaRPr lang="en-CA" dirty="0" smtClean="0"/>
          </a:p>
          <a:p>
            <a:r>
              <a:rPr lang="en-CA" dirty="0" smtClean="0"/>
              <a:t> UK</a:t>
            </a:r>
          </a:p>
          <a:p>
            <a:pPr lvl="1"/>
            <a:endParaRPr lang="en-CA" dirty="0" smtClean="0"/>
          </a:p>
          <a:p>
            <a:pPr lvl="1"/>
            <a:r>
              <a:rPr lang="en-CA" dirty="0" smtClean="0"/>
              <a:t>Inspects services at hospitals, nursing homes, primary care, home care</a:t>
            </a:r>
          </a:p>
          <a:p>
            <a:pPr lvl="1"/>
            <a:r>
              <a:rPr lang="en-CA" dirty="0" smtClean="0"/>
              <a:t>Publishes results on website</a:t>
            </a:r>
          </a:p>
          <a:p>
            <a:endParaRPr lang="en-CA" dirty="0"/>
          </a:p>
        </p:txBody>
      </p:sp>
      <p:pic>
        <p:nvPicPr>
          <p:cNvPr id="4" name="Picture 3"/>
          <p:cNvPicPr>
            <a:picLocks noChangeAspect="1"/>
          </p:cNvPicPr>
          <p:nvPr/>
        </p:nvPicPr>
        <p:blipFill>
          <a:blip r:embed="rId2"/>
          <a:stretch>
            <a:fillRect/>
          </a:stretch>
        </p:blipFill>
        <p:spPr>
          <a:xfrm>
            <a:off x="2209800" y="2362200"/>
            <a:ext cx="2581275" cy="876300"/>
          </a:xfrm>
          <a:prstGeom prst="rect">
            <a:avLst/>
          </a:prstGeom>
        </p:spPr>
      </p:pic>
    </p:spTree>
    <p:extLst>
      <p:ext uri="{BB962C8B-B14F-4D97-AF65-F5344CB8AC3E}">
        <p14:creationId xmlns:p14="http://schemas.microsoft.com/office/powerpoint/2010/main" val="4090264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Inspection Reports</a:t>
            </a:r>
            <a:endParaRPr lang="en-CA" dirty="0"/>
          </a:p>
        </p:txBody>
      </p:sp>
      <p:pic>
        <p:nvPicPr>
          <p:cNvPr id="4" name="Picture 3"/>
          <p:cNvPicPr>
            <a:picLocks noChangeAspect="1"/>
          </p:cNvPicPr>
          <p:nvPr/>
        </p:nvPicPr>
        <p:blipFill>
          <a:blip r:embed="rId2"/>
          <a:stretch>
            <a:fillRect/>
          </a:stretch>
        </p:blipFill>
        <p:spPr>
          <a:xfrm>
            <a:off x="1728787" y="1981200"/>
            <a:ext cx="5686425" cy="4610100"/>
          </a:xfrm>
          <a:prstGeom prst="rect">
            <a:avLst/>
          </a:prstGeom>
        </p:spPr>
      </p:pic>
    </p:spTree>
    <p:extLst>
      <p:ext uri="{BB962C8B-B14F-4D97-AF65-F5344CB8AC3E}">
        <p14:creationId xmlns:p14="http://schemas.microsoft.com/office/powerpoint/2010/main" val="3901584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 Accreditation</a:t>
            </a:r>
            <a:endParaRPr lang="en-CA" dirty="0"/>
          </a:p>
        </p:txBody>
      </p:sp>
      <p:sp>
        <p:nvSpPr>
          <p:cNvPr id="3" name="Content Placeholder 2"/>
          <p:cNvSpPr>
            <a:spLocks noGrp="1"/>
          </p:cNvSpPr>
          <p:nvPr>
            <p:ph idx="1"/>
          </p:nvPr>
        </p:nvSpPr>
        <p:spPr>
          <a:xfrm>
            <a:off x="350838" y="1707439"/>
            <a:ext cx="8488362" cy="4648200"/>
          </a:xfrm>
        </p:spPr>
        <p:txBody>
          <a:bodyPr/>
          <a:lstStyle/>
          <a:p>
            <a:r>
              <a:rPr lang="en-CA" dirty="0" smtClean="0"/>
              <a:t>Accreditation</a:t>
            </a:r>
          </a:p>
          <a:p>
            <a:pPr lvl="1"/>
            <a:r>
              <a:rPr lang="en-CA" sz="2000" i="1" dirty="0"/>
              <a:t>A self-assessment and external peer assessment process used by health care organisations to accurately assess their level of performance in relation to established standards and to implement ways to continuously </a:t>
            </a:r>
            <a:r>
              <a:rPr lang="en-CA" sz="2000" i="1" dirty="0" smtClean="0"/>
              <a:t>improve.</a:t>
            </a:r>
            <a:endParaRPr lang="en-CA" sz="2000" dirty="0" smtClean="0"/>
          </a:p>
          <a:p>
            <a:pPr lvl="1"/>
            <a:r>
              <a:rPr lang="en-CA" dirty="0" smtClean="0"/>
              <a:t>Still based on inspection but more collegial &amp; constructive than pure QA</a:t>
            </a:r>
          </a:p>
          <a:p>
            <a:pPr lvl="1"/>
            <a:r>
              <a:rPr lang="en-CA" dirty="0" smtClean="0"/>
              <a:t>Most accrediting bodies non-profit corporations  </a:t>
            </a:r>
          </a:p>
          <a:p>
            <a:pPr lvl="3"/>
            <a:r>
              <a:rPr lang="en-CA" dirty="0" smtClean="0"/>
              <a:t>Accreditation Canada (International)</a:t>
            </a:r>
          </a:p>
          <a:p>
            <a:pPr lvl="3"/>
            <a:r>
              <a:rPr lang="en-CA" dirty="0" smtClean="0"/>
              <a:t>The Joint Commission (International)</a:t>
            </a:r>
          </a:p>
          <a:p>
            <a:pPr lvl="3"/>
            <a:r>
              <a:rPr lang="en-CA" dirty="0" smtClean="0"/>
              <a:t>QHA Trent Accreditation (UK)</a:t>
            </a:r>
          </a:p>
          <a:p>
            <a:pPr lvl="3"/>
            <a:r>
              <a:rPr lang="en-CA" dirty="0"/>
              <a:t>Australian Council for Healthcare Standards </a:t>
            </a:r>
            <a:r>
              <a:rPr lang="en-CA" dirty="0" smtClean="0"/>
              <a:t>(International)</a:t>
            </a:r>
            <a:endParaRPr lang="en-CA" dirty="0"/>
          </a:p>
        </p:txBody>
      </p:sp>
    </p:spTree>
    <p:extLst>
      <p:ext uri="{BB962C8B-B14F-4D97-AF65-F5344CB8AC3E}">
        <p14:creationId xmlns:p14="http://schemas.microsoft.com/office/powerpoint/2010/main" val="667818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762000"/>
            <a:ext cx="8353425" cy="1143000"/>
          </a:xfrm>
        </p:spPr>
        <p:txBody>
          <a:bodyPr/>
          <a:lstStyle/>
          <a:p>
            <a:r>
              <a:rPr lang="en-CA" sz="4000" dirty="0" smtClean="0"/>
              <a:t>Key Ingredients to System-Wide </a:t>
            </a:r>
            <a:br>
              <a:rPr lang="en-CA" sz="4000" dirty="0" smtClean="0"/>
            </a:br>
            <a:r>
              <a:rPr lang="en-CA" sz="4000" dirty="0" smtClean="0"/>
              <a:t>Quality Improvement</a:t>
            </a:r>
            <a:endParaRPr lang="en-CA" sz="4000" dirty="0"/>
          </a:p>
        </p:txBody>
      </p:sp>
      <p:sp>
        <p:nvSpPr>
          <p:cNvPr id="3" name="Content Placeholder 2"/>
          <p:cNvSpPr>
            <a:spLocks noGrp="1"/>
          </p:cNvSpPr>
          <p:nvPr>
            <p:ph idx="1"/>
          </p:nvPr>
        </p:nvSpPr>
        <p:spPr>
          <a:xfrm>
            <a:off x="609600" y="2362200"/>
            <a:ext cx="8229600" cy="4267200"/>
          </a:xfrm>
        </p:spPr>
        <p:txBody>
          <a:bodyPr/>
          <a:lstStyle/>
          <a:p>
            <a:r>
              <a:rPr lang="en-CA" dirty="0" smtClean="0"/>
              <a:t>VII - Patient engagement</a:t>
            </a:r>
          </a:p>
          <a:p>
            <a:pPr lvl="2"/>
            <a:r>
              <a:rPr lang="en-CA" dirty="0" smtClean="0"/>
              <a:t>Knowledge of choices, participation in decision making, adherence to advice important to QI</a:t>
            </a:r>
          </a:p>
          <a:p>
            <a:pPr lvl="1"/>
            <a:r>
              <a:rPr lang="en-CA" dirty="0" smtClean="0"/>
              <a:t>Examples:</a:t>
            </a:r>
          </a:p>
          <a:p>
            <a:pPr lvl="2"/>
            <a:r>
              <a:rPr lang="en-CA" dirty="0" smtClean="0"/>
              <a:t>“It’s Safe to Ask” campaigns on patient safety</a:t>
            </a:r>
          </a:p>
          <a:p>
            <a:pPr lvl="2"/>
            <a:r>
              <a:rPr lang="en-CA" dirty="0" smtClean="0"/>
              <a:t>“Did I Wash My Hands?” strategy </a:t>
            </a:r>
          </a:p>
          <a:p>
            <a:pPr lvl="2"/>
            <a:r>
              <a:rPr lang="en-CA" dirty="0" smtClean="0"/>
              <a:t>“Nothing About Me </a:t>
            </a:r>
            <a:r>
              <a:rPr lang="en-CA" dirty="0"/>
              <a:t>W</a:t>
            </a:r>
            <a:r>
              <a:rPr lang="en-CA" dirty="0" smtClean="0"/>
              <a:t>ithout Me”, IHI</a:t>
            </a:r>
          </a:p>
          <a:p>
            <a:pPr lvl="2"/>
            <a:r>
              <a:rPr lang="en-CA" dirty="0" smtClean="0"/>
              <a:t>“Questions to ask” for families of nursing home residents, Health Quality Ontario</a:t>
            </a:r>
          </a:p>
          <a:p>
            <a:endParaRPr lang="en-CA" dirty="0" smtClean="0"/>
          </a:p>
          <a:p>
            <a:endParaRPr lang="en-CA" dirty="0"/>
          </a:p>
        </p:txBody>
      </p:sp>
    </p:spTree>
    <p:extLst>
      <p:ext uri="{BB962C8B-B14F-4D97-AF65-F5344CB8AC3E}">
        <p14:creationId xmlns:p14="http://schemas.microsoft.com/office/powerpoint/2010/main" val="3942149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762000"/>
            <a:ext cx="8353425" cy="1143000"/>
          </a:xfrm>
        </p:spPr>
        <p:txBody>
          <a:bodyPr/>
          <a:lstStyle/>
          <a:p>
            <a:r>
              <a:rPr lang="en-CA" sz="4000" dirty="0" smtClean="0"/>
              <a:t>Key Ingredients to System-Wide </a:t>
            </a:r>
            <a:br>
              <a:rPr lang="en-CA" sz="4000" dirty="0" smtClean="0"/>
            </a:br>
            <a:r>
              <a:rPr lang="en-CA" sz="4000" dirty="0" smtClean="0"/>
              <a:t>Quality Improvement</a:t>
            </a:r>
            <a:endParaRPr lang="en-CA" sz="4000" dirty="0"/>
          </a:p>
        </p:txBody>
      </p:sp>
      <p:sp>
        <p:nvSpPr>
          <p:cNvPr id="3" name="Content Placeholder 2"/>
          <p:cNvSpPr>
            <a:spLocks noGrp="1"/>
          </p:cNvSpPr>
          <p:nvPr>
            <p:ph idx="1"/>
          </p:nvPr>
        </p:nvSpPr>
        <p:spPr>
          <a:xfrm>
            <a:off x="609600" y="2362200"/>
            <a:ext cx="8229600" cy="4267200"/>
          </a:xfrm>
        </p:spPr>
        <p:txBody>
          <a:bodyPr/>
          <a:lstStyle/>
          <a:p>
            <a:r>
              <a:rPr lang="en-CA" dirty="0" smtClean="0"/>
              <a:t>VIII - Quality planning</a:t>
            </a:r>
          </a:p>
          <a:p>
            <a:pPr lvl="1"/>
            <a:r>
              <a:rPr lang="en-CA" dirty="0" smtClean="0"/>
              <a:t>Establishment of key targets &amp; time frames for completion</a:t>
            </a:r>
          </a:p>
          <a:p>
            <a:pPr lvl="1"/>
            <a:r>
              <a:rPr lang="en-CA" dirty="0" smtClean="0"/>
              <a:t>Assignment of roles, expectations for each health care organization contributing to a national strategy</a:t>
            </a:r>
          </a:p>
          <a:p>
            <a:pPr lvl="1"/>
            <a:endParaRPr lang="en-CA" dirty="0" smtClean="0"/>
          </a:p>
          <a:p>
            <a:pPr lvl="1"/>
            <a:endParaRPr lang="en-CA" dirty="0" smtClean="0"/>
          </a:p>
          <a:p>
            <a:endParaRPr lang="en-CA" dirty="0" smtClean="0"/>
          </a:p>
          <a:p>
            <a:endParaRPr lang="en-CA" dirty="0"/>
          </a:p>
        </p:txBody>
      </p:sp>
    </p:spTree>
    <p:extLst>
      <p:ext uri="{BB962C8B-B14F-4D97-AF65-F5344CB8AC3E}">
        <p14:creationId xmlns:p14="http://schemas.microsoft.com/office/powerpoint/2010/main" val="2263876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 – System-Wide Quality Planning</a:t>
            </a:r>
            <a:endParaRPr lang="en-CA" dirty="0"/>
          </a:p>
        </p:txBody>
      </p:sp>
      <p:pic>
        <p:nvPicPr>
          <p:cNvPr id="4" name="Picture 3"/>
          <p:cNvPicPr>
            <a:picLocks noChangeAspect="1"/>
          </p:cNvPicPr>
          <p:nvPr/>
        </p:nvPicPr>
        <p:blipFill>
          <a:blip r:embed="rId2"/>
          <a:stretch>
            <a:fillRect/>
          </a:stretch>
        </p:blipFill>
        <p:spPr>
          <a:xfrm>
            <a:off x="1152835" y="2286000"/>
            <a:ext cx="6870389" cy="4328043"/>
          </a:xfrm>
          <a:prstGeom prst="rect">
            <a:avLst/>
          </a:prstGeom>
        </p:spPr>
      </p:pic>
    </p:spTree>
    <p:extLst>
      <p:ext uri="{BB962C8B-B14F-4D97-AF65-F5344CB8AC3E}">
        <p14:creationId xmlns:p14="http://schemas.microsoft.com/office/powerpoint/2010/main" val="1825725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 System-wide Quality Planning</a:t>
            </a:r>
            <a:endParaRPr lang="en-CA" dirty="0"/>
          </a:p>
        </p:txBody>
      </p:sp>
      <p:pic>
        <p:nvPicPr>
          <p:cNvPr id="4" name="Picture 3"/>
          <p:cNvPicPr>
            <a:picLocks noChangeAspect="1"/>
          </p:cNvPicPr>
          <p:nvPr/>
        </p:nvPicPr>
        <p:blipFill>
          <a:blip r:embed="rId2"/>
          <a:stretch>
            <a:fillRect/>
          </a:stretch>
        </p:blipFill>
        <p:spPr>
          <a:xfrm>
            <a:off x="1828800" y="2243528"/>
            <a:ext cx="6172200" cy="4249711"/>
          </a:xfrm>
          <a:prstGeom prst="rect">
            <a:avLst/>
          </a:prstGeom>
        </p:spPr>
      </p:pic>
    </p:spTree>
    <p:extLst>
      <p:ext uri="{BB962C8B-B14F-4D97-AF65-F5344CB8AC3E}">
        <p14:creationId xmlns:p14="http://schemas.microsoft.com/office/powerpoint/2010/main" val="3989636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 Quality Planning</a:t>
            </a:r>
            <a:endParaRPr lang="en-CA" dirty="0"/>
          </a:p>
        </p:txBody>
      </p:sp>
      <p:pic>
        <p:nvPicPr>
          <p:cNvPr id="4" name="Picture 3"/>
          <p:cNvPicPr>
            <a:picLocks noChangeAspect="1"/>
          </p:cNvPicPr>
          <p:nvPr/>
        </p:nvPicPr>
        <p:blipFill>
          <a:blip r:embed="rId2"/>
          <a:stretch>
            <a:fillRect/>
          </a:stretch>
        </p:blipFill>
        <p:spPr>
          <a:xfrm>
            <a:off x="762000" y="2057400"/>
            <a:ext cx="3182433" cy="4181475"/>
          </a:xfrm>
          <a:prstGeom prst="rect">
            <a:avLst/>
          </a:prstGeom>
          <a:ln>
            <a:solidFill>
              <a:schemeClr val="accent1"/>
            </a:solidFill>
          </a:ln>
          <a:effectLst>
            <a:outerShdw blurRad="50800" dist="38100" dir="13500000" algn="br" rotWithShape="0">
              <a:prstClr val="black">
                <a:alpha val="40000"/>
              </a:prstClr>
            </a:outerShdw>
            <a:softEdge rad="0"/>
          </a:effectLst>
        </p:spPr>
      </p:pic>
    </p:spTree>
    <p:extLst>
      <p:ext uri="{BB962C8B-B14F-4D97-AF65-F5344CB8AC3E}">
        <p14:creationId xmlns:p14="http://schemas.microsoft.com/office/powerpoint/2010/main" val="2663067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 – QI Plans</a:t>
            </a:r>
            <a:endParaRPr lang="en-CA" dirty="0"/>
          </a:p>
        </p:txBody>
      </p:sp>
      <p:pic>
        <p:nvPicPr>
          <p:cNvPr id="4" name="Picture 2" descr="C:\Users\aspeares\AppData\Local\Microsoft\Windows\Temporary Internet Files\Content.Outlook\DIK9U3GZ\p68.jpg"/>
          <p:cNvPicPr>
            <a:picLocks noGrp="1" noChangeAspect="1" noChangeArrowheads="1"/>
          </p:cNvPicPr>
          <p:nvPr>
            <p:ph idx="1"/>
          </p:nvPr>
        </p:nvPicPr>
        <p:blipFill>
          <a:blip r:embed="rId2"/>
          <a:srcRect/>
          <a:stretch>
            <a:fillRect/>
          </a:stretch>
        </p:blipFill>
        <p:spPr>
          <a:xfrm>
            <a:off x="1694629" y="1676400"/>
            <a:ext cx="6059542" cy="4648200"/>
          </a:xfrm>
        </p:spPr>
      </p:pic>
    </p:spTree>
    <p:extLst>
      <p:ext uri="{BB962C8B-B14F-4D97-AF65-F5344CB8AC3E}">
        <p14:creationId xmlns:p14="http://schemas.microsoft.com/office/powerpoint/2010/main" val="2298187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762000"/>
            <a:ext cx="8353425" cy="919163"/>
          </a:xfrm>
        </p:spPr>
        <p:txBody>
          <a:bodyPr/>
          <a:lstStyle/>
          <a:p>
            <a:r>
              <a:rPr lang="en-CA" dirty="0" smtClean="0"/>
              <a:t>Ingredients for Quality Strategy</a:t>
            </a:r>
            <a:endParaRPr lang="en-CA" dirty="0"/>
          </a:p>
        </p:txBody>
      </p:sp>
      <p:sp>
        <p:nvSpPr>
          <p:cNvPr id="3" name="Content Placeholder 2"/>
          <p:cNvSpPr>
            <a:spLocks noGrp="1"/>
          </p:cNvSpPr>
          <p:nvPr>
            <p:ph idx="1"/>
          </p:nvPr>
        </p:nvSpPr>
        <p:spPr/>
        <p:txBody>
          <a:bodyPr/>
          <a:lstStyle/>
          <a:p>
            <a:r>
              <a:rPr lang="en-CA" sz="2800" dirty="0" smtClean="0"/>
              <a:t>I - Quality measurement</a:t>
            </a:r>
          </a:p>
          <a:p>
            <a:r>
              <a:rPr lang="en-CA" sz="2800" dirty="0" smtClean="0"/>
              <a:t>II - Public reporting</a:t>
            </a:r>
          </a:p>
          <a:p>
            <a:r>
              <a:rPr lang="en-CA" sz="2800" dirty="0" smtClean="0"/>
              <a:t>III - Quality improvement capacity</a:t>
            </a:r>
          </a:p>
          <a:p>
            <a:r>
              <a:rPr lang="en-CA" sz="2800" dirty="0" smtClean="0"/>
              <a:t>IV - Decision supports</a:t>
            </a:r>
          </a:p>
          <a:p>
            <a:r>
              <a:rPr lang="en-CA" sz="2800" dirty="0" smtClean="0"/>
              <a:t>V - Accountability / incentives</a:t>
            </a:r>
          </a:p>
          <a:p>
            <a:r>
              <a:rPr lang="en-CA" sz="2800" dirty="0" smtClean="0"/>
              <a:t>VI - Patient engagement</a:t>
            </a:r>
          </a:p>
          <a:p>
            <a:r>
              <a:rPr lang="en-CA" sz="2800" dirty="0" smtClean="0"/>
              <a:t>VII - Quality assurance / accreditation / regulation</a:t>
            </a:r>
          </a:p>
          <a:p>
            <a:r>
              <a:rPr lang="en-CA" sz="2800" dirty="0" smtClean="0"/>
              <a:t>VIII - Quality planning</a:t>
            </a:r>
          </a:p>
          <a:p>
            <a:pPr marL="0" indent="0">
              <a:buNone/>
            </a:pPr>
            <a:endParaRPr lang="en-CA" sz="2800" dirty="0" smtClean="0"/>
          </a:p>
          <a:p>
            <a:endParaRPr lang="en-CA" dirty="0"/>
          </a:p>
        </p:txBody>
      </p:sp>
    </p:spTree>
    <p:extLst>
      <p:ext uri="{BB962C8B-B14F-4D97-AF65-F5344CB8AC3E}">
        <p14:creationId xmlns:p14="http://schemas.microsoft.com/office/powerpoint/2010/main" val="240865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bwMode="auto">
          <a:xfrm>
            <a:off x="4343400" y="6411913"/>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2C909C70-AE32-47AD-9EE1-CB7CCC52AD99}" type="slidenum">
              <a:rPr lang="en-US"/>
              <a:pPr/>
              <a:t>4</a:t>
            </a:fld>
            <a:endParaRPr lang="en-US"/>
          </a:p>
        </p:txBody>
      </p:sp>
      <p:sp>
        <p:nvSpPr>
          <p:cNvPr id="15363" name="Rectangle 2"/>
          <p:cNvSpPr>
            <a:spLocks noGrp="1" noChangeArrowheads="1"/>
          </p:cNvSpPr>
          <p:nvPr>
            <p:ph type="title"/>
          </p:nvPr>
        </p:nvSpPr>
        <p:spPr>
          <a:xfrm>
            <a:off x="457200" y="990600"/>
            <a:ext cx="8229600" cy="1143000"/>
          </a:xfrm>
        </p:spPr>
        <p:txBody>
          <a:bodyPr/>
          <a:lstStyle/>
          <a:p>
            <a:r>
              <a:rPr lang="en-US" sz="4000" smtClean="0">
                <a:solidFill>
                  <a:schemeClr val="tx1"/>
                </a:solidFill>
              </a:rPr>
              <a:t>The Evidence Gap</a:t>
            </a:r>
          </a:p>
        </p:txBody>
      </p:sp>
      <p:sp>
        <p:nvSpPr>
          <p:cNvPr id="15364" name="Rectangle 3"/>
          <p:cNvSpPr>
            <a:spLocks noGrp="1" noChangeArrowheads="1"/>
          </p:cNvSpPr>
          <p:nvPr>
            <p:ph type="body" idx="4294967295"/>
          </p:nvPr>
        </p:nvSpPr>
        <p:spPr>
          <a:xfrm>
            <a:off x="4419600" y="2286000"/>
            <a:ext cx="4495800" cy="3124200"/>
          </a:xfrm>
        </p:spPr>
        <p:txBody>
          <a:bodyPr/>
          <a:lstStyle/>
          <a:p>
            <a:pPr>
              <a:lnSpc>
                <a:spcPct val="80000"/>
              </a:lnSpc>
              <a:buFontTx/>
              <a:buNone/>
            </a:pPr>
            <a:r>
              <a:rPr lang="en-US" smtClean="0"/>
              <a:t>	</a:t>
            </a:r>
            <a:r>
              <a:rPr lang="en-US" sz="2400" smtClean="0"/>
              <a:t>The lag between publication of landmark clinical trials and application in practice (to 50% use) is unnecessarily long, in the range of about 15 to 20 years.</a:t>
            </a:r>
          </a:p>
          <a:p>
            <a:pPr>
              <a:lnSpc>
                <a:spcPct val="80000"/>
              </a:lnSpc>
              <a:buFontTx/>
              <a:buNone/>
            </a:pPr>
            <a:r>
              <a:rPr lang="en-US" sz="2400" smtClean="0"/>
              <a:t>		            			 Balas and Boren, 2000	</a:t>
            </a:r>
          </a:p>
        </p:txBody>
      </p:sp>
      <p:pic>
        <p:nvPicPr>
          <p:cNvPr id="153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37338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8625975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Make Mix Ingredients for Quality Together?</a:t>
            </a:r>
            <a:endParaRPr lang="en-CA" dirty="0"/>
          </a:p>
        </p:txBody>
      </p:sp>
    </p:spTree>
    <p:extLst>
      <p:ext uri="{BB962C8B-B14F-4D97-AF65-F5344CB8AC3E}">
        <p14:creationId xmlns:p14="http://schemas.microsoft.com/office/powerpoint/2010/main" val="1430946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Quality Improvement Entities Worldwide</a:t>
            </a:r>
            <a:endParaRPr lang="en-CA" dirty="0"/>
          </a:p>
        </p:txBody>
      </p:sp>
      <p:sp>
        <p:nvSpPr>
          <p:cNvPr id="3" name="Content Placeholder 2"/>
          <p:cNvSpPr>
            <a:spLocks noGrp="1"/>
          </p:cNvSpPr>
          <p:nvPr>
            <p:ph idx="1"/>
          </p:nvPr>
        </p:nvSpPr>
        <p:spPr>
          <a:xfrm>
            <a:off x="609600" y="2286000"/>
            <a:ext cx="8229600" cy="4343400"/>
          </a:xfrm>
        </p:spPr>
        <p:txBody>
          <a:bodyPr/>
          <a:lstStyle/>
          <a:p>
            <a:r>
              <a:rPr lang="en-CA" dirty="0" smtClean="0"/>
              <a:t>Organizations sponsored by governments with a mandate to promote health care quality</a:t>
            </a:r>
          </a:p>
          <a:p>
            <a:r>
              <a:rPr lang="en-CA" dirty="0" smtClean="0"/>
              <a:t>Different organizations take on different combinations of 8 key functions</a:t>
            </a:r>
            <a:endParaRPr lang="en-CA" dirty="0"/>
          </a:p>
          <a:p>
            <a:endParaRPr lang="en-CA" dirty="0" smtClean="0"/>
          </a:p>
          <a:p>
            <a:pPr marL="0" indent="0">
              <a:buNone/>
            </a:pPr>
            <a:endParaRPr lang="en-CA" dirty="0"/>
          </a:p>
        </p:txBody>
      </p:sp>
    </p:spTree>
    <p:extLst>
      <p:ext uri="{BB962C8B-B14F-4D97-AF65-F5344CB8AC3E}">
        <p14:creationId xmlns:p14="http://schemas.microsoft.com/office/powerpoint/2010/main" val="2116186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Landscape</a:t>
            </a:r>
            <a:endParaRPr lang="en-CA" dirty="0"/>
          </a:p>
        </p:txBody>
      </p:sp>
      <p:sp>
        <p:nvSpPr>
          <p:cNvPr id="3" name="Content Placeholder 2"/>
          <p:cNvSpPr>
            <a:spLocks noGrp="1"/>
          </p:cNvSpPr>
          <p:nvPr>
            <p:ph idx="1"/>
          </p:nvPr>
        </p:nvSpPr>
        <p:spPr/>
        <p:txBody>
          <a:bodyPr/>
          <a:lstStyle/>
          <a:p>
            <a:r>
              <a:rPr lang="en-CA" dirty="0" smtClean="0"/>
              <a:t>Health Quality Councils</a:t>
            </a:r>
          </a:p>
          <a:p>
            <a:pPr lvl="1"/>
            <a:r>
              <a:rPr lang="en-CA" dirty="0" smtClean="0"/>
              <a:t>BC Patient Safety &amp; Quality Council</a:t>
            </a:r>
          </a:p>
          <a:p>
            <a:pPr lvl="1"/>
            <a:r>
              <a:rPr lang="en-CA" dirty="0" smtClean="0"/>
              <a:t>Health Quality Council of Alberta</a:t>
            </a:r>
          </a:p>
          <a:p>
            <a:pPr lvl="1"/>
            <a:r>
              <a:rPr lang="en-CA" dirty="0" smtClean="0"/>
              <a:t>Health Quality Council of Saskatchewan</a:t>
            </a:r>
          </a:p>
          <a:p>
            <a:pPr lvl="1"/>
            <a:r>
              <a:rPr lang="en-CA" dirty="0" smtClean="0"/>
              <a:t>Health Quality Ontario</a:t>
            </a:r>
          </a:p>
          <a:p>
            <a:pPr lvl="1"/>
            <a:r>
              <a:rPr lang="en-CA" dirty="0" smtClean="0"/>
              <a:t>New Brunswick Health Council </a:t>
            </a:r>
          </a:p>
          <a:p>
            <a:pPr lvl="1"/>
            <a:r>
              <a:rPr lang="en-CA" dirty="0" smtClean="0"/>
              <a:t>Health Council of Canada</a:t>
            </a:r>
          </a:p>
          <a:p>
            <a:r>
              <a:rPr lang="en-CA" dirty="0" smtClean="0"/>
              <a:t>Canadian Patient Safety Institute</a:t>
            </a:r>
          </a:p>
        </p:txBody>
      </p:sp>
    </p:spTree>
    <p:extLst>
      <p:ext uri="{BB962C8B-B14F-4D97-AF65-F5344CB8AC3E}">
        <p14:creationId xmlns:p14="http://schemas.microsoft.com/office/powerpoint/2010/main" val="3542253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a:t>
            </a:r>
            <a:r>
              <a:rPr lang="en-CA" dirty="0" err="1" smtClean="0"/>
              <a:t>Lanscape</a:t>
            </a:r>
            <a:r>
              <a:rPr lang="en-CA" dirty="0" smtClean="0"/>
              <a:t> (</a:t>
            </a:r>
            <a:r>
              <a:rPr lang="en-CA" dirty="0" err="1" smtClean="0"/>
              <a:t>ctd</a:t>
            </a:r>
            <a:r>
              <a:rPr lang="en-CA" dirty="0" smtClean="0"/>
              <a:t>)</a:t>
            </a:r>
            <a:endParaRPr lang="en-CA" dirty="0"/>
          </a:p>
        </p:txBody>
      </p:sp>
      <p:sp>
        <p:nvSpPr>
          <p:cNvPr id="3" name="Content Placeholder 2"/>
          <p:cNvSpPr>
            <a:spLocks noGrp="1"/>
          </p:cNvSpPr>
          <p:nvPr>
            <p:ph idx="1"/>
          </p:nvPr>
        </p:nvSpPr>
        <p:spPr/>
        <p:txBody>
          <a:bodyPr/>
          <a:lstStyle/>
          <a:p>
            <a:r>
              <a:rPr lang="en-CA" dirty="0" smtClean="0"/>
              <a:t>Accreditation Canada</a:t>
            </a:r>
          </a:p>
          <a:p>
            <a:r>
              <a:rPr lang="en-CA" dirty="0" smtClean="0"/>
              <a:t>Canadian Institute for Health Information</a:t>
            </a:r>
          </a:p>
          <a:p>
            <a:endParaRPr lang="en-CA" dirty="0"/>
          </a:p>
        </p:txBody>
      </p:sp>
    </p:spTree>
    <p:extLst>
      <p:ext uri="{BB962C8B-B14F-4D97-AF65-F5344CB8AC3E}">
        <p14:creationId xmlns:p14="http://schemas.microsoft.com/office/powerpoint/2010/main" val="21841055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Matrix of Roles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7855103"/>
              </p:ext>
            </p:extLst>
          </p:nvPr>
        </p:nvGraphicFramePr>
        <p:xfrm>
          <a:off x="350838" y="1691673"/>
          <a:ext cx="8259759" cy="4470400"/>
        </p:xfrm>
        <a:graphic>
          <a:graphicData uri="http://schemas.openxmlformats.org/drawingml/2006/table">
            <a:tbl>
              <a:tblPr firstRow="1" bandRow="1">
                <a:tableStyleId>{5C22544A-7EE6-4342-B048-85BDC9FD1C3A}</a:tableStyleId>
              </a:tblPr>
              <a:tblGrid>
                <a:gridCol w="1173159"/>
                <a:gridCol w="914400"/>
                <a:gridCol w="665694"/>
                <a:gridCol w="917751"/>
                <a:gridCol w="917751"/>
                <a:gridCol w="917751"/>
                <a:gridCol w="917751"/>
                <a:gridCol w="917751"/>
                <a:gridCol w="917751"/>
              </a:tblGrid>
              <a:tr h="370840">
                <a:tc>
                  <a:txBody>
                    <a:bodyPr/>
                    <a:lstStyle/>
                    <a:p>
                      <a:r>
                        <a:rPr lang="en-CA" dirty="0" smtClean="0">
                          <a:solidFill>
                            <a:srgbClr val="002060"/>
                          </a:solidFill>
                        </a:rPr>
                        <a:t>Org</a:t>
                      </a:r>
                      <a:endParaRPr lang="en-CA" dirty="0">
                        <a:solidFill>
                          <a:srgbClr val="002060"/>
                        </a:solidFill>
                      </a:endParaRPr>
                    </a:p>
                  </a:txBody>
                  <a:tcPr/>
                </a:tc>
                <a:tc>
                  <a:txBody>
                    <a:bodyPr/>
                    <a:lstStyle/>
                    <a:p>
                      <a:r>
                        <a:rPr lang="en-CA" sz="1100" dirty="0" smtClean="0">
                          <a:solidFill>
                            <a:srgbClr val="002060"/>
                          </a:solidFill>
                        </a:rPr>
                        <a:t>Q measure-</a:t>
                      </a:r>
                      <a:r>
                        <a:rPr lang="en-CA" sz="1100" dirty="0" err="1" smtClean="0">
                          <a:solidFill>
                            <a:srgbClr val="002060"/>
                          </a:solidFill>
                        </a:rPr>
                        <a:t>ment</a:t>
                      </a:r>
                      <a:endParaRPr lang="en-CA" sz="1100" dirty="0">
                        <a:solidFill>
                          <a:srgbClr val="002060"/>
                        </a:solidFill>
                      </a:endParaRPr>
                    </a:p>
                  </a:txBody>
                  <a:tcPr/>
                </a:tc>
                <a:tc>
                  <a:txBody>
                    <a:bodyPr/>
                    <a:lstStyle/>
                    <a:p>
                      <a:r>
                        <a:rPr lang="en-CA" sz="1100" dirty="0" smtClean="0">
                          <a:solidFill>
                            <a:srgbClr val="002060"/>
                          </a:solidFill>
                        </a:rPr>
                        <a:t>Pub</a:t>
                      </a:r>
                      <a:r>
                        <a:rPr lang="en-CA" sz="1100" baseline="0" dirty="0" smtClean="0">
                          <a:solidFill>
                            <a:srgbClr val="002060"/>
                          </a:solidFill>
                        </a:rPr>
                        <a:t> Reporting</a:t>
                      </a:r>
                      <a:endParaRPr lang="en-CA" sz="1100" dirty="0">
                        <a:solidFill>
                          <a:srgbClr val="002060"/>
                        </a:solidFill>
                      </a:endParaRPr>
                    </a:p>
                  </a:txBody>
                  <a:tcPr/>
                </a:tc>
                <a:tc>
                  <a:txBody>
                    <a:bodyPr/>
                    <a:lstStyle/>
                    <a:p>
                      <a:r>
                        <a:rPr lang="en-CA" sz="1100" dirty="0" smtClean="0">
                          <a:solidFill>
                            <a:srgbClr val="002060"/>
                          </a:solidFill>
                        </a:rPr>
                        <a:t>QI support</a:t>
                      </a:r>
                      <a:endParaRPr lang="en-CA" sz="1100" dirty="0">
                        <a:solidFill>
                          <a:srgbClr val="002060"/>
                        </a:solidFill>
                      </a:endParaRPr>
                    </a:p>
                  </a:txBody>
                  <a:tcPr/>
                </a:tc>
                <a:tc>
                  <a:txBody>
                    <a:bodyPr/>
                    <a:lstStyle/>
                    <a:p>
                      <a:r>
                        <a:rPr lang="en-CA" sz="1100" dirty="0" smtClean="0">
                          <a:solidFill>
                            <a:srgbClr val="002060"/>
                          </a:solidFill>
                        </a:rPr>
                        <a:t>Decision supports</a:t>
                      </a:r>
                      <a:endParaRPr lang="en-CA" sz="1100" dirty="0">
                        <a:solidFill>
                          <a:srgbClr val="002060"/>
                        </a:solidFill>
                      </a:endParaRPr>
                    </a:p>
                  </a:txBody>
                  <a:tcPr/>
                </a:tc>
                <a:tc>
                  <a:txBody>
                    <a:bodyPr/>
                    <a:lstStyle/>
                    <a:p>
                      <a:r>
                        <a:rPr lang="en-CA" sz="1100" dirty="0" err="1" smtClean="0">
                          <a:solidFill>
                            <a:srgbClr val="002060"/>
                          </a:solidFill>
                        </a:rPr>
                        <a:t>Accredi-tation</a:t>
                      </a:r>
                      <a:r>
                        <a:rPr lang="en-CA" sz="1100" dirty="0" smtClean="0">
                          <a:solidFill>
                            <a:srgbClr val="002060"/>
                          </a:solidFill>
                        </a:rPr>
                        <a:t>/ regulation</a:t>
                      </a:r>
                      <a:endParaRPr lang="en-CA" sz="1100" dirty="0">
                        <a:solidFill>
                          <a:srgbClr val="002060"/>
                        </a:solidFill>
                      </a:endParaRPr>
                    </a:p>
                  </a:txBody>
                  <a:tcPr/>
                </a:tc>
                <a:tc>
                  <a:txBody>
                    <a:bodyPr/>
                    <a:lstStyle/>
                    <a:p>
                      <a:r>
                        <a:rPr lang="en-CA" sz="1100" dirty="0" err="1" smtClean="0">
                          <a:solidFill>
                            <a:srgbClr val="002060"/>
                          </a:solidFill>
                        </a:rPr>
                        <a:t>Accoun-tability</a:t>
                      </a:r>
                      <a:r>
                        <a:rPr lang="en-CA" sz="1100" dirty="0" smtClean="0">
                          <a:solidFill>
                            <a:srgbClr val="002060"/>
                          </a:solidFill>
                        </a:rPr>
                        <a:t> / Incentives</a:t>
                      </a:r>
                      <a:endParaRPr lang="en-CA" sz="1100" dirty="0">
                        <a:solidFill>
                          <a:srgbClr val="002060"/>
                        </a:solidFill>
                      </a:endParaRPr>
                    </a:p>
                  </a:txBody>
                  <a:tcPr/>
                </a:tc>
                <a:tc>
                  <a:txBody>
                    <a:bodyPr/>
                    <a:lstStyle/>
                    <a:p>
                      <a:r>
                        <a:rPr lang="en-CA" sz="1100" dirty="0" err="1" smtClean="0">
                          <a:solidFill>
                            <a:srgbClr val="002060"/>
                          </a:solidFill>
                        </a:rPr>
                        <a:t>Pt</a:t>
                      </a:r>
                      <a:r>
                        <a:rPr lang="en-CA" sz="1100" dirty="0" smtClean="0">
                          <a:solidFill>
                            <a:srgbClr val="002060"/>
                          </a:solidFill>
                        </a:rPr>
                        <a:t> Engage-</a:t>
                      </a:r>
                      <a:r>
                        <a:rPr lang="en-CA" sz="1100" dirty="0" err="1" smtClean="0">
                          <a:solidFill>
                            <a:srgbClr val="002060"/>
                          </a:solidFill>
                        </a:rPr>
                        <a:t>ment</a:t>
                      </a:r>
                      <a:endParaRPr lang="en-CA" sz="1100" dirty="0">
                        <a:solidFill>
                          <a:srgbClr val="002060"/>
                        </a:solidFill>
                      </a:endParaRPr>
                    </a:p>
                  </a:txBody>
                  <a:tcPr/>
                </a:tc>
                <a:tc>
                  <a:txBody>
                    <a:bodyPr/>
                    <a:lstStyle/>
                    <a:p>
                      <a:r>
                        <a:rPr lang="en-CA" sz="1100" dirty="0" smtClean="0">
                          <a:solidFill>
                            <a:srgbClr val="002060"/>
                          </a:solidFill>
                        </a:rPr>
                        <a:t>Quality Strategy</a:t>
                      </a:r>
                      <a:endParaRPr lang="en-CA" sz="1100" dirty="0">
                        <a:solidFill>
                          <a:srgbClr val="002060"/>
                        </a:solidFill>
                      </a:endParaRPr>
                    </a:p>
                  </a:txBody>
                  <a:tcPr/>
                </a:tc>
              </a:tr>
              <a:tr h="370840">
                <a:tc>
                  <a:txBody>
                    <a:bodyPr/>
                    <a:lstStyle/>
                    <a:p>
                      <a:r>
                        <a:rPr lang="en-CA" dirty="0" smtClean="0"/>
                        <a:t>BCPSQC</a:t>
                      </a:r>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r>
              <a:tr h="370840">
                <a:tc>
                  <a:txBody>
                    <a:bodyPr/>
                    <a:lstStyle/>
                    <a:p>
                      <a:r>
                        <a:rPr lang="en-CA" dirty="0" smtClean="0"/>
                        <a:t>HQCA</a:t>
                      </a:r>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r>
              <a:tr h="370840">
                <a:tc>
                  <a:txBody>
                    <a:bodyPr/>
                    <a:lstStyle/>
                    <a:p>
                      <a:r>
                        <a:rPr lang="en-CA" dirty="0" smtClean="0"/>
                        <a:t>HQC(</a:t>
                      </a:r>
                      <a:r>
                        <a:rPr lang="en-CA" dirty="0" err="1" smtClean="0"/>
                        <a:t>sk</a:t>
                      </a:r>
                      <a:r>
                        <a:rPr lang="en-CA" dirty="0" smtClean="0"/>
                        <a:t>)</a:t>
                      </a:r>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(x)</a:t>
                      </a:r>
                      <a:endParaRPr lang="en-CA" dirty="0"/>
                    </a:p>
                  </a:txBody>
                  <a:tcPr/>
                </a:tc>
              </a:tr>
              <a:tr h="370840">
                <a:tc>
                  <a:txBody>
                    <a:bodyPr/>
                    <a:lstStyle/>
                    <a:p>
                      <a:r>
                        <a:rPr lang="en-CA" dirty="0" smtClean="0"/>
                        <a:t>HQO</a:t>
                      </a:r>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r>
              <a:tr h="370840">
                <a:tc>
                  <a:txBody>
                    <a:bodyPr/>
                    <a:lstStyle/>
                    <a:p>
                      <a:r>
                        <a:rPr lang="en-CA" dirty="0" smtClean="0"/>
                        <a:t>NBHC</a:t>
                      </a:r>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endParaRPr lang="en-CA" dirty="0"/>
                    </a:p>
                  </a:txBody>
                  <a:tcPr/>
                </a:tc>
              </a:tr>
              <a:tr h="370840">
                <a:tc>
                  <a:txBody>
                    <a:bodyPr/>
                    <a:lstStyle/>
                    <a:p>
                      <a:r>
                        <a:rPr lang="en-CA" dirty="0" err="1" smtClean="0"/>
                        <a:t>Accred</a:t>
                      </a:r>
                      <a:r>
                        <a:rPr lang="en-CA" baseline="0" dirty="0" smtClean="0"/>
                        <a:t> Can</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r>
              <a:tr h="370840">
                <a:tc>
                  <a:txBody>
                    <a:bodyPr/>
                    <a:lstStyle/>
                    <a:p>
                      <a:r>
                        <a:rPr lang="en-CA" dirty="0" smtClean="0"/>
                        <a:t>CPSI</a:t>
                      </a:r>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tr>
              <a:tr h="370840">
                <a:tc>
                  <a:txBody>
                    <a:bodyPr/>
                    <a:lstStyle/>
                    <a:p>
                      <a:r>
                        <a:rPr lang="en-CA" dirty="0" smtClean="0"/>
                        <a:t>CIHI</a:t>
                      </a:r>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r>
              <a:tr h="370840">
                <a:tc>
                  <a:txBody>
                    <a:bodyPr/>
                    <a:lstStyle/>
                    <a:p>
                      <a:r>
                        <a:rPr lang="en-CA" dirty="0" smtClean="0"/>
                        <a:t>Govern-</a:t>
                      </a:r>
                      <a:r>
                        <a:rPr lang="en-CA" dirty="0" err="1" smtClean="0"/>
                        <a:t>ments</a:t>
                      </a:r>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r>
                        <a:rPr lang="en-CA" dirty="0" smtClean="0"/>
                        <a:t>X</a:t>
                      </a:r>
                      <a:endParaRPr lang="en-CA" dirty="0"/>
                    </a:p>
                  </a:txBody>
                  <a:tcPr/>
                </a:tc>
              </a:tr>
            </a:tbl>
          </a:graphicData>
        </a:graphic>
      </p:graphicFrame>
      <p:sp>
        <p:nvSpPr>
          <p:cNvPr id="3" name="TextBox 2"/>
          <p:cNvSpPr txBox="1"/>
          <p:nvPr/>
        </p:nvSpPr>
        <p:spPr>
          <a:xfrm>
            <a:off x="457200" y="6248400"/>
            <a:ext cx="4831772" cy="400110"/>
          </a:xfrm>
          <a:prstGeom prst="rect">
            <a:avLst/>
          </a:prstGeom>
          <a:noFill/>
        </p:spPr>
        <p:txBody>
          <a:bodyPr wrap="none" rtlCol="0">
            <a:spAutoFit/>
          </a:bodyPr>
          <a:lstStyle/>
          <a:p>
            <a:r>
              <a:rPr lang="en-CA" sz="2000" dirty="0" smtClean="0"/>
              <a:t>(x) = limited role e.g. supportive or partial</a:t>
            </a:r>
            <a:endParaRPr lang="en-CA" sz="2000" dirty="0"/>
          </a:p>
        </p:txBody>
      </p:sp>
    </p:spTree>
    <p:extLst>
      <p:ext uri="{BB962C8B-B14F-4D97-AF65-F5344CB8AC3E}">
        <p14:creationId xmlns:p14="http://schemas.microsoft.com/office/powerpoint/2010/main" val="194368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American Landscape</a:t>
            </a:r>
            <a:endParaRPr lang="en-CA" dirty="0"/>
          </a:p>
        </p:txBody>
      </p:sp>
      <p:sp>
        <p:nvSpPr>
          <p:cNvPr id="3" name="Content Placeholder 2"/>
          <p:cNvSpPr>
            <a:spLocks noGrp="1"/>
          </p:cNvSpPr>
          <p:nvPr>
            <p:ph idx="1"/>
          </p:nvPr>
        </p:nvSpPr>
        <p:spPr>
          <a:xfrm>
            <a:off x="609600" y="1752600"/>
            <a:ext cx="8229600" cy="4648200"/>
          </a:xfrm>
        </p:spPr>
        <p:txBody>
          <a:bodyPr/>
          <a:lstStyle/>
          <a:p>
            <a:r>
              <a:rPr lang="en-CA" dirty="0" smtClean="0"/>
              <a:t>Quality Improvement Organizations</a:t>
            </a:r>
          </a:p>
          <a:p>
            <a:pPr lvl="1"/>
            <a:r>
              <a:rPr lang="en-CA" dirty="0" smtClean="0"/>
              <a:t>One QIO per state / territory</a:t>
            </a:r>
          </a:p>
          <a:p>
            <a:pPr lvl="1"/>
            <a:r>
              <a:rPr lang="en-CA" dirty="0" smtClean="0"/>
              <a:t>Independent, not-for-profit organizations on contract with Centres for Medicare &amp; Medicaid Services (CMS)</a:t>
            </a:r>
          </a:p>
          <a:p>
            <a:pPr lvl="1"/>
            <a:r>
              <a:rPr lang="en-CA" dirty="0" smtClean="0"/>
              <a:t>Assorted roles including:</a:t>
            </a:r>
          </a:p>
          <a:p>
            <a:pPr lvl="2"/>
            <a:r>
              <a:rPr lang="en-CA" dirty="0" smtClean="0"/>
              <a:t>QI capacity building, support adoption of best practices</a:t>
            </a:r>
          </a:p>
          <a:p>
            <a:pPr lvl="2"/>
            <a:r>
              <a:rPr lang="en-CA" dirty="0" smtClean="0"/>
              <a:t>Public reporting</a:t>
            </a:r>
          </a:p>
          <a:p>
            <a:pPr lvl="2"/>
            <a:r>
              <a:rPr lang="en-CA" dirty="0" smtClean="0"/>
              <a:t>Assistance with complaints process</a:t>
            </a:r>
            <a:endParaRPr lang="en-CA" dirty="0"/>
          </a:p>
        </p:txBody>
      </p:sp>
    </p:spTree>
    <p:extLst>
      <p:ext uri="{BB962C8B-B14F-4D97-AF65-F5344CB8AC3E}">
        <p14:creationId xmlns:p14="http://schemas.microsoft.com/office/powerpoint/2010/main" val="545230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American Landscape</a:t>
            </a:r>
            <a:endParaRPr lang="en-CA" dirty="0"/>
          </a:p>
        </p:txBody>
      </p:sp>
      <p:sp>
        <p:nvSpPr>
          <p:cNvPr id="3" name="Content Placeholder 2"/>
          <p:cNvSpPr>
            <a:spLocks noGrp="1"/>
          </p:cNvSpPr>
          <p:nvPr>
            <p:ph idx="1"/>
          </p:nvPr>
        </p:nvSpPr>
        <p:spPr/>
        <p:txBody>
          <a:bodyPr/>
          <a:lstStyle/>
          <a:p>
            <a:r>
              <a:rPr lang="en-CA" dirty="0" smtClean="0"/>
              <a:t>Joint Commission</a:t>
            </a:r>
          </a:p>
          <a:p>
            <a:r>
              <a:rPr lang="en-CA" dirty="0" smtClean="0"/>
              <a:t>Health Human Resources (Ministry equivalent) and agencies:</a:t>
            </a:r>
          </a:p>
          <a:p>
            <a:pPr lvl="1"/>
            <a:r>
              <a:rPr lang="en-CA" dirty="0" smtClean="0"/>
              <a:t>CMS</a:t>
            </a:r>
          </a:p>
          <a:p>
            <a:pPr lvl="1"/>
            <a:r>
              <a:rPr lang="en-CA" dirty="0" smtClean="0"/>
              <a:t>Agency for Healthcare Research &amp; Quality (AHRQ)</a:t>
            </a:r>
          </a:p>
          <a:p>
            <a:endParaRPr lang="en-CA" dirty="0"/>
          </a:p>
        </p:txBody>
      </p:sp>
    </p:spTree>
    <p:extLst>
      <p:ext uri="{BB962C8B-B14F-4D97-AF65-F5344CB8AC3E}">
        <p14:creationId xmlns:p14="http://schemas.microsoft.com/office/powerpoint/2010/main" val="1913872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Matrix of Roles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9953060"/>
              </p:ext>
            </p:extLst>
          </p:nvPr>
        </p:nvGraphicFramePr>
        <p:xfrm>
          <a:off x="350841" y="1981200"/>
          <a:ext cx="8259759" cy="2077720"/>
        </p:xfrm>
        <a:graphic>
          <a:graphicData uri="http://schemas.openxmlformats.org/drawingml/2006/table">
            <a:tbl>
              <a:tblPr firstRow="1" bandRow="1">
                <a:tableStyleId>{5C22544A-7EE6-4342-B048-85BDC9FD1C3A}</a:tableStyleId>
              </a:tblPr>
              <a:tblGrid>
                <a:gridCol w="1173159"/>
                <a:gridCol w="914400"/>
                <a:gridCol w="665694"/>
                <a:gridCol w="917751"/>
                <a:gridCol w="917751"/>
                <a:gridCol w="917751"/>
                <a:gridCol w="917751"/>
                <a:gridCol w="917751"/>
                <a:gridCol w="917751"/>
              </a:tblGrid>
              <a:tr h="370840">
                <a:tc>
                  <a:txBody>
                    <a:bodyPr/>
                    <a:lstStyle/>
                    <a:p>
                      <a:r>
                        <a:rPr lang="en-CA" dirty="0" smtClean="0">
                          <a:solidFill>
                            <a:srgbClr val="002060"/>
                          </a:solidFill>
                        </a:rPr>
                        <a:t>Org</a:t>
                      </a:r>
                      <a:endParaRPr lang="en-CA" dirty="0">
                        <a:solidFill>
                          <a:srgbClr val="002060"/>
                        </a:solidFill>
                      </a:endParaRPr>
                    </a:p>
                  </a:txBody>
                  <a:tcPr/>
                </a:tc>
                <a:tc>
                  <a:txBody>
                    <a:bodyPr/>
                    <a:lstStyle/>
                    <a:p>
                      <a:r>
                        <a:rPr lang="en-CA" sz="1100" dirty="0" smtClean="0">
                          <a:solidFill>
                            <a:srgbClr val="002060"/>
                          </a:solidFill>
                        </a:rPr>
                        <a:t>Q measure-</a:t>
                      </a:r>
                      <a:r>
                        <a:rPr lang="en-CA" sz="1100" dirty="0" err="1" smtClean="0">
                          <a:solidFill>
                            <a:srgbClr val="002060"/>
                          </a:solidFill>
                        </a:rPr>
                        <a:t>ment</a:t>
                      </a:r>
                      <a:endParaRPr lang="en-CA" sz="1100" dirty="0">
                        <a:solidFill>
                          <a:srgbClr val="002060"/>
                        </a:solidFill>
                      </a:endParaRPr>
                    </a:p>
                  </a:txBody>
                  <a:tcPr/>
                </a:tc>
                <a:tc>
                  <a:txBody>
                    <a:bodyPr/>
                    <a:lstStyle/>
                    <a:p>
                      <a:r>
                        <a:rPr lang="en-CA" sz="1100" dirty="0" smtClean="0">
                          <a:solidFill>
                            <a:srgbClr val="002060"/>
                          </a:solidFill>
                        </a:rPr>
                        <a:t>Pub</a:t>
                      </a:r>
                      <a:r>
                        <a:rPr lang="en-CA" sz="1100" baseline="0" dirty="0" smtClean="0">
                          <a:solidFill>
                            <a:srgbClr val="002060"/>
                          </a:solidFill>
                        </a:rPr>
                        <a:t> Reporting</a:t>
                      </a:r>
                      <a:endParaRPr lang="en-CA" sz="1100" dirty="0">
                        <a:solidFill>
                          <a:srgbClr val="002060"/>
                        </a:solidFill>
                      </a:endParaRPr>
                    </a:p>
                  </a:txBody>
                  <a:tcPr/>
                </a:tc>
                <a:tc>
                  <a:txBody>
                    <a:bodyPr/>
                    <a:lstStyle/>
                    <a:p>
                      <a:r>
                        <a:rPr lang="en-CA" sz="1100" dirty="0" smtClean="0">
                          <a:solidFill>
                            <a:srgbClr val="002060"/>
                          </a:solidFill>
                        </a:rPr>
                        <a:t>QI support</a:t>
                      </a:r>
                      <a:endParaRPr lang="en-CA" sz="1100" dirty="0">
                        <a:solidFill>
                          <a:srgbClr val="002060"/>
                        </a:solidFill>
                      </a:endParaRPr>
                    </a:p>
                  </a:txBody>
                  <a:tcPr/>
                </a:tc>
                <a:tc>
                  <a:txBody>
                    <a:bodyPr/>
                    <a:lstStyle/>
                    <a:p>
                      <a:r>
                        <a:rPr lang="en-CA" sz="1100" dirty="0" smtClean="0">
                          <a:solidFill>
                            <a:srgbClr val="002060"/>
                          </a:solidFill>
                        </a:rPr>
                        <a:t>Decision supports</a:t>
                      </a:r>
                      <a:endParaRPr lang="en-CA" sz="1100" dirty="0">
                        <a:solidFill>
                          <a:srgbClr val="002060"/>
                        </a:solidFill>
                      </a:endParaRPr>
                    </a:p>
                  </a:txBody>
                  <a:tcPr/>
                </a:tc>
                <a:tc>
                  <a:txBody>
                    <a:bodyPr/>
                    <a:lstStyle/>
                    <a:p>
                      <a:r>
                        <a:rPr lang="en-CA" sz="1100" dirty="0" err="1" smtClean="0">
                          <a:solidFill>
                            <a:srgbClr val="002060"/>
                          </a:solidFill>
                        </a:rPr>
                        <a:t>Accredi-tation</a:t>
                      </a:r>
                      <a:r>
                        <a:rPr lang="en-CA" sz="1100" dirty="0" smtClean="0">
                          <a:solidFill>
                            <a:srgbClr val="002060"/>
                          </a:solidFill>
                        </a:rPr>
                        <a:t>/ regulation</a:t>
                      </a:r>
                      <a:endParaRPr lang="en-CA" sz="1100" dirty="0">
                        <a:solidFill>
                          <a:srgbClr val="002060"/>
                        </a:solidFill>
                      </a:endParaRPr>
                    </a:p>
                  </a:txBody>
                  <a:tcPr/>
                </a:tc>
                <a:tc>
                  <a:txBody>
                    <a:bodyPr/>
                    <a:lstStyle/>
                    <a:p>
                      <a:r>
                        <a:rPr lang="en-CA" sz="1100" dirty="0" err="1" smtClean="0">
                          <a:solidFill>
                            <a:srgbClr val="002060"/>
                          </a:solidFill>
                        </a:rPr>
                        <a:t>Accoun-tability</a:t>
                      </a:r>
                      <a:r>
                        <a:rPr lang="en-CA" sz="1100" dirty="0" smtClean="0">
                          <a:solidFill>
                            <a:srgbClr val="002060"/>
                          </a:solidFill>
                        </a:rPr>
                        <a:t> / Incentives</a:t>
                      </a:r>
                      <a:endParaRPr lang="en-CA" sz="1100" dirty="0">
                        <a:solidFill>
                          <a:srgbClr val="002060"/>
                        </a:solidFill>
                      </a:endParaRPr>
                    </a:p>
                  </a:txBody>
                  <a:tcPr/>
                </a:tc>
                <a:tc>
                  <a:txBody>
                    <a:bodyPr/>
                    <a:lstStyle/>
                    <a:p>
                      <a:r>
                        <a:rPr lang="en-CA" sz="1100" dirty="0" err="1" smtClean="0">
                          <a:solidFill>
                            <a:srgbClr val="002060"/>
                          </a:solidFill>
                        </a:rPr>
                        <a:t>Pt</a:t>
                      </a:r>
                      <a:r>
                        <a:rPr lang="en-CA" sz="1100" dirty="0" smtClean="0">
                          <a:solidFill>
                            <a:srgbClr val="002060"/>
                          </a:solidFill>
                        </a:rPr>
                        <a:t> Engage-</a:t>
                      </a:r>
                      <a:r>
                        <a:rPr lang="en-CA" sz="1100" dirty="0" err="1" smtClean="0">
                          <a:solidFill>
                            <a:srgbClr val="002060"/>
                          </a:solidFill>
                        </a:rPr>
                        <a:t>ment</a:t>
                      </a:r>
                      <a:endParaRPr lang="en-CA" sz="1100" dirty="0">
                        <a:solidFill>
                          <a:srgbClr val="002060"/>
                        </a:solidFill>
                      </a:endParaRPr>
                    </a:p>
                  </a:txBody>
                  <a:tcPr/>
                </a:tc>
                <a:tc>
                  <a:txBody>
                    <a:bodyPr/>
                    <a:lstStyle/>
                    <a:p>
                      <a:r>
                        <a:rPr lang="en-CA" sz="1100" dirty="0" smtClean="0">
                          <a:solidFill>
                            <a:srgbClr val="002060"/>
                          </a:solidFill>
                        </a:rPr>
                        <a:t>Quality Strategy</a:t>
                      </a:r>
                      <a:endParaRPr lang="en-CA" sz="1100" dirty="0">
                        <a:solidFill>
                          <a:srgbClr val="002060"/>
                        </a:solidFill>
                      </a:endParaRPr>
                    </a:p>
                  </a:txBody>
                  <a:tcPr/>
                </a:tc>
              </a:tr>
              <a:tr h="370840">
                <a:tc>
                  <a:txBody>
                    <a:bodyPr/>
                    <a:lstStyle/>
                    <a:p>
                      <a:r>
                        <a:rPr lang="en-CA" dirty="0" smtClean="0"/>
                        <a:t>CMS</a:t>
                      </a:r>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r>
                        <a:rPr lang="en-CA" dirty="0" smtClean="0"/>
                        <a:t>X</a:t>
                      </a:r>
                      <a:endParaRPr lang="en-CA" dirty="0"/>
                    </a:p>
                  </a:txBody>
                  <a:tcPr/>
                </a:tc>
              </a:tr>
              <a:tr h="370840">
                <a:tc>
                  <a:txBody>
                    <a:bodyPr/>
                    <a:lstStyle/>
                    <a:p>
                      <a:r>
                        <a:rPr lang="en-CA" dirty="0" smtClean="0"/>
                        <a:t>QIOs</a:t>
                      </a:r>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endParaRPr lang="en-CA" dirty="0"/>
                    </a:p>
                  </a:txBody>
                  <a:tcPr/>
                </a:tc>
              </a:tr>
              <a:tr h="370840">
                <a:tc>
                  <a:txBody>
                    <a:bodyPr/>
                    <a:lstStyle/>
                    <a:p>
                      <a:r>
                        <a:rPr lang="en-CA" dirty="0" smtClean="0"/>
                        <a:t>TJC</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r>
              <a:tr h="370840">
                <a:tc>
                  <a:txBody>
                    <a:bodyPr/>
                    <a:lstStyle/>
                    <a:p>
                      <a:r>
                        <a:rPr lang="en-CA" dirty="0" smtClean="0"/>
                        <a:t>AHRQ</a:t>
                      </a:r>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r>
                        <a:rPr lang="en-CA" dirty="0" smtClean="0"/>
                        <a:t>(x)</a:t>
                      </a:r>
                      <a:endParaRPr lang="en-CA" dirty="0"/>
                    </a:p>
                  </a:txBody>
                  <a:tcPr/>
                </a:tc>
                <a:tc>
                  <a:txBody>
                    <a:bodyPr/>
                    <a:lstStyle/>
                    <a:p>
                      <a:r>
                        <a:rPr lang="en-CA" dirty="0" smtClean="0"/>
                        <a:t>(x)</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r>
            </a:tbl>
          </a:graphicData>
        </a:graphic>
      </p:graphicFrame>
    </p:spTree>
    <p:extLst>
      <p:ext uri="{BB962C8B-B14F-4D97-AF65-F5344CB8AC3E}">
        <p14:creationId xmlns:p14="http://schemas.microsoft.com/office/powerpoint/2010/main" val="1760521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UK Landscape</a:t>
            </a:r>
            <a:endParaRPr lang="en-CA" dirty="0"/>
          </a:p>
        </p:txBody>
      </p:sp>
      <p:sp>
        <p:nvSpPr>
          <p:cNvPr id="3" name="Content Placeholder 2"/>
          <p:cNvSpPr>
            <a:spLocks noGrp="1"/>
          </p:cNvSpPr>
          <p:nvPr>
            <p:ph idx="1"/>
          </p:nvPr>
        </p:nvSpPr>
        <p:spPr>
          <a:xfrm>
            <a:off x="609600" y="1752600"/>
            <a:ext cx="8229600" cy="4648200"/>
          </a:xfrm>
        </p:spPr>
        <p:txBody>
          <a:bodyPr/>
          <a:lstStyle/>
          <a:p>
            <a:r>
              <a:rPr lang="en-CA" dirty="0" smtClean="0"/>
              <a:t>Continuous reorganization of quality organizations within NHS</a:t>
            </a:r>
          </a:p>
          <a:p>
            <a:r>
              <a:rPr lang="en-CA" dirty="0" smtClean="0"/>
              <a:t>Examples:</a:t>
            </a:r>
          </a:p>
          <a:p>
            <a:pPr lvl="1"/>
            <a:r>
              <a:rPr lang="en-CA" dirty="0" smtClean="0"/>
              <a:t>NHS Improving Quality</a:t>
            </a:r>
          </a:p>
          <a:p>
            <a:pPr lvl="2"/>
            <a:r>
              <a:rPr lang="en-CA" dirty="0" smtClean="0"/>
              <a:t>Formerly NHS </a:t>
            </a:r>
            <a:r>
              <a:rPr lang="en-CA" dirty="0"/>
              <a:t>Institute for Innovation &amp; </a:t>
            </a:r>
            <a:r>
              <a:rPr lang="en-CA" dirty="0" smtClean="0"/>
              <a:t>Improvement</a:t>
            </a:r>
          </a:p>
          <a:p>
            <a:pPr lvl="1"/>
            <a:r>
              <a:rPr lang="en-CA" dirty="0" smtClean="0"/>
              <a:t>Care Quality Commission</a:t>
            </a:r>
          </a:p>
          <a:p>
            <a:pPr lvl="2"/>
            <a:r>
              <a:rPr lang="en-CA" dirty="0" smtClean="0"/>
              <a:t>formerly Health Care Commission</a:t>
            </a:r>
          </a:p>
          <a:p>
            <a:pPr lvl="1"/>
            <a:r>
              <a:rPr lang="en-CA" dirty="0" smtClean="0"/>
              <a:t>UK Primary Care Development Trust*</a:t>
            </a:r>
          </a:p>
          <a:p>
            <a:pPr marL="457200" lvl="1" indent="0">
              <a:buNone/>
            </a:pPr>
            <a:endParaRPr lang="en-CA" dirty="0" smtClean="0"/>
          </a:p>
          <a:p>
            <a:pPr marL="457200" lvl="1" indent="0">
              <a:buNone/>
            </a:pPr>
            <a:r>
              <a:rPr lang="en-CA" dirty="0" smtClean="0"/>
              <a:t>* defunct</a:t>
            </a:r>
            <a:endParaRPr lang="en-CA" dirty="0"/>
          </a:p>
        </p:txBody>
      </p:sp>
    </p:spTree>
    <p:extLst>
      <p:ext uri="{BB962C8B-B14F-4D97-AF65-F5344CB8AC3E}">
        <p14:creationId xmlns:p14="http://schemas.microsoft.com/office/powerpoint/2010/main" val="2542580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Questions for MOLHSA</a:t>
            </a:r>
            <a:endParaRPr lang="en-CA" dirty="0"/>
          </a:p>
        </p:txBody>
      </p:sp>
      <p:sp>
        <p:nvSpPr>
          <p:cNvPr id="3" name="Content Placeholder 2"/>
          <p:cNvSpPr>
            <a:spLocks noGrp="1"/>
          </p:cNvSpPr>
          <p:nvPr>
            <p:ph idx="1"/>
          </p:nvPr>
        </p:nvSpPr>
        <p:spPr/>
        <p:txBody>
          <a:bodyPr/>
          <a:lstStyle/>
          <a:p>
            <a:r>
              <a:rPr lang="en-CA" dirty="0" smtClean="0"/>
              <a:t>Of the 8 functions to be enhanced, what is the priority assigned to each?</a:t>
            </a:r>
          </a:p>
          <a:p>
            <a:r>
              <a:rPr lang="en-CA" dirty="0" smtClean="0"/>
              <a:t>For each function, what is the preference:</a:t>
            </a:r>
          </a:p>
          <a:p>
            <a:pPr lvl="1"/>
            <a:r>
              <a:rPr lang="en-CA" dirty="0" smtClean="0"/>
              <a:t>within Ministry</a:t>
            </a:r>
          </a:p>
          <a:p>
            <a:pPr lvl="1"/>
            <a:r>
              <a:rPr lang="en-CA" dirty="0" smtClean="0"/>
              <a:t>Quasi-governmental agency</a:t>
            </a:r>
          </a:p>
          <a:p>
            <a:pPr lvl="1"/>
            <a:r>
              <a:rPr lang="en-CA" dirty="0" smtClean="0"/>
              <a:t>Independent organization (contracted)?</a:t>
            </a:r>
          </a:p>
          <a:p>
            <a:r>
              <a:rPr lang="en-CA" dirty="0" smtClean="0"/>
              <a:t>Which functions can be combined?  Which are separate?</a:t>
            </a:r>
          </a:p>
          <a:p>
            <a:pPr lvl="1"/>
            <a:endParaRPr lang="en-CA" dirty="0"/>
          </a:p>
        </p:txBody>
      </p:sp>
    </p:spTree>
    <p:extLst>
      <p:ext uri="{BB962C8B-B14F-4D97-AF65-F5344CB8AC3E}">
        <p14:creationId xmlns:p14="http://schemas.microsoft.com/office/powerpoint/2010/main" val="406587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4294967295"/>
          </p:nvPr>
        </p:nvSpPr>
        <p:spPr bwMode="auto">
          <a:xfrm>
            <a:off x="3124200" y="6245225"/>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BC6B7554-8960-4631-A45B-A616692B7EF2}" type="slidenum">
              <a:rPr lang="en-US"/>
              <a:pPr eaLnBrk="1" hangingPunct="1"/>
              <a:t>5</a:t>
            </a:fld>
            <a:endParaRPr lang="en-US"/>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24125"/>
            <a:ext cx="84296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4"/>
          <p:cNvSpPr>
            <a:spLocks noGrp="1"/>
          </p:cNvSpPr>
          <p:nvPr>
            <p:ph type="title"/>
          </p:nvPr>
        </p:nvSpPr>
        <p:spPr>
          <a:xfrm>
            <a:off x="228600" y="936625"/>
            <a:ext cx="8686800" cy="1196975"/>
          </a:xfrm>
        </p:spPr>
        <p:txBody>
          <a:bodyPr/>
          <a:lstStyle/>
          <a:p>
            <a:r>
              <a:rPr lang="en-CA" sz="3600" smtClean="0"/>
              <a:t>Why Are Best Practices Not Adopted?</a:t>
            </a:r>
            <a:br>
              <a:rPr lang="en-CA" sz="3600" smtClean="0"/>
            </a:br>
            <a:r>
              <a:rPr lang="en-CA" sz="2400" smtClean="0"/>
              <a:t>Understand Root Causes</a:t>
            </a:r>
            <a:r>
              <a:rPr lang="en-CA" sz="3600" smtClean="0"/>
              <a:t>  </a:t>
            </a:r>
          </a:p>
        </p:txBody>
      </p:sp>
    </p:spTree>
    <p:extLst>
      <p:ext uri="{BB962C8B-B14F-4D97-AF65-F5344CB8AC3E}">
        <p14:creationId xmlns:p14="http://schemas.microsoft.com/office/powerpoint/2010/main" val="30803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762000"/>
            <a:ext cx="8353425" cy="919163"/>
          </a:xfrm>
        </p:spPr>
        <p:txBody>
          <a:bodyPr/>
          <a:lstStyle/>
          <a:p>
            <a:r>
              <a:rPr lang="en-CA" dirty="0" smtClean="0"/>
              <a:t>Options for Org Structure</a:t>
            </a:r>
            <a:endParaRPr lang="en-CA" dirty="0"/>
          </a:p>
        </p:txBody>
      </p:sp>
      <p:sp>
        <p:nvSpPr>
          <p:cNvPr id="3" name="Content Placeholder 2"/>
          <p:cNvSpPr>
            <a:spLocks noGrp="1"/>
          </p:cNvSpPr>
          <p:nvPr>
            <p:ph idx="1"/>
          </p:nvPr>
        </p:nvSpPr>
        <p:spPr>
          <a:xfrm>
            <a:off x="474663" y="1828800"/>
            <a:ext cx="8229600" cy="4419600"/>
          </a:xfrm>
        </p:spPr>
        <p:txBody>
          <a:bodyPr/>
          <a:lstStyle/>
          <a:p>
            <a:r>
              <a:rPr lang="en-CA" dirty="0"/>
              <a:t>A</a:t>
            </a:r>
            <a:r>
              <a:rPr lang="en-CA" dirty="0" smtClean="0"/>
              <a:t> - Within government Ministry</a:t>
            </a:r>
          </a:p>
          <a:p>
            <a:pPr lvl="2"/>
            <a:r>
              <a:rPr lang="en-CA" dirty="0" smtClean="0"/>
              <a:t>May be branch, division, unit</a:t>
            </a:r>
          </a:p>
          <a:p>
            <a:pPr lvl="2"/>
            <a:r>
              <a:rPr lang="en-CA" dirty="0" smtClean="0"/>
              <a:t>reporting to senior official (e.g. ADM, DM)</a:t>
            </a:r>
            <a:endParaRPr lang="en-CA" dirty="0"/>
          </a:p>
          <a:p>
            <a:r>
              <a:rPr lang="en-CA" dirty="0" smtClean="0"/>
              <a:t>B - Within arms-length agency</a:t>
            </a:r>
          </a:p>
          <a:p>
            <a:pPr lvl="2"/>
            <a:r>
              <a:rPr lang="en-CA" dirty="0" smtClean="0"/>
              <a:t>Often explicitly created by legislation</a:t>
            </a:r>
          </a:p>
          <a:p>
            <a:pPr lvl="2"/>
            <a:r>
              <a:rPr lang="en-CA" dirty="0" smtClean="0"/>
              <a:t>Governed by Board of Directors</a:t>
            </a:r>
          </a:p>
          <a:p>
            <a:pPr lvl="2"/>
            <a:r>
              <a:rPr lang="en-CA" dirty="0" smtClean="0"/>
              <a:t>Board members may be </a:t>
            </a:r>
            <a:r>
              <a:rPr lang="en-CA" dirty="0" err="1" smtClean="0"/>
              <a:t>govt</a:t>
            </a:r>
            <a:r>
              <a:rPr lang="en-CA" dirty="0" smtClean="0"/>
              <a:t> appointees</a:t>
            </a:r>
          </a:p>
          <a:p>
            <a:r>
              <a:rPr lang="en-CA" dirty="0"/>
              <a:t>C</a:t>
            </a:r>
            <a:r>
              <a:rPr lang="en-CA" dirty="0" smtClean="0"/>
              <a:t> </a:t>
            </a:r>
            <a:r>
              <a:rPr lang="en-CA" dirty="0"/>
              <a:t>- Within independent organization </a:t>
            </a:r>
            <a:endParaRPr lang="en-CA" dirty="0" smtClean="0"/>
          </a:p>
          <a:p>
            <a:pPr lvl="2"/>
            <a:r>
              <a:rPr lang="en-CA" dirty="0" smtClean="0"/>
              <a:t>fully </a:t>
            </a:r>
            <a:r>
              <a:rPr lang="en-CA" dirty="0"/>
              <a:t>funded by &amp; contracted to </a:t>
            </a:r>
            <a:r>
              <a:rPr lang="en-CA" dirty="0" smtClean="0"/>
              <a:t>government</a:t>
            </a:r>
            <a:endParaRPr lang="en-CA" dirty="0"/>
          </a:p>
          <a:p>
            <a:pPr lvl="2"/>
            <a:endParaRPr lang="en-CA" dirty="0"/>
          </a:p>
        </p:txBody>
      </p:sp>
    </p:spTree>
    <p:extLst>
      <p:ext uri="{BB962C8B-B14F-4D97-AF65-F5344CB8AC3E}">
        <p14:creationId xmlns:p14="http://schemas.microsoft.com/office/powerpoint/2010/main" val="37556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lstStyle/>
          <a:p>
            <a:r>
              <a:rPr lang="en-CA" dirty="0"/>
              <a:t>A</a:t>
            </a:r>
            <a:r>
              <a:rPr lang="en-CA" dirty="0" smtClean="0"/>
              <a:t> - within government</a:t>
            </a:r>
          </a:p>
          <a:p>
            <a:pPr lvl="2"/>
            <a:r>
              <a:rPr lang="en-CA" dirty="0" smtClean="0"/>
              <a:t>Centers for Medicare &amp; Medicaid Services </a:t>
            </a:r>
          </a:p>
          <a:p>
            <a:pPr lvl="2"/>
            <a:r>
              <a:rPr lang="en-CA" dirty="0" smtClean="0"/>
              <a:t>Agency for Health Research &amp; Quality</a:t>
            </a:r>
          </a:p>
          <a:p>
            <a:r>
              <a:rPr lang="en-CA" dirty="0" smtClean="0"/>
              <a:t>B– arms-length agency</a:t>
            </a:r>
          </a:p>
          <a:p>
            <a:pPr lvl="2"/>
            <a:r>
              <a:rPr lang="en-CA" dirty="0" smtClean="0"/>
              <a:t>Provincial health quality councils</a:t>
            </a:r>
          </a:p>
          <a:p>
            <a:pPr lvl="2"/>
            <a:r>
              <a:rPr lang="en-CA" dirty="0" smtClean="0"/>
              <a:t>NHS Institute for Innovation &amp; Improvement</a:t>
            </a:r>
          </a:p>
          <a:p>
            <a:r>
              <a:rPr lang="en-CA" dirty="0"/>
              <a:t>C</a:t>
            </a:r>
            <a:r>
              <a:rPr lang="en-CA" dirty="0" smtClean="0"/>
              <a:t> – non-profit corporations on contract</a:t>
            </a:r>
          </a:p>
          <a:p>
            <a:pPr lvl="2"/>
            <a:r>
              <a:rPr lang="en-CA" dirty="0" smtClean="0"/>
              <a:t>QIOs </a:t>
            </a:r>
            <a:r>
              <a:rPr lang="en-CA" dirty="0"/>
              <a:t>(</a:t>
            </a:r>
            <a:r>
              <a:rPr lang="en-CA" dirty="0" smtClean="0"/>
              <a:t>USA)</a:t>
            </a:r>
          </a:p>
          <a:p>
            <a:pPr lvl="2"/>
            <a:r>
              <a:rPr lang="en-CA" dirty="0" smtClean="0"/>
              <a:t>Most accrediting bodies</a:t>
            </a:r>
          </a:p>
          <a:p>
            <a:pPr lvl="2"/>
            <a:endParaRPr lang="en-CA" dirty="0" smtClean="0"/>
          </a:p>
          <a:p>
            <a:pPr lvl="2"/>
            <a:endParaRPr lang="en-CA" dirty="0"/>
          </a:p>
        </p:txBody>
      </p:sp>
    </p:spTree>
    <p:extLst>
      <p:ext uri="{BB962C8B-B14F-4D97-AF65-F5344CB8AC3E}">
        <p14:creationId xmlns:p14="http://schemas.microsoft.com/office/powerpoint/2010/main" val="1585980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Variations in Canada on Choice of Model</a:t>
            </a:r>
            <a:endParaRPr lang="en-C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8634409"/>
              </p:ext>
            </p:extLst>
          </p:nvPr>
        </p:nvGraphicFramePr>
        <p:xfrm>
          <a:off x="533400" y="1828800"/>
          <a:ext cx="7924799" cy="4043680"/>
        </p:xfrm>
        <a:graphic>
          <a:graphicData uri="http://schemas.openxmlformats.org/drawingml/2006/table">
            <a:tbl>
              <a:tblPr firstRow="1" bandRow="1">
                <a:tableStyleId>{5C22544A-7EE6-4342-B048-85BDC9FD1C3A}</a:tableStyleId>
              </a:tblPr>
              <a:tblGrid>
                <a:gridCol w="3276600"/>
                <a:gridCol w="1676400"/>
                <a:gridCol w="1752600"/>
                <a:gridCol w="1219199"/>
              </a:tblGrid>
              <a:tr h="370840">
                <a:tc>
                  <a:txBody>
                    <a:bodyPr/>
                    <a:lstStyle/>
                    <a:p>
                      <a:r>
                        <a:rPr lang="en-CA" b="1" dirty="0" smtClean="0">
                          <a:solidFill>
                            <a:srgbClr val="002060"/>
                          </a:solidFill>
                        </a:rPr>
                        <a:t>Organization</a:t>
                      </a:r>
                      <a:endParaRPr lang="en-CA" b="1" dirty="0">
                        <a:solidFill>
                          <a:srgbClr val="002060"/>
                        </a:solidFill>
                      </a:endParaRPr>
                    </a:p>
                  </a:txBody>
                  <a:tcPr/>
                </a:tc>
                <a:tc>
                  <a:txBody>
                    <a:bodyPr/>
                    <a:lstStyle/>
                    <a:p>
                      <a:r>
                        <a:rPr lang="en-CA" b="1" dirty="0" err="1" smtClean="0">
                          <a:solidFill>
                            <a:srgbClr val="002060"/>
                          </a:solidFill>
                        </a:rPr>
                        <a:t>Govt</a:t>
                      </a:r>
                      <a:r>
                        <a:rPr lang="en-CA" b="1" baseline="0" dirty="0" smtClean="0">
                          <a:solidFill>
                            <a:srgbClr val="002060"/>
                          </a:solidFill>
                        </a:rPr>
                        <a:t> Funded Non-Profit</a:t>
                      </a:r>
                      <a:endParaRPr lang="en-CA" b="1" dirty="0">
                        <a:solidFill>
                          <a:srgbClr val="002060"/>
                        </a:solidFill>
                      </a:endParaRPr>
                    </a:p>
                  </a:txBody>
                  <a:tcPr/>
                </a:tc>
                <a:tc>
                  <a:txBody>
                    <a:bodyPr/>
                    <a:lstStyle/>
                    <a:p>
                      <a:r>
                        <a:rPr lang="en-CA" b="1" dirty="0" err="1" smtClean="0">
                          <a:solidFill>
                            <a:srgbClr val="002060"/>
                          </a:solidFill>
                        </a:rPr>
                        <a:t>Govt</a:t>
                      </a:r>
                      <a:r>
                        <a:rPr lang="en-CA" b="1" baseline="0" dirty="0" smtClean="0">
                          <a:solidFill>
                            <a:srgbClr val="002060"/>
                          </a:solidFill>
                        </a:rPr>
                        <a:t> </a:t>
                      </a:r>
                      <a:r>
                        <a:rPr lang="en-CA" b="1" dirty="0" smtClean="0">
                          <a:solidFill>
                            <a:srgbClr val="002060"/>
                          </a:solidFill>
                        </a:rPr>
                        <a:t>Agency, </a:t>
                      </a:r>
                      <a:r>
                        <a:rPr lang="en-CA" b="1" dirty="0" err="1" smtClean="0">
                          <a:solidFill>
                            <a:srgbClr val="002060"/>
                          </a:solidFill>
                        </a:rPr>
                        <a:t>Indep</a:t>
                      </a:r>
                      <a:r>
                        <a:rPr lang="en-CA" b="1" dirty="0" smtClean="0">
                          <a:solidFill>
                            <a:srgbClr val="002060"/>
                          </a:solidFill>
                        </a:rPr>
                        <a:t> Board</a:t>
                      </a:r>
                      <a:endParaRPr lang="en-CA" b="1" dirty="0">
                        <a:solidFill>
                          <a:srgbClr val="002060"/>
                        </a:solidFill>
                      </a:endParaRPr>
                    </a:p>
                  </a:txBody>
                  <a:tcPr/>
                </a:tc>
                <a:tc>
                  <a:txBody>
                    <a:bodyPr/>
                    <a:lstStyle/>
                    <a:p>
                      <a:r>
                        <a:rPr lang="en-CA" b="1" dirty="0" smtClean="0">
                          <a:solidFill>
                            <a:srgbClr val="002060"/>
                          </a:solidFill>
                        </a:rPr>
                        <a:t>Within Ministry</a:t>
                      </a:r>
                      <a:endParaRPr lang="en-CA" b="1" dirty="0">
                        <a:solidFill>
                          <a:srgbClr val="002060"/>
                        </a:solidFill>
                      </a:endParaRPr>
                    </a:p>
                  </a:txBody>
                  <a:tcPr/>
                </a:tc>
              </a:tr>
              <a:tr h="370840">
                <a:tc>
                  <a:txBody>
                    <a:bodyPr/>
                    <a:lstStyle/>
                    <a:p>
                      <a:r>
                        <a:rPr lang="en-CA" dirty="0" smtClean="0"/>
                        <a:t>BC Centre for Patient Safety</a:t>
                      </a:r>
                      <a:r>
                        <a:rPr lang="en-CA" baseline="0" dirty="0" smtClean="0"/>
                        <a:t> &amp; Quality</a:t>
                      </a:r>
                      <a:endParaRPr lang="en-CA" dirty="0"/>
                    </a:p>
                  </a:txBody>
                  <a:tcPr/>
                </a:tc>
                <a:tc>
                  <a:txBody>
                    <a:bodyPr/>
                    <a:lstStyle/>
                    <a:p>
                      <a:pPr algn="ctr"/>
                      <a:endParaRPr lang="en-CA" dirty="0"/>
                    </a:p>
                  </a:txBody>
                  <a:tcPr/>
                </a:tc>
                <a:tc>
                  <a:txBody>
                    <a:bodyPr/>
                    <a:lstStyle/>
                    <a:p>
                      <a:pPr algn="ctr"/>
                      <a:r>
                        <a:rPr lang="en-CA" dirty="0" smtClean="0"/>
                        <a:t>X</a:t>
                      </a:r>
                      <a:endParaRPr lang="en-CA" dirty="0"/>
                    </a:p>
                  </a:txBody>
                  <a:tcPr/>
                </a:tc>
                <a:tc>
                  <a:txBody>
                    <a:bodyPr/>
                    <a:lstStyle/>
                    <a:p>
                      <a:pPr algn="ctr"/>
                      <a:endParaRPr lang="en-CA" dirty="0"/>
                    </a:p>
                  </a:txBody>
                  <a:tcPr/>
                </a:tc>
              </a:tr>
              <a:tr h="370840">
                <a:tc>
                  <a:txBody>
                    <a:bodyPr/>
                    <a:lstStyle/>
                    <a:p>
                      <a:r>
                        <a:rPr lang="en-CA" dirty="0" smtClean="0"/>
                        <a:t>HQC</a:t>
                      </a:r>
                      <a:r>
                        <a:rPr lang="en-CA" baseline="0" dirty="0" smtClean="0"/>
                        <a:t> Alberta</a:t>
                      </a:r>
                      <a:endParaRPr lang="en-CA" dirty="0"/>
                    </a:p>
                  </a:txBody>
                  <a:tcPr/>
                </a:tc>
                <a:tc>
                  <a:txBody>
                    <a:bodyPr/>
                    <a:lstStyle/>
                    <a:p>
                      <a:pPr algn="ctr"/>
                      <a:endParaRPr lang="en-CA" dirty="0"/>
                    </a:p>
                  </a:txBody>
                  <a:tcPr/>
                </a:tc>
                <a:tc>
                  <a:txBody>
                    <a:bodyPr/>
                    <a:lstStyle/>
                    <a:p>
                      <a:pPr algn="ctr"/>
                      <a:r>
                        <a:rPr lang="en-CA" dirty="0" smtClean="0"/>
                        <a:t>X</a:t>
                      </a:r>
                      <a:endParaRPr lang="en-CA" dirty="0"/>
                    </a:p>
                  </a:txBody>
                  <a:tcPr/>
                </a:tc>
                <a:tc>
                  <a:txBody>
                    <a:bodyPr/>
                    <a:lstStyle/>
                    <a:p>
                      <a:pPr algn="ctr"/>
                      <a:endParaRPr lang="en-CA" dirty="0"/>
                    </a:p>
                  </a:txBody>
                  <a:tcPr/>
                </a:tc>
              </a:tr>
              <a:tr h="370840">
                <a:tc>
                  <a:txBody>
                    <a:bodyPr/>
                    <a:lstStyle/>
                    <a:p>
                      <a:r>
                        <a:rPr lang="en-CA" dirty="0" smtClean="0"/>
                        <a:t>HQC</a:t>
                      </a:r>
                      <a:r>
                        <a:rPr lang="en-CA" baseline="0" dirty="0" smtClean="0"/>
                        <a:t> Saskatchewan</a:t>
                      </a:r>
                      <a:endParaRPr lang="en-CA" dirty="0"/>
                    </a:p>
                  </a:txBody>
                  <a:tcPr/>
                </a:tc>
                <a:tc>
                  <a:txBody>
                    <a:bodyPr/>
                    <a:lstStyle/>
                    <a:p>
                      <a:pPr algn="ctr"/>
                      <a:endParaRPr lang="en-CA" dirty="0"/>
                    </a:p>
                  </a:txBody>
                  <a:tcPr/>
                </a:tc>
                <a:tc>
                  <a:txBody>
                    <a:bodyPr/>
                    <a:lstStyle/>
                    <a:p>
                      <a:pPr algn="ctr"/>
                      <a:r>
                        <a:rPr lang="en-CA" dirty="0" smtClean="0"/>
                        <a:t>X</a:t>
                      </a:r>
                      <a:endParaRPr lang="en-CA" dirty="0"/>
                    </a:p>
                  </a:txBody>
                  <a:tcPr/>
                </a:tc>
                <a:tc>
                  <a:txBody>
                    <a:bodyPr/>
                    <a:lstStyle/>
                    <a:p>
                      <a:pPr algn="ctr"/>
                      <a:endParaRPr lang="en-CA" dirty="0"/>
                    </a:p>
                  </a:txBody>
                  <a:tcPr/>
                </a:tc>
              </a:tr>
              <a:tr h="370840">
                <a:tc>
                  <a:txBody>
                    <a:bodyPr/>
                    <a:lstStyle/>
                    <a:p>
                      <a:r>
                        <a:rPr lang="en-CA" dirty="0" smtClean="0"/>
                        <a:t>Manitoba</a:t>
                      </a:r>
                      <a:r>
                        <a:rPr lang="en-CA" baseline="0" dirty="0" smtClean="0"/>
                        <a:t> Institute for Patient Safety</a:t>
                      </a:r>
                      <a:endParaRPr lang="en-CA" dirty="0"/>
                    </a:p>
                  </a:txBody>
                  <a:tcPr/>
                </a:tc>
                <a:tc>
                  <a:txBody>
                    <a:bodyPr/>
                    <a:lstStyle/>
                    <a:p>
                      <a:pPr algn="ctr"/>
                      <a:r>
                        <a:rPr lang="en-CA" dirty="0" smtClean="0"/>
                        <a:t>X</a:t>
                      </a:r>
                      <a:endParaRPr lang="en-CA" dirty="0"/>
                    </a:p>
                  </a:txBody>
                  <a:tcPr/>
                </a:tc>
                <a:tc>
                  <a:txBody>
                    <a:bodyPr/>
                    <a:lstStyle/>
                    <a:p>
                      <a:pPr algn="ctr"/>
                      <a:endParaRPr lang="en-CA" dirty="0"/>
                    </a:p>
                  </a:txBody>
                  <a:tcPr/>
                </a:tc>
                <a:tc>
                  <a:txBody>
                    <a:bodyPr/>
                    <a:lstStyle/>
                    <a:p>
                      <a:pPr algn="ctr"/>
                      <a:endParaRPr lang="en-CA" dirty="0"/>
                    </a:p>
                  </a:txBody>
                  <a:tcPr/>
                </a:tc>
              </a:tr>
              <a:tr h="370840">
                <a:tc>
                  <a:txBody>
                    <a:bodyPr/>
                    <a:lstStyle/>
                    <a:p>
                      <a:r>
                        <a:rPr lang="en-CA" dirty="0" smtClean="0"/>
                        <a:t>Health Quality Ontario</a:t>
                      </a:r>
                      <a:endParaRPr lang="en-CA" dirty="0"/>
                    </a:p>
                  </a:txBody>
                  <a:tcPr/>
                </a:tc>
                <a:tc>
                  <a:txBody>
                    <a:bodyPr/>
                    <a:lstStyle/>
                    <a:p>
                      <a:pPr algn="ctr"/>
                      <a:endParaRPr lang="en-CA" dirty="0"/>
                    </a:p>
                  </a:txBody>
                  <a:tcPr/>
                </a:tc>
                <a:tc>
                  <a:txBody>
                    <a:bodyPr/>
                    <a:lstStyle/>
                    <a:p>
                      <a:pPr algn="ctr"/>
                      <a:r>
                        <a:rPr lang="en-CA" dirty="0" smtClean="0"/>
                        <a:t>X</a:t>
                      </a:r>
                      <a:endParaRPr lang="en-CA" dirty="0"/>
                    </a:p>
                  </a:txBody>
                  <a:tcPr/>
                </a:tc>
                <a:tc>
                  <a:txBody>
                    <a:bodyPr/>
                    <a:lstStyle/>
                    <a:p>
                      <a:pPr algn="ctr"/>
                      <a:endParaRPr lang="en-CA" dirty="0"/>
                    </a:p>
                  </a:txBody>
                  <a:tcPr/>
                </a:tc>
              </a:tr>
              <a:tr h="370840">
                <a:tc>
                  <a:txBody>
                    <a:bodyPr/>
                    <a:lstStyle/>
                    <a:p>
                      <a:r>
                        <a:rPr lang="en-CA" dirty="0" smtClean="0"/>
                        <a:t>New Brunswick Health Council</a:t>
                      </a:r>
                      <a:endParaRPr lang="en-CA" dirty="0"/>
                    </a:p>
                  </a:txBody>
                  <a:tcPr/>
                </a:tc>
                <a:tc>
                  <a:txBody>
                    <a:bodyPr/>
                    <a:lstStyle/>
                    <a:p>
                      <a:pPr algn="ctr"/>
                      <a:endParaRPr lang="en-CA" dirty="0"/>
                    </a:p>
                  </a:txBody>
                  <a:tcPr/>
                </a:tc>
                <a:tc>
                  <a:txBody>
                    <a:bodyPr/>
                    <a:lstStyle/>
                    <a:p>
                      <a:pPr algn="ctr"/>
                      <a:r>
                        <a:rPr lang="en-CA" dirty="0" smtClean="0"/>
                        <a:t>X</a:t>
                      </a:r>
                      <a:endParaRPr lang="en-CA" dirty="0"/>
                    </a:p>
                  </a:txBody>
                  <a:tcPr/>
                </a:tc>
                <a:tc>
                  <a:txBody>
                    <a:bodyPr/>
                    <a:lstStyle/>
                    <a:p>
                      <a:pPr algn="ctr"/>
                      <a:endParaRPr lang="en-CA" dirty="0"/>
                    </a:p>
                  </a:txBody>
                  <a:tcPr/>
                </a:tc>
              </a:tr>
              <a:tr h="370840">
                <a:tc>
                  <a:txBody>
                    <a:bodyPr/>
                    <a:lstStyle/>
                    <a:p>
                      <a:r>
                        <a:rPr lang="en-CA" dirty="0" smtClean="0"/>
                        <a:t>Nova Scotia Quality Unit</a:t>
                      </a: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r>
                        <a:rPr lang="en-CA" dirty="0" smtClean="0"/>
                        <a:t>X</a:t>
                      </a:r>
                      <a:endParaRPr lang="en-CA" dirty="0"/>
                    </a:p>
                  </a:txBody>
                  <a:tcPr/>
                </a:tc>
              </a:tr>
            </a:tbl>
          </a:graphicData>
        </a:graphic>
      </p:graphicFrame>
    </p:spTree>
    <p:extLst>
      <p:ext uri="{BB962C8B-B14F-4D97-AF65-F5344CB8AC3E}">
        <p14:creationId xmlns:p14="http://schemas.microsoft.com/office/powerpoint/2010/main" val="9005608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Within Government or </a:t>
            </a:r>
            <a:br>
              <a:rPr lang="en-CA" sz="3600" dirty="0" smtClean="0"/>
            </a:br>
            <a:r>
              <a:rPr lang="en-CA" sz="3600" dirty="0" smtClean="0"/>
              <a:t>Arms Length to Government?</a:t>
            </a:r>
            <a:endParaRPr lang="en-C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1857682"/>
              </p:ext>
            </p:extLst>
          </p:nvPr>
        </p:nvGraphicFramePr>
        <p:xfrm>
          <a:off x="609600" y="2133600"/>
          <a:ext cx="8094663" cy="4023360"/>
        </p:xfrm>
        <a:graphic>
          <a:graphicData uri="http://schemas.openxmlformats.org/drawingml/2006/table">
            <a:tbl>
              <a:tblPr firstRow="1" bandRow="1">
                <a:tableStyleId>{5C22544A-7EE6-4342-B048-85BDC9FD1C3A}</a:tableStyleId>
              </a:tblPr>
              <a:tblGrid>
                <a:gridCol w="3094661"/>
                <a:gridCol w="5000002"/>
              </a:tblGrid>
              <a:tr h="370840">
                <a:tc>
                  <a:txBody>
                    <a:bodyPr/>
                    <a:lstStyle/>
                    <a:p>
                      <a:r>
                        <a:rPr lang="en-CA" dirty="0" smtClean="0">
                          <a:solidFill>
                            <a:srgbClr val="002060"/>
                          </a:solidFill>
                        </a:rPr>
                        <a:t>Within Government – </a:t>
                      </a:r>
                    </a:p>
                    <a:p>
                      <a:r>
                        <a:rPr lang="en-CA" dirty="0" smtClean="0">
                          <a:solidFill>
                            <a:srgbClr val="002060"/>
                          </a:solidFill>
                        </a:rPr>
                        <a:t>advantages</a:t>
                      </a:r>
                      <a:endParaRPr lang="en-CA" dirty="0">
                        <a:solidFill>
                          <a:srgbClr val="002060"/>
                        </a:solidFill>
                      </a:endParaRPr>
                    </a:p>
                  </a:txBody>
                  <a:tcPr/>
                </a:tc>
                <a:tc>
                  <a:txBody>
                    <a:bodyPr/>
                    <a:lstStyle/>
                    <a:p>
                      <a:r>
                        <a:rPr lang="en-CA" dirty="0" smtClean="0">
                          <a:solidFill>
                            <a:srgbClr val="002060"/>
                          </a:solidFill>
                        </a:rPr>
                        <a:t>Arms Length to Government – </a:t>
                      </a:r>
                    </a:p>
                    <a:p>
                      <a:r>
                        <a:rPr lang="en-CA" dirty="0" smtClean="0">
                          <a:solidFill>
                            <a:srgbClr val="002060"/>
                          </a:solidFill>
                        </a:rPr>
                        <a:t>advantages</a:t>
                      </a:r>
                      <a:endParaRPr lang="en-CA" dirty="0">
                        <a:solidFill>
                          <a:srgbClr val="002060"/>
                        </a:solidFill>
                      </a:endParaRPr>
                    </a:p>
                  </a:txBody>
                  <a:tcPr/>
                </a:tc>
              </a:tr>
              <a:tr h="370840">
                <a:tc>
                  <a:txBody>
                    <a:bodyPr/>
                    <a:lstStyle/>
                    <a:p>
                      <a:r>
                        <a:rPr lang="en-CA" dirty="0" smtClean="0"/>
                        <a:t>Direct accountability to government &amp; ability set</a:t>
                      </a:r>
                      <a:r>
                        <a:rPr lang="en-CA" baseline="0" dirty="0" smtClean="0"/>
                        <a:t> the quality agenda</a:t>
                      </a:r>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r>
                        <a:rPr lang="en-CA" dirty="0" smtClean="0"/>
                        <a:t>Can leverage ability</a:t>
                      </a:r>
                      <a:r>
                        <a:rPr lang="en-CA" baseline="0" dirty="0" smtClean="0"/>
                        <a:t> to mandate change – “push strategy”</a:t>
                      </a:r>
                    </a:p>
                  </a:txBody>
                  <a:tcPr/>
                </a:tc>
                <a:tc>
                  <a:txBody>
                    <a:bodyPr/>
                    <a:lstStyle/>
                    <a:p>
                      <a:r>
                        <a:rPr lang="en-CA" dirty="0" smtClean="0"/>
                        <a:t>Opportunity to set organizational</a:t>
                      </a:r>
                      <a:r>
                        <a:rPr lang="en-CA" baseline="0" dirty="0" smtClean="0"/>
                        <a:t> culture different from government</a:t>
                      </a:r>
                    </a:p>
                    <a:p>
                      <a:endParaRPr lang="en-CA" baseline="0" dirty="0" smtClean="0"/>
                    </a:p>
                    <a:p>
                      <a:r>
                        <a:rPr lang="en-CA" baseline="0" dirty="0" smtClean="0"/>
                        <a:t>“due process” in government </a:t>
                      </a:r>
                      <a:r>
                        <a:rPr lang="en-CA" baseline="0" dirty="0" err="1" smtClean="0"/>
                        <a:t>vs</a:t>
                      </a:r>
                      <a:r>
                        <a:rPr lang="en-CA" baseline="0" dirty="0" smtClean="0"/>
                        <a:t> “innovation – keep improving processes all the time”</a:t>
                      </a:r>
                    </a:p>
                    <a:p>
                      <a:endParaRPr lang="en-CA" dirty="0" smtClean="0"/>
                    </a:p>
                    <a:p>
                      <a:r>
                        <a:rPr lang="en-CA" dirty="0" smtClean="0"/>
                        <a:t>Public reporting perceived as more objective if from an</a:t>
                      </a:r>
                      <a:r>
                        <a:rPr lang="en-CA" baseline="0" dirty="0" smtClean="0"/>
                        <a:t> arms-length agency; some protection against manipulation / suppression of data</a:t>
                      </a:r>
                    </a:p>
                    <a:p>
                      <a:endParaRPr lang="en-CA" baseline="0" dirty="0" smtClean="0"/>
                    </a:p>
                    <a:p>
                      <a:r>
                        <a:rPr lang="en-CA" baseline="0" dirty="0" smtClean="0"/>
                        <a:t>Useful for voluntary change activities which support true culture change – “pull strategy”</a:t>
                      </a:r>
                      <a:endParaRPr lang="en-CA" dirty="0"/>
                    </a:p>
                  </a:txBody>
                  <a:tcPr/>
                </a:tc>
              </a:tr>
            </a:tbl>
          </a:graphicData>
        </a:graphic>
      </p:graphicFrame>
    </p:spTree>
    <p:extLst>
      <p:ext uri="{BB962C8B-B14F-4D97-AF65-F5344CB8AC3E}">
        <p14:creationId xmlns:p14="http://schemas.microsoft.com/office/powerpoint/2010/main" val="4153504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Mixing of Functions?</a:t>
            </a:r>
            <a:endParaRPr lang="en-CA" dirty="0"/>
          </a:p>
        </p:txBody>
      </p:sp>
      <p:sp>
        <p:nvSpPr>
          <p:cNvPr id="3" name="Content Placeholder 2"/>
          <p:cNvSpPr>
            <a:spLocks noGrp="1"/>
          </p:cNvSpPr>
          <p:nvPr>
            <p:ph idx="1"/>
          </p:nvPr>
        </p:nvSpPr>
        <p:spPr>
          <a:xfrm>
            <a:off x="609599" y="1981200"/>
            <a:ext cx="8094663" cy="4648200"/>
          </a:xfrm>
        </p:spPr>
        <p:txBody>
          <a:bodyPr/>
          <a:lstStyle/>
          <a:p>
            <a:r>
              <a:rPr lang="en-CA" dirty="0" smtClean="0"/>
              <a:t>Quality improvement &amp; quality assurance generally kept separate</a:t>
            </a:r>
          </a:p>
          <a:p>
            <a:endParaRPr lang="en-CA" dirty="0"/>
          </a:p>
          <a:p>
            <a:endParaRPr lang="en-CA" dirty="0" smtClean="0"/>
          </a:p>
          <a:p>
            <a:endParaRPr lang="en-CA" dirty="0"/>
          </a:p>
          <a:p>
            <a:endParaRPr lang="en-CA" dirty="0" smtClean="0"/>
          </a:p>
          <a:p>
            <a:r>
              <a:rPr lang="en-CA" dirty="0" smtClean="0"/>
              <a:t>Historically, accreditation bodies tend to be stand-alone organizations</a:t>
            </a:r>
          </a:p>
        </p:txBody>
      </p:sp>
      <p:graphicFrame>
        <p:nvGraphicFramePr>
          <p:cNvPr id="4" name="Content Placeholder 3"/>
          <p:cNvGraphicFramePr>
            <a:graphicFrameLocks/>
          </p:cNvGraphicFramePr>
          <p:nvPr>
            <p:extLst>
              <p:ext uri="{D42A27DB-BD31-4B8C-83A1-F6EECF244321}">
                <p14:modId xmlns:p14="http://schemas.microsoft.com/office/powerpoint/2010/main" val="2312736331"/>
              </p:ext>
            </p:extLst>
          </p:nvPr>
        </p:nvGraphicFramePr>
        <p:xfrm>
          <a:off x="838200" y="3200400"/>
          <a:ext cx="7696200" cy="1651000"/>
        </p:xfrm>
        <a:graphic>
          <a:graphicData uri="http://schemas.openxmlformats.org/drawingml/2006/table">
            <a:tbl>
              <a:tblPr firstRow="1" bandRow="1">
                <a:tableStyleId>{5C22544A-7EE6-4342-B048-85BDC9FD1C3A}</a:tableStyleId>
              </a:tblPr>
              <a:tblGrid>
                <a:gridCol w="1524000"/>
                <a:gridCol w="3048000"/>
                <a:gridCol w="3124200"/>
              </a:tblGrid>
              <a:tr h="370840">
                <a:tc>
                  <a:txBody>
                    <a:bodyPr/>
                    <a:lstStyle/>
                    <a:p>
                      <a:r>
                        <a:rPr lang="en-CA" b="1" dirty="0" smtClean="0">
                          <a:solidFill>
                            <a:srgbClr val="002060"/>
                          </a:solidFill>
                        </a:rPr>
                        <a:t>Jurisdiction</a:t>
                      </a:r>
                      <a:endParaRPr lang="en-CA" b="1" dirty="0">
                        <a:solidFill>
                          <a:srgbClr val="002060"/>
                        </a:solidFill>
                      </a:endParaRPr>
                    </a:p>
                  </a:txBody>
                  <a:tcPr/>
                </a:tc>
                <a:tc>
                  <a:txBody>
                    <a:bodyPr/>
                    <a:lstStyle/>
                    <a:p>
                      <a:r>
                        <a:rPr lang="en-CA" b="1" dirty="0" smtClean="0">
                          <a:solidFill>
                            <a:srgbClr val="002060"/>
                          </a:solidFill>
                        </a:rPr>
                        <a:t>Quality Improvement</a:t>
                      </a:r>
                      <a:endParaRPr lang="en-CA" b="1" dirty="0">
                        <a:solidFill>
                          <a:srgbClr val="002060"/>
                        </a:solidFill>
                      </a:endParaRPr>
                    </a:p>
                  </a:txBody>
                  <a:tcPr/>
                </a:tc>
                <a:tc>
                  <a:txBody>
                    <a:bodyPr/>
                    <a:lstStyle/>
                    <a:p>
                      <a:r>
                        <a:rPr lang="en-CA" b="1" dirty="0" smtClean="0">
                          <a:solidFill>
                            <a:srgbClr val="002060"/>
                          </a:solidFill>
                        </a:rPr>
                        <a:t>Quality</a:t>
                      </a:r>
                      <a:r>
                        <a:rPr lang="en-CA" b="1" baseline="0" dirty="0" smtClean="0">
                          <a:solidFill>
                            <a:srgbClr val="002060"/>
                          </a:solidFill>
                        </a:rPr>
                        <a:t> Assurance</a:t>
                      </a:r>
                      <a:endParaRPr lang="en-CA" b="1" dirty="0">
                        <a:solidFill>
                          <a:srgbClr val="002060"/>
                        </a:solidFill>
                      </a:endParaRPr>
                    </a:p>
                  </a:txBody>
                  <a:tcPr/>
                </a:tc>
              </a:tr>
              <a:tr h="370840">
                <a:tc>
                  <a:txBody>
                    <a:bodyPr/>
                    <a:lstStyle/>
                    <a:p>
                      <a:pPr algn="ctr"/>
                      <a:r>
                        <a:rPr lang="en-CA" dirty="0" smtClean="0"/>
                        <a:t>UK</a:t>
                      </a:r>
                      <a:endParaRPr lang="en-CA" dirty="0"/>
                    </a:p>
                  </a:txBody>
                  <a:tcPr/>
                </a:tc>
                <a:tc>
                  <a:txBody>
                    <a:bodyPr/>
                    <a:lstStyle/>
                    <a:p>
                      <a:pPr algn="ctr"/>
                      <a:r>
                        <a:rPr lang="en-CA" dirty="0" smtClean="0"/>
                        <a:t>NHS Institute for Innovation &amp; Improvement</a:t>
                      </a:r>
                      <a:r>
                        <a:rPr lang="en-CA" baseline="0" dirty="0" smtClean="0"/>
                        <a:t> </a:t>
                      </a:r>
                      <a:endParaRPr lang="en-CA" dirty="0"/>
                    </a:p>
                  </a:txBody>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CA" dirty="0" smtClean="0"/>
                        <a:t>Care Quality Commission</a:t>
                      </a:r>
                    </a:p>
                    <a:p>
                      <a:pPr marL="0" marR="0" lvl="2" indent="0" algn="ctr" defTabSz="914400" rtl="0" eaLnBrk="1" fontAlgn="auto" latinLnBrk="0" hangingPunct="1">
                        <a:lnSpc>
                          <a:spcPct val="100000"/>
                        </a:lnSpc>
                        <a:spcBef>
                          <a:spcPts val="0"/>
                        </a:spcBef>
                        <a:spcAft>
                          <a:spcPts val="0"/>
                        </a:spcAft>
                        <a:buClrTx/>
                        <a:buSzTx/>
                        <a:buFontTx/>
                        <a:buNone/>
                        <a:tabLst/>
                        <a:defRPr/>
                      </a:pPr>
                      <a:endParaRPr lang="en-CA" dirty="0" smtClean="0"/>
                    </a:p>
                  </a:txBody>
                  <a:tcPr/>
                </a:tc>
              </a:tr>
              <a:tr h="370840">
                <a:tc>
                  <a:txBody>
                    <a:bodyPr/>
                    <a:lstStyle/>
                    <a:p>
                      <a:pPr algn="ctr"/>
                      <a:r>
                        <a:rPr lang="en-CA" dirty="0" smtClean="0"/>
                        <a:t>Ontario</a:t>
                      </a:r>
                      <a:endParaRPr lang="en-CA" dirty="0"/>
                    </a:p>
                  </a:txBody>
                  <a:tcPr/>
                </a:tc>
                <a:tc>
                  <a:txBody>
                    <a:bodyPr/>
                    <a:lstStyle/>
                    <a:p>
                      <a:pPr algn="ctr"/>
                      <a:r>
                        <a:rPr lang="en-CA" dirty="0" smtClean="0"/>
                        <a:t>Health Quality Ontario</a:t>
                      </a:r>
                      <a:endParaRPr lang="en-CA" dirty="0"/>
                    </a:p>
                  </a:txBody>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CA" dirty="0" smtClean="0"/>
                        <a:t>Performance Improvement &amp; Compliance Branch, Ministry</a:t>
                      </a:r>
                    </a:p>
                  </a:txBody>
                  <a:tcPr/>
                </a:tc>
              </a:tr>
            </a:tbl>
          </a:graphicData>
        </a:graphic>
      </p:graphicFrame>
    </p:spTree>
    <p:extLst>
      <p:ext uri="{BB962C8B-B14F-4D97-AF65-F5344CB8AC3E}">
        <p14:creationId xmlns:p14="http://schemas.microsoft.com/office/powerpoint/2010/main" val="23146943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Public Reporting</a:t>
            </a:r>
            <a:endParaRPr lang="en-CA" dirty="0"/>
          </a:p>
        </p:txBody>
      </p:sp>
      <p:sp>
        <p:nvSpPr>
          <p:cNvPr id="3" name="Content Placeholder 2"/>
          <p:cNvSpPr>
            <a:spLocks noGrp="1"/>
          </p:cNvSpPr>
          <p:nvPr>
            <p:ph idx="1"/>
          </p:nvPr>
        </p:nvSpPr>
        <p:spPr>
          <a:xfrm>
            <a:off x="609600" y="1524000"/>
            <a:ext cx="8229600" cy="2133600"/>
          </a:xfrm>
        </p:spPr>
        <p:txBody>
          <a:bodyPr/>
          <a:lstStyle/>
          <a:p>
            <a:r>
              <a:rPr lang="en-CA" dirty="0" smtClean="0"/>
              <a:t>Public reporting role can be combined in many different ways</a:t>
            </a:r>
          </a:p>
          <a:p>
            <a:r>
              <a:rPr lang="en-CA" dirty="0" smtClean="0"/>
              <a:t>Often multiple groups report on quality</a:t>
            </a:r>
          </a:p>
          <a:p>
            <a:r>
              <a:rPr lang="en-CA" dirty="0" smtClean="0"/>
              <a:t>Examples:</a:t>
            </a:r>
          </a:p>
        </p:txBody>
      </p:sp>
      <p:graphicFrame>
        <p:nvGraphicFramePr>
          <p:cNvPr id="4" name="Content Placeholder 3"/>
          <p:cNvGraphicFramePr>
            <a:graphicFrameLocks/>
          </p:cNvGraphicFramePr>
          <p:nvPr>
            <p:extLst>
              <p:ext uri="{D42A27DB-BD31-4B8C-83A1-F6EECF244321}">
                <p14:modId xmlns:p14="http://schemas.microsoft.com/office/powerpoint/2010/main" val="927394269"/>
              </p:ext>
            </p:extLst>
          </p:nvPr>
        </p:nvGraphicFramePr>
        <p:xfrm>
          <a:off x="808830" y="3886200"/>
          <a:ext cx="7573170" cy="2291080"/>
        </p:xfrm>
        <a:graphic>
          <a:graphicData uri="http://schemas.openxmlformats.org/drawingml/2006/table">
            <a:tbl>
              <a:tblPr firstRow="1" bandRow="1">
                <a:tableStyleId>{5C22544A-7EE6-4342-B048-85BDC9FD1C3A}</a:tableStyleId>
              </a:tblPr>
              <a:tblGrid>
                <a:gridCol w="2825478"/>
                <a:gridCol w="4747692"/>
              </a:tblGrid>
              <a:tr h="370840">
                <a:tc>
                  <a:txBody>
                    <a:bodyPr/>
                    <a:lstStyle/>
                    <a:p>
                      <a:r>
                        <a:rPr lang="en-CA" b="1" dirty="0" smtClean="0">
                          <a:solidFill>
                            <a:srgbClr val="002060"/>
                          </a:solidFill>
                        </a:rPr>
                        <a:t>Organization</a:t>
                      </a:r>
                      <a:endParaRPr lang="en-CA" b="1" dirty="0">
                        <a:solidFill>
                          <a:srgbClr val="002060"/>
                        </a:solidFill>
                      </a:endParaRPr>
                    </a:p>
                  </a:txBody>
                  <a:tcPr/>
                </a:tc>
                <a:tc>
                  <a:txBody>
                    <a:bodyPr/>
                    <a:lstStyle/>
                    <a:p>
                      <a:r>
                        <a:rPr lang="en-CA" b="1" dirty="0" smtClean="0">
                          <a:solidFill>
                            <a:srgbClr val="002060"/>
                          </a:solidFill>
                        </a:rPr>
                        <a:t>Functions</a:t>
                      </a:r>
                      <a:endParaRPr lang="en-CA" b="1" dirty="0">
                        <a:solidFill>
                          <a:srgbClr val="002060"/>
                        </a:solidFill>
                      </a:endParaRPr>
                    </a:p>
                  </a:txBody>
                  <a:tcPr/>
                </a:tc>
              </a:tr>
              <a:tr h="370840">
                <a:tc>
                  <a:txBody>
                    <a:bodyPr/>
                    <a:lstStyle/>
                    <a:p>
                      <a:pPr algn="ctr"/>
                      <a:r>
                        <a:rPr lang="en-CA" dirty="0" smtClean="0"/>
                        <a:t>Canadian</a:t>
                      </a:r>
                      <a:r>
                        <a:rPr lang="en-CA" baseline="0" dirty="0" smtClean="0"/>
                        <a:t> Institute for Health Information</a:t>
                      </a:r>
                      <a:endParaRPr lang="en-CA" dirty="0"/>
                    </a:p>
                  </a:txBody>
                  <a:tcPr/>
                </a:tc>
                <a:tc>
                  <a:txBody>
                    <a:bodyPr/>
                    <a:lstStyle/>
                    <a:p>
                      <a:pPr algn="ctr"/>
                      <a:r>
                        <a:rPr lang="en-CA" dirty="0" smtClean="0"/>
                        <a:t>Quality measurement &amp; public reporting</a:t>
                      </a:r>
                      <a:endParaRPr lang="en-CA" dirty="0"/>
                    </a:p>
                  </a:txBody>
                  <a:tcPr/>
                </a:tc>
              </a:tr>
              <a:tr h="370840">
                <a:tc>
                  <a:txBody>
                    <a:bodyPr/>
                    <a:lstStyle/>
                    <a:p>
                      <a:pPr algn="ctr"/>
                      <a:r>
                        <a:rPr lang="en-CA" dirty="0" smtClean="0"/>
                        <a:t>Health Care Commission, UK (now</a:t>
                      </a:r>
                      <a:r>
                        <a:rPr lang="en-CA" baseline="0" dirty="0" smtClean="0"/>
                        <a:t> defunct)</a:t>
                      </a:r>
                      <a:endParaRPr lang="en-CA" dirty="0"/>
                    </a:p>
                  </a:txBody>
                  <a:tcPr/>
                </a:tc>
                <a:tc>
                  <a:txBody>
                    <a:bodyPr/>
                    <a:lstStyle/>
                    <a:p>
                      <a:pPr algn="ctr"/>
                      <a:r>
                        <a:rPr lang="en-CA" dirty="0" smtClean="0"/>
                        <a:t>Quality assurance &amp; public reporting</a:t>
                      </a:r>
                      <a:endParaRPr lang="en-CA" dirty="0"/>
                    </a:p>
                  </a:txBody>
                  <a:tcPr/>
                </a:tc>
              </a:tr>
              <a:tr h="370840">
                <a:tc>
                  <a:txBody>
                    <a:bodyPr/>
                    <a:lstStyle/>
                    <a:p>
                      <a:pPr algn="ctr"/>
                      <a:r>
                        <a:rPr lang="en-CA" dirty="0" smtClean="0"/>
                        <a:t>Most Health Quality Councils in Canada</a:t>
                      </a:r>
                      <a:endParaRPr lang="en-CA" dirty="0"/>
                    </a:p>
                  </a:txBody>
                  <a:tcPr/>
                </a:tc>
                <a:tc>
                  <a:txBody>
                    <a:bodyPr/>
                    <a:lstStyle/>
                    <a:p>
                      <a:pPr algn="ctr"/>
                      <a:r>
                        <a:rPr lang="en-CA" dirty="0" smtClean="0"/>
                        <a:t>Quality</a:t>
                      </a:r>
                      <a:r>
                        <a:rPr lang="en-CA" baseline="0" dirty="0" smtClean="0"/>
                        <a:t> improvement &amp; public reporting</a:t>
                      </a:r>
                      <a:endParaRPr lang="en-CA" dirty="0"/>
                    </a:p>
                  </a:txBody>
                  <a:tcPr/>
                </a:tc>
              </a:tr>
            </a:tbl>
          </a:graphicData>
        </a:graphic>
      </p:graphicFrame>
    </p:spTree>
    <p:extLst>
      <p:ext uri="{BB962C8B-B14F-4D97-AF65-F5344CB8AC3E}">
        <p14:creationId xmlns:p14="http://schemas.microsoft.com/office/powerpoint/2010/main" val="16636596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Mixing of Functions</a:t>
            </a:r>
            <a:endParaRPr lang="en-CA" dirty="0"/>
          </a:p>
        </p:txBody>
      </p:sp>
      <p:sp>
        <p:nvSpPr>
          <p:cNvPr id="3" name="Content Placeholder 2"/>
          <p:cNvSpPr>
            <a:spLocks noGrp="1"/>
          </p:cNvSpPr>
          <p:nvPr>
            <p:ph idx="1"/>
          </p:nvPr>
        </p:nvSpPr>
        <p:spPr/>
        <p:txBody>
          <a:bodyPr/>
          <a:lstStyle/>
          <a:p>
            <a:r>
              <a:rPr lang="en-CA" dirty="0" smtClean="0"/>
              <a:t>QI capacity building tends to be outside of government</a:t>
            </a:r>
          </a:p>
          <a:p>
            <a:pPr lvl="2"/>
            <a:r>
              <a:rPr lang="en-CA" dirty="0" smtClean="0"/>
              <a:t>Arms-length agency or contracted not-for-profit</a:t>
            </a:r>
          </a:p>
          <a:p>
            <a:pPr lvl="2"/>
            <a:r>
              <a:rPr lang="en-CA" dirty="0" smtClean="0"/>
              <a:t>Likely driven by need for innovative culture</a:t>
            </a:r>
          </a:p>
          <a:p>
            <a:endParaRPr lang="en-CA" dirty="0"/>
          </a:p>
          <a:p>
            <a:endParaRPr lang="en-CA" dirty="0"/>
          </a:p>
        </p:txBody>
      </p:sp>
    </p:spTree>
    <p:extLst>
      <p:ext uri="{BB962C8B-B14F-4D97-AF65-F5344CB8AC3E}">
        <p14:creationId xmlns:p14="http://schemas.microsoft.com/office/powerpoint/2010/main" val="234345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1 -  For each of the 8 areas:</a:t>
            </a:r>
            <a:endParaRPr lang="en-CA" dirty="0"/>
          </a:p>
        </p:txBody>
      </p:sp>
      <p:sp>
        <p:nvSpPr>
          <p:cNvPr id="3" name="Content Placeholder 2"/>
          <p:cNvSpPr>
            <a:spLocks noGrp="1"/>
          </p:cNvSpPr>
          <p:nvPr>
            <p:ph idx="1"/>
          </p:nvPr>
        </p:nvSpPr>
        <p:spPr>
          <a:xfrm>
            <a:off x="609600" y="2438400"/>
            <a:ext cx="8229600" cy="4648200"/>
          </a:xfrm>
        </p:spPr>
        <p:txBody>
          <a:bodyPr/>
          <a:lstStyle/>
          <a:p>
            <a:r>
              <a:rPr lang="en-CA" dirty="0" smtClean="0"/>
              <a:t>What existing capacity do we have in Georgia to leverage?</a:t>
            </a:r>
          </a:p>
          <a:p>
            <a:r>
              <a:rPr lang="en-CA" dirty="0" smtClean="0"/>
              <a:t>What additional activities do we need?</a:t>
            </a:r>
          </a:p>
          <a:p>
            <a:r>
              <a:rPr lang="en-CA" dirty="0" smtClean="0"/>
              <a:t>What are the barriers to overcome?</a:t>
            </a:r>
            <a:endParaRPr lang="en-CA" dirty="0"/>
          </a:p>
          <a:p>
            <a:r>
              <a:rPr lang="en-CA" dirty="0" smtClean="0"/>
              <a:t>What are solutions to these barriers?</a:t>
            </a:r>
          </a:p>
          <a:p>
            <a:endParaRPr lang="en-CA" dirty="0"/>
          </a:p>
        </p:txBody>
      </p:sp>
    </p:spTree>
    <p:extLst>
      <p:ext uri="{BB962C8B-B14F-4D97-AF65-F5344CB8AC3E}">
        <p14:creationId xmlns:p14="http://schemas.microsoft.com/office/powerpoint/2010/main" val="3379030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 2</a:t>
            </a:r>
            <a:endParaRPr lang="en-CA" dirty="0"/>
          </a:p>
        </p:txBody>
      </p:sp>
      <p:sp>
        <p:nvSpPr>
          <p:cNvPr id="3" name="Content Placeholder 2"/>
          <p:cNvSpPr>
            <a:spLocks noGrp="1"/>
          </p:cNvSpPr>
          <p:nvPr>
            <p:ph idx="1"/>
          </p:nvPr>
        </p:nvSpPr>
        <p:spPr/>
        <p:txBody>
          <a:bodyPr/>
          <a:lstStyle/>
          <a:p>
            <a:r>
              <a:rPr lang="en-CA" dirty="0" smtClean="0"/>
              <a:t>If a quality management entity is set up, what will be the highest priority topics for improvement?</a:t>
            </a:r>
          </a:p>
          <a:p>
            <a:pPr lvl="1"/>
            <a:r>
              <a:rPr lang="en-CA" dirty="0" smtClean="0"/>
              <a:t>Primary care access?</a:t>
            </a:r>
          </a:p>
          <a:p>
            <a:pPr lvl="1"/>
            <a:r>
              <a:rPr lang="en-CA" dirty="0" smtClean="0"/>
              <a:t>Chronic disease management (DM, HBP)?</a:t>
            </a:r>
          </a:p>
          <a:p>
            <a:pPr lvl="1"/>
            <a:r>
              <a:rPr lang="en-CA" dirty="0" smtClean="0"/>
              <a:t>Cancer screening?</a:t>
            </a:r>
          </a:p>
          <a:p>
            <a:pPr lvl="1"/>
            <a:r>
              <a:rPr lang="en-CA" dirty="0" smtClean="0"/>
              <a:t>Maternal / child health?</a:t>
            </a:r>
          </a:p>
          <a:p>
            <a:pPr lvl="1"/>
            <a:r>
              <a:rPr lang="en-CA" dirty="0" smtClean="0"/>
              <a:t>Hospital care issues – safety, access?</a:t>
            </a:r>
          </a:p>
          <a:p>
            <a:pPr lvl="1"/>
            <a:endParaRPr lang="en-CA" dirty="0"/>
          </a:p>
        </p:txBody>
      </p:sp>
    </p:spTree>
    <p:extLst>
      <p:ext uri="{BB962C8B-B14F-4D97-AF65-F5344CB8AC3E}">
        <p14:creationId xmlns:p14="http://schemas.microsoft.com/office/powerpoint/2010/main" val="5788626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 3</a:t>
            </a:r>
            <a:endParaRPr lang="en-CA" dirty="0"/>
          </a:p>
        </p:txBody>
      </p:sp>
      <p:sp>
        <p:nvSpPr>
          <p:cNvPr id="3" name="Content Placeholder 2"/>
          <p:cNvSpPr>
            <a:spLocks noGrp="1"/>
          </p:cNvSpPr>
          <p:nvPr>
            <p:ph idx="1"/>
          </p:nvPr>
        </p:nvSpPr>
        <p:spPr/>
        <p:txBody>
          <a:bodyPr/>
          <a:lstStyle/>
          <a:p>
            <a:r>
              <a:rPr lang="en-CA" dirty="0" smtClean="0"/>
              <a:t>Of the 8 functions to be enhanced, what is the priority assigned to each?</a:t>
            </a:r>
          </a:p>
          <a:p>
            <a:r>
              <a:rPr lang="en-CA" dirty="0" smtClean="0"/>
              <a:t>For each function, what is the preference:</a:t>
            </a:r>
          </a:p>
          <a:p>
            <a:pPr lvl="1"/>
            <a:r>
              <a:rPr lang="en-CA" dirty="0" smtClean="0"/>
              <a:t>within Ministry</a:t>
            </a:r>
          </a:p>
          <a:p>
            <a:pPr lvl="1"/>
            <a:r>
              <a:rPr lang="en-CA" dirty="0" smtClean="0"/>
              <a:t>Quasi-governmental agency</a:t>
            </a:r>
          </a:p>
          <a:p>
            <a:pPr lvl="1"/>
            <a:r>
              <a:rPr lang="en-CA" dirty="0" smtClean="0"/>
              <a:t>Independent organization (contracted)?</a:t>
            </a:r>
          </a:p>
          <a:p>
            <a:r>
              <a:rPr lang="en-CA" dirty="0" smtClean="0"/>
              <a:t>Which functions can be combined?  Which are separate?</a:t>
            </a:r>
          </a:p>
          <a:p>
            <a:pPr lvl="1"/>
            <a:endParaRPr lang="en-CA" dirty="0"/>
          </a:p>
        </p:txBody>
      </p:sp>
    </p:spTree>
    <p:extLst>
      <p:ext uri="{BB962C8B-B14F-4D97-AF65-F5344CB8AC3E}">
        <p14:creationId xmlns:p14="http://schemas.microsoft.com/office/powerpoint/2010/main" val="4236231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228600" y="914400"/>
            <a:ext cx="8686800" cy="706438"/>
          </a:xfrm>
        </p:spPr>
        <p:txBody>
          <a:bodyPr/>
          <a:lstStyle/>
          <a:p>
            <a:r>
              <a:rPr lang="en-CA" sz="3600" smtClean="0"/>
              <a:t>Why Are Best Practices Not Adopted?  </a:t>
            </a:r>
          </a:p>
        </p:txBody>
      </p:sp>
      <p:graphicFrame>
        <p:nvGraphicFramePr>
          <p:cNvPr id="7" name="Content Placeholder 6"/>
          <p:cNvGraphicFramePr>
            <a:graphicFrameLocks noGrp="1"/>
          </p:cNvGraphicFramePr>
          <p:nvPr>
            <p:ph idx="1"/>
          </p:nvPr>
        </p:nvGraphicFramePr>
        <p:xfrm>
          <a:off x="304800" y="1752600"/>
          <a:ext cx="8534400" cy="4587876"/>
        </p:xfrm>
        <a:graphic>
          <a:graphicData uri="http://schemas.openxmlformats.org/drawingml/2006/table">
            <a:tbl>
              <a:tblPr firstRow="1" bandRow="1">
                <a:tableStyleId>{5C22544A-7EE6-4342-B048-85BDC9FD1C3A}</a:tableStyleId>
              </a:tblPr>
              <a:tblGrid>
                <a:gridCol w="3961704"/>
                <a:gridCol w="4572696"/>
              </a:tblGrid>
              <a:tr h="370891">
                <a:tc>
                  <a:txBody>
                    <a:bodyPr/>
                    <a:lstStyle/>
                    <a:p>
                      <a:r>
                        <a:rPr lang="en-CA" sz="1800" b="1" dirty="0" smtClean="0">
                          <a:solidFill>
                            <a:schemeClr val="tx1"/>
                          </a:solidFill>
                        </a:rPr>
                        <a:t>Root Cause</a:t>
                      </a:r>
                      <a:endParaRPr lang="en-CA" sz="1800" b="1" dirty="0">
                        <a:solidFill>
                          <a:schemeClr val="tx1"/>
                        </a:solidFill>
                      </a:endParaRPr>
                    </a:p>
                  </a:txBody>
                  <a:tcPr marT="45726" marB="45726"/>
                </a:tc>
                <a:tc>
                  <a:txBody>
                    <a:bodyPr/>
                    <a:lstStyle/>
                    <a:p>
                      <a:r>
                        <a:rPr lang="en-CA" sz="1800" b="1" dirty="0" smtClean="0">
                          <a:solidFill>
                            <a:schemeClr val="tx1"/>
                          </a:solidFill>
                        </a:rPr>
                        <a:t>Changes</a:t>
                      </a:r>
                      <a:endParaRPr lang="en-CA" sz="1800" b="1" dirty="0">
                        <a:solidFill>
                          <a:schemeClr val="tx1"/>
                        </a:solidFill>
                      </a:endParaRPr>
                    </a:p>
                  </a:txBody>
                  <a:tcPr marT="45726" marB="45726"/>
                </a:tc>
              </a:tr>
              <a:tr h="640169">
                <a:tc>
                  <a:txBody>
                    <a:bodyPr/>
                    <a:lstStyle/>
                    <a:p>
                      <a:r>
                        <a:rPr lang="en-CA" sz="1800" dirty="0" smtClean="0"/>
                        <a:t>Providers</a:t>
                      </a:r>
                      <a:r>
                        <a:rPr lang="en-CA" sz="1800" baseline="0" dirty="0" smtClean="0"/>
                        <a:t> u</a:t>
                      </a:r>
                      <a:r>
                        <a:rPr lang="en-CA" sz="1800" dirty="0" smtClean="0"/>
                        <a:t>naware</a:t>
                      </a:r>
                      <a:r>
                        <a:rPr lang="en-CA" sz="1800" baseline="0" dirty="0" smtClean="0"/>
                        <a:t> of how poor performance actually is</a:t>
                      </a:r>
                      <a:endParaRPr lang="en-CA" sz="1800" dirty="0"/>
                    </a:p>
                  </a:txBody>
                  <a:tcPr marT="45726" marB="45726"/>
                </a:tc>
                <a:tc>
                  <a:txBody>
                    <a:bodyPr/>
                    <a:lstStyle/>
                    <a:p>
                      <a:r>
                        <a:rPr lang="en-CA" sz="1800" dirty="0" smtClean="0"/>
                        <a:t>Measurement and feedback systems</a:t>
                      </a:r>
                      <a:endParaRPr lang="en-CA" sz="1800" dirty="0"/>
                    </a:p>
                  </a:txBody>
                  <a:tcPr marT="45726" marB="45726"/>
                </a:tc>
              </a:tr>
              <a:tr h="914527">
                <a:tc>
                  <a:txBody>
                    <a:bodyPr/>
                    <a:lstStyle/>
                    <a:p>
                      <a:r>
                        <a:rPr lang="en-CA" sz="1800" dirty="0" smtClean="0"/>
                        <a:t>Easy</a:t>
                      </a:r>
                      <a:r>
                        <a:rPr lang="en-CA" sz="1800" baseline="0" dirty="0" smtClean="0"/>
                        <a:t> to forget, busy, too complicated, unaware of best practice</a:t>
                      </a:r>
                      <a:endParaRPr lang="en-CA" sz="1800" dirty="0"/>
                    </a:p>
                  </a:txBody>
                  <a:tcPr marT="45726" marB="45726"/>
                </a:tc>
                <a:tc>
                  <a:txBody>
                    <a:bodyPr/>
                    <a:lstStyle/>
                    <a:p>
                      <a:r>
                        <a:rPr lang="en-CA" sz="1800" dirty="0" smtClean="0"/>
                        <a:t>Reminder systems, clinical decision supports</a:t>
                      </a:r>
                      <a:endParaRPr lang="en-CA" sz="1800" dirty="0"/>
                    </a:p>
                  </a:txBody>
                  <a:tcPr marT="45726" marB="45726"/>
                </a:tc>
              </a:tr>
              <a:tr h="370891">
                <a:tc>
                  <a:txBody>
                    <a:bodyPr/>
                    <a:lstStyle/>
                    <a:p>
                      <a:r>
                        <a:rPr lang="en-CA" sz="1800" dirty="0" smtClean="0"/>
                        <a:t>Poor processes, non-standardized</a:t>
                      </a:r>
                      <a:endParaRPr lang="en-CA" sz="1800" dirty="0"/>
                    </a:p>
                  </a:txBody>
                  <a:tcPr marT="45726" marB="45726"/>
                </a:tc>
                <a:tc>
                  <a:txBody>
                    <a:bodyPr/>
                    <a:lstStyle/>
                    <a:p>
                      <a:r>
                        <a:rPr lang="en-CA" sz="1800" dirty="0" smtClean="0"/>
                        <a:t>Redesigned processes</a:t>
                      </a:r>
                      <a:endParaRPr lang="en-CA" sz="1800" dirty="0"/>
                    </a:p>
                  </a:txBody>
                  <a:tcPr marT="45726" marB="45726"/>
                </a:tc>
              </a:tr>
              <a:tr h="640169">
                <a:tc>
                  <a:txBody>
                    <a:bodyPr/>
                    <a:lstStyle/>
                    <a:p>
                      <a:r>
                        <a:rPr lang="en-CA" sz="1800" dirty="0" smtClean="0"/>
                        <a:t>Lack of skill to perform best practice, or deterioration</a:t>
                      </a:r>
                      <a:r>
                        <a:rPr lang="en-CA" sz="1800" baseline="0" dirty="0" smtClean="0"/>
                        <a:t> over time</a:t>
                      </a:r>
                      <a:endParaRPr lang="en-CA" sz="1800" dirty="0"/>
                    </a:p>
                  </a:txBody>
                  <a:tcPr marT="45726" marB="45726"/>
                </a:tc>
                <a:tc>
                  <a:txBody>
                    <a:bodyPr/>
                    <a:lstStyle/>
                    <a:p>
                      <a:r>
                        <a:rPr lang="en-CA" sz="1800" dirty="0" smtClean="0"/>
                        <a:t>Training AND skills verification, “on-boarding”, specialized staff or team</a:t>
                      </a:r>
                      <a:endParaRPr lang="en-CA" sz="1800" dirty="0"/>
                    </a:p>
                  </a:txBody>
                  <a:tcPr marT="45726" marB="45726"/>
                </a:tc>
              </a:tr>
              <a:tr h="370891">
                <a:tc>
                  <a:txBody>
                    <a:bodyPr/>
                    <a:lstStyle/>
                    <a:p>
                      <a:r>
                        <a:rPr lang="en-CA" sz="1800" dirty="0" smtClean="0"/>
                        <a:t>Wrong</a:t>
                      </a:r>
                      <a:r>
                        <a:rPr lang="en-CA" sz="1800" baseline="0" dirty="0" smtClean="0"/>
                        <a:t>, or lack of resources</a:t>
                      </a:r>
                      <a:endParaRPr lang="en-CA" sz="1800" dirty="0"/>
                    </a:p>
                  </a:txBody>
                  <a:tcPr marT="45726" marB="45726"/>
                </a:tc>
                <a:tc>
                  <a:txBody>
                    <a:bodyPr/>
                    <a:lstStyle/>
                    <a:p>
                      <a:r>
                        <a:rPr lang="en-CA" sz="1800" dirty="0" smtClean="0"/>
                        <a:t>Targeted investments</a:t>
                      </a:r>
                      <a:endParaRPr lang="en-CA" sz="1800" dirty="0"/>
                    </a:p>
                  </a:txBody>
                  <a:tcPr marT="45726" marB="45726"/>
                </a:tc>
              </a:tr>
              <a:tr h="640169">
                <a:tc>
                  <a:txBody>
                    <a:bodyPr/>
                    <a:lstStyle/>
                    <a:p>
                      <a:r>
                        <a:rPr lang="en-CA" sz="1800" dirty="0" smtClean="0"/>
                        <a:t>Patients unaware</a:t>
                      </a:r>
                      <a:r>
                        <a:rPr lang="en-CA" sz="1800" baseline="0" dirty="0" smtClean="0"/>
                        <a:t> of their role or options, not engaged</a:t>
                      </a:r>
                      <a:endParaRPr lang="en-CA" sz="1800" dirty="0"/>
                    </a:p>
                  </a:txBody>
                  <a:tcPr marT="45726" marB="45726"/>
                </a:tc>
                <a:tc>
                  <a:txBody>
                    <a:bodyPr/>
                    <a:lstStyle/>
                    <a:p>
                      <a:r>
                        <a:rPr lang="en-CA" sz="1800" dirty="0" smtClean="0"/>
                        <a:t>Patient engagement –</a:t>
                      </a:r>
                      <a:r>
                        <a:rPr lang="en-CA" sz="1800" baseline="0" dirty="0" smtClean="0"/>
                        <a:t> education, involvement in design</a:t>
                      </a:r>
                      <a:endParaRPr lang="en-CA" sz="1800" dirty="0"/>
                    </a:p>
                  </a:txBody>
                  <a:tcPr marT="45726" marB="45726"/>
                </a:tc>
              </a:tr>
              <a:tr h="640169">
                <a:tc>
                  <a:txBody>
                    <a:bodyPr/>
                    <a:lstStyle/>
                    <a:p>
                      <a:r>
                        <a:rPr lang="en-CA" sz="1800" dirty="0" smtClean="0"/>
                        <a:t>No incentive  or motivation to change</a:t>
                      </a:r>
                      <a:endParaRPr lang="en-CA" sz="1800" dirty="0"/>
                    </a:p>
                  </a:txBody>
                  <a:tcPr marT="45726" marB="45726"/>
                </a:tc>
                <a:tc>
                  <a:txBody>
                    <a:bodyPr/>
                    <a:lstStyle/>
                    <a:p>
                      <a:r>
                        <a:rPr lang="en-CA" sz="1800" dirty="0" smtClean="0"/>
                        <a:t>Recognition,</a:t>
                      </a:r>
                      <a:r>
                        <a:rPr lang="en-CA" sz="1800" baseline="0" dirty="0" smtClean="0"/>
                        <a:t> rewards, inspiring leadership, accountability, performance comp</a:t>
                      </a:r>
                      <a:endParaRPr lang="en-CA" sz="1800" dirty="0"/>
                    </a:p>
                  </a:txBody>
                  <a:tcPr marT="45726" marB="45726"/>
                </a:tc>
              </a:tr>
            </a:tbl>
          </a:graphicData>
        </a:graphic>
      </p:graphicFrame>
    </p:spTree>
    <p:extLst>
      <p:ext uri="{BB962C8B-B14F-4D97-AF65-F5344CB8AC3E}">
        <p14:creationId xmlns:p14="http://schemas.microsoft.com/office/powerpoint/2010/main" val="30842574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Design Table</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0766343"/>
              </p:ext>
            </p:extLst>
          </p:nvPr>
        </p:nvGraphicFramePr>
        <p:xfrm>
          <a:off x="474663" y="2133600"/>
          <a:ext cx="8318872" cy="3870960"/>
        </p:xfrm>
        <a:graphic>
          <a:graphicData uri="http://schemas.openxmlformats.org/drawingml/2006/table">
            <a:tbl>
              <a:tblPr firstRow="1" bandRow="1">
                <a:tableStyleId>{5C22544A-7EE6-4342-B048-85BDC9FD1C3A}</a:tableStyleId>
              </a:tblPr>
              <a:tblGrid>
                <a:gridCol w="3390845"/>
                <a:gridCol w="1163692"/>
                <a:gridCol w="914400"/>
                <a:gridCol w="1204015"/>
                <a:gridCol w="1645920"/>
              </a:tblGrid>
              <a:tr h="370840">
                <a:tc>
                  <a:txBody>
                    <a:bodyPr/>
                    <a:lstStyle/>
                    <a:p>
                      <a:r>
                        <a:rPr lang="en-CA" sz="2000" dirty="0" smtClean="0">
                          <a:solidFill>
                            <a:schemeClr val="tx1"/>
                          </a:solidFill>
                        </a:rPr>
                        <a:t>Function</a:t>
                      </a:r>
                      <a:endParaRPr lang="en-CA" sz="2000" dirty="0">
                        <a:solidFill>
                          <a:schemeClr val="tx1"/>
                        </a:solidFill>
                      </a:endParaRPr>
                    </a:p>
                  </a:txBody>
                  <a:tcPr/>
                </a:tc>
                <a:tc>
                  <a:txBody>
                    <a:bodyPr/>
                    <a:lstStyle/>
                    <a:p>
                      <a:r>
                        <a:rPr lang="en-CA" dirty="0" smtClean="0">
                          <a:solidFill>
                            <a:schemeClr val="tx1"/>
                          </a:solidFill>
                        </a:rPr>
                        <a:t>Priority?</a:t>
                      </a:r>
                      <a:endParaRPr lang="en-CA" dirty="0">
                        <a:solidFill>
                          <a:schemeClr val="tx1"/>
                        </a:solidFill>
                      </a:endParaRPr>
                    </a:p>
                  </a:txBody>
                  <a:tcPr/>
                </a:tc>
                <a:tc>
                  <a:txBody>
                    <a:bodyPr/>
                    <a:lstStyle/>
                    <a:p>
                      <a:r>
                        <a:rPr lang="en-CA" dirty="0" err="1" smtClean="0">
                          <a:solidFill>
                            <a:schemeClr val="tx1"/>
                          </a:solidFill>
                        </a:rPr>
                        <a:t>Govt</a:t>
                      </a:r>
                      <a:r>
                        <a:rPr lang="en-CA" dirty="0" smtClean="0">
                          <a:solidFill>
                            <a:schemeClr val="tx1"/>
                          </a:solidFill>
                        </a:rPr>
                        <a:t>?</a:t>
                      </a:r>
                      <a:endParaRPr lang="en-CA" dirty="0">
                        <a:solidFill>
                          <a:schemeClr val="tx1"/>
                        </a:solidFill>
                      </a:endParaRPr>
                    </a:p>
                  </a:txBody>
                  <a:tcPr/>
                </a:tc>
                <a:tc>
                  <a:txBody>
                    <a:bodyPr/>
                    <a:lstStyle/>
                    <a:p>
                      <a:r>
                        <a:rPr lang="en-CA" dirty="0" smtClean="0">
                          <a:solidFill>
                            <a:schemeClr val="tx1"/>
                          </a:solidFill>
                        </a:rPr>
                        <a:t>Agency?</a:t>
                      </a:r>
                      <a:endParaRPr lang="en-CA" dirty="0">
                        <a:solidFill>
                          <a:schemeClr val="tx1"/>
                        </a:solidFill>
                      </a:endParaRPr>
                    </a:p>
                  </a:txBody>
                  <a:tcPr/>
                </a:tc>
                <a:tc>
                  <a:txBody>
                    <a:bodyPr/>
                    <a:lstStyle/>
                    <a:p>
                      <a:r>
                        <a:rPr lang="en-CA" dirty="0" smtClean="0">
                          <a:solidFill>
                            <a:schemeClr val="tx1"/>
                          </a:solidFill>
                        </a:rPr>
                        <a:t>Non-Profit?</a:t>
                      </a:r>
                      <a:endParaRPr lang="en-CA" dirty="0">
                        <a:solidFill>
                          <a:schemeClr val="tx1"/>
                        </a:solidFill>
                      </a:endParaRPr>
                    </a:p>
                  </a:txBody>
                  <a:tcPr/>
                </a:tc>
              </a:tr>
              <a:tr h="370840">
                <a:tc>
                  <a:txBody>
                    <a:bodyPr/>
                    <a:lstStyle/>
                    <a:p>
                      <a:r>
                        <a:rPr lang="en-CA" sz="2000" dirty="0" smtClean="0"/>
                        <a:t>Quality measurement</a:t>
                      </a:r>
                    </a:p>
                  </a:txBody>
                  <a:tcPr/>
                </a:tc>
                <a:tc>
                  <a:txBody>
                    <a:bodyPr/>
                    <a:lstStyle/>
                    <a:p>
                      <a:endParaRPr lang="en-CA" dirty="0"/>
                    </a:p>
                  </a:txBody>
                  <a:tcPr/>
                </a:tc>
                <a:tc>
                  <a:txBody>
                    <a:bodyPr/>
                    <a:lstStyle/>
                    <a:p>
                      <a:endParaRPr lang="en-CA"/>
                    </a:p>
                  </a:txBody>
                  <a:tcPr/>
                </a:tc>
                <a:tc>
                  <a:txBody>
                    <a:bodyPr/>
                    <a:lstStyle/>
                    <a:p>
                      <a:endParaRPr lang="en-CA" dirty="0"/>
                    </a:p>
                  </a:txBody>
                  <a:tcPr/>
                </a:tc>
                <a:tc>
                  <a:txBody>
                    <a:bodyPr/>
                    <a:lstStyle/>
                    <a:p>
                      <a:endParaRPr lang="en-CA"/>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Public reporting</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r>
                        <a:rPr lang="en-CA" sz="2000" dirty="0" smtClean="0"/>
                        <a:t>QI Capacity building</a:t>
                      </a:r>
                      <a:endParaRPr lang="en-CA" sz="2000" dirty="0"/>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Decision supports</a:t>
                      </a:r>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Accountability / incentives</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Patient engagement</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r>
                        <a:rPr lang="en-CA" sz="2000" dirty="0" smtClean="0"/>
                        <a:t>Quality assurance / accreditation / regulation</a:t>
                      </a:r>
                      <a:endParaRPr lang="en-CA" sz="2000"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Quality Strategy</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tr>
            </a:tbl>
          </a:graphicData>
        </a:graphic>
      </p:graphicFrame>
    </p:spTree>
    <p:extLst>
      <p:ext uri="{BB962C8B-B14F-4D97-AF65-F5344CB8AC3E}">
        <p14:creationId xmlns:p14="http://schemas.microsoft.com/office/powerpoint/2010/main" val="318022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581400"/>
            <a:ext cx="7848600" cy="3048000"/>
          </a:xfrm>
        </p:spPr>
        <p:txBody>
          <a:bodyPr/>
          <a:lstStyle/>
          <a:p>
            <a:pPr marL="0" indent="0">
              <a:buNone/>
            </a:pPr>
            <a:r>
              <a:rPr lang="en-CA" sz="2400" dirty="0" smtClean="0"/>
              <a:t>Contact:  drben.chan@utoronto.ca</a:t>
            </a:r>
          </a:p>
        </p:txBody>
      </p:sp>
    </p:spTree>
    <p:extLst>
      <p:ext uri="{BB962C8B-B14F-4D97-AF65-F5344CB8AC3E}">
        <p14:creationId xmlns:p14="http://schemas.microsoft.com/office/powerpoint/2010/main" val="62045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smtClean="0"/>
              <a:t>How to Improve Quality?</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84313"/>
            <a:ext cx="5675313"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smtClean="0"/>
              <a:t>Quality Assurance</a:t>
            </a:r>
          </a:p>
        </p:txBody>
      </p:sp>
      <p:sp>
        <p:nvSpPr>
          <p:cNvPr id="27651" name="Content Placeholder 2"/>
          <p:cNvSpPr>
            <a:spLocks noGrp="1"/>
          </p:cNvSpPr>
          <p:nvPr>
            <p:ph idx="1"/>
          </p:nvPr>
        </p:nvSpPr>
        <p:spPr/>
        <p:txBody>
          <a:bodyPr/>
          <a:lstStyle/>
          <a:p>
            <a:pPr marL="0" indent="0">
              <a:buFont typeface="Wingdings" panose="05000000000000000000" pitchFamily="2" charset="2"/>
              <a:buNone/>
            </a:pPr>
            <a:r>
              <a:rPr lang="en-CA" smtClean="0"/>
              <a:t>A program for the systematic monitoring and evaluation of the various aspects of a project, service, or facility to ensure that standards of quality are being met.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smtClean="0"/>
              <a:t>Quality Improvement</a:t>
            </a:r>
          </a:p>
        </p:txBody>
      </p:sp>
      <p:sp>
        <p:nvSpPr>
          <p:cNvPr id="28675" name="Content Placeholder 2"/>
          <p:cNvSpPr>
            <a:spLocks noGrp="1"/>
          </p:cNvSpPr>
          <p:nvPr>
            <p:ph idx="1"/>
          </p:nvPr>
        </p:nvSpPr>
        <p:spPr>
          <a:xfrm>
            <a:off x="474663" y="1712913"/>
            <a:ext cx="8229600" cy="4648200"/>
          </a:xfrm>
        </p:spPr>
        <p:txBody>
          <a:bodyPr/>
          <a:lstStyle/>
          <a:p>
            <a:pPr marL="0" indent="0">
              <a:buFont typeface="Wingdings" panose="05000000000000000000" pitchFamily="2" charset="2"/>
              <a:buNone/>
            </a:pPr>
            <a:r>
              <a:rPr lang="en-CA" smtClean="0"/>
              <a:t>“The combined and unceasing efforts of everyone—healthcare professionals, patients and their families, researchers, payers, planners and educators—to make the changes that will lead to better patient outcomes (health), better system performance (care) and better professional development.”</a:t>
            </a:r>
          </a:p>
          <a:p>
            <a:pPr marL="0" indent="0">
              <a:buFont typeface="Wingdings" panose="05000000000000000000" pitchFamily="2" charset="2"/>
              <a:buNone/>
            </a:pPr>
            <a:endParaRPr lang="en-CA" sz="1800" smtClean="0"/>
          </a:p>
          <a:p>
            <a:pPr marL="0" indent="0">
              <a:buFont typeface="Wingdings" panose="05000000000000000000" pitchFamily="2" charset="2"/>
              <a:buNone/>
            </a:pPr>
            <a:r>
              <a:rPr lang="en-CA" sz="1800" smtClean="0"/>
              <a:t>Paul Batalden. What is “quality improvement” and how can it transform healthcare?  Qual Saf Health Care 2007;16:2-3.</a:t>
            </a:r>
          </a:p>
          <a:p>
            <a:pPr marL="0" indent="0">
              <a:buFont typeface="Wingdings" panose="05000000000000000000" pitchFamily="2" charset="2"/>
              <a:buNone/>
            </a:pPr>
            <a:endParaRPr lang="en-CA"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2666</TotalTime>
  <Words>2442</Words>
  <Application>Microsoft Office PowerPoint</Application>
  <PresentationFormat>On-screen Show (4:3)</PresentationFormat>
  <Paragraphs>486</Paragraphs>
  <Slides>61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MS PGothic</vt:lpstr>
      <vt:lpstr>MS PGothic</vt:lpstr>
      <vt:lpstr>ヒラギノ角ゴ Pro W3</vt:lpstr>
      <vt:lpstr>Arial</vt:lpstr>
      <vt:lpstr>Arial Narrow Bold</vt:lpstr>
      <vt:lpstr>Calibri</vt:lpstr>
      <vt:lpstr>Wingdings</vt:lpstr>
      <vt:lpstr>Blank Presentation</vt:lpstr>
      <vt:lpstr>Options for a Quality Management Entity for  the Republic of Georgia </vt:lpstr>
      <vt:lpstr>Quality Dimensions &amp; Common Problems</vt:lpstr>
      <vt:lpstr>Many “Evidence Bundles” Exist…</vt:lpstr>
      <vt:lpstr>The Evidence Gap</vt:lpstr>
      <vt:lpstr>Why Are Best Practices Not Adopted? Understand Root Causes  </vt:lpstr>
      <vt:lpstr>Why Are Best Practices Not Adopted?  </vt:lpstr>
      <vt:lpstr>How to Improve Quality?</vt:lpstr>
      <vt:lpstr>Quality Assurance</vt:lpstr>
      <vt:lpstr>Quality Improvement</vt:lpstr>
      <vt:lpstr>Different World Views</vt:lpstr>
      <vt:lpstr>QA vs QI</vt:lpstr>
      <vt:lpstr>Quality Improvement Theory</vt:lpstr>
      <vt:lpstr>System of Profound Knowledge</vt:lpstr>
      <vt:lpstr>Understanding Processes</vt:lpstr>
      <vt:lpstr>Understanding Processes</vt:lpstr>
      <vt:lpstr>PowerPoint Presentation</vt:lpstr>
      <vt:lpstr>Process Analysis Skills in Workforce</vt:lpstr>
      <vt:lpstr>Key Ingredients to System-Wide  Quality Improvement</vt:lpstr>
      <vt:lpstr>Key Ingredients to System-Wide  Quality Improvement</vt:lpstr>
      <vt:lpstr>Examples</vt:lpstr>
      <vt:lpstr>Examples</vt:lpstr>
      <vt:lpstr>Examples</vt:lpstr>
      <vt:lpstr>Key Ingredients to System-Wide  Quality Improvement</vt:lpstr>
      <vt:lpstr>Qulturum Jonkoping, Sweden</vt:lpstr>
      <vt:lpstr>Health Quality Council, Saskatchewan LEAN Transformation</vt:lpstr>
      <vt:lpstr>Key Ingredients to System-Wide  Quality Improvement</vt:lpstr>
      <vt:lpstr>Examples</vt:lpstr>
      <vt:lpstr>Key Ingredients to System-Wide  Quality Improvement</vt:lpstr>
      <vt:lpstr>Key Ingredients to System-Wide  Quality Improvement</vt:lpstr>
      <vt:lpstr>Examples</vt:lpstr>
      <vt:lpstr>Example:  Inspection Reports</vt:lpstr>
      <vt:lpstr>Example - Accreditation</vt:lpstr>
      <vt:lpstr>Key Ingredients to System-Wide  Quality Improvement</vt:lpstr>
      <vt:lpstr>Key Ingredients to System-Wide  Quality Improvement</vt:lpstr>
      <vt:lpstr>Examples – System-Wide Quality Planning</vt:lpstr>
      <vt:lpstr>Example – System-wide Quality Planning</vt:lpstr>
      <vt:lpstr>Example – Quality Planning</vt:lpstr>
      <vt:lpstr>Examples – QI Plans</vt:lpstr>
      <vt:lpstr>Ingredients for Quality Strategy</vt:lpstr>
      <vt:lpstr>How to Make Mix Ingredients for Quality Together?</vt:lpstr>
      <vt:lpstr>Quality Improvement Entities Worldwide</vt:lpstr>
      <vt:lpstr>Canadian Landscape</vt:lpstr>
      <vt:lpstr>Canadian Lanscape (ctd)</vt:lpstr>
      <vt:lpstr>Matrix of Roles</vt:lpstr>
      <vt:lpstr>American Landscape</vt:lpstr>
      <vt:lpstr>American Landscape</vt:lpstr>
      <vt:lpstr>Matrix of Roles</vt:lpstr>
      <vt:lpstr>UK Landscape</vt:lpstr>
      <vt:lpstr>Key Questions for MOLHSA</vt:lpstr>
      <vt:lpstr>Options for Org Structure</vt:lpstr>
      <vt:lpstr>Examples</vt:lpstr>
      <vt:lpstr>Variations in Canada on Choice of Model</vt:lpstr>
      <vt:lpstr>Within Government or  Arms Length to Government?</vt:lpstr>
      <vt:lpstr>Mixing of Functions?</vt:lpstr>
      <vt:lpstr>Public Reporting</vt:lpstr>
      <vt:lpstr>Mixing of Functions</vt:lpstr>
      <vt:lpstr>Question 1 -  For each of the 8 areas:</vt:lpstr>
      <vt:lpstr>Question # 2</vt:lpstr>
      <vt:lpstr>Question # 3</vt:lpstr>
      <vt:lpstr>Master Design Table</vt:lpstr>
      <vt:lpstr>PowerPoint Presentation</vt:lpstr>
    </vt:vector>
  </TitlesOfParts>
  <Company>d'na (dakis&amp;associates)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Klincans</dc:creator>
  <cp:lastModifiedBy>Ben Chan</cp:lastModifiedBy>
  <cp:revision>146</cp:revision>
  <dcterms:created xsi:type="dcterms:W3CDTF">2008-05-08T14:34:24Z</dcterms:created>
  <dcterms:modified xsi:type="dcterms:W3CDTF">2014-03-06T10:38:08Z</dcterms:modified>
</cp:coreProperties>
</file>