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84" r:id="rId4"/>
    <p:sldId id="287" r:id="rId5"/>
    <p:sldId id="288" r:id="rId6"/>
    <p:sldId id="28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verhoff, Francisco (CDC/DDID/NCHHSTP/DVH)" initials="AF(" lastIdx="2" clrIdx="0">
    <p:extLst>
      <p:ext uri="{19B8F6BF-5375-455C-9EA6-DF929625EA0E}">
        <p15:presenceInfo xmlns:p15="http://schemas.microsoft.com/office/powerpoint/2012/main" userId="S-1-5-21-1207783550-2075000910-922709458-19199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4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33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54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2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0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6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4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57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8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50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89166-3ADD-410F-BDB9-D518F4F7B1FA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E6189-A5AD-454F-BA89-FEA71F45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1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7875" y="228615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Debrief with Ministry of Health and CDC:</a:t>
            </a:r>
            <a:br>
              <a:rPr lang="en-US" dirty="0" smtClean="0"/>
            </a:br>
            <a:r>
              <a:rPr lang="en-US" dirty="0" smtClean="0"/>
              <a:t> Next Steps from Workshop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7875" y="4899615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66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9960"/>
            <a:ext cx="10515600" cy="1325563"/>
          </a:xfrm>
        </p:spPr>
        <p:txBody>
          <a:bodyPr/>
          <a:lstStyle/>
          <a:p>
            <a:r>
              <a:rPr lang="en-US" dirty="0"/>
              <a:t>Improving screening, care, and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2742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Findings from barriers study</a:t>
            </a:r>
            <a:endParaRPr lang="en-US" dirty="0" smtClean="0"/>
          </a:p>
          <a:p>
            <a:pPr lvl="1"/>
            <a:r>
              <a:rPr lang="en-US" dirty="0" smtClean="0"/>
              <a:t>Costs are disincentives for patients to participate in program</a:t>
            </a:r>
          </a:p>
          <a:p>
            <a:pPr lvl="1"/>
            <a:r>
              <a:rPr lang="en-US" dirty="0" smtClean="0"/>
              <a:t>Patients not receiving adequate post-test counseling</a:t>
            </a:r>
          </a:p>
          <a:p>
            <a:pPr lvl="1"/>
            <a:r>
              <a:rPr lang="en-US" dirty="0" smtClean="0"/>
              <a:t>Low yield of retrospective efforts to link to care patients who previously screened positive and were lost to follow-up</a:t>
            </a:r>
            <a:endParaRPr lang="en-US" dirty="0"/>
          </a:p>
          <a:p>
            <a:r>
              <a:rPr lang="en-US" dirty="0" smtClean="0"/>
              <a:t>Findings from </a:t>
            </a:r>
            <a:r>
              <a:rPr lang="en-US" dirty="0" err="1" smtClean="0"/>
              <a:t>Samegrelo</a:t>
            </a:r>
            <a:r>
              <a:rPr lang="en-US" dirty="0" smtClean="0"/>
              <a:t> </a:t>
            </a:r>
            <a:r>
              <a:rPr lang="en-US" dirty="0" smtClean="0"/>
              <a:t>study</a:t>
            </a:r>
          </a:p>
          <a:p>
            <a:pPr lvl="1"/>
            <a:r>
              <a:rPr lang="en-US" dirty="0" smtClean="0"/>
              <a:t>Incentives for staff can improve screening</a:t>
            </a:r>
            <a:endParaRPr lang="en-US" dirty="0"/>
          </a:p>
          <a:p>
            <a:r>
              <a:rPr lang="en-US" dirty="0" smtClean="0"/>
              <a:t>Findings from PHC/HR pilot studies</a:t>
            </a:r>
          </a:p>
          <a:p>
            <a:pPr lvl="1"/>
            <a:r>
              <a:rPr lang="en-US" dirty="0" smtClean="0"/>
              <a:t>“One-window” principal improves screening and linkage to care (&gt; 90% initiate treatment)</a:t>
            </a:r>
          </a:p>
          <a:p>
            <a:r>
              <a:rPr lang="en-US" dirty="0" smtClean="0"/>
              <a:t>Finding from simplified regimen study in specialized clinics</a:t>
            </a:r>
          </a:p>
          <a:p>
            <a:pPr lvl="1"/>
            <a:r>
              <a:rPr lang="en-US" dirty="0" smtClean="0"/>
              <a:t>Decreased testing and monitoring resulted in same treatment outcomes, greater patient satisfaction, and lower cost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32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9960"/>
            <a:ext cx="10515600" cy="1325563"/>
          </a:xfrm>
        </p:spPr>
        <p:txBody>
          <a:bodyPr/>
          <a:lstStyle/>
          <a:p>
            <a:r>
              <a:rPr lang="en-US" dirty="0" smtClean="0"/>
              <a:t>Improving screening, care, and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613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Eliminate disincentives for patients to enter treatment (costs)</a:t>
            </a:r>
          </a:p>
          <a:p>
            <a:r>
              <a:rPr lang="en-US" dirty="0" smtClean="0"/>
              <a:t>Improve training of patient navigators/doctors</a:t>
            </a:r>
          </a:p>
          <a:p>
            <a:r>
              <a:rPr lang="en-US" dirty="0" smtClean="0"/>
              <a:t>Improve recruitment of patients into treatment: base incentives for staff on enrollment</a:t>
            </a:r>
            <a:endParaRPr lang="en-US" dirty="0"/>
          </a:p>
          <a:p>
            <a:r>
              <a:rPr lang="en-US" dirty="0" smtClean="0"/>
              <a:t>Eliminate Treatment </a:t>
            </a:r>
            <a:r>
              <a:rPr lang="en-US" dirty="0"/>
              <a:t>I</a:t>
            </a:r>
            <a:r>
              <a:rPr lang="en-US" dirty="0" smtClean="0"/>
              <a:t>nclusion </a:t>
            </a:r>
            <a:r>
              <a:rPr lang="en-US" dirty="0" smtClean="0"/>
              <a:t>C</a:t>
            </a:r>
            <a:r>
              <a:rPr lang="en-US" dirty="0" smtClean="0"/>
              <a:t>ommittee</a:t>
            </a:r>
          </a:p>
          <a:p>
            <a:r>
              <a:rPr lang="en-US" dirty="0" smtClean="0"/>
              <a:t>Eliminate the observational cameras, guards and other security practice at treatment sites</a:t>
            </a:r>
          </a:p>
          <a:p>
            <a:r>
              <a:rPr lang="en-US" dirty="0" smtClean="0"/>
              <a:t>Minimize on-treatment monitoring at all treatment sites </a:t>
            </a:r>
          </a:p>
          <a:p>
            <a:pPr lvl="1"/>
            <a:r>
              <a:rPr lang="en-US" dirty="0" smtClean="0"/>
              <a:t>No 4-week PCR and other unnecessary testing</a:t>
            </a:r>
          </a:p>
          <a:p>
            <a:r>
              <a:rPr lang="en-US" dirty="0" smtClean="0"/>
              <a:t>Allow treatment of all HCV infected patients, including cirrhotic patients with compensated cirrhosis, in PHC and HR sites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36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9960"/>
            <a:ext cx="10515600" cy="1325563"/>
          </a:xfrm>
        </p:spPr>
        <p:txBody>
          <a:bodyPr/>
          <a:lstStyle/>
          <a:p>
            <a:r>
              <a:rPr lang="en-US" dirty="0" smtClean="0"/>
              <a:t>Improving screening, care, and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6135"/>
          </a:xfrm>
        </p:spPr>
        <p:txBody>
          <a:bodyPr>
            <a:normAutofit/>
          </a:bodyPr>
          <a:lstStyle/>
          <a:p>
            <a:r>
              <a:rPr lang="en-US" dirty="0" smtClean="0"/>
              <a:t>Establish HCC surveillance among cirrhotic patients following cure</a:t>
            </a:r>
          </a:p>
          <a:p>
            <a:r>
              <a:rPr lang="en-US" dirty="0" smtClean="0"/>
              <a:t>Utilize USG Embassy/DOD donation for equipment other than cameras, such as diagnostic testing equipment, ultrasound, other?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26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9960"/>
            <a:ext cx="10515600" cy="1325563"/>
          </a:xfrm>
        </p:spPr>
        <p:txBody>
          <a:bodyPr/>
          <a:lstStyle/>
          <a:p>
            <a:r>
              <a:rPr lang="en-US" dirty="0" smtClean="0"/>
              <a:t>HCV Laboratory Diagnostics/Surveillance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6135"/>
          </a:xfrm>
        </p:spPr>
        <p:txBody>
          <a:bodyPr>
            <a:normAutofit/>
          </a:bodyPr>
          <a:lstStyle/>
          <a:p>
            <a:r>
              <a:rPr lang="en-US" dirty="0" smtClean="0"/>
              <a:t>Assess feasibility of eliminating/minimizing PCR testing following HCV core antigen test</a:t>
            </a:r>
          </a:p>
          <a:p>
            <a:pPr lvl="1"/>
            <a:r>
              <a:rPr lang="en-US" dirty="0" smtClean="0"/>
              <a:t>Limit retesting with PCR to “grey zone” </a:t>
            </a:r>
            <a:r>
              <a:rPr lang="en-US" dirty="0" err="1" smtClean="0"/>
              <a:t>coreAg</a:t>
            </a:r>
            <a:r>
              <a:rPr lang="en-US" dirty="0" smtClean="0"/>
              <a:t> results?</a:t>
            </a:r>
            <a:endParaRPr lang="en-US" dirty="0"/>
          </a:p>
          <a:p>
            <a:r>
              <a:rPr lang="en-US" dirty="0" smtClean="0"/>
              <a:t>Rapidly expand use of existing </a:t>
            </a:r>
            <a:r>
              <a:rPr lang="en-US" dirty="0" err="1" smtClean="0"/>
              <a:t>GenXpert</a:t>
            </a:r>
            <a:r>
              <a:rPr lang="en-US" dirty="0" smtClean="0"/>
              <a:t> platforms throughout the country for HCV screening</a:t>
            </a:r>
            <a:endParaRPr lang="en-US" dirty="0"/>
          </a:p>
          <a:p>
            <a:r>
              <a:rPr lang="en-US" dirty="0" smtClean="0"/>
              <a:t>Establish HCV reinfection surveillance in HR settings</a:t>
            </a:r>
          </a:p>
          <a:p>
            <a:r>
              <a:rPr lang="en-US" dirty="0" smtClean="0"/>
              <a:t>Establish HCV surveillance in high-risk groups, i.e. hemodialysis, hemophiliacs,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18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Hepatitis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Explore </a:t>
            </a:r>
            <a:r>
              <a:rPr lang="en-US" dirty="0" smtClean="0"/>
              <a:t>utilizing the existing HCV Elimination Program to integrate HBV Elimination (first in the world?)</a:t>
            </a:r>
          </a:p>
          <a:p>
            <a:pPr lvl="1"/>
            <a:r>
              <a:rPr lang="en-US" dirty="0" smtClean="0"/>
              <a:t>Cost-effectiveness </a:t>
            </a:r>
            <a:r>
              <a:rPr lang="en-US" dirty="0" smtClean="0"/>
              <a:t>study</a:t>
            </a:r>
          </a:p>
          <a:p>
            <a:pPr lvl="1"/>
            <a:r>
              <a:rPr lang="en-US" dirty="0" smtClean="0"/>
              <a:t>Modeling of impact</a:t>
            </a:r>
          </a:p>
          <a:p>
            <a:pPr lvl="1"/>
            <a:r>
              <a:rPr lang="en-US" dirty="0" smtClean="0"/>
              <a:t>MOH adopt concept of HBV Elimination</a:t>
            </a:r>
          </a:p>
          <a:p>
            <a:pPr lvl="1"/>
            <a:r>
              <a:rPr lang="en-US" dirty="0" smtClean="0"/>
              <a:t>Develop strategy and action plan</a:t>
            </a:r>
          </a:p>
          <a:p>
            <a:pPr lvl="1"/>
            <a:r>
              <a:rPr lang="en-US" dirty="0" smtClean="0"/>
              <a:t>Seek/Obtain resources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293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327</Words>
  <Application>Microsoft Office PowerPoint</Application>
  <PresentationFormat>Widescreen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Debrief with Ministry of Health and CDC:  Next Steps from Workshop </vt:lpstr>
      <vt:lpstr>Improving screening, care, and treatment</vt:lpstr>
      <vt:lpstr>Improving screening, care, and treatment</vt:lpstr>
      <vt:lpstr>Improving screening, care, and treatment</vt:lpstr>
      <vt:lpstr>HCV Laboratory Diagnostics/Surveillance</vt:lpstr>
      <vt:lpstr>Hepatitis B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6th Georgia National Hepatitis C Elimination Workshop 6-7 March 2019  Summary, Actions and Timeline</dc:title>
  <dc:creator>Averhoff, Francisco (CDC/DDID/NCHHSTP/DVH)</dc:creator>
  <cp:lastModifiedBy>Glass, Nancy (CDC/DDID/NCHHSTP/DVH)</cp:lastModifiedBy>
  <cp:revision>47</cp:revision>
  <dcterms:created xsi:type="dcterms:W3CDTF">2019-03-07T06:08:18Z</dcterms:created>
  <dcterms:modified xsi:type="dcterms:W3CDTF">2019-03-13T10:08:16Z</dcterms:modified>
</cp:coreProperties>
</file>