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59" r:id="rId4"/>
    <p:sldId id="261" r:id="rId5"/>
    <p:sldId id="262" r:id="rId6"/>
    <p:sldId id="260" r:id="rId7"/>
    <p:sldId id="267" r:id="rId8"/>
    <p:sldId id="268" r:id="rId9"/>
    <p:sldId id="269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change.g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სამთომოპოვებითი </a:t>
            </a:r>
            <a:r>
              <a:rPr lang="ka-GE" sz="2800" b="1" dirty="0" smtClean="0"/>
              <a:t>სამუშაოებით გამოწვეული პრობლემები</a:t>
            </a:r>
            <a:endParaRPr lang="en-US" sz="2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287" y="152400"/>
            <a:ext cx="2597426" cy="25974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2819400" y="4953000"/>
            <a:ext cx="47244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hlinkClick r:id="rId3"/>
              </a:rPr>
              <a:t>www.wechange.ge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32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6" y="0"/>
            <a:ext cx="9535886" cy="6858000"/>
          </a:xfrm>
        </p:spPr>
      </p:pic>
    </p:spTree>
    <p:extLst>
      <p:ext uri="{BB962C8B-B14F-4D97-AF65-F5344CB8AC3E}">
        <p14:creationId xmlns:p14="http://schemas.microsoft.com/office/powerpoint/2010/main" val="18591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სიმსივნით გარდაცვლილთა რიცხვი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" y="1417638"/>
            <a:ext cx="9144000" cy="5181600"/>
          </a:xfrm>
        </p:spPr>
      </p:pic>
    </p:spTree>
    <p:extLst>
      <p:ext uri="{BB962C8B-B14F-4D97-AF65-F5344CB8AC3E}">
        <p14:creationId xmlns:p14="http://schemas.microsoft.com/office/powerpoint/2010/main" val="39609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წიაღით მოსარგებლე საწარმოების მართვის თანამედროვე პრინციპები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914400" y="1997839"/>
            <a:ext cx="7315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 </a:t>
            </a:r>
            <a:r>
              <a:rPr lang="ka-GE" sz="2400" dirty="0"/>
              <a:t>ინოვაციების დანერგვის გზით </a:t>
            </a:r>
            <a:r>
              <a:rPr lang="ka-GE" sz="2400" dirty="0" smtClean="0"/>
              <a:t>საუკეთესო, ხელმისაწვდომი </a:t>
            </a:r>
            <a:r>
              <a:rPr lang="ka-GE" sz="2400" dirty="0"/>
              <a:t>ტექნოლოგიების </a:t>
            </a:r>
            <a:r>
              <a:rPr lang="ka-GE" sz="2400" dirty="0" smtClean="0"/>
              <a:t>გამოყენება</a:t>
            </a:r>
          </a:p>
          <a:p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  </a:t>
            </a:r>
            <a:r>
              <a:rPr lang="ka-GE" sz="2400" dirty="0"/>
              <a:t>რესურსის ეფექტური, ამომწურავი და ხელახალი მოხმარებისთვის ათვისება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გარემოზე </a:t>
            </a:r>
            <a:r>
              <a:rPr lang="ka-GE" sz="2400" dirty="0"/>
              <a:t>ზემოქმედების შერბილება, ნარჩენების პრევენცია, მაქსიმალური შემცირება და უსაფრთხო დასაწყობება </a:t>
            </a: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 </a:t>
            </a:r>
            <a:r>
              <a:rPr lang="ka-GE" sz="2400" dirty="0"/>
              <a:t>კარიერების გაუვნებელყოფა, რეკულტივაცია და გარემოს აღდგენა (</a:t>
            </a:r>
            <a:r>
              <a:rPr lang="ka-GE" sz="2400" dirty="0" smtClean="0"/>
              <a:t>რემედიაცია)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16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28"/>
            <a:ext cx="8686799" cy="6473371"/>
          </a:xfrm>
        </p:spPr>
      </p:pic>
    </p:spTree>
    <p:extLst>
      <p:ext uri="{BB962C8B-B14F-4D97-AF65-F5344CB8AC3E}">
        <p14:creationId xmlns:p14="http://schemas.microsoft.com/office/powerpoint/2010/main" val="27618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6" y="-152400"/>
            <a:ext cx="9448800" cy="7010400"/>
          </a:xfrm>
        </p:spPr>
      </p:pic>
    </p:spTree>
    <p:extLst>
      <p:ext uri="{BB962C8B-B14F-4D97-AF65-F5344CB8AC3E}">
        <p14:creationId xmlns:p14="http://schemas.microsoft.com/office/powerpoint/2010/main" val="21191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991600" cy="6858000"/>
          </a:xfrm>
        </p:spPr>
      </p:pic>
    </p:spTree>
    <p:extLst>
      <p:ext uri="{BB962C8B-B14F-4D97-AF65-F5344CB8AC3E}">
        <p14:creationId xmlns:p14="http://schemas.microsoft.com/office/powerpoint/2010/main" val="229599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6553199"/>
          </a:xfrm>
        </p:spPr>
      </p:pic>
    </p:spTree>
    <p:extLst>
      <p:ext uri="{BB962C8B-B14F-4D97-AF65-F5344CB8AC3E}">
        <p14:creationId xmlns:p14="http://schemas.microsoft.com/office/powerpoint/2010/main" val="34626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sz="2400" b="1" dirty="0" smtClean="0">
                <a:solidFill>
                  <a:schemeClr val="tx2"/>
                </a:solidFill>
              </a:rPr>
              <a:t>კადმიუმი (</a:t>
            </a:r>
            <a:r>
              <a:rPr lang="en-US" sz="2400" b="1" dirty="0" smtClean="0">
                <a:solidFill>
                  <a:schemeClr val="tx2"/>
                </a:solidFill>
              </a:rPr>
              <a:t>Cd) </a:t>
            </a:r>
            <a:r>
              <a:rPr lang="ka-GE" sz="2400" b="1" dirty="0" smtClean="0">
                <a:solidFill>
                  <a:schemeClr val="tx2"/>
                </a:solidFill>
              </a:rPr>
              <a:t> აზიანებს :</a:t>
            </a:r>
          </a:p>
          <a:p>
            <a:pPr marL="0" indent="0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ფილტვებს</a:t>
            </a:r>
            <a:r>
              <a:rPr lang="ka-GE" sz="2400" b="1" dirty="0">
                <a:solidFill>
                  <a:srgbClr val="C00000"/>
                </a:solidFill>
              </a:rPr>
              <a:t>, თირკმელებს, ცენტრალურ ნერვულ სისტემას, 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გულ-სისხლძარღვთა </a:t>
            </a:r>
            <a:r>
              <a:rPr lang="ka-GE" sz="2400" b="1" dirty="0">
                <a:solidFill>
                  <a:srgbClr val="C00000"/>
                </a:solidFill>
              </a:rPr>
              <a:t>და ძვლოვან </a:t>
            </a:r>
            <a:r>
              <a:rPr lang="ka-GE" sz="2400" b="1" dirty="0" smtClean="0">
                <a:solidFill>
                  <a:srgbClr val="C00000"/>
                </a:solidFill>
              </a:rPr>
              <a:t>სისტემებს. </a:t>
            </a:r>
          </a:p>
          <a:p>
            <a:pPr marL="0" indent="0">
              <a:buNone/>
            </a:pPr>
            <a:endParaRPr lang="ka-GE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ka-GE" sz="2400" b="1" dirty="0">
                <a:solidFill>
                  <a:schemeClr val="tx2"/>
                </a:solidFill>
              </a:rPr>
              <a:t>კადმიუმი (</a:t>
            </a:r>
            <a:r>
              <a:rPr lang="en-US" sz="2400" b="1" dirty="0">
                <a:solidFill>
                  <a:schemeClr val="tx2"/>
                </a:solidFill>
              </a:rPr>
              <a:t>Cd) </a:t>
            </a:r>
            <a:r>
              <a:rPr lang="ka-GE" sz="2400" b="1" dirty="0" smtClean="0">
                <a:solidFill>
                  <a:schemeClr val="tx2"/>
                </a:solidFill>
              </a:rPr>
              <a:t>იწვევს:  </a:t>
            </a:r>
            <a:r>
              <a:rPr lang="en-US" sz="2400" b="1" dirty="0" smtClean="0">
                <a:solidFill>
                  <a:schemeClr val="tx2"/>
                </a:solidFill>
              </a:rPr>
              <a:t>    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</a:rPr>
              <a:t>                  </a:t>
            </a:r>
            <a:r>
              <a:rPr lang="ka-GE" sz="2400" b="1" dirty="0" smtClean="0">
                <a:solidFill>
                  <a:srgbClr val="C00000"/>
                </a:solidFill>
              </a:rPr>
              <a:t>რეპროდუქციული უნარის დაქვეითებას, </a:t>
            </a:r>
            <a:r>
              <a:rPr lang="en-US" sz="2400" b="1" dirty="0" smtClean="0">
                <a:solidFill>
                  <a:srgbClr val="C00000"/>
                </a:solidFill>
              </a:rPr>
              <a:t>          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                            </a:t>
            </a:r>
            <a:r>
              <a:rPr lang="ka-GE" sz="2400" b="1" dirty="0" smtClean="0">
                <a:solidFill>
                  <a:srgbClr val="C00000"/>
                </a:solidFill>
              </a:rPr>
              <a:t>ფსიქოლოგიურ პრობლემებს. 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ხელს </a:t>
            </a:r>
            <a:r>
              <a:rPr lang="ka-GE" sz="2400" b="1" dirty="0">
                <a:solidFill>
                  <a:srgbClr val="C00000"/>
                </a:solidFill>
              </a:rPr>
              <a:t>უწყობს კიბოსა და სხვა მძიმე დაავადებების განვითარებას</a:t>
            </a:r>
            <a:r>
              <a:rPr lang="ka-GE" b="1" dirty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áá¡áá¤ááá á¯áááááªááá¡ áá áááááááªáá-áá¡ á¡á£á áááá¡ á¨ááááá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8210"/>
            <a:ext cx="6324600" cy="105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83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5304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b="1" dirty="0">
                <a:solidFill>
                  <a:schemeClr val="tx2"/>
                </a:solidFill>
              </a:rPr>
              <a:t>ტყვია 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n-US" sz="2400" b="1" dirty="0" err="1" smtClean="0">
                <a:solidFill>
                  <a:schemeClr val="tx2"/>
                </a:solidFill>
              </a:rPr>
              <a:t>Pb</a:t>
            </a:r>
            <a:r>
              <a:rPr lang="en-US" sz="2400" b="1" dirty="0" smtClean="0">
                <a:solidFill>
                  <a:schemeClr val="tx2"/>
                </a:solidFill>
              </a:rPr>
              <a:t>)  </a:t>
            </a:r>
            <a:r>
              <a:rPr lang="ka-GE" sz="2400" b="1" dirty="0" smtClean="0">
                <a:solidFill>
                  <a:schemeClr val="tx2"/>
                </a:solidFill>
              </a:rPr>
              <a:t>აზიანებს</a:t>
            </a:r>
            <a:r>
              <a:rPr lang="ka-GE" sz="2400" b="1" dirty="0" smtClean="0"/>
              <a:t>:</a:t>
            </a:r>
            <a:endParaRPr lang="en-US" sz="2400" b="1" dirty="0" smtClean="0"/>
          </a:p>
          <a:p>
            <a:endParaRPr lang="en-US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 </a:t>
            </a:r>
            <a:r>
              <a:rPr lang="ka-GE" sz="2400" b="1" dirty="0">
                <a:solidFill>
                  <a:srgbClr val="C00000"/>
                </a:solidFill>
              </a:rPr>
              <a:t>ნერვულ, რეპროდუქციულ და გულ-სისხლძარღვთა სისტემას, ტვინს, თირკმელებს. 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ka-GE" sz="2400" b="1" dirty="0">
                <a:solidFill>
                  <a:schemeClr val="tx2"/>
                </a:solidFill>
              </a:rPr>
              <a:t>ტყვია </a:t>
            </a:r>
            <a:r>
              <a:rPr lang="en-US" sz="2400" b="1" dirty="0">
                <a:solidFill>
                  <a:schemeClr val="tx2"/>
                </a:solidFill>
              </a:rPr>
              <a:t>(</a:t>
            </a:r>
            <a:r>
              <a:rPr lang="en-US" sz="2400" b="1" dirty="0" err="1">
                <a:solidFill>
                  <a:schemeClr val="tx2"/>
                </a:solidFill>
              </a:rPr>
              <a:t>Pb</a:t>
            </a:r>
            <a:r>
              <a:rPr lang="en-US" sz="2400" b="1" dirty="0">
                <a:solidFill>
                  <a:schemeClr val="tx2"/>
                </a:solidFill>
              </a:rPr>
              <a:t>) </a:t>
            </a:r>
            <a:r>
              <a:rPr lang="ka-GE" sz="2400" b="1" dirty="0" smtClean="0">
                <a:solidFill>
                  <a:schemeClr val="tx2"/>
                </a:solidFill>
              </a:rPr>
              <a:t>იწვევს</a:t>
            </a:r>
            <a:r>
              <a:rPr lang="ka-GE" sz="2400" b="1" dirty="0">
                <a:solidFill>
                  <a:schemeClr val="tx2"/>
                </a:solidFill>
              </a:rPr>
              <a:t>: 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ჰიპერტენზიას</a:t>
            </a:r>
            <a:r>
              <a:rPr lang="ka-GE" sz="2400" b="1" dirty="0">
                <a:solidFill>
                  <a:srgbClr val="C00000"/>
                </a:solidFill>
              </a:rPr>
              <a:t>, ზრდის შენელებას, ენცეფალოპათიას, </a:t>
            </a:r>
            <a:r>
              <a:rPr lang="ka-GE" sz="2400" b="1" dirty="0" smtClean="0">
                <a:solidFill>
                  <a:srgbClr val="C00000"/>
                </a:solidFill>
              </a:rPr>
              <a:t>ანემიას </a:t>
            </a:r>
            <a:r>
              <a:rPr lang="ka-GE" sz="2400" b="1" dirty="0">
                <a:solidFill>
                  <a:srgbClr val="C00000"/>
                </a:solidFill>
              </a:rPr>
              <a:t>და ა.შ. ხელს უწყობს კიბოსა და სხვა მძიმე დაავადებების განვითარებას</a:t>
            </a:r>
            <a:r>
              <a:rPr lang="ka-GE" sz="2400" dirty="0"/>
              <a:t>.</a:t>
            </a:r>
            <a:endParaRPr lang="en-US" sz="2400" dirty="0"/>
          </a:p>
        </p:txBody>
      </p:sp>
      <p:pic>
        <p:nvPicPr>
          <p:cNvPr id="4" name="Picture 2" descr="áá¡áá¤ááá á¯áááááªááá¡ áá áááááááªáá-áá¡ á¡á£á áááá¡ á¨ááááá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8210"/>
            <a:ext cx="6324600" cy="105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46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rgbClr val="002060"/>
                </a:solidFill>
              </a:rPr>
              <a:t>მანგანუმი </a:t>
            </a:r>
            <a:r>
              <a:rPr lang="en-US" sz="2400" b="1" dirty="0" smtClean="0">
                <a:solidFill>
                  <a:srgbClr val="002060"/>
                </a:solidFill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</a:rPr>
              <a:t>Mn</a:t>
            </a:r>
            <a:r>
              <a:rPr lang="en-US" sz="2400" b="1" dirty="0" smtClean="0">
                <a:solidFill>
                  <a:srgbClr val="002060"/>
                </a:solidFill>
              </a:rPr>
              <a:t>) </a:t>
            </a:r>
            <a:r>
              <a:rPr lang="ka-GE" sz="2400" b="1" dirty="0" smtClean="0">
                <a:solidFill>
                  <a:srgbClr val="002060"/>
                </a:solidFill>
              </a:rPr>
              <a:t>აზიანებს</a:t>
            </a:r>
            <a:r>
              <a:rPr lang="ka-GE" sz="2400" b="1" dirty="0">
                <a:solidFill>
                  <a:srgbClr val="002060"/>
                </a:solidFill>
              </a:rPr>
              <a:t>: </a:t>
            </a:r>
            <a:endParaRPr lang="ka-GE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ღვიძლს</a:t>
            </a:r>
            <a:r>
              <a:rPr lang="ka-GE" sz="2400" b="1" dirty="0">
                <a:solidFill>
                  <a:srgbClr val="C00000"/>
                </a:solidFill>
              </a:rPr>
              <a:t>, თირკმელებს, რეპროდუქციულ, ნერვულ, კუნთოვან და ენდოკრინულ სისტემას, სასუნთქ ორგანოებს. </a:t>
            </a:r>
            <a:endParaRPr lang="ka-GE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a-GE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002060"/>
                </a:solidFill>
              </a:rPr>
              <a:t>მანგანუმი იწვევს</a:t>
            </a:r>
            <a:r>
              <a:rPr lang="ka-GE" sz="2400" b="1" dirty="0">
                <a:solidFill>
                  <a:srgbClr val="002060"/>
                </a:solidFill>
              </a:rPr>
              <a:t>: </a:t>
            </a:r>
            <a:endParaRPr lang="ka-GE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ჰალუცინაციებს</a:t>
            </a:r>
            <a:r>
              <a:rPr lang="ka-GE" sz="2400" b="1" dirty="0">
                <a:solidFill>
                  <a:srgbClr val="C00000"/>
                </a:solidFill>
              </a:rPr>
              <a:t>, მეხსიერების დაქვეითებას,კუნთების სისუსტეს, თავის ტკივილს, დაღლილობას, უძილობას და ა.შ</a:t>
            </a:r>
            <a:r>
              <a:rPr lang="ka-GE" sz="24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ka-GE" sz="2400" b="1" dirty="0" smtClean="0">
                <a:solidFill>
                  <a:srgbClr val="C00000"/>
                </a:solidFill>
              </a:rPr>
              <a:t> </a:t>
            </a:r>
            <a:r>
              <a:rPr lang="ka-GE" sz="2400" b="1" dirty="0">
                <a:solidFill>
                  <a:srgbClr val="C00000"/>
                </a:solidFill>
              </a:rPr>
              <a:t>ხელს </a:t>
            </a:r>
            <a:r>
              <a:rPr lang="ka-GE" sz="2400" b="1" dirty="0" smtClean="0">
                <a:solidFill>
                  <a:srgbClr val="C00000"/>
                </a:solidFill>
              </a:rPr>
              <a:t>უწყობს </a:t>
            </a:r>
            <a:r>
              <a:rPr lang="ka-GE" sz="2400" b="1" dirty="0">
                <a:solidFill>
                  <a:srgbClr val="C00000"/>
                </a:solidFill>
              </a:rPr>
              <a:t>შიზოფრენიის, პარკინსონისა და პნევმონიის განვითარებას.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áá¡áá¤ááá á¯áááááªááá¡ áá áááááááªáá-áá¡ á¡á£á áááá¡ á¨ááááá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8210"/>
            <a:ext cx="6324600" cy="105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26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157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სამთომოპოვებითი სამუშაოებით გამოწვეული პრობლემები</vt:lpstr>
      <vt:lpstr>წიაღით მოსარგებლე საწარმოების მართვის თანამედროვე პრინციპები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სიმსივნით გარდაცვლილთა რიცხვი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Giorgi Khaburzania</dc:creator>
  <cp:lastModifiedBy>Maia Esebua</cp:lastModifiedBy>
  <cp:revision>30</cp:revision>
  <dcterms:created xsi:type="dcterms:W3CDTF">2006-08-16T00:00:00Z</dcterms:created>
  <dcterms:modified xsi:type="dcterms:W3CDTF">2018-05-16T06:44:08Z</dcterms:modified>
</cp:coreProperties>
</file>