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1" r:id="rId6"/>
  </p:sldMasterIdLst>
  <p:notesMasterIdLst>
    <p:notesMasterId r:id="rId9"/>
  </p:notesMasterIdLst>
  <p:sldIdLst>
    <p:sldId id="392" r:id="rId7"/>
    <p:sldId id="391" r:id="rId8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BBE0E3"/>
    <a:srgbClr val="FF9900"/>
    <a:srgbClr val="FFFF00"/>
    <a:srgbClr val="5C1F00"/>
    <a:srgbClr val="C9C58B"/>
    <a:srgbClr val="33CC33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339" autoAdjust="0"/>
    <p:restoredTop sz="99767" autoAdjust="0"/>
  </p:normalViewPr>
  <p:slideViewPr>
    <p:cSldViewPr snapToGrid="0" showGuides="1">
      <p:cViewPr>
        <p:scale>
          <a:sx n="90" d="100"/>
          <a:sy n="90" d="100"/>
        </p:scale>
        <p:origin x="-1500" y="-150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24"/>
    </p:cViewPr>
  </p:sorterViewPr>
  <p:notesViewPr>
    <p:cSldViewPr snapToGrid="0" showGuides="1">
      <p:cViewPr varScale="1">
        <p:scale>
          <a:sx n="56" d="100"/>
          <a:sy n="56" d="100"/>
        </p:scale>
        <p:origin x="-1070" y="-96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217" y="0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327" y="4421823"/>
            <a:ext cx="564261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217" y="8842029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E2366F-641C-41ED-B4A3-9577D396F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23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32" y="1952625"/>
            <a:ext cx="2665412" cy="266541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724400"/>
            <a:ext cx="6019800" cy="1752600"/>
          </a:xfrm>
        </p:spPr>
        <p:txBody>
          <a:bodyPr/>
          <a:lstStyle>
            <a:lvl1pPr marL="0" indent="0">
              <a:buFontTx/>
              <a:buNone/>
              <a:defRPr sz="2400" i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44500"/>
            <a:ext cx="7772400" cy="1470025"/>
          </a:xfrm>
        </p:spPr>
        <p:txBody>
          <a:bodyPr anchor="t"/>
          <a:lstStyle>
            <a:lvl1pPr>
              <a:defRPr sz="3600" i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5B274-E7C3-4E51-B8F6-7D82596EB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4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77A424-1DE7-4AA6-8398-6DE206730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23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D5DB98-9565-400E-909F-9A73184AD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85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3267B9-D5EE-41A5-97B7-8D9CB9535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11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E694C6F-867C-463B-84DF-47149E35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420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AF08EE-4025-46AF-89C4-0AF8B3C83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342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376C99-B4C4-4931-B238-A9CBEA35A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73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DD4D00-BE4C-4D26-A852-A613B1125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506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94C70A-AA2A-46F2-8237-2C6FC519D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623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96D098-C447-4240-8583-1C016C5A4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65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F5E5CC-A57B-4846-8625-AFE0E1C3A3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3063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A744A-944F-451C-BE00-A1EA4FDC7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230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95A86-BF0C-44BE-8F21-529666D51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797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7555D2-CB5B-46B0-9CBF-A02E060F8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5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5711B-D3EA-4582-A5BB-803DAE5392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080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0F48B9-3FEC-4F7E-BFE8-6A213BAAA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402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D4815E-7ED9-45D9-BC3F-484B6F8A4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698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DD7917-57FE-4FBB-AD76-1DB7E72460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591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C3518-59F8-4FFD-80F3-57FF1574C9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103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BA9D4D-C5A1-4F9A-9CB8-698CA77EA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2838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B13F02-21F6-46FF-A2E9-E8D1E2165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42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ECE0F0-60F2-4C0F-982E-8EE6058DE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0366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32E494-0823-4533-A1D6-ABECB0CABE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665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6DDC7F-59E9-425B-993E-8E8CAD712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19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9E8273-8CE0-437D-A228-99F6AD979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3478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62162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3408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A99D24-3BB1-49DB-BF49-E70E1AAD5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82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D0AF2B-4F1E-4034-A2B5-8D12112E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16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E1CF28-0D78-4838-A73E-8B71AA4D2A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67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A8A13F-CF50-4C53-B2ED-40A961B23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84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9DEFA5-4F6B-4A53-A1B5-DCBB9D03B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19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AEAA7A-7BD8-437E-ACEF-4A4F83A289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30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C2018-748F-433C-9198-171EB1870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25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 10"/>
          <p:cNvGrpSpPr>
            <a:grpSpLocks/>
          </p:cNvGrpSpPr>
          <p:nvPr userDrawn="1"/>
        </p:nvGrpSpPr>
        <p:grpSpPr bwMode="auto">
          <a:xfrm>
            <a:off x="63500" y="1066800"/>
            <a:ext cx="8991600" cy="152400"/>
            <a:chOff x="0" y="576"/>
            <a:chExt cx="5282" cy="189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5158" y="576"/>
              <a:ext cx="124" cy="189"/>
              <a:chOff x="5158" y="576"/>
              <a:chExt cx="124" cy="189"/>
            </a:xfrm>
          </p:grpSpPr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5252" y="576"/>
                <a:ext cx="3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5158" y="576"/>
                <a:ext cx="6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4848" y="576"/>
              <a:ext cx="263" cy="189"/>
              <a:chOff x="4848" y="576"/>
              <a:chExt cx="263" cy="189"/>
            </a:xfrm>
          </p:grpSpPr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5018" y="576"/>
                <a:ext cx="93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4848" y="576"/>
                <a:ext cx="12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1" name="Group 17"/>
            <p:cNvGrpSpPr>
              <a:grpSpLocks/>
            </p:cNvGrpSpPr>
            <p:nvPr/>
          </p:nvGrpSpPr>
          <p:grpSpPr bwMode="auto">
            <a:xfrm>
              <a:off x="4418" y="576"/>
              <a:ext cx="386" cy="189"/>
              <a:chOff x="4418" y="576"/>
              <a:chExt cx="386" cy="189"/>
            </a:xfrm>
          </p:grpSpPr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4650" y="576"/>
                <a:ext cx="15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4418" y="576"/>
                <a:ext cx="189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4" name="Group 20"/>
            <p:cNvGrpSpPr>
              <a:grpSpLocks/>
            </p:cNvGrpSpPr>
            <p:nvPr/>
          </p:nvGrpSpPr>
          <p:grpSpPr bwMode="auto">
            <a:xfrm>
              <a:off x="3183" y="576"/>
              <a:ext cx="1191" cy="189"/>
              <a:chOff x="3183" y="576"/>
              <a:chExt cx="1191" cy="189"/>
            </a:xfrm>
          </p:grpSpPr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3558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4156" y="576"/>
                <a:ext cx="218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3864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3183" y="576"/>
                <a:ext cx="31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>
              <a:off x="0" y="576"/>
              <a:ext cx="3143" cy="189"/>
              <a:chOff x="0" y="576"/>
              <a:chExt cx="3143" cy="189"/>
            </a:xfrm>
          </p:grpSpPr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2798" y="576"/>
                <a:ext cx="345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0" y="576"/>
                <a:ext cx="275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8275" y="274638"/>
            <a:ext cx="7229475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fld id="{4FD9DEA5-8FF3-497D-AFFF-4DC537DA1FC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5" y="81116"/>
            <a:ext cx="1268361" cy="12683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3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1144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11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09861754-AA4E-4EC8-B8CC-FD54CDA863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pic>
        <p:nvPicPr>
          <p:cNvPr id="91159" name="Picture 2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8" name="Group 18"/>
          <p:cNvGrpSpPr>
            <a:grpSpLocks/>
          </p:cNvGrpSpPr>
          <p:nvPr userDrawn="1"/>
        </p:nvGrpSpPr>
        <p:grpSpPr bwMode="auto">
          <a:xfrm>
            <a:off x="66675" y="1066800"/>
            <a:ext cx="8986838" cy="152400"/>
            <a:chOff x="96" y="480"/>
            <a:chExt cx="5520" cy="144"/>
          </a:xfrm>
        </p:grpSpPr>
        <p:grpSp>
          <p:nvGrpSpPr>
            <p:cNvPr id="92179" name="Group 19"/>
            <p:cNvGrpSpPr>
              <a:grpSpLocks/>
            </p:cNvGrpSpPr>
            <p:nvPr userDrawn="1"/>
          </p:nvGrpSpPr>
          <p:grpSpPr bwMode="auto">
            <a:xfrm>
              <a:off x="5484" y="480"/>
              <a:ext cx="132" cy="144"/>
              <a:chOff x="5484" y="480"/>
              <a:chExt cx="132" cy="144"/>
            </a:xfrm>
          </p:grpSpPr>
          <p:sp>
            <p:nvSpPr>
              <p:cNvPr id="92180" name="Rectangle 20"/>
              <p:cNvSpPr>
                <a:spLocks noChangeArrowheads="1"/>
              </p:cNvSpPr>
              <p:nvPr userDrawn="1"/>
            </p:nvSpPr>
            <p:spPr bwMode="auto">
              <a:xfrm>
                <a:off x="5583" y="480"/>
                <a:ext cx="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1" name="Rectangle 21"/>
              <p:cNvSpPr>
                <a:spLocks noChangeArrowheads="1"/>
              </p:cNvSpPr>
              <p:nvPr userDrawn="1"/>
            </p:nvSpPr>
            <p:spPr bwMode="auto">
              <a:xfrm>
                <a:off x="5484" y="480"/>
                <a:ext cx="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2" name="Group 22"/>
            <p:cNvGrpSpPr>
              <a:grpSpLocks/>
            </p:cNvGrpSpPr>
            <p:nvPr userDrawn="1"/>
          </p:nvGrpSpPr>
          <p:grpSpPr bwMode="auto">
            <a:xfrm>
              <a:off x="5160" y="480"/>
              <a:ext cx="276" cy="144"/>
              <a:chOff x="5160" y="480"/>
              <a:chExt cx="276" cy="144"/>
            </a:xfrm>
          </p:grpSpPr>
          <p:sp>
            <p:nvSpPr>
              <p:cNvPr id="92183" name="Rectangle 23"/>
              <p:cNvSpPr>
                <a:spLocks noChangeArrowheads="1"/>
              </p:cNvSpPr>
              <p:nvPr userDrawn="1"/>
            </p:nvSpPr>
            <p:spPr bwMode="auto">
              <a:xfrm>
                <a:off x="5339" y="480"/>
                <a:ext cx="9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4" name="Rectangle 24"/>
              <p:cNvSpPr>
                <a:spLocks noChangeArrowheads="1"/>
              </p:cNvSpPr>
              <p:nvPr userDrawn="1"/>
            </p:nvSpPr>
            <p:spPr bwMode="auto">
              <a:xfrm>
                <a:off x="5160" y="480"/>
                <a:ext cx="1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5" name="Group 25"/>
            <p:cNvGrpSpPr>
              <a:grpSpLocks/>
            </p:cNvGrpSpPr>
            <p:nvPr userDrawn="1"/>
          </p:nvGrpSpPr>
          <p:grpSpPr bwMode="auto">
            <a:xfrm>
              <a:off x="4713" y="480"/>
              <a:ext cx="405" cy="144"/>
              <a:chOff x="4713" y="480"/>
              <a:chExt cx="405" cy="144"/>
            </a:xfrm>
          </p:grpSpPr>
          <p:sp>
            <p:nvSpPr>
              <p:cNvPr id="92186" name="Rectangle 26"/>
              <p:cNvSpPr>
                <a:spLocks noChangeArrowheads="1"/>
              </p:cNvSpPr>
              <p:nvPr userDrawn="1"/>
            </p:nvSpPr>
            <p:spPr bwMode="auto">
              <a:xfrm>
                <a:off x="4954" y="480"/>
                <a:ext cx="164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7" name="Rectangle 27"/>
              <p:cNvSpPr>
                <a:spLocks noChangeArrowheads="1"/>
              </p:cNvSpPr>
              <p:nvPr userDrawn="1"/>
            </p:nvSpPr>
            <p:spPr bwMode="auto">
              <a:xfrm>
                <a:off x="4713" y="480"/>
                <a:ext cx="196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8" name="Group 28"/>
            <p:cNvGrpSpPr>
              <a:grpSpLocks/>
            </p:cNvGrpSpPr>
            <p:nvPr userDrawn="1"/>
          </p:nvGrpSpPr>
          <p:grpSpPr bwMode="auto">
            <a:xfrm>
              <a:off x="3422" y="480"/>
              <a:ext cx="1245" cy="144"/>
              <a:chOff x="3422" y="480"/>
              <a:chExt cx="1245" cy="144"/>
            </a:xfrm>
          </p:grpSpPr>
          <p:sp>
            <p:nvSpPr>
              <p:cNvPr id="92189" name="Rectangle 29"/>
              <p:cNvSpPr>
                <a:spLocks noChangeArrowheads="1"/>
              </p:cNvSpPr>
              <p:nvPr userDrawn="1"/>
            </p:nvSpPr>
            <p:spPr bwMode="auto">
              <a:xfrm>
                <a:off x="3814" y="480"/>
                <a:ext cx="260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0" name="Rectangle 30"/>
              <p:cNvSpPr>
                <a:spLocks noChangeArrowheads="1"/>
              </p:cNvSpPr>
              <p:nvPr userDrawn="1"/>
            </p:nvSpPr>
            <p:spPr bwMode="auto">
              <a:xfrm>
                <a:off x="4439" y="480"/>
                <a:ext cx="22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1" name="Rectangle 31"/>
              <p:cNvSpPr>
                <a:spLocks noChangeArrowheads="1"/>
              </p:cNvSpPr>
              <p:nvPr userDrawn="1"/>
            </p:nvSpPr>
            <p:spPr bwMode="auto">
              <a:xfrm>
                <a:off x="4135" y="480"/>
                <a:ext cx="25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2" name="Rectangle 32"/>
              <p:cNvSpPr>
                <a:spLocks noChangeArrowheads="1"/>
              </p:cNvSpPr>
              <p:nvPr userDrawn="1"/>
            </p:nvSpPr>
            <p:spPr bwMode="auto">
              <a:xfrm>
                <a:off x="3422" y="480"/>
                <a:ext cx="32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93" name="Group 33"/>
            <p:cNvGrpSpPr>
              <a:grpSpLocks/>
            </p:cNvGrpSpPr>
            <p:nvPr userDrawn="1"/>
          </p:nvGrpSpPr>
          <p:grpSpPr bwMode="auto">
            <a:xfrm>
              <a:off x="96" y="480"/>
              <a:ext cx="3284" cy="144"/>
              <a:chOff x="96" y="480"/>
              <a:chExt cx="3284" cy="144"/>
            </a:xfrm>
          </p:grpSpPr>
          <p:sp>
            <p:nvSpPr>
              <p:cNvPr id="92194" name="Rectangle 34"/>
              <p:cNvSpPr>
                <a:spLocks noChangeArrowheads="1"/>
              </p:cNvSpPr>
              <p:nvPr userDrawn="1"/>
            </p:nvSpPr>
            <p:spPr bwMode="auto">
              <a:xfrm>
                <a:off x="3018" y="480"/>
                <a:ext cx="3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5" name="Rectangle 35"/>
              <p:cNvSpPr>
                <a:spLocks noChangeArrowheads="1"/>
              </p:cNvSpPr>
              <p:nvPr userDrawn="1"/>
            </p:nvSpPr>
            <p:spPr bwMode="auto">
              <a:xfrm>
                <a:off x="96" y="480"/>
                <a:ext cx="2879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33525"/>
            <a:ext cx="8229600" cy="45926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167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2168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933B24F6-FA7C-47AA-9714-21D52D2E889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2170" name="Rectangle 10"/>
          <p:cNvSpPr>
            <a:spLocks noChangeArrowheads="1"/>
          </p:cNvSpPr>
          <p:nvPr userDrawn="1"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sp>
        <p:nvSpPr>
          <p:cNvPr id="9217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495425" y="274638"/>
            <a:ext cx="7210425" cy="7159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214" name="Freeform 54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gradFill rotWithShape="1">
            <a:gsLst>
              <a:gs pos="0">
                <a:srgbClr val="C9C58B">
                  <a:gamma/>
                  <a:shade val="46275"/>
                  <a:invGamma/>
                </a:srgbClr>
              </a:gs>
              <a:gs pos="50000">
                <a:srgbClr val="C9C58B"/>
              </a:gs>
              <a:gs pos="100000">
                <a:srgbClr val="C9C58B">
                  <a:gamma/>
                  <a:shade val="46275"/>
                  <a:invGamma/>
                </a:srgbClr>
              </a:gs>
            </a:gsLst>
            <a:lin ang="5400000" scaled="1"/>
          </a:gradFill>
          <a:ln w="3175" cmpd="sng">
            <a:solidFill>
              <a:srgbClr val="5C1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19" name="Picture 59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74638"/>
            <a:ext cx="7705725" cy="715962"/>
          </a:xfrm>
        </p:spPr>
        <p:txBody>
          <a:bodyPr/>
          <a:lstStyle/>
          <a:p>
            <a:pPr algn="ctr"/>
            <a:r>
              <a:rPr lang="ka-GE" sz="1800" dirty="0" smtClean="0"/>
              <a:t>საქართველოს შრომის, ჯანმრთელობისა და სოციალური დაცვის სამინისტრო, საგანგებო სიტუაციების კოორდინაციისა და რეჟიმის დეპარტამენტი</a:t>
            </a:r>
            <a:endParaRPr lang="en-US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211850"/>
              </p:ext>
            </p:extLst>
          </p:nvPr>
        </p:nvGraphicFramePr>
        <p:xfrm>
          <a:off x="255182" y="1274884"/>
          <a:ext cx="8357190" cy="5117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7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394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მისია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სხვადასხვა </a:t>
                      </a:r>
                      <a:r>
                        <a:rPr lang="ka-GE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სახის კატასტროფებისა და საგანგებო სიტუაციებისას დროული სამედიცინო დახმარება სამოქალაქო თავდაცვის საჭიროებიდან გამომდინარე, სამედიცინო დაწესებულებათა საქმიანობის,სამედიცინო ფორმირებათა შექმნის კოორდინაცია; საქართველოს მოქმედიკანონმდებლობით გათვალისწინებული სხვა ფუნქციების განხორციელება. </a:t>
                      </a:r>
                      <a:endParaRPr lang="en-US" sz="12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9522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ქბრბ რეაგირების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  პროცესში</a:t>
                      </a:r>
                    </a:p>
                    <a:p>
                      <a:endParaRPr lang="ka-GE" sz="12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(შესაძლებლობები და უფლებამოსილებები):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ინციდენტის დროს სასწრაფო სამედიცინო ძალების მობილიზება, გადაუდებელი დახმარებისა და სამედიცინო ტრანსპორტირების კოორდინაცია,</a:t>
                      </a:r>
                      <a:r>
                        <a:rPr lang="ka-GE" sz="1200" baseline="0" dirty="0" smtClean="0"/>
                        <a:t> დაზარალებულთა სტაციონარული მკურნალობის მონიტორინგი.</a:t>
                      </a:r>
                      <a:r>
                        <a:rPr lang="ka-GE" sz="1200" dirty="0" smtClean="0"/>
                        <a:t>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4128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შესაძლებლობები: სასწრაფოსა და კატასტროფის პრიგადების კოორდინაცია 24/7 რეჟიმში (სადისპეჩერო)</a:t>
                      </a:r>
                      <a:r>
                        <a:rPr lang="ka-GE" sz="1200" baseline="0" dirty="0" smtClean="0"/>
                        <a:t> ცხელი ხაზი; კლინიკების რეფერალურ ქსელში ჩართულობის და საგანგებო სიტუაციებზე რეაგირების გეგმები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6313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aseline="0" dirty="0" smtClean="0"/>
                        <a:t>უფლებამოსილება განსაზღვრულია </a:t>
                      </a:r>
                      <a:r>
                        <a:rPr lang="ka-GE" sz="1200" dirty="0" smtClean="0"/>
                        <a:t> დეპარტამენტის დებულებით.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95220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ინციდენტების მართვის  სისტემაში (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ICS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) </a:t>
                      </a:r>
                    </a:p>
                    <a:p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საველე  ოპერაციები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საველე ოპერაციების დროს სამედიცინო</a:t>
                      </a:r>
                      <a:r>
                        <a:rPr lang="ka-GE" sz="1200" baseline="0" dirty="0" smtClean="0"/>
                        <a:t> ძალების მობილიზაცია, სამედიცინო  რეაგირების კოორდინაცია.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30850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 საგანგებო ოპერაციების ცენტრში 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EOC</a:t>
                      </a: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ორგანიზაციას </a:t>
                      </a:r>
                      <a:r>
                        <a:rPr lang="ka-GE" sz="1200" baseline="0" dirty="0" smtClean="0"/>
                        <a:t>საგანგებო ოპერაციების ცენტრში ეროვნულ დონეზე წარმოადგენს მინისტრი (და/ან დეპარტამენტის უფროსი), რეგიონულ დონეზე რეგიონული წარმომადგენლები. დეპარტამენტის უფროსს მინისტრთან შეთანხმებით გააჩნია სამედიცინო რეაგირებასთან დაკავშირებული გადაწყვეტილებების მიღების უფლებამოსილება არსებული მორეაგირე სამედიცინო ძალების შესაძლებლობის ფარგლებში.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80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74638"/>
            <a:ext cx="7582157" cy="715962"/>
          </a:xfrm>
        </p:spPr>
        <p:txBody>
          <a:bodyPr/>
          <a:lstStyle/>
          <a:p>
            <a:r>
              <a:rPr lang="ka-GE" dirty="0" smtClean="0"/>
              <a:t>სამინისტრო </a:t>
            </a:r>
            <a:r>
              <a:rPr lang="en-US" dirty="0" smtClean="0"/>
              <a:t>/ </a:t>
            </a:r>
            <a:r>
              <a:rPr lang="ka-GE" dirty="0" smtClean="0"/>
              <a:t>სააგენტო </a:t>
            </a:r>
            <a:r>
              <a:rPr lang="en-US" dirty="0" smtClean="0"/>
              <a:t>/ </a:t>
            </a:r>
            <a:r>
              <a:rPr lang="ka-GE" dirty="0" smtClean="0"/>
              <a:t>ორგანიზაცია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83685"/>
              </p:ext>
            </p:extLst>
          </p:nvPr>
        </p:nvGraphicFramePr>
        <p:xfrm>
          <a:off x="457200" y="1402080"/>
          <a:ext cx="8229600" cy="4876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მისია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როლი ქბრბ რეაგირების  პროცესში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(შესაძლებლობები და უფლებამოსილებები):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ინციდენტების მართვის  სისტემაში (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ICS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) </a:t>
                      </a:r>
                    </a:p>
                    <a:p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საველე ოპერაციები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როლი  საგანგებო ოპერაციების ცენტრში 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EOC</a:t>
                      </a:r>
                      <a:r>
                        <a:rPr kumimoji="0" lang="ka-GE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)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496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082C0851363B4A9334828F44D06FC8" ma:contentTypeVersion="0" ma:contentTypeDescription="Create a new document." ma:contentTypeScope="" ma:versionID="4f6598045ac10999bb142371242c0a0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E9D238C-A8C9-4FD8-A825-55FDFEE61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7D96E2A-9F6A-41E3-8FAD-CD2929D249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C07D15-E80A-4FE1-9CB5-883D07E00567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10579</TotalTime>
  <Words>203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Default Design</vt:lpstr>
      <vt:lpstr>Custom Design</vt:lpstr>
      <vt:lpstr>1_Custom Design</vt:lpstr>
      <vt:lpstr>საქართველოს შრომის, ჯანმრთელობისა და სოციალური დაცვის სამინისტრო, საგანგებო სიტუაციების კოორდინაციისა და რეჟიმის დეპარტამენტი</vt:lpstr>
      <vt:lpstr>სამინისტრო / სააგენტო / ორგანიზაცია</vt:lpstr>
    </vt:vector>
  </TitlesOfParts>
  <Company>SAIC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Agency Roles</dc:title>
  <dc:creator>Derek Rowan - Ascenttra</dc:creator>
  <cp:lastModifiedBy>Zviad Zhizhilashvili</cp:lastModifiedBy>
  <cp:revision>155</cp:revision>
  <cp:lastPrinted>2017-03-31T10:01:42Z</cp:lastPrinted>
  <dcterms:created xsi:type="dcterms:W3CDTF">2007-06-27T12:52:35Z</dcterms:created>
  <dcterms:modified xsi:type="dcterms:W3CDTF">2017-04-03T13:37:09Z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0x0101002B082C0851363B4A9334828F44D06FC8</vt:lpwstr>
  </property>
</Properties>
</file>