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72" r:id="rId3"/>
    <p:sldId id="257" r:id="rId4"/>
    <p:sldId id="260" r:id="rId5"/>
    <p:sldId id="259" r:id="rId6"/>
    <p:sldId id="261" r:id="rId7"/>
    <p:sldId id="262" r:id="rId8"/>
    <p:sldId id="265" r:id="rId9"/>
    <p:sldId id="266" r:id="rId10"/>
    <p:sldId id="267" r:id="rId11"/>
    <p:sldId id="268" r:id="rId12"/>
    <p:sldId id="270" r:id="rId13"/>
    <p:sldId id="269" r:id="rId14"/>
    <p:sldId id="271" r:id="rId15"/>
    <p:sldId id="273" r:id="rId16"/>
    <p:sldId id="274" r:id="rId17"/>
  </p:sldIdLst>
  <p:sldSz cx="9144000" cy="6858000" type="screen4x3"/>
  <p:notesSz cx="6858000" cy="99472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-706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a-G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4FBDE3-FA34-417B-8195-CE4A3DF509F0}" type="datetimeFigureOut">
              <a:rPr lang="ka-GE" smtClean="0"/>
              <a:t>19.10.2015</a:t>
            </a:fld>
            <a:endParaRPr lang="ka-G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a-G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D6EAC4-25A9-4E57-8CE9-92AC91BFF6DF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6041065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339B14-50C7-4841-A545-47CCF8957B93}" type="datetimeFigureOut">
              <a:rPr lang="en-US" smtClean="0"/>
              <a:pPr/>
              <a:t>10/19/2015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1188AD-5155-4800-AF94-7A5557C1BB1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0546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a-GE" sz="1600" dirty="0" smtClean="0"/>
              <a:t>სამედიცინო საქმიანობის სახელმწიფო რეგულირების სააგენტო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1188AD-5155-4800-AF94-7A5557C1BB1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2917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a-GE" sz="1600" dirty="0" smtClean="0"/>
              <a:t>სამედიცინო საქმიანობის სახელმწიფო რეგულირების სააგენტო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1188AD-5155-4800-AF94-7A5557C1BB1D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4349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a-GE" dirty="0" smtClean="0"/>
              <a:t>მოსაფიქრებელია, ყველა 50+ საწოლიან საავადმყოფოს უნდა ჰქონდეს</a:t>
            </a:r>
            <a:r>
              <a:rPr lang="ka-GE" baseline="0" dirty="0" smtClean="0"/>
              <a:t> მიკრობიოლოგიური ლაბორატორია თუ უბრალოდ ხემისაწვდომი უნდა იყოს აღნიშნული მომსახურება?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1188AD-5155-4800-AF94-7A5557C1BB1D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2644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1188AD-5155-4800-AF94-7A5557C1BB1D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2644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1188AD-5155-4800-AF94-7A5557C1BB1D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2644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9120-4EE1-4E44-8253-B6F02A0F5721}" type="datetimeFigureOut">
              <a:rPr lang="en-US" smtClean="0"/>
              <a:pPr/>
              <a:t>10/19/2015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E4919-2AB8-409A-882F-DBF04E4089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172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9120-4EE1-4E44-8253-B6F02A0F5721}" type="datetimeFigureOut">
              <a:rPr lang="en-US" smtClean="0"/>
              <a:pPr/>
              <a:t>10/19/2015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E4919-2AB8-409A-882F-DBF04E4089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3343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9120-4EE1-4E44-8253-B6F02A0F5721}" type="datetimeFigureOut">
              <a:rPr lang="en-US" smtClean="0"/>
              <a:pPr/>
              <a:t>10/19/2015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E4919-2AB8-409A-882F-DBF04E4089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034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9120-4EE1-4E44-8253-B6F02A0F5721}" type="datetimeFigureOut">
              <a:rPr lang="en-US" smtClean="0"/>
              <a:pPr/>
              <a:t>10/19/2015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E4919-2AB8-409A-882F-DBF04E4089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1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9120-4EE1-4E44-8253-B6F02A0F5721}" type="datetimeFigureOut">
              <a:rPr lang="en-US" smtClean="0"/>
              <a:pPr/>
              <a:t>10/19/2015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E4919-2AB8-409A-882F-DBF04E4089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19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9120-4EE1-4E44-8253-B6F02A0F5721}" type="datetimeFigureOut">
              <a:rPr lang="en-US" smtClean="0"/>
              <a:pPr/>
              <a:t>10/19/2015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E4919-2AB8-409A-882F-DBF04E4089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341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9120-4EE1-4E44-8253-B6F02A0F5721}" type="datetimeFigureOut">
              <a:rPr lang="en-US" smtClean="0"/>
              <a:pPr/>
              <a:t>10/19/2015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E4919-2AB8-409A-882F-DBF04E4089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345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9120-4EE1-4E44-8253-B6F02A0F5721}" type="datetimeFigureOut">
              <a:rPr lang="en-US" smtClean="0"/>
              <a:pPr/>
              <a:t>10/19/2015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E4919-2AB8-409A-882F-DBF04E4089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616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9120-4EE1-4E44-8253-B6F02A0F5721}" type="datetimeFigureOut">
              <a:rPr lang="en-US" smtClean="0"/>
              <a:pPr/>
              <a:t>10/19/2015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E4919-2AB8-409A-882F-DBF04E4089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659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9120-4EE1-4E44-8253-B6F02A0F5721}" type="datetimeFigureOut">
              <a:rPr lang="en-US" smtClean="0"/>
              <a:pPr/>
              <a:t>10/19/2015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E4919-2AB8-409A-882F-DBF04E4089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764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9120-4EE1-4E44-8253-B6F02A0F5721}" type="datetimeFigureOut">
              <a:rPr lang="en-US" smtClean="0"/>
              <a:pPr/>
              <a:t>10/19/2015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E4919-2AB8-409A-882F-DBF04E4089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55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A69120-4EE1-4E44-8253-B6F02A0F5721}" type="datetimeFigureOut">
              <a:rPr lang="en-US" smtClean="0"/>
              <a:pPr/>
              <a:t>10/19/2015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4E4919-2AB8-409A-882F-DBF04E4089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179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gio.ncdc@gmail.com" TargetMode="External"/><Relationship Id="rId2" Type="http://schemas.openxmlformats.org/officeDocument/2006/relationships/hyperlink" Target="mailto:Dr.tsereteli@yahoo.com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362200"/>
            <a:ext cx="8305800" cy="1470025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ka-GE" sz="3000" b="1" dirty="0">
                <a:solidFill>
                  <a:srgbClr val="002060"/>
                </a:solidFill>
              </a:rPr>
              <a:t>ანტიმიკრობული რეზისტენტობის </a:t>
            </a:r>
            <a:r>
              <a:rPr lang="ka-GE" sz="3000" b="1" dirty="0" smtClean="0">
                <a:solidFill>
                  <a:srgbClr val="002060"/>
                </a:solidFill>
              </a:rPr>
              <a:t>ეროვნული სტრატეგია - სამოქმედო გეგმა</a:t>
            </a:r>
            <a:endParaRPr lang="en-US" sz="3000" b="1" dirty="0">
              <a:solidFill>
                <a:srgbClr val="002060"/>
              </a:solidFill>
            </a:endParaRPr>
          </a:p>
        </p:txBody>
      </p:sp>
      <p:grpSp>
        <p:nvGrpSpPr>
          <p:cNvPr id="9" name="Group 4"/>
          <p:cNvGrpSpPr>
            <a:grpSpLocks/>
          </p:cNvGrpSpPr>
          <p:nvPr/>
        </p:nvGrpSpPr>
        <p:grpSpPr bwMode="auto">
          <a:xfrm>
            <a:off x="0" y="6165850"/>
            <a:ext cx="9144000" cy="692150"/>
            <a:chOff x="0" y="3884"/>
            <a:chExt cx="5760" cy="436"/>
          </a:xfrm>
        </p:grpSpPr>
        <p:sp>
          <p:nvSpPr>
            <p:cNvPr id="10" name="Rectangle 5"/>
            <p:cNvSpPr>
              <a:spLocks noChangeArrowheads="1"/>
            </p:cNvSpPr>
            <p:nvPr/>
          </p:nvSpPr>
          <p:spPr bwMode="auto">
            <a:xfrm>
              <a:off x="0" y="3884"/>
              <a:ext cx="5760" cy="436"/>
            </a:xfrm>
            <a:prstGeom prst="rect">
              <a:avLst/>
            </a:prstGeom>
            <a:solidFill>
              <a:srgbClr val="0099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ru-RU" altLang="en-US">
                <a:latin typeface="Calibri" pitchFamily="34" charset="0"/>
              </a:endParaRPr>
            </a:p>
          </p:txBody>
        </p:sp>
        <p:sp>
          <p:nvSpPr>
            <p:cNvPr id="11" name="Rectangle 6"/>
            <p:cNvSpPr>
              <a:spLocks noChangeArrowheads="1"/>
            </p:cNvSpPr>
            <p:nvPr/>
          </p:nvSpPr>
          <p:spPr bwMode="auto">
            <a:xfrm>
              <a:off x="793" y="4016"/>
              <a:ext cx="3335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n-US" altLang="en-US" sz="1400" b="1">
                  <a:solidFill>
                    <a:schemeClr val="bg1"/>
                  </a:solidFill>
                  <a:latin typeface="Calibri" pitchFamily="34" charset="0"/>
                </a:rPr>
                <a:t>National Center for Disease Control  &amp; Public Health</a:t>
              </a:r>
              <a:endParaRPr lang="ru-RU" altLang="en-US" sz="1400" b="1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pic>
          <p:nvPicPr>
            <p:cNvPr id="12" name="Picture 1030" descr="logo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90" y="3884"/>
              <a:ext cx="567" cy="4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" name="Text Box 8"/>
            <p:cNvSpPr txBox="1">
              <a:spLocks noChangeArrowheads="1"/>
            </p:cNvSpPr>
            <p:nvPr/>
          </p:nvSpPr>
          <p:spPr bwMode="auto">
            <a:xfrm>
              <a:off x="4694" y="4020"/>
              <a:ext cx="9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altLang="en-US">
                  <a:solidFill>
                    <a:schemeClr val="bg1"/>
                  </a:solidFill>
                  <a:latin typeface="Calibri" pitchFamily="34" charset="0"/>
                </a:rPr>
                <a:t>www.ncdc.ge</a:t>
              </a:r>
              <a:endParaRPr lang="ru-RU" altLang="en-US">
                <a:solidFill>
                  <a:schemeClr val="bg1"/>
                </a:solidFill>
                <a:latin typeface="Calibri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09786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304800"/>
            <a:ext cx="9144000" cy="457200"/>
          </a:xfrm>
        </p:spPr>
        <p:txBody>
          <a:bodyPr>
            <a:noAutofit/>
          </a:bodyPr>
          <a:lstStyle/>
          <a:p>
            <a:r>
              <a:rPr lang="ka-GE" sz="2800" b="1" dirty="0" smtClean="0"/>
              <a:t>ნოზოკომიური ინფექციების პრევენციისა და კონტროლის გაძლიერება</a:t>
            </a:r>
            <a:r>
              <a:rPr lang="en-US" sz="2800" b="1" dirty="0" smtClean="0"/>
              <a:t> (3)</a:t>
            </a:r>
            <a:endParaRPr lang="en-US" sz="2800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7824648"/>
              </p:ext>
            </p:extLst>
          </p:nvPr>
        </p:nvGraphicFramePr>
        <p:xfrm>
          <a:off x="457200" y="1271804"/>
          <a:ext cx="8229600" cy="1852395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1752600"/>
                <a:gridCol w="6477000"/>
              </a:tblGrid>
              <a:tr h="65571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dirty="0" smtClean="0">
                          <a:effectLst/>
                          <a:latin typeface="Sylfaen" panose="010A0502050306030303" pitchFamily="18" charset="0"/>
                        </a:rPr>
                        <a:t>ქმედება</a:t>
                      </a:r>
                      <a:r>
                        <a:rPr lang="ka-GE" sz="1600" baseline="0" dirty="0" smtClean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endParaRPr lang="en-US" sz="1600" dirty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ClrTx/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ka-GE" sz="1600" dirty="0" smtClean="0"/>
                        <a:t>ინფექციის პრევენციის და კონტროლის შესახებ სასწავლო გეგმის დახვეწა და დანერგვა</a:t>
                      </a:r>
                      <a:endParaRPr lang="en-US" sz="1600" dirty="0" smtClean="0"/>
                    </a:p>
                  </a:txBody>
                  <a:tcPr marL="68580" marR="68580" marT="0" marB="0"/>
                </a:tc>
              </a:tr>
              <a:tr h="40982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dirty="0" smtClean="0">
                          <a:effectLst/>
                          <a:latin typeface="Sylfaen" panose="010A0502050306030303" pitchFamily="18" charset="0"/>
                          <a:ea typeface="Times New Roman"/>
                          <a:cs typeface="Times New Roman"/>
                        </a:rPr>
                        <a:t>მიზანი</a:t>
                      </a:r>
                      <a:endParaRPr lang="en-US" sz="1600" dirty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ambria"/>
                        <a:buNone/>
                        <a:tabLst/>
                        <a:defRPr/>
                      </a:pPr>
                      <a:r>
                        <a:rPr lang="ka-GE" sz="16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ახალი სასწავლო</a:t>
                      </a:r>
                      <a:r>
                        <a:rPr lang="ka-GE" sz="1600" baseline="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გეგმის შექმნა</a:t>
                      </a:r>
                      <a:endParaRPr lang="en-US" sz="1600" dirty="0" smtClean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8685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dirty="0" smtClean="0">
                          <a:effectLst/>
                          <a:latin typeface="+mn-lt"/>
                        </a:rPr>
                        <a:t>პასუხისმგებელი დაწესებულება</a:t>
                      </a:r>
                      <a:endParaRPr lang="en-US" sz="1600" dirty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baseline="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დაავადებათა კონტროლისა და საზოგადოებრივი ჯანმრთელობის ეროვნული ცენტრი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baseline="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სამედიცინო პროფილის უმაღლესი სასწავლებლები</a:t>
                      </a:r>
                      <a:endParaRPr lang="en-US" sz="1600" dirty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0" y="6165850"/>
            <a:ext cx="9144000" cy="692150"/>
            <a:chOff x="0" y="3884"/>
            <a:chExt cx="5760" cy="436"/>
          </a:xfrm>
        </p:grpSpPr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0" y="3884"/>
              <a:ext cx="5760" cy="436"/>
            </a:xfrm>
            <a:prstGeom prst="rect">
              <a:avLst/>
            </a:prstGeom>
            <a:solidFill>
              <a:srgbClr val="0099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ru-RU" altLang="en-US">
                <a:latin typeface="Calibri" pitchFamily="34" charset="0"/>
              </a:endParaRPr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793" y="4016"/>
              <a:ext cx="3335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n-US" altLang="en-US" sz="1400" b="1">
                  <a:solidFill>
                    <a:schemeClr val="bg1"/>
                  </a:solidFill>
                  <a:latin typeface="Calibri" pitchFamily="34" charset="0"/>
                </a:rPr>
                <a:t>National Center for Disease Control  &amp; Public Health</a:t>
              </a:r>
              <a:endParaRPr lang="ru-RU" altLang="en-US" sz="1400" b="1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pic>
          <p:nvPicPr>
            <p:cNvPr id="7" name="Picture 1030" descr="logo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90" y="3884"/>
              <a:ext cx="567" cy="4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Text Box 8"/>
            <p:cNvSpPr txBox="1">
              <a:spLocks noChangeArrowheads="1"/>
            </p:cNvSpPr>
            <p:nvPr/>
          </p:nvSpPr>
          <p:spPr bwMode="auto">
            <a:xfrm>
              <a:off x="4694" y="4020"/>
              <a:ext cx="9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altLang="en-US">
                  <a:solidFill>
                    <a:schemeClr val="bg1"/>
                  </a:solidFill>
                  <a:latin typeface="Calibri" pitchFamily="34" charset="0"/>
                </a:rPr>
                <a:t>www.ncdc.ge</a:t>
              </a:r>
              <a:endParaRPr lang="ru-RU" altLang="en-US">
                <a:solidFill>
                  <a:schemeClr val="bg1"/>
                </a:solidFill>
                <a:latin typeface="Calibri" pitchFamily="34" charset="0"/>
              </a:endParaRPr>
            </a:p>
          </p:txBody>
        </p:sp>
      </p:grpSp>
      <p:graphicFrame>
        <p:nvGraphicFramePr>
          <p:cNvPr id="10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24136515"/>
              </p:ext>
            </p:extLst>
          </p:nvPr>
        </p:nvGraphicFramePr>
        <p:xfrm>
          <a:off x="457200" y="3253005"/>
          <a:ext cx="8229600" cy="1928594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1752600"/>
                <a:gridCol w="6477000"/>
              </a:tblGrid>
              <a:tr h="68268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dirty="0" smtClean="0">
                          <a:effectLst/>
                          <a:latin typeface="Sylfaen" panose="010A0502050306030303" pitchFamily="18" charset="0"/>
                        </a:rPr>
                        <a:t>ქმედება</a:t>
                      </a:r>
                      <a:r>
                        <a:rPr lang="ka-GE" sz="1600" baseline="0" dirty="0" smtClean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endParaRPr lang="en-US" sz="1600" dirty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>
                        <a:spcAft>
                          <a:spcPts val="1200"/>
                        </a:spcAft>
                        <a:buFont typeface="Arial"/>
                        <a:buNone/>
                      </a:pPr>
                      <a:r>
                        <a:rPr lang="ka-GE" sz="1600" dirty="0" smtClean="0"/>
                        <a:t>ნოზოკომიური ინფექციების კონტროლის გაიდლაინის განახლება და მათი</a:t>
                      </a:r>
                      <a:r>
                        <a:rPr lang="ka-GE" sz="1600" baseline="0" dirty="0" smtClean="0"/>
                        <a:t> ადაპტაცია </a:t>
                      </a:r>
                      <a:r>
                        <a:rPr lang="ka-GE" sz="1600" dirty="0" smtClean="0"/>
                        <a:t>საავადმყოფოებში </a:t>
                      </a:r>
                      <a:endParaRPr lang="en-US" sz="1600" dirty="0" smtClean="0"/>
                    </a:p>
                  </a:txBody>
                  <a:tcPr marL="68580" marR="68580" marT="0" marB="0"/>
                </a:tc>
              </a:tr>
              <a:tr h="42668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dirty="0" smtClean="0">
                          <a:effectLst/>
                          <a:latin typeface="Sylfaen" panose="010A0502050306030303" pitchFamily="18" charset="0"/>
                          <a:ea typeface="Times New Roman"/>
                          <a:cs typeface="Times New Roman"/>
                        </a:rPr>
                        <a:t>მიზანი</a:t>
                      </a:r>
                      <a:endParaRPr lang="en-US" sz="1600" dirty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ambria"/>
                        <a:buNone/>
                        <a:tabLst/>
                        <a:defRPr/>
                      </a:pPr>
                      <a:r>
                        <a:rPr lang="ka-GE" sz="16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გაიდლაინის პრინციპების დანერგვა 2016 წლის ბოლოსთვის</a:t>
                      </a:r>
                      <a:endParaRPr lang="en-US" sz="1600" dirty="0" smtClean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1922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smtClean="0">
                          <a:effectLst/>
                          <a:latin typeface="+mn-lt"/>
                        </a:rPr>
                        <a:t>პასუხისმგებელი დაწესებულება</a:t>
                      </a:r>
                      <a:endParaRPr lang="en-US" sz="1600" dirty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600" baseline="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დაავადებათა კონტროლისა და საზოგადოებრივი ჯანმრთელობის ეროვნული ცენტრი</a:t>
                      </a:r>
                      <a:endParaRPr lang="en-US" sz="1600" dirty="0" smtClean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kern="1200" baseline="0" dirty="0" smtClean="0">
                          <a:solidFill>
                            <a:schemeClr val="dk1"/>
                          </a:solidFill>
                          <a:effectLst/>
                          <a:latin typeface="Sylfaen" panose="010A0502050306030303" pitchFamily="18" charset="0"/>
                          <a:ea typeface="+mn-ea"/>
                          <a:cs typeface="+mn-cs"/>
                        </a:rPr>
                        <a:t>საავადმყოფოების მენეჯმენტი</a:t>
                      </a:r>
                      <a:endParaRPr lang="en-US" sz="1600" dirty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6459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304800"/>
            <a:ext cx="9144000" cy="457200"/>
          </a:xfrm>
        </p:spPr>
        <p:txBody>
          <a:bodyPr>
            <a:noAutofit/>
          </a:bodyPr>
          <a:lstStyle/>
          <a:p>
            <a:r>
              <a:rPr lang="ka-GE" sz="2800" b="1" dirty="0" smtClean="0"/>
              <a:t>ანტიბიოტიკების სწორად მოხმარება</a:t>
            </a:r>
            <a:r>
              <a:rPr lang="en-US" sz="2800" b="1" dirty="0" smtClean="0"/>
              <a:t> (1)</a:t>
            </a:r>
            <a:endParaRPr lang="en-US" sz="2800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5956076"/>
              </p:ext>
            </p:extLst>
          </p:nvPr>
        </p:nvGraphicFramePr>
        <p:xfrm>
          <a:off x="457200" y="838200"/>
          <a:ext cx="8229600" cy="1342590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1752600"/>
                <a:gridCol w="6477000"/>
              </a:tblGrid>
              <a:tr h="40459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dirty="0" smtClean="0">
                          <a:effectLst/>
                          <a:latin typeface="Sylfaen" panose="010A0502050306030303" pitchFamily="18" charset="0"/>
                        </a:rPr>
                        <a:t>ქმედება</a:t>
                      </a:r>
                      <a:r>
                        <a:rPr lang="ka-GE" sz="1600" baseline="0" dirty="0" smtClean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endParaRPr lang="en-US" sz="1600" dirty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>
                        <a:spcAft>
                          <a:spcPts val="1200"/>
                        </a:spcAft>
                        <a:buFont typeface="Arial"/>
                        <a:buNone/>
                      </a:pPr>
                      <a:r>
                        <a:rPr lang="ka-GE" sz="1600" dirty="0" smtClean="0"/>
                        <a:t>მიკრობიოლოგიური ლაბორატორიების ლიცენზირება</a:t>
                      </a:r>
                      <a:endParaRPr lang="en-US" sz="1600" dirty="0" smtClean="0"/>
                    </a:p>
                  </a:txBody>
                  <a:tcPr marL="68580" marR="68580" marT="0" marB="0"/>
                </a:tc>
              </a:tr>
              <a:tr h="3810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dirty="0" smtClean="0">
                          <a:effectLst/>
                          <a:latin typeface="Sylfaen" panose="010A0502050306030303" pitchFamily="18" charset="0"/>
                          <a:ea typeface="Times New Roman"/>
                          <a:cs typeface="Times New Roman"/>
                        </a:rPr>
                        <a:t>მიზანი</a:t>
                      </a:r>
                      <a:endParaRPr lang="en-US" sz="1600" dirty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ambria"/>
                        <a:buNone/>
                        <a:tabLst/>
                        <a:defRPr/>
                      </a:pPr>
                      <a:r>
                        <a:rPr lang="ka-GE" sz="16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ლაბორატორიების ლიცენზირება</a:t>
                      </a: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,</a:t>
                      </a:r>
                      <a:r>
                        <a:rPr lang="ka-GE" sz="16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ხარისხის</a:t>
                      </a:r>
                      <a:r>
                        <a:rPr lang="ka-GE" sz="1600" baseline="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a-GE" sz="16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გარე–კონტროლით</a:t>
                      </a:r>
                      <a:endParaRPr lang="en-US" sz="1600" dirty="0" smtClean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5699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dirty="0" smtClean="0">
                          <a:effectLst/>
                          <a:latin typeface="+mn-lt"/>
                        </a:rPr>
                        <a:t>პასუხისმგებელი დაწესებულება</a:t>
                      </a:r>
                      <a:endParaRPr lang="en-US" sz="1600" dirty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600" dirty="0" smtClean="0">
                          <a:effectLst/>
                          <a:latin typeface="+mn-lt"/>
                        </a:rPr>
                        <a:t>შრომის</a:t>
                      </a:r>
                      <a:r>
                        <a:rPr lang="ka-GE" sz="1600" baseline="0" dirty="0" smtClean="0">
                          <a:effectLst/>
                          <a:latin typeface="+mn-lt"/>
                        </a:rPr>
                        <a:t>, ჯანმრთელობისა და სოციალური დაცვის სამინისტრო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kern="1200" dirty="0" smtClean="0">
                          <a:solidFill>
                            <a:schemeClr val="dk1"/>
                          </a:solidFill>
                          <a:effectLst/>
                          <a:latin typeface="Sylfaen" panose="010A0502050306030303" pitchFamily="18" charset="0"/>
                          <a:ea typeface="+mn-ea"/>
                          <a:cs typeface="+mn-cs"/>
                        </a:rPr>
                        <a:t>სოფლის მეურნეობის სამინისტრო</a:t>
                      </a:r>
                      <a:endParaRPr lang="en-US" sz="1600" dirty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0" y="6165850"/>
            <a:ext cx="9144000" cy="692150"/>
            <a:chOff x="0" y="3884"/>
            <a:chExt cx="5760" cy="436"/>
          </a:xfrm>
        </p:grpSpPr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0" y="3884"/>
              <a:ext cx="5760" cy="436"/>
            </a:xfrm>
            <a:prstGeom prst="rect">
              <a:avLst/>
            </a:prstGeom>
            <a:solidFill>
              <a:srgbClr val="0099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ru-RU" altLang="en-US">
                <a:latin typeface="Calibri" pitchFamily="34" charset="0"/>
              </a:endParaRPr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793" y="4016"/>
              <a:ext cx="3335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n-US" altLang="en-US" sz="1400" b="1">
                  <a:solidFill>
                    <a:schemeClr val="bg1"/>
                  </a:solidFill>
                  <a:latin typeface="Calibri" pitchFamily="34" charset="0"/>
                </a:rPr>
                <a:t>National Center for Disease Control  &amp; Public Health</a:t>
              </a:r>
              <a:endParaRPr lang="ru-RU" altLang="en-US" sz="1400" b="1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pic>
          <p:nvPicPr>
            <p:cNvPr id="7" name="Picture 1030" descr="logo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90" y="3884"/>
              <a:ext cx="567" cy="4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Text Box 8"/>
            <p:cNvSpPr txBox="1">
              <a:spLocks noChangeArrowheads="1"/>
            </p:cNvSpPr>
            <p:nvPr/>
          </p:nvSpPr>
          <p:spPr bwMode="auto">
            <a:xfrm>
              <a:off x="4694" y="4020"/>
              <a:ext cx="9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altLang="en-US">
                  <a:solidFill>
                    <a:schemeClr val="bg1"/>
                  </a:solidFill>
                  <a:latin typeface="Calibri" pitchFamily="34" charset="0"/>
                </a:rPr>
                <a:t>www.ncdc.ge</a:t>
              </a:r>
              <a:endParaRPr lang="ru-RU" altLang="en-US">
                <a:solidFill>
                  <a:schemeClr val="bg1"/>
                </a:solidFill>
                <a:latin typeface="Calibri" pitchFamily="34" charset="0"/>
              </a:endParaRPr>
            </a:p>
          </p:txBody>
        </p:sp>
      </p:grpSp>
      <p:graphicFrame>
        <p:nvGraphicFramePr>
          <p:cNvPr id="10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84034987"/>
              </p:ext>
            </p:extLst>
          </p:nvPr>
        </p:nvGraphicFramePr>
        <p:xfrm>
          <a:off x="457200" y="2286000"/>
          <a:ext cx="8229600" cy="1981199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1752600"/>
                <a:gridCol w="6477000"/>
              </a:tblGrid>
              <a:tr h="51519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dirty="0" smtClean="0">
                          <a:effectLst/>
                          <a:latin typeface="Sylfaen" panose="010A0502050306030303" pitchFamily="18" charset="0"/>
                        </a:rPr>
                        <a:t>ქმედება</a:t>
                      </a:r>
                      <a:r>
                        <a:rPr lang="ka-GE" sz="1600" baseline="0" dirty="0" smtClean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endParaRPr lang="en-US" sz="1600" dirty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>
                        <a:spcAft>
                          <a:spcPts val="1200"/>
                        </a:spcAft>
                        <a:buFont typeface="Arial"/>
                        <a:buNone/>
                      </a:pPr>
                      <a:r>
                        <a:rPr lang="ka-GE" sz="1600" dirty="0" smtClean="0"/>
                        <a:t>რეფერენს ლაბორატორია</a:t>
                      </a:r>
                      <a:endParaRPr lang="en-US" sz="1600" dirty="0" smtClean="0"/>
                    </a:p>
                  </a:txBody>
                  <a:tcPr marL="68580" marR="68580" marT="0" marB="0"/>
                </a:tc>
              </a:tr>
              <a:tr h="56384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dirty="0" smtClean="0">
                          <a:effectLst/>
                          <a:latin typeface="Sylfaen" panose="010A0502050306030303" pitchFamily="18" charset="0"/>
                          <a:ea typeface="Times New Roman"/>
                          <a:cs typeface="Times New Roman"/>
                        </a:rPr>
                        <a:t>მიზანი</a:t>
                      </a:r>
                      <a:endParaRPr lang="en-US" sz="1600" dirty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>
                        <a:spcAft>
                          <a:spcPts val="1200"/>
                        </a:spcAft>
                        <a:buFont typeface="Arial"/>
                        <a:buNone/>
                      </a:pPr>
                      <a:r>
                        <a:rPr lang="ka-GE" sz="1600" dirty="0" smtClean="0"/>
                        <a:t>რეფერენს ლაბორატორიის შექმნა, რომელიც იქნება ლაბორატორიების ხარისხის გარანტი</a:t>
                      </a:r>
                      <a:endParaRPr lang="en-US" sz="1600" dirty="0" smtClean="0"/>
                    </a:p>
                  </a:txBody>
                  <a:tcPr marL="68580" marR="68580" marT="0" marB="0"/>
                </a:tc>
              </a:tr>
              <a:tr h="90215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dirty="0" smtClean="0">
                          <a:effectLst/>
                          <a:latin typeface="+mn-lt"/>
                        </a:rPr>
                        <a:t>პასუხისმგებელი დაწესებულება</a:t>
                      </a:r>
                      <a:endParaRPr lang="en-US" sz="1600" dirty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dirty="0" smtClean="0">
                          <a:effectLst/>
                          <a:latin typeface="+mn-lt"/>
                        </a:rPr>
                        <a:t>შრომის</a:t>
                      </a:r>
                      <a:r>
                        <a:rPr lang="ka-GE" sz="1600" baseline="0" dirty="0" smtClean="0">
                          <a:effectLst/>
                          <a:latin typeface="+mn-lt"/>
                        </a:rPr>
                        <a:t>, ჯანმრთელობისა და სოციალური დაცვის სამინისტრო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600" baseline="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დაავადებათა კონტროლისა და საზოგადოებრივი ჯანმრთელობის ეროვნული ცენტრი, ლუგარის ცენტრი</a:t>
                      </a:r>
                      <a:endParaRPr lang="en-US" sz="1600" dirty="0" smtClean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11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96777401"/>
              </p:ext>
            </p:extLst>
          </p:nvPr>
        </p:nvGraphicFramePr>
        <p:xfrm>
          <a:off x="457200" y="4419600"/>
          <a:ext cx="8229600" cy="1623795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1752600"/>
                <a:gridCol w="6477000"/>
              </a:tblGrid>
              <a:tr h="6096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dirty="0" smtClean="0">
                          <a:effectLst/>
                          <a:latin typeface="Sylfaen" panose="010A0502050306030303" pitchFamily="18" charset="0"/>
                        </a:rPr>
                        <a:t>ქმედება</a:t>
                      </a:r>
                      <a:r>
                        <a:rPr lang="ka-GE" sz="1600" baseline="0" dirty="0" smtClean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endParaRPr lang="en-US" sz="1600" dirty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>
                        <a:spcAft>
                          <a:spcPts val="1200"/>
                        </a:spcAft>
                        <a:buFont typeface="Arial"/>
                        <a:buNone/>
                      </a:pPr>
                      <a:r>
                        <a:rPr lang="ka-GE" sz="1600" dirty="0" smtClean="0"/>
                        <a:t>მიკრობიოლოგიური მომსახურების ხელმისაწვდომობა ყველა საავადმყოფოსთვის</a:t>
                      </a:r>
                      <a:endParaRPr lang="en-US" sz="1600" dirty="0" smtClean="0"/>
                    </a:p>
                  </a:txBody>
                  <a:tcPr marL="68580" marR="68580" marT="0" marB="0"/>
                </a:tc>
              </a:tr>
              <a:tr h="4572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dirty="0" smtClean="0">
                          <a:effectLst/>
                          <a:latin typeface="Sylfaen" panose="010A0502050306030303" pitchFamily="18" charset="0"/>
                          <a:ea typeface="Times New Roman"/>
                          <a:cs typeface="Times New Roman"/>
                        </a:rPr>
                        <a:t>მიზანი</a:t>
                      </a:r>
                      <a:endParaRPr lang="en-US" sz="1600" dirty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>
                        <a:spcAft>
                          <a:spcPts val="1200"/>
                        </a:spcAft>
                        <a:buFont typeface="Arial"/>
                        <a:buNone/>
                      </a:pPr>
                      <a:r>
                        <a:rPr lang="ka-GE" sz="1600" dirty="0" smtClean="0"/>
                        <a:t>მიკრობიოლოგიური მომსახურების გაძლიერება</a:t>
                      </a:r>
                      <a:endParaRPr lang="en-US" sz="1600" dirty="0" smtClean="0"/>
                    </a:p>
                  </a:txBody>
                  <a:tcPr marL="68580" marR="68580" marT="0" marB="0"/>
                </a:tc>
              </a:tr>
              <a:tr h="55699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dirty="0" smtClean="0">
                          <a:effectLst/>
                          <a:latin typeface="+mn-lt"/>
                        </a:rPr>
                        <a:t>პასუხისმგებელი დაწესებულება</a:t>
                      </a:r>
                      <a:endParaRPr lang="en-US" sz="1600" dirty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dirty="0" smtClean="0">
                          <a:effectLst/>
                          <a:latin typeface="+mn-lt"/>
                        </a:rPr>
                        <a:t>შრომის</a:t>
                      </a:r>
                      <a:r>
                        <a:rPr lang="ka-GE" sz="1600" baseline="0" dirty="0" smtClean="0">
                          <a:effectLst/>
                          <a:latin typeface="+mn-lt"/>
                        </a:rPr>
                        <a:t>, ჯანმრთელობისა და სოციალური დაცვის სამინისტრო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5621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152400"/>
            <a:ext cx="9144000" cy="457200"/>
          </a:xfrm>
        </p:spPr>
        <p:txBody>
          <a:bodyPr>
            <a:noAutofit/>
          </a:bodyPr>
          <a:lstStyle/>
          <a:p>
            <a:r>
              <a:rPr lang="ka-GE" sz="2800" b="1" dirty="0" smtClean="0"/>
              <a:t>ანტიბიოტიკების სწორად მოხმარება</a:t>
            </a:r>
            <a:r>
              <a:rPr lang="en-US" sz="2800" b="1" dirty="0" smtClean="0"/>
              <a:t> (2)</a:t>
            </a:r>
            <a:endParaRPr lang="en-US" sz="2800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5794630"/>
              </p:ext>
            </p:extLst>
          </p:nvPr>
        </p:nvGraphicFramePr>
        <p:xfrm>
          <a:off x="457200" y="649555"/>
          <a:ext cx="8229600" cy="1788845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1752600"/>
                <a:gridCol w="6477000"/>
              </a:tblGrid>
              <a:tr h="41621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dirty="0" smtClean="0">
                          <a:effectLst/>
                          <a:latin typeface="Sylfaen" panose="010A0502050306030303" pitchFamily="18" charset="0"/>
                        </a:rPr>
                        <a:t>ქმედება</a:t>
                      </a:r>
                      <a:r>
                        <a:rPr lang="ka-GE" sz="1600" baseline="0" dirty="0" smtClean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endParaRPr lang="en-US" sz="1600" dirty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ClrTx/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ka-GE" sz="1600" dirty="0" smtClean="0"/>
                        <a:t>საავადმყოფოებში წამლის</a:t>
                      </a:r>
                      <a:r>
                        <a:rPr lang="ka-GE" sz="1600" baseline="0" dirty="0" smtClean="0"/>
                        <a:t> კ</a:t>
                      </a:r>
                      <a:r>
                        <a:rPr lang="ka-GE" sz="1600" dirty="0" smtClean="0"/>
                        <a:t>ომიტეტების დაფუძნება</a:t>
                      </a:r>
                      <a:endParaRPr lang="en-US" sz="1600" dirty="0" smtClean="0"/>
                    </a:p>
                  </a:txBody>
                  <a:tcPr marL="68580" marR="68580" marT="0" marB="0"/>
                </a:tc>
              </a:tr>
              <a:tr h="79964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dirty="0" smtClean="0">
                          <a:effectLst/>
                          <a:latin typeface="Sylfaen" panose="010A0502050306030303" pitchFamily="18" charset="0"/>
                          <a:ea typeface="Times New Roman"/>
                          <a:cs typeface="Times New Roman"/>
                        </a:rPr>
                        <a:t>მიზანი</a:t>
                      </a:r>
                      <a:endParaRPr lang="en-US" sz="1600" dirty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ambria"/>
                        <a:buNone/>
                        <a:tabLst/>
                        <a:defRPr/>
                      </a:pPr>
                      <a:r>
                        <a:rPr lang="ka-GE" sz="16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ფართო სპექტრის ანტიბიოტიკები</a:t>
                      </a:r>
                      <a:r>
                        <a:rPr lang="ka-GE" sz="1600" baseline="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ინიშნება ადგილობრივი გაიდლაინების თანახმად; ეროვნული გაიდლაინების საფუძველზე, მკურნალობის გაიდლაინების მოდიფიცირება</a:t>
                      </a:r>
                      <a:endParaRPr lang="en-US" sz="1600" dirty="0" smtClean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7298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dirty="0" smtClean="0">
                          <a:effectLst/>
                          <a:latin typeface="+mn-lt"/>
                        </a:rPr>
                        <a:t>პასუხისმგებელი დაწესებულება</a:t>
                      </a:r>
                      <a:endParaRPr lang="en-US" sz="1600" dirty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600" dirty="0" smtClean="0">
                          <a:effectLst/>
                          <a:latin typeface="Sylfaen" panose="010A0502050306030303" pitchFamily="18" charset="0"/>
                        </a:rPr>
                        <a:t>შრომის</a:t>
                      </a:r>
                      <a:r>
                        <a:rPr lang="ka-GE" sz="1600" baseline="0" dirty="0" smtClean="0">
                          <a:effectLst/>
                          <a:latin typeface="Sylfaen" panose="010A0502050306030303" pitchFamily="18" charset="0"/>
                        </a:rPr>
                        <a:t>, ჯანმრთელობისა და სოციალური დაცვის სამინისტრო</a:t>
                      </a:r>
                      <a:endParaRPr lang="en-US" sz="1600" dirty="0" smtClean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kern="1200" dirty="0" smtClean="0">
                          <a:solidFill>
                            <a:schemeClr val="dk1"/>
                          </a:solidFill>
                          <a:effectLst/>
                          <a:latin typeface="Sylfaen" panose="010A0502050306030303" pitchFamily="18" charset="0"/>
                          <a:ea typeface="+mn-ea"/>
                          <a:cs typeface="+mn-cs"/>
                        </a:rPr>
                        <a:t>საავადმყოფოების მენეჯმენტი</a:t>
                      </a:r>
                      <a:endParaRPr lang="en-US" sz="1600" dirty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0" y="6165850"/>
            <a:ext cx="9144000" cy="692150"/>
            <a:chOff x="0" y="3884"/>
            <a:chExt cx="5760" cy="436"/>
          </a:xfrm>
        </p:grpSpPr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0" y="3884"/>
              <a:ext cx="5760" cy="436"/>
            </a:xfrm>
            <a:prstGeom prst="rect">
              <a:avLst/>
            </a:prstGeom>
            <a:solidFill>
              <a:srgbClr val="0099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ru-RU" altLang="en-US">
                <a:latin typeface="Calibri" pitchFamily="34" charset="0"/>
              </a:endParaRPr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793" y="4016"/>
              <a:ext cx="3335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n-US" altLang="en-US" sz="1400" b="1">
                  <a:solidFill>
                    <a:schemeClr val="bg1"/>
                  </a:solidFill>
                  <a:latin typeface="Calibri" pitchFamily="34" charset="0"/>
                </a:rPr>
                <a:t>National Center for Disease Control  &amp; Public Health</a:t>
              </a:r>
              <a:endParaRPr lang="ru-RU" altLang="en-US" sz="1400" b="1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pic>
          <p:nvPicPr>
            <p:cNvPr id="7" name="Picture 1030" descr="logo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90" y="3884"/>
              <a:ext cx="567" cy="4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Text Box 8"/>
            <p:cNvSpPr txBox="1">
              <a:spLocks noChangeArrowheads="1"/>
            </p:cNvSpPr>
            <p:nvPr/>
          </p:nvSpPr>
          <p:spPr bwMode="auto">
            <a:xfrm>
              <a:off x="4694" y="4020"/>
              <a:ext cx="9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altLang="en-US">
                  <a:solidFill>
                    <a:schemeClr val="bg1"/>
                  </a:solidFill>
                  <a:latin typeface="Calibri" pitchFamily="34" charset="0"/>
                </a:rPr>
                <a:t>www.ncdc.ge</a:t>
              </a:r>
              <a:endParaRPr lang="ru-RU" altLang="en-US">
                <a:solidFill>
                  <a:schemeClr val="bg1"/>
                </a:solidFill>
                <a:latin typeface="Calibri" pitchFamily="34" charset="0"/>
              </a:endParaRPr>
            </a:p>
          </p:txBody>
        </p:sp>
      </p:grpSp>
      <p:graphicFrame>
        <p:nvGraphicFramePr>
          <p:cNvPr id="10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28163015"/>
              </p:ext>
            </p:extLst>
          </p:nvPr>
        </p:nvGraphicFramePr>
        <p:xfrm>
          <a:off x="457200" y="4553710"/>
          <a:ext cx="8229600" cy="1389890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1752600"/>
                <a:gridCol w="6477000"/>
              </a:tblGrid>
              <a:tr h="65837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dirty="0" smtClean="0">
                          <a:effectLst/>
                          <a:latin typeface="Sylfaen" panose="010A0502050306030303" pitchFamily="18" charset="0"/>
                        </a:rPr>
                        <a:t>ქმედება</a:t>
                      </a:r>
                      <a:r>
                        <a:rPr lang="ka-GE" sz="1600" baseline="0" dirty="0" smtClean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endParaRPr lang="en-US" sz="1600" dirty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>
                        <a:spcAft>
                          <a:spcPts val="1200"/>
                        </a:spcAft>
                        <a:buFont typeface="Arial"/>
                        <a:buNone/>
                      </a:pPr>
                      <a:r>
                        <a:rPr lang="ka-GE" sz="1600" dirty="0" smtClean="0"/>
                        <a:t>გარკვეული დაავადებებისთვის და მდგომარეობებისთვის მიკრობიოლოგიური კვლევების უზრუნველყოფა</a:t>
                      </a:r>
                      <a:endParaRPr lang="en-US" sz="1600" dirty="0" smtClean="0"/>
                    </a:p>
                  </a:txBody>
                  <a:tcPr marL="68580" marR="68580" marT="0" marB="0"/>
                </a:tc>
              </a:tr>
              <a:tr h="63161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dirty="0" smtClean="0">
                          <a:effectLst/>
                          <a:latin typeface="+mn-lt"/>
                        </a:rPr>
                        <a:t>პასუხისმგებელი დაწესებულება</a:t>
                      </a:r>
                      <a:endParaRPr lang="en-US" sz="1600" dirty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600" dirty="0" smtClean="0">
                          <a:effectLst/>
                          <a:latin typeface="Sylfaen" panose="010A0502050306030303" pitchFamily="18" charset="0"/>
                        </a:rPr>
                        <a:t>შრომის</a:t>
                      </a:r>
                      <a:r>
                        <a:rPr lang="ka-GE" sz="1600" baseline="0" dirty="0" smtClean="0">
                          <a:effectLst/>
                          <a:latin typeface="Sylfaen" panose="010A0502050306030303" pitchFamily="18" charset="0"/>
                        </a:rPr>
                        <a:t>, ჯანმრთელობისა და სოციალური დაცვის სამინისტრო</a:t>
                      </a:r>
                      <a:endParaRPr lang="en-US" sz="1600" dirty="0" smtClean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baseline="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დაავადებათა კონტროლისა და საზოგადოებრივი ჯანმრთელობის ეროვნული ცენტრი</a:t>
                      </a:r>
                      <a:endParaRPr lang="en-US" sz="1600" dirty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12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68644914"/>
              </p:ext>
            </p:extLst>
          </p:nvPr>
        </p:nvGraphicFramePr>
        <p:xfrm>
          <a:off x="457200" y="2514600"/>
          <a:ext cx="8229600" cy="1928595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1752600"/>
                <a:gridCol w="6477000"/>
              </a:tblGrid>
              <a:tr h="79428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dirty="0" smtClean="0">
                          <a:effectLst/>
                          <a:latin typeface="Sylfaen" panose="010A0502050306030303" pitchFamily="18" charset="0"/>
                        </a:rPr>
                        <a:t>ქმედება</a:t>
                      </a:r>
                      <a:r>
                        <a:rPr lang="ka-GE" sz="1600" baseline="0" dirty="0" smtClean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endParaRPr lang="en-US" sz="1600" dirty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ClrTx/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ka-GE" sz="1600" smtClean="0"/>
                        <a:t>სარეზერვო </a:t>
                      </a:r>
                      <a:r>
                        <a:rPr lang="ka-GE" sz="1600" dirty="0" smtClean="0"/>
                        <a:t>ანტიბიოტიკების მოხმარება</a:t>
                      </a:r>
                      <a:r>
                        <a:rPr lang="ka-GE" sz="1600" baseline="0" dirty="0" smtClean="0"/>
                        <a:t> შესაძლებელია მხოლოდ ინფექციონისტთან ან შესაბამის სპეციალისტთან კონსულტაციის შემდეგ</a:t>
                      </a:r>
                      <a:endParaRPr lang="en-US" sz="1600" dirty="0" smtClean="0"/>
                    </a:p>
                  </a:txBody>
                  <a:tcPr marL="68580" marR="68580" marT="0" marB="0"/>
                </a:tc>
              </a:tr>
              <a:tr h="52952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dirty="0" smtClean="0">
                          <a:effectLst/>
                          <a:latin typeface="Sylfaen" panose="010A0502050306030303" pitchFamily="18" charset="0"/>
                          <a:ea typeface="Times New Roman"/>
                          <a:cs typeface="Times New Roman"/>
                        </a:rPr>
                        <a:t>მიზანი</a:t>
                      </a:r>
                      <a:endParaRPr lang="en-US" sz="1600" dirty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ambria"/>
                        <a:buNone/>
                        <a:tabLst/>
                        <a:defRPr/>
                      </a:pPr>
                      <a:r>
                        <a:rPr lang="ka-GE" sz="16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ანტიბიოტიკები არ</a:t>
                      </a:r>
                      <a:r>
                        <a:rPr lang="ka-GE" sz="1600" baseline="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ინიშნება უსაფუძვლოდ, შეესაბამება ადგილობრივ გაიდლაინებს</a:t>
                      </a:r>
                      <a:endParaRPr lang="en-US" sz="1600" dirty="0" smtClean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0478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dirty="0" smtClean="0">
                          <a:effectLst/>
                          <a:latin typeface="+mn-lt"/>
                        </a:rPr>
                        <a:t>პასუხისმგებელი დაწესებულება</a:t>
                      </a:r>
                      <a:endParaRPr lang="en-US" sz="1600" dirty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600" dirty="0" smtClean="0">
                          <a:effectLst/>
                          <a:latin typeface="Sylfaen" panose="010A0502050306030303" pitchFamily="18" charset="0"/>
                        </a:rPr>
                        <a:t>შრომის</a:t>
                      </a:r>
                      <a:r>
                        <a:rPr lang="ka-GE" sz="1600" baseline="0" dirty="0" smtClean="0">
                          <a:effectLst/>
                          <a:latin typeface="Sylfaen" panose="010A0502050306030303" pitchFamily="18" charset="0"/>
                        </a:rPr>
                        <a:t>, ჯანმრთელობისა და სოციალური დაცვის სამინისტრო</a:t>
                      </a:r>
                      <a:endParaRPr lang="en-US" sz="1600" dirty="0" smtClean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kern="1200" dirty="0" smtClean="0">
                          <a:solidFill>
                            <a:schemeClr val="dk1"/>
                          </a:solidFill>
                          <a:effectLst/>
                          <a:latin typeface="Sylfaen" panose="010A0502050306030303" pitchFamily="18" charset="0"/>
                          <a:ea typeface="+mn-ea"/>
                          <a:cs typeface="+mn-cs"/>
                        </a:rPr>
                        <a:t>საავადმყოფოების მენეჯმენტი</a:t>
                      </a:r>
                      <a:endParaRPr lang="en-US" sz="1600" dirty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5975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/>
          <a:p>
            <a:r>
              <a:rPr lang="ka-GE" sz="2800" b="1" dirty="0" smtClean="0"/>
              <a:t>განათლება</a:t>
            </a:r>
            <a:endParaRPr lang="en-US" sz="2800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991054"/>
              </p:ext>
            </p:extLst>
          </p:nvPr>
        </p:nvGraphicFramePr>
        <p:xfrm>
          <a:off x="457200" y="533400"/>
          <a:ext cx="8229600" cy="1440915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1752600"/>
                <a:gridCol w="6477000"/>
              </a:tblGrid>
              <a:tr h="8839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dirty="0" smtClean="0">
                          <a:effectLst/>
                          <a:latin typeface="Sylfaen" panose="010A0502050306030303" pitchFamily="18" charset="0"/>
                        </a:rPr>
                        <a:t>ქმედება</a:t>
                      </a:r>
                      <a:r>
                        <a:rPr lang="ka-GE" sz="1600" baseline="0" dirty="0" smtClean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endParaRPr lang="en-US" sz="1600" dirty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>
                        <a:spcAft>
                          <a:spcPts val="1200"/>
                        </a:spcAft>
                        <a:buFont typeface="Arial"/>
                        <a:buNone/>
                      </a:pPr>
                      <a:r>
                        <a:rPr lang="ka-GE" sz="1600" dirty="0" smtClean="0"/>
                        <a:t>ნოზოკომიურ ინფექციებზე და ანტიბიოტიკების მოხმარებაზე ცნობიერების ასამაღლებელი კამპანიების ჩატარება მოსახლეობისთვის</a:t>
                      </a:r>
                      <a:endParaRPr lang="en-US" sz="1600" dirty="0" smtClean="0"/>
                    </a:p>
                  </a:txBody>
                  <a:tcPr marL="68580" marR="68580" marT="0" marB="0"/>
                </a:tc>
              </a:tr>
              <a:tr h="55699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dirty="0" smtClean="0">
                          <a:effectLst/>
                          <a:latin typeface="+mn-lt"/>
                        </a:rPr>
                        <a:t>პასუხისმგებელი დაწესებულება</a:t>
                      </a:r>
                      <a:endParaRPr lang="en-US" sz="1600" dirty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baseline="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დაავადებათა კონტროლისა და საზოგადოებრივი ჯანმრთელობის ეროვნული ცენტრი</a:t>
                      </a:r>
                      <a:endParaRPr lang="en-US" sz="1600" dirty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0" y="6165850"/>
            <a:ext cx="9144000" cy="692150"/>
            <a:chOff x="0" y="3884"/>
            <a:chExt cx="5760" cy="436"/>
          </a:xfrm>
        </p:grpSpPr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0" y="3884"/>
              <a:ext cx="5760" cy="436"/>
            </a:xfrm>
            <a:prstGeom prst="rect">
              <a:avLst/>
            </a:prstGeom>
            <a:solidFill>
              <a:srgbClr val="0099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ru-RU" altLang="en-US">
                <a:latin typeface="Calibri" pitchFamily="34" charset="0"/>
              </a:endParaRPr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793" y="4016"/>
              <a:ext cx="3335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n-US" altLang="en-US" sz="1400" b="1">
                  <a:solidFill>
                    <a:schemeClr val="bg1"/>
                  </a:solidFill>
                  <a:latin typeface="Calibri" pitchFamily="34" charset="0"/>
                </a:rPr>
                <a:t>National Center for Disease Control  &amp; Public Health</a:t>
              </a:r>
              <a:endParaRPr lang="ru-RU" altLang="en-US" sz="1400" b="1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pic>
          <p:nvPicPr>
            <p:cNvPr id="7" name="Picture 1030" descr="logo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90" y="3884"/>
              <a:ext cx="567" cy="4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Text Box 8"/>
            <p:cNvSpPr txBox="1">
              <a:spLocks noChangeArrowheads="1"/>
            </p:cNvSpPr>
            <p:nvPr/>
          </p:nvSpPr>
          <p:spPr bwMode="auto">
            <a:xfrm>
              <a:off x="4694" y="4020"/>
              <a:ext cx="9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altLang="en-US">
                  <a:solidFill>
                    <a:schemeClr val="bg1"/>
                  </a:solidFill>
                  <a:latin typeface="Calibri" pitchFamily="34" charset="0"/>
                </a:rPr>
                <a:t>www.ncdc.ge</a:t>
              </a:r>
              <a:endParaRPr lang="ru-RU" altLang="en-US">
                <a:solidFill>
                  <a:schemeClr val="bg1"/>
                </a:solidFill>
                <a:latin typeface="Calibri" pitchFamily="34" charset="0"/>
              </a:endParaRPr>
            </a:p>
          </p:txBody>
        </p:sp>
      </p:grpSp>
      <p:graphicFrame>
        <p:nvGraphicFramePr>
          <p:cNvPr id="10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40009559"/>
              </p:ext>
            </p:extLst>
          </p:nvPr>
        </p:nvGraphicFramePr>
        <p:xfrm>
          <a:off x="457200" y="2057400"/>
          <a:ext cx="8229600" cy="1569720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1752600"/>
                <a:gridCol w="6477000"/>
              </a:tblGrid>
              <a:tr h="8382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dirty="0" smtClean="0">
                          <a:effectLst/>
                          <a:latin typeface="Sylfaen" panose="010A0502050306030303" pitchFamily="18" charset="0"/>
                        </a:rPr>
                        <a:t>ქმედება</a:t>
                      </a:r>
                      <a:r>
                        <a:rPr lang="ka-GE" sz="1600" baseline="0" dirty="0" smtClean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endParaRPr lang="en-US" sz="1600" dirty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ClrTx/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ka-GE" sz="1600" dirty="0" smtClean="0"/>
                        <a:t>ხელების ჰიგიენასა და ანტიბიოტიკების მოხმარებაზე სასწავლო კურსის შექმნა პრაქტიკოსი ექიმებისთვის და სამედიცინო უნივერსიტეტების სტუდენტებისთვის</a:t>
                      </a:r>
                      <a:endParaRPr lang="en-US" sz="1600" dirty="0" smtClean="0"/>
                    </a:p>
                  </a:txBody>
                  <a:tcPr marL="68580" marR="68580" marT="0" marB="0"/>
                </a:tc>
              </a:tr>
              <a:tr h="55699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dirty="0" smtClean="0">
                          <a:effectLst/>
                          <a:latin typeface="+mn-lt"/>
                        </a:rPr>
                        <a:t>პასუხისმგებელი დაწესებულება</a:t>
                      </a:r>
                      <a:endParaRPr lang="en-US" sz="1600" dirty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baseline="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დაავადებათა კონტროლისა და საზოგადოებრივი ჯანმრთელობის ეროვნული ცენტრი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baseline="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სამედიცინო პროფილის უმაღლესი სასწავლებლები</a:t>
                      </a:r>
                      <a:endParaRPr lang="en-US" sz="1600" dirty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11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49214896"/>
              </p:ext>
            </p:extLst>
          </p:nvPr>
        </p:nvGraphicFramePr>
        <p:xfrm>
          <a:off x="457200" y="3733800"/>
          <a:ext cx="8229600" cy="1143000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1752600"/>
                <a:gridCol w="6477000"/>
              </a:tblGrid>
              <a:tr h="53788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dirty="0" smtClean="0">
                          <a:effectLst/>
                          <a:latin typeface="Sylfaen" panose="010A0502050306030303" pitchFamily="18" charset="0"/>
                        </a:rPr>
                        <a:t>ქმედება</a:t>
                      </a:r>
                      <a:r>
                        <a:rPr lang="ka-GE" sz="1600" baseline="0" dirty="0" smtClean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endParaRPr lang="en-US" sz="1600" dirty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ClrTx/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ka-GE" sz="1600" dirty="0" smtClean="0"/>
                        <a:t>ინფექციონისტის სპეციალიზაციის რეზიდენტების რაოდენობის გაზრდა</a:t>
                      </a:r>
                      <a:endParaRPr lang="en-US" sz="1600" dirty="0" smtClean="0"/>
                    </a:p>
                  </a:txBody>
                  <a:tcPr marL="68580" marR="68580" marT="0" marB="0"/>
                </a:tc>
              </a:tr>
              <a:tr h="6051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dirty="0" smtClean="0">
                          <a:effectLst/>
                          <a:latin typeface="+mn-lt"/>
                        </a:rPr>
                        <a:t>პასუხისმგებელი დაწესებულება</a:t>
                      </a:r>
                      <a:endParaRPr lang="en-US" sz="1600" dirty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dirty="0" smtClean="0">
                          <a:effectLst/>
                          <a:latin typeface="Sylfaen" panose="010A0502050306030303" pitchFamily="18" charset="0"/>
                        </a:rPr>
                        <a:t>შრომის</a:t>
                      </a:r>
                      <a:r>
                        <a:rPr lang="ka-GE" sz="1600" baseline="0" dirty="0" smtClean="0">
                          <a:effectLst/>
                          <a:latin typeface="Sylfaen" panose="010A0502050306030303" pitchFamily="18" charset="0"/>
                        </a:rPr>
                        <a:t>, ჯანმრთელობისა და სოციალური დაცვის სამინისტრო</a:t>
                      </a:r>
                      <a:endParaRPr lang="en-US" sz="1600" dirty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12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70892001"/>
              </p:ext>
            </p:extLst>
          </p:nvPr>
        </p:nvGraphicFramePr>
        <p:xfrm>
          <a:off x="457200" y="4953000"/>
          <a:ext cx="8229600" cy="1166595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1752600"/>
                <a:gridCol w="6477000"/>
              </a:tblGrid>
              <a:tr h="6096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dirty="0" smtClean="0">
                          <a:effectLst/>
                          <a:latin typeface="Sylfaen" panose="010A0502050306030303" pitchFamily="18" charset="0"/>
                        </a:rPr>
                        <a:t>ქმედება</a:t>
                      </a:r>
                      <a:r>
                        <a:rPr lang="ka-GE" sz="1600" baseline="0" dirty="0" smtClean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endParaRPr lang="en-US" sz="1600" dirty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>
                        <a:spcAft>
                          <a:spcPts val="1200"/>
                        </a:spcAft>
                        <a:buFont typeface="Arial"/>
                        <a:buNone/>
                      </a:pPr>
                      <a:r>
                        <a:rPr lang="ka-GE" sz="1600" dirty="0" smtClean="0"/>
                        <a:t>მიკრობიოლოგების და ლაბორატორიის თანამშრომლების განათლება</a:t>
                      </a:r>
                      <a:endParaRPr lang="en-US" sz="1600" dirty="0" smtClean="0"/>
                    </a:p>
                  </a:txBody>
                  <a:tcPr marL="68580" marR="68580" marT="0" marB="0"/>
                </a:tc>
              </a:tr>
              <a:tr h="55699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dirty="0" smtClean="0">
                          <a:effectLst/>
                          <a:latin typeface="+mn-lt"/>
                        </a:rPr>
                        <a:t>პასუხისმგებელი დაწესებულება</a:t>
                      </a:r>
                      <a:endParaRPr lang="en-US" sz="1600" dirty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baseline="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დაავადებათა კონტროლისა და საზოგადოებრივი ჯანმრთელობის ეროვნული ცენტრი</a:t>
                      </a:r>
                      <a:endParaRPr lang="en-US" sz="1600" dirty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1436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381000"/>
            <a:ext cx="9144000" cy="609600"/>
          </a:xfrm>
        </p:spPr>
        <p:txBody>
          <a:bodyPr>
            <a:noAutofit/>
          </a:bodyPr>
          <a:lstStyle/>
          <a:p>
            <a:r>
              <a:rPr lang="ka-GE" sz="2800" b="1" dirty="0" smtClean="0"/>
              <a:t>სოფლის მეურნეობა, საკვების ქსელი და ვეტერინარული აქტივობები</a:t>
            </a:r>
            <a:endParaRPr lang="en-US" sz="2800" b="1" dirty="0"/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0" y="6165850"/>
            <a:ext cx="9144000" cy="692150"/>
            <a:chOff x="0" y="3884"/>
            <a:chExt cx="5760" cy="436"/>
          </a:xfrm>
        </p:grpSpPr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0" y="3884"/>
              <a:ext cx="5760" cy="436"/>
            </a:xfrm>
            <a:prstGeom prst="rect">
              <a:avLst/>
            </a:prstGeom>
            <a:solidFill>
              <a:srgbClr val="0099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ru-RU" altLang="en-US">
                <a:latin typeface="Calibri" pitchFamily="34" charset="0"/>
              </a:endParaRPr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793" y="4016"/>
              <a:ext cx="3335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n-US" altLang="en-US" sz="1400" b="1">
                  <a:solidFill>
                    <a:schemeClr val="bg1"/>
                  </a:solidFill>
                  <a:latin typeface="Calibri" pitchFamily="34" charset="0"/>
                </a:rPr>
                <a:t>National Center for Disease Control  &amp; Public Health</a:t>
              </a:r>
              <a:endParaRPr lang="ru-RU" altLang="en-US" sz="1400" b="1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pic>
          <p:nvPicPr>
            <p:cNvPr id="7" name="Picture 1030" descr="logo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90" y="3884"/>
              <a:ext cx="567" cy="4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Text Box 8"/>
            <p:cNvSpPr txBox="1">
              <a:spLocks noChangeArrowheads="1"/>
            </p:cNvSpPr>
            <p:nvPr/>
          </p:nvSpPr>
          <p:spPr bwMode="auto">
            <a:xfrm>
              <a:off x="4694" y="4020"/>
              <a:ext cx="9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altLang="en-US">
                  <a:solidFill>
                    <a:schemeClr val="bg1"/>
                  </a:solidFill>
                  <a:latin typeface="Calibri" pitchFamily="34" charset="0"/>
                </a:rPr>
                <a:t>www.ncdc.ge</a:t>
              </a:r>
              <a:endParaRPr lang="ru-RU" altLang="en-US">
                <a:solidFill>
                  <a:schemeClr val="bg1"/>
                </a:solidFill>
                <a:latin typeface="Calibri" pitchFamily="34" charset="0"/>
              </a:endParaRPr>
            </a:p>
          </p:txBody>
        </p:sp>
      </p:grpSp>
      <p:graphicFrame>
        <p:nvGraphicFramePr>
          <p:cNvPr id="10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37899919"/>
              </p:ext>
            </p:extLst>
          </p:nvPr>
        </p:nvGraphicFramePr>
        <p:xfrm>
          <a:off x="457200" y="3581400"/>
          <a:ext cx="8229600" cy="1288515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1752600"/>
                <a:gridCol w="6477000"/>
              </a:tblGrid>
              <a:tr h="58059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dirty="0" smtClean="0">
                          <a:effectLst/>
                          <a:latin typeface="Sylfaen" panose="010A0502050306030303" pitchFamily="18" charset="0"/>
                        </a:rPr>
                        <a:t>ქმედება</a:t>
                      </a:r>
                      <a:r>
                        <a:rPr lang="ka-GE" sz="1600" baseline="0" dirty="0" smtClean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endParaRPr lang="en-US" sz="1600" dirty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>
                        <a:spcAft>
                          <a:spcPts val="1200"/>
                        </a:spcAft>
                        <a:buFont typeface="Arial"/>
                        <a:buNone/>
                      </a:pPr>
                      <a:r>
                        <a:rPr lang="ka-GE" sz="1600" smtClean="0"/>
                        <a:t>საკვების უსაფრთხოების კუთხით, სამუშაო ჯგუფის ჩამოყალიბება ანტიბიოტიკებზე რეზისტენტობის სამოქმედო გეგმის შექმნის მიზნით</a:t>
                      </a:r>
                      <a:endParaRPr lang="en-US" sz="1600" dirty="0" smtClean="0"/>
                    </a:p>
                  </a:txBody>
                  <a:tcPr marL="68580" marR="68580" marT="0" marB="0"/>
                </a:tc>
              </a:tr>
              <a:tr h="55699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dirty="0" smtClean="0">
                          <a:effectLst/>
                          <a:latin typeface="+mn-lt"/>
                        </a:rPr>
                        <a:t>პასუხისმგებელი დაწესებულება</a:t>
                      </a:r>
                      <a:endParaRPr lang="en-US" sz="1600" dirty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kern="1200" dirty="0" smtClean="0">
                          <a:solidFill>
                            <a:schemeClr val="dk1"/>
                          </a:solidFill>
                          <a:effectLst/>
                          <a:latin typeface="Sylfaen" panose="010A0502050306030303" pitchFamily="18" charset="0"/>
                          <a:ea typeface="+mn-ea"/>
                          <a:cs typeface="+mn-cs"/>
                        </a:rPr>
                        <a:t>სოფლის მეურნეობის სამინისტრო</a:t>
                      </a:r>
                      <a:endParaRPr lang="en-US" sz="1600" dirty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12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66663207"/>
              </p:ext>
            </p:extLst>
          </p:nvPr>
        </p:nvGraphicFramePr>
        <p:xfrm>
          <a:off x="457200" y="1524000"/>
          <a:ext cx="8229600" cy="1532355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1752600"/>
                <a:gridCol w="6477000"/>
              </a:tblGrid>
              <a:tr h="40459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dirty="0" smtClean="0">
                          <a:effectLst/>
                          <a:latin typeface="Sylfaen" panose="010A0502050306030303" pitchFamily="18" charset="0"/>
                        </a:rPr>
                        <a:t>ქმედება</a:t>
                      </a:r>
                      <a:r>
                        <a:rPr lang="ka-GE" sz="1600" baseline="0" dirty="0" smtClean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endParaRPr lang="en-US" sz="1600" dirty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ClrTx/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ka-GE" sz="1600" dirty="0" smtClean="0"/>
                        <a:t>ანტიბიოტიკების ცხოველთა ზრდის მასტიმულირებელი მიზნებისთვის გამოყენების აკრძალვა</a:t>
                      </a:r>
                      <a:endParaRPr lang="en-US" sz="1600" dirty="0" smtClean="0"/>
                    </a:p>
                  </a:txBody>
                  <a:tcPr marL="68580" marR="68580" marT="0" marB="0"/>
                </a:tc>
              </a:tr>
              <a:tr h="3810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dirty="0" smtClean="0">
                          <a:effectLst/>
                          <a:latin typeface="Sylfaen" panose="010A0502050306030303" pitchFamily="18" charset="0"/>
                          <a:ea typeface="Times New Roman"/>
                          <a:cs typeface="Times New Roman"/>
                        </a:rPr>
                        <a:t>მიზანი</a:t>
                      </a:r>
                      <a:endParaRPr lang="en-US" sz="1600" dirty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ambria"/>
                        <a:buNone/>
                        <a:tabLst/>
                        <a:defRPr/>
                      </a:pPr>
                      <a:r>
                        <a:rPr lang="ka-GE" sz="16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ანტიბიოტიკები არ</a:t>
                      </a:r>
                      <a:r>
                        <a:rPr lang="ka-GE" sz="1600" baseline="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ინიშნება უსაფუძვლოდ, შეესაბამება ადგილობრივ გაიდლაინებს</a:t>
                      </a:r>
                      <a:endParaRPr lang="en-US" sz="1600" dirty="0" smtClean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5699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dirty="0" smtClean="0">
                          <a:effectLst/>
                          <a:latin typeface="+mn-lt"/>
                        </a:rPr>
                        <a:t>პასუხისმგებელი დაწესებულება</a:t>
                      </a:r>
                      <a:endParaRPr lang="en-US" sz="1600" dirty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kern="1200" dirty="0" smtClean="0">
                          <a:solidFill>
                            <a:schemeClr val="dk1"/>
                          </a:solidFill>
                          <a:effectLst/>
                          <a:latin typeface="Sylfaen" panose="010A0502050306030303" pitchFamily="18" charset="0"/>
                          <a:ea typeface="+mn-ea"/>
                          <a:cs typeface="+mn-cs"/>
                        </a:rPr>
                        <a:t>სოფლის მეურნეობის სამინისტრო</a:t>
                      </a:r>
                      <a:endParaRPr lang="en-US" sz="1600" dirty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7129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801"/>
            <a:ext cx="8229600" cy="453799"/>
          </a:xfrm>
        </p:spPr>
        <p:txBody>
          <a:bodyPr>
            <a:noAutofit/>
          </a:bodyPr>
          <a:lstStyle/>
          <a:p>
            <a:r>
              <a:rPr lang="ka-GE" sz="2400" dirty="0" err="1" smtClean="0"/>
              <a:t>ანტიმიკრობული</a:t>
            </a:r>
            <a:r>
              <a:rPr lang="ka-GE" sz="2400" dirty="0" smtClean="0"/>
              <a:t> რეზისტენტობის საწინააღმდეგო ეროვნული სტრატეგია</a:t>
            </a:r>
            <a:endParaRPr lang="ka-GE" sz="2400" dirty="0"/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0" y="6165850"/>
            <a:ext cx="9144000" cy="692150"/>
            <a:chOff x="0" y="3884"/>
            <a:chExt cx="5760" cy="436"/>
          </a:xfrm>
        </p:grpSpPr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0" y="3884"/>
              <a:ext cx="5760" cy="436"/>
            </a:xfrm>
            <a:prstGeom prst="rect">
              <a:avLst/>
            </a:prstGeom>
            <a:solidFill>
              <a:srgbClr val="0099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ru-RU" altLang="en-US">
                <a:latin typeface="Calibri" pitchFamily="34" charset="0"/>
              </a:endParaRPr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793" y="4016"/>
              <a:ext cx="3335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n-US" altLang="en-US" sz="1400" b="1">
                  <a:solidFill>
                    <a:schemeClr val="bg1"/>
                  </a:solidFill>
                  <a:latin typeface="Calibri" pitchFamily="34" charset="0"/>
                </a:rPr>
                <a:t>National Center for Disease Control  &amp; Public Health</a:t>
              </a:r>
              <a:endParaRPr lang="ru-RU" altLang="en-US" sz="1400" b="1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pic>
          <p:nvPicPr>
            <p:cNvPr id="7" name="Picture 1030" descr="logo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90" y="3884"/>
              <a:ext cx="567" cy="4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Text Box 8"/>
            <p:cNvSpPr txBox="1">
              <a:spLocks noChangeArrowheads="1"/>
            </p:cNvSpPr>
            <p:nvPr/>
          </p:nvSpPr>
          <p:spPr bwMode="auto">
            <a:xfrm>
              <a:off x="4694" y="4020"/>
              <a:ext cx="9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altLang="en-US">
                  <a:solidFill>
                    <a:schemeClr val="bg1"/>
                  </a:solidFill>
                  <a:latin typeface="Calibri" pitchFamily="34" charset="0"/>
                </a:rPr>
                <a:t>www.ncdc.ge</a:t>
              </a:r>
              <a:endParaRPr lang="ru-RU" altLang="en-US">
                <a:solidFill>
                  <a:schemeClr val="bg1"/>
                </a:solidFill>
                <a:latin typeface="Calibri" pitchFamily="34" charset="0"/>
              </a:endParaRPr>
            </a:p>
          </p:txBody>
        </p:sp>
      </p:grp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5427" y="752701"/>
            <a:ext cx="8773146" cy="4809899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550724" y="5593834"/>
            <a:ext cx="60425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NCDC.GE </a:t>
            </a:r>
            <a:r>
              <a:rPr lang="ka-GE" dirty="0" smtClean="0">
                <a:sym typeface="Wingdings" panose="05000000000000000000" pitchFamily="2" charset="2"/>
              </a:rPr>
              <a:t></a:t>
            </a:r>
            <a:r>
              <a:rPr lang="en-US" dirty="0" smtClean="0"/>
              <a:t> </a:t>
            </a:r>
            <a:r>
              <a:rPr lang="ka-GE" dirty="0" smtClean="0"/>
              <a:t>ჯანმრთელობის საკითხები </a:t>
            </a:r>
            <a:r>
              <a:rPr lang="ka-GE" dirty="0" smtClean="0">
                <a:sym typeface="Wingdings" panose="05000000000000000000" pitchFamily="2" charset="2"/>
              </a:rPr>
              <a:t> </a:t>
            </a:r>
            <a:r>
              <a:rPr lang="ka-GE" dirty="0" err="1" smtClean="0">
                <a:sym typeface="Wingdings" panose="05000000000000000000" pitchFamily="2" charset="2"/>
              </a:rPr>
              <a:t>გაიდლაინები</a:t>
            </a:r>
            <a:endParaRPr lang="ka-GE" dirty="0"/>
          </a:p>
        </p:txBody>
      </p:sp>
    </p:spTree>
    <p:extLst>
      <p:ext uri="{BB962C8B-B14F-4D97-AF65-F5344CB8AC3E}">
        <p14:creationId xmlns:p14="http://schemas.microsoft.com/office/powerpoint/2010/main" val="21708488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1295400"/>
          </a:xfrm>
        </p:spPr>
        <p:txBody>
          <a:bodyPr>
            <a:normAutofit/>
          </a:bodyPr>
          <a:lstStyle/>
          <a:p>
            <a:r>
              <a:rPr lang="ka-GE" sz="2000" dirty="0" smtClean="0"/>
              <a:t>დავით წერეთელი - </a:t>
            </a:r>
            <a:r>
              <a:rPr lang="en-US" sz="2000" dirty="0" smtClean="0">
                <a:hlinkClick r:id="rId2"/>
              </a:rPr>
              <a:t>Dr.Tsereteli@yahoo.com</a:t>
            </a:r>
            <a:endParaRPr lang="en-US" sz="2000" dirty="0" smtClean="0"/>
          </a:p>
          <a:p>
            <a:r>
              <a:rPr lang="ka-GE" sz="2000" dirty="0" smtClean="0"/>
              <a:t>გიორგი </a:t>
            </a:r>
            <a:r>
              <a:rPr lang="ka-GE" sz="2000" dirty="0" err="1" smtClean="0"/>
              <a:t>ჩახუნაშვილი</a:t>
            </a:r>
            <a:r>
              <a:rPr lang="ka-GE" sz="2000" dirty="0" smtClean="0"/>
              <a:t> - </a:t>
            </a:r>
            <a:r>
              <a:rPr lang="en-US" sz="2000" dirty="0" smtClean="0">
                <a:hlinkClick r:id="rId3"/>
              </a:rPr>
              <a:t>gio.ncdc@gmail.com</a:t>
            </a:r>
            <a:endParaRPr lang="en-US" sz="2000" dirty="0" smtClean="0"/>
          </a:p>
          <a:p>
            <a:pPr marL="0" indent="0">
              <a:buNone/>
            </a:pPr>
            <a:endParaRPr lang="ka-GE" sz="2000" dirty="0"/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0" y="6165850"/>
            <a:ext cx="9144000" cy="692150"/>
            <a:chOff x="0" y="3884"/>
            <a:chExt cx="5760" cy="436"/>
          </a:xfrm>
        </p:grpSpPr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0" y="3884"/>
              <a:ext cx="5760" cy="436"/>
            </a:xfrm>
            <a:prstGeom prst="rect">
              <a:avLst/>
            </a:prstGeom>
            <a:solidFill>
              <a:srgbClr val="0099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ru-RU" altLang="en-US">
                <a:latin typeface="Calibri" pitchFamily="34" charset="0"/>
              </a:endParaRPr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793" y="4016"/>
              <a:ext cx="3335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n-US" altLang="en-US" sz="1400" b="1">
                  <a:solidFill>
                    <a:schemeClr val="bg1"/>
                  </a:solidFill>
                  <a:latin typeface="Calibri" pitchFamily="34" charset="0"/>
                </a:rPr>
                <a:t>National Center for Disease Control  &amp; Public Health</a:t>
              </a:r>
              <a:endParaRPr lang="ru-RU" altLang="en-US" sz="1400" b="1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pic>
          <p:nvPicPr>
            <p:cNvPr id="7" name="Picture 1030" descr="logo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90" y="3884"/>
              <a:ext cx="567" cy="4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Text Box 8"/>
            <p:cNvSpPr txBox="1">
              <a:spLocks noChangeArrowheads="1"/>
            </p:cNvSpPr>
            <p:nvPr/>
          </p:nvSpPr>
          <p:spPr bwMode="auto">
            <a:xfrm>
              <a:off x="4694" y="4020"/>
              <a:ext cx="9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altLang="en-US">
                  <a:solidFill>
                    <a:schemeClr val="bg1"/>
                  </a:solidFill>
                  <a:latin typeface="Calibri" pitchFamily="34" charset="0"/>
                </a:rPr>
                <a:t>www.ncdc.ge</a:t>
              </a:r>
              <a:endParaRPr lang="ru-RU" altLang="en-US">
                <a:solidFill>
                  <a:schemeClr val="bg1"/>
                </a:solidFill>
                <a:latin typeface="Calibri" pitchFamily="34" charset="0"/>
              </a:endParaRP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431800" y="215205"/>
            <a:ext cx="8255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800" dirty="0" smtClean="0"/>
              <a:t>გთხოვთ, გადმოაგზავნოთ შენიშვნები და კომენტარები </a:t>
            </a:r>
            <a:r>
              <a:rPr lang="ka-GE" sz="2800" u="sng" dirty="0" smtClean="0"/>
              <a:t>10 დღის</a:t>
            </a:r>
            <a:r>
              <a:rPr lang="ka-GE" sz="2800" dirty="0" smtClean="0"/>
              <a:t> ვადაში</a:t>
            </a:r>
          </a:p>
          <a:p>
            <a:endParaRPr lang="ka-GE" sz="2800" dirty="0" smtClean="0"/>
          </a:p>
          <a:p>
            <a:r>
              <a:rPr lang="ka-GE" sz="2400" dirty="0" smtClean="0"/>
              <a:t>საკონტაქტო ინფორმაცია:</a:t>
            </a:r>
            <a:endParaRPr lang="ka-GE" sz="2400" dirty="0"/>
          </a:p>
        </p:txBody>
      </p:sp>
    </p:spTree>
    <p:extLst>
      <p:ext uri="{BB962C8B-B14F-4D97-AF65-F5344CB8AC3E}">
        <p14:creationId xmlns:p14="http://schemas.microsoft.com/office/powerpoint/2010/main" val="11769021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ka-GE" sz="2800" b="1" dirty="0">
                <a:latin typeface="Arial" pitchFamily="34" charset="0"/>
                <a:ea typeface="Arial Unicode MS" pitchFamily="34" charset="-128"/>
                <a:cs typeface="Arial" pitchFamily="34" charset="0"/>
              </a:rPr>
              <a:t>ჯანმრთელობის მსოფლიო ორგანიზაციის </a:t>
            </a:r>
            <a:r>
              <a:rPr lang="ka-GE" sz="2800" b="1" dirty="0" err="1">
                <a:latin typeface="Arial" pitchFamily="34" charset="0"/>
                <a:ea typeface="Arial Unicode MS" pitchFamily="34" charset="-128"/>
                <a:cs typeface="Arial" pitchFamily="34" charset="0"/>
              </a:rPr>
              <a:t>ანტიმიკრობული</a:t>
            </a:r>
            <a:r>
              <a:rPr lang="ka-GE" sz="2800" b="1" dirty="0">
                <a:latin typeface="Arial" pitchFamily="34" charset="0"/>
                <a:ea typeface="Arial Unicode MS" pitchFamily="34" charset="-128"/>
                <a:cs typeface="Arial" pitchFamily="34" charset="0"/>
              </a:rPr>
              <a:t> რეზისტენტობის სტრატეგია ევროპის რეგიონში და საქართველოში</a:t>
            </a:r>
            <a:endParaRPr lang="en-US" sz="2800" dirty="0"/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0" y="6165850"/>
            <a:ext cx="9144000" cy="692150"/>
            <a:chOff x="0" y="3884"/>
            <a:chExt cx="5760" cy="436"/>
          </a:xfrm>
        </p:grpSpPr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0" y="3884"/>
              <a:ext cx="5760" cy="436"/>
            </a:xfrm>
            <a:prstGeom prst="rect">
              <a:avLst/>
            </a:prstGeom>
            <a:solidFill>
              <a:srgbClr val="0099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ru-RU" altLang="en-US">
                <a:latin typeface="Calibri" pitchFamily="34" charset="0"/>
              </a:endParaRPr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793" y="4016"/>
              <a:ext cx="3335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n-US" altLang="en-US" sz="1400" b="1">
                  <a:solidFill>
                    <a:schemeClr val="bg1"/>
                  </a:solidFill>
                  <a:latin typeface="Calibri" pitchFamily="34" charset="0"/>
                </a:rPr>
                <a:t>National Center for Disease Control  &amp; Public Health</a:t>
              </a:r>
              <a:endParaRPr lang="ru-RU" altLang="en-US" sz="1400" b="1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pic>
          <p:nvPicPr>
            <p:cNvPr id="7" name="Picture 1030" descr="logo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90" y="3884"/>
              <a:ext cx="567" cy="4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Text Box 8"/>
            <p:cNvSpPr txBox="1">
              <a:spLocks noChangeArrowheads="1"/>
            </p:cNvSpPr>
            <p:nvPr/>
          </p:nvSpPr>
          <p:spPr bwMode="auto">
            <a:xfrm>
              <a:off x="4694" y="4020"/>
              <a:ext cx="9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altLang="en-US">
                  <a:solidFill>
                    <a:schemeClr val="bg1"/>
                  </a:solidFill>
                  <a:latin typeface="Calibri" pitchFamily="34" charset="0"/>
                </a:rPr>
                <a:t>www.ncdc.ge</a:t>
              </a:r>
              <a:endParaRPr lang="ru-RU" altLang="en-US">
                <a:solidFill>
                  <a:schemeClr val="bg1"/>
                </a:solidFill>
                <a:latin typeface="Calibri" pitchFamily="34" charset="0"/>
              </a:endParaRPr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>
            <a:norm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ka-GE" sz="1800" dirty="0">
                <a:latin typeface="Arial" pitchFamily="34" charset="0"/>
                <a:cs typeface="Arial" pitchFamily="34" charset="0"/>
              </a:rPr>
              <a:t>ქვეყნის შიგნით კოორდინაციის მხარდაჭერა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;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ka-GE" sz="1800" dirty="0" err="1">
                <a:latin typeface="Arial" pitchFamily="34" charset="0"/>
                <a:cs typeface="Arial" pitchFamily="34" charset="0"/>
              </a:rPr>
              <a:t>ანტიმიკრობული</a:t>
            </a:r>
            <a:r>
              <a:rPr lang="ka-GE" sz="1800" dirty="0">
                <a:latin typeface="Arial" pitchFamily="34" charset="0"/>
                <a:cs typeface="Arial" pitchFamily="34" charset="0"/>
              </a:rPr>
              <a:t> რეზისტენტობის ზედამხედველობის გაძლიერება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;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ka-GE" sz="1800" dirty="0">
                <a:latin typeface="Arial" pitchFamily="34" charset="0"/>
                <a:cs typeface="Arial" pitchFamily="34" charset="0"/>
              </a:rPr>
              <a:t>ანტიბიოტიკების რაციონალური გამოყენების მხარდაჭერა, ანტიბიოტიკების მოხმარებაზე ზედამხედველობის ჩათვლით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;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ka-GE" sz="1800" dirty="0">
                <a:latin typeface="Arial" pitchFamily="34" charset="0"/>
                <a:cs typeface="Arial" pitchFamily="34" charset="0"/>
              </a:rPr>
              <a:t>ინფექციების კონტროლის გაუმჯობესება და სამედიცინო დაწესებულებებში ანტიბიოტიკების მოხმარების დარეგულირება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;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ka-GE" sz="1800" dirty="0">
                <a:latin typeface="Arial" pitchFamily="34" charset="0"/>
                <a:cs typeface="Arial" pitchFamily="34" charset="0"/>
              </a:rPr>
              <a:t>საკვებში ანტიბიოტიკების გამოყენების ზედამხედველობა, პრევენცია და კონტროლი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;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ka-GE" sz="1800" dirty="0">
                <a:latin typeface="Arial" pitchFamily="34" charset="0"/>
                <a:cs typeface="Arial" pitchFamily="34" charset="0"/>
              </a:rPr>
              <a:t>ახალი ანტიბიოტიკების შექმნასთან დაკავშირებული კვლევების მხარდაჭერა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;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ka-GE" sz="1800" dirty="0">
                <a:latin typeface="Arial" pitchFamily="34" charset="0"/>
                <a:cs typeface="Arial" pitchFamily="34" charset="0"/>
              </a:rPr>
              <a:t>ცნობიერების ამაღლება ანტიბიოტიკების მოხმარებასა და მათზე რეზისტენტობის შესახებ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5951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>
            <a:normAutofit/>
          </a:bodyPr>
          <a:lstStyle/>
          <a:p>
            <a:r>
              <a:rPr lang="ka-GE" sz="2800" b="1" dirty="0" smtClean="0"/>
              <a:t>კოორდინაცი</a:t>
            </a:r>
            <a:r>
              <a:rPr lang="ka-GE" sz="2800" b="1" dirty="0"/>
              <a:t>ა</a:t>
            </a:r>
            <a:endParaRPr lang="en-US" sz="2800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8239594"/>
              </p:ext>
            </p:extLst>
          </p:nvPr>
        </p:nvGraphicFramePr>
        <p:xfrm>
          <a:off x="457200" y="1219200"/>
          <a:ext cx="8229600" cy="3886200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1905000"/>
                <a:gridCol w="6324600"/>
              </a:tblGrid>
              <a:tr h="76185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800" dirty="0" smtClean="0">
                          <a:effectLst/>
                          <a:latin typeface="Sylfaen" panose="010A0502050306030303" pitchFamily="18" charset="0"/>
                        </a:rPr>
                        <a:t>ქმედება </a:t>
                      </a:r>
                      <a:endParaRPr lang="en-US" sz="1800" dirty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800" dirty="0" smtClean="0">
                          <a:effectLst/>
                          <a:latin typeface="Sylfaen" panose="010A0502050306030303" pitchFamily="18" charset="0"/>
                        </a:rPr>
                        <a:t>ეროვნული სტრატეგიული</a:t>
                      </a:r>
                      <a:r>
                        <a:rPr lang="ka-GE" sz="1800" baseline="0" dirty="0" smtClean="0">
                          <a:effectLst/>
                          <a:latin typeface="Sylfaen" panose="010A0502050306030303" pitchFamily="18" charset="0"/>
                        </a:rPr>
                        <a:t> სამოქმედო გეგმის </a:t>
                      </a:r>
                      <a:r>
                        <a:rPr lang="ka-GE" sz="1800" dirty="0" smtClean="0">
                          <a:effectLst/>
                          <a:latin typeface="Sylfaen" panose="010A0502050306030303" pitchFamily="18" charset="0"/>
                        </a:rPr>
                        <a:t>მონიტორინგის ჯგუფის შექმნა</a:t>
                      </a:r>
                      <a:endParaRPr lang="en-US" sz="1800" dirty="0"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8580" marR="68580" marT="0" marB="0"/>
                </a:tc>
              </a:tr>
              <a:tr h="152370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800" dirty="0" smtClean="0">
                          <a:effectLst/>
                          <a:latin typeface="Sylfaen" panose="010A0502050306030303" pitchFamily="18" charset="0"/>
                        </a:rPr>
                        <a:t>დასაბუთება</a:t>
                      </a:r>
                      <a:endParaRPr lang="en-US" sz="1800" dirty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800" dirty="0" smtClean="0">
                          <a:effectLst/>
                          <a:latin typeface="Sylfaen" panose="010A0502050306030303" pitchFamily="18" charset="0"/>
                        </a:rPr>
                        <a:t>საჭიროა სამედიცინო დაწესებულებებში და სააფთიაქო ქსელში, ეროვნული სტრატეგიული სამოქმედო გეგმის განხორციელებაზე მეთვალყურეობის მიზნით</a:t>
                      </a:r>
                      <a:endParaRPr lang="en-US" sz="1800" dirty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7615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800" dirty="0" smtClean="0">
                          <a:effectLst/>
                          <a:latin typeface="Sylfaen" panose="010A0502050306030303" pitchFamily="18" charset="0"/>
                        </a:rPr>
                        <a:t>ვადა</a:t>
                      </a:r>
                      <a:endParaRPr lang="en-US" sz="1800" dirty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800" dirty="0" smtClean="0">
                          <a:effectLst/>
                          <a:latin typeface="Sylfaen" panose="010A0502050306030303" pitchFamily="18" charset="0"/>
                        </a:rPr>
                        <a:t>2016 წელი</a:t>
                      </a:r>
                      <a:endParaRPr lang="en-US" sz="1800" dirty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12449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800" dirty="0" smtClean="0">
                          <a:effectLst/>
                          <a:latin typeface="+mn-lt"/>
                        </a:rPr>
                        <a:t>პასუხისმგებელი დაწესებულება</a:t>
                      </a:r>
                      <a:endParaRPr lang="en-US" sz="1800" dirty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800" dirty="0" smtClean="0">
                          <a:effectLst/>
                          <a:latin typeface="Sylfaen" panose="010A0502050306030303" pitchFamily="18" charset="0"/>
                        </a:rPr>
                        <a:t>შრომის</a:t>
                      </a:r>
                      <a:r>
                        <a:rPr lang="ka-GE" sz="1800" baseline="0" dirty="0" smtClean="0">
                          <a:effectLst/>
                          <a:latin typeface="Sylfaen" panose="010A0502050306030303" pitchFamily="18" charset="0"/>
                        </a:rPr>
                        <a:t>, ჯანმრთელობისა და სოციალური დაცვის სამინისტრო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800" baseline="0" dirty="0" smtClean="0">
                          <a:effectLst/>
                          <a:latin typeface="Sylfaen" panose="010A0502050306030303" pitchFamily="18" charset="0"/>
                          <a:ea typeface="Times New Roman"/>
                          <a:cs typeface="Times New Roman"/>
                        </a:rPr>
                        <a:t>დაავადებათა კონტროლისა და საზოგადოებრივი ჯანმრთელობის ეროვნული ცენტრი</a:t>
                      </a:r>
                      <a:endParaRPr lang="en-US" sz="1800" dirty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0" y="6165850"/>
            <a:ext cx="9144000" cy="692150"/>
            <a:chOff x="0" y="3884"/>
            <a:chExt cx="5760" cy="436"/>
          </a:xfrm>
        </p:grpSpPr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0" y="3884"/>
              <a:ext cx="5760" cy="436"/>
            </a:xfrm>
            <a:prstGeom prst="rect">
              <a:avLst/>
            </a:prstGeom>
            <a:solidFill>
              <a:srgbClr val="0099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ru-RU" altLang="en-US">
                <a:latin typeface="Calibri" pitchFamily="34" charset="0"/>
              </a:endParaRPr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793" y="4016"/>
              <a:ext cx="3335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n-US" altLang="en-US" sz="1400" b="1">
                  <a:solidFill>
                    <a:schemeClr val="bg1"/>
                  </a:solidFill>
                  <a:latin typeface="Calibri" pitchFamily="34" charset="0"/>
                </a:rPr>
                <a:t>National Center for Disease Control  &amp; Public Health</a:t>
              </a:r>
              <a:endParaRPr lang="ru-RU" altLang="en-US" sz="1400" b="1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pic>
          <p:nvPicPr>
            <p:cNvPr id="7" name="Picture 1030" descr="logo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90" y="3884"/>
              <a:ext cx="567" cy="4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Text Box 8"/>
            <p:cNvSpPr txBox="1">
              <a:spLocks noChangeArrowheads="1"/>
            </p:cNvSpPr>
            <p:nvPr/>
          </p:nvSpPr>
          <p:spPr bwMode="auto">
            <a:xfrm>
              <a:off x="4694" y="4020"/>
              <a:ext cx="9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altLang="en-US">
                  <a:solidFill>
                    <a:schemeClr val="bg1"/>
                  </a:solidFill>
                  <a:latin typeface="Calibri" pitchFamily="34" charset="0"/>
                </a:rPr>
                <a:t>www.ncdc.ge</a:t>
              </a:r>
              <a:endParaRPr lang="ru-RU" altLang="en-US">
                <a:solidFill>
                  <a:schemeClr val="bg1"/>
                </a:solidFill>
                <a:latin typeface="Calibri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0667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>
            <a:normAutofit/>
          </a:bodyPr>
          <a:lstStyle/>
          <a:p>
            <a:r>
              <a:rPr lang="ka-GE" sz="2800" b="1" dirty="0" smtClean="0"/>
              <a:t>ზედამხედველობა</a:t>
            </a:r>
            <a:r>
              <a:rPr lang="en-US" sz="2800" b="1" dirty="0" smtClean="0"/>
              <a:t> (1)</a:t>
            </a:r>
            <a:endParaRPr lang="en-US" sz="2800" dirty="0"/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0" y="6165850"/>
            <a:ext cx="9144000" cy="692150"/>
            <a:chOff x="0" y="3884"/>
            <a:chExt cx="5760" cy="436"/>
          </a:xfrm>
        </p:grpSpPr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0" y="3884"/>
              <a:ext cx="5760" cy="436"/>
            </a:xfrm>
            <a:prstGeom prst="rect">
              <a:avLst/>
            </a:prstGeom>
            <a:solidFill>
              <a:srgbClr val="0099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ru-RU" altLang="en-US">
                <a:latin typeface="Calibri" pitchFamily="34" charset="0"/>
              </a:endParaRPr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793" y="4016"/>
              <a:ext cx="3335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n-US" altLang="en-US" sz="1400" b="1">
                  <a:solidFill>
                    <a:schemeClr val="bg1"/>
                  </a:solidFill>
                  <a:latin typeface="Calibri" pitchFamily="34" charset="0"/>
                </a:rPr>
                <a:t>National Center for Disease Control  &amp; Public Health</a:t>
              </a:r>
              <a:endParaRPr lang="ru-RU" altLang="en-US" sz="1400" b="1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pic>
          <p:nvPicPr>
            <p:cNvPr id="7" name="Picture 1030" descr="logo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90" y="3884"/>
              <a:ext cx="567" cy="4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Text Box 8"/>
            <p:cNvSpPr txBox="1">
              <a:spLocks noChangeArrowheads="1"/>
            </p:cNvSpPr>
            <p:nvPr/>
          </p:nvSpPr>
          <p:spPr bwMode="auto">
            <a:xfrm>
              <a:off x="4694" y="4020"/>
              <a:ext cx="9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altLang="en-US">
                  <a:solidFill>
                    <a:schemeClr val="bg1"/>
                  </a:solidFill>
                  <a:latin typeface="Calibri" pitchFamily="34" charset="0"/>
                </a:rPr>
                <a:t>www.ncdc.ge</a:t>
              </a:r>
              <a:endParaRPr lang="ru-RU" altLang="en-US">
                <a:solidFill>
                  <a:schemeClr val="bg1"/>
                </a:solidFill>
                <a:latin typeface="Calibri" pitchFamily="34" charset="0"/>
              </a:endParaRPr>
            </a:p>
          </p:txBody>
        </p:sp>
      </p:grpSp>
      <p:graphicFrame>
        <p:nvGraphicFramePr>
          <p:cNvPr id="10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5866659"/>
              </p:ext>
            </p:extLst>
          </p:nvPr>
        </p:nvGraphicFramePr>
        <p:xfrm>
          <a:off x="457200" y="1066800"/>
          <a:ext cx="8229600" cy="4660232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1905000"/>
                <a:gridCol w="6324600"/>
              </a:tblGrid>
              <a:tr h="64168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800" dirty="0" smtClean="0">
                          <a:effectLst/>
                          <a:latin typeface="Sylfaen" panose="010A0502050306030303" pitchFamily="18" charset="0"/>
                        </a:rPr>
                        <a:t>ქმედება </a:t>
                      </a:r>
                      <a:endParaRPr lang="en-US" sz="1800" dirty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800" dirty="0" smtClean="0"/>
                        <a:t>გაყიდული ანტიბიოტიკების რაოდენობის აღრიცხვა  სააფთიაქო ქსელის დონეზე</a:t>
                      </a:r>
                      <a:endParaRPr lang="en-US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104273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800" dirty="0" smtClean="0">
                          <a:effectLst/>
                          <a:latin typeface="Sylfaen" panose="010A0502050306030303" pitchFamily="18" charset="0"/>
                        </a:rPr>
                        <a:t>დასაბუთება</a:t>
                      </a:r>
                      <a:endParaRPr lang="en-US" sz="1800" dirty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ambria"/>
                        <a:buNone/>
                        <a:tabLst/>
                        <a:defRPr/>
                      </a:pPr>
                      <a:r>
                        <a:rPr lang="ka-GE" sz="18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კომპიუტერიზებული სისტემის დანერგვა რეცეპტით გაყიდულ ანტიბიოტიკებზე ზედამხედველობის მიზნით.</a:t>
                      </a:r>
                      <a:endParaRPr lang="en-US" sz="1800" dirty="0" smtClean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44378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800" dirty="0" smtClean="0">
                          <a:effectLst/>
                          <a:latin typeface="Sylfaen" panose="010A0502050306030303" pitchFamily="18" charset="0"/>
                          <a:ea typeface="Times New Roman"/>
                          <a:cs typeface="Times New Roman"/>
                        </a:rPr>
                        <a:t>მიზანი</a:t>
                      </a:r>
                      <a:endParaRPr lang="en-US" sz="1800" dirty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ambria"/>
                        <a:buNone/>
                        <a:tabLst/>
                        <a:defRPr/>
                      </a:pPr>
                      <a:r>
                        <a:rPr lang="ka-GE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ეროვნული</a:t>
                      </a:r>
                      <a:r>
                        <a:rPr lang="ka-GE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მონაცემების შეგროვება და ანალიზი; 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a-GE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სააფთიაქო ქსელის მოცვა (არანაკლებ 25%–ისა)</a:t>
                      </a:r>
                      <a:endParaRPr lang="ka-GE" sz="18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699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800" dirty="0" smtClean="0">
                          <a:effectLst/>
                          <a:latin typeface="Sylfaen" panose="010A0502050306030303" pitchFamily="18" charset="0"/>
                        </a:rPr>
                        <a:t>ვადა</a:t>
                      </a:r>
                      <a:endParaRPr lang="en-US" sz="1800" dirty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2016 წელი</a:t>
                      </a:r>
                      <a:endParaRPr lang="en-US" sz="1800" dirty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15503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800" dirty="0" smtClean="0">
                          <a:effectLst/>
                          <a:latin typeface="+mn-lt"/>
                        </a:rPr>
                        <a:t>პასუხისმგებელი დაწესებულება</a:t>
                      </a:r>
                      <a:endParaRPr lang="en-US" sz="1800" dirty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800" dirty="0" smtClean="0">
                          <a:effectLst/>
                          <a:latin typeface="Sylfaen" panose="010A0502050306030303" pitchFamily="18" charset="0"/>
                        </a:rPr>
                        <a:t>შრომის</a:t>
                      </a:r>
                      <a:r>
                        <a:rPr lang="ka-GE" sz="1800" baseline="0" dirty="0" smtClean="0">
                          <a:effectLst/>
                          <a:latin typeface="Sylfaen" panose="010A0502050306030303" pitchFamily="18" charset="0"/>
                        </a:rPr>
                        <a:t>, ჯანმრთელობისა და სოციალური დაცვის სამინისტრო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4454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>
            <a:normAutofit/>
          </a:bodyPr>
          <a:lstStyle/>
          <a:p>
            <a:r>
              <a:rPr lang="ka-GE" sz="2800" b="1" dirty="0" smtClean="0"/>
              <a:t>ზედამხედველობა</a:t>
            </a:r>
            <a:r>
              <a:rPr lang="en-US" sz="2800" b="1" dirty="0" smtClean="0"/>
              <a:t> (2)</a:t>
            </a:r>
            <a:endParaRPr lang="en-US" sz="2800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4531382"/>
              </p:ext>
            </p:extLst>
          </p:nvPr>
        </p:nvGraphicFramePr>
        <p:xfrm>
          <a:off x="457200" y="990600"/>
          <a:ext cx="8229600" cy="4724399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1905000"/>
                <a:gridCol w="6324600"/>
              </a:tblGrid>
              <a:tr h="6299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800" dirty="0" smtClean="0">
                          <a:effectLst/>
                          <a:latin typeface="Sylfaen" panose="010A0502050306030303" pitchFamily="18" charset="0"/>
                        </a:rPr>
                        <a:t>ქმედება </a:t>
                      </a:r>
                      <a:endParaRPr lang="en-US" sz="1800" dirty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800" dirty="0" smtClean="0"/>
                        <a:t>საავადმყოფოებში გამოყენებული ანტიბიოტიკების რაოდენობის აღრიცხვა</a:t>
                      </a:r>
                      <a:endParaRPr lang="en-US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10236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800" dirty="0" smtClean="0">
                          <a:effectLst/>
                          <a:latin typeface="Sylfaen" panose="010A0502050306030303" pitchFamily="18" charset="0"/>
                        </a:rPr>
                        <a:t>დასაბუთება</a:t>
                      </a:r>
                      <a:endParaRPr lang="en-US" sz="1800" dirty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ambria"/>
                        <a:buNone/>
                        <a:tabLst/>
                        <a:defRPr/>
                      </a:pPr>
                      <a:r>
                        <a:rPr lang="ka-GE" sz="18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საავადმყოფოებში</a:t>
                      </a:r>
                      <a:r>
                        <a:rPr lang="ka-GE" sz="1800" baseline="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გამოყენებული ანტიბიოტიკების ზედამხედველობის არარსებობა. </a:t>
                      </a:r>
                      <a:endParaRPr lang="en-US" sz="1800" dirty="0" smtClean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41731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800" dirty="0" smtClean="0">
                          <a:effectLst/>
                          <a:latin typeface="Sylfaen" panose="010A0502050306030303" pitchFamily="18" charset="0"/>
                          <a:ea typeface="Times New Roman"/>
                          <a:cs typeface="Times New Roman"/>
                        </a:rPr>
                        <a:t>მიზანი</a:t>
                      </a:r>
                      <a:endParaRPr lang="en-US" sz="1800" dirty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ambria"/>
                        <a:buNone/>
                        <a:tabLst/>
                        <a:defRPr/>
                      </a:pPr>
                      <a:r>
                        <a:rPr lang="ka-GE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ეროვნული</a:t>
                      </a:r>
                      <a:r>
                        <a:rPr lang="ka-GE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მონაცემების რუტინულად შეგროვება და ანალიზი (</a:t>
                      </a:r>
                      <a:r>
                        <a:rPr lang="ka-GE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5 მულტიპროფილური</a:t>
                      </a:r>
                      <a:r>
                        <a:rPr lang="ka-GE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საავადმყოფოდან)</a:t>
                      </a:r>
                      <a:endParaRPr lang="ka-GE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1968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800" dirty="0" smtClean="0">
                          <a:effectLst/>
                          <a:latin typeface="Sylfaen" panose="010A0502050306030303" pitchFamily="18" charset="0"/>
                        </a:rPr>
                        <a:t>ვადა</a:t>
                      </a:r>
                      <a:endParaRPr lang="en-US" sz="1800" dirty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2016</a:t>
                      </a:r>
                      <a:r>
                        <a:rPr lang="ka-GE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წელი</a:t>
                      </a:r>
                      <a:endParaRPr lang="en-US" sz="18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13385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800" dirty="0" smtClean="0">
                          <a:effectLst/>
                          <a:latin typeface="Sylfaen" panose="010A0502050306030303" pitchFamily="18" charset="0"/>
                        </a:rPr>
                        <a:t>პასუხისმგებელი ორგანო</a:t>
                      </a:r>
                      <a:endParaRPr lang="en-US" sz="1800" dirty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800" dirty="0" smtClean="0">
                          <a:effectLst/>
                          <a:latin typeface="+mn-lt"/>
                        </a:rPr>
                        <a:t>შრომის</a:t>
                      </a:r>
                      <a:r>
                        <a:rPr lang="ka-GE" sz="1800" baseline="0" dirty="0" smtClean="0">
                          <a:effectLst/>
                          <a:latin typeface="+mn-lt"/>
                        </a:rPr>
                        <a:t>, ჯანმრთელობისა და სოციალური დაცვის სამინისტრო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800" baseline="0" dirty="0" smtClean="0">
                          <a:effectLst/>
                          <a:latin typeface="+mn-lt"/>
                        </a:rPr>
                        <a:t>საავადმყოფოების მენეჯმენტი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0" y="6165850"/>
            <a:ext cx="9144000" cy="692150"/>
            <a:chOff x="0" y="3884"/>
            <a:chExt cx="5760" cy="436"/>
          </a:xfrm>
        </p:grpSpPr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0" y="3884"/>
              <a:ext cx="5760" cy="436"/>
            </a:xfrm>
            <a:prstGeom prst="rect">
              <a:avLst/>
            </a:prstGeom>
            <a:solidFill>
              <a:srgbClr val="0099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ru-RU" altLang="en-US">
                <a:latin typeface="Calibri" pitchFamily="34" charset="0"/>
              </a:endParaRPr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793" y="4016"/>
              <a:ext cx="3335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n-US" altLang="en-US" sz="1400" b="1">
                  <a:solidFill>
                    <a:schemeClr val="bg1"/>
                  </a:solidFill>
                  <a:latin typeface="Calibri" pitchFamily="34" charset="0"/>
                </a:rPr>
                <a:t>National Center for Disease Control  &amp; Public Health</a:t>
              </a:r>
              <a:endParaRPr lang="ru-RU" altLang="en-US" sz="1400" b="1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pic>
          <p:nvPicPr>
            <p:cNvPr id="7" name="Picture 1030" descr="logo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90" y="3884"/>
              <a:ext cx="567" cy="4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Text Box 8"/>
            <p:cNvSpPr txBox="1">
              <a:spLocks noChangeArrowheads="1"/>
            </p:cNvSpPr>
            <p:nvPr/>
          </p:nvSpPr>
          <p:spPr bwMode="auto">
            <a:xfrm>
              <a:off x="4694" y="4020"/>
              <a:ext cx="9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altLang="en-US">
                  <a:solidFill>
                    <a:schemeClr val="bg1"/>
                  </a:solidFill>
                  <a:latin typeface="Calibri" pitchFamily="34" charset="0"/>
                </a:rPr>
                <a:t>www.ncdc.ge</a:t>
              </a:r>
              <a:endParaRPr lang="ru-RU" altLang="en-US">
                <a:solidFill>
                  <a:schemeClr val="bg1"/>
                </a:solidFill>
                <a:latin typeface="Calibri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02814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>
            <a:normAutofit/>
          </a:bodyPr>
          <a:lstStyle/>
          <a:p>
            <a:r>
              <a:rPr lang="ka-GE" sz="2800" b="1" dirty="0" smtClean="0"/>
              <a:t>ზედამხედველობა</a:t>
            </a:r>
            <a:r>
              <a:rPr lang="en-US" sz="2800" b="1" dirty="0" smtClean="0"/>
              <a:t> (3)</a:t>
            </a:r>
            <a:endParaRPr lang="en-US" sz="2800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1270856"/>
              </p:ext>
            </p:extLst>
          </p:nvPr>
        </p:nvGraphicFramePr>
        <p:xfrm>
          <a:off x="304800" y="990600"/>
          <a:ext cx="8534400" cy="5103167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2057400"/>
                <a:gridCol w="6477000"/>
              </a:tblGrid>
              <a:tr h="84916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800" dirty="0" smtClean="0">
                          <a:effectLst/>
                          <a:latin typeface="Sylfaen" panose="010A0502050306030303" pitchFamily="18" charset="0"/>
                        </a:rPr>
                        <a:t>ქმედება</a:t>
                      </a:r>
                      <a:r>
                        <a:rPr lang="ka-GE" sz="1800" baseline="0" dirty="0" smtClean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endParaRPr lang="en-US" sz="1800" dirty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dirty="0" smtClean="0"/>
                        <a:t>მიკრობიოლოგიური ლაბორატორიული ქსელის შექმნა</a:t>
                      </a:r>
                      <a:r>
                        <a:rPr lang="ka-GE" sz="1600" baseline="0" dirty="0" smtClean="0"/>
                        <a:t> (ანტიმიკრობული რეზისტენტობის შესახებ მონაცემების შეგროვების მიზნით)</a:t>
                      </a:r>
                      <a:endParaRPr lang="en-US" sz="16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1981394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800" dirty="0" smtClean="0">
                          <a:effectLst/>
                          <a:latin typeface="Sylfaen" panose="010A0502050306030303" pitchFamily="18" charset="0"/>
                        </a:rPr>
                        <a:t>დასაბუთება</a:t>
                      </a:r>
                      <a:endParaRPr lang="en-US" sz="1800" dirty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ambria"/>
                        <a:buNone/>
                        <a:tabLst/>
                        <a:defRPr/>
                      </a:pPr>
                      <a:r>
                        <a:rPr lang="ka-GE" sz="16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მაღალი</a:t>
                      </a:r>
                      <a:r>
                        <a:rPr lang="ka-GE" sz="1600" baseline="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ხარისხის და საწრმუნო მონაცემების არსებობა აუცილებელია სტრატეგიის განსასაზღვრად; საჭიროა შეიქმნას უახლესი სტანდარტების გამოყენება. ბაქტერიოლოგიური და ანტიბიოტიკებზე რეზისტენტობის შედეგები უნდა გადაიგზავნოს რეფერალურ ლაბორატორიაში ანალზისთვის და ხარისხის კონტროლისთვის</a:t>
                      </a:r>
                      <a:endParaRPr lang="en-US" sz="1600" dirty="0" smtClean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25802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800" dirty="0" smtClean="0">
                          <a:effectLst/>
                          <a:latin typeface="Sylfaen" panose="010A0502050306030303" pitchFamily="18" charset="0"/>
                          <a:ea typeface="Times New Roman"/>
                          <a:cs typeface="Times New Roman"/>
                        </a:rPr>
                        <a:t>მიზანი</a:t>
                      </a:r>
                      <a:endParaRPr lang="en-US" sz="1800" dirty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ambria"/>
                        <a:buNone/>
                        <a:tabLst/>
                        <a:defRPr/>
                      </a:pPr>
                      <a:r>
                        <a:rPr lang="ka-GE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ყველა ლიცენზირებული ლაბორატორია (იხ. ქვემოთ) უზრუნველყოფს მონაცემთა შეგროვებას</a:t>
                      </a:r>
                      <a:r>
                        <a:rPr lang="ka-GE" sz="160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რაც საშუალებას მოგვცემს შეიქმნას ანტიმიკრობული რეზისტენტობის ეროვნული „სურათი“.</a:t>
                      </a:r>
                      <a:endParaRPr lang="ka-GE" sz="16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305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800" dirty="0" smtClean="0">
                          <a:effectLst/>
                          <a:latin typeface="Sylfaen" panose="010A0502050306030303" pitchFamily="18" charset="0"/>
                        </a:rPr>
                        <a:t>ვადა</a:t>
                      </a:r>
                      <a:endParaRPr lang="en-US" sz="1800" dirty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2015 წელი</a:t>
                      </a:r>
                      <a:endParaRPr lang="en-US" sz="1600" dirty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6611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800" dirty="0" smtClean="0">
                          <a:effectLst/>
                          <a:latin typeface="Sylfaen" panose="010A0502050306030303" pitchFamily="18" charset="0"/>
                        </a:rPr>
                        <a:t>პასუხისმგებელი დაწესებულება</a:t>
                      </a:r>
                      <a:endParaRPr lang="en-US" sz="1800" dirty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600" baseline="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დაავადებათა კონტროლისა და საზოგადოებრივი ჯანმრთელობის ეროვნული ცენტრი</a:t>
                      </a:r>
                      <a:endParaRPr lang="en-US" sz="1600" dirty="0" smtClean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kern="1200" dirty="0" smtClean="0">
                          <a:solidFill>
                            <a:schemeClr val="dk1"/>
                          </a:solidFill>
                          <a:effectLst/>
                          <a:latin typeface="Sylfaen" panose="010A0502050306030303" pitchFamily="18" charset="0"/>
                          <a:ea typeface="+mn-ea"/>
                          <a:cs typeface="+mn-cs"/>
                        </a:rPr>
                        <a:t>მიკრობიოლოგიური ლაბორატორიები</a:t>
                      </a:r>
                      <a:r>
                        <a:rPr lang="ka-GE" sz="1600" kern="1200" baseline="0" dirty="0" smtClean="0">
                          <a:solidFill>
                            <a:schemeClr val="dk1"/>
                          </a:solidFill>
                          <a:effectLst/>
                          <a:latin typeface="Sylfaen" panose="010A0502050306030303" pitchFamily="18" charset="0"/>
                          <a:ea typeface="+mn-ea"/>
                          <a:cs typeface="+mn-cs"/>
                        </a:rPr>
                        <a:t> </a:t>
                      </a:r>
                      <a:endParaRPr lang="en-US" sz="1600" dirty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0" y="6165850"/>
            <a:ext cx="9144000" cy="692150"/>
            <a:chOff x="0" y="3884"/>
            <a:chExt cx="5760" cy="436"/>
          </a:xfrm>
        </p:grpSpPr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0" y="3884"/>
              <a:ext cx="5760" cy="436"/>
            </a:xfrm>
            <a:prstGeom prst="rect">
              <a:avLst/>
            </a:prstGeom>
            <a:solidFill>
              <a:srgbClr val="0099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ru-RU" altLang="en-US">
                <a:latin typeface="Calibri" pitchFamily="34" charset="0"/>
              </a:endParaRPr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793" y="4016"/>
              <a:ext cx="3335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n-US" altLang="en-US" sz="1400" b="1">
                  <a:solidFill>
                    <a:schemeClr val="bg1"/>
                  </a:solidFill>
                  <a:latin typeface="Calibri" pitchFamily="34" charset="0"/>
                </a:rPr>
                <a:t>National Center for Disease Control  &amp; Public Health</a:t>
              </a:r>
              <a:endParaRPr lang="ru-RU" altLang="en-US" sz="1400" b="1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pic>
          <p:nvPicPr>
            <p:cNvPr id="7" name="Picture 1030" descr="logo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90" y="3884"/>
              <a:ext cx="567" cy="4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Text Box 8"/>
            <p:cNvSpPr txBox="1">
              <a:spLocks noChangeArrowheads="1"/>
            </p:cNvSpPr>
            <p:nvPr/>
          </p:nvSpPr>
          <p:spPr bwMode="auto">
            <a:xfrm>
              <a:off x="4694" y="4020"/>
              <a:ext cx="9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altLang="en-US">
                  <a:solidFill>
                    <a:schemeClr val="bg1"/>
                  </a:solidFill>
                  <a:latin typeface="Calibri" pitchFamily="34" charset="0"/>
                </a:rPr>
                <a:t>www.ncdc.ge</a:t>
              </a:r>
              <a:endParaRPr lang="ru-RU" altLang="en-US">
                <a:solidFill>
                  <a:schemeClr val="bg1"/>
                </a:solidFill>
                <a:latin typeface="Calibri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22308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>
            <a:normAutofit/>
          </a:bodyPr>
          <a:lstStyle/>
          <a:p>
            <a:r>
              <a:rPr lang="ka-GE" sz="2800" b="1" dirty="0" smtClean="0"/>
              <a:t>ზედამხედველობა</a:t>
            </a:r>
            <a:r>
              <a:rPr lang="en-US" sz="2800" b="1" dirty="0" smtClean="0"/>
              <a:t> (4)</a:t>
            </a:r>
            <a:endParaRPr lang="en-US" sz="2800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2846719"/>
              </p:ext>
            </p:extLst>
          </p:nvPr>
        </p:nvGraphicFramePr>
        <p:xfrm>
          <a:off x="457200" y="1143000"/>
          <a:ext cx="8229600" cy="4562643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1752600"/>
                <a:gridCol w="6477000"/>
              </a:tblGrid>
              <a:tr h="67079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800" dirty="0" smtClean="0">
                          <a:effectLst/>
                          <a:latin typeface="Sylfaen" panose="010A0502050306030303" pitchFamily="18" charset="0"/>
                        </a:rPr>
                        <a:t>ქმედება</a:t>
                      </a:r>
                      <a:r>
                        <a:rPr lang="ka-GE" sz="1800" baseline="0" dirty="0" smtClean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endParaRPr lang="en-US" sz="1800" dirty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800" dirty="0" smtClean="0"/>
                        <a:t>მიკრობიოლოგიური</a:t>
                      </a:r>
                      <a:r>
                        <a:rPr lang="ka-GE" sz="1800" baseline="0" dirty="0" smtClean="0"/>
                        <a:t> ლაბორატორიების </a:t>
                      </a:r>
                      <a:r>
                        <a:rPr lang="en-US" sz="1800" baseline="0" dirty="0" smtClean="0"/>
                        <a:t>CAESAR</a:t>
                      </a:r>
                      <a:r>
                        <a:rPr lang="ka-GE" sz="1800" baseline="0" dirty="0" smtClean="0"/>
                        <a:t> ქსელში ნებაყოფლობითი ჩართვა</a:t>
                      </a:r>
                      <a:endParaRPr lang="en-US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211300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800" dirty="0" smtClean="0">
                          <a:effectLst/>
                          <a:latin typeface="Sylfaen" panose="010A0502050306030303" pitchFamily="18" charset="0"/>
                        </a:rPr>
                        <a:t>დასაბუთება</a:t>
                      </a:r>
                      <a:endParaRPr lang="en-US" sz="1800" dirty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ambria"/>
                        <a:buNone/>
                        <a:tabLst/>
                        <a:defRPr/>
                      </a:pPr>
                      <a:r>
                        <a:rPr lang="ka-GE" sz="18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ანტიმიკრობული რეზისტენტობა გლობალური პრობლემაა, რადგან რეზისტენტული შტამები ადვილად ვრცელდება</a:t>
                      </a:r>
                      <a:r>
                        <a:rPr lang="ka-GE" sz="1800" baseline="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ქვეყნებს შორის. </a:t>
                      </a:r>
                      <a:r>
                        <a:rPr lang="en-US" sz="1800" baseline="0" dirty="0" smtClean="0"/>
                        <a:t>CAESAR</a:t>
                      </a:r>
                      <a:r>
                        <a:rPr lang="ka-GE" sz="1800" baseline="0" dirty="0" smtClean="0"/>
                        <a:t> (ცენტრალური აზიის და აღმოსავლეთ ევროპის ქვეყნებში ანტიმიკრობული რეზისტენტობის ზედამხედველობა) წარმოადგენს ქვეყნების ქსელს, სადაც გროვდება ინფორმაცია ანტიბიოტიკებზე რეზისტენტობის შესახებ</a:t>
                      </a:r>
                      <a:endParaRPr lang="en-US" sz="1800" dirty="0" smtClean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5402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800" dirty="0" smtClean="0">
                          <a:effectLst/>
                          <a:latin typeface="Sylfaen" panose="010A0502050306030303" pitchFamily="18" charset="0"/>
                          <a:ea typeface="Times New Roman"/>
                          <a:cs typeface="Times New Roman"/>
                        </a:rPr>
                        <a:t>მიზანი</a:t>
                      </a:r>
                      <a:endParaRPr lang="en-US" sz="1800" dirty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ambria"/>
                        <a:buNone/>
                        <a:tabLst/>
                        <a:defRPr/>
                      </a:pPr>
                      <a:r>
                        <a:rPr lang="ka-GE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 ლაბორატორიის ჩართვა</a:t>
                      </a:r>
                      <a:r>
                        <a:rPr lang="ka-GE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ქსელში</a:t>
                      </a:r>
                      <a:endParaRPr lang="ka-GE" sz="18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0185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800" dirty="0" smtClean="0">
                          <a:effectLst/>
                          <a:latin typeface="Sylfaen" panose="010A0502050306030303" pitchFamily="18" charset="0"/>
                        </a:rPr>
                        <a:t>ვადა</a:t>
                      </a:r>
                      <a:endParaRPr lang="en-US" sz="1800" dirty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2016 წელი</a:t>
                      </a:r>
                      <a:endParaRPr lang="en-US" sz="1800" dirty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0371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800" dirty="0" smtClean="0">
                          <a:effectLst/>
                          <a:latin typeface="+mn-lt"/>
                        </a:rPr>
                        <a:t>პასუხისმგებელი დაწესებულება</a:t>
                      </a:r>
                      <a:endParaRPr lang="en-US" sz="1800" dirty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800" baseline="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დაავადებათა კონტროლისა და საზოგადოებრივი ჯანმრთელობის ეროვნული ცენტრი</a:t>
                      </a:r>
                      <a:endParaRPr lang="en-US" sz="1800" dirty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0" y="6165850"/>
            <a:ext cx="9144000" cy="692150"/>
            <a:chOff x="0" y="3884"/>
            <a:chExt cx="5760" cy="436"/>
          </a:xfrm>
        </p:grpSpPr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0" y="3884"/>
              <a:ext cx="5760" cy="436"/>
            </a:xfrm>
            <a:prstGeom prst="rect">
              <a:avLst/>
            </a:prstGeom>
            <a:solidFill>
              <a:srgbClr val="0099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ru-RU" altLang="en-US">
                <a:latin typeface="Calibri" pitchFamily="34" charset="0"/>
              </a:endParaRPr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793" y="4016"/>
              <a:ext cx="3335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n-US" altLang="en-US" sz="1400" b="1">
                  <a:solidFill>
                    <a:schemeClr val="bg1"/>
                  </a:solidFill>
                  <a:latin typeface="Calibri" pitchFamily="34" charset="0"/>
                </a:rPr>
                <a:t>National Center for Disease Control  &amp; Public Health</a:t>
              </a:r>
              <a:endParaRPr lang="ru-RU" altLang="en-US" sz="1400" b="1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pic>
          <p:nvPicPr>
            <p:cNvPr id="7" name="Picture 1030" descr="logo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90" y="3884"/>
              <a:ext cx="567" cy="4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Text Box 8"/>
            <p:cNvSpPr txBox="1">
              <a:spLocks noChangeArrowheads="1"/>
            </p:cNvSpPr>
            <p:nvPr/>
          </p:nvSpPr>
          <p:spPr bwMode="auto">
            <a:xfrm>
              <a:off x="4694" y="4020"/>
              <a:ext cx="9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altLang="en-US">
                  <a:solidFill>
                    <a:schemeClr val="bg1"/>
                  </a:solidFill>
                  <a:latin typeface="Calibri" pitchFamily="34" charset="0"/>
                </a:rPr>
                <a:t>www.ncdc.ge</a:t>
              </a:r>
              <a:endParaRPr lang="ru-RU" altLang="en-US">
                <a:solidFill>
                  <a:schemeClr val="bg1"/>
                </a:solidFill>
                <a:latin typeface="Calibri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32237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152400"/>
            <a:ext cx="9144000" cy="762000"/>
          </a:xfrm>
        </p:spPr>
        <p:txBody>
          <a:bodyPr>
            <a:noAutofit/>
          </a:bodyPr>
          <a:lstStyle/>
          <a:p>
            <a:r>
              <a:rPr lang="ka-GE" sz="2800" b="1" dirty="0" smtClean="0"/>
              <a:t>ნოზოკომიური ინფექციების პრევენციისა და კონტროლის გაძლიერება</a:t>
            </a:r>
            <a:r>
              <a:rPr lang="en-US" sz="2800" b="1" dirty="0" smtClean="0"/>
              <a:t> (1)</a:t>
            </a:r>
            <a:endParaRPr lang="en-US" sz="2800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3863494"/>
              </p:ext>
            </p:extLst>
          </p:nvPr>
        </p:nvGraphicFramePr>
        <p:xfrm>
          <a:off x="457200" y="1066800"/>
          <a:ext cx="8229600" cy="4991912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1752600"/>
                <a:gridCol w="6477000"/>
              </a:tblGrid>
              <a:tr h="69624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dirty="0" smtClean="0">
                          <a:effectLst/>
                          <a:latin typeface="Sylfaen" panose="010A0502050306030303" pitchFamily="18" charset="0"/>
                        </a:rPr>
                        <a:t>ქმედება</a:t>
                      </a:r>
                      <a:r>
                        <a:rPr lang="ka-GE" sz="1600" baseline="0" dirty="0" smtClean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endParaRPr lang="en-US" sz="1600" dirty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>
                        <a:spcAft>
                          <a:spcPts val="1200"/>
                        </a:spcAft>
                        <a:buFont typeface="Arial"/>
                        <a:buNone/>
                      </a:pPr>
                      <a:r>
                        <a:rPr lang="ka-GE" sz="1600" dirty="0" smtClean="0"/>
                        <a:t>ნოზოკომიური ინფექციების პრევენციის და კონტროლის კომიტეტების</a:t>
                      </a:r>
                      <a:r>
                        <a:rPr lang="ka-GE" sz="1600" baseline="0" dirty="0" smtClean="0"/>
                        <a:t> შექმნა კლინიკების დონეზე</a:t>
                      </a:r>
                      <a:endParaRPr lang="en-US" sz="1600" dirty="0" smtClean="0"/>
                    </a:p>
                  </a:txBody>
                  <a:tcPr marL="68580" marR="68580" marT="0" marB="0"/>
                </a:tc>
              </a:tr>
              <a:tr h="151355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dirty="0" smtClean="0">
                          <a:effectLst/>
                          <a:latin typeface="Sylfaen" panose="010A0502050306030303" pitchFamily="18" charset="0"/>
                        </a:rPr>
                        <a:t>დასაბუთება</a:t>
                      </a:r>
                      <a:endParaRPr lang="en-US" sz="1600" dirty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ambria"/>
                        <a:buNone/>
                        <a:tabLst/>
                        <a:defRPr/>
                      </a:pPr>
                      <a:r>
                        <a:rPr lang="ka-GE" sz="16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აღნიშნული კომიტეტის </a:t>
                      </a:r>
                      <a:r>
                        <a:rPr lang="ka-GE" sz="1600" baseline="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მოვალეობაა ნოზოკომიურ დაავადებებზე, რეზისტენტობაზე და ანტიბიოტიკების მოხმარებაზე ზედამხედველობა. კომიტეტი მჭიდროდ თანამშრომლობს  წამლის კომიტეტთან</a:t>
                      </a:r>
                      <a:endParaRPr lang="en-US" sz="1600" dirty="0" smtClean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3716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dirty="0" smtClean="0">
                          <a:effectLst/>
                          <a:latin typeface="Sylfaen" panose="010A0502050306030303" pitchFamily="18" charset="0"/>
                          <a:ea typeface="Times New Roman"/>
                          <a:cs typeface="Times New Roman"/>
                        </a:rPr>
                        <a:t>მიზანი</a:t>
                      </a:r>
                      <a:endParaRPr lang="en-US" sz="1600" dirty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ambria"/>
                        <a:buNone/>
                        <a:tabLst/>
                        <a:defRPr/>
                      </a:pPr>
                      <a:r>
                        <a:rPr lang="ka-GE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2017 წლისთვის, ნოზოკომიური ინფექციების პრევენციის და კონტროლის კომიტეტი ფუნქციონირებს ყველა საავადმყოფოში. </a:t>
                      </a:r>
                      <a:r>
                        <a:rPr lang="ka-GE" sz="1600" u="none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2016 წელს, ყველა დიდ და საშუალო </a:t>
                      </a:r>
                      <a:r>
                        <a:rPr lang="ka-GE" sz="1600" u="none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საავადმყოფოში</a:t>
                      </a:r>
                      <a:r>
                        <a:rPr lang="ka-GE" sz="1600" u="none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(</a:t>
                      </a:r>
                      <a:r>
                        <a:rPr lang="ka-GE" sz="1600" u="sng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&gt;</a:t>
                      </a:r>
                      <a:r>
                        <a:rPr lang="ka-GE" sz="1600" u="none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50 საწოლი), უნდა არსებობდეს აღნიშნული კომიტეტი.</a:t>
                      </a:r>
                      <a:endParaRPr lang="ka-GE" sz="16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3515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dirty="0" smtClean="0">
                          <a:effectLst/>
                          <a:latin typeface="Sylfaen" panose="010A0502050306030303" pitchFamily="18" charset="0"/>
                        </a:rPr>
                        <a:t>ვადა</a:t>
                      </a:r>
                      <a:endParaRPr lang="en-US" sz="1600" dirty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2016 წელი</a:t>
                      </a:r>
                      <a:endParaRPr lang="en-US" sz="1600" dirty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5699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dirty="0" smtClean="0">
                          <a:effectLst/>
                          <a:latin typeface="+mn-lt"/>
                        </a:rPr>
                        <a:t>პასუხისმგებელი დაწესებულება</a:t>
                      </a:r>
                      <a:endParaRPr lang="en-US" sz="1600" dirty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dirty="0" smtClean="0">
                          <a:effectLst/>
                          <a:latin typeface="+mn-lt"/>
                        </a:rPr>
                        <a:t>შრომის</a:t>
                      </a:r>
                      <a:r>
                        <a:rPr lang="ka-GE" sz="1600" baseline="0" dirty="0" smtClean="0">
                          <a:effectLst/>
                          <a:latin typeface="+mn-lt"/>
                        </a:rPr>
                        <a:t>, ჯანმრთელობისა და სოციალური დაცვის სამინისტრო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600" baseline="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დაავადებათა კონტროლისა და საზოგადოებრივი ჯანმრთელობის ეროვნული ცენტრი</a:t>
                      </a:r>
                      <a:endParaRPr lang="en-US" sz="1600" dirty="0" smtClean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0" y="6165850"/>
            <a:ext cx="9144000" cy="692150"/>
            <a:chOff x="0" y="3884"/>
            <a:chExt cx="5760" cy="436"/>
          </a:xfrm>
        </p:grpSpPr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0" y="3884"/>
              <a:ext cx="5760" cy="436"/>
            </a:xfrm>
            <a:prstGeom prst="rect">
              <a:avLst/>
            </a:prstGeom>
            <a:solidFill>
              <a:srgbClr val="0099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ru-RU" altLang="en-US">
                <a:latin typeface="Calibri" pitchFamily="34" charset="0"/>
              </a:endParaRPr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793" y="4016"/>
              <a:ext cx="3335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n-US" altLang="en-US" sz="1400" b="1">
                  <a:solidFill>
                    <a:schemeClr val="bg1"/>
                  </a:solidFill>
                  <a:latin typeface="Calibri" pitchFamily="34" charset="0"/>
                </a:rPr>
                <a:t>National Center for Disease Control  &amp; Public Health</a:t>
              </a:r>
              <a:endParaRPr lang="ru-RU" altLang="en-US" sz="1400" b="1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pic>
          <p:nvPicPr>
            <p:cNvPr id="7" name="Picture 1030" descr="logo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90" y="3884"/>
              <a:ext cx="567" cy="4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Text Box 8"/>
            <p:cNvSpPr txBox="1">
              <a:spLocks noChangeArrowheads="1"/>
            </p:cNvSpPr>
            <p:nvPr/>
          </p:nvSpPr>
          <p:spPr bwMode="auto">
            <a:xfrm>
              <a:off x="4694" y="4020"/>
              <a:ext cx="9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altLang="en-US">
                  <a:solidFill>
                    <a:schemeClr val="bg1"/>
                  </a:solidFill>
                  <a:latin typeface="Calibri" pitchFamily="34" charset="0"/>
                </a:rPr>
                <a:t>www.ncdc.ge</a:t>
              </a:r>
              <a:endParaRPr lang="ru-RU" altLang="en-US">
                <a:solidFill>
                  <a:schemeClr val="bg1"/>
                </a:solidFill>
                <a:latin typeface="Calibri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73090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875" y="152400"/>
            <a:ext cx="8851900" cy="457200"/>
          </a:xfrm>
        </p:spPr>
        <p:txBody>
          <a:bodyPr>
            <a:noAutofit/>
          </a:bodyPr>
          <a:lstStyle/>
          <a:p>
            <a:r>
              <a:rPr lang="ka-GE" sz="2600" b="1" dirty="0" smtClean="0"/>
              <a:t>ნოზოკომიური ინფექციების პრევენციისა და კონტროლის გაძლიერება</a:t>
            </a:r>
            <a:r>
              <a:rPr lang="en-US" sz="2600" b="1" dirty="0" smtClean="0"/>
              <a:t> (2)</a:t>
            </a:r>
            <a:endParaRPr lang="en-US" sz="2600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6944708"/>
              </p:ext>
            </p:extLst>
          </p:nvPr>
        </p:nvGraphicFramePr>
        <p:xfrm>
          <a:off x="457200" y="838201"/>
          <a:ext cx="8229600" cy="2819399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1752600"/>
                <a:gridCol w="6477000"/>
              </a:tblGrid>
              <a:tr h="71558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dirty="0" smtClean="0">
                          <a:effectLst/>
                          <a:latin typeface="Sylfaen" panose="010A0502050306030303" pitchFamily="18" charset="0"/>
                        </a:rPr>
                        <a:t>ქმედება</a:t>
                      </a:r>
                      <a:r>
                        <a:rPr lang="ka-GE" sz="1600" baseline="0" dirty="0" smtClean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endParaRPr lang="en-US" sz="1600" dirty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>
                        <a:spcAft>
                          <a:spcPts val="1200"/>
                        </a:spcAft>
                        <a:buFont typeface="Arial"/>
                        <a:buNone/>
                      </a:pPr>
                      <a:r>
                        <a:rPr lang="ka-GE" sz="1600" dirty="0" smtClean="0"/>
                        <a:t>კლინიკაში ნოზოკომიური ინფექციების კონტროლზე პასუხისმგებელი სპეციალისტის პრაქტიკაში შემოღება</a:t>
                      </a:r>
                      <a:endParaRPr lang="en-US" sz="1600" dirty="0" smtClean="0"/>
                    </a:p>
                  </a:txBody>
                  <a:tcPr marL="68580" marR="68580" marT="0" marB="0"/>
                </a:tc>
              </a:tr>
              <a:tr h="85074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dirty="0" smtClean="0">
                          <a:effectLst/>
                          <a:latin typeface="Sylfaen" panose="010A0502050306030303" pitchFamily="18" charset="0"/>
                        </a:rPr>
                        <a:t>დასაბუთება</a:t>
                      </a:r>
                      <a:endParaRPr lang="en-US" sz="1600" dirty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ambria"/>
                        <a:buNone/>
                        <a:tabLst/>
                        <a:defRPr/>
                      </a:pPr>
                      <a:r>
                        <a:rPr lang="ka-GE" sz="16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ამჟამად</a:t>
                      </a:r>
                      <a:r>
                        <a:rPr lang="ka-GE" sz="1600" baseline="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, არსებობს ნოზოკომიური ინფექციების კონტროლის სპეციალისტების ნაკლებობა.</a:t>
                      </a:r>
                      <a:endParaRPr lang="en-US" sz="1600" dirty="0" smtClean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5061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dirty="0" smtClean="0">
                          <a:effectLst/>
                          <a:latin typeface="Sylfaen" panose="010A0502050306030303" pitchFamily="18" charset="0"/>
                        </a:rPr>
                        <a:t>ვადა</a:t>
                      </a:r>
                      <a:endParaRPr lang="en-US" sz="1600" dirty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2018</a:t>
                      </a:r>
                      <a:r>
                        <a:rPr lang="ka-GE" sz="16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წელი</a:t>
                      </a:r>
                      <a:endParaRPr lang="en-US" sz="1600" dirty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0024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dirty="0" smtClean="0">
                          <a:effectLst/>
                          <a:latin typeface="+mn-lt"/>
                        </a:rPr>
                        <a:t>პასუხისმგებელი დაწესებულება</a:t>
                      </a:r>
                      <a:endParaRPr lang="en-US" sz="1600" dirty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600" dirty="0" smtClean="0">
                          <a:effectLst/>
                          <a:latin typeface="+mn-lt"/>
                        </a:rPr>
                        <a:t>შრომის</a:t>
                      </a:r>
                      <a:r>
                        <a:rPr lang="ka-GE" sz="1600" baseline="0" dirty="0" smtClean="0">
                          <a:effectLst/>
                          <a:latin typeface="+mn-lt"/>
                        </a:rPr>
                        <a:t>, ჯანმრთელობისა და სოციალური დაცვის სამინისტრო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600" baseline="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დაავადებათა კონტროლისა და საზოგადოებრივი ჯანმრთელობის ეროვნული ცენტრი</a:t>
                      </a:r>
                      <a:endParaRPr lang="en-US" sz="1600" dirty="0" smtClean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kern="1200" dirty="0" smtClean="0">
                          <a:solidFill>
                            <a:schemeClr val="dk1"/>
                          </a:solidFill>
                          <a:effectLst/>
                          <a:latin typeface="Sylfaen" panose="010A0502050306030303" pitchFamily="18" charset="0"/>
                          <a:ea typeface="+mn-ea"/>
                          <a:cs typeface="+mn-cs"/>
                        </a:rPr>
                        <a:t>საავადმყოფოს მენეჯმენტი</a:t>
                      </a:r>
                      <a:endParaRPr lang="en-US" sz="1600" dirty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0" y="6165850"/>
            <a:ext cx="9144000" cy="692150"/>
            <a:chOff x="0" y="3884"/>
            <a:chExt cx="5760" cy="436"/>
          </a:xfrm>
        </p:grpSpPr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0" y="3884"/>
              <a:ext cx="5760" cy="436"/>
            </a:xfrm>
            <a:prstGeom prst="rect">
              <a:avLst/>
            </a:prstGeom>
            <a:solidFill>
              <a:srgbClr val="0099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ru-RU" altLang="en-US">
                <a:latin typeface="Calibri" pitchFamily="34" charset="0"/>
              </a:endParaRPr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793" y="4016"/>
              <a:ext cx="3335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n-US" altLang="en-US" sz="1400" b="1">
                  <a:solidFill>
                    <a:schemeClr val="bg1"/>
                  </a:solidFill>
                  <a:latin typeface="Calibri" pitchFamily="34" charset="0"/>
                </a:rPr>
                <a:t>National Center for Disease Control  &amp; Public Health</a:t>
              </a:r>
              <a:endParaRPr lang="ru-RU" altLang="en-US" sz="1400" b="1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pic>
          <p:nvPicPr>
            <p:cNvPr id="7" name="Picture 1030" descr="logo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90" y="3884"/>
              <a:ext cx="567" cy="4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Text Box 8"/>
            <p:cNvSpPr txBox="1">
              <a:spLocks noChangeArrowheads="1"/>
            </p:cNvSpPr>
            <p:nvPr/>
          </p:nvSpPr>
          <p:spPr bwMode="auto">
            <a:xfrm>
              <a:off x="4694" y="4020"/>
              <a:ext cx="9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altLang="en-US">
                  <a:solidFill>
                    <a:schemeClr val="bg1"/>
                  </a:solidFill>
                  <a:latin typeface="Calibri" pitchFamily="34" charset="0"/>
                </a:rPr>
                <a:t>www.ncdc.ge</a:t>
              </a:r>
              <a:endParaRPr lang="ru-RU" altLang="en-US">
                <a:solidFill>
                  <a:schemeClr val="bg1"/>
                </a:solidFill>
                <a:latin typeface="Calibri" pitchFamily="34" charset="0"/>
              </a:endParaRPr>
            </a:p>
          </p:txBody>
        </p:sp>
      </p:grpSp>
      <p:graphicFrame>
        <p:nvGraphicFramePr>
          <p:cNvPr id="11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8468637"/>
              </p:ext>
            </p:extLst>
          </p:nvPr>
        </p:nvGraphicFramePr>
        <p:xfrm>
          <a:off x="457200" y="3733800"/>
          <a:ext cx="8229600" cy="2376811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1752600"/>
                <a:gridCol w="6477000"/>
              </a:tblGrid>
              <a:tr h="49812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dirty="0" smtClean="0">
                          <a:effectLst/>
                          <a:latin typeface="Sylfaen" panose="010A0502050306030303" pitchFamily="18" charset="0"/>
                        </a:rPr>
                        <a:t>ქმედება</a:t>
                      </a:r>
                      <a:r>
                        <a:rPr lang="ka-GE" sz="1600" baseline="0" dirty="0" smtClean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endParaRPr lang="en-US" sz="1600" dirty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>
                        <a:spcAft>
                          <a:spcPts val="1200"/>
                        </a:spcAft>
                        <a:buFont typeface="Arial"/>
                        <a:buNone/>
                      </a:pPr>
                      <a:r>
                        <a:rPr lang="ka-GE" sz="1600" dirty="0" smtClean="0"/>
                        <a:t>სამედიცინო დაწესებულებებში ხელების ჰიგიენის გაუმჯობესება</a:t>
                      </a:r>
                      <a:endParaRPr lang="en-US" sz="1600" dirty="0" smtClean="0"/>
                    </a:p>
                  </a:txBody>
                  <a:tcPr marL="68580" marR="68580" marT="0" marB="0"/>
                </a:tc>
              </a:tr>
              <a:tr h="49812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dirty="0" smtClean="0">
                          <a:effectLst/>
                          <a:latin typeface="Sylfaen" panose="010A0502050306030303" pitchFamily="18" charset="0"/>
                          <a:ea typeface="Times New Roman"/>
                          <a:cs typeface="Times New Roman"/>
                        </a:rPr>
                        <a:t>მიზანი</a:t>
                      </a:r>
                      <a:endParaRPr lang="en-US" sz="1600" dirty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ambria"/>
                        <a:buNone/>
                        <a:tabLst/>
                        <a:defRPr/>
                      </a:pPr>
                      <a:r>
                        <a:rPr lang="ka-GE" sz="16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ალკოჰოლის შემცველი სადეზინფექციო ხსნარების გამოყენება</a:t>
                      </a:r>
                      <a:endParaRPr lang="en-US" sz="1600" dirty="0" smtClean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052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dirty="0" smtClean="0">
                          <a:effectLst/>
                          <a:latin typeface="Sylfaen" panose="010A0502050306030303" pitchFamily="18" charset="0"/>
                        </a:rPr>
                        <a:t>ვადა</a:t>
                      </a:r>
                      <a:endParaRPr lang="en-US" sz="1600" dirty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2016 წელი</a:t>
                      </a:r>
                      <a:endParaRPr lang="en-US" sz="1600" dirty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8116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dirty="0" smtClean="0">
                          <a:effectLst/>
                          <a:latin typeface="+mn-lt"/>
                        </a:rPr>
                        <a:t>პასუხისმგებელი დაწესებულება</a:t>
                      </a:r>
                      <a:endParaRPr lang="en-US" sz="1600" dirty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600" dirty="0" smtClean="0">
                          <a:effectLst/>
                          <a:latin typeface="+mn-lt"/>
                        </a:rPr>
                        <a:t>შრომის</a:t>
                      </a:r>
                      <a:r>
                        <a:rPr lang="ka-GE" sz="1600" baseline="0" dirty="0" smtClean="0">
                          <a:effectLst/>
                          <a:latin typeface="+mn-lt"/>
                        </a:rPr>
                        <a:t>, ჯანმრთელობისა და სოციალური დაცვის სამინისტრო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600" baseline="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დაავადებათა კონტროლისა და საზოგადოებრივი ჯანმრთელობის ეროვნული ცენტრი</a:t>
                      </a:r>
                      <a:endParaRPr lang="en-US" sz="1600" dirty="0" smtClean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kern="1200" dirty="0" smtClean="0">
                          <a:solidFill>
                            <a:schemeClr val="dk1"/>
                          </a:solidFill>
                          <a:effectLst/>
                          <a:latin typeface="Sylfaen" panose="010A0502050306030303" pitchFamily="18" charset="0"/>
                          <a:ea typeface="+mn-ea"/>
                          <a:cs typeface="+mn-cs"/>
                        </a:rPr>
                        <a:t>საავადმყოფოების მენეჯმენტი</a:t>
                      </a:r>
                      <a:endParaRPr lang="en-US" sz="1600" dirty="0">
                        <a:effectLst/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4283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550</TotalTime>
  <Words>1101</Words>
  <Application>Microsoft Office PowerPoint</Application>
  <PresentationFormat>On-screen Show (4:3)</PresentationFormat>
  <Paragraphs>230</Paragraphs>
  <Slides>16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Arial Unicode MS</vt:lpstr>
      <vt:lpstr>Arial</vt:lpstr>
      <vt:lpstr>Calibri</vt:lpstr>
      <vt:lpstr>Cambria</vt:lpstr>
      <vt:lpstr>Sylfaen</vt:lpstr>
      <vt:lpstr>Times New Roman</vt:lpstr>
      <vt:lpstr>Wingdings</vt:lpstr>
      <vt:lpstr>Office Theme</vt:lpstr>
      <vt:lpstr>ანტიმიკრობული რეზისტენტობის ეროვნული სტრატეგია - სამოქმედო გეგმა</vt:lpstr>
      <vt:lpstr>ჯანმრთელობის მსოფლიო ორგანიზაციის ანტიმიკრობული რეზისტენტობის სტრატეგია ევროპის რეგიონში და საქართველოში</vt:lpstr>
      <vt:lpstr>კოორდინაცია</vt:lpstr>
      <vt:lpstr>ზედამხედველობა (1)</vt:lpstr>
      <vt:lpstr>ზედამხედველობა (2)</vt:lpstr>
      <vt:lpstr>ზედამხედველობა (3)</vt:lpstr>
      <vt:lpstr>ზედამხედველობა (4)</vt:lpstr>
      <vt:lpstr>ნოზოკომიური ინფექციების პრევენციისა და კონტროლის გაძლიერება (1)</vt:lpstr>
      <vt:lpstr>ნოზოკომიური ინფექციების პრევენციისა და კონტროლის გაძლიერება (2)</vt:lpstr>
      <vt:lpstr>ნოზოკომიური ინფექციების პრევენციისა და კონტროლის გაძლიერება (3)</vt:lpstr>
      <vt:lpstr>ანტიბიოტიკების სწორად მოხმარება (1)</vt:lpstr>
      <vt:lpstr>ანტიბიოტიკების სწორად მოხმარება (2)</vt:lpstr>
      <vt:lpstr>განათლება</vt:lpstr>
      <vt:lpstr>სოფლის მეურნეობა, საკვების ქსელი და ვეტერინარული აქტივობები</vt:lpstr>
      <vt:lpstr>ანტიმიკრობული რეზისტენტობის საწინააღმდეგო ეროვნული სტრატეგია</vt:lpstr>
      <vt:lpstr>PowerPoint Presentation</vt:lpstr>
    </vt:vector>
  </TitlesOfParts>
  <Company>BTRP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ანტიმიკრობული რეზისტენტობის სტრატეგიული სამოქმედო გეგმა – ქმედებები და წინაღობები</dc:title>
  <dc:creator>NCDC</dc:creator>
  <cp:lastModifiedBy>Lile Malania</cp:lastModifiedBy>
  <cp:revision>41</cp:revision>
  <cp:lastPrinted>2015-10-15T08:17:44Z</cp:lastPrinted>
  <dcterms:created xsi:type="dcterms:W3CDTF">2014-07-03T07:36:01Z</dcterms:created>
  <dcterms:modified xsi:type="dcterms:W3CDTF">2015-10-19T08:40:04Z</dcterms:modified>
</cp:coreProperties>
</file>