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8" r:id="rId5"/>
    <p:sldId id="270" r:id="rId6"/>
    <p:sldId id="269" r:id="rId7"/>
    <p:sldId id="263" r:id="rId8"/>
    <p:sldId id="262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6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9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8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8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7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7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0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2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04C32-DA13-4751-9E72-FF89FD9E8101}" type="datetimeFigureOut">
              <a:rPr lang="en-US" smtClean="0"/>
              <a:t>3/14/2017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79512" y="4509120"/>
            <a:ext cx="8964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itchFamily="34" charset="0"/>
              </a:rPr>
              <a:t>Ministry of </a:t>
            </a:r>
            <a:r>
              <a:rPr lang="en-US" sz="4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itchFamily="34" charset="0"/>
              </a:rPr>
              <a:t>Labour</a:t>
            </a:r>
            <a:r>
              <a:rPr lang="en-US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gency FB" pitchFamily="34" charset="0"/>
              </a:rPr>
              <a:t> Health and Social affairs of Georgia </a:t>
            </a:r>
            <a:endParaRPr lang="en-US" sz="4800" dirty="0">
              <a:solidFill>
                <a:schemeClr val="tx1">
                  <a:lumMod val="50000"/>
                  <a:lumOff val="50000"/>
                </a:schemeClr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38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2274838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3600" dirty="0" smtClean="0"/>
              <a:t>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sz="3600" dirty="0" smtClean="0"/>
              <a:t>TSA is the main mechanism to support the extreme poor  households in Georgia.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sz="3600" dirty="0"/>
          </a:p>
          <a:p>
            <a:pPr algn="ctr">
              <a:buFont typeface="Wingdings" panose="05000000000000000000" pitchFamily="2" charset="2"/>
              <a:buNone/>
            </a:pPr>
            <a:r>
              <a:rPr lang="en-US" sz="3600" dirty="0" smtClean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835696" y="1340768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Targeted Social Assistance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6337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39552" y="1720840"/>
            <a:ext cx="83529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Its goal is to reduce the </a:t>
            </a:r>
            <a:r>
              <a:rPr lang="en-US" sz="2800" b="1" dirty="0"/>
              <a:t>level of </a:t>
            </a:r>
            <a:r>
              <a:rPr lang="en-US" sz="2800" b="1" dirty="0" smtClean="0"/>
              <a:t>poverty of the most vulnerable households in the country  </a:t>
            </a:r>
            <a:r>
              <a:rPr lang="en-US" sz="2800" b="1" dirty="0"/>
              <a:t> </a:t>
            </a:r>
            <a:endParaRPr lang="ru-RU" sz="2800" b="1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Fully Operational </a:t>
            </a:r>
            <a:r>
              <a:rPr lang="en-US" sz="2800" dirty="0"/>
              <a:t>since </a:t>
            </a:r>
            <a:r>
              <a:rPr lang="en-US" sz="2800" dirty="0" smtClean="0"/>
              <a:t>2006;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Modified in 2010 and 2015;</a:t>
            </a:r>
            <a:endParaRPr lang="en-US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Up to 12% of the population are covered by TSA 445555 persons( Feb 2017)</a:t>
            </a:r>
            <a:endParaRPr lang="en-US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Recipients: 55% female, up to 32% children, up to 20% people over 60.  </a:t>
            </a:r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/>
              <a:t>TSA program overview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567414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07504" y="1484784"/>
            <a:ext cx="8928992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600" dirty="0" smtClean="0"/>
              <a:t>TSA covers entire country with 73 service units;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600" dirty="0" smtClean="0"/>
              <a:t>In 2015 with the support of UNICEF and World Bank a new method of assessment was launched. The System differentiates vulnerabilities of the household based on the score. Cash benefit is allocated based on the score and varies from 30-60 Gel/person/monthly;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600" dirty="0" smtClean="0"/>
              <a:t> The </a:t>
            </a:r>
            <a:r>
              <a:rPr lang="en-US" sz="2600" dirty="0"/>
              <a:t>impact </a:t>
            </a:r>
            <a:r>
              <a:rPr lang="en-US" sz="2600" dirty="0" smtClean="0"/>
              <a:t>of TSA on </a:t>
            </a:r>
            <a:r>
              <a:rPr lang="en-US" sz="2600" dirty="0"/>
              <a:t>the extreme poverty rates for the total population and children are 4.2 and 6.4 percentage point reductions, </a:t>
            </a:r>
            <a:r>
              <a:rPr lang="en-US" sz="2600" dirty="0" smtClean="0"/>
              <a:t>respectively </a:t>
            </a:r>
            <a:r>
              <a:rPr lang="en-US" sz="1100" dirty="0" smtClean="0"/>
              <a:t>(UNICEF 2015 survey).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600" dirty="0" smtClean="0"/>
              <a:t>There </a:t>
            </a:r>
            <a:r>
              <a:rPr lang="en-US" sz="2600" dirty="0"/>
              <a:t>are still up to 80 000 households that need to be re-assessed with the new methodology. </a:t>
            </a:r>
            <a:r>
              <a:rPr lang="en-US" sz="2600" dirty="0" smtClean="0"/>
              <a:t>Re-assessment </a:t>
            </a:r>
            <a:r>
              <a:rPr lang="en-US" sz="2600" dirty="0"/>
              <a:t>to be completed </a:t>
            </a:r>
            <a:r>
              <a:rPr lang="en-US" sz="2600" dirty="0" smtClean="0"/>
              <a:t>this summer.  </a:t>
            </a:r>
            <a:endParaRPr lang="en-US" sz="2600" dirty="0"/>
          </a:p>
        </p:txBody>
      </p:sp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b="1" dirty="0" smtClean="0"/>
              <a:t>TSA system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84010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267352"/>
              </p:ext>
            </p:extLst>
          </p:nvPr>
        </p:nvGraphicFramePr>
        <p:xfrm>
          <a:off x="683570" y="1720840"/>
          <a:ext cx="8208915" cy="4084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4261"/>
                <a:gridCol w="558995"/>
                <a:gridCol w="558995"/>
                <a:gridCol w="561938"/>
                <a:gridCol w="627645"/>
                <a:gridCol w="562918"/>
                <a:gridCol w="562918"/>
                <a:gridCol w="562918"/>
                <a:gridCol w="627645"/>
                <a:gridCol w="562918"/>
                <a:gridCol w="562918"/>
                <a:gridCol w="562918"/>
                <a:gridCol w="644315"/>
                <a:gridCol w="147613"/>
              </a:tblGrid>
              <a:tr h="314186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50800" marB="50800" anchor="ctr"/>
                </a:tc>
                <a:tc gridSpan="1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Poverty threshold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36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Extreme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Relative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General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50800" marB="508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7831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% poor 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2009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2009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2009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837831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Households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8.9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8.3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3.1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23.7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21.8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20.1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20.7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41.5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35.4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21.8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16.4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523644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Children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11.5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9.4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6.0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2.5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28.4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25.2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27.1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26.8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49.0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40.8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28.4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21.7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523644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Pensioners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7.3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8.1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22.2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21.3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18.7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19.3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41.7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36.6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20.6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15.0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523644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Population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9.9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9.1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3.9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2.1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25.7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23.5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22.9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23.1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44.8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37.9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24.6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18.4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71800" y="7647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2800" dirty="0" smtClean="0"/>
              <a:t>TSA system</a:t>
            </a:r>
            <a:endParaRPr lang="ru-RU" sz="2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714058"/>
              </p:ext>
            </p:extLst>
          </p:nvPr>
        </p:nvGraphicFramePr>
        <p:xfrm>
          <a:off x="431539" y="1287925"/>
          <a:ext cx="8280922" cy="4540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3948"/>
                <a:gridCol w="563898"/>
                <a:gridCol w="563898"/>
                <a:gridCol w="566867"/>
                <a:gridCol w="633150"/>
                <a:gridCol w="567856"/>
                <a:gridCol w="567856"/>
                <a:gridCol w="567856"/>
                <a:gridCol w="633150"/>
                <a:gridCol w="567856"/>
                <a:gridCol w="567856"/>
                <a:gridCol w="567856"/>
                <a:gridCol w="649967"/>
                <a:gridCol w="148908"/>
              </a:tblGrid>
              <a:tr h="393477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50800" marB="50800" anchor="ctr"/>
                </a:tc>
                <a:tc gridSpan="1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UNICEF Household Monitoring Survey 2015</a:t>
                      </a:r>
                      <a:r>
                        <a:rPr lang="en-US" sz="1200" baseline="0" dirty="0" smtClean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57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Extreme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Relative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General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800" marR="50800" marT="50800" marB="508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446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% poor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2009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2009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2009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2013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2015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784406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Households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8.9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8.3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3.1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23.7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21.8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20.1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20.7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41.5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35.4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21.8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16.4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655794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Children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11.5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9.4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6.0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2.5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28.4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25.2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27.1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26.8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49.0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40.8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28.4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21.7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655794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Pensioners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7.3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8.1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1.7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22.2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21.3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18.7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19.3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41.7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36.6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20.6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15.0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  <a:tr h="655794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Population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9.9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9.1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3.9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2.1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25.7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23.5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22.9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23.1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44.8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37.9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24.6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50800" marR="50800" marT="50800" marB="5080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18.4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/>
                        <a:ea typeface="Times New Roman"/>
                        <a:cs typeface="Arial Unicode M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753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411760" y="764704"/>
            <a:ext cx="6192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sz="3200" b="1" dirty="0" smtClean="0"/>
              <a:t>Pension System </a:t>
            </a:r>
            <a:endParaRPr lang="ru-RU" sz="3200" b="1" dirty="0"/>
          </a:p>
        </p:txBody>
      </p:sp>
      <p:sp>
        <p:nvSpPr>
          <p:cNvPr id="2" name="Rectangle 1"/>
          <p:cNvSpPr/>
          <p:nvPr/>
        </p:nvSpPr>
        <p:spPr>
          <a:xfrm>
            <a:off x="270409" y="1390556"/>
            <a:ext cx="83529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Pension is </a:t>
            </a:r>
            <a:r>
              <a:rPr lang="en-US" sz="2400" dirty="0" smtClean="0"/>
              <a:t>the largest </a:t>
            </a:r>
            <a:r>
              <a:rPr lang="en-US" sz="2400" dirty="0" err="1"/>
              <a:t>programme</a:t>
            </a:r>
            <a:r>
              <a:rPr lang="en-US" sz="2400" dirty="0"/>
              <a:t> in terms of cost and the number of </a:t>
            </a:r>
            <a:r>
              <a:rPr lang="en-US" sz="2400" dirty="0" smtClean="0"/>
              <a:t>beneficiaries</a:t>
            </a:r>
            <a:r>
              <a:rPr lang="en-US" sz="2400" dirty="0"/>
              <a:t>;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Total number of beneficiaries for February 2017   was  720304 persons;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Eligibility </a:t>
            </a:r>
            <a:r>
              <a:rPr lang="en-US" sz="2400" dirty="0" err="1" smtClean="0"/>
              <a:t>Criterias</a:t>
            </a:r>
            <a:r>
              <a:rPr lang="en-US" sz="2400" dirty="0" smtClean="0"/>
              <a:t> are:  age -for Males 65 and Females 60 years, Citizenship, a citizen of foreign country that has been living in Georgia for over 10 years by the time of reaching pension age.;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In July of 2016 Pension amount has increased to 180 Gel;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development of high mountainous region, pensioners permanently residing in High mountainous regions  receive additional 20%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265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7504" y="1582341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Pension, as well as other cash transfer </a:t>
            </a:r>
            <a:r>
              <a:rPr lang="en-US" sz="2800" dirty="0" err="1"/>
              <a:t>programmes</a:t>
            </a:r>
            <a:r>
              <a:rPr lang="en-US" sz="2800" dirty="0"/>
              <a:t>, has immediate impact on the poverty level;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The pension </a:t>
            </a:r>
            <a:r>
              <a:rPr lang="en-US" sz="2800" dirty="0" err="1"/>
              <a:t>programme</a:t>
            </a:r>
            <a:r>
              <a:rPr lang="en-US" sz="2800" dirty="0"/>
              <a:t> is estimated to have reduced extreme poverty rates by 9 % points for the total population, and more significantly 24.5 percentage points for pensioners.(UNICEF 2015 survey</a:t>
            </a:r>
            <a:r>
              <a:rPr lang="en-US" sz="2800" dirty="0" smtClean="0"/>
              <a:t>);</a:t>
            </a: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Since September 2016 based on the Georgian law on development of high mountainous region, pensioners permanently residing in High mountainous regions  receive additional 20</a:t>
            </a:r>
            <a:r>
              <a:rPr lang="en-US" sz="2800" dirty="0" smtClean="0"/>
              <a:t>%;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483769" y="980728"/>
            <a:ext cx="5328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sz="3200" b="1" dirty="0"/>
              <a:t>Pension System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101665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131840" y="543595"/>
            <a:ext cx="4968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Social Services </a:t>
            </a:r>
            <a:endParaRPr lang="en-US" sz="3200" b="1" i="1" dirty="0"/>
          </a:p>
        </p:txBody>
      </p:sp>
      <p:sp>
        <p:nvSpPr>
          <p:cNvPr id="5" name="Rectangle 4"/>
          <p:cNvSpPr/>
          <p:nvPr/>
        </p:nvSpPr>
        <p:spPr>
          <a:xfrm>
            <a:off x="179512" y="1556792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Access to Social Services for the most vulnerable population (children lacking parental care, persons with disabilities and elderly) increases annually;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/>
              <a:t>I</a:t>
            </a:r>
            <a:r>
              <a:rPr lang="en-US" sz="2800" dirty="0" smtClean="0"/>
              <a:t>n 2010 services where mainly concentrated in 2-3 major cities, whereas today  these services are available in over 20 municipalities.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Although continuous efforts are made to support development of the services challenges in regional coverage still exist;</a:t>
            </a:r>
            <a:endParaRPr lang="en-US" sz="2800" dirty="0"/>
          </a:p>
          <a:p>
            <a:endParaRPr lang="en-US" i="1" dirty="0"/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0426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131840" y="543595"/>
            <a:ext cx="49685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Social Services </a:t>
            </a:r>
            <a:endParaRPr lang="en-US" sz="3200" b="1" i="1" dirty="0"/>
          </a:p>
        </p:txBody>
      </p:sp>
      <p:sp>
        <p:nvSpPr>
          <p:cNvPr id="5" name="Rectangle 4"/>
          <p:cNvSpPr/>
          <p:nvPr/>
        </p:nvSpPr>
        <p:spPr>
          <a:xfrm>
            <a:off x="179512" y="1556792"/>
            <a:ext cx="885698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In last couple of years quality of services has also been high on the agenda, through establishing guidelines, standards and monitoring mechanisms;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Work continuous to  improve legal framework and harmonize </a:t>
            </a:r>
            <a:r>
              <a:rPr lang="en-US" sz="2800" dirty="0" smtClean="0"/>
              <a:t>it </a:t>
            </a:r>
            <a:r>
              <a:rPr lang="en-US" sz="2800" dirty="0" smtClean="0"/>
              <a:t>with international </a:t>
            </a:r>
            <a:r>
              <a:rPr lang="en-US" sz="2800" dirty="0" smtClean="0"/>
              <a:t>standards, especially  </a:t>
            </a:r>
            <a:r>
              <a:rPr lang="en-US" sz="2800" dirty="0" smtClean="0"/>
              <a:t>concerning rights of children, persons with disabilities and  elderly and their protection against all forms of violence;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  <a:p>
            <a:pPr marL="285750" indent="-285750">
              <a:buFont typeface="Arial" pitchFamily="34" charset="0"/>
              <a:buChar char="•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5819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606</Words>
  <Application>Microsoft Office PowerPoint</Application>
  <PresentationFormat>On-screen Show (4:3)</PresentationFormat>
  <Paragraphs>185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MoLHSA</dc:creator>
  <cp:lastModifiedBy>Nino Odisharia</cp:lastModifiedBy>
  <cp:revision>38</cp:revision>
  <dcterms:created xsi:type="dcterms:W3CDTF">2015-05-06T13:11:29Z</dcterms:created>
  <dcterms:modified xsi:type="dcterms:W3CDTF">2017-03-14T11:41:36Z</dcterms:modified>
</cp:coreProperties>
</file>