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8" r:id="rId3"/>
    <p:sldId id="269" r:id="rId4"/>
    <p:sldId id="264" r:id="rId5"/>
    <p:sldId id="270" r:id="rId6"/>
    <p:sldId id="271" r:id="rId7"/>
    <p:sldId id="275" r:id="rId8"/>
    <p:sldId id="273" r:id="rId9"/>
    <p:sldId id="257" r:id="rId10"/>
  </p:sldIdLst>
  <p:sldSz cx="9144000" cy="6858000" type="screen4x3"/>
  <p:notesSz cx="6858000" cy="9418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CC66"/>
    <a:srgbClr val="66FF33"/>
    <a:srgbClr val="FFCC99"/>
    <a:srgbClr val="33CCCC"/>
    <a:srgbClr val="00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606"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D41402-9A0C-4137-9228-0A321AE60826}" type="doc">
      <dgm:prSet loTypeId="urn:microsoft.com/office/officeart/2005/8/layout/cycle5" loCatId="cycle" qsTypeId="urn:microsoft.com/office/officeart/2005/8/quickstyle/simple3" qsCatId="simple" csTypeId="urn:microsoft.com/office/officeart/2005/8/colors/accent1_2" csCatId="accent1" phldr="1"/>
      <dgm:spPr/>
      <dgm:t>
        <a:bodyPr/>
        <a:lstStyle/>
        <a:p>
          <a:endParaRPr lang="en-US"/>
        </a:p>
      </dgm:t>
    </dgm:pt>
    <dgm:pt modelId="{1CA1309E-7290-4B12-87D3-6E3CB88C4FA3}">
      <dgm:prSet phldrT="[Text]">
        <dgm:style>
          <a:lnRef idx="1">
            <a:schemeClr val="accent6"/>
          </a:lnRef>
          <a:fillRef idx="2">
            <a:schemeClr val="accent6"/>
          </a:fillRef>
          <a:effectRef idx="1">
            <a:schemeClr val="accent6"/>
          </a:effectRef>
          <a:fontRef idx="minor">
            <a:schemeClr val="dk1"/>
          </a:fontRef>
        </dgm:style>
      </dgm:prSet>
      <dgm:spPr>
        <a:solidFill>
          <a:srgbClr val="FFCC99"/>
        </a:solidFill>
      </dgm:spPr>
      <dgm:t>
        <a:bodyPr/>
        <a:lstStyle/>
        <a:p>
          <a:r>
            <a:rPr lang="en-US" b="1" dirty="0" smtClean="0"/>
            <a:t>Department of Strategic development</a:t>
          </a:r>
          <a:endParaRPr lang="en-US" dirty="0"/>
        </a:p>
      </dgm:t>
    </dgm:pt>
    <dgm:pt modelId="{2D4E0C06-BFB8-4E12-9951-16C9F0D57371}" type="parTrans" cxnId="{EF3FB43F-4200-46B6-9E8C-D1F3234C5156}">
      <dgm:prSet/>
      <dgm:spPr/>
      <dgm:t>
        <a:bodyPr/>
        <a:lstStyle/>
        <a:p>
          <a:endParaRPr lang="en-US"/>
        </a:p>
      </dgm:t>
    </dgm:pt>
    <dgm:pt modelId="{8093BA8F-9583-4C5C-9AAB-8DDD3702E100}" type="sibTrans" cxnId="{EF3FB43F-4200-46B6-9E8C-D1F3234C5156}">
      <dgm:prSet>
        <dgm:style>
          <a:lnRef idx="1">
            <a:schemeClr val="accent6"/>
          </a:lnRef>
          <a:fillRef idx="0">
            <a:schemeClr val="accent6"/>
          </a:fillRef>
          <a:effectRef idx="0">
            <a:schemeClr val="accent6"/>
          </a:effectRef>
          <a:fontRef idx="minor">
            <a:schemeClr val="tx1"/>
          </a:fontRef>
        </dgm:style>
      </dgm:prSet>
      <dgm:spPr>
        <a:ln w="38100">
          <a:solidFill>
            <a:schemeClr val="tx1"/>
          </a:solidFill>
        </a:ln>
      </dgm:spPr>
      <dgm:t>
        <a:bodyPr/>
        <a:lstStyle/>
        <a:p>
          <a:endParaRPr lang="en-US"/>
        </a:p>
      </dgm:t>
    </dgm:pt>
    <dgm:pt modelId="{9C7998D3-4D8E-404F-8999-3E56783D135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smtClean="0"/>
            <a:t>Working Group</a:t>
          </a:r>
          <a:endParaRPr lang="en-US" dirty="0"/>
        </a:p>
      </dgm:t>
    </dgm:pt>
    <dgm:pt modelId="{4CECA0B9-EE23-4664-A423-B69BEE84EAA4}" type="parTrans" cxnId="{B96BEA96-DF63-4E74-9C05-721E2CAACC32}">
      <dgm:prSet/>
      <dgm:spPr/>
      <dgm:t>
        <a:bodyPr/>
        <a:lstStyle/>
        <a:p>
          <a:endParaRPr lang="en-US"/>
        </a:p>
      </dgm:t>
    </dgm:pt>
    <dgm:pt modelId="{D918FF3B-5F09-4A4C-825F-B5E5F89C8E5B}" type="sibTrans" cxnId="{B96BEA96-DF63-4E74-9C05-721E2CAACC32}">
      <dgm:prSet>
        <dgm:style>
          <a:lnRef idx="1">
            <a:schemeClr val="accent2"/>
          </a:lnRef>
          <a:fillRef idx="0">
            <a:schemeClr val="accent2"/>
          </a:fillRef>
          <a:effectRef idx="0">
            <a:schemeClr val="accent2"/>
          </a:effectRef>
          <a:fontRef idx="minor">
            <a:schemeClr val="tx1"/>
          </a:fontRef>
        </dgm:style>
      </dgm:prSet>
      <dgm:spPr>
        <a:ln w="38100">
          <a:solidFill>
            <a:schemeClr val="tx1"/>
          </a:solidFill>
        </a:ln>
      </dgm:spPr>
      <dgm:t>
        <a:bodyPr/>
        <a:lstStyle/>
        <a:p>
          <a:endParaRPr lang="en-US"/>
        </a:p>
      </dgm:t>
    </dgm:pt>
    <dgm:pt modelId="{CAF44BDF-CDCC-4BFA-AF34-13B7AD146E98}">
      <dgm:prSet phldrT="[Text]">
        <dgm:style>
          <a:lnRef idx="1">
            <a:schemeClr val="accent3"/>
          </a:lnRef>
          <a:fillRef idx="2">
            <a:schemeClr val="accent3"/>
          </a:fillRef>
          <a:effectRef idx="1">
            <a:schemeClr val="accent3"/>
          </a:effectRef>
          <a:fontRef idx="minor">
            <a:schemeClr val="dk1"/>
          </a:fontRef>
        </dgm:style>
      </dgm:prSet>
      <dgm:spPr/>
      <dgm:t>
        <a:bodyPr/>
        <a:lstStyle/>
        <a:p>
          <a:r>
            <a:rPr lang="en-US" b="1" dirty="0" smtClean="0"/>
            <a:t>Department of Strategic development</a:t>
          </a:r>
          <a:endParaRPr lang="en-US" b="1" dirty="0"/>
        </a:p>
      </dgm:t>
    </dgm:pt>
    <dgm:pt modelId="{FC7C3AE6-D68F-4DB8-AF29-E92BF911119E}" type="parTrans" cxnId="{9D137804-9F3B-49D6-AD0F-35714800DCF4}">
      <dgm:prSet/>
      <dgm:spPr/>
      <dgm:t>
        <a:bodyPr/>
        <a:lstStyle/>
        <a:p>
          <a:endParaRPr lang="en-US"/>
        </a:p>
      </dgm:t>
    </dgm:pt>
    <dgm:pt modelId="{0289ABD9-0C5D-4E09-BEA0-CA611A50BC86}" type="sibTrans" cxnId="{9D137804-9F3B-49D6-AD0F-35714800DCF4}">
      <dgm:prSet>
        <dgm:style>
          <a:lnRef idx="1">
            <a:schemeClr val="accent3"/>
          </a:lnRef>
          <a:fillRef idx="0">
            <a:schemeClr val="accent3"/>
          </a:fillRef>
          <a:effectRef idx="0">
            <a:schemeClr val="accent3"/>
          </a:effectRef>
          <a:fontRef idx="minor">
            <a:schemeClr val="tx1"/>
          </a:fontRef>
        </dgm:style>
      </dgm:prSet>
      <dgm:spPr>
        <a:ln w="38100">
          <a:solidFill>
            <a:schemeClr val="tx1"/>
          </a:solidFill>
        </a:ln>
      </dgm:spPr>
      <dgm:t>
        <a:bodyPr/>
        <a:lstStyle/>
        <a:p>
          <a:endParaRPr lang="en-US"/>
        </a:p>
      </dgm:t>
    </dgm:pt>
    <dgm:pt modelId="{1E0A3025-878B-49BE-9942-4C7622EE8651}">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US" sz="1800" b="1" dirty="0" smtClean="0"/>
            <a:t>Hospitals</a:t>
          </a:r>
          <a:endParaRPr lang="en-US" sz="1800" b="1" dirty="0"/>
        </a:p>
      </dgm:t>
    </dgm:pt>
    <dgm:pt modelId="{D37B3B2E-718E-4FE2-8D19-CDBD338E5A64}" type="parTrans" cxnId="{909AEC7A-A216-4600-8836-C390F867FB38}">
      <dgm:prSet/>
      <dgm:spPr/>
      <dgm:t>
        <a:bodyPr/>
        <a:lstStyle/>
        <a:p>
          <a:endParaRPr lang="en-US"/>
        </a:p>
      </dgm:t>
    </dgm:pt>
    <dgm:pt modelId="{EB1840D9-4B36-404B-9403-9BF292DD13D6}" type="sibTrans" cxnId="{909AEC7A-A216-4600-8836-C390F867FB38}">
      <dgm:prSet>
        <dgm:style>
          <a:lnRef idx="1">
            <a:schemeClr val="accent5"/>
          </a:lnRef>
          <a:fillRef idx="0">
            <a:schemeClr val="accent5"/>
          </a:fillRef>
          <a:effectRef idx="0">
            <a:schemeClr val="accent5"/>
          </a:effectRef>
          <a:fontRef idx="minor">
            <a:schemeClr val="tx1"/>
          </a:fontRef>
        </dgm:style>
      </dgm:prSet>
      <dgm:spPr>
        <a:solidFill>
          <a:schemeClr val="tx1"/>
        </a:solidFill>
        <a:ln w="38100">
          <a:solidFill>
            <a:schemeClr val="tx1"/>
          </a:solidFill>
        </a:ln>
      </dgm:spPr>
      <dgm:t>
        <a:bodyPr/>
        <a:lstStyle/>
        <a:p>
          <a:endParaRPr lang="en-US"/>
        </a:p>
      </dgm:t>
    </dgm:pt>
    <dgm:pt modelId="{F49EF8AF-6923-4983-90FB-4F565AB9A413}">
      <dgm:prSet phldrT="[Text]" custT="1">
        <dgm:style>
          <a:lnRef idx="1">
            <a:schemeClr val="accent4"/>
          </a:lnRef>
          <a:fillRef idx="2">
            <a:schemeClr val="accent4"/>
          </a:fillRef>
          <a:effectRef idx="1">
            <a:schemeClr val="accent4"/>
          </a:effectRef>
          <a:fontRef idx="minor">
            <a:schemeClr val="dk1"/>
          </a:fontRef>
        </dgm:style>
      </dgm:prSet>
      <dgm:spPr/>
      <dgm:t>
        <a:bodyPr/>
        <a:lstStyle/>
        <a:p>
          <a:endParaRPr lang="en-US" sz="1600" b="1" dirty="0" smtClean="0"/>
        </a:p>
        <a:p>
          <a:r>
            <a:rPr lang="en-US" sz="1600" b="1" dirty="0" smtClean="0"/>
            <a:t>NCDC</a:t>
          </a:r>
        </a:p>
        <a:p>
          <a:r>
            <a:rPr lang="en-US" sz="1600" b="1" dirty="0" smtClean="0"/>
            <a:t>HMIS</a:t>
          </a:r>
        </a:p>
        <a:p>
          <a:r>
            <a:rPr lang="en-US" sz="1600" b="1" dirty="0" smtClean="0"/>
            <a:t>RAMA</a:t>
          </a:r>
        </a:p>
        <a:p>
          <a:endParaRPr lang="en-US" sz="1200" b="1" dirty="0"/>
        </a:p>
      </dgm:t>
    </dgm:pt>
    <dgm:pt modelId="{97C23740-B1EB-4235-B1D1-1CBA845B05FE}" type="sibTrans" cxnId="{39C2A11B-E5E3-4A45-8445-268B319F6F08}">
      <dgm:prSet>
        <dgm:style>
          <a:lnRef idx="1">
            <a:schemeClr val="accent4"/>
          </a:lnRef>
          <a:fillRef idx="0">
            <a:schemeClr val="accent4"/>
          </a:fillRef>
          <a:effectRef idx="0">
            <a:schemeClr val="accent4"/>
          </a:effectRef>
          <a:fontRef idx="minor">
            <a:schemeClr val="tx1"/>
          </a:fontRef>
        </dgm:style>
      </dgm:prSet>
      <dgm:spPr>
        <a:ln w="38100">
          <a:solidFill>
            <a:schemeClr val="tx1"/>
          </a:solidFill>
        </a:ln>
      </dgm:spPr>
      <dgm:t>
        <a:bodyPr/>
        <a:lstStyle/>
        <a:p>
          <a:endParaRPr lang="en-US"/>
        </a:p>
      </dgm:t>
    </dgm:pt>
    <dgm:pt modelId="{C72D4E60-B916-46B8-A71C-196F682D9699}" type="parTrans" cxnId="{39C2A11B-E5E3-4A45-8445-268B319F6F08}">
      <dgm:prSet/>
      <dgm:spPr/>
      <dgm:t>
        <a:bodyPr/>
        <a:lstStyle/>
        <a:p>
          <a:endParaRPr lang="en-US"/>
        </a:p>
      </dgm:t>
    </dgm:pt>
    <dgm:pt modelId="{165416DC-722F-41F7-877C-54CC8A468886}" type="pres">
      <dgm:prSet presAssocID="{63D41402-9A0C-4137-9228-0A321AE60826}" presName="cycle" presStyleCnt="0">
        <dgm:presLayoutVars>
          <dgm:dir/>
          <dgm:resizeHandles val="exact"/>
        </dgm:presLayoutVars>
      </dgm:prSet>
      <dgm:spPr/>
      <dgm:t>
        <a:bodyPr/>
        <a:lstStyle/>
        <a:p>
          <a:endParaRPr lang="en-US"/>
        </a:p>
      </dgm:t>
    </dgm:pt>
    <dgm:pt modelId="{A2E979DB-FEB1-4F16-8535-B1F8A5E2F5DC}" type="pres">
      <dgm:prSet presAssocID="{F49EF8AF-6923-4983-90FB-4F565AB9A413}" presName="node" presStyleLbl="node1" presStyleIdx="0" presStyleCnt="5">
        <dgm:presLayoutVars>
          <dgm:bulletEnabled val="1"/>
        </dgm:presLayoutVars>
      </dgm:prSet>
      <dgm:spPr/>
      <dgm:t>
        <a:bodyPr/>
        <a:lstStyle/>
        <a:p>
          <a:endParaRPr lang="en-US"/>
        </a:p>
      </dgm:t>
    </dgm:pt>
    <dgm:pt modelId="{05FFFDFF-67C3-48C8-B8EC-E2A2C1A559D6}" type="pres">
      <dgm:prSet presAssocID="{F49EF8AF-6923-4983-90FB-4F565AB9A413}" presName="spNode" presStyleCnt="0"/>
      <dgm:spPr/>
    </dgm:pt>
    <dgm:pt modelId="{A1C632A6-63B1-4EFC-A606-A5DCADB33D1F}" type="pres">
      <dgm:prSet presAssocID="{97C23740-B1EB-4235-B1D1-1CBA845B05FE}" presName="sibTrans" presStyleLbl="sibTrans1D1" presStyleIdx="0" presStyleCnt="5"/>
      <dgm:spPr/>
      <dgm:t>
        <a:bodyPr/>
        <a:lstStyle/>
        <a:p>
          <a:endParaRPr lang="en-US"/>
        </a:p>
      </dgm:t>
    </dgm:pt>
    <dgm:pt modelId="{CF372878-1488-4873-BE11-3E2B4527731B}" type="pres">
      <dgm:prSet presAssocID="{1CA1309E-7290-4B12-87D3-6E3CB88C4FA3}" presName="node" presStyleLbl="node1" presStyleIdx="1" presStyleCnt="5">
        <dgm:presLayoutVars>
          <dgm:bulletEnabled val="1"/>
        </dgm:presLayoutVars>
      </dgm:prSet>
      <dgm:spPr/>
      <dgm:t>
        <a:bodyPr/>
        <a:lstStyle/>
        <a:p>
          <a:endParaRPr lang="en-US"/>
        </a:p>
      </dgm:t>
    </dgm:pt>
    <dgm:pt modelId="{D635E442-CD55-4EBA-97E2-1262CF2DFD17}" type="pres">
      <dgm:prSet presAssocID="{1CA1309E-7290-4B12-87D3-6E3CB88C4FA3}" presName="spNode" presStyleCnt="0"/>
      <dgm:spPr/>
    </dgm:pt>
    <dgm:pt modelId="{FC3188E2-E0BF-46A0-8C32-C0A13E5E9D2C}" type="pres">
      <dgm:prSet presAssocID="{8093BA8F-9583-4C5C-9AAB-8DDD3702E100}" presName="sibTrans" presStyleLbl="sibTrans1D1" presStyleIdx="1" presStyleCnt="5"/>
      <dgm:spPr/>
      <dgm:t>
        <a:bodyPr/>
        <a:lstStyle/>
        <a:p>
          <a:endParaRPr lang="en-US"/>
        </a:p>
      </dgm:t>
    </dgm:pt>
    <dgm:pt modelId="{2FF9040E-7E15-4BD9-B6D7-31759FC3A38C}" type="pres">
      <dgm:prSet presAssocID="{9C7998D3-4D8E-404F-8999-3E56783D1358}" presName="node" presStyleLbl="node1" presStyleIdx="2" presStyleCnt="5" custRadScaleRad="99658" custRadScaleInc="-2986">
        <dgm:presLayoutVars>
          <dgm:bulletEnabled val="1"/>
        </dgm:presLayoutVars>
      </dgm:prSet>
      <dgm:spPr/>
      <dgm:t>
        <a:bodyPr/>
        <a:lstStyle/>
        <a:p>
          <a:endParaRPr lang="en-US"/>
        </a:p>
      </dgm:t>
    </dgm:pt>
    <dgm:pt modelId="{D5681382-403F-44F2-AC7F-59DED2CD61FC}" type="pres">
      <dgm:prSet presAssocID="{9C7998D3-4D8E-404F-8999-3E56783D1358}" presName="spNode" presStyleCnt="0"/>
      <dgm:spPr/>
    </dgm:pt>
    <dgm:pt modelId="{8F441977-341C-43FA-AC0D-C493A6840A69}" type="pres">
      <dgm:prSet presAssocID="{D918FF3B-5F09-4A4C-825F-B5E5F89C8E5B}" presName="sibTrans" presStyleLbl="sibTrans1D1" presStyleIdx="2" presStyleCnt="5"/>
      <dgm:spPr/>
      <dgm:t>
        <a:bodyPr/>
        <a:lstStyle/>
        <a:p>
          <a:endParaRPr lang="en-US"/>
        </a:p>
      </dgm:t>
    </dgm:pt>
    <dgm:pt modelId="{66E22BB4-0A34-409A-8F66-20CB6A2FACE3}" type="pres">
      <dgm:prSet presAssocID="{CAF44BDF-CDCC-4BFA-AF34-13B7AD146E98}" presName="node" presStyleLbl="node1" presStyleIdx="3" presStyleCnt="5">
        <dgm:presLayoutVars>
          <dgm:bulletEnabled val="1"/>
        </dgm:presLayoutVars>
      </dgm:prSet>
      <dgm:spPr/>
      <dgm:t>
        <a:bodyPr/>
        <a:lstStyle/>
        <a:p>
          <a:endParaRPr lang="en-US"/>
        </a:p>
      </dgm:t>
    </dgm:pt>
    <dgm:pt modelId="{3572EF88-39DA-4689-9F31-EFFE668FF334}" type="pres">
      <dgm:prSet presAssocID="{CAF44BDF-CDCC-4BFA-AF34-13B7AD146E98}" presName="spNode" presStyleCnt="0"/>
      <dgm:spPr/>
    </dgm:pt>
    <dgm:pt modelId="{FAAACCC1-AB3E-42E6-B8EF-75469D6808E2}" type="pres">
      <dgm:prSet presAssocID="{0289ABD9-0C5D-4E09-BEA0-CA611A50BC86}" presName="sibTrans" presStyleLbl="sibTrans1D1" presStyleIdx="3" presStyleCnt="5"/>
      <dgm:spPr/>
      <dgm:t>
        <a:bodyPr/>
        <a:lstStyle/>
        <a:p>
          <a:endParaRPr lang="en-US"/>
        </a:p>
      </dgm:t>
    </dgm:pt>
    <dgm:pt modelId="{AB1590D6-158F-4F2B-ABFB-C6141A5FF3D9}" type="pres">
      <dgm:prSet presAssocID="{1E0A3025-878B-49BE-9942-4C7622EE8651}" presName="node" presStyleLbl="node1" presStyleIdx="4" presStyleCnt="5">
        <dgm:presLayoutVars>
          <dgm:bulletEnabled val="1"/>
        </dgm:presLayoutVars>
      </dgm:prSet>
      <dgm:spPr/>
      <dgm:t>
        <a:bodyPr/>
        <a:lstStyle/>
        <a:p>
          <a:endParaRPr lang="en-US"/>
        </a:p>
      </dgm:t>
    </dgm:pt>
    <dgm:pt modelId="{6F3C6D77-EF9C-4AF4-8BF6-73C85B0EB5E6}" type="pres">
      <dgm:prSet presAssocID="{1E0A3025-878B-49BE-9942-4C7622EE8651}" presName="spNode" presStyleCnt="0"/>
      <dgm:spPr/>
    </dgm:pt>
    <dgm:pt modelId="{D0B9E283-C31E-4F43-A891-451CD6E4ACB2}" type="pres">
      <dgm:prSet presAssocID="{EB1840D9-4B36-404B-9403-9BF292DD13D6}" presName="sibTrans" presStyleLbl="sibTrans1D1" presStyleIdx="4" presStyleCnt="5"/>
      <dgm:spPr/>
      <dgm:t>
        <a:bodyPr/>
        <a:lstStyle/>
        <a:p>
          <a:endParaRPr lang="en-US"/>
        </a:p>
      </dgm:t>
    </dgm:pt>
  </dgm:ptLst>
  <dgm:cxnLst>
    <dgm:cxn modelId="{EE709C08-DC97-400D-BA11-0DBBE94FCCC5}" type="presOf" srcId="{9C7998D3-4D8E-404F-8999-3E56783D1358}" destId="{2FF9040E-7E15-4BD9-B6D7-31759FC3A38C}" srcOrd="0" destOrd="0" presId="urn:microsoft.com/office/officeart/2005/8/layout/cycle5"/>
    <dgm:cxn modelId="{0DA0E892-D718-46A8-BE2D-BD27D3673072}" type="presOf" srcId="{D918FF3B-5F09-4A4C-825F-B5E5F89C8E5B}" destId="{8F441977-341C-43FA-AC0D-C493A6840A69}" srcOrd="0" destOrd="0" presId="urn:microsoft.com/office/officeart/2005/8/layout/cycle5"/>
    <dgm:cxn modelId="{9D137804-9F3B-49D6-AD0F-35714800DCF4}" srcId="{63D41402-9A0C-4137-9228-0A321AE60826}" destId="{CAF44BDF-CDCC-4BFA-AF34-13B7AD146E98}" srcOrd="3" destOrd="0" parTransId="{FC7C3AE6-D68F-4DB8-AF29-E92BF911119E}" sibTransId="{0289ABD9-0C5D-4E09-BEA0-CA611A50BC86}"/>
    <dgm:cxn modelId="{5C11C92A-C7A5-412F-B72C-B2799A4B511C}" type="presOf" srcId="{1CA1309E-7290-4B12-87D3-6E3CB88C4FA3}" destId="{CF372878-1488-4873-BE11-3E2B4527731B}" srcOrd="0" destOrd="0" presId="urn:microsoft.com/office/officeart/2005/8/layout/cycle5"/>
    <dgm:cxn modelId="{B96BEA96-DF63-4E74-9C05-721E2CAACC32}" srcId="{63D41402-9A0C-4137-9228-0A321AE60826}" destId="{9C7998D3-4D8E-404F-8999-3E56783D1358}" srcOrd="2" destOrd="0" parTransId="{4CECA0B9-EE23-4664-A423-B69BEE84EAA4}" sibTransId="{D918FF3B-5F09-4A4C-825F-B5E5F89C8E5B}"/>
    <dgm:cxn modelId="{E9913FAA-44F0-4A67-9F99-C48105727949}" type="presOf" srcId="{CAF44BDF-CDCC-4BFA-AF34-13B7AD146E98}" destId="{66E22BB4-0A34-409A-8F66-20CB6A2FACE3}" srcOrd="0" destOrd="0" presId="urn:microsoft.com/office/officeart/2005/8/layout/cycle5"/>
    <dgm:cxn modelId="{1391321C-11C8-4D5F-8C68-A6E2CD7B5675}" type="presOf" srcId="{63D41402-9A0C-4137-9228-0A321AE60826}" destId="{165416DC-722F-41F7-877C-54CC8A468886}" srcOrd="0" destOrd="0" presId="urn:microsoft.com/office/officeart/2005/8/layout/cycle5"/>
    <dgm:cxn modelId="{4B7BCAB6-63AB-4463-B066-F68BDC797E1C}" type="presOf" srcId="{EB1840D9-4B36-404B-9403-9BF292DD13D6}" destId="{D0B9E283-C31E-4F43-A891-451CD6E4ACB2}" srcOrd="0" destOrd="0" presId="urn:microsoft.com/office/officeart/2005/8/layout/cycle5"/>
    <dgm:cxn modelId="{909AEC7A-A216-4600-8836-C390F867FB38}" srcId="{63D41402-9A0C-4137-9228-0A321AE60826}" destId="{1E0A3025-878B-49BE-9942-4C7622EE8651}" srcOrd="4" destOrd="0" parTransId="{D37B3B2E-718E-4FE2-8D19-CDBD338E5A64}" sibTransId="{EB1840D9-4B36-404B-9403-9BF292DD13D6}"/>
    <dgm:cxn modelId="{5C1F60B2-7808-4243-A92C-DEC0AEE1B3D9}" type="presOf" srcId="{97C23740-B1EB-4235-B1D1-1CBA845B05FE}" destId="{A1C632A6-63B1-4EFC-A606-A5DCADB33D1F}" srcOrd="0" destOrd="0" presId="urn:microsoft.com/office/officeart/2005/8/layout/cycle5"/>
    <dgm:cxn modelId="{B231A7CE-F2BC-4200-9688-37F46A35F284}" type="presOf" srcId="{8093BA8F-9583-4C5C-9AAB-8DDD3702E100}" destId="{FC3188E2-E0BF-46A0-8C32-C0A13E5E9D2C}" srcOrd="0" destOrd="0" presId="urn:microsoft.com/office/officeart/2005/8/layout/cycle5"/>
    <dgm:cxn modelId="{EF3FB43F-4200-46B6-9E8C-D1F3234C5156}" srcId="{63D41402-9A0C-4137-9228-0A321AE60826}" destId="{1CA1309E-7290-4B12-87D3-6E3CB88C4FA3}" srcOrd="1" destOrd="0" parTransId="{2D4E0C06-BFB8-4E12-9951-16C9F0D57371}" sibTransId="{8093BA8F-9583-4C5C-9AAB-8DDD3702E100}"/>
    <dgm:cxn modelId="{39C2A11B-E5E3-4A45-8445-268B319F6F08}" srcId="{63D41402-9A0C-4137-9228-0A321AE60826}" destId="{F49EF8AF-6923-4983-90FB-4F565AB9A413}" srcOrd="0" destOrd="0" parTransId="{C72D4E60-B916-46B8-A71C-196F682D9699}" sibTransId="{97C23740-B1EB-4235-B1D1-1CBA845B05FE}"/>
    <dgm:cxn modelId="{B1694632-998B-46C9-89FB-6AD3DD87FA08}" type="presOf" srcId="{F49EF8AF-6923-4983-90FB-4F565AB9A413}" destId="{A2E979DB-FEB1-4F16-8535-B1F8A5E2F5DC}" srcOrd="0" destOrd="0" presId="urn:microsoft.com/office/officeart/2005/8/layout/cycle5"/>
    <dgm:cxn modelId="{AE14B5A0-539B-47C3-AF57-F353C42FBADC}" type="presOf" srcId="{1E0A3025-878B-49BE-9942-4C7622EE8651}" destId="{AB1590D6-158F-4F2B-ABFB-C6141A5FF3D9}" srcOrd="0" destOrd="0" presId="urn:microsoft.com/office/officeart/2005/8/layout/cycle5"/>
    <dgm:cxn modelId="{C31F9836-4816-41A1-89A1-D1E9131ABD1D}" type="presOf" srcId="{0289ABD9-0C5D-4E09-BEA0-CA611A50BC86}" destId="{FAAACCC1-AB3E-42E6-B8EF-75469D6808E2}" srcOrd="0" destOrd="0" presId="urn:microsoft.com/office/officeart/2005/8/layout/cycle5"/>
    <dgm:cxn modelId="{55DB1A91-08CE-4F2D-A52B-26C647F6F515}" type="presParOf" srcId="{165416DC-722F-41F7-877C-54CC8A468886}" destId="{A2E979DB-FEB1-4F16-8535-B1F8A5E2F5DC}" srcOrd="0" destOrd="0" presId="urn:microsoft.com/office/officeart/2005/8/layout/cycle5"/>
    <dgm:cxn modelId="{5775F1C0-6FCB-4CFF-B927-88F804C1A37C}" type="presParOf" srcId="{165416DC-722F-41F7-877C-54CC8A468886}" destId="{05FFFDFF-67C3-48C8-B8EC-E2A2C1A559D6}" srcOrd="1" destOrd="0" presId="urn:microsoft.com/office/officeart/2005/8/layout/cycle5"/>
    <dgm:cxn modelId="{C3689B3A-A563-4B65-B74C-214414688E37}" type="presParOf" srcId="{165416DC-722F-41F7-877C-54CC8A468886}" destId="{A1C632A6-63B1-4EFC-A606-A5DCADB33D1F}" srcOrd="2" destOrd="0" presId="urn:microsoft.com/office/officeart/2005/8/layout/cycle5"/>
    <dgm:cxn modelId="{03732D24-8DAA-44EE-AD02-5CC58DB8FBBC}" type="presParOf" srcId="{165416DC-722F-41F7-877C-54CC8A468886}" destId="{CF372878-1488-4873-BE11-3E2B4527731B}" srcOrd="3" destOrd="0" presId="urn:microsoft.com/office/officeart/2005/8/layout/cycle5"/>
    <dgm:cxn modelId="{B40AD958-FCD3-48EC-A415-8CD022BF6A31}" type="presParOf" srcId="{165416DC-722F-41F7-877C-54CC8A468886}" destId="{D635E442-CD55-4EBA-97E2-1262CF2DFD17}" srcOrd="4" destOrd="0" presId="urn:microsoft.com/office/officeart/2005/8/layout/cycle5"/>
    <dgm:cxn modelId="{C68DAC54-D3C6-48C2-9DE5-CA61C4F4005E}" type="presParOf" srcId="{165416DC-722F-41F7-877C-54CC8A468886}" destId="{FC3188E2-E0BF-46A0-8C32-C0A13E5E9D2C}" srcOrd="5" destOrd="0" presId="urn:microsoft.com/office/officeart/2005/8/layout/cycle5"/>
    <dgm:cxn modelId="{D83287E5-3084-4758-B964-36631EF67481}" type="presParOf" srcId="{165416DC-722F-41F7-877C-54CC8A468886}" destId="{2FF9040E-7E15-4BD9-B6D7-31759FC3A38C}" srcOrd="6" destOrd="0" presId="urn:microsoft.com/office/officeart/2005/8/layout/cycle5"/>
    <dgm:cxn modelId="{AB3BFD85-B90D-4E96-879B-D091394C5338}" type="presParOf" srcId="{165416DC-722F-41F7-877C-54CC8A468886}" destId="{D5681382-403F-44F2-AC7F-59DED2CD61FC}" srcOrd="7" destOrd="0" presId="urn:microsoft.com/office/officeart/2005/8/layout/cycle5"/>
    <dgm:cxn modelId="{C667DDF7-51CD-45CC-87A4-50A96CAD9B76}" type="presParOf" srcId="{165416DC-722F-41F7-877C-54CC8A468886}" destId="{8F441977-341C-43FA-AC0D-C493A6840A69}" srcOrd="8" destOrd="0" presId="urn:microsoft.com/office/officeart/2005/8/layout/cycle5"/>
    <dgm:cxn modelId="{0949551D-6E46-46C9-877B-0D5E8FA6E6DD}" type="presParOf" srcId="{165416DC-722F-41F7-877C-54CC8A468886}" destId="{66E22BB4-0A34-409A-8F66-20CB6A2FACE3}" srcOrd="9" destOrd="0" presId="urn:microsoft.com/office/officeart/2005/8/layout/cycle5"/>
    <dgm:cxn modelId="{82D12C22-3E5C-4CA2-BBEA-636CDD4F5907}" type="presParOf" srcId="{165416DC-722F-41F7-877C-54CC8A468886}" destId="{3572EF88-39DA-4689-9F31-EFFE668FF334}" srcOrd="10" destOrd="0" presId="urn:microsoft.com/office/officeart/2005/8/layout/cycle5"/>
    <dgm:cxn modelId="{8C484FC8-C8A7-4889-9D73-21D523B42763}" type="presParOf" srcId="{165416DC-722F-41F7-877C-54CC8A468886}" destId="{FAAACCC1-AB3E-42E6-B8EF-75469D6808E2}" srcOrd="11" destOrd="0" presId="urn:microsoft.com/office/officeart/2005/8/layout/cycle5"/>
    <dgm:cxn modelId="{B71BA93D-4886-4229-8391-A66D41FF03D6}" type="presParOf" srcId="{165416DC-722F-41F7-877C-54CC8A468886}" destId="{AB1590D6-158F-4F2B-ABFB-C6141A5FF3D9}" srcOrd="12" destOrd="0" presId="urn:microsoft.com/office/officeart/2005/8/layout/cycle5"/>
    <dgm:cxn modelId="{5032E88B-41AF-4525-819D-BD85849FF772}" type="presParOf" srcId="{165416DC-722F-41F7-877C-54CC8A468886}" destId="{6F3C6D77-EF9C-4AF4-8BF6-73C85B0EB5E6}" srcOrd="13" destOrd="0" presId="urn:microsoft.com/office/officeart/2005/8/layout/cycle5"/>
    <dgm:cxn modelId="{F0724F1F-8649-4C83-983E-8488975689C3}" type="presParOf" srcId="{165416DC-722F-41F7-877C-54CC8A468886}" destId="{D0B9E283-C31E-4F43-A891-451CD6E4ACB2}"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E979DB-FEB1-4F16-8535-B1F8A5E2F5DC}">
      <dsp:nvSpPr>
        <dsp:cNvPr id="0" name=""/>
        <dsp:cNvSpPr/>
      </dsp:nvSpPr>
      <dsp:spPr>
        <a:xfrm>
          <a:off x="3346288" y="1930"/>
          <a:ext cx="1537022" cy="999064"/>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US" sz="1600" b="1" kern="1200" dirty="0" smtClean="0"/>
            <a:t>NCDC</a:t>
          </a:r>
        </a:p>
        <a:p>
          <a:pPr lvl="0" algn="ctr" defTabSz="711200">
            <a:lnSpc>
              <a:spcPct val="90000"/>
            </a:lnSpc>
            <a:spcBef>
              <a:spcPct val="0"/>
            </a:spcBef>
            <a:spcAft>
              <a:spcPct val="35000"/>
            </a:spcAft>
          </a:pPr>
          <a:r>
            <a:rPr lang="en-US" sz="1600" b="1" kern="1200" dirty="0" smtClean="0"/>
            <a:t>HMIS</a:t>
          </a:r>
        </a:p>
        <a:p>
          <a:pPr lvl="0" algn="ctr" defTabSz="711200">
            <a:lnSpc>
              <a:spcPct val="90000"/>
            </a:lnSpc>
            <a:spcBef>
              <a:spcPct val="0"/>
            </a:spcBef>
            <a:spcAft>
              <a:spcPct val="35000"/>
            </a:spcAft>
          </a:pPr>
          <a:r>
            <a:rPr lang="en-US" sz="1600" b="1" kern="1200" dirty="0" smtClean="0"/>
            <a:t>RAMA</a:t>
          </a:r>
        </a:p>
        <a:p>
          <a:pPr lvl="0" algn="ctr" defTabSz="711200">
            <a:lnSpc>
              <a:spcPct val="90000"/>
            </a:lnSpc>
            <a:spcBef>
              <a:spcPct val="0"/>
            </a:spcBef>
            <a:spcAft>
              <a:spcPct val="35000"/>
            </a:spcAft>
          </a:pPr>
          <a:endParaRPr lang="en-US" sz="1200" b="1" kern="1200" dirty="0"/>
        </a:p>
      </dsp:txBody>
      <dsp:txXfrm>
        <a:off x="3395058" y="50700"/>
        <a:ext cx="1439482" cy="901524"/>
      </dsp:txXfrm>
    </dsp:sp>
    <dsp:sp modelId="{A1C632A6-63B1-4EFC-A606-A5DCADB33D1F}">
      <dsp:nvSpPr>
        <dsp:cNvPr id="0" name=""/>
        <dsp:cNvSpPr/>
      </dsp:nvSpPr>
      <dsp:spPr>
        <a:xfrm>
          <a:off x="2119536" y="501462"/>
          <a:ext cx="3990527" cy="3990527"/>
        </a:xfrm>
        <a:custGeom>
          <a:avLst/>
          <a:gdLst/>
          <a:ahLst/>
          <a:cxnLst/>
          <a:rect l="0" t="0" r="0" b="0"/>
          <a:pathLst>
            <a:path>
              <a:moveTo>
                <a:pt x="2969498" y="254015"/>
              </a:moveTo>
              <a:arcTo wR="1995263" hR="1995263" stAng="17953630" swAng="1211229"/>
            </a:path>
          </a:pathLst>
        </a:custGeom>
        <a:noFill/>
        <a:ln w="38100" cap="flat" cmpd="sng" algn="ctr">
          <a:solidFill>
            <a:schemeClr val="tx1"/>
          </a:solidFill>
          <a:prstDash val="solid"/>
          <a:tailEnd type="arrow"/>
        </a:ln>
        <a:effectLst/>
      </dsp:spPr>
      <dsp:style>
        <a:lnRef idx="1">
          <a:schemeClr val="accent4"/>
        </a:lnRef>
        <a:fillRef idx="0">
          <a:schemeClr val="accent4"/>
        </a:fillRef>
        <a:effectRef idx="0">
          <a:schemeClr val="accent4"/>
        </a:effectRef>
        <a:fontRef idx="minor">
          <a:schemeClr val="tx1"/>
        </a:fontRef>
      </dsp:style>
    </dsp:sp>
    <dsp:sp modelId="{CF372878-1488-4873-BE11-3E2B4527731B}">
      <dsp:nvSpPr>
        <dsp:cNvPr id="0" name=""/>
        <dsp:cNvSpPr/>
      </dsp:nvSpPr>
      <dsp:spPr>
        <a:xfrm>
          <a:off x="5243897" y="1380623"/>
          <a:ext cx="1537022" cy="999064"/>
        </a:xfrm>
        <a:prstGeom prst="roundRect">
          <a:avLst/>
        </a:prstGeom>
        <a:solidFill>
          <a:srgbClr val="FFCC99"/>
        </a:soli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Department of Strategic development</a:t>
          </a:r>
          <a:endParaRPr lang="en-US" sz="1800" kern="1200" dirty="0"/>
        </a:p>
      </dsp:txBody>
      <dsp:txXfrm>
        <a:off x="5292667" y="1429393"/>
        <a:ext cx="1439482" cy="901524"/>
      </dsp:txXfrm>
    </dsp:sp>
    <dsp:sp modelId="{FC3188E2-E0BF-46A0-8C32-C0A13E5E9D2C}">
      <dsp:nvSpPr>
        <dsp:cNvPr id="0" name=""/>
        <dsp:cNvSpPr/>
      </dsp:nvSpPr>
      <dsp:spPr>
        <a:xfrm>
          <a:off x="2118899" y="490068"/>
          <a:ext cx="3990527" cy="3990527"/>
        </a:xfrm>
        <a:custGeom>
          <a:avLst/>
          <a:gdLst/>
          <a:ahLst/>
          <a:cxnLst/>
          <a:rect l="0" t="0" r="0" b="0"/>
          <a:pathLst>
            <a:path>
              <a:moveTo>
                <a:pt x="3985223" y="2140645"/>
              </a:moveTo>
              <a:arcTo wR="1995263" hR="1995263" stAng="21850708" swAng="1335866"/>
            </a:path>
          </a:pathLst>
        </a:custGeom>
        <a:noFill/>
        <a:ln w="38100" cap="flat" cmpd="sng" algn="ctr">
          <a:solidFill>
            <a:schemeClr val="tx1"/>
          </a:solidFill>
          <a:prstDash val="solid"/>
          <a:tailEnd type="arrow"/>
        </a:ln>
        <a:effectLst/>
      </dsp:spPr>
      <dsp:style>
        <a:lnRef idx="1">
          <a:schemeClr val="accent6"/>
        </a:lnRef>
        <a:fillRef idx="0">
          <a:schemeClr val="accent6"/>
        </a:fillRef>
        <a:effectRef idx="0">
          <a:schemeClr val="accent6"/>
        </a:effectRef>
        <a:fontRef idx="minor">
          <a:schemeClr val="tx1"/>
        </a:fontRef>
      </dsp:style>
    </dsp:sp>
    <dsp:sp modelId="{2FF9040E-7E15-4BD9-B6D7-31759FC3A38C}">
      <dsp:nvSpPr>
        <dsp:cNvPr id="0" name=""/>
        <dsp:cNvSpPr/>
      </dsp:nvSpPr>
      <dsp:spPr>
        <a:xfrm>
          <a:off x="4535093" y="3591131"/>
          <a:ext cx="1537022" cy="999064"/>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Working Group</a:t>
          </a:r>
          <a:endParaRPr lang="en-US" sz="1800" kern="1200" dirty="0"/>
        </a:p>
      </dsp:txBody>
      <dsp:txXfrm>
        <a:off x="4583863" y="3639901"/>
        <a:ext cx="1439482" cy="901524"/>
      </dsp:txXfrm>
    </dsp:sp>
    <dsp:sp modelId="{8F441977-341C-43FA-AC0D-C493A6840A69}">
      <dsp:nvSpPr>
        <dsp:cNvPr id="0" name=""/>
        <dsp:cNvSpPr/>
      </dsp:nvSpPr>
      <dsp:spPr>
        <a:xfrm>
          <a:off x="2103010" y="498115"/>
          <a:ext cx="3990527" cy="3990527"/>
        </a:xfrm>
        <a:custGeom>
          <a:avLst/>
          <a:gdLst/>
          <a:ahLst/>
          <a:cxnLst/>
          <a:rect l="0" t="0" r="0" b="0"/>
          <a:pathLst>
            <a:path>
              <a:moveTo>
                <a:pt x="2269848" y="3971543"/>
              </a:moveTo>
              <a:arcTo wR="1995263" hR="1995263" stAng="4925396" swAng="862795"/>
            </a:path>
          </a:pathLst>
        </a:custGeom>
        <a:noFill/>
        <a:ln w="38100" cap="flat" cmpd="sng" algn="ctr">
          <a:solidFill>
            <a:schemeClr val="tx1"/>
          </a:solidFill>
          <a:prstDash val="solid"/>
          <a:tailEnd type="arrow"/>
        </a:ln>
        <a:effectLst/>
      </dsp:spPr>
      <dsp:style>
        <a:lnRef idx="1">
          <a:schemeClr val="accent2"/>
        </a:lnRef>
        <a:fillRef idx="0">
          <a:schemeClr val="accent2"/>
        </a:fillRef>
        <a:effectRef idx="0">
          <a:schemeClr val="accent2"/>
        </a:effectRef>
        <a:fontRef idx="minor">
          <a:schemeClr val="tx1"/>
        </a:fontRef>
      </dsp:style>
    </dsp:sp>
    <dsp:sp modelId="{66E22BB4-0A34-409A-8F66-20CB6A2FACE3}">
      <dsp:nvSpPr>
        <dsp:cNvPr id="0" name=""/>
        <dsp:cNvSpPr/>
      </dsp:nvSpPr>
      <dsp:spPr>
        <a:xfrm>
          <a:off x="2173502" y="3611396"/>
          <a:ext cx="1537022" cy="999064"/>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Department of Strategic development</a:t>
          </a:r>
          <a:endParaRPr lang="en-US" sz="1800" b="1" kern="1200" dirty="0"/>
        </a:p>
      </dsp:txBody>
      <dsp:txXfrm>
        <a:off x="2222272" y="3660166"/>
        <a:ext cx="1439482" cy="901524"/>
      </dsp:txXfrm>
    </dsp:sp>
    <dsp:sp modelId="{FAAACCC1-AB3E-42E6-B8EF-75469D6808E2}">
      <dsp:nvSpPr>
        <dsp:cNvPr id="0" name=""/>
        <dsp:cNvSpPr/>
      </dsp:nvSpPr>
      <dsp:spPr>
        <a:xfrm>
          <a:off x="2119536" y="501462"/>
          <a:ext cx="3990527" cy="3990527"/>
        </a:xfrm>
        <a:custGeom>
          <a:avLst/>
          <a:gdLst/>
          <a:ahLst/>
          <a:cxnLst/>
          <a:rect l="0" t="0" r="0" b="0"/>
          <a:pathLst>
            <a:path>
              <a:moveTo>
                <a:pt x="211645" y="2889569"/>
              </a:moveTo>
              <a:arcTo wR="1995263" hR="1995263" stAng="9202249" swAng="1359487"/>
            </a:path>
          </a:pathLst>
        </a:custGeom>
        <a:noFill/>
        <a:ln w="38100" cap="flat" cmpd="sng" algn="ctr">
          <a:solidFill>
            <a:schemeClr val="tx1"/>
          </a:solidFill>
          <a:prstDash val="solid"/>
          <a:tailEnd type="arrow"/>
        </a:ln>
        <a:effectLst/>
      </dsp:spPr>
      <dsp:style>
        <a:lnRef idx="1">
          <a:schemeClr val="accent3"/>
        </a:lnRef>
        <a:fillRef idx="0">
          <a:schemeClr val="accent3"/>
        </a:fillRef>
        <a:effectRef idx="0">
          <a:schemeClr val="accent3"/>
        </a:effectRef>
        <a:fontRef idx="minor">
          <a:schemeClr val="tx1"/>
        </a:fontRef>
      </dsp:style>
    </dsp:sp>
    <dsp:sp modelId="{AB1590D6-158F-4F2B-ABFB-C6141A5FF3D9}">
      <dsp:nvSpPr>
        <dsp:cNvPr id="0" name=""/>
        <dsp:cNvSpPr/>
      </dsp:nvSpPr>
      <dsp:spPr>
        <a:xfrm>
          <a:off x="1448680" y="1380623"/>
          <a:ext cx="1537022" cy="999064"/>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Hospitals</a:t>
          </a:r>
          <a:endParaRPr lang="en-US" sz="1800" b="1" kern="1200" dirty="0"/>
        </a:p>
      </dsp:txBody>
      <dsp:txXfrm>
        <a:off x="1497450" y="1429393"/>
        <a:ext cx="1439482" cy="901524"/>
      </dsp:txXfrm>
    </dsp:sp>
    <dsp:sp modelId="{D0B9E283-C31E-4F43-A891-451CD6E4ACB2}">
      <dsp:nvSpPr>
        <dsp:cNvPr id="0" name=""/>
        <dsp:cNvSpPr/>
      </dsp:nvSpPr>
      <dsp:spPr>
        <a:xfrm>
          <a:off x="2119536" y="501462"/>
          <a:ext cx="3990527" cy="3990527"/>
        </a:xfrm>
        <a:custGeom>
          <a:avLst/>
          <a:gdLst/>
          <a:ahLst/>
          <a:cxnLst/>
          <a:rect l="0" t="0" r="0" b="0"/>
          <a:pathLst>
            <a:path>
              <a:moveTo>
                <a:pt x="479992" y="697176"/>
              </a:moveTo>
              <a:arcTo wR="1995263" hR="1995263" stAng="13235140" swAng="1211229"/>
            </a:path>
          </a:pathLst>
        </a:custGeom>
        <a:noFill/>
        <a:ln w="38100" cap="flat" cmpd="sng" algn="ctr">
          <a:solidFill>
            <a:schemeClr val="tx1"/>
          </a:solidFill>
          <a:prstDash val="solid"/>
          <a:tailEnd type="arrow"/>
        </a:ln>
        <a:effectLst/>
      </dsp:spPr>
      <dsp:style>
        <a:lnRef idx="1">
          <a:schemeClr val="accent5"/>
        </a:lnRef>
        <a:fillRef idx="0">
          <a:schemeClr val="accent5"/>
        </a:fillRef>
        <a:effectRef idx="0">
          <a:schemeClr val="accent5"/>
        </a:effectRef>
        <a:fontRef idx="minor">
          <a:schemeClr val="tx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70932"/>
          </a:xfrm>
          <a:prstGeom prst="rect">
            <a:avLst/>
          </a:prstGeom>
        </p:spPr>
        <p:txBody>
          <a:bodyPr vert="horz" lIns="91440" tIns="45720" rIns="91440" bIns="45720" rtlCol="0"/>
          <a:lstStyle>
            <a:lvl1pPr algn="r">
              <a:defRPr sz="1200"/>
            </a:lvl1pPr>
          </a:lstStyle>
          <a:p>
            <a:fld id="{7F4BD867-44E4-4B3E-9DEC-3935A185FE55}" type="datetimeFigureOut">
              <a:rPr lang="en-US" smtClean="0"/>
              <a:t>19-Dec-17</a:t>
            </a:fld>
            <a:endParaRPr lang="en-US"/>
          </a:p>
        </p:txBody>
      </p:sp>
      <p:sp>
        <p:nvSpPr>
          <p:cNvPr id="4" name="Footer Placeholder 3"/>
          <p:cNvSpPr>
            <a:spLocks noGrp="1"/>
          </p:cNvSpPr>
          <p:nvPr>
            <p:ph type="ftr" sz="quarter" idx="2"/>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946071"/>
            <a:ext cx="2971800" cy="470932"/>
          </a:xfrm>
          <a:prstGeom prst="rect">
            <a:avLst/>
          </a:prstGeom>
        </p:spPr>
        <p:txBody>
          <a:bodyPr vert="horz" lIns="91440" tIns="45720" rIns="91440" bIns="45720" rtlCol="0" anchor="b"/>
          <a:lstStyle>
            <a:lvl1pPr algn="r">
              <a:defRPr sz="1200"/>
            </a:lvl1pPr>
          </a:lstStyle>
          <a:p>
            <a:fld id="{C2A38AE2-62F3-4488-A960-3FFD9F187AEB}" type="slidenum">
              <a:rPr lang="en-US" smtClean="0"/>
              <a:t>‹#›</a:t>
            </a:fld>
            <a:endParaRPr lang="en-US"/>
          </a:p>
        </p:txBody>
      </p:sp>
    </p:spTree>
    <p:extLst>
      <p:ext uri="{BB962C8B-B14F-4D97-AF65-F5344CB8AC3E}">
        <p14:creationId xmlns:p14="http://schemas.microsoft.com/office/powerpoint/2010/main" val="293608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70932"/>
          </a:xfrm>
          <a:prstGeom prst="rect">
            <a:avLst/>
          </a:prstGeom>
        </p:spPr>
        <p:txBody>
          <a:bodyPr vert="horz" lIns="91440" tIns="45720" rIns="91440" bIns="45720" rtlCol="0"/>
          <a:lstStyle>
            <a:lvl1pPr algn="r">
              <a:defRPr sz="1200"/>
            </a:lvl1pPr>
          </a:lstStyle>
          <a:p>
            <a:fld id="{E2090FF4-E2A1-4A45-9480-65B1C9A98D2F}" type="datetimeFigureOut">
              <a:rPr lang="en-US" smtClean="0"/>
              <a:t>19-Dec-17</a:t>
            </a:fld>
            <a:endParaRPr lang="en-US"/>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53"/>
            <a:ext cx="5486400" cy="42383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946071"/>
            <a:ext cx="2971800" cy="470932"/>
          </a:xfrm>
          <a:prstGeom prst="rect">
            <a:avLst/>
          </a:prstGeom>
        </p:spPr>
        <p:txBody>
          <a:bodyPr vert="horz" lIns="91440" tIns="45720" rIns="91440" bIns="45720" rtlCol="0" anchor="b"/>
          <a:lstStyle>
            <a:lvl1pPr algn="r">
              <a:defRPr sz="1200"/>
            </a:lvl1pPr>
          </a:lstStyle>
          <a:p>
            <a:fld id="{8C88A33E-B6B1-46EC-B5B2-0DB5A4673064}" type="slidenum">
              <a:rPr lang="en-US" smtClean="0"/>
              <a:t>‹#›</a:t>
            </a:fld>
            <a:endParaRPr lang="en-US"/>
          </a:p>
        </p:txBody>
      </p:sp>
    </p:spTree>
    <p:extLst>
      <p:ext uri="{BB962C8B-B14F-4D97-AF65-F5344CB8AC3E}">
        <p14:creationId xmlns:p14="http://schemas.microsoft.com/office/powerpoint/2010/main" val="537432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3554CFB3-87E9-4C4F-BA6D-978C1D814C1A}" type="slidenum">
              <a:rPr lang="ar-SA" altLang="en-US" smtClean="0"/>
              <a:pPr eaLnBrk="1" hangingPunct="1"/>
              <a:t>4</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CF3F7824-23D3-4CF1-A038-E776C55FFAE6}" type="slidenum">
              <a:rPr lang="ar-SA" altLang="en-US" smtClean="0"/>
              <a:pPr eaLnBrk="1" hangingPunct="1"/>
              <a:t>6</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19-Dec-17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19-Dec-17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19-Dec-17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19-Dec-17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19-Dec-17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Excel_97-2003_Worksheet1.xls"/></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7.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3191" y="1752600"/>
            <a:ext cx="7772400" cy="1695450"/>
          </a:xfrm>
        </p:spPr>
        <p:txBody>
          <a:bodyPr>
            <a:normAutofit/>
          </a:bodyPr>
          <a:lstStyle/>
          <a:p>
            <a:r>
              <a:rPr lang="en-US" b="1" dirty="0"/>
              <a:t>Q</a:t>
            </a:r>
            <a:r>
              <a:rPr lang="en-US" b="1" dirty="0" smtClean="0"/>
              <a:t>uality </a:t>
            </a:r>
            <a:r>
              <a:rPr lang="en-US" b="1" dirty="0"/>
              <a:t>Control National </a:t>
            </a:r>
            <a:r>
              <a:rPr lang="en-US" b="1" dirty="0" smtClean="0"/>
              <a:t> Strategy of Healthcare </a:t>
            </a:r>
            <a:r>
              <a:rPr lang="en-US" b="1" dirty="0"/>
              <a:t>S</a:t>
            </a:r>
            <a:r>
              <a:rPr lang="en-US" b="1" dirty="0" smtClean="0"/>
              <a:t>ervices</a:t>
            </a:r>
            <a:endParaRPr lang="en-US" b="1"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84" y="3810000"/>
            <a:ext cx="9129215" cy="3048000"/>
          </a:xfrm>
          <a:prstGeom prst="rect">
            <a:avLst/>
          </a:prstGeom>
        </p:spPr>
      </p:pic>
    </p:spTree>
    <p:extLst>
      <p:ext uri="{BB962C8B-B14F-4D97-AF65-F5344CB8AC3E}">
        <p14:creationId xmlns:p14="http://schemas.microsoft.com/office/powerpoint/2010/main" val="2365243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944562"/>
          </a:xfrm>
        </p:spPr>
        <p:txBody>
          <a:bodyPr>
            <a:noAutofit/>
          </a:bodyPr>
          <a:lstStyle/>
          <a:p>
            <a:r>
              <a:rPr lang="en-US" sz="3200" b="1" dirty="0" smtClean="0"/>
              <a:t>Increasing Importance of Healthcare  </a:t>
            </a:r>
            <a:r>
              <a:rPr lang="en-US" sz="3200" b="1" dirty="0"/>
              <a:t>Quality </a:t>
            </a:r>
            <a:r>
              <a:rPr lang="en-US" sz="3200" b="1" dirty="0" smtClean="0"/>
              <a:t>Control  for </a:t>
            </a:r>
            <a:r>
              <a:rPr lang="en-US" sz="3200" b="1" dirty="0" err="1" smtClean="0"/>
              <a:t>MoLHSA</a:t>
            </a:r>
            <a:endParaRPr lang="en-US" sz="3200" b="1"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006913312"/>
              </p:ext>
            </p:extLst>
          </p:nvPr>
        </p:nvGraphicFramePr>
        <p:xfrm>
          <a:off x="381000" y="3733800"/>
          <a:ext cx="8229600" cy="3038485"/>
        </p:xfrm>
        <a:graphic>
          <a:graphicData uri="http://schemas.openxmlformats.org/presentationml/2006/ole">
            <mc:AlternateContent xmlns:mc="http://schemas.openxmlformats.org/markup-compatibility/2006">
              <mc:Choice xmlns:v="urn:schemas-microsoft-com:vml" Requires="v">
                <p:oleObj spid="_x0000_s1062" name="Worksheet" r:id="rId4" imgW="8848710" imgH="3266985" progId="Excel.Sheet.8">
                  <p:embed/>
                </p:oleObj>
              </mc:Choice>
              <mc:Fallback>
                <p:oleObj name="Worksheet" r:id="rId4" imgW="8848710" imgH="3266985" progId="Excel.Sheet.8">
                  <p:embed/>
                  <p:pic>
                    <p:nvPicPr>
                      <p:cNvPr id="0"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733800"/>
                        <a:ext cx="8229600" cy="3038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457200" y="1371600"/>
            <a:ext cx="822960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Assessing the quality of care has become increasingly important for </a:t>
            </a:r>
            <a:r>
              <a:rPr lang="en-US" dirty="0" err="1" smtClean="0"/>
              <a:t>MoLHSA</a:t>
            </a:r>
            <a:r>
              <a:rPr lang="en-US" dirty="0" smtClean="0"/>
              <a:t> after becoming the primary purchaser of healthcare services  by implementing Universal Health care program. </a:t>
            </a:r>
          </a:p>
          <a:p>
            <a:pPr marL="285750" indent="-285750">
              <a:buFont typeface="Arial" panose="020B0604020202020204" pitchFamily="34" charset="0"/>
              <a:buChar char="•"/>
            </a:pPr>
            <a:r>
              <a:rPr lang="en-US" dirty="0" err="1" smtClean="0"/>
              <a:t>MoLHSA</a:t>
            </a:r>
            <a:r>
              <a:rPr lang="en-US" dirty="0" smtClean="0"/>
              <a:t>  has </a:t>
            </a:r>
            <a:r>
              <a:rPr lang="en-US" dirty="0"/>
              <a:t>begun to focus on transparency and the cost-effectiveness of health </a:t>
            </a:r>
            <a:r>
              <a:rPr lang="en-US" dirty="0" smtClean="0"/>
              <a:t>care system </a:t>
            </a:r>
            <a:r>
              <a:rPr lang="en-US" dirty="0"/>
              <a:t>in </a:t>
            </a:r>
            <a:r>
              <a:rPr lang="en-US" dirty="0" smtClean="0"/>
              <a:t>producing of </a:t>
            </a:r>
            <a:r>
              <a:rPr lang="en-US" dirty="0"/>
              <a:t>health outcomes. </a:t>
            </a:r>
            <a:endParaRPr lang="en-US" dirty="0" smtClean="0"/>
          </a:p>
          <a:p>
            <a:pPr marL="285750" indent="-285750">
              <a:buFont typeface="Arial" panose="020B0604020202020204" pitchFamily="34" charset="0"/>
              <a:buChar char="•"/>
            </a:pPr>
            <a:r>
              <a:rPr lang="en-US" dirty="0" smtClean="0"/>
              <a:t>By  implementing  Universal Health care program ,  accessibility   of  healthcare services has been assured  national wide. Now,  Patients </a:t>
            </a:r>
            <a:r>
              <a:rPr lang="en-US" dirty="0"/>
              <a:t>need information about the quality of care in order to make informed </a:t>
            </a:r>
            <a:r>
              <a:rPr lang="en-US" dirty="0" smtClean="0"/>
              <a:t>choices.</a:t>
            </a:r>
            <a:endParaRPr lang="en-US" dirty="0"/>
          </a:p>
        </p:txBody>
      </p:sp>
    </p:spTree>
    <p:extLst>
      <p:ext uri="{BB962C8B-B14F-4D97-AF65-F5344CB8AC3E}">
        <p14:creationId xmlns:p14="http://schemas.microsoft.com/office/powerpoint/2010/main" val="2413547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3" y="31844"/>
            <a:ext cx="6111923" cy="1644555"/>
          </a:xfrm>
        </p:spPr>
        <p:txBody>
          <a:bodyPr>
            <a:normAutofit/>
          </a:bodyPr>
          <a:lstStyle/>
          <a:p>
            <a:r>
              <a:rPr lang="en-US" sz="4000" b="1" dirty="0"/>
              <a:t>Quality Control Strategy </a:t>
            </a:r>
            <a:r>
              <a:rPr lang="en-US" sz="4000" b="1" dirty="0" smtClean="0"/>
              <a:t>of Health care Services</a:t>
            </a:r>
            <a:endParaRPr lang="en-US" sz="4000" b="1" dirty="0"/>
          </a:p>
        </p:txBody>
      </p:sp>
      <p:sp>
        <p:nvSpPr>
          <p:cNvPr id="3" name="Content Placeholder 2"/>
          <p:cNvSpPr>
            <a:spLocks noGrp="1"/>
          </p:cNvSpPr>
          <p:nvPr>
            <p:ph idx="1"/>
          </p:nvPr>
        </p:nvSpPr>
        <p:spPr>
          <a:xfrm>
            <a:off x="0" y="1981200"/>
            <a:ext cx="9067800" cy="4525963"/>
          </a:xfrm>
        </p:spPr>
        <p:txBody>
          <a:bodyPr>
            <a:normAutofit/>
          </a:bodyPr>
          <a:lstStyle/>
          <a:p>
            <a:pPr marL="0" indent="0" algn="just">
              <a:buNone/>
            </a:pPr>
            <a:r>
              <a:rPr lang="en-US" sz="2000" dirty="0"/>
              <a:t>The aim of Quality Control Strategy is to secure mutual grounding and methods for documentation, and development of the quality of  health care services national wide,  for benefits of the patients</a:t>
            </a:r>
            <a:r>
              <a:rPr lang="en-US" sz="2400" dirty="0" smtClean="0"/>
              <a:t>:</a:t>
            </a:r>
          </a:p>
          <a:p>
            <a:pPr marL="0" indent="0" algn="just">
              <a:buNone/>
            </a:pPr>
            <a:endParaRPr lang="en-US" sz="2400" dirty="0" smtClean="0"/>
          </a:p>
          <a:p>
            <a:pPr lvl="1">
              <a:buFont typeface="Wingdings" panose="05000000000000000000" pitchFamily="2" charset="2"/>
              <a:buChar char="q"/>
            </a:pPr>
            <a:r>
              <a:rPr lang="en-US" sz="1600" dirty="0" smtClean="0"/>
              <a:t>Improve prevention, diagnostics, treatment, and rehabilitation;</a:t>
            </a:r>
          </a:p>
          <a:p>
            <a:pPr lvl="1">
              <a:buFont typeface="Wingdings" panose="05000000000000000000" pitchFamily="2" charset="2"/>
              <a:buChar char="q"/>
            </a:pPr>
            <a:r>
              <a:rPr lang="en-US" sz="1600" dirty="0" smtClean="0"/>
              <a:t>Provide documentation for setting priorities</a:t>
            </a:r>
          </a:p>
          <a:p>
            <a:pPr lvl="1">
              <a:buFont typeface="Wingdings" panose="05000000000000000000" pitchFamily="2" charset="2"/>
              <a:buChar char="q"/>
            </a:pPr>
            <a:r>
              <a:rPr lang="en-US" sz="1600" dirty="0" smtClean="0"/>
              <a:t>Create an information resources for Patients and Service purchasers</a:t>
            </a:r>
          </a:p>
          <a:p>
            <a:pPr lvl="1">
              <a:buFont typeface="Wingdings" panose="05000000000000000000" pitchFamily="2" charset="2"/>
              <a:buChar char="q"/>
            </a:pPr>
            <a:endParaRPr lang="en-US" sz="1600" dirty="0" smtClean="0"/>
          </a:p>
          <a:p>
            <a:pPr marL="0" indent="0" algn="ctr">
              <a:buNone/>
            </a:pPr>
            <a:endParaRPr lang="en-US" sz="2400" i="1" u="sng" dirty="0" smtClean="0"/>
          </a:p>
          <a:p>
            <a:pPr marL="0" indent="0" algn="ctr">
              <a:buNone/>
            </a:pPr>
            <a:r>
              <a:rPr lang="en-US" sz="2400" i="1" u="sng" dirty="0" smtClean="0"/>
              <a:t>For assessment of healthcare service quality </a:t>
            </a:r>
            <a:r>
              <a:rPr lang="en-US" sz="2400" i="1" u="sng" dirty="0" err="1" smtClean="0"/>
              <a:t>MoHLSA</a:t>
            </a:r>
            <a:r>
              <a:rPr lang="en-US" sz="2400" i="1" u="sng" dirty="0" smtClean="0"/>
              <a:t>  would  implement Quality Control Core National  indicators</a:t>
            </a:r>
          </a:p>
          <a:p>
            <a:pPr marL="0" indent="0">
              <a:buNone/>
            </a:pPr>
            <a:endParaRPr lang="en-US" sz="2400" dirty="0" smtClean="0"/>
          </a:p>
          <a:p>
            <a:pPr marL="0" indent="0">
              <a:buNone/>
            </a:pPr>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1451" y="0"/>
            <a:ext cx="3052549" cy="1676400"/>
          </a:xfrm>
          <a:prstGeom prst="rect">
            <a:avLst/>
          </a:prstGeom>
        </p:spPr>
      </p:pic>
    </p:spTree>
    <p:extLst>
      <p:ext uri="{BB962C8B-B14F-4D97-AF65-F5344CB8AC3E}">
        <p14:creationId xmlns:p14="http://schemas.microsoft.com/office/powerpoint/2010/main" val="659917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239000" cy="1143000"/>
          </a:xfrm>
        </p:spPr>
        <p:txBody>
          <a:bodyPr>
            <a:normAutofit fontScale="90000"/>
          </a:bodyPr>
          <a:lstStyle/>
          <a:p>
            <a:pPr>
              <a:defRPr/>
            </a:pPr>
            <a:r>
              <a:rPr lang="en-US" b="1" dirty="0"/>
              <a:t>Development of Core </a:t>
            </a:r>
            <a:r>
              <a:rPr lang="en-US" b="1" dirty="0" smtClean="0"/>
              <a:t>National Quality </a:t>
            </a:r>
            <a:r>
              <a:rPr lang="en-US" b="1" dirty="0"/>
              <a:t>Indicators</a:t>
            </a:r>
            <a:endParaRPr lang="en-US" b="1" dirty="0">
              <a:solidFill>
                <a:schemeClr val="tx2">
                  <a:satMod val="200000"/>
                </a:schemeClr>
              </a:solidFill>
            </a:endParaRPr>
          </a:p>
        </p:txBody>
      </p:sp>
      <p:sp>
        <p:nvSpPr>
          <p:cNvPr id="3" name="Content Placeholder 2"/>
          <p:cNvSpPr>
            <a:spLocks noGrp="1"/>
          </p:cNvSpPr>
          <p:nvPr>
            <p:ph idx="1"/>
          </p:nvPr>
        </p:nvSpPr>
        <p:spPr>
          <a:xfrm>
            <a:off x="304800" y="1524000"/>
            <a:ext cx="7772400" cy="4999037"/>
          </a:xfrm>
        </p:spPr>
        <p:txBody>
          <a:bodyPr>
            <a:normAutofit fontScale="70000" lnSpcReduction="20000"/>
          </a:bodyPr>
          <a:lstStyle/>
          <a:p>
            <a:pPr marL="68580" indent="0">
              <a:buNone/>
              <a:defRPr/>
            </a:pPr>
            <a:r>
              <a:rPr lang="en-US" sz="4600" dirty="0"/>
              <a:t>Health care </a:t>
            </a:r>
            <a:r>
              <a:rPr lang="en-US" sz="4600" dirty="0" smtClean="0"/>
              <a:t>domains</a:t>
            </a:r>
            <a:endParaRPr lang="en-US" sz="4600" b="1" dirty="0" smtClean="0"/>
          </a:p>
          <a:p>
            <a:pPr marL="411480" eaLnBrk="1" fontAlgn="auto" hangingPunct="1">
              <a:spcAft>
                <a:spcPts val="0"/>
              </a:spcAft>
              <a:buFont typeface="Wingdings"/>
              <a:buChar char=""/>
              <a:defRPr/>
            </a:pPr>
            <a:r>
              <a:rPr lang="en-US" b="1" dirty="0" smtClean="0"/>
              <a:t>Effectiveness.</a:t>
            </a:r>
            <a:r>
              <a:rPr lang="en-US" dirty="0" smtClean="0"/>
              <a:t> Relates to providing care processes and achieving outcomes as supported by scientific evidence. </a:t>
            </a:r>
          </a:p>
          <a:p>
            <a:pPr marL="411480" eaLnBrk="1" fontAlgn="auto" hangingPunct="1">
              <a:spcAft>
                <a:spcPts val="0"/>
              </a:spcAft>
              <a:buFont typeface="Wingdings"/>
              <a:buChar char=""/>
              <a:defRPr/>
            </a:pPr>
            <a:r>
              <a:rPr lang="en-US" b="1" dirty="0" smtClean="0"/>
              <a:t>Efficiency. </a:t>
            </a:r>
            <a:r>
              <a:rPr lang="en-US" dirty="0" smtClean="0"/>
              <a:t>Relates to maximizing the quality of a comparable unit of health care delivered or unit of health benefit achieved for a given unit of health care resources used. </a:t>
            </a:r>
          </a:p>
          <a:p>
            <a:pPr marL="411480" eaLnBrk="1" fontAlgn="auto" hangingPunct="1">
              <a:spcAft>
                <a:spcPts val="0"/>
              </a:spcAft>
              <a:buFont typeface="Wingdings"/>
              <a:buChar char=""/>
              <a:defRPr/>
            </a:pPr>
            <a:r>
              <a:rPr lang="en-US" b="1" dirty="0" smtClean="0"/>
              <a:t>Equity.</a:t>
            </a:r>
            <a:r>
              <a:rPr lang="en-US" dirty="0" smtClean="0"/>
              <a:t> Relates to providing health care of equal quality to those who may differ in personal characteristics other than their clinical condition or preferences for care. </a:t>
            </a:r>
          </a:p>
          <a:p>
            <a:pPr marL="411480" eaLnBrk="1" fontAlgn="auto" hangingPunct="1">
              <a:spcAft>
                <a:spcPts val="0"/>
              </a:spcAft>
              <a:buFont typeface="Wingdings"/>
              <a:buChar char=""/>
              <a:defRPr/>
            </a:pPr>
            <a:r>
              <a:rPr lang="en-US" b="1" dirty="0" smtClean="0"/>
              <a:t>Patient centeredness.</a:t>
            </a:r>
            <a:r>
              <a:rPr lang="en-US" dirty="0" smtClean="0"/>
              <a:t> Relates to meeting patients' needs and preferences and providing education and support. </a:t>
            </a:r>
          </a:p>
          <a:p>
            <a:pPr marL="411480" eaLnBrk="1" fontAlgn="auto" hangingPunct="1">
              <a:spcAft>
                <a:spcPts val="0"/>
              </a:spcAft>
              <a:buFont typeface="Wingdings"/>
              <a:buChar char=""/>
              <a:defRPr/>
            </a:pPr>
            <a:r>
              <a:rPr lang="en-US" b="1" dirty="0" smtClean="0"/>
              <a:t>Safety.</a:t>
            </a:r>
            <a:r>
              <a:rPr lang="en-US" dirty="0" smtClean="0"/>
              <a:t> Relates to actual or potential bodily harm. </a:t>
            </a:r>
          </a:p>
          <a:p>
            <a:pPr marL="411480" eaLnBrk="1" fontAlgn="auto" hangingPunct="1">
              <a:spcAft>
                <a:spcPts val="0"/>
              </a:spcAft>
              <a:buFont typeface="Wingdings"/>
              <a:buChar char=""/>
              <a:defRPr/>
            </a:pPr>
            <a:r>
              <a:rPr lang="en-US" b="1" dirty="0" smtClean="0"/>
              <a:t>Timeliness.</a:t>
            </a:r>
            <a:r>
              <a:rPr lang="en-US" dirty="0" smtClean="0"/>
              <a:t> Relates to obtaining needed care while minimizing delays. </a:t>
            </a:r>
          </a:p>
          <a:p>
            <a:pPr marL="411480" eaLnBrk="1" fontAlgn="auto" hangingPunct="1">
              <a:spcAft>
                <a:spcPts val="0"/>
              </a:spcAft>
              <a:buFont typeface="Wingdings"/>
              <a:buChar char=""/>
              <a:defRPr/>
            </a:pPr>
            <a:endParaRPr lang="en-US" dirty="0"/>
          </a:p>
        </p:txBody>
      </p:sp>
      <p:sp>
        <p:nvSpPr>
          <p:cNvPr id="4" name="Rectangle 3"/>
          <p:cNvSpPr/>
          <p:nvPr/>
        </p:nvSpPr>
        <p:spPr>
          <a:xfrm>
            <a:off x="567519" y="6248400"/>
            <a:ext cx="8610600" cy="523220"/>
          </a:xfrm>
          <a:prstGeom prst="rect">
            <a:avLst/>
          </a:prstGeom>
        </p:spPr>
        <p:txBody>
          <a:bodyPr wrap="square">
            <a:spAutoFit/>
          </a:bodyPr>
          <a:lstStyle/>
          <a:p>
            <a:pPr algn="r"/>
            <a:r>
              <a:rPr lang="en-US" sz="1400" dirty="0" err="1"/>
              <a:t>Mattke</a:t>
            </a:r>
            <a:r>
              <a:rPr lang="en-US" sz="1400" dirty="0"/>
              <a:t>, S., et al. Health Care Quality Indicators Project Initial Indicators Report. 2006. OECD Health Working Papers. No. 22. Available at: http://www.oecd.org/dataoecd/1/34/36262514.pdf, last accessed September 2006.</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533400"/>
            <a:ext cx="2514600" cy="1371600"/>
          </a:xfrm>
          <a:prstGeom prst="rect">
            <a:avLst/>
          </a:prstGeom>
        </p:spPr>
      </p:pic>
    </p:spTree>
    <p:extLst>
      <p:ext uri="{BB962C8B-B14F-4D97-AF65-F5344CB8AC3E}">
        <p14:creationId xmlns:p14="http://schemas.microsoft.com/office/powerpoint/2010/main" val="114169953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965" y="152400"/>
            <a:ext cx="8229600" cy="715962"/>
          </a:xfrm>
        </p:spPr>
        <p:txBody>
          <a:bodyPr>
            <a:noAutofit/>
          </a:bodyPr>
          <a:lstStyle/>
          <a:p>
            <a:r>
              <a:rPr lang="en-US" sz="3200" b="1" dirty="0" smtClean="0"/>
              <a:t>Development of Core National Quality Indicators</a:t>
            </a:r>
            <a:endParaRPr lang="en-US" sz="3200" b="1" dirty="0"/>
          </a:p>
        </p:txBody>
      </p:sp>
      <p:sp>
        <p:nvSpPr>
          <p:cNvPr id="3" name="Content Placeholder 2"/>
          <p:cNvSpPr>
            <a:spLocks noGrp="1"/>
          </p:cNvSpPr>
          <p:nvPr>
            <p:ph idx="1"/>
          </p:nvPr>
        </p:nvSpPr>
        <p:spPr>
          <a:xfrm>
            <a:off x="450377" y="951931"/>
            <a:ext cx="8229600" cy="4382070"/>
          </a:xfrm>
        </p:spPr>
        <p:txBody>
          <a:bodyPr>
            <a:normAutofit fontScale="70000" lnSpcReduction="20000"/>
          </a:bodyPr>
          <a:lstStyle/>
          <a:p>
            <a:pPr marL="0" indent="0">
              <a:buNone/>
            </a:pPr>
            <a:r>
              <a:rPr lang="en-US" sz="2800" dirty="0" smtClean="0"/>
              <a:t>Selection of indicators would be based on</a:t>
            </a:r>
            <a:r>
              <a:rPr lang="en-US" dirty="0" smtClean="0"/>
              <a:t>:</a:t>
            </a:r>
          </a:p>
          <a:p>
            <a:pPr marL="0" indent="0">
              <a:buNone/>
            </a:pPr>
            <a:r>
              <a:rPr lang="en-US" dirty="0" smtClean="0"/>
              <a:t> </a:t>
            </a:r>
            <a:r>
              <a:rPr lang="en-US" b="1" dirty="0" smtClean="0"/>
              <a:t>importance </a:t>
            </a:r>
          </a:p>
          <a:p>
            <a:pPr marL="0" indent="0">
              <a:buNone/>
            </a:pPr>
            <a:r>
              <a:rPr lang="en-US" dirty="0" smtClean="0"/>
              <a:t>• </a:t>
            </a:r>
            <a:r>
              <a:rPr lang="en-US" sz="2400" i="1" dirty="0"/>
              <a:t>Impact on health</a:t>
            </a:r>
            <a:r>
              <a:rPr lang="en-US" sz="2400" dirty="0"/>
              <a:t>. </a:t>
            </a:r>
            <a:endParaRPr lang="en-US" sz="2400" dirty="0" smtClean="0"/>
          </a:p>
          <a:p>
            <a:pPr marL="0" indent="0">
              <a:buNone/>
            </a:pPr>
            <a:r>
              <a:rPr lang="en-US" sz="2400" dirty="0" smtClean="0"/>
              <a:t>• </a:t>
            </a:r>
            <a:r>
              <a:rPr lang="en-US" sz="2400" i="1" dirty="0"/>
              <a:t>Policy importance</a:t>
            </a:r>
            <a:r>
              <a:rPr lang="en-US" sz="2400" i="1" dirty="0" smtClean="0"/>
              <a:t>.</a:t>
            </a:r>
            <a:endParaRPr lang="en-US" sz="2400" dirty="0"/>
          </a:p>
          <a:p>
            <a:pPr marL="0" indent="0">
              <a:buNone/>
            </a:pPr>
            <a:r>
              <a:rPr lang="en-US" sz="2400" dirty="0"/>
              <a:t>• </a:t>
            </a:r>
            <a:r>
              <a:rPr lang="en-US" sz="2400" i="1" dirty="0"/>
              <a:t>Susceptibility </a:t>
            </a:r>
            <a:endParaRPr lang="en-US" sz="2400" i="1" dirty="0" smtClean="0"/>
          </a:p>
          <a:p>
            <a:pPr marL="0" indent="0">
              <a:buNone/>
            </a:pPr>
            <a:r>
              <a:rPr lang="en-US" dirty="0" smtClean="0"/>
              <a:t> </a:t>
            </a:r>
            <a:r>
              <a:rPr lang="en-US" b="1" dirty="0"/>
              <a:t>scientific soundness </a:t>
            </a:r>
            <a:endParaRPr lang="en-US" b="1" dirty="0" smtClean="0"/>
          </a:p>
          <a:p>
            <a:pPr marL="0" indent="0">
              <a:buNone/>
            </a:pPr>
            <a:r>
              <a:rPr lang="en-US" dirty="0" smtClean="0"/>
              <a:t>• </a:t>
            </a:r>
            <a:r>
              <a:rPr lang="en-US" sz="2400" i="1" dirty="0"/>
              <a:t>Face </a:t>
            </a:r>
            <a:r>
              <a:rPr lang="en-US" sz="2400" i="1" dirty="0" smtClean="0"/>
              <a:t>validity</a:t>
            </a:r>
          </a:p>
          <a:p>
            <a:pPr marL="0" indent="0">
              <a:buNone/>
            </a:pPr>
            <a:r>
              <a:rPr lang="en-US" sz="2400" dirty="0" smtClean="0"/>
              <a:t>• </a:t>
            </a:r>
            <a:r>
              <a:rPr lang="en-US" sz="2400" i="1" dirty="0"/>
              <a:t>Content </a:t>
            </a:r>
            <a:r>
              <a:rPr lang="en-US" sz="2400" i="1" dirty="0" smtClean="0"/>
              <a:t>validity</a:t>
            </a:r>
          </a:p>
          <a:p>
            <a:pPr marL="0" indent="0">
              <a:buNone/>
            </a:pPr>
            <a:r>
              <a:rPr lang="en-US" sz="2400" dirty="0" smtClean="0"/>
              <a:t>• </a:t>
            </a:r>
            <a:r>
              <a:rPr lang="en-US" sz="2400" i="1" dirty="0"/>
              <a:t>Reliability</a:t>
            </a:r>
            <a:r>
              <a:rPr lang="en-US" dirty="0"/>
              <a:t>. </a:t>
            </a:r>
            <a:endParaRPr lang="en-US" dirty="0" smtClean="0"/>
          </a:p>
          <a:p>
            <a:pPr marL="0" indent="0">
              <a:buNone/>
            </a:pPr>
            <a:r>
              <a:rPr lang="en-US" b="1" dirty="0"/>
              <a:t>Feasibility</a:t>
            </a:r>
          </a:p>
          <a:p>
            <a:r>
              <a:rPr lang="en-US" sz="2400" i="1" dirty="0" smtClean="0"/>
              <a:t>Data availability</a:t>
            </a:r>
          </a:p>
          <a:p>
            <a:r>
              <a:rPr lang="en-US" sz="2400" i="1" dirty="0" smtClean="0"/>
              <a:t>Comparability issues</a:t>
            </a:r>
          </a:p>
          <a:p>
            <a:r>
              <a:rPr lang="en-US" sz="2400" i="1" dirty="0" smtClean="0"/>
              <a:t>Overall Assessment</a:t>
            </a:r>
            <a:endParaRPr lang="en-US" sz="2400" i="1" dirty="0"/>
          </a:p>
        </p:txBody>
      </p:sp>
      <p:sp>
        <p:nvSpPr>
          <p:cNvPr id="4" name="TextBox 3"/>
          <p:cNvSpPr txBox="1"/>
          <p:nvPr/>
        </p:nvSpPr>
        <p:spPr>
          <a:xfrm>
            <a:off x="242249" y="5181600"/>
            <a:ext cx="8686800" cy="923330"/>
          </a:xfrm>
          <a:prstGeom prst="rect">
            <a:avLst/>
          </a:prstGeom>
          <a:noFill/>
        </p:spPr>
        <p:txBody>
          <a:bodyPr wrap="square" rtlCol="0">
            <a:spAutoFit/>
          </a:bodyPr>
          <a:lstStyle/>
          <a:p>
            <a:pPr algn="just"/>
            <a:r>
              <a:rPr lang="en-US" i="1" u="sng" dirty="0" smtClean="0"/>
              <a:t>If there is no scientific evidence available and the clinical problem is relation to the disease is very important, indicators are determined by consensus among </a:t>
            </a:r>
            <a:r>
              <a:rPr lang="en-US" i="1" u="sng" dirty="0"/>
              <a:t> </a:t>
            </a:r>
            <a:r>
              <a:rPr lang="en-US" i="1" u="sng" dirty="0" smtClean="0"/>
              <a:t>experts  group and  </a:t>
            </a:r>
            <a:r>
              <a:rPr lang="en-US" i="1" u="sng" dirty="0" err="1" smtClean="0"/>
              <a:t>MoHLSA</a:t>
            </a:r>
            <a:r>
              <a:rPr lang="en-US" i="1" u="sng" dirty="0" smtClean="0"/>
              <a:t>.</a:t>
            </a:r>
            <a:endParaRPr lang="en-US" i="1" u="sng" dirty="0"/>
          </a:p>
        </p:txBody>
      </p:sp>
      <p:sp>
        <p:nvSpPr>
          <p:cNvPr id="5" name="TextBox 4"/>
          <p:cNvSpPr txBox="1"/>
          <p:nvPr/>
        </p:nvSpPr>
        <p:spPr>
          <a:xfrm>
            <a:off x="477672" y="6373420"/>
            <a:ext cx="8659504" cy="461665"/>
          </a:xfrm>
          <a:prstGeom prst="rect">
            <a:avLst/>
          </a:prstGeom>
          <a:noFill/>
        </p:spPr>
        <p:txBody>
          <a:bodyPr wrap="square" rtlCol="0">
            <a:spAutoFit/>
          </a:bodyPr>
          <a:lstStyle/>
          <a:p>
            <a:pPr algn="r"/>
            <a:r>
              <a:rPr lang="en-US" sz="1200" dirty="0" err="1"/>
              <a:t>Mattke</a:t>
            </a:r>
            <a:r>
              <a:rPr lang="en-US" sz="1200" dirty="0"/>
              <a:t>, S., et al. Health Care Quality Indicators Project Initial Indicators Report. 2006. OECD Health Working Papers. No. 22. Available at: http://www.oecd.org/dataoecd/1/34/36262514.pdf, last accessed September 2006.</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19800" y="1066800"/>
            <a:ext cx="2743200" cy="3733800"/>
          </a:xfrm>
          <a:prstGeom prst="rect">
            <a:avLst/>
          </a:prstGeom>
        </p:spPr>
      </p:pic>
    </p:spTree>
    <p:extLst>
      <p:ext uri="{BB962C8B-B14F-4D97-AF65-F5344CB8AC3E}">
        <p14:creationId xmlns:p14="http://schemas.microsoft.com/office/powerpoint/2010/main" val="325405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00685" y="0"/>
            <a:ext cx="6172200" cy="1143000"/>
          </a:xfrm>
        </p:spPr>
        <p:txBody>
          <a:bodyPr>
            <a:normAutofit/>
          </a:bodyPr>
          <a:lstStyle/>
          <a:p>
            <a:pPr eaLnBrk="1" fontAlgn="auto" hangingPunct="1">
              <a:spcAft>
                <a:spcPts val="0"/>
              </a:spcAft>
              <a:defRPr/>
            </a:pPr>
            <a:r>
              <a:rPr lang="en-US" b="1" dirty="0" smtClean="0"/>
              <a:t>Quality Control Process </a:t>
            </a:r>
          </a:p>
        </p:txBody>
      </p:sp>
      <p:sp>
        <p:nvSpPr>
          <p:cNvPr id="25603" name="Rectangle 3"/>
          <p:cNvSpPr>
            <a:spLocks noGrp="1" noChangeArrowheads="1"/>
          </p:cNvSpPr>
          <p:nvPr>
            <p:ph idx="1"/>
          </p:nvPr>
        </p:nvSpPr>
        <p:spPr>
          <a:xfrm>
            <a:off x="254497" y="1066800"/>
            <a:ext cx="8435975" cy="4324350"/>
          </a:xfrm>
        </p:spPr>
        <p:txBody>
          <a:bodyPr>
            <a:normAutofit fontScale="85000" lnSpcReduction="20000"/>
          </a:bodyPr>
          <a:lstStyle/>
          <a:p>
            <a:pPr eaLnBrk="1" hangingPunct="1">
              <a:lnSpc>
                <a:spcPct val="90000"/>
              </a:lnSpc>
              <a:buFont typeface="Wingdings" pitchFamily="2" charset="2"/>
              <a:buNone/>
            </a:pPr>
            <a:r>
              <a:rPr lang="en-US" altLang="en-US" sz="2800" dirty="0" smtClean="0"/>
              <a:t>   </a:t>
            </a:r>
            <a:r>
              <a:rPr lang="en-US" altLang="en-US" sz="2800" b="1" dirty="0" smtClean="0"/>
              <a:t>There are </a:t>
            </a:r>
            <a:r>
              <a:rPr lang="en-US" altLang="en-US" sz="2800" b="1" dirty="0"/>
              <a:t> </a:t>
            </a:r>
            <a:r>
              <a:rPr lang="en-US" altLang="en-US" sz="2800" b="1" dirty="0" smtClean="0"/>
              <a:t>eight  steps involved in implementing QC cycle</a:t>
            </a:r>
            <a:r>
              <a:rPr lang="en-US" altLang="en-US" sz="2800" dirty="0" smtClean="0"/>
              <a:t>:</a:t>
            </a:r>
          </a:p>
          <a:p>
            <a:pPr>
              <a:lnSpc>
                <a:spcPct val="90000"/>
              </a:lnSpc>
            </a:pPr>
            <a:r>
              <a:rPr lang="en-US" altLang="en-US" sz="2800" b="1" dirty="0" smtClean="0"/>
              <a:t>Step 1</a:t>
            </a:r>
            <a:r>
              <a:rPr lang="en-US" altLang="en-US" sz="2800" b="1" dirty="0" smtClean="0">
                <a:sym typeface="Wingdings" pitchFamily="2" charset="2"/>
              </a:rPr>
              <a:t></a:t>
            </a:r>
            <a:r>
              <a:rPr lang="en-US" altLang="en-US" sz="2800" dirty="0" smtClean="0">
                <a:sym typeface="Wingdings" pitchFamily="2" charset="2"/>
              </a:rPr>
              <a:t> </a:t>
            </a:r>
            <a:r>
              <a:rPr lang="en-US" altLang="en-US" sz="2800" dirty="0" smtClean="0"/>
              <a:t>Choose  Core national indicators and benchmarks</a:t>
            </a:r>
            <a:endParaRPr lang="en-US" altLang="en-US" sz="2800" dirty="0" smtClean="0">
              <a:sym typeface="Wingdings" pitchFamily="2" charset="2"/>
            </a:endParaRPr>
          </a:p>
          <a:p>
            <a:pPr>
              <a:lnSpc>
                <a:spcPct val="90000"/>
              </a:lnSpc>
            </a:pPr>
            <a:r>
              <a:rPr lang="en-US" altLang="en-US" sz="2800" b="1" dirty="0" smtClean="0">
                <a:sym typeface="Wingdings" pitchFamily="2" charset="2"/>
              </a:rPr>
              <a:t>Step 2 </a:t>
            </a:r>
            <a:r>
              <a:rPr lang="en-US" altLang="en-US" sz="2800" dirty="0"/>
              <a:t>Identify </a:t>
            </a:r>
            <a:r>
              <a:rPr lang="en-US" altLang="en-US" sz="2800" dirty="0" smtClean="0"/>
              <a:t>the  Importance, Scientific Soundness,  and Feasibility of indicators.</a:t>
            </a:r>
          </a:p>
          <a:p>
            <a:pPr>
              <a:lnSpc>
                <a:spcPct val="90000"/>
              </a:lnSpc>
            </a:pPr>
            <a:r>
              <a:rPr lang="en-US" altLang="en-US" sz="2800" b="1" dirty="0" smtClean="0">
                <a:sym typeface="Wingdings" pitchFamily="2" charset="2"/>
              </a:rPr>
              <a:t>Step 3</a:t>
            </a:r>
            <a:r>
              <a:rPr lang="en-US" altLang="en-US" sz="2800" dirty="0" smtClean="0">
                <a:sym typeface="Wingdings" pitchFamily="2" charset="2"/>
              </a:rPr>
              <a:t> </a:t>
            </a:r>
            <a:r>
              <a:rPr lang="en-US" altLang="en-US" sz="2800" dirty="0" smtClean="0"/>
              <a:t>Determine </a:t>
            </a:r>
            <a:r>
              <a:rPr lang="en-US" altLang="en-US" sz="2800" dirty="0"/>
              <a:t>ways to collect the information</a:t>
            </a:r>
            <a:r>
              <a:rPr lang="en-US" altLang="en-US" sz="2800" dirty="0" smtClean="0"/>
              <a:t>.</a:t>
            </a:r>
          </a:p>
          <a:p>
            <a:pPr>
              <a:lnSpc>
                <a:spcPct val="90000"/>
              </a:lnSpc>
            </a:pPr>
            <a:r>
              <a:rPr lang="en-US" altLang="en-US" sz="2800" b="1" dirty="0"/>
              <a:t>Step 4</a:t>
            </a:r>
            <a:r>
              <a:rPr lang="en-US" altLang="en-US" sz="2800" b="1" dirty="0">
                <a:sym typeface="Wingdings" pitchFamily="2" charset="2"/>
              </a:rPr>
              <a:t></a:t>
            </a:r>
            <a:r>
              <a:rPr lang="en-US" altLang="en-US" sz="2800" dirty="0">
                <a:sym typeface="Wingdings" pitchFamily="2" charset="2"/>
              </a:rPr>
              <a:t> A</a:t>
            </a:r>
            <a:r>
              <a:rPr lang="en-US" altLang="en-US" sz="2800" dirty="0" smtClean="0">
                <a:sym typeface="Wingdings" pitchFamily="2" charset="2"/>
              </a:rPr>
              <a:t>pprove</a:t>
            </a:r>
            <a:r>
              <a:rPr lang="en-US" altLang="en-US" sz="2800" dirty="0" smtClean="0"/>
              <a:t>  </a:t>
            </a:r>
            <a:r>
              <a:rPr lang="en-US" altLang="en-US" sz="2800" dirty="0"/>
              <a:t>Core national indicators and benchmarks </a:t>
            </a:r>
            <a:endParaRPr lang="en-US" altLang="en-US" sz="2800" dirty="0" smtClean="0"/>
          </a:p>
          <a:p>
            <a:pPr>
              <a:lnSpc>
                <a:spcPct val="90000"/>
              </a:lnSpc>
            </a:pPr>
            <a:r>
              <a:rPr lang="en-US" altLang="en-US" sz="2800" b="1" dirty="0" smtClean="0"/>
              <a:t>Step </a:t>
            </a:r>
            <a:r>
              <a:rPr lang="en-US" altLang="en-US" sz="2800" b="1" dirty="0"/>
              <a:t>5</a:t>
            </a:r>
            <a:r>
              <a:rPr lang="en-US" altLang="en-US" sz="2800" b="1" dirty="0" smtClean="0">
                <a:sym typeface="Wingdings" pitchFamily="2" charset="2"/>
              </a:rPr>
              <a:t></a:t>
            </a:r>
            <a:r>
              <a:rPr lang="en-US" altLang="en-US" sz="2800" dirty="0" smtClean="0">
                <a:sym typeface="Wingdings" pitchFamily="2" charset="2"/>
              </a:rPr>
              <a:t> </a:t>
            </a:r>
            <a:r>
              <a:rPr lang="en-US" altLang="en-US" sz="2800" dirty="0" smtClean="0"/>
              <a:t>Compare collected information with the established Benchmarks.</a:t>
            </a:r>
          </a:p>
          <a:p>
            <a:r>
              <a:rPr lang="en-US" altLang="en-US" sz="2800" b="1" dirty="0" smtClean="0">
                <a:sym typeface="Wingdings" pitchFamily="2" charset="2"/>
              </a:rPr>
              <a:t>Step 6</a:t>
            </a:r>
            <a:r>
              <a:rPr lang="en-US" altLang="en-US" sz="2800" dirty="0" smtClean="0">
                <a:sym typeface="Wingdings" pitchFamily="2" charset="2"/>
              </a:rPr>
              <a:t> </a:t>
            </a:r>
            <a:r>
              <a:rPr lang="en-US" altLang="en-US" sz="2800" dirty="0" smtClean="0"/>
              <a:t>analyze quality of Health care services</a:t>
            </a:r>
            <a:r>
              <a:rPr lang="en-US" altLang="en-US" sz="2800" dirty="0" smtClean="0">
                <a:sym typeface="Wingdings" pitchFamily="2" charset="2"/>
              </a:rPr>
              <a:t>.</a:t>
            </a:r>
            <a:endParaRPr lang="en-US" altLang="en-US" sz="2800" dirty="0">
              <a:sym typeface="Wingdings" pitchFamily="2" charset="2"/>
            </a:endParaRPr>
          </a:p>
          <a:p>
            <a:r>
              <a:rPr lang="en-US" altLang="en-US" sz="2800" b="1" dirty="0">
                <a:sym typeface="Wingdings" pitchFamily="2" charset="2"/>
              </a:rPr>
              <a:t>Step </a:t>
            </a:r>
            <a:r>
              <a:rPr lang="en-US" altLang="en-US" sz="2800" b="1" dirty="0" smtClean="0">
                <a:sym typeface="Wingdings" pitchFamily="2" charset="2"/>
              </a:rPr>
              <a:t>7</a:t>
            </a:r>
            <a:r>
              <a:rPr lang="en-US" altLang="en-US" sz="2800" dirty="0" smtClean="0">
                <a:sym typeface="Wingdings" pitchFamily="2" charset="2"/>
              </a:rPr>
              <a:t> </a:t>
            </a:r>
            <a:r>
              <a:rPr lang="en-US" altLang="en-US" sz="2800" dirty="0"/>
              <a:t>Provide information and if necessary, take corrective action regarding finding to appropriate source</a:t>
            </a:r>
            <a:r>
              <a:rPr lang="en-US" altLang="en-US" sz="2800" dirty="0" smtClean="0">
                <a:sym typeface="Wingdings" pitchFamily="2" charset="2"/>
              </a:rPr>
              <a:t>.</a:t>
            </a:r>
            <a:endParaRPr lang="en-US" altLang="en-US" sz="2800" dirty="0">
              <a:sym typeface="Wingdings" pitchFamily="2" charset="2"/>
            </a:endParaRPr>
          </a:p>
          <a:p>
            <a:r>
              <a:rPr lang="en-US" altLang="en-US" sz="2800" b="1" dirty="0"/>
              <a:t>Step </a:t>
            </a:r>
            <a:r>
              <a:rPr lang="en-US" altLang="en-US" sz="2800" b="1" dirty="0" smtClean="0"/>
              <a:t>8</a:t>
            </a:r>
            <a:r>
              <a:rPr lang="en-US" altLang="en-US" sz="2800" b="1" dirty="0" smtClean="0">
                <a:sym typeface="Wingdings" pitchFamily="2" charset="2"/>
              </a:rPr>
              <a:t></a:t>
            </a:r>
            <a:r>
              <a:rPr lang="en-US" altLang="en-US" sz="2800" dirty="0" smtClean="0">
                <a:sym typeface="Wingdings" pitchFamily="2" charset="2"/>
              </a:rPr>
              <a:t> </a:t>
            </a:r>
            <a:r>
              <a:rPr lang="en-US" altLang="en-US" sz="2800" dirty="0"/>
              <a:t>Determine when there is a need for re-evaluation</a:t>
            </a:r>
          </a:p>
          <a:p>
            <a:pPr>
              <a:lnSpc>
                <a:spcPct val="90000"/>
              </a:lnSpc>
            </a:pPr>
            <a:endParaRPr lang="en-US" altLang="en-US" sz="2800" dirty="0" smtClean="0"/>
          </a:p>
          <a:p>
            <a:pPr>
              <a:lnSpc>
                <a:spcPct val="90000"/>
              </a:lnSpc>
            </a:pPr>
            <a:endParaRPr lang="en-US" altLang="en-US" sz="28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70" y="5029200"/>
            <a:ext cx="9114430" cy="1828800"/>
          </a:xfrm>
          <a:prstGeom prst="rect">
            <a:avLst/>
          </a:prstGeom>
        </p:spPr>
      </p:pic>
    </p:spTree>
    <p:extLst>
      <p:ext uri="{BB962C8B-B14F-4D97-AF65-F5344CB8AC3E}">
        <p14:creationId xmlns:p14="http://schemas.microsoft.com/office/powerpoint/2010/main" val="17213812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454" y="-152400"/>
            <a:ext cx="8229600" cy="1143000"/>
          </a:xfrm>
          <a:ln>
            <a:noFill/>
          </a:ln>
        </p:spPr>
        <p:txBody>
          <a:bodyPr/>
          <a:lstStyle/>
          <a:p>
            <a:r>
              <a:rPr lang="en-US" b="1" dirty="0" smtClean="0">
                <a:ln w="19050">
                  <a:solidFill>
                    <a:schemeClr val="tx2">
                      <a:tint val="1000"/>
                    </a:schemeClr>
                  </a:solidFill>
                  <a:prstDash val="solid"/>
                </a:ln>
                <a:effectLst>
                  <a:outerShdw blurRad="50000" dist="50800" dir="7500000" algn="tl">
                    <a:srgbClr val="000000">
                      <a:shade val="5000"/>
                      <a:alpha val="35000"/>
                    </a:srgbClr>
                  </a:outerShdw>
                </a:effectLst>
              </a:rPr>
              <a:t>Quality Control Process Cycle</a:t>
            </a:r>
            <a:endParaRPr lang="en-US" b="1" dirty="0">
              <a:ln w="19050">
                <a:solidFill>
                  <a:schemeClr val="tx2">
                    <a:tint val="1000"/>
                  </a:schemeClr>
                </a:solidFill>
                <a:prstDash val="solid"/>
              </a:ln>
              <a:effectLst>
                <a:outerShdw blurRad="50000" dist="50800" dir="7500000" algn="tl">
                  <a:srgbClr val="000000">
                    <a:shade val="5000"/>
                    <a:alpha val="35000"/>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2341643"/>
              </p:ext>
            </p:extLst>
          </p:nvPr>
        </p:nvGraphicFramePr>
        <p:xfrm>
          <a:off x="152400" y="941696"/>
          <a:ext cx="8229600" cy="4678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434454" y="4838700"/>
            <a:ext cx="1905000" cy="76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t>Approve National Core Quality Indicators  and Benchmarks</a:t>
            </a:r>
            <a:endParaRPr lang="en-US" sz="1400" dirty="0"/>
          </a:p>
        </p:txBody>
      </p:sp>
      <p:sp>
        <p:nvSpPr>
          <p:cNvPr id="6" name="Rounded Rectangle 5"/>
          <p:cNvSpPr/>
          <p:nvPr/>
        </p:nvSpPr>
        <p:spPr>
          <a:xfrm>
            <a:off x="3509146" y="5916300"/>
            <a:ext cx="1295400" cy="9144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a:t> </a:t>
            </a:r>
            <a:r>
              <a:rPr lang="en-US" b="1" dirty="0" smtClean="0"/>
              <a:t>Working </a:t>
            </a:r>
            <a:r>
              <a:rPr lang="en-US" b="1" dirty="0"/>
              <a:t>Group</a:t>
            </a:r>
            <a:endParaRPr lang="en-US" dirty="0"/>
          </a:p>
        </p:txBody>
      </p:sp>
      <p:sp>
        <p:nvSpPr>
          <p:cNvPr id="7" name="Up Arrow 6"/>
          <p:cNvSpPr/>
          <p:nvPr/>
        </p:nvSpPr>
        <p:spPr>
          <a:xfrm>
            <a:off x="4037506" y="5531893"/>
            <a:ext cx="382094" cy="353700"/>
          </a:xfrm>
          <a:prstGeom prst="up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Rounded Rectangle 7"/>
          <p:cNvSpPr/>
          <p:nvPr/>
        </p:nvSpPr>
        <p:spPr>
          <a:xfrm>
            <a:off x="4804546" y="6130082"/>
            <a:ext cx="1819701" cy="70061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t>Choose National Core Indicators,</a:t>
            </a:r>
          </a:p>
          <a:p>
            <a:pPr algn="ctr"/>
            <a:r>
              <a:rPr lang="en-US" sz="1400" dirty="0" smtClean="0"/>
              <a:t>Set Benchmarks</a:t>
            </a:r>
            <a:endParaRPr lang="en-US" sz="1400" dirty="0"/>
          </a:p>
        </p:txBody>
      </p:sp>
      <p:sp>
        <p:nvSpPr>
          <p:cNvPr id="9" name="Rounded Rectangle 8"/>
          <p:cNvSpPr/>
          <p:nvPr/>
        </p:nvSpPr>
        <p:spPr>
          <a:xfrm>
            <a:off x="152400" y="2615821"/>
            <a:ext cx="1447800" cy="73697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200" dirty="0" smtClean="0"/>
              <a:t>Provide   valid data based on introducing  indicators</a:t>
            </a:r>
            <a:endParaRPr lang="en-US" sz="1200" dirty="0"/>
          </a:p>
        </p:txBody>
      </p:sp>
      <p:sp>
        <p:nvSpPr>
          <p:cNvPr id="3" name="Rounded Rectangle 2"/>
          <p:cNvSpPr/>
          <p:nvPr/>
        </p:nvSpPr>
        <p:spPr>
          <a:xfrm>
            <a:off x="5211703" y="990600"/>
            <a:ext cx="1447800" cy="990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smtClean="0"/>
              <a:t>Data Collection and </a:t>
            </a:r>
            <a:r>
              <a:rPr lang="en-US" sz="1200" b="1" dirty="0" smtClean="0"/>
              <a:t>reporting </a:t>
            </a:r>
          </a:p>
          <a:p>
            <a:pPr algn="ctr"/>
            <a:r>
              <a:rPr lang="en-US" sz="1200" dirty="0" smtClean="0"/>
              <a:t>Data provision</a:t>
            </a:r>
          </a:p>
          <a:p>
            <a:pPr algn="ctr"/>
            <a:r>
              <a:rPr lang="en-US" sz="1200" dirty="0" smtClean="0"/>
              <a:t>Data monitoring</a:t>
            </a:r>
            <a:endParaRPr lang="en-US" sz="1200" dirty="0"/>
          </a:p>
        </p:txBody>
      </p:sp>
      <p:cxnSp>
        <p:nvCxnSpPr>
          <p:cNvPr id="11" name="Straight Arrow Connector 10"/>
          <p:cNvCxnSpPr/>
          <p:nvPr/>
        </p:nvCxnSpPr>
        <p:spPr>
          <a:xfrm>
            <a:off x="4876800" y="12192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875662" y="1519451"/>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875662" y="17526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6934200" y="2615821"/>
            <a:ext cx="1371600" cy="685800"/>
          </a:xfrm>
          <a:prstGeom prst="roundRect">
            <a:avLst/>
          </a:prstGeom>
          <a:solidFill>
            <a:srgbClr val="FFCC99"/>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100" dirty="0" smtClean="0"/>
              <a:t>Analyze data in accordance to National Core Quality Indicators</a:t>
            </a:r>
            <a:endParaRPr lang="en-US" sz="1100" dirty="0"/>
          </a:p>
        </p:txBody>
      </p:sp>
      <p:sp>
        <p:nvSpPr>
          <p:cNvPr id="16" name="Rounded Rectangle 15"/>
          <p:cNvSpPr/>
          <p:nvPr/>
        </p:nvSpPr>
        <p:spPr>
          <a:xfrm>
            <a:off x="6224515" y="4846093"/>
            <a:ext cx="1447801"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dirty="0" smtClean="0"/>
              <a:t>Revise and improve indicators and benchmarks</a:t>
            </a:r>
            <a:endParaRPr lang="en-US" sz="1200" dirty="0"/>
          </a:p>
        </p:txBody>
      </p:sp>
      <p:sp>
        <p:nvSpPr>
          <p:cNvPr id="19" name="Curved Right Arrow 18"/>
          <p:cNvSpPr/>
          <p:nvPr/>
        </p:nvSpPr>
        <p:spPr>
          <a:xfrm rot="7535787">
            <a:off x="7184479" y="853352"/>
            <a:ext cx="370740" cy="20366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58026" y="2438401"/>
            <a:ext cx="1953677" cy="1958674"/>
          </a:xfrm>
          <a:prstGeom prst="rect">
            <a:avLst/>
          </a:prstGeom>
        </p:spPr>
      </p:pic>
    </p:spTree>
    <p:extLst>
      <p:ext uri="{BB962C8B-B14F-4D97-AF65-F5344CB8AC3E}">
        <p14:creationId xmlns:p14="http://schemas.microsoft.com/office/powerpoint/2010/main" val="10228053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296"/>
            <a:ext cx="8763000" cy="1143000"/>
          </a:xfrm>
        </p:spPr>
        <p:txBody>
          <a:bodyPr>
            <a:noAutofit/>
          </a:bodyPr>
          <a:lstStyle/>
          <a:p>
            <a:r>
              <a:rPr lang="en-US" sz="3600" b="1" dirty="0" smtClean="0"/>
              <a:t>Benefits for Stakeholders From Quality Control Strategy Implementation </a:t>
            </a:r>
            <a:endParaRPr lang="en-US" sz="3600" b="1" dirty="0"/>
          </a:p>
        </p:txBody>
      </p:sp>
      <p:sp>
        <p:nvSpPr>
          <p:cNvPr id="3" name="Content Placeholder 2"/>
          <p:cNvSpPr>
            <a:spLocks noGrp="1"/>
          </p:cNvSpPr>
          <p:nvPr>
            <p:ph idx="1"/>
          </p:nvPr>
        </p:nvSpPr>
        <p:spPr>
          <a:xfrm>
            <a:off x="228600" y="914400"/>
            <a:ext cx="8229600" cy="4525963"/>
          </a:xfrm>
        </p:spPr>
        <p:txBody>
          <a:bodyPr>
            <a:normAutofit fontScale="85000" lnSpcReduction="20000"/>
          </a:bodyPr>
          <a:lstStyle/>
          <a:p>
            <a:pPr marL="0" indent="0">
              <a:buNone/>
            </a:pPr>
            <a:endParaRPr lang="en-US" dirty="0"/>
          </a:p>
          <a:p>
            <a:pPr algn="just"/>
            <a:r>
              <a:rPr lang="en-US" sz="2600" b="1" dirty="0" err="1" smtClean="0"/>
              <a:t>MoLHSA</a:t>
            </a:r>
            <a:r>
              <a:rPr lang="en-US" sz="2600" b="1" dirty="0" smtClean="0"/>
              <a:t> / Strategic </a:t>
            </a:r>
            <a:r>
              <a:rPr lang="en-US" sz="2600" b="1" dirty="0"/>
              <a:t>development Department </a:t>
            </a:r>
            <a:r>
              <a:rPr lang="en-US" dirty="0" smtClean="0"/>
              <a:t>– </a:t>
            </a:r>
            <a:r>
              <a:rPr lang="en-US" sz="2300" dirty="0"/>
              <a:t>Ongoing monitoring of quality of care provides an opportunity to improve quality by looking at results continually over time on hospital level., following the effects of structural changes, changes in resources, etc.</a:t>
            </a:r>
          </a:p>
          <a:p>
            <a:r>
              <a:rPr lang="en-US" sz="2600" b="1" dirty="0"/>
              <a:t>National Center for Disease Control and Public Health (NCDC) </a:t>
            </a:r>
            <a:r>
              <a:rPr lang="en-US" dirty="0" smtClean="0"/>
              <a:t>– </a:t>
            </a:r>
            <a:r>
              <a:rPr lang="en-US" sz="2300" dirty="0" smtClean="0"/>
              <a:t>collaboration  of reliable  </a:t>
            </a:r>
            <a:r>
              <a:rPr lang="en-US" sz="2300" dirty="0"/>
              <a:t>data collection tools. </a:t>
            </a:r>
            <a:r>
              <a:rPr lang="en-US" sz="2300" dirty="0" smtClean="0"/>
              <a:t> Reporting </a:t>
            </a:r>
            <a:r>
              <a:rPr lang="en-US" sz="2300" dirty="0"/>
              <a:t>on hospital level.</a:t>
            </a:r>
          </a:p>
          <a:p>
            <a:r>
              <a:rPr lang="en-US" sz="2600" b="1" dirty="0"/>
              <a:t>LEPL  State Regulation  Agency  for  Medical  Activities (RAMA) </a:t>
            </a:r>
            <a:r>
              <a:rPr lang="en-US" dirty="0" smtClean="0"/>
              <a:t>– </a:t>
            </a:r>
            <a:r>
              <a:rPr lang="en-US" sz="2300" dirty="0"/>
              <a:t>effective schemes   for  quality monitoring of medical services in hospitals.</a:t>
            </a:r>
          </a:p>
          <a:p>
            <a:pPr algn="just"/>
            <a:r>
              <a:rPr lang="en-US" sz="2600" b="1" dirty="0"/>
              <a:t>Hospitals </a:t>
            </a:r>
            <a:r>
              <a:rPr lang="en-US" dirty="0" smtClean="0"/>
              <a:t>– </a:t>
            </a:r>
            <a:r>
              <a:rPr lang="en-US" sz="2300" dirty="0"/>
              <a:t>opportunity to see a validate comparison of the quality of care over </a:t>
            </a:r>
            <a:r>
              <a:rPr lang="en-US" sz="2300" dirty="0" smtClean="0"/>
              <a:t>time.</a:t>
            </a:r>
            <a:endParaRPr lang="en-US" sz="2300" dirty="0"/>
          </a:p>
          <a:p>
            <a:pPr algn="just"/>
            <a:r>
              <a:rPr lang="en-US" sz="2600" b="1" dirty="0"/>
              <a:t>Beneficiaries</a:t>
            </a:r>
            <a:r>
              <a:rPr lang="en-US" dirty="0" smtClean="0"/>
              <a:t> – </a:t>
            </a:r>
            <a:r>
              <a:rPr lang="en-US" sz="2300" dirty="0"/>
              <a:t>increased  awareness  about  quality of health care services </a:t>
            </a:r>
            <a:r>
              <a:rPr lang="en-US" sz="2300" dirty="0" smtClean="0"/>
              <a:t>on hospital level and  </a:t>
            </a:r>
            <a:r>
              <a:rPr lang="en-US" sz="2300" dirty="0"/>
              <a:t>opportunity  to make informed </a:t>
            </a:r>
            <a:r>
              <a:rPr lang="en-US" sz="2300" dirty="0" smtClean="0"/>
              <a:t>choices.</a:t>
            </a:r>
            <a:endParaRPr lang="en-US" sz="23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84" y="5334000"/>
            <a:ext cx="9129215" cy="1524000"/>
          </a:xfrm>
          <a:prstGeom prst="rect">
            <a:avLst/>
          </a:prstGeom>
        </p:spPr>
      </p:pic>
    </p:spTree>
    <p:extLst>
      <p:ext uri="{BB962C8B-B14F-4D97-AF65-F5344CB8AC3E}">
        <p14:creationId xmlns:p14="http://schemas.microsoft.com/office/powerpoint/2010/main" val="2218635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7EE638CE-1B98-48C1-B683-E871B133B974}" type="slidenum">
              <a:rPr lang="en-US"/>
              <a:pPr>
                <a:defRPr/>
              </a:pPr>
              <a:t>9</a:t>
            </a:fld>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31" y="1"/>
            <a:ext cx="9106469" cy="6784168"/>
          </a:xfrm>
          <a:prstGeom prst="rect">
            <a:avLst/>
          </a:prstGeom>
        </p:spPr>
      </p:pic>
      <p:sp>
        <p:nvSpPr>
          <p:cNvPr id="11" name="TextBox 10"/>
          <p:cNvSpPr txBox="1"/>
          <p:nvPr/>
        </p:nvSpPr>
        <p:spPr>
          <a:xfrm>
            <a:off x="4114800" y="582303"/>
            <a:ext cx="3200400" cy="646331"/>
          </a:xfrm>
          <a:prstGeom prst="rect">
            <a:avLst/>
          </a:prstGeom>
          <a:noFill/>
        </p:spPr>
        <p:txBody>
          <a:bodyPr wrap="square" rtlCol="0">
            <a:sp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THANK YOU</a:t>
            </a:r>
            <a:endParaRPr 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919691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2729</TotalTime>
  <Words>757</Words>
  <Application>Microsoft Office PowerPoint</Application>
  <PresentationFormat>On-screen Show (4:3)</PresentationFormat>
  <Paragraphs>79</Paragraphs>
  <Slides>9</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Worksheet</vt:lpstr>
      <vt:lpstr>Quality Control National  Strategy of Healthcare Services</vt:lpstr>
      <vt:lpstr>Increasing Importance of Healthcare  Quality Control  for MoLHSA</vt:lpstr>
      <vt:lpstr>Quality Control Strategy of Health care Services</vt:lpstr>
      <vt:lpstr>Development of Core National Quality Indicators</vt:lpstr>
      <vt:lpstr>Development of Core National Quality Indicators</vt:lpstr>
      <vt:lpstr>Quality Control Process </vt:lpstr>
      <vt:lpstr>Quality Control Process Cycle</vt:lpstr>
      <vt:lpstr>Benefits for Stakeholders From Quality Control Strategy Implementation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 Mamatsashvili</dc:creator>
  <cp:lastModifiedBy>Maia Nikoleishvili</cp:lastModifiedBy>
  <cp:revision>47</cp:revision>
  <cp:lastPrinted>2015-03-11T14:04:42Z</cp:lastPrinted>
  <dcterms:created xsi:type="dcterms:W3CDTF">2006-08-16T00:00:00Z</dcterms:created>
  <dcterms:modified xsi:type="dcterms:W3CDTF">2017-12-19T10:52:45Z</dcterms:modified>
</cp:coreProperties>
</file>