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73" r:id="rId2"/>
    <p:sldId id="287" r:id="rId3"/>
    <p:sldId id="303" r:id="rId4"/>
    <p:sldId id="276" r:id="rId5"/>
    <p:sldId id="290" r:id="rId6"/>
    <p:sldId id="301" r:id="rId7"/>
    <p:sldId id="302" r:id="rId8"/>
    <p:sldId id="297" r:id="rId9"/>
    <p:sldId id="281" r:id="rId10"/>
    <p:sldId id="299" r:id="rId11"/>
    <p:sldId id="300" r:id="rId12"/>
    <p:sldId id="295" r:id="rId13"/>
    <p:sldId id="296" r:id="rId14"/>
    <p:sldId id="304" r:id="rId15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atin Iobidze" initials="TI" lastIdx="2" clrIdx="0">
    <p:extLst>
      <p:ext uri="{19B8F6BF-5375-455C-9EA6-DF929625EA0E}">
        <p15:presenceInfo xmlns:p15="http://schemas.microsoft.com/office/powerpoint/2012/main" userId="S-1-5-21-1135116034-948704841-1635313905-51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6547" autoAdjust="0"/>
  </p:normalViewPr>
  <p:slideViewPr>
    <p:cSldViewPr>
      <p:cViewPr varScale="1">
        <p:scale>
          <a:sx n="112" d="100"/>
          <a:sy n="112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7B73DDBE-B158-4D17-8633-48B3010C9546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1DCCEE3-D11D-4E1A-BDB3-3F19484B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7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B5DF2-4446-4BA4-BBD1-F2D5DA819A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25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ჩჰაშლა - 60/80 ლარი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CCEE3-D11D-4E1A-BDB3-3F19484B67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2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a-GE" noProof="0" dirty="0" err="1" smtClean="0"/>
              <a:t>Click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to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edit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Master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title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style</a:t>
            </a:r>
            <a:endParaRPr kumimoji="0" lang="ka-GE" noProof="0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a-GE" noProof="0" dirty="0" err="1" smtClean="0"/>
              <a:t>Click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to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edit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Master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text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styles</a:t>
            </a:r>
            <a:endParaRPr kumimoji="0" lang="ka-GE" noProof="0" dirty="0" smtClean="0"/>
          </a:p>
          <a:p>
            <a:pPr lvl="1" eaLnBrk="1" latinLnBrk="0" hangingPunct="1"/>
            <a:r>
              <a:rPr kumimoji="0" lang="ka-GE" noProof="0" dirty="0" err="1" smtClean="0"/>
              <a:t>Second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level</a:t>
            </a:r>
            <a:endParaRPr kumimoji="0" lang="ka-GE" noProof="0" dirty="0" smtClean="0"/>
          </a:p>
          <a:p>
            <a:pPr lvl="2" eaLnBrk="1" latinLnBrk="0" hangingPunct="1"/>
            <a:r>
              <a:rPr kumimoji="0" lang="ka-GE" noProof="0" dirty="0" err="1" smtClean="0"/>
              <a:t>Third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level</a:t>
            </a:r>
            <a:endParaRPr kumimoji="0" lang="ka-GE" noProof="0" dirty="0" smtClean="0"/>
          </a:p>
          <a:p>
            <a:pPr lvl="3" eaLnBrk="1" latinLnBrk="0" hangingPunct="1"/>
            <a:r>
              <a:rPr kumimoji="0" lang="ka-GE" noProof="0" dirty="0" err="1" smtClean="0"/>
              <a:t>Fourth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level</a:t>
            </a:r>
            <a:endParaRPr kumimoji="0" lang="ka-GE" noProof="0" dirty="0" smtClean="0"/>
          </a:p>
          <a:p>
            <a:pPr lvl="4" eaLnBrk="1" latinLnBrk="0" hangingPunct="1"/>
            <a:r>
              <a:rPr kumimoji="0" lang="ka-GE" noProof="0" dirty="0" err="1" smtClean="0"/>
              <a:t>Fifth</a:t>
            </a:r>
            <a:r>
              <a:rPr kumimoji="0" lang="ka-GE" noProof="0" dirty="0" smtClean="0"/>
              <a:t> </a:t>
            </a:r>
            <a:r>
              <a:rPr kumimoji="0" lang="ka-GE" noProof="0" dirty="0" err="1" smtClean="0"/>
              <a:t>level</a:t>
            </a:r>
            <a:endParaRPr kumimoji="0" lang="ka-GE" noProof="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BE71E1-466C-4DFA-9DF1-3A3D9971ED84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D74466-A99C-4442-A4ED-402F9DE772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Sylfaen" panose="010A0502050306030303" pitchFamily="18" charset="0"/>
          <a:ea typeface="+mj-ea"/>
          <a:cs typeface="+mj-cs"/>
        </a:defRPr>
      </a:lvl1pPr>
      <a:extLst/>
    </p:titleStyle>
    <p:bodyStyle>
      <a:lvl1pPr marL="365760" indent="-256032" algn="just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400" b="1" kern="1200">
          <a:solidFill>
            <a:schemeClr val="tx1"/>
          </a:solidFill>
          <a:latin typeface="Sylfaen" panose="010A0502050306030303" pitchFamily="18" charset="0"/>
          <a:ea typeface="+mn-ea"/>
          <a:cs typeface="+mn-cs"/>
        </a:defRPr>
      </a:lvl1pPr>
      <a:lvl2pPr marL="621792" indent="-228600" algn="just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1800" kern="1200">
          <a:solidFill>
            <a:schemeClr val="tx1"/>
          </a:solidFill>
          <a:latin typeface="Sylfaen" panose="010A0502050306030303" pitchFamily="18" charset="0"/>
          <a:ea typeface="+mn-ea"/>
          <a:cs typeface="+mn-cs"/>
        </a:defRPr>
      </a:lvl2pPr>
      <a:lvl3pPr marL="859536" indent="-228600" algn="just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Sylfaen" panose="010A0502050306030303" pitchFamily="18" charset="0"/>
          <a:ea typeface="+mn-ea"/>
          <a:cs typeface="+mn-cs"/>
        </a:defRPr>
      </a:lvl3pPr>
      <a:lvl4pPr marL="1143000" indent="-228600" algn="just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Sylfaen" panose="010A0502050306030303" pitchFamily="18" charset="0"/>
          <a:ea typeface="+mn-ea"/>
          <a:cs typeface="+mn-cs"/>
        </a:defRPr>
      </a:lvl4pPr>
      <a:lvl5pPr marL="1371600" indent="-228600" algn="just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Sylfaen" panose="010A0502050306030303" pitchFamily="18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ka-GE" sz="4000" dirty="0" smtClean="0"/>
              <a:t>დევნილის </a:t>
            </a:r>
            <a:r>
              <a:rPr lang="ka-GE" sz="4000" smtClean="0"/>
              <a:t>შემწეობის სისტემის ცვლილების პროექტი</a:t>
            </a: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403860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ka-GE" sz="1400" dirty="0"/>
              <a:t>საქართველოს ოკუპირებული ტერიტორიებიდან იძულებით გადაადგილებულ პირთა, განსახლებისა და ლტოლვილთა სამინისტრო</a:t>
            </a:r>
          </a:p>
          <a:p>
            <a:pPr algn="ctr"/>
            <a:r>
              <a:rPr lang="ka-GE" sz="1400" dirty="0"/>
              <a:t> 201</a:t>
            </a:r>
            <a:r>
              <a:rPr lang="en-US" sz="14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034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400" dirty="0" smtClean="0"/>
              <a:t>უკიდურესად გაჭირვებული დევნილები მიიღებენ უფრო მეტ დახმარებას;</a:t>
            </a:r>
          </a:p>
          <a:p>
            <a:pPr algn="just"/>
            <a:endParaRPr lang="en-US" sz="2400" dirty="0" smtClean="0"/>
          </a:p>
          <a:p>
            <a:pPr algn="just"/>
            <a:r>
              <a:rPr lang="ka-GE" sz="2400" dirty="0" smtClean="0"/>
              <a:t>დევნილები გახდებიან უფრო მეტად თვითკმარნი</a:t>
            </a:r>
            <a:r>
              <a:rPr lang="en-US" sz="2400" dirty="0" smtClean="0"/>
              <a:t>:</a:t>
            </a:r>
          </a:p>
          <a:p>
            <a:pPr lvl="4" algn="just"/>
            <a:r>
              <a:rPr lang="ka-GE" dirty="0" smtClean="0"/>
              <a:t>მეტი რესურსი იქნება გამოყოფილი საარსებო წყაროების პროგრამების დაფინანსებაზე;</a:t>
            </a:r>
            <a:endParaRPr lang="en-US" dirty="0"/>
          </a:p>
          <a:p>
            <a:pPr algn="just"/>
            <a:r>
              <a:rPr lang="ka-GE" sz="2400" dirty="0" smtClean="0"/>
              <a:t>მოხდება მნიშვნელოვანი წინსვლა დევნილების განსახლების პრობლემის გადაწყვეტის მიმართულებით</a:t>
            </a:r>
            <a:r>
              <a:rPr lang="en-US" sz="2400" dirty="0" smtClean="0"/>
              <a:t>:</a:t>
            </a:r>
          </a:p>
          <a:p>
            <a:pPr lvl="4" algn="just"/>
            <a:r>
              <a:rPr lang="ka-GE" dirty="0" smtClean="0"/>
              <a:t>დამატებით, დაახლოებით 60 მილიონი ლარი გამოიყოფა დევნილთა გრძელვადიანი განსახლების პროგრამებისთვის.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>
                <a:effectLst/>
              </a:rPr>
              <a:t>მოსალოდნელი შედეგები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4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83404"/>
              </p:ext>
            </p:extLst>
          </p:nvPr>
        </p:nvGraphicFramePr>
        <p:xfrm>
          <a:off x="609600" y="1371600"/>
          <a:ext cx="7772400" cy="5090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574935"/>
                <a:gridCol w="2311265"/>
                <a:gridCol w="1943100"/>
              </a:tblGrid>
              <a:tr h="914400">
                <a:tc gridSpan="2">
                  <a:txBody>
                    <a:bodyPr/>
                    <a:lstStyle/>
                    <a:p>
                      <a:pPr algn="ctr"/>
                      <a:r>
                        <a:rPr lang="ka-GE" baseline="0" dirty="0" smtClean="0"/>
                        <a:t>ამჟამად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ცვლილების შემდეგ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98644"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იღებს დევნილის შემწეობას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227,000</a:t>
                      </a:r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b="1" dirty="0" smtClean="0"/>
                        <a:t>მიიღებს დევნილის შემწეობასა და მიზნობრივ სოციალურ დახმარებას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58,300</a:t>
                      </a:r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</a:tr>
              <a:tr h="146304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იღებს მიზნობრივ სოციალურ დახმარებას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29,000</a:t>
                      </a:r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b="1" dirty="0" smtClean="0"/>
                        <a:t>მიიღებს მხოლოდ მიზნობრივ სოციალურ დახმარებას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63,300</a:t>
                      </a:r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არ იღებს დახმარებას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21,400</a:t>
                      </a:r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ვერ მიიღებს დახმარებას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155</a:t>
                      </a:r>
                      <a:r>
                        <a:rPr lang="ka-GE" dirty="0" smtClean="0"/>
                        <a:t>,</a:t>
                      </a:r>
                      <a:r>
                        <a:rPr lang="en-US" dirty="0" smtClean="0"/>
                        <a:t>800</a:t>
                      </a:r>
                      <a:endParaRPr lang="ka-GE" dirty="0" smtClean="0"/>
                    </a:p>
                    <a:p>
                      <a:r>
                        <a:rPr lang="ka-GE" dirty="0" smtClean="0"/>
                        <a:t>დევნილი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dirty="0" smtClean="0"/>
              <a:t>დევნილთა კატეგორიები ცვლილების შედეგად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3317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ka-GE" sz="2400" b="1" u="sng" dirty="0">
                <a:latin typeface="Sylfaen" pitchFamily="18" charset="0"/>
              </a:rPr>
              <a:t>ხელმისაწვდომი ჯანდაცვის </a:t>
            </a:r>
            <a:r>
              <a:rPr lang="ka-GE" sz="2400" b="1" u="sng" dirty="0" smtClean="0">
                <a:latin typeface="Sylfaen" pitchFamily="18" charset="0"/>
              </a:rPr>
              <a:t>სერვისები:</a:t>
            </a:r>
            <a:endParaRPr lang="ka-GE" sz="2400" b="1" u="sng" dirty="0">
              <a:latin typeface="Sylfae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ka-GE" sz="2400" b="1" dirty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სადაზღვევო პაკეტი; </a:t>
            </a:r>
          </a:p>
          <a:p>
            <a:pPr lvl="1" algn="just">
              <a:buFont typeface="Wingdings" pitchFamily="2" charset="2"/>
              <a:buChar char="Ø"/>
            </a:pPr>
            <a:r>
              <a:rPr lang="ka-GE" sz="2400" dirty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მედიკამენტების ვაუჩერი.</a:t>
            </a:r>
          </a:p>
          <a:p>
            <a:pPr marL="393192" lvl="1" indent="0" algn="just">
              <a:buNone/>
            </a:pPr>
            <a:endParaRPr lang="ka-GE" sz="2800" b="1" dirty="0">
              <a:latin typeface="Sylfae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ka-GE" sz="2400" dirty="0">
                <a:latin typeface="Sylfaen" pitchFamily="18" charset="0"/>
              </a:rPr>
              <a:t> </a:t>
            </a:r>
            <a:r>
              <a:rPr lang="ka-GE" sz="2400" b="1" u="sng" dirty="0" smtClean="0">
                <a:latin typeface="Sylfaen" pitchFamily="18" charset="0"/>
              </a:rPr>
              <a:t>ხელმისაწვდომი განათლება:</a:t>
            </a:r>
            <a:endParaRPr lang="ka-GE" sz="2400" b="1" u="sng" dirty="0">
              <a:latin typeface="Sylfae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ka-GE" sz="2400" b="1" dirty="0">
                <a:latin typeface="Sylfaen" pitchFamily="18" charset="0"/>
              </a:rPr>
              <a:t> </a:t>
            </a:r>
            <a:r>
              <a:rPr lang="ka-GE" sz="2400" dirty="0">
                <a:latin typeface="Sylfaen" pitchFamily="18" charset="0"/>
              </a:rPr>
              <a:t>პროფესიულ სასწავლებლებში ჩარიცხული </a:t>
            </a:r>
            <a:r>
              <a:rPr lang="ka-GE" sz="2400" dirty="0" smtClean="0">
                <a:latin typeface="Sylfaen" pitchFamily="18" charset="0"/>
              </a:rPr>
              <a:t>დევნილების დახმარება;</a:t>
            </a:r>
          </a:p>
          <a:p>
            <a:pPr lvl="1" algn="just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უმაღლეს სასწავლებელში ჩარიცხული იმ დევნილების დახმარება, რომლებმაც ვერ მოიპოვეს სახელმწიფო გრანტი.</a:t>
            </a:r>
          </a:p>
          <a:p>
            <a:pPr marL="393192" lvl="1" indent="0" algn="just">
              <a:buNone/>
            </a:pPr>
            <a:endParaRPr lang="ka-GE" sz="2400" b="1" dirty="0" smtClean="0">
              <a:latin typeface="Sylfaen" pitchFamily="18" charset="0"/>
            </a:endParaRPr>
          </a:p>
          <a:p>
            <a:pPr lvl="1" algn="just"/>
            <a:endParaRPr lang="ka-GE" sz="2400" b="1" dirty="0">
              <a:latin typeface="Sylfaen" pitchFamily="18" charset="0"/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effectLst/>
                <a:latin typeface="+mn-lt"/>
              </a:rPr>
              <a:t>დამატებითი დახმარების პროგრამების პროექტები</a:t>
            </a:r>
            <a:endParaRPr lang="en-US" sz="2400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9211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ka-GE" sz="2800" u="sng" dirty="0" smtClean="0"/>
          </a:p>
          <a:p>
            <a:pPr algn="just">
              <a:buFont typeface="Wingdings" pitchFamily="2" charset="2"/>
              <a:buChar char="q"/>
            </a:pPr>
            <a:r>
              <a:rPr lang="ka-GE" sz="2400" b="1" u="sng" dirty="0" smtClean="0"/>
              <a:t>დასაქმების ხელშეწყობა:</a:t>
            </a:r>
          </a:p>
          <a:p>
            <a:pPr marL="109728" indent="0" algn="just">
              <a:buNone/>
            </a:pPr>
            <a:endParaRPr lang="ka-GE" sz="2400" u="sng" dirty="0" smtClean="0"/>
          </a:p>
          <a:p>
            <a:pPr marL="109728" indent="0" algn="just">
              <a:buNone/>
            </a:pPr>
            <a:r>
              <a:rPr lang="en-US" sz="2400" dirty="0" smtClean="0"/>
              <a:t>	</a:t>
            </a:r>
            <a:r>
              <a:rPr lang="ka-GE" sz="2000" b="0" dirty="0" smtClean="0"/>
              <a:t>დევნილთა სამინისტროში </a:t>
            </a:r>
            <a:r>
              <a:rPr lang="ka-GE" sz="2000" b="0" noProof="1" smtClean="0"/>
              <a:t>WorkNet</a:t>
            </a:r>
            <a:r>
              <a:rPr lang="en-US" sz="2000" b="0" dirty="0" smtClean="0"/>
              <a:t>-</a:t>
            </a:r>
            <a:r>
              <a:rPr lang="ka-GE" sz="2000" b="0" dirty="0" smtClean="0"/>
              <a:t>ის მსგავსი </a:t>
            </a:r>
            <a:r>
              <a:rPr lang="en-US" sz="2000" b="0" dirty="0" smtClean="0"/>
              <a:t>	</a:t>
            </a:r>
            <a:r>
              <a:rPr lang="ka-GE" sz="2000" b="0" dirty="0" smtClean="0"/>
              <a:t>პროგრამის განხორციელება.</a:t>
            </a:r>
          </a:p>
          <a:p>
            <a:pPr marL="109728" indent="0" algn="just">
              <a:buNone/>
            </a:pPr>
            <a:endParaRPr lang="ka-GE" sz="2400" b="1" dirty="0"/>
          </a:p>
          <a:p>
            <a:pPr algn="just">
              <a:buFont typeface="Wingdings" pitchFamily="2" charset="2"/>
              <a:buChar char="q"/>
            </a:pPr>
            <a:r>
              <a:rPr lang="ka-GE" sz="2400" b="1" u="sng" dirty="0" smtClean="0"/>
              <a:t>იმ კრიზისულ მდგომარეობაში მყოფი </a:t>
            </a:r>
            <a:r>
              <a:rPr lang="ka-GE" sz="2400" b="1" u="sng" dirty="0"/>
              <a:t>ოჯახების დახმარება, </a:t>
            </a:r>
            <a:r>
              <a:rPr lang="ka-GE" sz="2400" b="1" u="sng" dirty="0" smtClean="0"/>
              <a:t>რომლებსაც ჰყავთ მცირეწლოვანი ბავშვები</a:t>
            </a:r>
            <a:r>
              <a:rPr lang="ka-GE" sz="2400" b="1" u="sng" dirty="0"/>
              <a:t>.</a:t>
            </a:r>
            <a:endParaRPr lang="ka-GE" sz="2400" b="1" u="sng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pPr algn="ctr"/>
            <a:r>
              <a:rPr lang="ka-GE" sz="2400" b="0" dirty="0" smtClean="0">
                <a:effectLst/>
                <a:latin typeface="+mn-lt"/>
              </a:rPr>
              <a:t>დამატებითი დახმარების პროგრამების პროექტები</a:t>
            </a:r>
            <a:endParaRPr lang="en-US" sz="2400" b="0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470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828800"/>
            <a:ext cx="8229600" cy="1143000"/>
          </a:xfrm>
        </p:spPr>
        <p:txBody>
          <a:bodyPr/>
          <a:lstStyle/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9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430637"/>
              </p:ext>
            </p:extLst>
          </p:nvPr>
        </p:nvGraphicFramePr>
        <p:xfrm>
          <a:off x="533401" y="1666940"/>
          <a:ext cx="7699744" cy="4048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867"/>
                <a:gridCol w="2694910"/>
                <a:gridCol w="2702967"/>
              </a:tblGrid>
              <a:tr h="13926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effectLst/>
                        </a:rPr>
                        <a:t>დევნილი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ka-GE" sz="2000" dirty="0" smtClean="0">
                          <a:effectLst/>
                        </a:rPr>
                        <a:t>ოჯახების</a:t>
                      </a:r>
                      <a:r>
                        <a:rPr lang="ka-GE" sz="2000" baseline="0" dirty="0" smtClean="0">
                          <a:effectLst/>
                        </a:rPr>
                        <a:t> </a:t>
                      </a:r>
                      <a:r>
                        <a:rPr lang="ka-GE" sz="2000" dirty="0" smtClean="0">
                          <a:effectLst/>
                        </a:rPr>
                        <a:t>რაოდენობა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20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effectLst/>
                        </a:rPr>
                        <a:t>განსახლებით</a:t>
                      </a:r>
                      <a:r>
                        <a:rPr lang="ka-GE" sz="2000" baseline="0" dirty="0" smtClean="0">
                          <a:effectLst/>
                        </a:rPr>
                        <a:t> დაკმაყოფილებული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20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effectLst/>
                        </a:rPr>
                        <a:t>განსახლებით დასაკმაყოფილებელი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2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89</a:t>
                      </a:r>
                      <a:r>
                        <a:rPr lang="ka-GE" sz="2400" dirty="0" smtClean="0">
                          <a:effectLst/>
                        </a:rPr>
                        <a:t>,</a:t>
                      </a:r>
                      <a:r>
                        <a:rPr lang="en-US" sz="2400" dirty="0" smtClean="0">
                          <a:effectLst/>
                        </a:rPr>
                        <a:t>16</a:t>
                      </a:r>
                      <a:r>
                        <a:rPr lang="ka-GE" sz="2400" dirty="0" smtClean="0">
                          <a:effectLst/>
                        </a:rPr>
                        <a:t>9 ოჯახი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kumimoji="0"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36,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332</a:t>
                      </a:r>
                      <a:r>
                        <a:rPr kumimoji="0" lang="ka-G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ოჯახი</a:t>
                      </a:r>
                      <a:endParaRPr lang="en-US" sz="18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Sylfaen" pitchFamily="18" charset="0"/>
                        </a:rPr>
                        <a:t>52</a:t>
                      </a:r>
                      <a:r>
                        <a:rPr lang="ka-GE" sz="1800" dirty="0" smtClean="0">
                          <a:effectLst/>
                          <a:latin typeface="Sylfaen" pitchFamily="18" charset="0"/>
                        </a:rPr>
                        <a:t>,</a:t>
                      </a:r>
                      <a:r>
                        <a:rPr lang="en-US" sz="1800" dirty="0" smtClean="0">
                          <a:effectLst/>
                          <a:latin typeface="Sylfaen" pitchFamily="18" charset="0"/>
                        </a:rPr>
                        <a:t>837</a:t>
                      </a:r>
                      <a:r>
                        <a:rPr lang="ka-GE" sz="1800" dirty="0" smtClean="0">
                          <a:effectLst/>
                          <a:latin typeface="Sylfaen" pitchFamily="18" charset="0"/>
                        </a:rPr>
                        <a:t> ოჯახი</a:t>
                      </a:r>
                      <a:endParaRPr lang="en-US" sz="1800" dirty="0"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29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2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277,400 პირი**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</a:rPr>
                        <a:t>104,448 </a:t>
                      </a:r>
                      <a:r>
                        <a:rPr lang="ka-GE" sz="1800" dirty="0" smtClean="0">
                          <a:solidFill>
                            <a:schemeClr val="tx1"/>
                          </a:solidFill>
                          <a:effectLst/>
                        </a:rPr>
                        <a:t>პირი</a:t>
                      </a:r>
                      <a:endParaRPr lang="en-US" sz="1800" strike="sng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172</a:t>
                      </a:r>
                      <a:r>
                        <a:rPr lang="ka-GE" sz="1800" dirty="0" smtClean="0"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800" dirty="0" smtClean="0"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952</a:t>
                      </a:r>
                      <a:r>
                        <a:rPr lang="ka-GE" sz="1800" dirty="0" smtClean="0">
                          <a:effectLst/>
                          <a:latin typeface="Sylfaen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800" dirty="0" smtClean="0">
                          <a:solidFill>
                            <a:schemeClr val="tx1"/>
                          </a:solidFill>
                          <a:effectLst/>
                        </a:rPr>
                        <a:t>პირი</a:t>
                      </a:r>
                      <a:endParaRPr lang="en-US" sz="1800" strike="sngStrike" dirty="0">
                        <a:solidFill>
                          <a:schemeClr val="tx1"/>
                        </a:solidFill>
                        <a:effectLst/>
                        <a:latin typeface="Sylfae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973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effectLst/>
              </a:rPr>
              <a:t>დევნილთა</a:t>
            </a:r>
            <a:r>
              <a:rPr lang="en-US" dirty="0" smtClean="0">
                <a:effectLst/>
              </a:rPr>
              <a:t> </a:t>
            </a:r>
            <a:r>
              <a:rPr lang="ka-GE" dirty="0" smtClean="0">
                <a:effectLst/>
              </a:rPr>
              <a:t>რაოდენობა*</a:t>
            </a:r>
            <a:br>
              <a:rPr lang="ka-GE" dirty="0" smtClean="0">
                <a:effectLst/>
              </a:rPr>
            </a:br>
            <a:r>
              <a:rPr lang="ka-GE" sz="1800" b="0" dirty="0" smtClean="0">
                <a:effectLst/>
              </a:rPr>
              <a:t> </a:t>
            </a:r>
            <a:r>
              <a:rPr lang="en-US" sz="1800" b="0" dirty="0">
                <a:effectLst/>
              </a:rPr>
              <a:t/>
            </a:r>
            <a:br>
              <a:rPr lang="en-US" sz="1800" b="0" dirty="0">
                <a:effectLst/>
              </a:rPr>
            </a:br>
            <a:endParaRPr lang="en-US" sz="1800" b="0" dirty="0"/>
          </a:p>
        </p:txBody>
      </p:sp>
      <p:sp>
        <p:nvSpPr>
          <p:cNvPr id="5" name="TextBox 4"/>
          <p:cNvSpPr txBox="1"/>
          <p:nvPr/>
        </p:nvSpPr>
        <p:spPr>
          <a:xfrm>
            <a:off x="609599" y="5105400"/>
            <a:ext cx="7788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936" lvl="2" indent="0">
              <a:buNone/>
            </a:pPr>
            <a:r>
              <a:rPr lang="ka-GE" dirty="0" smtClean="0"/>
              <a:t> </a:t>
            </a:r>
            <a:endParaRPr lang="ka-GE" dirty="0"/>
          </a:p>
        </p:txBody>
      </p:sp>
      <p:sp>
        <p:nvSpPr>
          <p:cNvPr id="2" name="TextBox 1"/>
          <p:cNvSpPr txBox="1"/>
          <p:nvPr/>
        </p:nvSpPr>
        <p:spPr>
          <a:xfrm>
            <a:off x="2819400" y="57912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*2017 </a:t>
            </a:r>
            <a:r>
              <a:rPr lang="ka-GE" sz="1200" dirty="0"/>
              <a:t>წლის დევნილთა მონაცემთა ბაზის </a:t>
            </a:r>
            <a:r>
              <a:rPr lang="ka-GE" sz="1200" dirty="0" smtClean="0"/>
              <a:t>მიხედვით</a:t>
            </a:r>
            <a:endParaRPr lang="ka-GE" sz="1200" dirty="0"/>
          </a:p>
          <a:p>
            <a:pPr algn="just"/>
            <a:r>
              <a:rPr lang="ka-GE" sz="1200" dirty="0" smtClean="0"/>
              <a:t>**საქსტატის 2014 წლის საყოველთაო აღწერის მიხედვით  საქართველოში ცხოვრობს</a:t>
            </a:r>
            <a:r>
              <a:rPr lang="en-US" sz="1200" dirty="0" smtClean="0"/>
              <a:t> </a:t>
            </a:r>
            <a:r>
              <a:rPr lang="ka-GE" sz="1200" dirty="0" smtClean="0"/>
              <a:t>189,639 დევნილი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1110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ka-GE" sz="2600" dirty="0" smtClean="0"/>
              <a:t>განსახლებით </a:t>
            </a:r>
            <a:r>
              <a:rPr lang="ka-GE" sz="2600" dirty="0"/>
              <a:t>დაკმაყოფილებულია 36,332 </a:t>
            </a:r>
            <a:r>
              <a:rPr lang="en-US" sz="2600" dirty="0" smtClean="0"/>
              <a:t>41</a:t>
            </a:r>
            <a:r>
              <a:rPr lang="ka-GE" sz="2600" dirty="0" smtClean="0"/>
              <a:t>%), ხოლო დასაკმაყოფილებელია </a:t>
            </a:r>
            <a:r>
              <a:rPr lang="en-US" sz="2600" dirty="0"/>
              <a:t>52,837 </a:t>
            </a:r>
            <a:r>
              <a:rPr lang="ka-GE" sz="2600" dirty="0"/>
              <a:t>ოჯახი </a:t>
            </a:r>
            <a:r>
              <a:rPr lang="ka-GE" sz="2600" dirty="0" smtClean="0"/>
              <a:t>(</a:t>
            </a:r>
            <a:r>
              <a:rPr lang="en-US" sz="2600" dirty="0"/>
              <a:t>59</a:t>
            </a:r>
            <a:r>
              <a:rPr lang="ka-GE" sz="2600" dirty="0"/>
              <a:t>%)</a:t>
            </a:r>
            <a:r>
              <a:rPr lang="en-US" sz="2600" dirty="0" smtClean="0"/>
              <a:t>;</a:t>
            </a:r>
          </a:p>
          <a:p>
            <a:pPr algn="just"/>
            <a:endParaRPr lang="en-US" sz="2600" dirty="0"/>
          </a:p>
          <a:p>
            <a:pPr lvl="0" algn="just"/>
            <a:r>
              <a:rPr lang="ka-GE" sz="2600" dirty="0" smtClean="0"/>
              <a:t>არსებული ბიუჯეტით შესაძლებელია წელიწადში 2,000 დევნილი ოჯახის განსახლება </a:t>
            </a:r>
            <a:r>
              <a:rPr lang="en-US" sz="2600" dirty="0" smtClean="0"/>
              <a:t>(70-80 </a:t>
            </a:r>
            <a:r>
              <a:rPr lang="ka-GE" sz="2600" dirty="0" smtClean="0"/>
              <a:t>მილიონი ლარი</a:t>
            </a:r>
            <a:r>
              <a:rPr lang="en-US" sz="2600" dirty="0" smtClean="0"/>
              <a:t>)</a:t>
            </a:r>
            <a:r>
              <a:rPr lang="ka-GE" sz="2600" dirty="0" smtClean="0"/>
              <a:t>; </a:t>
            </a:r>
            <a:endParaRPr lang="en-US" sz="2600" dirty="0" smtClean="0"/>
          </a:p>
          <a:p>
            <a:pPr lvl="0" algn="just"/>
            <a:endParaRPr lang="en-US" sz="2600" dirty="0"/>
          </a:p>
          <a:p>
            <a:pPr lvl="0" algn="just"/>
            <a:r>
              <a:rPr lang="ka-GE" sz="2600" dirty="0" smtClean="0"/>
              <a:t>ამ ტემპით, ყველა დევნილის განსახლებას დასჭირდება ათეულობით წელი; </a:t>
            </a:r>
            <a:endParaRPr lang="en-US" sz="2600" dirty="0"/>
          </a:p>
          <a:p>
            <a:pPr lvl="0" algn="just"/>
            <a:r>
              <a:rPr lang="ka-GE" sz="2600" dirty="0"/>
              <a:t>ყოველწლიურად </a:t>
            </a:r>
            <a:r>
              <a:rPr lang="ka-GE" sz="2600" dirty="0" smtClean="0"/>
              <a:t>იქმნება </a:t>
            </a:r>
            <a:r>
              <a:rPr lang="ka-GE" sz="2600" dirty="0"/>
              <a:t>დევნილთა ახალი ოჯახები</a:t>
            </a:r>
            <a:r>
              <a:rPr lang="en-US" sz="2600" dirty="0"/>
              <a:t>. </a:t>
            </a:r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ka-GE" dirty="0"/>
              <a:t>გამოწვევები განსახლებაში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52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704937"/>
              </p:ext>
            </p:extLst>
          </p:nvPr>
        </p:nvGraphicFramePr>
        <p:xfrm>
          <a:off x="609600" y="990601"/>
          <a:ext cx="7315200" cy="4374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8930"/>
                <a:gridCol w="2439670"/>
                <a:gridCol w="3276600"/>
              </a:tblGrid>
              <a:tr h="14477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წლიური ხარჯი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ბენეფიციარ</a:t>
                      </a:r>
                      <a:r>
                        <a:rPr lang="ka-GE" sz="1800" baseline="0" dirty="0" smtClean="0">
                          <a:effectLst/>
                        </a:rPr>
                        <a:t> დევნილთა </a:t>
                      </a:r>
                      <a:r>
                        <a:rPr lang="ka-GE" sz="1800" dirty="0" smtClean="0">
                          <a:effectLst/>
                        </a:rPr>
                        <a:t>პროცენტული წილი მთლიან დევნილებში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3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დევნილის </a:t>
                      </a:r>
                      <a:r>
                        <a:rPr lang="ka-GE" sz="1800" dirty="0">
                          <a:effectLst/>
                        </a:rPr>
                        <a:t>შემწეობა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121 მილიონი ლარი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83%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62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მიზნობრივი </a:t>
                      </a:r>
                      <a:r>
                        <a:rPr lang="ka-GE" sz="1800" dirty="0">
                          <a:effectLst/>
                        </a:rPr>
                        <a:t>სოციალური </a:t>
                      </a:r>
                      <a:r>
                        <a:rPr lang="ka-GE" sz="1800" dirty="0" smtClean="0">
                          <a:effectLst/>
                        </a:rPr>
                        <a:t>დახმარება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19 მილიონი ლარი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9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baseline="0" dirty="0" smtClean="0">
                          <a:effectLst/>
                        </a:rPr>
                        <a:t>ჯამი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140 მილიონი ლარი**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დევნილთა სოციალური დახმარება*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5410200"/>
            <a:ext cx="76713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/>
              <a:t>*</a:t>
            </a:r>
            <a:r>
              <a:rPr lang="ka-GE" sz="1600" dirty="0">
                <a:latin typeface="Calibri"/>
                <a:ea typeface="Calibri"/>
                <a:cs typeface="Times New Roman"/>
              </a:rPr>
              <a:t>2016 </a:t>
            </a:r>
            <a:r>
              <a:rPr lang="ka-GE" sz="1600" dirty="0" smtClean="0">
                <a:latin typeface="Calibri"/>
                <a:ea typeface="Calibri"/>
                <a:cs typeface="Times New Roman"/>
              </a:rPr>
              <a:t>წლის მდგომარეობით</a:t>
            </a:r>
            <a:endParaRPr lang="ka-GE" sz="1600" dirty="0" smtClean="0"/>
          </a:p>
          <a:p>
            <a:r>
              <a:rPr lang="ka-GE" sz="1600" dirty="0" smtClean="0"/>
              <a:t>**</a:t>
            </a:r>
            <a:r>
              <a:rPr lang="ka-GE" sz="1600" dirty="0"/>
              <a:t>* 2017 </a:t>
            </a:r>
            <a:r>
              <a:rPr lang="ka-GE" sz="1600" dirty="0" smtClean="0"/>
              <a:t>წლის ბოლოს </a:t>
            </a:r>
            <a:r>
              <a:rPr lang="ka-GE" sz="1600" dirty="0"/>
              <a:t>დაახლოებით 3 მილიონით მეტი წლიური დანახარჯი იქნება </a:t>
            </a:r>
            <a:r>
              <a:rPr lang="ka-GE" sz="1600" dirty="0" smtClean="0"/>
              <a:t>დევნილთა რაოდებობის ზრდის გამო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618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14800" y="685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3073" y="316468"/>
            <a:ext cx="811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/>
              <a:t>დევნილთა სოციალურ დახმარებაზე დახარჯული თანხები ლარებში</a:t>
            </a:r>
            <a:endParaRPr 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863980"/>
              </p:ext>
            </p:extLst>
          </p:nvPr>
        </p:nvGraphicFramePr>
        <p:xfrm>
          <a:off x="573073" y="1147464"/>
          <a:ext cx="7504127" cy="5120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7583"/>
                <a:gridCol w="1417447"/>
                <a:gridCol w="1417447"/>
                <a:gridCol w="1500825"/>
                <a:gridCol w="1500825"/>
              </a:tblGrid>
              <a:tr h="7102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effectLst/>
                        </a:rPr>
                        <a:t>დახმარების </a:t>
                      </a:r>
                      <a:r>
                        <a:rPr kumimoji="0" lang="ka-G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ტიპი</a:t>
                      </a:r>
                      <a:endParaRPr kumimoji="0"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2014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effectLst/>
                        </a:rPr>
                        <a:t>2015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effectLst/>
                        </a:rPr>
                        <a:t>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(მოსალოდნელი ხარჯი)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021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დევნილის შემწეობა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110,000,000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122,000,000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121,000,000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123,500,000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381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>
                          <a:effectLst/>
                        </a:rPr>
                        <a:t>მიზნობრივი სოციალური დახმარება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19,000,000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17,000,000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19,000,000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>
                          <a:effectLst/>
                        </a:rPr>
                        <a:t>19,500,000</a:t>
                      </a:r>
                      <a:endParaRPr lang="en-US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742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ჯამი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129,000,000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139,000,000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140,000,000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143,000,000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6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lnSpc>
                <a:spcPct val="120000"/>
              </a:lnSpc>
              <a:buNone/>
            </a:pPr>
            <a:endParaRPr lang="en-US" dirty="0" smtClean="0"/>
          </a:p>
          <a:p>
            <a:pPr algn="just">
              <a:lnSpc>
                <a:spcPct val="120000"/>
              </a:lnSpc>
            </a:pPr>
            <a:r>
              <a:rPr lang="ka-GE" dirty="0"/>
              <a:t>„</a:t>
            </a:r>
            <a:r>
              <a:rPr lang="ka-GE" sz="2900" dirty="0"/>
              <a:t>სტატუსიდან“ საჭიროებაზე დაფუძნებულ მიდგომაზე გადასვლისაკენ </a:t>
            </a:r>
            <a:r>
              <a:rPr lang="ka-GE" sz="2900" dirty="0" smtClean="0"/>
              <a:t>მოწოდება:</a:t>
            </a:r>
          </a:p>
          <a:p>
            <a:pPr lvl="2" algn="just">
              <a:lnSpc>
                <a:spcPct val="120000"/>
              </a:lnSpc>
            </a:pPr>
            <a:r>
              <a:rPr lang="ka-GE" sz="2600" dirty="0" smtClean="0"/>
              <a:t>„</a:t>
            </a:r>
            <a:r>
              <a:rPr lang="ka-GE" sz="2600" dirty="0"/>
              <a:t>სტატუსის გამო“ დახმარებას არ ითვალისწინებს საერთაშორისო </a:t>
            </a:r>
            <a:r>
              <a:rPr lang="ka-GE" sz="2600" dirty="0" smtClean="0"/>
              <a:t>სამართ</a:t>
            </a:r>
            <a:r>
              <a:rPr lang="ka-GE" sz="2600" dirty="0"/>
              <a:t>ა</a:t>
            </a:r>
            <a:r>
              <a:rPr lang="ka-GE" sz="2600" dirty="0" smtClean="0"/>
              <a:t>ლი;</a:t>
            </a:r>
          </a:p>
          <a:p>
            <a:pPr lvl="2" algn="just">
              <a:lnSpc>
                <a:spcPct val="120000"/>
              </a:lnSpc>
            </a:pPr>
            <a:r>
              <a:rPr lang="ka-GE" sz="2600" dirty="0" smtClean="0"/>
              <a:t>„</a:t>
            </a:r>
            <a:r>
              <a:rPr lang="ka-GE" sz="2600" dirty="0"/>
              <a:t>დაბრუნების უფლება“ არ არის დაკავშირებული დევნილის </a:t>
            </a:r>
            <a:r>
              <a:rPr lang="ka-GE" sz="2600" dirty="0" smtClean="0"/>
              <a:t>სტატუსთან; </a:t>
            </a:r>
            <a:endParaRPr lang="en-US" sz="2600" dirty="0"/>
          </a:p>
          <a:p>
            <a:pPr algn="just">
              <a:lnSpc>
                <a:spcPct val="120000"/>
              </a:lnSpc>
            </a:pPr>
            <a:endParaRPr lang="en-US" sz="2900" dirty="0"/>
          </a:p>
          <a:p>
            <a:pPr algn="just">
              <a:lnSpc>
                <a:spcPct val="120000"/>
              </a:lnSpc>
            </a:pPr>
            <a:r>
              <a:rPr lang="ka-GE" sz="2900" dirty="0" smtClean="0"/>
              <a:t>გაეროს </a:t>
            </a:r>
            <a:r>
              <a:rPr lang="ka-GE" sz="2900" dirty="0"/>
              <a:t>„ქვეყნის შიგნით გადაადგილების სახელმძღვანელო </a:t>
            </a:r>
            <a:r>
              <a:rPr lang="ka-GE" sz="2900" dirty="0" smtClean="0"/>
              <a:t>პრინციპების“ მიხედვით, დევნილებს  </a:t>
            </a:r>
            <a:r>
              <a:rPr lang="ka-GE" sz="2900" dirty="0"/>
              <a:t>დაცვა და დახმარება ეკუთვნით მხოლოდ </a:t>
            </a:r>
            <a:r>
              <a:rPr lang="ka-GE" sz="2900" dirty="0" smtClean="0"/>
              <a:t>იმ საფუძველზე, </a:t>
            </a:r>
            <a:r>
              <a:rPr lang="ka-GE" sz="2900" dirty="0"/>
              <a:t>რომ ისინი არიან </a:t>
            </a:r>
            <a:r>
              <a:rPr lang="ka-GE" sz="2900" dirty="0" smtClean="0"/>
              <a:t>აღნიშნული</a:t>
            </a:r>
            <a:r>
              <a:rPr lang="ka-GE" sz="2900" dirty="0" smtClean="0">
                <a:solidFill>
                  <a:srgbClr val="FF0000"/>
                </a:solidFill>
              </a:rPr>
              <a:t> </a:t>
            </a:r>
            <a:r>
              <a:rPr lang="ka-GE" sz="2900" dirty="0" smtClean="0"/>
              <a:t>ქვეყნის </a:t>
            </a:r>
            <a:r>
              <a:rPr lang="ka-GE" sz="2900" dirty="0"/>
              <a:t>მოქალაქეები და მუდმივი მაცხოვრებლები;</a:t>
            </a:r>
            <a:endParaRPr lang="en-US" sz="2900" dirty="0"/>
          </a:p>
          <a:p>
            <a:pPr algn="just">
              <a:lnSpc>
                <a:spcPct val="120000"/>
              </a:lnSpc>
            </a:pPr>
            <a:endParaRPr lang="en-US" sz="2900" dirty="0"/>
          </a:p>
          <a:p>
            <a:pPr algn="just">
              <a:lnSpc>
                <a:spcPct val="120000"/>
              </a:lnSpc>
            </a:pPr>
            <a:r>
              <a:rPr lang="ka-GE" sz="2900" dirty="0"/>
              <a:t>უნდა მოხდეს „დევნილის სტატუსის“ შთამომავლობით გადაცემის საერთაშორისო სტანდარტებთან შესაბამისობაში მოყვანა .</a:t>
            </a:r>
            <a:endParaRPr lang="en-US" sz="2900" dirty="0"/>
          </a:p>
          <a:p>
            <a:pPr algn="just">
              <a:lnSpc>
                <a:spcPct val="120000"/>
              </a:lnSpc>
            </a:pPr>
            <a:endParaRPr lang="en-US" sz="29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გაეროს რეკომენდაციები</a:t>
            </a:r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1800" dirty="0" smtClean="0"/>
              <a:t>(დევნილთა საკითხებზე სპეციალური მომხსენებელი, </a:t>
            </a:r>
            <a:r>
              <a:rPr lang="ka-GE" sz="1800" dirty="0"/>
              <a:t>დოქტორ ჩალოკა </a:t>
            </a:r>
            <a:r>
              <a:rPr lang="ka-GE" sz="1800" dirty="0" smtClean="0"/>
              <a:t>ბეიანი)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093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400"/>
              <a:t>დევნილთა </a:t>
            </a:r>
            <a:r>
              <a:rPr lang="ka-GE" sz="2400" smtClean="0"/>
              <a:t>გრძელვადიანი განსახლებით დაკმაყოფილების საჭიროება; </a:t>
            </a:r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ka-GE" sz="2400" dirty="0"/>
              <a:t>„დევნილთა საარსებო წყაროებისა და დასაქმების, განსაკუთრებით თემზე დაფუძნებული,  მთავრობის ინიციატივის ქმედითობისა და  ეფექტურობის გაძლიერება“.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400" dirty="0"/>
              <a:t>გაეროს </a:t>
            </a:r>
            <a:r>
              <a:rPr lang="ka-GE" sz="4400" dirty="0" smtClean="0"/>
              <a:t>რეკომენდაციები</a:t>
            </a:r>
            <a:br>
              <a:rPr lang="ka-GE" sz="4400" dirty="0" smtClean="0"/>
            </a:br>
            <a:r>
              <a:rPr lang="ka-GE" sz="2000" dirty="0" smtClean="0"/>
              <a:t>(გაგრძელება)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62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</a:pPr>
            <a:r>
              <a:rPr lang="ka-GE" dirty="0"/>
              <a:t>აუცილებელია, რომ სისტემა იყოს საჭიროებაზე </a:t>
            </a:r>
            <a:r>
              <a:rPr lang="ka-GE" dirty="0" smtClean="0"/>
              <a:t>მორგებული;</a:t>
            </a:r>
            <a:endParaRPr lang="en-US" dirty="0"/>
          </a:p>
          <a:p>
            <a:pPr algn="just">
              <a:lnSpc>
                <a:spcPct val="120000"/>
              </a:lnSpc>
            </a:pPr>
            <a:endParaRPr lang="ka-GE" dirty="0" smtClean="0"/>
          </a:p>
          <a:p>
            <a:pPr algn="just">
              <a:lnSpc>
                <a:spcPct val="120000"/>
              </a:lnSpc>
            </a:pPr>
            <a:r>
              <a:rPr lang="ka-GE" dirty="0" smtClean="0"/>
              <a:t>განსასახლებელი დევნილები, რომლებსაც </a:t>
            </a:r>
            <a:r>
              <a:rPr lang="ka-GE" dirty="0"/>
              <a:t>100,000-ზე ნაკლები ქულა აქვთ მინიჭებული სოციალური </a:t>
            </a:r>
            <a:r>
              <a:rPr lang="ka-GE" dirty="0" smtClean="0"/>
              <a:t>მომსახურების სააგენტოს მიერ:</a:t>
            </a:r>
            <a:endParaRPr lang="en-US" dirty="0"/>
          </a:p>
          <a:p>
            <a:pPr lvl="3" algn="just">
              <a:lnSpc>
                <a:spcPct val="120000"/>
              </a:lnSpc>
            </a:pPr>
            <a:r>
              <a:rPr lang="ka-GE" dirty="0" smtClean="0"/>
              <a:t>მიიღებენ ორივე სახის დახმარებას: დევნილის შემწეობასა და მიზნობრივ სოციალურ დახმარებას;</a:t>
            </a:r>
          </a:p>
          <a:p>
            <a:pPr lvl="3" algn="just">
              <a:lnSpc>
                <a:spcPct val="120000"/>
              </a:lnSpc>
            </a:pPr>
            <a:endParaRPr lang="en-US" dirty="0" smtClean="0"/>
          </a:p>
          <a:p>
            <a:pPr algn="just">
              <a:lnSpc>
                <a:spcPct val="120000"/>
              </a:lnSpc>
            </a:pPr>
            <a:r>
              <a:rPr lang="ka-GE" dirty="0" smtClean="0"/>
              <a:t>განსახლებით დაკმაყოფილებული დევნილები და განსასახლებელი დევნილები, რომლებსაც </a:t>
            </a:r>
            <a:r>
              <a:rPr lang="ka-GE" dirty="0"/>
              <a:t>100,000-ზე მეტი ქულა აქვთ მინიჭებული სოციალური </a:t>
            </a:r>
            <a:r>
              <a:rPr lang="ka-GE" dirty="0" smtClean="0"/>
              <a:t>მომსახურების სააგენტოს მიერ:</a:t>
            </a:r>
          </a:p>
          <a:p>
            <a:pPr lvl="3" algn="just">
              <a:lnSpc>
                <a:spcPct val="120000"/>
              </a:lnSpc>
            </a:pPr>
            <a:r>
              <a:rPr lang="ka-GE" dirty="0" smtClean="0"/>
              <a:t>აღარ მიიღებენ დევნილის შემწეობას.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>
                <a:effectLst/>
              </a:rPr>
              <a:t>შესაძლო ცვლილების პროექტი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8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დევნილთა კატეგორიები მოდელის მიხედვით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569952"/>
              </p:ext>
            </p:extLst>
          </p:nvPr>
        </p:nvGraphicFramePr>
        <p:xfrm>
          <a:off x="685800" y="1295400"/>
          <a:ext cx="7543800" cy="4740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4498"/>
                <a:gridCol w="1872193"/>
                <a:gridCol w="2357109"/>
              </a:tblGrid>
              <a:tr h="14288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განსახლებით დასაკმაყოფილებელი დევნილები, რომლებსაც შეუნარჩუნდებათ დევნილის შემწეობა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ამჟამად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იღებს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მიიღებს (+45 ლარი)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523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I.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30,001-ზე ნაკლები ქულა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60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105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011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II</a:t>
                      </a:r>
                      <a:r>
                        <a:rPr lang="en-US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30,001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57,000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ქულა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50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95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III</a:t>
                      </a:r>
                      <a:r>
                        <a:rPr lang="en-US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57,001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60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,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000</a:t>
                      </a:r>
                      <a:r>
                        <a:rPr lang="ka-GE" sz="1600" baseline="0" dirty="0" smtClean="0">
                          <a:effectLst/>
                          <a:cs typeface="Calibri" pitchFamily="34" charset="0"/>
                        </a:rPr>
                        <a:t>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ქულა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40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r>
                        <a:rPr lang="ka-GE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IV.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60,001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65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,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000</a:t>
                      </a:r>
                      <a:r>
                        <a:rPr lang="ka-GE" sz="1600" baseline="0" dirty="0" smtClean="0">
                          <a:effectLst/>
                          <a:cs typeface="Calibri" pitchFamily="34" charset="0"/>
                        </a:rPr>
                        <a:t> 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ქულა</a:t>
                      </a:r>
                      <a:endParaRPr lang="en-US" sz="16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30 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75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 ლარი</a:t>
                      </a:r>
                      <a:endParaRPr lang="en-US" sz="16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230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V</a:t>
                      </a:r>
                      <a:r>
                        <a:rPr lang="en-US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65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,00</a:t>
                      </a:r>
                      <a:r>
                        <a:rPr lang="en-US" sz="16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1-</a:t>
                      </a: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100,000 </a:t>
                      </a:r>
                      <a:r>
                        <a:rPr lang="ka-GE" sz="1600" dirty="0">
                          <a:effectLst/>
                          <a:cs typeface="Calibri" pitchFamily="34" charset="0"/>
                        </a:rPr>
                        <a:t>ქულა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0 ლარი*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>
                          <a:effectLst/>
                          <a:cs typeface="Calibri" pitchFamily="34" charset="0"/>
                        </a:rPr>
                        <a:t>45 ლარი</a:t>
                      </a:r>
                      <a:endParaRPr lang="en-US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24200" y="6166884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*100,000-ზე ნაკლები ქულის მქონე ოჯახის, </a:t>
            </a:r>
            <a:r>
              <a:rPr lang="ka-GE" sz="1400" dirty="0">
                <a:cs typeface="Calibri" pitchFamily="34" charset="0"/>
              </a:rPr>
              <a:t>16 წლამდე </a:t>
            </a:r>
            <a:endParaRPr lang="ka-GE" sz="1400" dirty="0" smtClean="0">
              <a:cs typeface="Calibri" pitchFamily="34" charset="0"/>
            </a:endParaRPr>
          </a:p>
          <a:p>
            <a:r>
              <a:rPr lang="ka-GE" sz="1400" dirty="0" smtClean="0">
                <a:cs typeface="Calibri" pitchFamily="34" charset="0"/>
              </a:rPr>
              <a:t>ასაკის წევრი </a:t>
            </a:r>
            <a:r>
              <a:rPr lang="ka-GE" sz="1400" dirty="0">
                <a:cs typeface="Calibri" pitchFamily="34" charset="0"/>
              </a:rPr>
              <a:t>ყოველთვიურად იღებს დამატებით </a:t>
            </a:r>
            <a:r>
              <a:rPr lang="ka-GE" sz="1400" dirty="0" smtClean="0">
                <a:cs typeface="Calibri" pitchFamily="34" charset="0"/>
              </a:rPr>
              <a:t>10 ლარს.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162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2693</TotalTime>
  <Words>601</Words>
  <Application>Microsoft Office PowerPoint</Application>
  <PresentationFormat>On-screen Show (4:3)</PresentationFormat>
  <Paragraphs>206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Lucida Sans Unicode</vt:lpstr>
      <vt:lpstr>Sylfaen</vt:lpstr>
      <vt:lpstr>Times New Roman</vt:lpstr>
      <vt:lpstr>Verdana</vt:lpstr>
      <vt:lpstr>Wingdings</vt:lpstr>
      <vt:lpstr>Wingdings 2</vt:lpstr>
      <vt:lpstr>Wingdings 3</vt:lpstr>
      <vt:lpstr>Concourse</vt:lpstr>
      <vt:lpstr>დევნილის შემწეობის სისტემის ცვლილების პროექტი</vt:lpstr>
      <vt:lpstr>დევნილთა რაოდენობა*   </vt:lpstr>
      <vt:lpstr>გამოწვევები განსახლებაში </vt:lpstr>
      <vt:lpstr>დევნილთა სოციალური დახმარება*</vt:lpstr>
      <vt:lpstr>PowerPoint Presentation</vt:lpstr>
      <vt:lpstr>გაეროს რეკომენდაციები (დევნილთა საკითხებზე სპეციალური მომხსენებელი, დოქტორ ჩალოკა ბეიანი) </vt:lpstr>
      <vt:lpstr>გაეროს რეკომენდაციები (გაგრძელება)</vt:lpstr>
      <vt:lpstr>შესაძლო ცვლილების პროექტი</vt:lpstr>
      <vt:lpstr>დევნილთა კატეგორიები მოდელის მიხედვით</vt:lpstr>
      <vt:lpstr>მოსალოდნელი შედეგები</vt:lpstr>
      <vt:lpstr>დევნილთა კატეგორიები ცვლილების შედეგად</vt:lpstr>
      <vt:lpstr>დამატებითი დახმარების პროგრამების პროექტები</vt:lpstr>
      <vt:lpstr>დამატებითი დახმარების პროგრამების პროექტები</vt:lpstr>
      <vt:lpstr>გმადლობთ ყურადღებისთვის!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დევნილთა რაოდენობა</dc:title>
  <dc:creator>Davit Pheikrishvili</dc:creator>
  <cp:lastModifiedBy>Khatuna Moseshvili</cp:lastModifiedBy>
  <cp:revision>272</cp:revision>
  <cp:lastPrinted>2017-09-20T06:25:31Z</cp:lastPrinted>
  <dcterms:created xsi:type="dcterms:W3CDTF">2016-11-07T09:41:30Z</dcterms:created>
  <dcterms:modified xsi:type="dcterms:W3CDTF">2017-12-04T09:38:40Z</dcterms:modified>
</cp:coreProperties>
</file>