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325" r:id="rId2"/>
    <p:sldId id="416" r:id="rId3"/>
    <p:sldId id="413" r:id="rId4"/>
    <p:sldId id="431" r:id="rId5"/>
    <p:sldId id="433" r:id="rId6"/>
    <p:sldId id="435" r:id="rId7"/>
    <p:sldId id="436" r:id="rId8"/>
    <p:sldId id="437" r:id="rId9"/>
    <p:sldId id="347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79182" autoAdjust="0"/>
  </p:normalViewPr>
  <p:slideViewPr>
    <p:cSldViewPr snapToGrid="0">
      <p:cViewPr>
        <p:scale>
          <a:sx n="60" d="100"/>
          <a:sy n="60" d="100"/>
        </p:scale>
        <p:origin x="170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46C9515-D6E0-49CF-8BE8-70DEF7501BA8}" type="datetimeFigureOut">
              <a:rPr lang="ka-GE" smtClean="0"/>
              <a:t>29.06.2017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D1DB0B1-A89A-4252-9F09-621D23799740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0896754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DF86096-823D-4699-9DF8-26D00EAEA7BA}" type="datetimeFigureOut">
              <a:rPr lang="ka-GE" smtClean="0"/>
              <a:t>29.06.2017</a:t>
            </a:fld>
            <a:endParaRPr lang="ka-G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ka-G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6040ACB-3D6A-4C81-884E-7407748451C4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42083725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308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3529538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B869-6FF1-4D1A-AF65-97F4F78B7A6A}" type="datetime1">
              <a:rPr lang="ka-GE" smtClean="0"/>
              <a:t>29.06.2017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370139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7D11-6CE1-4782-A070-8CAF55207D7A}" type="datetime1">
              <a:rPr lang="ka-GE" smtClean="0"/>
              <a:t>29.06.2017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421805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BB5F-7F64-4F34-A526-43E02FEC36CC}" type="datetime1">
              <a:rPr lang="ka-GE" smtClean="0"/>
              <a:t>29.06.2017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7399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9DC9-3694-4FAB-A607-1C3576884DD8}" type="datetime1">
              <a:rPr lang="ka-GE" smtClean="0"/>
              <a:t>29.06.2017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113377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9F5D3-5386-490E-9319-7E119AA45668}" type="datetime1">
              <a:rPr lang="ka-GE" smtClean="0"/>
              <a:t>29.06.2017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4116436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E1200-783D-4699-960C-C30AB446DC8F}" type="datetime1">
              <a:rPr lang="ka-GE" smtClean="0"/>
              <a:t>29.06.2017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949205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B01F9-AAB7-44F2-8FF7-6F07943450F1}" type="datetime1">
              <a:rPr lang="ka-GE" smtClean="0"/>
              <a:t>29.06.2017</a:t>
            </a:fld>
            <a:endParaRPr lang="ka-G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206971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9BDF-F709-41FB-809B-A71A2AE94198}" type="datetime1">
              <a:rPr lang="ka-GE" smtClean="0"/>
              <a:t>29.06.2017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98875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2FCC-2D17-48F3-9C57-3A72844D464A}" type="datetime1">
              <a:rPr lang="ka-GE" smtClean="0"/>
              <a:t>29.06.2017</a:t>
            </a:fld>
            <a:endParaRPr lang="ka-G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4006370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D5F8A-81BD-42FA-A08E-5F60BB969388}" type="datetime1">
              <a:rPr lang="ka-GE" smtClean="0"/>
              <a:t>29.06.2017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550183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C233-7EB2-4F10-ACCA-52022FB73A8D}" type="datetime1">
              <a:rPr lang="ka-GE" smtClean="0"/>
              <a:t>29.06.2017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400565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C6B37-4FC7-4A63-BA26-6A532EFD56C9}" type="datetime1">
              <a:rPr lang="ka-GE" smtClean="0"/>
              <a:t>29.06.2017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1A317-2C67-4111-B0D7-C9FB65AF789E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27287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70757"/>
            <a:ext cx="9144000" cy="692875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ka-GE" sz="4000" b="1" dirty="0">
                <a:solidFill>
                  <a:srgbClr val="FF0000"/>
                </a:solidFill>
                <a:latin typeface="Sylfaen"/>
                <a:cs typeface="Sylfaen"/>
              </a:rPr>
              <a:t> </a:t>
            </a:r>
            <a:endParaRPr lang="en-US" sz="4000" b="1" dirty="0">
              <a:solidFill>
                <a:srgbClr val="FF0000"/>
              </a:solidFill>
              <a:latin typeface="Sylfaen"/>
              <a:cs typeface="Sylfaen"/>
            </a:endParaRPr>
          </a:p>
          <a:p>
            <a:pPr marL="0" indent="0" algn="ctr">
              <a:buNone/>
            </a:pPr>
            <a:r>
              <a:rPr lang="ka-GE" sz="4000" b="1" dirty="0">
                <a:solidFill>
                  <a:srgbClr val="C00000"/>
                </a:solidFill>
                <a:latin typeface="Sylfaen"/>
                <a:cs typeface="Sylfaen"/>
              </a:rPr>
              <a:t>საზოგადოებრივი ჯანდაცვის </a:t>
            </a:r>
            <a:endParaRPr lang="ka-GE" sz="4000" b="1" dirty="0" smtClean="0">
              <a:solidFill>
                <a:srgbClr val="C00000"/>
              </a:solidFill>
              <a:latin typeface="Sylfaen"/>
              <a:cs typeface="Sylfaen"/>
            </a:endParaRPr>
          </a:p>
          <a:p>
            <a:pPr marL="0" indent="0" algn="ctr">
              <a:buNone/>
            </a:pPr>
            <a:r>
              <a:rPr lang="ka-GE" sz="4000" b="1" dirty="0" smtClean="0">
                <a:solidFill>
                  <a:srgbClr val="C00000"/>
                </a:solidFill>
                <a:latin typeface="Sylfaen"/>
                <a:cs typeface="Sylfaen"/>
              </a:rPr>
              <a:t>მუნიციპალური სამსახურების</a:t>
            </a:r>
          </a:p>
          <a:p>
            <a:pPr marL="0" indent="0" algn="ctr">
              <a:buNone/>
            </a:pPr>
            <a:r>
              <a:rPr lang="ka-GE" sz="4000" b="1" dirty="0" smtClean="0">
                <a:solidFill>
                  <a:srgbClr val="C00000"/>
                </a:solidFill>
                <a:latin typeface="Sylfaen"/>
                <a:cs typeface="Sylfaen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Sylfaen"/>
                <a:cs typeface="Sylfaen"/>
              </a:rPr>
              <a:t>(</a:t>
            </a:r>
            <a:r>
              <a:rPr lang="ka-GE" sz="4000" b="1" dirty="0" smtClean="0">
                <a:solidFill>
                  <a:srgbClr val="C00000"/>
                </a:solidFill>
                <a:latin typeface="Sylfaen"/>
                <a:cs typeface="Sylfaen"/>
              </a:rPr>
              <a:t>ცენტრების</a:t>
            </a:r>
            <a:r>
              <a:rPr lang="en-US" sz="4000" b="1" dirty="0" smtClean="0">
                <a:solidFill>
                  <a:srgbClr val="C00000"/>
                </a:solidFill>
                <a:latin typeface="Sylfaen"/>
                <a:cs typeface="Sylfaen"/>
              </a:rPr>
              <a:t>)</a:t>
            </a:r>
            <a:r>
              <a:rPr lang="ka-GE" sz="4000" b="1" dirty="0" smtClean="0">
                <a:solidFill>
                  <a:srgbClr val="C00000"/>
                </a:solidFill>
                <a:latin typeface="Sylfaen"/>
                <a:cs typeface="Sylfaen"/>
              </a:rPr>
              <a:t> </a:t>
            </a:r>
            <a:r>
              <a:rPr lang="ka-GE" sz="4000" b="1" dirty="0">
                <a:solidFill>
                  <a:srgbClr val="C00000"/>
                </a:solidFill>
                <a:latin typeface="Sylfaen"/>
                <a:cs typeface="Sylfaen"/>
              </a:rPr>
              <a:t>ფუნქციონირების </a:t>
            </a:r>
            <a:endParaRPr lang="ka-GE" sz="4000" b="1" dirty="0" smtClean="0">
              <a:solidFill>
                <a:srgbClr val="C00000"/>
              </a:solidFill>
              <a:latin typeface="Sylfaen"/>
              <a:cs typeface="Sylfaen"/>
            </a:endParaRPr>
          </a:p>
          <a:p>
            <a:pPr marL="0" indent="0" algn="ctr">
              <a:buNone/>
            </a:pPr>
            <a:r>
              <a:rPr lang="ka-GE" sz="4000" b="1" dirty="0" smtClean="0">
                <a:solidFill>
                  <a:srgbClr val="C00000"/>
                </a:solidFill>
                <a:latin typeface="Sylfaen"/>
                <a:cs typeface="Sylfaen"/>
              </a:rPr>
              <a:t>შესახებ</a:t>
            </a:r>
            <a:endParaRPr lang="ka-GE" sz="4000" b="1" dirty="0">
              <a:solidFill>
                <a:srgbClr val="C00000"/>
              </a:solidFill>
              <a:latin typeface="Sylfaen"/>
              <a:cs typeface="Sylfaen"/>
            </a:endParaRPr>
          </a:p>
          <a:p>
            <a:pPr marL="0" indent="0" algn="ctr">
              <a:buNone/>
            </a:pPr>
            <a:r>
              <a:rPr lang="ka-GE" sz="4200" b="1" dirty="0" smtClean="0">
                <a:solidFill>
                  <a:srgbClr val="800000"/>
                </a:solidFill>
                <a:latin typeface="Sylfaen"/>
                <a:cs typeface="Sylfaen"/>
              </a:rPr>
              <a:t> </a:t>
            </a:r>
            <a:r>
              <a:rPr lang="ka-GE" b="1" dirty="0">
                <a:solidFill>
                  <a:schemeClr val="accent5">
                    <a:lumMod val="50000"/>
                  </a:schemeClr>
                </a:solidFill>
                <a:latin typeface="Sylfaen"/>
                <a:cs typeface="Sylfaen"/>
              </a:rPr>
              <a:t>საზოგადოებრივი ჯანმრთელობის დაცვის  ეროვნული რეკომენდაცია</a:t>
            </a:r>
            <a:endParaRPr lang="en-US" b="1" dirty="0">
              <a:solidFill>
                <a:schemeClr val="accent5">
                  <a:lumMod val="50000"/>
                </a:schemeClr>
              </a:solidFill>
              <a:latin typeface="Sylfaen"/>
              <a:cs typeface="Sylfaen"/>
            </a:endParaRPr>
          </a:p>
          <a:p>
            <a:pPr marL="0" indent="0" algn="ctr">
              <a:buNone/>
            </a:pPr>
            <a:r>
              <a:rPr lang="ka-GE" b="1" dirty="0">
                <a:solidFill>
                  <a:schemeClr val="accent5">
                    <a:lumMod val="50000"/>
                  </a:schemeClr>
                </a:solidFill>
                <a:latin typeface="Sylfaen"/>
                <a:cs typeface="Sylfaen"/>
              </a:rPr>
              <a:t> (გაიდლაინი</a:t>
            </a:r>
            <a:r>
              <a:rPr lang="ka-GE" b="1" dirty="0" smtClean="0">
                <a:solidFill>
                  <a:schemeClr val="accent5">
                    <a:lumMod val="50000"/>
                  </a:schemeClr>
                </a:solidFill>
                <a:latin typeface="Sylfaen"/>
                <a:cs typeface="Sylfaen"/>
              </a:rPr>
              <a:t>)</a:t>
            </a:r>
          </a:p>
          <a:p>
            <a:pPr marL="0" indent="0" algn="ctr">
              <a:buNone/>
            </a:pPr>
            <a:endParaRPr lang="ka-GE" b="1" dirty="0">
              <a:solidFill>
                <a:schemeClr val="accent5">
                  <a:lumMod val="50000"/>
                </a:schemeClr>
              </a:solidFill>
              <a:latin typeface="Sylfaen"/>
              <a:cs typeface="Sylfaen"/>
            </a:endParaRPr>
          </a:p>
          <a:p>
            <a:pPr marL="0" indent="0">
              <a:buNone/>
            </a:pPr>
            <a:r>
              <a:rPr lang="en-US" sz="1700" b="1" i="1" dirty="0" smtClean="0">
                <a:solidFill>
                  <a:schemeClr val="accent5">
                    <a:lumMod val="50000"/>
                  </a:schemeClr>
                </a:solidFill>
              </a:rPr>
              <a:t>                                                                                                </a:t>
            </a:r>
            <a:r>
              <a:rPr lang="en-US" sz="2600" b="1" i="1" dirty="0" err="1">
                <a:solidFill>
                  <a:schemeClr val="accent5">
                    <a:lumMod val="50000"/>
                  </a:schemeClr>
                </a:solidFill>
              </a:rPr>
              <a:t>ამირან</a:t>
            </a:r>
            <a:r>
              <a:rPr lang="en-US" sz="2600" b="1" i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600" b="1" i="1" dirty="0" err="1">
                <a:solidFill>
                  <a:schemeClr val="accent5">
                    <a:lumMod val="50000"/>
                  </a:schemeClr>
                </a:solidFill>
              </a:rPr>
              <a:t>გამყრელიძე</a:t>
            </a:r>
            <a:r>
              <a:rPr lang="en-US" sz="2600" b="1" i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ka-GE" sz="2600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ka-GE" sz="2600" b="1" i="1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ka-GE" sz="2600" b="1" i="1" dirty="0" smtClean="0">
                <a:solidFill>
                  <a:schemeClr val="accent5">
                    <a:lumMod val="50000"/>
                  </a:schemeClr>
                </a:solidFill>
              </a:rPr>
              <a:t>					</a:t>
            </a:r>
            <a:r>
              <a:rPr lang="en-US" sz="2000" b="1" i="1" dirty="0" smtClean="0">
                <a:solidFill>
                  <a:schemeClr val="accent5">
                    <a:lumMod val="50000"/>
                  </a:schemeClr>
                </a:solidFill>
              </a:rPr>
              <a:t>03.07.17</a:t>
            </a:r>
            <a:r>
              <a:rPr lang="en-US" sz="2000" b="1" i="1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ka-GE" sz="5400" b="1" i="1" dirty="0">
                <a:solidFill>
                  <a:schemeClr val="accent5">
                    <a:lumMod val="50000"/>
                  </a:schemeClr>
                </a:solidFill>
              </a:rPr>
              <a:t> </a:t>
            </a:r>
            <a:endParaRPr lang="en-US" sz="5400" i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en-US" sz="50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ka-GE" sz="4400" dirty="0"/>
          </a:p>
          <a:p>
            <a:pPr marL="0" indent="0" algn="ctr">
              <a:buNone/>
            </a:pPr>
            <a:endParaRPr lang="en-US" sz="32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32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3200" b="1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86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6678" y="401053"/>
            <a:ext cx="8578380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200" b="1" dirty="0">
                <a:solidFill>
                  <a:srgbClr val="002060"/>
                </a:solidFill>
              </a:rPr>
              <a:t>   </a:t>
            </a:r>
            <a:r>
              <a:rPr lang="ka-GE" sz="3200" b="1" dirty="0">
                <a:solidFill>
                  <a:srgbClr val="C00000"/>
                </a:solidFill>
              </a:rPr>
              <a:t>ეროვნული რეკომენდაციის (გაიდლაინის) შემუშავების სამართლებრივი </a:t>
            </a:r>
            <a:r>
              <a:rPr lang="ka-GE" sz="3200" b="1" dirty="0" smtClean="0">
                <a:solidFill>
                  <a:srgbClr val="C00000"/>
                </a:solidFill>
              </a:rPr>
              <a:t>საფუძვლები</a:t>
            </a:r>
            <a:endParaRPr lang="en-US" sz="3200" b="1" dirty="0" smtClean="0">
              <a:solidFill>
                <a:srgbClr val="C00000"/>
              </a:solidFill>
            </a:endParaRPr>
          </a:p>
          <a:p>
            <a:endParaRPr lang="ka-GE" sz="2400" b="1" dirty="0">
              <a:cs typeface="Sylfaen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chemeClr val="accent5">
                    <a:lumMod val="50000"/>
                  </a:schemeClr>
                </a:solidFill>
                <a:cs typeface="Sylfaen"/>
              </a:rPr>
              <a:t>“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  <a:cs typeface="Sylfaen"/>
              </a:rPr>
              <a:t>საზოგადოებრივი 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  <a:cs typeface="Sylfaen"/>
              </a:rPr>
              <a:t>ჯანმრთელობის 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  <a:cs typeface="Sylfaen"/>
              </a:rPr>
              <a:t>შესახებ</a:t>
            </a:r>
            <a:r>
              <a:rPr lang="en-US" sz="2200" b="1" dirty="0" smtClean="0">
                <a:solidFill>
                  <a:schemeClr val="accent5">
                    <a:lumMod val="50000"/>
                  </a:schemeClr>
                </a:solidFill>
                <a:cs typeface="Sylfaen"/>
              </a:rPr>
              <a:t>”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  <a:cs typeface="Sylfaen"/>
              </a:rPr>
              <a:t> 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  <a:cs typeface="Sylfaen"/>
              </a:rPr>
              <a:t>საქართველოს კანონი  (მუხლი   31, 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  <a:cs typeface="Sylfaen"/>
              </a:rPr>
              <a:t>პუნქტი</a:t>
            </a:r>
            <a:r>
              <a:rPr lang="en-US" sz="2200" b="1" dirty="0" smtClean="0">
                <a:solidFill>
                  <a:schemeClr val="accent5">
                    <a:lumMod val="50000"/>
                  </a:schemeClr>
                </a:solidFill>
                <a:cs typeface="Sylfaen"/>
              </a:rPr>
              <a:t> 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  <a:cs typeface="Sylfaen"/>
              </a:rPr>
              <a:t>1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  <a:cs typeface="Sylfaen"/>
              </a:rPr>
              <a:t>,  ქვეპუნქტი </a:t>
            </a:r>
            <a:r>
              <a:rPr lang="en-US" sz="2200" b="1" dirty="0" smtClean="0">
                <a:solidFill>
                  <a:schemeClr val="accent5">
                    <a:lumMod val="50000"/>
                  </a:schemeClr>
                </a:solidFill>
                <a:cs typeface="Sylfaen"/>
              </a:rPr>
              <a:t>“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  <a:cs typeface="Sylfaen"/>
              </a:rPr>
              <a:t>თ</a:t>
            </a:r>
            <a:r>
              <a:rPr lang="en-US" sz="2200" b="1" dirty="0" smtClean="0">
                <a:solidFill>
                  <a:schemeClr val="accent5">
                    <a:lumMod val="50000"/>
                  </a:schemeClr>
                </a:solidFill>
                <a:cs typeface="Sylfaen"/>
              </a:rPr>
              <a:t>”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  <a:cs typeface="Sylfaen"/>
              </a:rPr>
              <a:t>)</a:t>
            </a:r>
            <a:endParaRPr lang="ka-GE" sz="2200" b="1" dirty="0">
              <a:solidFill>
                <a:schemeClr val="accent5">
                  <a:lumMod val="50000"/>
                </a:schemeClr>
              </a:solidFill>
              <a:cs typeface="Sylfaen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ka-GE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„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ადგილობრივი თვითმმართველობის კოდექსი’’ (მუხლი“ 134</a:t>
            </a:r>
            <a:r>
              <a:rPr lang="ka-GE" sz="2200" b="1" baseline="30000" dirty="0">
                <a:solidFill>
                  <a:schemeClr val="accent5">
                    <a:lumMod val="50000"/>
                  </a:schemeClr>
                </a:solidFill>
              </a:rPr>
              <a:t>1 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  <a:cs typeface="Sylfaen"/>
              </a:rPr>
              <a:t>)</a:t>
            </a:r>
            <a:r>
              <a:rPr lang="ka-GE" sz="2200" b="1" baseline="30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ka-GE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ka-GE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„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ჯანმრთელობის დაცვის შესახებ“ საქართველოს კანონი (მუხლი 8</a:t>
            </a: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</a:rPr>
              <a:t>5</a:t>
            </a:r>
            <a:r>
              <a:rPr lang="en-US" sz="2200" b="1" baseline="30000" dirty="0">
                <a:solidFill>
                  <a:schemeClr val="accent5">
                    <a:lumMod val="50000"/>
                  </a:schemeClr>
                </a:solidFill>
              </a:rPr>
              <a:t>2 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  <a:cs typeface="Sylfaen"/>
              </a:rPr>
              <a:t>)</a:t>
            </a:r>
            <a:endParaRPr lang="ka-GE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ka-GE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ჯანდაცვის 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მსოფლიო ასამბლეის 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#69.1 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რეზოლუცია 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საზჯანდაცვის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ადგილობრივი სამსახურებისათვის ტექნიკური რეკომენდაციების შემუშავება ძირითადი ფუნქციების გაუმჯობესების 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მიზნით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ka-GE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ka-GE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endParaRPr lang="ka-GE" sz="2000" b="1" dirty="0">
              <a:solidFill>
                <a:srgbClr val="002060"/>
              </a:solidFill>
            </a:endParaRPr>
          </a:p>
          <a:p>
            <a:pPr marL="457200" indent="-457200" algn="just">
              <a:buAutoNum type="arabicPeriod"/>
            </a:pPr>
            <a:endParaRPr lang="ka-GE" sz="2400" b="1" dirty="0">
              <a:solidFill>
                <a:srgbClr val="002060"/>
              </a:solidFill>
            </a:endParaRPr>
          </a:p>
          <a:p>
            <a:r>
              <a:rPr lang="ka-GE" sz="2400" b="1" dirty="0">
                <a:solidFill>
                  <a:srgbClr val="002060"/>
                </a:solidFill>
              </a:rPr>
              <a:t>    </a:t>
            </a:r>
          </a:p>
          <a:p>
            <a:pPr marL="457200" indent="-457200">
              <a:buAutoNum type="arabicPeriod"/>
            </a:pPr>
            <a:endParaRPr lang="ka-GE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8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619" y="206912"/>
            <a:ext cx="8032840" cy="679339"/>
          </a:xfrm>
        </p:spPr>
        <p:txBody>
          <a:bodyPr>
            <a:normAutofit/>
          </a:bodyPr>
          <a:lstStyle/>
          <a:p>
            <a:pPr algn="ctr"/>
            <a:r>
              <a:rPr lang="ka-GE" sz="3400" b="1" dirty="0">
                <a:solidFill>
                  <a:srgbClr val="C00000"/>
                </a:solidFill>
              </a:rPr>
              <a:t>რეკომენდაციის </a:t>
            </a:r>
            <a:r>
              <a:rPr lang="ka-GE" sz="3400" b="1" dirty="0" smtClean="0">
                <a:solidFill>
                  <a:srgbClr val="C00000"/>
                </a:solidFill>
              </a:rPr>
              <a:t>მიზანი</a:t>
            </a:r>
            <a:endParaRPr lang="ka-GE" sz="3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577" y="-234020"/>
            <a:ext cx="8522352" cy="709202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ka-GE" sz="2000" b="1" dirty="0"/>
          </a:p>
          <a:p>
            <a:endParaRPr lang="ka-GE" sz="2200" b="1" dirty="0" smtClean="0"/>
          </a:p>
          <a:p>
            <a:endParaRPr lang="ka-GE" sz="2200" b="1" dirty="0"/>
          </a:p>
          <a:p>
            <a:r>
              <a:rPr lang="ka-GE" sz="2000" b="1" dirty="0">
                <a:solidFill>
                  <a:schemeClr val="accent5">
                    <a:lumMod val="50000"/>
                  </a:schemeClr>
                </a:solidFill>
              </a:rPr>
              <a:t>საზოგადოებრივი ჯანდაცვის მუნიციპალური სისტემის შემდგომი განვითარება და სრულყოფა, მათი საქმიანობის გამჭვირვალობა და თანამშრომლობის განვითარება დაინტერესებულ </a:t>
            </a:r>
            <a:r>
              <a:rPr lang="ka-GE" sz="2000" b="1" dirty="0" smtClean="0">
                <a:solidFill>
                  <a:schemeClr val="accent5">
                    <a:lumMod val="50000"/>
                  </a:schemeClr>
                </a:solidFill>
              </a:rPr>
              <a:t>მხარეებთან </a:t>
            </a:r>
            <a:endParaRPr lang="ka-GE" sz="20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ka-GE" sz="2000" b="1" dirty="0">
                <a:solidFill>
                  <a:schemeClr val="accent5">
                    <a:lumMod val="50000"/>
                  </a:schemeClr>
                </a:solidFill>
              </a:rPr>
              <a:t>ცენტრალურ და მუნიციპალურ საზოგადოებრივ ჯანდაცვით დაწესებულებებს შორის კოორდინაციის </a:t>
            </a:r>
            <a:r>
              <a:rPr lang="ka-GE" sz="2000" b="1" dirty="0" smtClean="0">
                <a:solidFill>
                  <a:schemeClr val="accent5">
                    <a:lumMod val="50000"/>
                  </a:schemeClr>
                </a:solidFill>
              </a:rPr>
              <a:t>გაუმჯობესება </a:t>
            </a:r>
            <a:endParaRPr lang="ka-GE" sz="20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ka-GE" sz="2000" b="1" dirty="0">
                <a:solidFill>
                  <a:schemeClr val="accent5">
                    <a:lumMod val="50000"/>
                  </a:schemeClr>
                </a:solidFill>
              </a:rPr>
              <a:t>მუნიციპალური საზჯანდაცვის სამსახურების მოწყობის სრულყოფა, კანონმდებლობით დადგენილი ფუნქციების და ვალდებულებების დაკონკრეტება, სისტემაში დასაქმებული ადამიანური რესურსების რაოდენობრივი და ხარისხობრივი </a:t>
            </a:r>
            <a:r>
              <a:rPr lang="ka-GE" sz="2000" b="1" dirty="0" smtClean="0">
                <a:solidFill>
                  <a:schemeClr val="accent5">
                    <a:lumMod val="50000"/>
                  </a:schemeClr>
                </a:solidFill>
              </a:rPr>
              <a:t>გაუმჯობესება </a:t>
            </a:r>
            <a:endParaRPr lang="ka-GE" sz="20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ka-GE" sz="2000" b="1" dirty="0" smtClean="0">
                <a:solidFill>
                  <a:schemeClr val="accent5">
                    <a:lumMod val="50000"/>
                  </a:schemeClr>
                </a:solidFill>
              </a:rPr>
              <a:t>დაფინანსების </a:t>
            </a:r>
            <a:r>
              <a:rPr lang="ka-GE" sz="2000" b="1" dirty="0">
                <a:solidFill>
                  <a:schemeClr val="accent5">
                    <a:lumMod val="50000"/>
                  </a:schemeClr>
                </a:solidFill>
              </a:rPr>
              <a:t>სქემების დახვეწა, თანამშრომელთა მოტივირების  </a:t>
            </a:r>
            <a:r>
              <a:rPr lang="ka-GE" sz="2000" b="1" dirty="0" smtClean="0">
                <a:solidFill>
                  <a:schemeClr val="accent5">
                    <a:lumMod val="50000"/>
                  </a:schemeClr>
                </a:solidFill>
              </a:rPr>
              <a:t>გაზრდა</a:t>
            </a:r>
            <a:endParaRPr lang="ka-GE" sz="2000" b="1" dirty="0">
              <a:solidFill>
                <a:schemeClr val="accent5">
                  <a:lumMod val="50000"/>
                </a:schemeClr>
              </a:solidFill>
            </a:endParaRPr>
          </a:p>
          <a:p>
            <a:pPr lvl="0"/>
            <a:r>
              <a:rPr lang="ka-GE" sz="2000" b="1" dirty="0">
                <a:solidFill>
                  <a:schemeClr val="accent5">
                    <a:lumMod val="50000"/>
                  </a:schemeClr>
                </a:solidFill>
              </a:rPr>
              <a:t>სახელმწიფო პროგრამებით გათვალისწინებული ღონისძიებების აღსრულების უზრუნველყოფა და    ადგილობრივ საჭიროებებზე დაფუძნებულ მუნიციპალურ პროგრამათა შემუშავება და განხორციელება</a:t>
            </a:r>
          </a:p>
          <a:p>
            <a:endParaRPr lang="ka-GE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25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0"/>
            <a:ext cx="8213558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b="1" dirty="0"/>
              <a:t> </a:t>
            </a:r>
            <a:endParaRPr lang="en-US" dirty="0"/>
          </a:p>
          <a:p>
            <a:pPr algn="ctr"/>
            <a:r>
              <a:rPr lang="ka-GE" sz="2800" b="1" dirty="0">
                <a:solidFill>
                  <a:srgbClr val="C00000"/>
                </a:solidFill>
                <a:latin typeface="Sylfaen"/>
                <a:cs typeface="Sylfaen"/>
              </a:rPr>
              <a:t>რეკომენდაციის სტრუქტურა</a:t>
            </a:r>
            <a:endParaRPr lang="en-US" sz="2800" b="1" dirty="0">
              <a:solidFill>
                <a:srgbClr val="C00000"/>
              </a:solidFill>
              <a:latin typeface="Sylfaen"/>
              <a:cs typeface="Sylfaen"/>
            </a:endParaRPr>
          </a:p>
          <a:p>
            <a:pPr algn="just"/>
            <a:endParaRPr lang="ka-GE" sz="2000" b="1" dirty="0">
              <a:solidFill>
                <a:srgbClr val="C00000"/>
              </a:solidFill>
              <a:latin typeface="Sylfaen"/>
              <a:cs typeface="Sylfaen"/>
            </a:endParaRPr>
          </a:p>
          <a:p>
            <a:pPr algn="ctr"/>
            <a:r>
              <a:rPr lang="ka-GE" sz="2000" b="1" dirty="0">
                <a:solidFill>
                  <a:srgbClr val="C00000"/>
                </a:solidFill>
                <a:latin typeface="Sylfaen"/>
                <a:cs typeface="Sylfaen"/>
              </a:rPr>
              <a:t>რეკომენდაცია მოიცავს ოთხ დანართს</a:t>
            </a:r>
          </a:p>
          <a:p>
            <a:pPr algn="ctr"/>
            <a:endParaRPr lang="en-US" sz="2000" b="1" dirty="0">
              <a:latin typeface="Sylfaen"/>
              <a:cs typeface="Sylfaen"/>
            </a:endParaRPr>
          </a:p>
          <a:p>
            <a:r>
              <a:rPr lang="ka-GE" sz="2000" b="1" dirty="0" smtClean="0">
                <a:solidFill>
                  <a:srgbClr val="002060"/>
                </a:solidFill>
                <a:latin typeface="Sylfaen"/>
                <a:cs typeface="Sylfaen"/>
              </a:rPr>
              <a:t>		</a:t>
            </a:r>
            <a:r>
              <a:rPr lang="en-US" sz="2000" b="1" dirty="0" smtClean="0">
                <a:solidFill>
                  <a:srgbClr val="C00000"/>
                </a:solidFill>
                <a:latin typeface="Sylfaen"/>
                <a:cs typeface="Sylfaen"/>
              </a:rPr>
              <a:t>I</a:t>
            </a:r>
            <a:r>
              <a:rPr lang="en-US" sz="2000" b="1" dirty="0">
                <a:solidFill>
                  <a:srgbClr val="C00000"/>
                </a:solidFill>
                <a:latin typeface="Sylfaen"/>
                <a:cs typeface="Sylfaen"/>
              </a:rPr>
              <a:t>. </a:t>
            </a:r>
            <a:r>
              <a:rPr lang="ka-GE" sz="2000" b="1" dirty="0">
                <a:solidFill>
                  <a:srgbClr val="C00000"/>
                </a:solidFill>
                <a:latin typeface="Sylfaen"/>
                <a:cs typeface="Sylfaen"/>
              </a:rPr>
              <a:t>შესავალი - მოკლედ აღწერილია:</a:t>
            </a:r>
          </a:p>
          <a:p>
            <a:r>
              <a:rPr lang="ka-GE" sz="2000" b="1" dirty="0">
                <a:solidFill>
                  <a:srgbClr val="002060"/>
                </a:solidFill>
                <a:latin typeface="Sylfaen"/>
                <a:cs typeface="Sylfaen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2000" b="1" dirty="0" smtClean="0">
                <a:solidFill>
                  <a:srgbClr val="002060"/>
                </a:solidFill>
                <a:latin typeface="Sylfaen"/>
                <a:cs typeface="Sylfaen"/>
              </a:rPr>
              <a:t>არსებული </a:t>
            </a:r>
            <a:r>
              <a:rPr lang="ka-GE" sz="2000" b="1" dirty="0">
                <a:solidFill>
                  <a:srgbClr val="002060"/>
                </a:solidFill>
                <a:latin typeface="Sylfaen"/>
                <a:cs typeface="Sylfaen"/>
              </a:rPr>
              <a:t>ვითარება და რეკომენდაციების შემუშავების მიზანი; ‘’საზოგადოებრივი ჯანმრთელობის შესახებ’’ საქართველოს კანონით განსაზღვრული მუნიციპალიტეტების უფლებამოსილებები საზჯანდაცვის </a:t>
            </a:r>
            <a:r>
              <a:rPr lang="ka-GE" sz="2000" b="1" dirty="0" smtClean="0">
                <a:solidFill>
                  <a:srgbClr val="002060"/>
                </a:solidFill>
                <a:latin typeface="Sylfaen"/>
                <a:cs typeface="Sylfaen"/>
              </a:rPr>
              <a:t>სფეროში </a:t>
            </a:r>
            <a:endParaRPr lang="ka-GE" sz="2000" b="1" dirty="0">
              <a:solidFill>
                <a:srgbClr val="002060"/>
              </a:solidFill>
              <a:latin typeface="Sylfaen"/>
              <a:cs typeface="Sylfae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ka-GE" sz="2000" b="1" dirty="0">
              <a:solidFill>
                <a:srgbClr val="002060"/>
              </a:solidFill>
              <a:latin typeface="Sylfaen"/>
              <a:cs typeface="Sylfae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2000" b="1" dirty="0" smtClean="0">
                <a:solidFill>
                  <a:srgbClr val="002060"/>
                </a:solidFill>
                <a:latin typeface="Sylfaen"/>
                <a:cs typeface="Sylfaen"/>
              </a:rPr>
              <a:t>შრომის</a:t>
            </a:r>
            <a:r>
              <a:rPr lang="ka-GE" sz="2000" b="1" dirty="0">
                <a:solidFill>
                  <a:srgbClr val="002060"/>
                </a:solidFill>
                <a:latin typeface="Sylfaen"/>
                <a:cs typeface="Sylfaen"/>
              </a:rPr>
              <a:t>, ჯანმრთელობისა და სოციალური დაცვის სამინისტროს, როგორც საზოგადოებრივი ჯანდაცვის პოლიტიკის გამტარებლის და სსიპ -ლ.საყვარელიძის სახ. დაავადებათა კონტროლისა და საზოგადოებირივი ჯანმრთელობის ეროვნული ცენტრის </a:t>
            </a:r>
            <a:r>
              <a:rPr lang="ka-GE" sz="2000" b="1" dirty="0" smtClean="0">
                <a:solidFill>
                  <a:srgbClr val="002060"/>
                </a:solidFill>
                <a:latin typeface="Sylfaen"/>
                <a:cs typeface="Sylfaen"/>
              </a:rPr>
              <a:t>როლი </a:t>
            </a:r>
            <a:endParaRPr lang="ka-GE" sz="2000" b="1" dirty="0">
              <a:solidFill>
                <a:srgbClr val="002060"/>
              </a:solidFill>
              <a:latin typeface="Sylfaen"/>
              <a:cs typeface="Sylfae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ka-GE" sz="2000" b="1" dirty="0">
              <a:solidFill>
                <a:srgbClr val="002060"/>
              </a:solidFill>
              <a:latin typeface="Sylfaen"/>
              <a:cs typeface="Sylfae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2000" b="1" dirty="0" smtClean="0">
                <a:solidFill>
                  <a:srgbClr val="002060"/>
                </a:solidFill>
                <a:latin typeface="Sylfaen"/>
                <a:cs typeface="Sylfaen"/>
              </a:rPr>
              <a:t>საზოგადოებრივი </a:t>
            </a:r>
            <a:r>
              <a:rPr lang="ka-GE" sz="2000" b="1" dirty="0">
                <a:solidFill>
                  <a:srgbClr val="002060"/>
                </a:solidFill>
                <a:latin typeface="Sylfaen"/>
                <a:cs typeface="Sylfaen"/>
              </a:rPr>
              <a:t>ჯანდაცვის სტრატეგიული 10 ოპერატიული  </a:t>
            </a:r>
            <a:r>
              <a:rPr lang="ka-GE" sz="2000" b="1" dirty="0" smtClean="0">
                <a:solidFill>
                  <a:srgbClr val="002060"/>
                </a:solidFill>
                <a:latin typeface="Sylfaen"/>
                <a:cs typeface="Sylfaen"/>
              </a:rPr>
              <a:t>ფუნქცია  </a:t>
            </a:r>
            <a:endParaRPr lang="ka-GE" sz="2000" b="1" dirty="0">
              <a:solidFill>
                <a:srgbClr val="002060"/>
              </a:solidFill>
              <a:latin typeface="Sylfaen"/>
              <a:cs typeface="Sylfaen"/>
            </a:endParaRPr>
          </a:p>
          <a:p>
            <a:endParaRPr lang="en-US" sz="2000" b="1" dirty="0">
              <a:solidFill>
                <a:srgbClr val="002060"/>
              </a:solidFill>
              <a:latin typeface="Sylfaen"/>
              <a:cs typeface="Sylfaen"/>
            </a:endParaRPr>
          </a:p>
          <a:p>
            <a:endParaRPr lang="ka-GE" sz="2000" b="1" dirty="0">
              <a:solidFill>
                <a:srgbClr val="002060"/>
              </a:solidFill>
              <a:latin typeface="Sylfaen"/>
              <a:cs typeface="Sylfaen"/>
            </a:endParaRPr>
          </a:p>
          <a:p>
            <a:endParaRPr lang="en-US" sz="2000" b="1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41650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347884" cy="607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>
                <a:solidFill>
                  <a:srgbClr val="C00000"/>
                </a:solidFill>
                <a:latin typeface="Sylfaen"/>
                <a:cs typeface="Sylfaen"/>
              </a:rPr>
              <a:t>II.</a:t>
            </a:r>
            <a:r>
              <a:rPr lang="ka-GE" sz="2400" dirty="0">
                <a:solidFill>
                  <a:srgbClr val="C00000"/>
                </a:solidFill>
                <a:latin typeface="Sylfaen"/>
                <a:cs typeface="Sylfaen"/>
              </a:rPr>
              <a:t> </a:t>
            </a:r>
            <a:r>
              <a:rPr lang="ka-GE" sz="2000" b="1" dirty="0">
                <a:solidFill>
                  <a:srgbClr val="C00000"/>
                </a:solidFill>
                <a:latin typeface="Sylfaen"/>
                <a:cs typeface="Sylfaen"/>
              </a:rPr>
              <a:t>საზოგადოებრივი ჯანმრთელობის მუნიციპალური სამსახურების რეკომენდებული საშტატო ერთეულების რაოდენობა და პროფილური  განაწილება მოსახლეობის რაოდენობის </a:t>
            </a:r>
            <a:r>
              <a:rPr lang="ka-GE" sz="2000" b="1" dirty="0" smtClean="0">
                <a:solidFill>
                  <a:srgbClr val="C00000"/>
                </a:solidFill>
                <a:latin typeface="Sylfaen"/>
                <a:cs typeface="Sylfaen"/>
              </a:rPr>
              <a:t>მიხედვით </a:t>
            </a:r>
          </a:p>
          <a:p>
            <a:pPr algn="ctr"/>
            <a:endParaRPr lang="en-US" sz="1200" b="1" dirty="0">
              <a:solidFill>
                <a:srgbClr val="C00000"/>
              </a:solidFill>
              <a:latin typeface="Sylfaen"/>
              <a:cs typeface="Sylfaen"/>
            </a:endParaRPr>
          </a:p>
          <a:p>
            <a:endParaRPr lang="ka-GE" sz="500" b="1" dirty="0">
              <a:solidFill>
                <a:srgbClr val="800000"/>
              </a:solidFill>
              <a:latin typeface="Sylfaen"/>
              <a:cs typeface="Sylfae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2000" b="1" dirty="0" smtClean="0">
                <a:solidFill>
                  <a:srgbClr val="002060"/>
                </a:solidFill>
              </a:rPr>
              <a:t>საშტატო </a:t>
            </a:r>
            <a:r>
              <a:rPr lang="ka-GE" sz="2000" b="1" dirty="0">
                <a:solidFill>
                  <a:srgbClr val="002060"/>
                </a:solidFill>
              </a:rPr>
              <a:t>ერთეულების რაოდენობის გაანგარიშება განისაზღვრება მუნიციპალიტეტში მუდმივად მცხოვრები მოსახლეობის რაოდენობის, მუნიციპალიტეტის ფართობისა და დაავადებათა მართვის სპეციფიკის </a:t>
            </a:r>
            <a:r>
              <a:rPr lang="ka-GE" sz="2000" b="1" dirty="0" smtClean="0">
                <a:solidFill>
                  <a:srgbClr val="002060"/>
                </a:solidFill>
              </a:rPr>
              <a:t>გათვალისწინებით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ka-GE" sz="2000" b="1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2000" b="1" dirty="0" smtClean="0">
                <a:solidFill>
                  <a:srgbClr val="002060"/>
                </a:solidFill>
              </a:rPr>
              <a:t> საშტატო </a:t>
            </a:r>
            <a:r>
              <a:rPr lang="ka-GE" sz="2000" b="1" dirty="0">
                <a:solidFill>
                  <a:srgbClr val="002060"/>
                </a:solidFill>
              </a:rPr>
              <a:t>ერთეულების მინიმალური რაოდენობა განსაზღვრულია მუნიციპალიტეტებისათვის, რომელთა მოსახელობის რაოდენობა არ აღემატება 25 ათასს, ხოლო მაქსიმალური რაოდენობა - </a:t>
            </a:r>
            <a:r>
              <a:rPr lang="ka-GE" sz="2000" b="1" dirty="0" smtClean="0">
                <a:solidFill>
                  <a:srgbClr val="002060"/>
                </a:solidFill>
              </a:rPr>
              <a:t>მუნიციპალიტე-ტებისათვის</a:t>
            </a:r>
            <a:r>
              <a:rPr lang="ka-GE" sz="2000" b="1" dirty="0">
                <a:solidFill>
                  <a:srgbClr val="002060"/>
                </a:solidFill>
              </a:rPr>
              <a:t>, რომელთა მოსახელობის რაოდენობა არის 180 ათასი და </a:t>
            </a:r>
            <a:r>
              <a:rPr lang="ka-GE" sz="2000" b="1" dirty="0" smtClean="0">
                <a:solidFill>
                  <a:srgbClr val="002060"/>
                </a:solidFill>
              </a:rPr>
              <a:t>მეტი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ka-GE" sz="2000" b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2000" b="1" dirty="0" smtClean="0">
                <a:solidFill>
                  <a:srgbClr val="002060"/>
                </a:solidFill>
                <a:latin typeface="Sylfaen"/>
                <a:cs typeface="Sylfaen"/>
              </a:rPr>
              <a:t>საზოგადოებრივი </a:t>
            </a:r>
            <a:r>
              <a:rPr lang="ka-GE" sz="2000" b="1" dirty="0">
                <a:solidFill>
                  <a:srgbClr val="002060"/>
                </a:solidFill>
                <a:latin typeface="Sylfaen"/>
                <a:cs typeface="Sylfaen"/>
              </a:rPr>
              <a:t>ჯანდცვის ადამიანური რესურების სამუშაოს ზოგადი აღწერილობა პროფესიონალური კომპეტენციების მიხედვით,  შრომითი რესურსის ძირითადი ფუნქციები  (ცხრილების სახით),  საშტატო ერთეულების  მინიმალური და მაქსიმალური ზღვარი, ადამიანური რესურსის დეტალური მონაცემები (განათლება, კვალიფიკაცია და ა.შ) </a:t>
            </a:r>
            <a:endParaRPr lang="en-US" sz="2000" b="1" dirty="0">
              <a:solidFill>
                <a:srgbClr val="002060"/>
              </a:solidFill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28634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7043" y="-146895"/>
            <a:ext cx="8217567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>
              <a:solidFill>
                <a:srgbClr val="FF0000"/>
              </a:solidFill>
            </a:endParaRPr>
          </a:p>
          <a:p>
            <a:pPr algn="ctr"/>
            <a:r>
              <a:rPr lang="en-US" sz="2400" b="1" dirty="0">
                <a:solidFill>
                  <a:srgbClr val="C00000"/>
                </a:solidFill>
              </a:rPr>
              <a:t>III. </a:t>
            </a:r>
            <a:r>
              <a:rPr lang="ka-GE" sz="2400" b="1" dirty="0">
                <a:solidFill>
                  <a:srgbClr val="C00000"/>
                </a:solidFill>
              </a:rPr>
              <a:t>საზოგადოებრივი ჯანდაცვის მუნიციპალური პროგრამების შედგენის ეროვნული</a:t>
            </a:r>
            <a:r>
              <a:rPr lang="ka-GE" sz="2400" dirty="0">
                <a:solidFill>
                  <a:srgbClr val="C00000"/>
                </a:solidFill>
              </a:rPr>
              <a:t> </a:t>
            </a:r>
            <a:r>
              <a:rPr lang="ka-GE" sz="2400" b="1" dirty="0">
                <a:solidFill>
                  <a:srgbClr val="C00000"/>
                </a:solidFill>
              </a:rPr>
              <a:t>რეკომენდაცია </a:t>
            </a:r>
            <a:r>
              <a:rPr lang="ka-GE" sz="2400" b="1" dirty="0" smtClean="0">
                <a:solidFill>
                  <a:srgbClr val="C00000"/>
                </a:solidFill>
              </a:rPr>
              <a:t>(1)</a:t>
            </a:r>
          </a:p>
          <a:p>
            <a:endParaRPr lang="en-US" sz="1200" b="1" dirty="0">
              <a:solidFill>
                <a:srgbClr val="800000"/>
              </a:solidFill>
            </a:endParaRPr>
          </a:p>
          <a:p>
            <a:endParaRPr lang="en-US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000" b="1" dirty="0" smtClean="0">
                <a:solidFill>
                  <a:srgbClr val="002060"/>
                </a:solidFill>
              </a:rPr>
              <a:t>სახელმწიფო </a:t>
            </a:r>
            <a:r>
              <a:rPr lang="ka-GE" sz="2000" b="1" dirty="0">
                <a:solidFill>
                  <a:srgbClr val="002060"/>
                </a:solidFill>
              </a:rPr>
              <a:t>პროგრამებთან ერთად, მუნიციპალური პროგრამების მნიშვნელობა ადგილობრივი მოთხოვნების </a:t>
            </a:r>
            <a:r>
              <a:rPr lang="ka-GE" sz="2000" b="1" dirty="0" smtClean="0">
                <a:solidFill>
                  <a:srgbClr val="002060"/>
                </a:solidFill>
              </a:rPr>
              <a:t>გათვალისწინებით   </a:t>
            </a:r>
            <a:endParaRPr lang="en-US" sz="2000" b="1" dirty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000" b="1" dirty="0" smtClean="0">
                <a:solidFill>
                  <a:srgbClr val="002060"/>
                </a:solidFill>
              </a:rPr>
              <a:t>მუნიციპალური </a:t>
            </a:r>
            <a:r>
              <a:rPr lang="ka-GE" sz="2000" b="1" dirty="0">
                <a:solidFill>
                  <a:srgbClr val="002060"/>
                </a:solidFill>
              </a:rPr>
              <a:t>პროგრამების  </a:t>
            </a:r>
            <a:r>
              <a:rPr lang="ru-RU" sz="2000" b="1" dirty="0">
                <a:solidFill>
                  <a:srgbClr val="002060"/>
                </a:solidFill>
              </a:rPr>
              <a:t>განხილვა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ka-GE" sz="2000" b="1" dirty="0">
                <a:solidFill>
                  <a:srgbClr val="002060"/>
                </a:solidFill>
              </a:rPr>
              <a:t>ევროპის საზოგადოებრივი ჯანდაცვის 1-</a:t>
            </a:r>
            <a:r>
              <a:rPr lang="ru-RU" sz="2000" b="1" dirty="0">
                <a:solidFill>
                  <a:srgbClr val="002060"/>
                </a:solidFill>
              </a:rPr>
              <a:t>10 ოპერატიულ ფუნქციათა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ka-GE" sz="2000" b="1" dirty="0">
                <a:solidFill>
                  <a:srgbClr val="002060"/>
                </a:solidFill>
              </a:rPr>
              <a:t>(</a:t>
            </a:r>
            <a:r>
              <a:rPr lang="en-US" sz="2000" b="1" dirty="0">
                <a:solidFill>
                  <a:srgbClr val="002060"/>
                </a:solidFill>
              </a:rPr>
              <a:t>EPHO 1-10</a:t>
            </a:r>
            <a:r>
              <a:rPr lang="ka-GE" sz="2000" b="1" dirty="0">
                <a:solidFill>
                  <a:srgbClr val="002060"/>
                </a:solidFill>
              </a:rPr>
              <a:t> )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ჭრილში </a:t>
            </a:r>
            <a:endParaRPr lang="en-US" sz="2000" b="1" dirty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rgbClr val="002060"/>
                </a:solidFill>
              </a:rPr>
              <a:t>EPHO</a:t>
            </a:r>
            <a:r>
              <a:rPr lang="ka-GE" sz="2000" b="1" dirty="0" smtClean="0">
                <a:solidFill>
                  <a:srgbClr val="002060"/>
                </a:solidFill>
              </a:rPr>
              <a:t>-ს </a:t>
            </a:r>
            <a:r>
              <a:rPr lang="ka-GE" sz="2000" b="1" dirty="0">
                <a:solidFill>
                  <a:srgbClr val="002060"/>
                </a:solidFill>
              </a:rPr>
              <a:t>1-5 საზოგადოებრივი ჯანდაცვის  სფეროს ძირითადი საქმიანობების, ოპერაციული ფუნქციების </a:t>
            </a:r>
            <a:r>
              <a:rPr lang="ka-GE" sz="2000" b="1" dirty="0" smtClean="0">
                <a:solidFill>
                  <a:srgbClr val="002060"/>
                </a:solidFill>
              </a:rPr>
              <a:t>განმარტება </a:t>
            </a:r>
            <a:endParaRPr lang="en-US" sz="2000" b="1" dirty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00206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rgbClr val="002060"/>
                </a:solidFill>
              </a:rPr>
              <a:t>EPHO-ს </a:t>
            </a:r>
            <a:r>
              <a:rPr lang="ka-GE" sz="2000" b="1" dirty="0">
                <a:solidFill>
                  <a:srgbClr val="002060"/>
                </a:solidFill>
              </a:rPr>
              <a:t>6-10 ყოვლისმომცველი აქტივობის, </a:t>
            </a:r>
            <a:r>
              <a:rPr lang="ru-RU" sz="2000" b="1" dirty="0">
                <a:solidFill>
                  <a:srgbClr val="002060"/>
                </a:solidFill>
              </a:rPr>
              <a:t>კოლექტიური, კოორდინირებული საქმიანობის სხვადასხვა უწყებებთან და ორგანიზაციებთან  თანამშრომლობის </a:t>
            </a:r>
            <a:r>
              <a:rPr lang="ru-RU" sz="2000" b="1" dirty="0" smtClean="0">
                <a:solidFill>
                  <a:srgbClr val="002060"/>
                </a:solidFill>
              </a:rPr>
              <a:t>განმარტებ</a:t>
            </a:r>
            <a:r>
              <a:rPr lang="ka-GE" sz="2000" b="1" dirty="0" smtClean="0">
                <a:solidFill>
                  <a:srgbClr val="002060"/>
                </a:solidFill>
              </a:rPr>
              <a:t>ა</a:t>
            </a:r>
            <a:endParaRPr 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86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4350" y="208547"/>
            <a:ext cx="875205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 </a:t>
            </a:r>
            <a:r>
              <a:rPr lang="en-US" sz="2600" b="1" dirty="0">
                <a:solidFill>
                  <a:srgbClr val="C00000"/>
                </a:solidFill>
              </a:rPr>
              <a:t>III.</a:t>
            </a:r>
            <a:r>
              <a:rPr lang="en-US" sz="2600" dirty="0">
                <a:solidFill>
                  <a:srgbClr val="C00000"/>
                </a:solidFill>
              </a:rPr>
              <a:t> </a:t>
            </a:r>
            <a:r>
              <a:rPr lang="ka-GE" sz="2600" b="1" dirty="0">
                <a:solidFill>
                  <a:srgbClr val="C00000"/>
                </a:solidFill>
              </a:rPr>
              <a:t>საზოგადოებრივი ჯანდაცვის მუნიციპალური პროგრამების </a:t>
            </a:r>
            <a:r>
              <a:rPr lang="ka-GE" sz="2600" b="1" dirty="0" smtClean="0">
                <a:solidFill>
                  <a:srgbClr val="C00000"/>
                </a:solidFill>
              </a:rPr>
              <a:t>შედგენის </a:t>
            </a:r>
            <a:r>
              <a:rPr lang="ka-GE" sz="2600" b="1" dirty="0">
                <a:solidFill>
                  <a:srgbClr val="C00000"/>
                </a:solidFill>
              </a:rPr>
              <a:t>ეროვნული </a:t>
            </a:r>
            <a:r>
              <a:rPr lang="ka-GE" sz="2600" b="1" dirty="0" smtClean="0">
                <a:solidFill>
                  <a:srgbClr val="C00000"/>
                </a:solidFill>
              </a:rPr>
              <a:t>რეკომენდაცია (2)</a:t>
            </a:r>
            <a:endParaRPr lang="ka-GE" sz="2600" b="1" dirty="0">
              <a:solidFill>
                <a:srgbClr val="C00000"/>
              </a:solidFill>
            </a:endParaRPr>
          </a:p>
          <a:p>
            <a:endParaRPr lang="ka-G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მუნიციპალური 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</a:rPr>
              <a:t>პროგრამის შერჩევა,  პრიორიტეტულობის 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</a:rPr>
              <a:t>განსაზღვრა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</a:rPr>
              <a:t>პროგრამის 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</a:rPr>
              <a:t>სტრუქტურის 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</a:rPr>
              <a:t>შედგენის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</a:rPr>
              <a:t>დიზაინის) სარეკომენდაციო 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</a:rPr>
              <a:t>სტრუქტურ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ა (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</a:rPr>
              <a:t>პროგრამის ხარჯთაღრიცხვა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,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</a:rPr>
              <a:t> პროგრამის ეფექტურობის შეფასება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</a:rPr>
              <a:t> შედეგების ჩამოყალიბება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,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მიზნობიობა, შესრულების 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გეგმა-გრაფიკი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</a:rPr>
              <a:t>პროგრამის პროექტის წარდგენა   დასამტკიცებლად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en-US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b="1" dirty="0" err="1" smtClean="0">
                <a:solidFill>
                  <a:schemeClr val="accent5">
                    <a:lumMod val="50000"/>
                  </a:schemeClr>
                </a:solidFill>
              </a:rPr>
              <a:t>სტრატეგიულ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ი</a:t>
            </a: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5">
                    <a:lumMod val="50000"/>
                  </a:schemeClr>
                </a:solidFill>
              </a:rPr>
              <a:t>პრიორიტეტების</a:t>
            </a: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5">
                    <a:lumMod val="50000"/>
                  </a:schemeClr>
                </a:solidFill>
              </a:rPr>
              <a:t>გათვალისწინებით</a:t>
            </a: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5">
                    <a:lumMod val="50000"/>
                  </a:schemeClr>
                </a:solidFill>
              </a:rPr>
              <a:t>ქალაქებისა</a:t>
            </a: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5">
                    <a:lumMod val="50000"/>
                  </a:schemeClr>
                </a:solidFill>
              </a:rPr>
              <a:t>და</a:t>
            </a: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მუნიციპალიტეტების </a:t>
            </a:r>
            <a:r>
              <a:rPr lang="en-US" sz="2200" b="1" dirty="0" err="1">
                <a:solidFill>
                  <a:schemeClr val="accent5">
                    <a:lumMod val="50000"/>
                  </a:schemeClr>
                </a:solidFill>
              </a:rPr>
              <a:t>საზოგადოებრივი</a:t>
            </a: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5">
                    <a:lumMod val="50000"/>
                  </a:schemeClr>
                </a:solidFill>
              </a:rPr>
              <a:t>ჯანდაცვის</a:t>
            </a: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</a:rPr>
              <a:t>  </a:t>
            </a:r>
            <a:r>
              <a:rPr lang="en-US" sz="2200" b="1" dirty="0" err="1">
                <a:solidFill>
                  <a:schemeClr val="accent5">
                    <a:lumMod val="50000"/>
                  </a:schemeClr>
                </a:solidFill>
              </a:rPr>
              <a:t>ცენტრებისათვის</a:t>
            </a: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5">
                    <a:lumMod val="50000"/>
                  </a:schemeClr>
                </a:solidFill>
              </a:rPr>
              <a:t>განსაზღვრული</a:t>
            </a: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5">
                    <a:lumMod val="50000"/>
                  </a:schemeClr>
                </a:solidFill>
              </a:rPr>
              <a:t>პროგრამების</a:t>
            </a: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</a:rPr>
              <a:t>  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რეკომენდებული </a:t>
            </a:r>
            <a:r>
              <a:rPr lang="en-US" sz="2200" b="1" dirty="0" err="1">
                <a:solidFill>
                  <a:schemeClr val="accent5">
                    <a:lumMod val="50000"/>
                  </a:schemeClr>
                </a:solidFill>
              </a:rPr>
              <a:t>ნუსხა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 (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</a:rPr>
              <a:t> ჩამონათვალი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 -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26-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</a:rPr>
              <a:t>მდე  სავარაუდო პროგრამა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58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7BAD0F4-B99A-41F4-BE70-231FC74D38D2}"/>
              </a:ext>
            </a:extLst>
          </p:cNvPr>
          <p:cNvSpPr/>
          <p:nvPr/>
        </p:nvSpPr>
        <p:spPr>
          <a:xfrm>
            <a:off x="-63500" y="0"/>
            <a:ext cx="9143999" cy="2486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800000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IV. </a:t>
            </a:r>
            <a:r>
              <a:rPr lang="ka-GE" sz="2400" b="1" dirty="0">
                <a:solidFill>
                  <a:srgbClr val="800000"/>
                </a:solidFill>
                <a:ea typeface="Sylfaen" panose="010A0502050306030303" pitchFamily="18" charset="0"/>
                <a:cs typeface="Sylfaen" panose="010A0502050306030303" pitchFamily="18" charset="0"/>
              </a:rPr>
              <a:t>საზოგადოებირვი ჯანდაცვის ადამიანური, პროფილური რესურების სამუშაოს ზოგადი აღწერილობა და კონტრაქტირების მიმართულებები, რომელიც გათვალისწინებულ უნდა იყოს  სამუშაოების შესრულების მოცულობის, პროფესიონალური კომპეტენციების მიხედვით </a:t>
            </a:r>
            <a:endParaRPr lang="en-US" sz="2400" b="1" dirty="0">
              <a:solidFill>
                <a:srgbClr val="800000"/>
              </a:solidFill>
              <a:ea typeface="Sylfaen" panose="010A0502050306030303" pitchFamily="18" charset="0"/>
              <a:cs typeface="Sylfaen" panose="010A0502050306030303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ka-GE" sz="1600" dirty="0">
              <a:solidFill>
                <a:srgbClr val="FF0000"/>
              </a:solidFill>
              <a:ea typeface="Sylfaen" panose="010A05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7852EE4D-6364-4C46-94EF-65C766ECDDE8}"/>
              </a:ext>
            </a:extLst>
          </p:cNvPr>
          <p:cNvSpPr/>
          <p:nvPr/>
        </p:nvSpPr>
        <p:spPr>
          <a:xfrm>
            <a:off x="64089" y="1482777"/>
            <a:ext cx="8888819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a-GE" b="1" dirty="0"/>
          </a:p>
          <a:p>
            <a:endParaRPr lang="ka-GE" b="1" dirty="0"/>
          </a:p>
          <a:p>
            <a:endParaRPr lang="ka-GE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ცალკეული 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პროფესიების აღწერილობა,  რა ცოდნა და უნარები უნდა გააჩნდეს შესაბამის პროფესიაზე (ეპიდემიოლოგი, ‘’ცივ ჯაჭვზე’’ 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პასუხისმგებელი 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პირი, პარაზიტოლოგი, ენტომოლოგი, 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ექიმი-პროფილაქტიკოსი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, საზოგადოებრივი ჯანდაცვის სპეციალისტი - პრევენციონისტი, პროგრამული უზრუნველყოფის სპეციალისტი, საზოგადოებრივი ჯანდაცვის მენეჯმენტი და პროგრამების 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მართვა) დასაქმებულ 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პირს (მათი უფლება/მოვალეობები  ცხრილების სახით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)  </a:t>
            </a:r>
            <a:endParaRPr lang="en-US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 </a:t>
            </a:r>
            <a:endParaRPr lang="en-US" sz="2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რეკომენდაცია </a:t>
            </a:r>
            <a:r>
              <a:rPr lang="ka-GE" sz="2200" b="1" dirty="0">
                <a:solidFill>
                  <a:schemeClr val="accent5">
                    <a:lumMod val="50000"/>
                  </a:schemeClr>
                </a:solidFill>
              </a:rPr>
              <a:t>საკადრო</a:t>
            </a: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5">
                    <a:lumMod val="50000"/>
                  </a:schemeClr>
                </a:solidFill>
              </a:rPr>
              <a:t>რესურსებზე</a:t>
            </a: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5">
                    <a:lumMod val="50000"/>
                  </a:schemeClr>
                </a:solidFill>
              </a:rPr>
              <a:t>სამუშაოთა</a:t>
            </a: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5">
                    <a:lumMod val="50000"/>
                  </a:schemeClr>
                </a:solidFill>
              </a:rPr>
              <a:t>აღწერილობების</a:t>
            </a: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5">
                    <a:lumMod val="50000"/>
                  </a:schemeClr>
                </a:solidFill>
              </a:rPr>
              <a:t>აუცილებლობის</a:t>
            </a:r>
            <a:r>
              <a:rPr lang="en-US" sz="2200" b="1" dirty="0">
                <a:solidFill>
                  <a:schemeClr val="accent5">
                    <a:lumMod val="50000"/>
                  </a:schemeClr>
                </a:solidFill>
              </a:rPr>
              <a:t>  </a:t>
            </a:r>
            <a:r>
              <a:rPr lang="en-US" sz="2200" b="1" dirty="0" err="1" smtClean="0">
                <a:solidFill>
                  <a:schemeClr val="accent5">
                    <a:lumMod val="50000"/>
                  </a:schemeClr>
                </a:solidFill>
              </a:rPr>
              <a:t>შესახებ</a:t>
            </a:r>
            <a:r>
              <a:rPr lang="ka-GE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sz="22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02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546225" y="4602163"/>
            <a:ext cx="5570538" cy="1158875"/>
          </a:xfrm>
          <a:prstGeom prst="roundRect">
            <a:avLst/>
          </a:prstGeom>
          <a:solidFill>
            <a:srgbClr val="FFFFFF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ka-GE" altLang="ka-GE" sz="4000" b="1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lfaen" panose="010A0502050306030303" pitchFamily="18" charset="0"/>
              </a:rPr>
              <a:t>გმადლობთ ყურადღებისათვის!</a:t>
            </a:r>
            <a:endParaRPr lang="en-US" altLang="ka-GE" sz="4000" b="1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2050" name="Picture 2" descr="C:\Users\Dato\Desktop\Logos\NCDC Logo.pn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>
            <a:extLst/>
          </a:blip>
          <a:srcRect/>
          <a:stretch>
            <a:fillRect/>
          </a:stretch>
        </p:blipFill>
        <p:spPr>
          <a:xfrm>
            <a:off x="3068588" y="2120289"/>
            <a:ext cx="2699179" cy="1985725"/>
          </a:xfrm>
          <a:effectLst>
            <a:outerShdw blurRad="165100" dist="38100" dir="2700000" sx="103000" sy="103000" algn="tl" rotWithShape="0">
              <a:prstClr val="black">
                <a:alpha val="57000"/>
              </a:prstClr>
            </a:outerShdw>
            <a:reflection blurRad="114300" stA="44000" endPos="65000" dist="127000" dir="5400000" sy="-100000" algn="bl" rotWithShape="0"/>
          </a:effectLst>
        </p:spPr>
      </p:pic>
      <p:grpSp>
        <p:nvGrpSpPr>
          <p:cNvPr id="60421" name="Group 6"/>
          <p:cNvGrpSpPr>
            <a:grpSpLocks/>
          </p:cNvGrpSpPr>
          <p:nvPr/>
        </p:nvGrpSpPr>
        <p:grpSpPr bwMode="auto">
          <a:xfrm>
            <a:off x="0" y="6165850"/>
            <a:ext cx="9180513" cy="692150"/>
            <a:chOff x="0" y="3884"/>
            <a:chExt cx="5760" cy="436"/>
          </a:xfrm>
        </p:grpSpPr>
        <p:sp>
          <p:nvSpPr>
            <p:cNvPr id="60422" name="Rectangle 7"/>
            <p:cNvSpPr>
              <a:spLocks noChangeArrowheads="1"/>
            </p:cNvSpPr>
            <p:nvPr/>
          </p:nvSpPr>
          <p:spPr bwMode="auto">
            <a:xfrm>
              <a:off x="0" y="3884"/>
              <a:ext cx="5760" cy="436"/>
            </a:xfrm>
            <a:prstGeom prst="rect">
              <a:avLst/>
            </a:prstGeom>
            <a:solidFill>
              <a:srgbClr val="0099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>
                <a:ea typeface="MS PGothic" charset="0"/>
                <a:cs typeface="Arial" charset="0"/>
              </a:endParaRPr>
            </a:p>
          </p:txBody>
        </p:sp>
        <p:sp>
          <p:nvSpPr>
            <p:cNvPr id="60423" name="Rectangle 8"/>
            <p:cNvSpPr>
              <a:spLocks noChangeArrowheads="1"/>
            </p:cNvSpPr>
            <p:nvPr/>
          </p:nvSpPr>
          <p:spPr bwMode="auto">
            <a:xfrm>
              <a:off x="793" y="3929"/>
              <a:ext cx="2903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lang="ka-GE" sz="1400" b="1" dirty="0">
                  <a:solidFill>
                    <a:schemeClr val="bg1"/>
                  </a:solidFill>
                  <a:ea typeface="MS PGothic" charset="0"/>
                  <a:cs typeface="Arial" charset="0"/>
                </a:rPr>
                <a:t>დაავადებათა კონტროლისა და საზოგადოებრივი ჯანმრთელობის ეროვნული ცენტრი</a:t>
              </a:r>
              <a:endParaRPr lang="ru-RU" sz="1400" b="1" dirty="0">
                <a:solidFill>
                  <a:schemeClr val="bg1"/>
                </a:solidFill>
                <a:ea typeface="MS PGothic" charset="0"/>
                <a:cs typeface="Arial" charset="0"/>
              </a:endParaRPr>
            </a:p>
          </p:txBody>
        </p:sp>
        <p:pic>
          <p:nvPicPr>
            <p:cNvPr id="60424" name="Picture 1030" descr="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" y="3884"/>
              <a:ext cx="567" cy="4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0425" name="Text Box 10"/>
            <p:cNvSpPr txBox="1">
              <a:spLocks noChangeArrowheads="1"/>
            </p:cNvSpPr>
            <p:nvPr/>
          </p:nvSpPr>
          <p:spPr bwMode="auto">
            <a:xfrm>
              <a:off x="4694" y="4020"/>
              <a:ext cx="9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MS PGothic" charset="0"/>
                  <a:cs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bg1"/>
                  </a:solidFill>
                </a:rPr>
                <a:t>www.ncdc.ge</a:t>
              </a:r>
              <a:endParaRPr lang="ru-RU" sz="18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7617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1713</TotalTime>
  <Words>489</Words>
  <Application>Microsoft Office PowerPoint</Application>
  <PresentationFormat>On-screen Show (4:3)</PresentationFormat>
  <Paragraphs>87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MS PGothic</vt:lpstr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  <vt:lpstr>რეკომენდაციის მიზანი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გმადლობთ ყურადღებისათვის!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Seroprevalence survey May-August, 2015</dc:title>
  <dc:creator>David</dc:creator>
  <cp:lastModifiedBy>User</cp:lastModifiedBy>
  <cp:revision>230</cp:revision>
  <cp:lastPrinted>2017-03-21T09:45:32Z</cp:lastPrinted>
  <dcterms:created xsi:type="dcterms:W3CDTF">2016-09-08T13:46:54Z</dcterms:created>
  <dcterms:modified xsi:type="dcterms:W3CDTF">2017-06-29T16:19:40Z</dcterms:modified>
</cp:coreProperties>
</file>