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30" r:id="rId2"/>
    <p:sldId id="407" r:id="rId3"/>
    <p:sldId id="331" r:id="rId4"/>
    <p:sldId id="415" r:id="rId5"/>
    <p:sldId id="417" r:id="rId6"/>
    <p:sldId id="402" r:id="rId7"/>
    <p:sldId id="413" r:id="rId8"/>
    <p:sldId id="438" r:id="rId9"/>
    <p:sldId id="373" r:id="rId10"/>
    <p:sldId id="441" r:id="rId11"/>
    <p:sldId id="375" r:id="rId12"/>
    <p:sldId id="448" r:id="rId13"/>
    <p:sldId id="443" r:id="rId14"/>
    <p:sldId id="447" r:id="rId15"/>
    <p:sldId id="354" r:id="rId16"/>
    <p:sldId id="381" r:id="rId17"/>
    <p:sldId id="391" r:id="rId18"/>
    <p:sldId id="399" r:id="rId19"/>
    <p:sldId id="439" r:id="rId20"/>
    <p:sldId id="432" r:id="rId21"/>
    <p:sldId id="367" r:id="rId22"/>
    <p:sldId id="446" r:id="rId23"/>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59446" autoAdjust="0"/>
  </p:normalViewPr>
  <p:slideViewPr>
    <p:cSldViewPr>
      <p:cViewPr varScale="1">
        <p:scale>
          <a:sx n="94" d="100"/>
          <a:sy n="94" d="100"/>
        </p:scale>
        <p:origin x="-1218" y="-96"/>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9139590309832"/>
          <c:y val="1.3178408008733421E-2"/>
          <c:w val="0.86534262527528882"/>
          <c:h val="0.9063084343978268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34803072"/>
        <c:axId val="34817152"/>
      </c:areaChart>
      <c:lineChart>
        <c:grouping val="standard"/>
        <c:varyColors val="0"/>
        <c:ser>
          <c:idx val="0"/>
          <c:order val="0"/>
          <c:tx>
            <c:strRef>
              <c:f>'Pol transitions'!$B$1</c:f>
              <c:strCache>
                <c:ptCount val="1"/>
                <c:pt idx="0">
                  <c:v>Per capita GDP (constant 2011 USD)</c:v>
                </c:pt>
              </c:strCache>
            </c:strRef>
          </c:tx>
          <c:spPr>
            <a:ln w="4127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34803072"/>
        <c:axId val="34817152"/>
      </c:lineChart>
      <c:catAx>
        <c:axId val="3480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4817152"/>
        <c:crosses val="autoZero"/>
        <c:auto val="1"/>
        <c:lblAlgn val="ctr"/>
        <c:lblOffset val="100"/>
        <c:tickLblSkip val="5"/>
        <c:tickMarkSkip val="5"/>
        <c:noMultiLvlLbl val="0"/>
      </c:catAx>
      <c:valAx>
        <c:axId val="34817152"/>
        <c:scaling>
          <c:orientation val="minMax"/>
          <c:max val="1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 capita GDP(constant 2011 USD)</a:t>
                </a:r>
              </a:p>
            </c:rich>
          </c:tx>
          <c:layout>
            <c:manualLayout>
              <c:xMode val="edge"/>
              <c:yMode val="edge"/>
              <c:x val="2.0513269174686499E-2"/>
              <c:y val="0.2354667491109348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803072"/>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marker val="1"/>
        <c:smooth val="0"/>
        <c:axId val="48366720"/>
        <c:axId val="48368256"/>
      </c:lineChart>
      <c:catAx>
        <c:axId val="48366720"/>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48368256"/>
        <c:crosses val="autoZero"/>
        <c:auto val="1"/>
        <c:lblAlgn val="ctr"/>
        <c:lblOffset val="100"/>
        <c:noMultiLvlLbl val="0"/>
      </c:catAx>
      <c:valAx>
        <c:axId val="48368256"/>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48366720"/>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marker val="1"/>
        <c:smooth val="0"/>
        <c:axId val="48427008"/>
        <c:axId val="48428544"/>
      </c:lineChart>
      <c:catAx>
        <c:axId val="48427008"/>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48428544"/>
        <c:crosses val="autoZero"/>
        <c:auto val="1"/>
        <c:lblAlgn val="ctr"/>
        <c:lblOffset val="100"/>
        <c:noMultiLvlLbl val="0"/>
      </c:catAx>
      <c:valAx>
        <c:axId val="48428544"/>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48427008"/>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21.2</c:v>
                </c:pt>
                <c:pt idx="1">
                  <c:v>18.100000000000001</c:v>
                </c:pt>
                <c:pt idx="2">
                  <c:v>12</c:v>
                </c:pt>
                <c:pt idx="3">
                  <c:v>11</c:v>
                </c:pt>
                <c:pt idx="4">
                  <c:v>10.8</c:v>
                </c:pt>
                <c:pt idx="5">
                  <c:v>10.5</c:v>
                </c:pt>
                <c:pt idx="6">
                  <c:v>8.1999999999999993</c:v>
                </c:pt>
                <c:pt idx="7">
                  <c:v>8.6</c:v>
                </c:pt>
                <c:pt idx="8">
                  <c:v>9</c:v>
                </c:pt>
                <c:pt idx="9">
                  <c:v>9.5</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4.9832062259156755</c:v>
                </c:pt>
                <c:pt idx="1">
                  <c:v>4.1900036250057333</c:v>
                </c:pt>
                <c:pt idx="2">
                  <c:v>3.6488345411548404</c:v>
                </c:pt>
                <c:pt idx="3">
                  <c:v>3.5627782968011461</c:v>
                </c:pt>
                <c:pt idx="4">
                  <c:v>3.4832673010217916</c:v>
                </c:pt>
                <c:pt idx="5">
                  <c:v>3.452728179709573</c:v>
                </c:pt>
                <c:pt idx="6">
                  <c:v>3.3775113091998699</c:v>
                </c:pt>
                <c:pt idx="7">
                  <c:v>3.2722403844105123</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18.776854438230977</c:v>
                </c:pt>
                <c:pt idx="1">
                  <c:v>14.68193594984994</c:v>
                </c:pt>
                <c:pt idx="2">
                  <c:v>11.817212265240306</c:v>
                </c:pt>
                <c:pt idx="3">
                  <c:v>11.342650230029539</c:v>
                </c:pt>
                <c:pt idx="4">
                  <c:v>10.89158309644508</c:v>
                </c:pt>
                <c:pt idx="5">
                  <c:v>10.473263136107102</c:v>
                </c:pt>
                <c:pt idx="6">
                  <c:v>10.055682467789651</c:v>
                </c:pt>
                <c:pt idx="7">
                  <c:v>9.6668045582153557</c:v>
                </c:pt>
              </c:numCache>
            </c:numRef>
          </c:val>
          <c:smooth val="1"/>
        </c:ser>
        <c:dLbls>
          <c:showLegendKey val="0"/>
          <c:showVal val="0"/>
          <c:showCatName val="0"/>
          <c:showSerName val="0"/>
          <c:showPercent val="0"/>
          <c:showBubbleSize val="0"/>
        </c:dLbls>
        <c:marker val="1"/>
        <c:smooth val="0"/>
        <c:axId val="48748416"/>
        <c:axId val="48749952"/>
      </c:lineChart>
      <c:catAx>
        <c:axId val="4874841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48749952"/>
        <c:crosses val="autoZero"/>
        <c:auto val="1"/>
        <c:lblAlgn val="ctr"/>
        <c:lblOffset val="100"/>
        <c:noMultiLvlLbl val="0"/>
      </c:catAx>
      <c:valAx>
        <c:axId val="48749952"/>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48748416"/>
        <c:crosses val="autoZero"/>
        <c:crossBetween val="between"/>
      </c:valAx>
    </c:plotArea>
    <c:legend>
      <c:legendPos val="r"/>
      <c:layout>
        <c:manualLayout>
          <c:xMode val="edge"/>
          <c:yMode val="edge"/>
          <c:x val="0.57741437790753569"/>
          <c:y val="8.8607594936708861E-2"/>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49.2</c:v>
                </c:pt>
                <c:pt idx="1">
                  <c:v>23.4</c:v>
                </c:pt>
                <c:pt idx="2">
                  <c:v>19.399999999999999</c:v>
                </c:pt>
                <c:pt idx="3">
                  <c:v>27.6</c:v>
                </c:pt>
                <c:pt idx="4">
                  <c:v>22.8</c:v>
                </c:pt>
                <c:pt idx="5">
                  <c:v>27.7</c:v>
                </c:pt>
                <c:pt idx="6">
                  <c:v>31.5</c:v>
                </c:pt>
                <c:pt idx="7">
                  <c:v>32.1</c:v>
                </c:pt>
                <c:pt idx="8">
                  <c:v>23</c:v>
                </c:pt>
                <c:pt idx="9">
                  <c:v>17</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9</c:v>
                </c:pt>
                <c:pt idx="1">
                  <c:v>8</c:v>
                </c:pt>
                <c:pt idx="2">
                  <c:v>7</c:v>
                </c:pt>
                <c:pt idx="3">
                  <c:v>7</c:v>
                </c:pt>
                <c:pt idx="4">
                  <c:v>7</c:v>
                </c:pt>
                <c:pt idx="5">
                  <c:v>7</c:v>
                </c:pt>
                <c:pt idx="6">
                  <c:v>6</c:v>
                </c:pt>
                <c:pt idx="7">
                  <c:v>6</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33</c:v>
                </c:pt>
                <c:pt idx="1">
                  <c:v>27</c:v>
                </c:pt>
                <c:pt idx="2">
                  <c:v>19</c:v>
                </c:pt>
                <c:pt idx="3">
                  <c:v>18</c:v>
                </c:pt>
                <c:pt idx="4">
                  <c:v>17</c:v>
                </c:pt>
                <c:pt idx="5">
                  <c:v>17</c:v>
                </c:pt>
                <c:pt idx="6">
                  <c:v>17</c:v>
                </c:pt>
                <c:pt idx="7">
                  <c:v>16</c:v>
                </c:pt>
              </c:numCache>
            </c:numRef>
          </c:val>
          <c:smooth val="1"/>
        </c:ser>
        <c:dLbls>
          <c:showLegendKey val="0"/>
          <c:showVal val="0"/>
          <c:showCatName val="0"/>
          <c:showSerName val="0"/>
          <c:showPercent val="0"/>
          <c:showBubbleSize val="0"/>
        </c:dLbls>
        <c:marker val="1"/>
        <c:smooth val="0"/>
        <c:axId val="48489216"/>
        <c:axId val="48490752"/>
      </c:lineChart>
      <c:catAx>
        <c:axId val="4848921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48490752"/>
        <c:crosses val="autoZero"/>
        <c:auto val="1"/>
        <c:lblAlgn val="ctr"/>
        <c:lblOffset val="100"/>
        <c:noMultiLvlLbl val="0"/>
      </c:catAx>
      <c:valAx>
        <c:axId val="48490752"/>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48489216"/>
        <c:crosses val="autoZero"/>
        <c:crossBetween val="between"/>
      </c:valAx>
    </c:plotArea>
    <c:legend>
      <c:legendPos val="r"/>
      <c:layout>
        <c:manualLayout>
          <c:xMode val="edge"/>
          <c:yMode val="edge"/>
          <c:x val="0.58944434466908346"/>
          <c:y val="9.8348059274137534E-2"/>
          <c:w val="0.38432108105401991"/>
          <c:h val="0.1843542316644381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1064</c:v>
                </c:pt>
              </c:numCache>
            </c:numRef>
          </c:val>
        </c:ser>
        <c:dLbls>
          <c:showLegendKey val="0"/>
          <c:showVal val="0"/>
          <c:showCatName val="0"/>
          <c:showSerName val="0"/>
          <c:showPercent val="0"/>
          <c:showBubbleSize val="0"/>
        </c:dLbls>
        <c:gapWidth val="29"/>
        <c:overlap val="36"/>
        <c:axId val="50810240"/>
        <c:axId val="50836608"/>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3.1E-2</c:v>
                </c:pt>
              </c:numCache>
            </c:numRef>
          </c:val>
          <c:smooth val="0"/>
        </c:ser>
        <c:dLbls>
          <c:showLegendKey val="0"/>
          <c:showVal val="0"/>
          <c:showCatName val="0"/>
          <c:showSerName val="0"/>
          <c:showPercent val="0"/>
          <c:showBubbleSize val="0"/>
        </c:dLbls>
        <c:marker val="1"/>
        <c:smooth val="0"/>
        <c:axId val="50839936"/>
        <c:axId val="50838144"/>
      </c:lineChart>
      <c:catAx>
        <c:axId val="50810240"/>
        <c:scaling>
          <c:orientation val="minMax"/>
        </c:scaling>
        <c:delete val="0"/>
        <c:axPos val="b"/>
        <c:numFmt formatCode="General" sourceLinked="0"/>
        <c:majorTickMark val="out"/>
        <c:minorTickMark val="none"/>
        <c:tickLblPos val="nextTo"/>
        <c:txPr>
          <a:bodyPr/>
          <a:lstStyle/>
          <a:p>
            <a:pPr>
              <a:defRPr sz="1400" b="1"/>
            </a:pPr>
            <a:endParaRPr lang="en-US"/>
          </a:p>
        </c:txPr>
        <c:crossAx val="50836608"/>
        <c:crosses val="autoZero"/>
        <c:auto val="1"/>
        <c:lblAlgn val="ctr"/>
        <c:lblOffset val="100"/>
        <c:noMultiLvlLbl val="0"/>
      </c:catAx>
      <c:valAx>
        <c:axId val="50836608"/>
        <c:scaling>
          <c:orientation val="minMax"/>
        </c:scaling>
        <c:delete val="0"/>
        <c:axPos val="l"/>
        <c:numFmt formatCode="#,##0" sourceLinked="1"/>
        <c:majorTickMark val="out"/>
        <c:minorTickMark val="none"/>
        <c:tickLblPos val="nextTo"/>
        <c:txPr>
          <a:bodyPr/>
          <a:lstStyle/>
          <a:p>
            <a:pPr>
              <a:defRPr sz="1200"/>
            </a:pPr>
            <a:endParaRPr lang="en-US"/>
          </a:p>
        </c:txPr>
        <c:crossAx val="50810240"/>
        <c:crosses val="autoZero"/>
        <c:crossBetween val="between"/>
      </c:valAx>
      <c:valAx>
        <c:axId val="50838144"/>
        <c:scaling>
          <c:orientation val="minMax"/>
        </c:scaling>
        <c:delete val="0"/>
        <c:axPos val="r"/>
        <c:numFmt formatCode="0%" sourceLinked="0"/>
        <c:majorTickMark val="out"/>
        <c:minorTickMark val="none"/>
        <c:tickLblPos val="nextTo"/>
        <c:txPr>
          <a:bodyPr/>
          <a:lstStyle/>
          <a:p>
            <a:pPr>
              <a:defRPr sz="1400"/>
            </a:pPr>
            <a:endParaRPr lang="en-US"/>
          </a:p>
        </c:txPr>
        <c:crossAx val="50839936"/>
        <c:crosses val="max"/>
        <c:crossBetween val="between"/>
      </c:valAx>
      <c:catAx>
        <c:axId val="50839936"/>
        <c:scaling>
          <c:orientation val="minMax"/>
        </c:scaling>
        <c:delete val="1"/>
        <c:axPos val="b"/>
        <c:numFmt formatCode="General" sourceLinked="1"/>
        <c:majorTickMark val="out"/>
        <c:minorTickMark val="none"/>
        <c:tickLblPos val="nextTo"/>
        <c:crossAx val="50838144"/>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1440</c:v>
                </c:pt>
                <c:pt idx="1">
                  <c:v>1543</c:v>
                </c:pt>
                <c:pt idx="2">
                  <c:v>1609</c:v>
                </c:pt>
                <c:pt idx="3">
                  <c:v>1557</c:v>
                </c:pt>
                <c:pt idx="4">
                  <c:v>1623</c:v>
                </c:pt>
                <c:pt idx="5">
                  <c:v>1444</c:v>
                </c:pt>
                <c:pt idx="6">
                  <c:v>1591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50741632"/>
        <c:axId val="50727552"/>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0.00%</c:formatCode>
                <c:ptCount val="7"/>
                <c:pt idx="0">
                  <c:v>0.72699999999999998</c:v>
                </c:pt>
                <c:pt idx="1">
                  <c:v>0.75600000000000001</c:v>
                </c:pt>
                <c:pt idx="2">
                  <c:v>0.73399999999999999</c:v>
                </c:pt>
                <c:pt idx="3" formatCode="0%">
                  <c:v>0.69099999999999995</c:v>
                </c:pt>
                <c:pt idx="4">
                  <c:v>0.66</c:v>
                </c:pt>
                <c:pt idx="5" formatCode="0.0%">
                  <c:v>0.56999999999999995</c:v>
                </c:pt>
                <c:pt idx="6" formatCode="0.0%">
                  <c:v>0.55600000000000005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65994112"/>
        <c:axId val="50726016"/>
      </c:lineChart>
      <c:catAx>
        <c:axId val="65994112"/>
        <c:scaling>
          <c:orientation val="minMax"/>
        </c:scaling>
        <c:delete val="0"/>
        <c:axPos val="b"/>
        <c:numFmt formatCode="General" sourceLinked="1"/>
        <c:majorTickMark val="out"/>
        <c:minorTickMark val="none"/>
        <c:tickLblPos val="nextTo"/>
        <c:txPr>
          <a:bodyPr/>
          <a:lstStyle/>
          <a:p>
            <a:pPr>
              <a:defRPr sz="1400"/>
            </a:pPr>
            <a:endParaRPr lang="en-US"/>
          </a:p>
        </c:txPr>
        <c:crossAx val="50726016"/>
        <c:crosses val="autoZero"/>
        <c:auto val="1"/>
        <c:lblAlgn val="ctr"/>
        <c:lblOffset val="100"/>
        <c:noMultiLvlLbl val="0"/>
      </c:catAx>
      <c:valAx>
        <c:axId val="50726016"/>
        <c:scaling>
          <c:orientation val="minMax"/>
        </c:scaling>
        <c:delete val="0"/>
        <c:axPos val="l"/>
        <c:numFmt formatCode="0%" sourceLinked="0"/>
        <c:majorTickMark val="out"/>
        <c:minorTickMark val="none"/>
        <c:tickLblPos val="nextTo"/>
        <c:txPr>
          <a:bodyPr/>
          <a:lstStyle/>
          <a:p>
            <a:pPr>
              <a:defRPr sz="1200"/>
            </a:pPr>
            <a:endParaRPr lang="en-US"/>
          </a:p>
        </c:txPr>
        <c:crossAx val="65994112"/>
        <c:crosses val="autoZero"/>
        <c:crossBetween val="between"/>
      </c:valAx>
      <c:valAx>
        <c:axId val="50727552"/>
        <c:scaling>
          <c:orientation val="minMax"/>
          <c:min val="0"/>
        </c:scaling>
        <c:delete val="0"/>
        <c:axPos val="r"/>
        <c:numFmt formatCode="General" sourceLinked="1"/>
        <c:majorTickMark val="out"/>
        <c:minorTickMark val="none"/>
        <c:tickLblPos val="nextTo"/>
        <c:txPr>
          <a:bodyPr/>
          <a:lstStyle/>
          <a:p>
            <a:pPr>
              <a:defRPr sz="1200"/>
            </a:pPr>
            <a:endParaRPr lang="en-US"/>
          </a:p>
        </c:txPr>
        <c:crossAx val="50741632"/>
        <c:crosses val="max"/>
        <c:crossBetween val="between"/>
      </c:valAx>
      <c:catAx>
        <c:axId val="50741632"/>
        <c:scaling>
          <c:orientation val="minMax"/>
        </c:scaling>
        <c:delete val="1"/>
        <c:axPos val="b"/>
        <c:numFmt formatCode="General" sourceLinked="1"/>
        <c:majorTickMark val="out"/>
        <c:minorTickMark val="none"/>
        <c:tickLblPos val="nextTo"/>
        <c:crossAx val="50727552"/>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84155392"/>
        <c:axId val="84157184"/>
      </c:barChart>
      <c:catAx>
        <c:axId val="84155392"/>
        <c:scaling>
          <c:orientation val="minMax"/>
        </c:scaling>
        <c:delete val="0"/>
        <c:axPos val="b"/>
        <c:numFmt formatCode="General" sourceLinked="1"/>
        <c:majorTickMark val="out"/>
        <c:minorTickMark val="none"/>
        <c:tickLblPos val="nextTo"/>
        <c:crossAx val="84157184"/>
        <c:crosses val="autoZero"/>
        <c:auto val="1"/>
        <c:lblAlgn val="ctr"/>
        <c:lblOffset val="100"/>
        <c:noMultiLvlLbl val="0"/>
      </c:catAx>
      <c:valAx>
        <c:axId val="84157184"/>
        <c:scaling>
          <c:orientation val="minMax"/>
        </c:scaling>
        <c:delete val="1"/>
        <c:axPos val="l"/>
        <c:numFmt formatCode="General" sourceLinked="1"/>
        <c:majorTickMark val="out"/>
        <c:minorTickMark val="none"/>
        <c:tickLblPos val="nextTo"/>
        <c:crossAx val="84155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88476672"/>
        <c:axId val="88490752"/>
      </c:barChart>
      <c:catAx>
        <c:axId val="88476672"/>
        <c:scaling>
          <c:orientation val="minMax"/>
        </c:scaling>
        <c:delete val="1"/>
        <c:axPos val="b"/>
        <c:numFmt formatCode="General" sourceLinked="0"/>
        <c:majorTickMark val="out"/>
        <c:minorTickMark val="none"/>
        <c:tickLblPos val="nextTo"/>
        <c:crossAx val="88490752"/>
        <c:crosses val="autoZero"/>
        <c:auto val="1"/>
        <c:lblAlgn val="ctr"/>
        <c:lblOffset val="100"/>
        <c:noMultiLvlLbl val="0"/>
      </c:catAx>
      <c:valAx>
        <c:axId val="88490752"/>
        <c:scaling>
          <c:orientation val="minMax"/>
        </c:scaling>
        <c:delete val="1"/>
        <c:axPos val="l"/>
        <c:numFmt formatCode="General" sourceLinked="1"/>
        <c:majorTickMark val="out"/>
        <c:minorTickMark val="none"/>
        <c:tickLblPos val="nextTo"/>
        <c:crossAx val="88476672"/>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3.9</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88530304"/>
        <c:axId val="88540288"/>
      </c:barChart>
      <c:catAx>
        <c:axId val="88530304"/>
        <c:scaling>
          <c:orientation val="minMax"/>
        </c:scaling>
        <c:delete val="1"/>
        <c:axPos val="b"/>
        <c:numFmt formatCode="General" sourceLinked="0"/>
        <c:majorTickMark val="out"/>
        <c:minorTickMark val="none"/>
        <c:tickLblPos val="nextTo"/>
        <c:crossAx val="88540288"/>
        <c:crosses val="autoZero"/>
        <c:auto val="1"/>
        <c:lblAlgn val="ctr"/>
        <c:lblOffset val="100"/>
        <c:noMultiLvlLbl val="0"/>
      </c:catAx>
      <c:valAx>
        <c:axId val="88540288"/>
        <c:scaling>
          <c:orientation val="minMax"/>
        </c:scaling>
        <c:delete val="1"/>
        <c:axPos val="l"/>
        <c:numFmt formatCode="General" sourceLinked="1"/>
        <c:majorTickMark val="out"/>
        <c:minorTickMark val="none"/>
        <c:tickLblPos val="nextTo"/>
        <c:crossAx val="88530304"/>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GDP and Economic growth</a:t>
            </a:r>
          </a:p>
        </c:rich>
      </c:tx>
      <c:layout>
        <c:manualLayout>
          <c:xMode val="edge"/>
          <c:yMode val="edge"/>
          <c:x val="0.28779610542868411"/>
          <c:y val="8.4593154138690577E-2"/>
        </c:manualLayout>
      </c:layout>
      <c:overlay val="0"/>
      <c:spPr>
        <a:noFill/>
        <a:ln>
          <a:noFill/>
        </a:ln>
        <a:effectLst/>
      </c:spPr>
    </c:title>
    <c:autoTitleDeleted val="0"/>
    <c:plotArea>
      <c:layout>
        <c:manualLayout>
          <c:layoutTarget val="inner"/>
          <c:xMode val="edge"/>
          <c:yMode val="edge"/>
          <c:x val="0.11983177671057042"/>
          <c:y val="0.11198160806217108"/>
          <c:w val="0.79835471207048903"/>
          <c:h val="0.64354274653525101"/>
        </c:manualLayout>
      </c:layout>
      <c:barChart>
        <c:barDir val="col"/>
        <c:grouping val="clustered"/>
        <c:varyColors val="0"/>
        <c:ser>
          <c:idx val="0"/>
          <c:order val="0"/>
          <c:tx>
            <c:strRef>
              <c:f>Sheet1!$B$1</c:f>
              <c:strCache>
                <c:ptCount val="1"/>
                <c:pt idx="0">
                  <c:v>Nominal GDP</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Sheet1!$B$2:$B$7</c:f>
              <c:numCache>
                <c:formatCode>#,##0.0</c:formatCode>
                <c:ptCount val="6"/>
                <c:pt idx="0">
                  <c:v>26167.3</c:v>
                </c:pt>
                <c:pt idx="1">
                  <c:v>26847.4</c:v>
                </c:pt>
                <c:pt idx="2">
                  <c:v>29150.5</c:v>
                </c:pt>
                <c:pt idx="3" formatCode="0.0">
                  <c:v>31755.599999999999</c:v>
                </c:pt>
                <c:pt idx="4" formatCode="0.0">
                  <c:v>34028.5</c:v>
                </c:pt>
                <c:pt idx="5" formatCode="0.0">
                  <c:v>38042.199999999997</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25"/>
        <c:axId val="34127232"/>
        <c:axId val="34137216"/>
      </c:barChart>
      <c:lineChart>
        <c:grouping val="stacked"/>
        <c:varyColors val="0"/>
        <c:ser>
          <c:idx val="1"/>
          <c:order val="1"/>
          <c:tx>
            <c:strRef>
              <c:f>Sheet1!$C$1</c:f>
              <c:strCache>
                <c:ptCount val="1"/>
                <c:pt idx="0">
                  <c:v>Real Growth</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Sheet1!$C$2:$C$7</c:f>
              <c:numCache>
                <c:formatCode>0.0%</c:formatCode>
                <c:ptCount val="6"/>
                <c:pt idx="0">
                  <c:v>6.4000000000000001E-2</c:v>
                </c:pt>
                <c:pt idx="1">
                  <c:v>3.4000000000000002E-2</c:v>
                </c:pt>
                <c:pt idx="2">
                  <c:v>4.5999999999999999E-2</c:v>
                </c:pt>
                <c:pt idx="3">
                  <c:v>2.9000000000000001E-2</c:v>
                </c:pt>
                <c:pt idx="4">
                  <c:v>2.8000000000000001E-2</c:v>
                </c:pt>
                <c:pt idx="5">
                  <c:v>0.05</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34140544"/>
        <c:axId val="34138752"/>
      </c:lineChart>
      <c:catAx>
        <c:axId val="34127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34137216"/>
        <c:crosses val="autoZero"/>
        <c:auto val="1"/>
        <c:lblAlgn val="ctr"/>
        <c:lblOffset val="100"/>
        <c:noMultiLvlLbl val="0"/>
      </c:catAx>
      <c:valAx>
        <c:axId val="34137216"/>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34127232"/>
        <c:crosses val="autoZero"/>
        <c:crossBetween val="between"/>
        <c:majorUnit val="6000"/>
      </c:valAx>
      <c:valAx>
        <c:axId val="3413875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34140544"/>
        <c:crosses val="max"/>
        <c:crossBetween val="between"/>
      </c:valAx>
      <c:catAx>
        <c:axId val="34140544"/>
        <c:scaling>
          <c:orientation val="minMax"/>
        </c:scaling>
        <c:delete val="1"/>
        <c:axPos val="b"/>
        <c:numFmt formatCode="General" sourceLinked="1"/>
        <c:majorTickMark val="out"/>
        <c:minorTickMark val="none"/>
        <c:tickLblPos val="nextTo"/>
        <c:crossAx val="34138752"/>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52401219245750563"/>
          <c:h val="7.8718110102214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2018 Economic Growth Forecast, IMF </a:t>
            </a:r>
          </a:p>
        </c:rich>
      </c:tx>
      <c:layout>
        <c:manualLayout>
          <c:xMode val="edge"/>
          <c:yMode val="edge"/>
          <c:x val="0.21337816028885803"/>
          <c:y val="1.4018086428335375E-2"/>
        </c:manualLayout>
      </c:layout>
      <c:overlay val="0"/>
      <c:spPr>
        <a:noFill/>
        <a:ln>
          <a:noFill/>
        </a:ln>
        <a:effectLst/>
      </c:spPr>
    </c:title>
    <c:autoTitleDeleted val="0"/>
    <c:plotArea>
      <c:layout>
        <c:manualLayout>
          <c:layoutTarget val="inner"/>
          <c:xMode val="edge"/>
          <c:yMode val="edge"/>
          <c:x val="3.2340058450307588E-2"/>
          <c:y val="0.24387124073963412"/>
          <c:w val="0.95606561422721281"/>
          <c:h val="0.43198241178789942"/>
        </c:manualLayout>
      </c:layout>
      <c:barChart>
        <c:barDir val="col"/>
        <c:grouping val="clustered"/>
        <c:varyColors val="0"/>
        <c:ser>
          <c:idx val="0"/>
          <c:order val="0"/>
          <c:tx>
            <c:strRef>
              <c:f>Sheet1!$B$1</c:f>
              <c:strCache>
                <c:ptCount val="1"/>
                <c:pt idx="0">
                  <c:v>IMF</c:v>
                </c:pt>
              </c:strCache>
            </c:strRef>
          </c:tx>
          <c:spPr>
            <a:solidFill>
              <a:schemeClr val="accent2">
                <a:lumMod val="75000"/>
              </a:schemeClr>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1CA1-42F3-9D1B-39CAB697EAAF}"/>
              </c:ext>
            </c:extLst>
          </c:dPt>
          <c:dLbls>
            <c:dLbl>
              <c:idx val="3"/>
              <c:layout>
                <c:manualLayout>
                  <c:x val="-3.9682539682540409E-3"/>
                  <c:y val="-4.517772682983930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1-42F3-9D1B-39CAB697EAA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Georgia</c:v>
                </c:pt>
                <c:pt idx="1">
                  <c:v>Turkey</c:v>
                </c:pt>
                <c:pt idx="2">
                  <c:v>Ukraine</c:v>
                </c:pt>
                <c:pt idx="3">
                  <c:v>Armenia</c:v>
                </c:pt>
                <c:pt idx="4">
                  <c:v>Russia</c:v>
                </c:pt>
                <c:pt idx="5">
                  <c:v>Azerbaijan</c:v>
                </c:pt>
                <c:pt idx="6">
                  <c:v>Belarus</c:v>
                </c:pt>
              </c:strCache>
            </c:strRef>
          </c:cat>
          <c:val>
            <c:numRef>
              <c:f>Sheet1!$B$2:$B$8</c:f>
              <c:numCache>
                <c:formatCode>0.0%</c:formatCode>
                <c:ptCount val="7"/>
                <c:pt idx="0">
                  <c:v>4.2000000000000003E-2</c:v>
                </c:pt>
                <c:pt idx="1">
                  <c:v>3.5000000000000003E-2</c:v>
                </c:pt>
                <c:pt idx="2">
                  <c:v>3.2000000000000001E-2</c:v>
                </c:pt>
                <c:pt idx="3">
                  <c:v>2.9000000000000001E-2</c:v>
                </c:pt>
                <c:pt idx="4">
                  <c:v>1.6E-2</c:v>
                </c:pt>
                <c:pt idx="5">
                  <c:v>1.2999999999999999E-2</c:v>
                </c:pt>
                <c:pt idx="6">
                  <c:v>7.0000000000000001E-3</c:v>
                </c:pt>
              </c:numCache>
            </c:numRef>
          </c:val>
          <c:extLst xmlns:c16r2="http://schemas.microsoft.com/office/drawing/2015/06/chart">
            <c:ext xmlns:c16="http://schemas.microsoft.com/office/drawing/2014/chart" uri="{C3380CC4-5D6E-409C-BE32-E72D297353CC}">
              <c16:uniqueId val="{00000002-1CA1-42F3-9D1B-39CAB697EAAF}"/>
            </c:ext>
          </c:extLst>
        </c:ser>
        <c:dLbls>
          <c:showLegendKey val="0"/>
          <c:showVal val="0"/>
          <c:showCatName val="0"/>
          <c:showSerName val="0"/>
          <c:showPercent val="0"/>
          <c:showBubbleSize val="0"/>
        </c:dLbls>
        <c:gapWidth val="71"/>
        <c:overlap val="-27"/>
        <c:axId val="41449728"/>
        <c:axId val="41459712"/>
      </c:barChart>
      <c:catAx>
        <c:axId val="414497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459712"/>
        <c:crosses val="autoZero"/>
        <c:auto val="1"/>
        <c:lblAlgn val="ctr"/>
        <c:lblOffset val="100"/>
        <c:noMultiLvlLbl val="0"/>
      </c:catAx>
      <c:valAx>
        <c:axId val="41459712"/>
        <c:scaling>
          <c:orientation val="minMax"/>
        </c:scaling>
        <c:delete val="1"/>
        <c:axPos val="l"/>
        <c:numFmt formatCode="0.0%" sourceLinked="1"/>
        <c:majorTickMark val="none"/>
        <c:minorTickMark val="none"/>
        <c:tickLblPos val="nextTo"/>
        <c:crossAx val="414497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Foreign Direct investments</a:t>
            </a:r>
            <a:endParaRPr lang="ka-GE" sz="1400" b="1" i="0" u="none" strike="noStrike" kern="1200" cap="all" spc="0" normalizeH="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29087907078198622"/>
          <c:y val="5.6407801895552697E-3"/>
        </c:manualLayout>
      </c:layout>
      <c:overlay val="0"/>
      <c:spPr>
        <a:noFill/>
        <a:ln>
          <a:noFill/>
        </a:ln>
        <a:effectLst/>
      </c:spPr>
    </c:title>
    <c:autoTitleDeleted val="0"/>
    <c:plotArea>
      <c:layout>
        <c:manualLayout>
          <c:layoutTarget val="inner"/>
          <c:xMode val="edge"/>
          <c:yMode val="edge"/>
          <c:x val="9.6459875579106624E-2"/>
          <c:y val="0.13377165354330708"/>
          <c:w val="0.84251216547301389"/>
          <c:h val="0.635428258967629"/>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2012</c:v>
                </c:pt>
                <c:pt idx="1">
                  <c:v>2013</c:v>
                </c:pt>
                <c:pt idx="2">
                  <c:v>2014</c:v>
                </c:pt>
                <c:pt idx="3">
                  <c:v>2015</c:v>
                </c:pt>
                <c:pt idx="4">
                  <c:v>2016</c:v>
                </c:pt>
                <c:pt idx="5">
                  <c:v>2017*</c:v>
                </c:pt>
              </c:strCache>
            </c:strRef>
          </c:cat>
          <c:val>
            <c:numRef>
              <c:f>Sheet1!$B$2:$B$7</c:f>
              <c:numCache>
                <c:formatCode>#,##0.0</c:formatCode>
                <c:ptCount val="6"/>
                <c:pt idx="0">
                  <c:v>911.3</c:v>
                </c:pt>
                <c:pt idx="1">
                  <c:v>949.9</c:v>
                </c:pt>
                <c:pt idx="2">
                  <c:v>1763</c:v>
                </c:pt>
                <c:pt idx="3">
                  <c:v>1576</c:v>
                </c:pt>
                <c:pt idx="4">
                  <c:v>1583.8</c:v>
                </c:pt>
                <c:pt idx="5">
                  <c:v>1861.9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dLbls>
            <c:showLegendKey val="0"/>
            <c:showVal val="1"/>
            <c:showCatName val="0"/>
            <c:showSerName val="0"/>
            <c:showPercent val="0"/>
            <c:showBubbleSize val="0"/>
            <c:showLeaderLines val="0"/>
          </c:dLbls>
          <c:cat>
            <c:strRef>
              <c:f>Sheet1!$A$2:$A$7</c:f>
              <c:strCache>
                <c:ptCount val="6"/>
                <c:pt idx="0">
                  <c:v>2012</c:v>
                </c:pt>
                <c:pt idx="1">
                  <c:v>2013</c:v>
                </c:pt>
                <c:pt idx="2">
                  <c:v>2014</c:v>
                </c:pt>
                <c:pt idx="3">
                  <c:v>2015</c:v>
                </c:pt>
                <c:pt idx="4">
                  <c:v>2016</c:v>
                </c:pt>
                <c:pt idx="5">
                  <c:v>2017*</c:v>
                </c:pt>
              </c:strCache>
            </c:strRef>
          </c:cat>
          <c:val>
            <c:numRef>
              <c:f>Sheet1!$C$2:$C$7</c:f>
              <c:numCache>
                <c:formatCode>#,##0.0</c:formatCode>
                <c:ptCount val="6"/>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31"/>
        <c:overlap val="100"/>
        <c:axId val="45454848"/>
        <c:axId val="45456384"/>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2012</c:v>
                </c:pt>
                <c:pt idx="1">
                  <c:v>2013</c:v>
                </c:pt>
                <c:pt idx="2">
                  <c:v>2014</c:v>
                </c:pt>
                <c:pt idx="3">
                  <c:v>2015</c:v>
                </c:pt>
                <c:pt idx="4">
                  <c:v>2016</c:v>
                </c:pt>
                <c:pt idx="5">
                  <c:v>2017*</c:v>
                </c:pt>
              </c:strCache>
            </c:strRef>
          </c:cat>
          <c:val>
            <c:numRef>
              <c:f>Sheet1!$D$2:$D$7</c:f>
              <c:numCache>
                <c:formatCode>0.0%</c:formatCode>
                <c:ptCount val="6"/>
                <c:pt idx="0">
                  <c:v>5.7506727106114187E-2</c:v>
                </c:pt>
                <c:pt idx="1">
                  <c:v>5.8854247670590686E-2</c:v>
                </c:pt>
                <c:pt idx="2">
                  <c:v>0.10679775179609173</c:v>
                </c:pt>
                <c:pt idx="3">
                  <c:v>0.11266696114650464</c:v>
                </c:pt>
                <c:pt idx="4">
                  <c:v>0.1101550246820896</c:v>
                </c:pt>
                <c:pt idx="5">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45463808"/>
        <c:axId val="45462272"/>
      </c:lineChart>
      <c:catAx>
        <c:axId val="454548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45456384"/>
        <c:crosses val="autoZero"/>
        <c:auto val="1"/>
        <c:lblAlgn val="ctr"/>
        <c:lblOffset val="100"/>
        <c:noMultiLvlLbl val="0"/>
      </c:catAx>
      <c:valAx>
        <c:axId val="45456384"/>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45454848"/>
        <c:crosses val="autoZero"/>
        <c:crossBetween val="between"/>
      </c:valAx>
      <c:valAx>
        <c:axId val="4546227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45463808"/>
        <c:crosses val="max"/>
        <c:crossBetween val="between"/>
      </c:valAx>
      <c:catAx>
        <c:axId val="45463808"/>
        <c:scaling>
          <c:orientation val="minMax"/>
        </c:scaling>
        <c:delete val="1"/>
        <c:axPos val="b"/>
        <c:numFmt formatCode="General" sourceLinked="1"/>
        <c:majorTickMark val="out"/>
        <c:minorTickMark val="none"/>
        <c:tickLblPos val="nextTo"/>
        <c:crossAx val="4546227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spc="0" baseline="0" dirty="0" smtClean="0">
                <a:solidFill>
                  <a:prstClr val="black">
                    <a:lumMod val="65000"/>
                    <a:lumOff val="35000"/>
                  </a:prstClr>
                </a:solidFill>
                <a:latin typeface="Arial" panose="020B0604020202020204" pitchFamily="34" charset="0"/>
                <a:ea typeface="+mn-ea"/>
                <a:cs typeface="Arial" panose="020B0604020202020204" pitchFamily="34" charset="0"/>
              </a:rPr>
              <a:t>Unemployment rate</a:t>
            </a:r>
            <a:endParaRPr lang="ka-GE" sz="1400" b="1" i="0" u="none" strike="noStrike" kern="1200" spc="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3523501603922789"/>
          <c:y val="7.172237512024858E-3"/>
        </c:manualLayout>
      </c:layout>
      <c:overlay val="0"/>
      <c:spPr>
        <a:noFill/>
        <a:ln>
          <a:noFill/>
        </a:ln>
        <a:effectLst/>
      </c:spPr>
    </c:title>
    <c:autoTitleDeleted val="0"/>
    <c:plotArea>
      <c:layout>
        <c:manualLayout>
          <c:layoutTarget val="inner"/>
          <c:xMode val="edge"/>
          <c:yMode val="edge"/>
          <c:x val="2.3609121863575173E-3"/>
          <c:y val="0.25101876454325156"/>
          <c:w val="0.99763908781364252"/>
          <c:h val="0.54059909353153079"/>
        </c:manualLayout>
      </c:layout>
      <c:lineChart>
        <c:grouping val="stacked"/>
        <c:varyColors val="0"/>
        <c:ser>
          <c:idx val="0"/>
          <c:order val="0"/>
          <c:tx>
            <c:strRef>
              <c:f>Sheet1!$B$1</c:f>
              <c:strCache>
                <c:ptCount val="1"/>
                <c:pt idx="0">
                  <c:v>უმუშევრობის დონე</c:v>
                </c:pt>
              </c:strCache>
            </c:strRef>
          </c:tx>
          <c:spPr>
            <a:ln w="2857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18.3</c:v>
                </c:pt>
                <c:pt idx="1">
                  <c:v>17.399999999999999</c:v>
                </c:pt>
                <c:pt idx="2">
                  <c:v>17.3</c:v>
                </c:pt>
                <c:pt idx="3">
                  <c:v>17.2</c:v>
                </c:pt>
                <c:pt idx="4">
                  <c:v>16.899999999999999</c:v>
                </c:pt>
                <c:pt idx="5">
                  <c:v>14.6</c:v>
                </c:pt>
                <c:pt idx="6">
                  <c:v>14.1</c:v>
                </c:pt>
                <c:pt idx="7">
                  <c:v>14</c:v>
                </c:pt>
                <c:pt idx="8">
                  <c:v>13.9</c:v>
                </c:pt>
              </c:numCache>
            </c:numRef>
          </c:val>
          <c:smooth val="0"/>
          <c:extLst xmlns:c16r2="http://schemas.microsoft.com/office/drawing/2015/06/chart">
            <c:ext xmlns:c16="http://schemas.microsoft.com/office/drawing/2014/chart" uri="{C3380CC4-5D6E-409C-BE32-E72D297353CC}">
              <c16:uniqueId val="{00000000-49CF-4850-9AA7-DC10D5B460EB}"/>
            </c:ext>
          </c:extLst>
        </c:ser>
        <c:dLbls>
          <c:showLegendKey val="0"/>
          <c:showVal val="0"/>
          <c:showCatName val="0"/>
          <c:showSerName val="0"/>
          <c:showPercent val="0"/>
          <c:showBubbleSize val="0"/>
        </c:dLbls>
        <c:marker val="1"/>
        <c:smooth val="0"/>
        <c:axId val="45408256"/>
        <c:axId val="45409792"/>
      </c:lineChart>
      <c:catAx>
        <c:axId val="4540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45409792"/>
        <c:crosses val="autoZero"/>
        <c:auto val="1"/>
        <c:lblAlgn val="ctr"/>
        <c:lblOffset val="100"/>
        <c:noMultiLvlLbl val="0"/>
      </c:catAx>
      <c:valAx>
        <c:axId val="45409792"/>
        <c:scaling>
          <c:orientation val="minMax"/>
          <c:min val="8.0000000000000016E-2"/>
        </c:scaling>
        <c:delete val="1"/>
        <c:axPos val="l"/>
        <c:numFmt formatCode="General" sourceLinked="1"/>
        <c:majorTickMark val="none"/>
        <c:minorTickMark val="none"/>
        <c:tickLblPos val="nextTo"/>
        <c:crossAx val="4540825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Absolute Poverty</a:t>
            </a:r>
          </a:p>
        </c:rich>
      </c:tx>
      <c:layout>
        <c:manualLayout>
          <c:xMode val="edge"/>
          <c:yMode val="edge"/>
          <c:x val="0.36841430895178445"/>
          <c:y val="2.4621985386840118E-2"/>
        </c:manualLayout>
      </c:layout>
      <c:overlay val="0"/>
      <c:spPr>
        <a:noFill/>
        <a:ln>
          <a:noFill/>
        </a:ln>
        <a:effectLst/>
      </c:spPr>
    </c:title>
    <c:autoTitleDeleted val="0"/>
    <c:plotArea>
      <c:layout>
        <c:manualLayout>
          <c:layoutTarget val="inner"/>
          <c:xMode val="edge"/>
          <c:yMode val="edge"/>
          <c:x val="1.8619464392644235E-2"/>
          <c:y val="0.14693517631508743"/>
          <c:w val="0.95346717164360861"/>
          <c:h val="0.63423897922919692"/>
        </c:manualLayout>
      </c:layout>
      <c:lineChart>
        <c:grouping val="standard"/>
        <c:varyColors val="0"/>
        <c:ser>
          <c:idx val="0"/>
          <c:order val="0"/>
          <c:tx>
            <c:strRef>
              <c:f>Sheet1!$B$1</c:f>
              <c:strCache>
                <c:ptCount val="1"/>
                <c:pt idx="0">
                  <c:v>Series 1</c:v>
                </c:pt>
              </c:strCache>
            </c:strRef>
          </c:tx>
          <c:spPr>
            <a:ln w="34925" cap="rnd">
              <a:solidFill>
                <a:srgbClr val="2B9FB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2980B9"/>
                </a:solidFill>
                <a:prstDash val="sysDot"/>
              </a:ln>
              <a:effectLst/>
            </c:spPr>
            <c:trendlineType val="linear"/>
            <c:dispRSqr val="0"/>
            <c:dispEq val="0"/>
          </c:trendline>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Sheet1!$B$2:$B$13</c:f>
              <c:numCache>
                <c:formatCode>#,##0.0</c:formatCode>
                <c:ptCount val="12"/>
                <c:pt idx="0">
                  <c:v>36.9</c:v>
                </c:pt>
                <c:pt idx="1">
                  <c:v>38.799999999999997</c:v>
                </c:pt>
                <c:pt idx="2">
                  <c:v>34.9</c:v>
                </c:pt>
                <c:pt idx="3">
                  <c:v>34.9</c:v>
                </c:pt>
                <c:pt idx="4">
                  <c:v>27.3</c:v>
                </c:pt>
                <c:pt idx="5">
                  <c:v>34.1</c:v>
                </c:pt>
                <c:pt idx="6">
                  <c:v>30</c:v>
                </c:pt>
                <c:pt idx="7">
                  <c:v>26.2</c:v>
                </c:pt>
                <c:pt idx="8">
                  <c:v>23.5</c:v>
                </c:pt>
                <c:pt idx="9">
                  <c:v>21.6</c:v>
                </c:pt>
                <c:pt idx="10">
                  <c:v>22</c:v>
                </c:pt>
                <c:pt idx="11" formatCode="General">
                  <c:v>21.9</c:v>
                </c:pt>
              </c:numCache>
            </c:numRef>
          </c:val>
          <c:smooth val="0"/>
          <c:extLst xmlns:c16r2="http://schemas.microsoft.com/office/drawing/2015/06/chart">
            <c:ext xmlns:c16="http://schemas.microsoft.com/office/drawing/2014/chart" uri="{C3380CC4-5D6E-409C-BE32-E72D297353CC}">
              <c16:uniqueId val="{00000000-8C0E-428C-8096-6DB49E36FD2B}"/>
            </c:ext>
          </c:extLst>
        </c:ser>
        <c:dLbls>
          <c:showLegendKey val="0"/>
          <c:showVal val="0"/>
          <c:showCatName val="0"/>
          <c:showSerName val="0"/>
          <c:showPercent val="0"/>
          <c:showBubbleSize val="0"/>
        </c:dLbls>
        <c:marker val="1"/>
        <c:smooth val="0"/>
        <c:axId val="45066880"/>
        <c:axId val="45080960"/>
      </c:lineChart>
      <c:catAx>
        <c:axId val="4506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5080960"/>
        <c:crosses val="autoZero"/>
        <c:auto val="1"/>
        <c:lblAlgn val="ctr"/>
        <c:lblOffset val="100"/>
        <c:noMultiLvlLbl val="0"/>
      </c:catAx>
      <c:valAx>
        <c:axId val="45080960"/>
        <c:scaling>
          <c:orientation val="minMax"/>
          <c:min val="15"/>
        </c:scaling>
        <c:delete val="1"/>
        <c:axPos val="l"/>
        <c:numFmt formatCode="#,##0.0" sourceLinked="1"/>
        <c:majorTickMark val="none"/>
        <c:minorTickMark val="none"/>
        <c:tickLblPos val="nextTo"/>
        <c:crossAx val="45066880"/>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Relative Poverty</a:t>
            </a:r>
          </a:p>
        </c:rich>
      </c:tx>
      <c:layout/>
      <c:overlay val="0"/>
      <c:spPr>
        <a:noFill/>
        <a:ln>
          <a:noFill/>
        </a:ln>
        <a:effectLst/>
      </c:spPr>
    </c:title>
    <c:autoTitleDeleted val="0"/>
    <c:plotArea>
      <c:layout>
        <c:manualLayout>
          <c:layoutTarget val="inner"/>
          <c:xMode val="edge"/>
          <c:yMode val="edge"/>
          <c:x val="2.3979683354889873E-2"/>
          <c:y val="0.20393538632810562"/>
          <c:w val="0.96512046057470569"/>
          <c:h val="0.45389591705816873"/>
        </c:manualLayout>
      </c:layout>
      <c:lineChart>
        <c:grouping val="standard"/>
        <c:varyColors val="0"/>
        <c:ser>
          <c:idx val="0"/>
          <c:order val="0"/>
          <c:tx>
            <c:strRef>
              <c:f>Sheet1!$B$1</c:f>
              <c:strCache>
                <c:ptCount val="1"/>
                <c:pt idx="0">
                  <c:v>Share of population under 60 percent of the median consumption (%)</c:v>
                </c:pt>
              </c:strCache>
            </c:strRef>
          </c:tx>
          <c:spPr>
            <a:ln w="28575" cap="rnd">
              <a:solidFill>
                <a:srgbClr val="954F7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Sheet1!$B$2:$B$13</c:f>
              <c:numCache>
                <c:formatCode>#,##0.0</c:formatCode>
                <c:ptCount val="12"/>
                <c:pt idx="0">
                  <c:v>21.797143868708389</c:v>
                </c:pt>
                <c:pt idx="1">
                  <c:v>21.060962549681761</c:v>
                </c:pt>
                <c:pt idx="2">
                  <c:v>22.624970623346702</c:v>
                </c:pt>
                <c:pt idx="3">
                  <c:v>21.639236607213185</c:v>
                </c:pt>
                <c:pt idx="4">
                  <c:v>22.806174068546444</c:v>
                </c:pt>
                <c:pt idx="5">
                  <c:v>22.963023768016512</c:v>
                </c:pt>
                <c:pt idx="6">
                  <c:v>22.399768057789011</c:v>
                </c:pt>
                <c:pt idx="7">
                  <c:v>21.538791642655298</c:v>
                </c:pt>
                <c:pt idx="8">
                  <c:v>21.354660718485157</c:v>
                </c:pt>
                <c:pt idx="9">
                  <c:v>20.246788964307282</c:v>
                </c:pt>
                <c:pt idx="10">
                  <c:v>20.983874725103135</c:v>
                </c:pt>
                <c:pt idx="11" formatCode="0.0">
                  <c:v>22.3</c:v>
                </c:pt>
              </c:numCache>
            </c:numRef>
          </c:val>
          <c:smooth val="0"/>
          <c:extLst xmlns:c16r2="http://schemas.microsoft.com/office/drawing/2015/06/chart">
            <c:ext xmlns:c16="http://schemas.microsoft.com/office/drawing/2014/chart" uri="{C3380CC4-5D6E-409C-BE32-E72D297353CC}">
              <c16:uniqueId val="{00000000-18AC-4307-B75D-EEF273348D86}"/>
            </c:ext>
          </c:extLst>
        </c:ser>
        <c:ser>
          <c:idx val="1"/>
          <c:order val="1"/>
          <c:tx>
            <c:strRef>
              <c:f>Sheet1!$C$1</c:f>
              <c:strCache>
                <c:ptCount val="1"/>
                <c:pt idx="0">
                  <c:v>Share of population under 40 percent of the median consumption (%)</c:v>
                </c:pt>
              </c:strCache>
            </c:strRef>
          </c:tx>
          <c:spPr>
            <a:ln w="28575" cap="rnd">
              <a:solidFill>
                <a:srgbClr val="9BBB5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Sheet1!$C$2:$C$13</c:f>
              <c:numCache>
                <c:formatCode>0.0</c:formatCode>
                <c:ptCount val="12"/>
                <c:pt idx="0">
                  <c:v>8.8038562502318598</c:v>
                </c:pt>
                <c:pt idx="1">
                  <c:v>9.2333018947575471</c:v>
                </c:pt>
                <c:pt idx="2">
                  <c:v>9.4599476105637912</c:v>
                </c:pt>
                <c:pt idx="3">
                  <c:v>8.7861059632180929</c:v>
                </c:pt>
                <c:pt idx="4">
                  <c:v>9.9954758152598266</c:v>
                </c:pt>
                <c:pt idx="5">
                  <c:v>10.44666228920255</c:v>
                </c:pt>
                <c:pt idx="6">
                  <c:v>9.3363929164632928</c:v>
                </c:pt>
                <c:pt idx="7">
                  <c:v>8.3936055463657731</c:v>
                </c:pt>
                <c:pt idx="8">
                  <c:v>8.031221756296933</c:v>
                </c:pt>
                <c:pt idx="9">
                  <c:v>7.075965080868948</c:v>
                </c:pt>
                <c:pt idx="10">
                  <c:v>7.0704696423859277</c:v>
                </c:pt>
                <c:pt idx="11">
                  <c:v>8.5</c:v>
                </c:pt>
              </c:numCache>
            </c:numRef>
          </c:val>
          <c:smooth val="0"/>
          <c:extLst xmlns:c16r2="http://schemas.microsoft.com/office/drawing/2015/06/chart">
            <c:ext xmlns:c16="http://schemas.microsoft.com/office/drawing/2014/chart" uri="{C3380CC4-5D6E-409C-BE32-E72D297353CC}">
              <c16:uniqueId val="{00000001-18AC-4307-B75D-EEF273348D86}"/>
            </c:ext>
          </c:extLst>
        </c:ser>
        <c:dLbls>
          <c:dLblPos val="t"/>
          <c:showLegendKey val="0"/>
          <c:showVal val="1"/>
          <c:showCatName val="0"/>
          <c:showSerName val="0"/>
          <c:showPercent val="0"/>
          <c:showBubbleSize val="0"/>
        </c:dLbls>
        <c:marker val="1"/>
        <c:smooth val="0"/>
        <c:axId val="45744128"/>
        <c:axId val="45745664"/>
      </c:lineChart>
      <c:catAx>
        <c:axId val="4574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745664"/>
        <c:crosses val="autoZero"/>
        <c:auto val="1"/>
        <c:lblAlgn val="ctr"/>
        <c:lblOffset val="100"/>
        <c:noMultiLvlLbl val="0"/>
      </c:catAx>
      <c:valAx>
        <c:axId val="45745664"/>
        <c:scaling>
          <c:orientation val="minMax"/>
        </c:scaling>
        <c:delete val="1"/>
        <c:axPos val="l"/>
        <c:numFmt formatCode="#,##0.0" sourceLinked="1"/>
        <c:majorTickMark val="none"/>
        <c:minorTickMark val="none"/>
        <c:tickLblPos val="nextTo"/>
        <c:crossAx val="45744128"/>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
          <c:y val="0.83888786689559314"/>
          <c:w val="0.9871092187258258"/>
          <c:h val="0.161112133104406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access to care</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user experience</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financial protection</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7506" y="167422"/>
          <a:ext cx="4028672"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access to care</a:t>
          </a:r>
          <a:endParaRPr lang="en-GB" sz="2000" kern="1200" dirty="0">
            <a:latin typeface="Arial" panose="020B0604020202020204" pitchFamily="34" charset="0"/>
            <a:cs typeface="Arial" panose="020B0604020202020204" pitchFamily="34" charset="0"/>
          </a:endParaRPr>
        </a:p>
      </dsp:txBody>
      <dsp:txXfrm>
        <a:off x="327360" y="167422"/>
        <a:ext cx="3388965" cy="639707"/>
      </dsp:txXfrm>
    </dsp:sp>
    <dsp:sp modelId="{F668D32E-F538-4EFB-9EF2-9FE4BA3FCB38}">
      <dsp:nvSpPr>
        <dsp:cNvPr id="0" name=""/>
        <dsp:cNvSpPr/>
      </dsp:nvSpPr>
      <dsp:spPr>
        <a:xfrm>
          <a:off x="4969" y="877895"/>
          <a:ext cx="4033630"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user experience</a:t>
          </a:r>
          <a:endParaRPr lang="en-GB" sz="2000" kern="1200" dirty="0">
            <a:latin typeface="Arial" panose="020B0604020202020204" pitchFamily="34" charset="0"/>
            <a:cs typeface="Arial" panose="020B0604020202020204" pitchFamily="34" charset="0"/>
          </a:endParaRPr>
        </a:p>
      </dsp:txBody>
      <dsp:txXfrm>
        <a:off x="324823" y="877895"/>
        <a:ext cx="3393923" cy="639707"/>
      </dsp:txXfrm>
    </dsp:sp>
    <dsp:sp modelId="{65F66A6B-97A1-4A91-BEA6-29E9A8CA017F}">
      <dsp:nvSpPr>
        <dsp:cNvPr id="0" name=""/>
        <dsp:cNvSpPr/>
      </dsp:nvSpPr>
      <dsp:spPr>
        <a:xfrm>
          <a:off x="2484" y="1624632"/>
          <a:ext cx="4026225"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financial protection</a:t>
          </a:r>
          <a:endParaRPr lang="en-GB" sz="2000" kern="1200" dirty="0">
            <a:latin typeface="Arial" panose="020B0604020202020204" pitchFamily="34" charset="0"/>
            <a:cs typeface="Arial" panose="020B0604020202020204" pitchFamily="34" charset="0"/>
          </a:endParaRPr>
        </a:p>
      </dsp:txBody>
      <dsp:txXfrm>
        <a:off x="322338" y="1624632"/>
        <a:ext cx="3386518" cy="6397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0.14153</cdr:x>
      <cdr:y>0.75856</cdr:y>
    </cdr:from>
    <cdr:to>
      <cdr:x>0.32093</cdr:x>
      <cdr:y>0.8388</cdr:y>
    </cdr:to>
    <cdr:sp macro="" textlink="">
      <cdr:nvSpPr>
        <cdr:cNvPr id="2" name="TextBox 2"/>
        <cdr:cNvSpPr txBox="1"/>
      </cdr:nvSpPr>
      <cdr:spPr>
        <a:xfrm xmlns:a="http://schemas.openxmlformats.org/drawingml/2006/main">
          <a:off x="1116193" y="3562597"/>
          <a:ext cx="1414879" cy="376847"/>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latin typeface="Arial" panose="020B0604020202020204" pitchFamily="34" charset="0"/>
              <a:cs typeface="Arial" panose="020B0604020202020204" pitchFamily="34" charset="0"/>
            </a:rPr>
            <a:t>Constitution</a:t>
          </a:r>
          <a:r>
            <a:rPr lang="en-US" sz="1400" baseline="0" dirty="0">
              <a:latin typeface="Arial" panose="020B0604020202020204" pitchFamily="34" charset="0"/>
              <a:cs typeface="Arial" panose="020B0604020202020204" pitchFamily="34" charset="0"/>
            </a:rPr>
            <a:t> &amp; Lari introduction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0.23913</cdr:x>
      <cdr:y>0.01021</cdr:y>
    </cdr:from>
    <cdr:to>
      <cdr:x>0.44991</cdr:x>
      <cdr:y>0.08237</cdr:y>
    </cdr:to>
    <cdr:sp macro="" textlink="">
      <cdr:nvSpPr>
        <cdr:cNvPr id="3" name="TextBox 2"/>
        <cdr:cNvSpPr txBox="1"/>
      </cdr:nvSpPr>
      <cdr:spPr>
        <a:xfrm xmlns:a="http://schemas.openxmlformats.org/drawingml/2006/main">
          <a:off x="1885950" y="47968"/>
          <a:ext cx="1662359"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Stabilization </a:t>
          </a:r>
          <a:r>
            <a:rPr lang="en-US" sz="1400" b="1" dirty="0" smtClean="0">
              <a:latin typeface="Arial" panose="020B0604020202020204" pitchFamily="34" charset="0"/>
              <a:cs typeface="Arial" panose="020B0604020202020204" pitchFamily="34" charset="0"/>
            </a:rPr>
            <a:t>&amp; </a:t>
          </a:r>
          <a:r>
            <a:rPr lang="en-US" sz="1400" b="1" dirty="0">
              <a:latin typeface="Arial" panose="020B0604020202020204" pitchFamily="34" charset="0"/>
              <a:cs typeface="Arial" panose="020B0604020202020204" pitchFamily="34" charset="0"/>
            </a:rPr>
            <a:t>Early Reform</a:t>
          </a:r>
          <a:endParaRPr lang="en-US" sz="14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0.47101</cdr:x>
      <cdr:y>7.77173E-5</cdr:y>
    </cdr:from>
    <cdr:to>
      <cdr:x>0.76865</cdr:x>
      <cdr:y>0.05384</cdr:y>
    </cdr:to>
    <cdr:sp macro="" textlink="">
      <cdr:nvSpPr>
        <cdr:cNvPr id="4" name="TextBox 1"/>
        <cdr:cNvSpPr txBox="1"/>
      </cdr:nvSpPr>
      <cdr:spPr>
        <a:xfrm xmlns:a="http://schemas.openxmlformats.org/drawingml/2006/main">
          <a:off x="3714750" y="365"/>
          <a:ext cx="2347397"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baseline="0" dirty="0">
              <a:latin typeface="Arial" panose="020B0604020202020204" pitchFamily="34" charset="0"/>
              <a:cs typeface="Arial" panose="020B0604020202020204" pitchFamily="34" charset="0"/>
            </a:rPr>
            <a:t>Liberalization </a:t>
          </a:r>
          <a:r>
            <a:rPr lang="en-US" sz="1400" b="1" baseline="0" dirty="0" smtClean="0">
              <a:latin typeface="Arial" panose="020B0604020202020204" pitchFamily="34" charset="0"/>
              <a:cs typeface="Arial" panose="020B0604020202020204" pitchFamily="34" charset="0"/>
            </a:rPr>
            <a:t>&amp; </a:t>
          </a:r>
          <a:r>
            <a:rPr lang="en-US" sz="1400" b="1" dirty="0" smtClean="0">
              <a:latin typeface="Arial" panose="020B0604020202020204" pitchFamily="34" charset="0"/>
              <a:cs typeface="Arial" panose="020B0604020202020204" pitchFamily="34" charset="0"/>
            </a:rPr>
            <a:t> </a:t>
          </a:r>
        </a:p>
        <a:p xmlns:a="http://schemas.openxmlformats.org/drawingml/2006/main">
          <a:pPr algn="ctr"/>
          <a:r>
            <a:rPr lang="en-US" sz="1400" b="1" baseline="0" dirty="0" smtClean="0">
              <a:latin typeface="Arial" panose="020B0604020202020204" pitchFamily="34" charset="0"/>
              <a:cs typeface="Arial" panose="020B0604020202020204" pitchFamily="34" charset="0"/>
            </a:rPr>
            <a:t>pro-market </a:t>
          </a:r>
          <a:r>
            <a:rPr lang="en-US" sz="1400" b="1" baseline="0" dirty="0">
              <a:latin typeface="Arial" panose="020B0604020202020204" pitchFamily="34" charset="0"/>
              <a:cs typeface="Arial" panose="020B0604020202020204" pitchFamily="34" charset="0"/>
            </a:rPr>
            <a:t>reforms </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0.77053</cdr:x>
      <cdr:y>0.15824</cdr:y>
    </cdr:from>
    <cdr:to>
      <cdr:x>1</cdr:x>
      <cdr:y>0.37077</cdr:y>
    </cdr:to>
    <cdr:sp macro="" textlink="">
      <cdr:nvSpPr>
        <cdr:cNvPr id="5" name="TextBox 1"/>
        <cdr:cNvSpPr txBox="1"/>
      </cdr:nvSpPr>
      <cdr:spPr>
        <a:xfrm xmlns:a="http://schemas.openxmlformats.org/drawingml/2006/main">
          <a:off x="6076950" y="743197"/>
          <a:ext cx="1809750" cy="99814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EU Association </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DCFTA</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Visa liberalization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0.08276</cdr:x>
      <cdr:y>0.14202</cdr:y>
    </cdr:from>
    <cdr:to>
      <cdr:x>0.27408</cdr:x>
      <cdr:y>0.20183</cdr:y>
    </cdr:to>
    <cdr:sp macro="" textlink="">
      <cdr:nvSpPr>
        <cdr:cNvPr id="6" name="Text Box 5"/>
        <cdr:cNvSpPr txBox="1"/>
      </cdr:nvSpPr>
      <cdr:spPr>
        <a:xfrm xmlns:a="http://schemas.openxmlformats.org/drawingml/2006/main">
          <a:off x="685800" y="666997"/>
          <a:ext cx="1585410" cy="280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0.49034</cdr:x>
      <cdr:y>0.61254</cdr:y>
    </cdr:from>
    <cdr:to>
      <cdr:x>0.65945</cdr:x>
      <cdr:y>0.76361</cdr:y>
    </cdr:to>
    <cdr:sp macro="" textlink="">
      <cdr:nvSpPr>
        <cdr:cNvPr id="7" name="Text Box 6"/>
        <cdr:cNvSpPr txBox="1"/>
      </cdr:nvSpPr>
      <cdr:spPr>
        <a:xfrm xmlns:a="http://schemas.openxmlformats.org/drawingml/2006/main">
          <a:off x="3867150" y="2876797"/>
          <a:ext cx="1333758" cy="709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Rose Revolution</a:t>
          </a:r>
        </a:p>
      </cdr:txBody>
    </cdr:sp>
  </cdr:relSizeAnchor>
  <cdr:relSizeAnchor xmlns:cdr="http://schemas.openxmlformats.org/drawingml/2006/chartDrawing">
    <cdr:from>
      <cdr:x>0.60628</cdr:x>
      <cdr:y>0.41784</cdr:y>
    </cdr:from>
    <cdr:to>
      <cdr:x>0.76505</cdr:x>
      <cdr:y>0.59632</cdr:y>
    </cdr:to>
    <cdr:sp macro="" textlink="">
      <cdr:nvSpPr>
        <cdr:cNvPr id="8" name="Text Box 7"/>
        <cdr:cNvSpPr txBox="1"/>
      </cdr:nvSpPr>
      <cdr:spPr>
        <a:xfrm xmlns:a="http://schemas.openxmlformats.org/drawingml/2006/main">
          <a:off x="4781550" y="1962397"/>
          <a:ext cx="1252172"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latin typeface="Arial" panose="020B0604020202020204" pitchFamily="34" charset="0"/>
              <a:cs typeface="Arial" panose="020B0604020202020204" pitchFamily="34" charset="0"/>
            </a:rPr>
            <a:t>Russian-Georgian </a:t>
          </a:r>
          <a:r>
            <a:rPr lang="en-US" sz="1400" dirty="0">
              <a:latin typeface="Arial" panose="020B0604020202020204" pitchFamily="34" charset="0"/>
              <a:cs typeface="Arial" panose="020B0604020202020204" pitchFamily="34" charset="0"/>
            </a:rPr>
            <a:t>War</a:t>
          </a:r>
        </a:p>
      </cdr:txBody>
    </cdr:sp>
  </cdr:relSizeAnchor>
  <cdr:relSizeAnchor xmlns:cdr="http://schemas.openxmlformats.org/drawingml/2006/chartDrawing">
    <cdr:from>
      <cdr:x>0.77053</cdr:x>
      <cdr:y>0</cdr:y>
    </cdr:from>
    <cdr:to>
      <cdr:x>1</cdr:x>
      <cdr:y>0.06226</cdr:y>
    </cdr:to>
    <cdr:sp macro="" textlink="">
      <cdr:nvSpPr>
        <cdr:cNvPr id="9" name="TextBox 1"/>
        <cdr:cNvSpPr txBox="1"/>
      </cdr:nvSpPr>
      <cdr:spPr>
        <a:xfrm xmlns:a="http://schemas.openxmlformats.org/drawingml/2006/main">
          <a:off x="6076950" y="-1466603"/>
          <a:ext cx="1809750" cy="29238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Stabilization &amp; Development</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27-Jun-18</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27-Jun-18</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Since 2013 the Government of Georgia has undertaken</a:t>
            </a:r>
            <a:r>
              <a:rPr lang="en-US" baseline="0" dirty="0" smtClean="0"/>
              <a:t> an important reforms to expand health care coverage to the entire population and improve health care services.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 </a:t>
            </a:r>
          </a:p>
          <a:p>
            <a:pPr marL="171450" lvl="0" indent="-171450">
              <a:lnSpc>
                <a:spcPct val="120000"/>
              </a:lnSpc>
              <a:spcBef>
                <a:spcPts val="600"/>
              </a:spcBef>
              <a:buFont typeface="Arial" panose="020B0604020202020204" pitchFamily="34" charset="0"/>
              <a:buChar char="•"/>
            </a:pPr>
            <a:r>
              <a:rPr lang="en-US" sz="1200" b="0" baseline="0" dirty="0" smtClean="0"/>
              <a:t> The total level of health spending in Georgia at 8.5% of GDP is high compared with countries of similar level of income, however, despite recent increases, public health spending as a share of GDP remains lower than in many comparable countries in the European region.  </a:t>
            </a:r>
            <a:endParaRPr lang="en-US" sz="1200" b="0" dirty="0" smtClean="0"/>
          </a:p>
          <a:p>
            <a:endParaRPr lang="en-US" baseline="0" dirty="0" smtClean="0"/>
          </a:p>
          <a:p>
            <a:r>
              <a:rPr lang="en-US" baseline="0" dirty="0" smtClean="0"/>
              <a:t>  </a:t>
            </a:r>
            <a:r>
              <a:rPr lang="en-US" dirty="0" smtClean="0"/>
              <a:t>Total Health expenditure (%)</a:t>
            </a:r>
            <a:r>
              <a:rPr lang="en-US" baseline="0" dirty="0" smtClean="0"/>
              <a:t> of GDP are relatively </a:t>
            </a:r>
            <a:r>
              <a:rPr lang="sl-SI" baseline="0" dirty="0" smtClean="0"/>
              <a:t>low</a:t>
            </a:r>
            <a:r>
              <a:rPr lang="en-US" baseline="0" dirty="0" smtClean="0"/>
              <a:t> in </a:t>
            </a:r>
            <a:r>
              <a:rPr lang="sl-SI" b="1" baseline="0" dirty="0" smtClean="0"/>
              <a:t>Georgia </a:t>
            </a:r>
            <a:r>
              <a:rPr lang="en-US" b="1" baseline="0" dirty="0" smtClean="0"/>
              <a:t>at </a:t>
            </a:r>
            <a:r>
              <a:rPr lang="sl-SI" b="1" baseline="0" dirty="0" smtClean="0"/>
              <a:t>7</a:t>
            </a:r>
            <a:r>
              <a:rPr lang="en-US" b="1" baseline="0" dirty="0" smtClean="0"/>
              <a:t>.</a:t>
            </a:r>
            <a:r>
              <a:rPr lang="sl-SI" b="1" baseline="0" dirty="0" smtClean="0"/>
              <a:t>4</a:t>
            </a:r>
            <a:r>
              <a:rPr lang="en-US" b="1" baseline="0" dirty="0" smtClean="0"/>
              <a:t>% </a:t>
            </a:r>
            <a:r>
              <a:rPr lang="en-US" baseline="0" dirty="0" smtClean="0"/>
              <a:t>(2014). The WHO European Region average is at </a:t>
            </a:r>
            <a:r>
              <a:rPr lang="en-US" b="1" baseline="0" dirty="0" smtClean="0"/>
              <a:t>8.2%</a:t>
            </a:r>
            <a:r>
              <a:rPr lang="sl-SI" b="1" baseline="0" dirty="0" smtClean="0"/>
              <a:t>. </a:t>
            </a:r>
            <a:r>
              <a:rPr lang="sl-SI" b="0" baseline="0" dirty="0" smtClean="0"/>
              <a:t>Average for CIS is at </a:t>
            </a:r>
            <a:r>
              <a:rPr lang="sl-SI" b="1" baseline="0" dirty="0" smtClean="0"/>
              <a:t>6.6%</a:t>
            </a:r>
            <a:r>
              <a:rPr lang="sl-SI" b="0" baseline="0" dirty="0" smtClean="0"/>
              <a:t>.</a:t>
            </a:r>
            <a:endParaRPr lang="sl-SI" baseline="0" dirty="0" smtClean="0"/>
          </a:p>
          <a:p>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2015 National survey conducted by NCDC and CDC revealed that ~150 thousand people are infected with active HCV infection and need to be treated. The most prevalent genotype nationwide is genotype 1 (appx. 40%) followed by genotype 3 and 2.</a:t>
            </a: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13</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t>Regionalization of maternal and newborn health services – right patient, right place, right time equal access to high-quality of care for every mother and newborn along with other</a:t>
            </a:r>
            <a:r>
              <a:rPr lang="en-US" altLang="en-US" sz="2400" baseline="0" dirty="0" smtClean="0"/>
              <a:t> new programs  such as, universal newborn hearing screening, EMTCT of HIV/</a:t>
            </a:r>
            <a:r>
              <a:rPr lang="en-US" altLang="en-US" sz="2400" baseline="0" dirty="0" err="1" smtClean="0"/>
              <a:t>Syphils</a:t>
            </a:r>
            <a:r>
              <a:rPr lang="en-US" altLang="en-US" sz="2400" baseline="0" dirty="0" smtClean="0"/>
              <a:t>, Essential Nutrition Action Plan, </a:t>
            </a:r>
            <a:r>
              <a:rPr lang="en-US" altLang="en-US" sz="2400" baseline="0" dirty="0" err="1" smtClean="0"/>
              <a:t>etc</a:t>
            </a:r>
            <a:r>
              <a:rPr lang="en-US" altLang="en-US" sz="2400" baseline="0" dirty="0" smtClean="0"/>
              <a:t> are the major initiatives and programs implemented in MCH area since 2015.</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2400"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t>The first comprehensive Maternal and Newborn and RH Strategy and Action Plan was developed and approved by the Cabinet in March 2017.</a:t>
            </a:r>
            <a:endParaRPr lang="en-US" alt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402743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612023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17</a:t>
            </a:fld>
            <a:endParaRPr lang="en-US"/>
          </a:p>
        </p:txBody>
      </p:sp>
    </p:spTree>
    <p:extLst>
      <p:ext uri="{BB962C8B-B14F-4D97-AF65-F5344CB8AC3E}">
        <p14:creationId xmlns:p14="http://schemas.microsoft.com/office/powerpoint/2010/main" val="178039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main goal is to transform professional, technical and vocational education and training and to optimize the performance, quality and impact of HRH through evidence-informed policies, contributing to healthy lives and well-being, effective universal health coverage, and resilient and strengthened health systems at all levels.</a:t>
            </a:r>
          </a:p>
          <a:p>
            <a:endParaRPr lang="en-US" dirty="0" smtClean="0"/>
          </a:p>
          <a:p>
            <a:pPr marL="171450" indent="-171450">
              <a:buFont typeface="Arial" panose="020B0604020202020204" pitchFamily="34" charset="0"/>
              <a:buChar char="•"/>
            </a:pPr>
            <a:r>
              <a:rPr lang="en-US" dirty="0" smtClean="0"/>
              <a:t>Initiated analysis of the </a:t>
            </a:r>
            <a:r>
              <a:rPr lang="en-US" dirty="0" err="1" smtClean="0"/>
              <a:t>labour</a:t>
            </a:r>
            <a:r>
              <a:rPr lang="en-US" dirty="0" smtClean="0"/>
              <a:t> market in order to develop appropriate policies and strategies; however, developing tools and plans that quantify health workforce needs, demand and supply for projected future scenarios will be needed to address HR needs and planning.</a:t>
            </a:r>
          </a:p>
          <a:p>
            <a:endParaRPr lang="en-US" dirty="0" smtClean="0"/>
          </a:p>
          <a:p>
            <a:pPr marL="171450" indent="-171450">
              <a:buFont typeface="Arial" panose="020B0604020202020204" pitchFamily="34" charset="0"/>
              <a:buChar char="•"/>
            </a:pPr>
            <a:r>
              <a:rPr lang="en-US" dirty="0" smtClean="0"/>
              <a:t>strengthening HRH information systems and other mechanisms for the effective collection, reporting and analysis of reliable HRH data, such as national health workforce registries and national health workforce accounts</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18</a:t>
            </a:fld>
            <a:endParaRPr lang="en-US"/>
          </a:p>
        </p:txBody>
      </p:sp>
    </p:spTree>
    <p:extLst>
      <p:ext uri="{BB962C8B-B14F-4D97-AF65-F5344CB8AC3E}">
        <p14:creationId xmlns:p14="http://schemas.microsoft.com/office/powerpoint/2010/main" val="366225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6125" indent="-287338">
              <a:defRPr>
                <a:solidFill>
                  <a:schemeClr val="tx1"/>
                </a:solidFill>
                <a:latin typeface="Arial" panose="020B0604020202020204" pitchFamily="34" charset="0"/>
                <a:ea typeface="MS PGothic" panose="020B0600070205080204" pitchFamily="34" charset="-128"/>
              </a:defRPr>
            </a:lvl2pPr>
            <a:lvl3pPr marL="1149350" indent="-228600">
              <a:defRPr>
                <a:solidFill>
                  <a:schemeClr val="tx1"/>
                </a:solidFill>
                <a:latin typeface="Arial" panose="020B0604020202020204" pitchFamily="34" charset="0"/>
                <a:ea typeface="MS PGothic" panose="020B0600070205080204" pitchFamily="34" charset="-128"/>
              </a:defRPr>
            </a:lvl3pPr>
            <a:lvl4pPr marL="1609725" indent="-228600">
              <a:defRPr>
                <a:solidFill>
                  <a:schemeClr val="tx1"/>
                </a:solidFill>
                <a:latin typeface="Arial" panose="020B0604020202020204" pitchFamily="34" charset="0"/>
                <a:ea typeface="MS PGothic" panose="020B0600070205080204" pitchFamily="34" charset="-128"/>
              </a:defRPr>
            </a:lvl4pPr>
            <a:lvl5pPr marL="2068513" indent="-228600">
              <a:defRPr>
                <a:solidFill>
                  <a:schemeClr val="tx1"/>
                </a:solidFill>
                <a:latin typeface="Arial" panose="020B0604020202020204" pitchFamily="34" charset="0"/>
                <a:ea typeface="MS PGothic" panose="020B0600070205080204" pitchFamily="34" charset="-128"/>
              </a:defRPr>
            </a:lvl5pPr>
            <a:lvl6pPr marL="25257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829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401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73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D732DC-9664-4303-BF3A-F968921D5E8A}" type="slidenum">
              <a:rPr lang="ru-RU" altLang="ka-GE" smtClean="0"/>
              <a:pPr/>
              <a:t>20</a:t>
            </a:fld>
            <a:endParaRPr lang="ru-RU" altLang="ka-GE"/>
          </a:p>
        </p:txBody>
      </p:sp>
      <p:sp>
        <p:nvSpPr>
          <p:cNvPr id="1331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endParaRPr lang="ka-GE">
              <a:latin typeface="Arial" charset="0"/>
              <a:ea typeface="ＭＳ Ｐゴシック" charset="0"/>
              <a:cs typeface="Arial" charset="0"/>
            </a:endParaRPr>
          </a:p>
        </p:txBody>
      </p:sp>
      <p:sp>
        <p:nvSpPr>
          <p:cNvPr id="13317" name="Slide Number Placeholder 3"/>
          <p:cNvSpPr txBox="1">
            <a:spLocks noGrp="1"/>
          </p:cNvSpPr>
          <p:nvPr/>
        </p:nvSpPr>
        <p:spPr bwMode="auto">
          <a:xfrm>
            <a:off x="3940250" y="8689939"/>
            <a:ext cx="3014364" cy="45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9" tIns="45994" rIns="91989" bIns="4599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3FA704C0-AC5A-4A57-95F9-7BB83B4CC165}" type="slidenum">
              <a:rPr lang="en-US" altLang="ka-GE" sz="1200"/>
              <a:pPr algn="r" eaLnBrk="1" hangingPunct="1"/>
              <a:t>20</a:t>
            </a:fld>
            <a:endParaRPr lang="en-US" altLang="ka-GE" sz="1200"/>
          </a:p>
        </p:txBody>
      </p:sp>
    </p:spTree>
    <p:extLst>
      <p:ext uri="{BB962C8B-B14F-4D97-AF65-F5344CB8AC3E}">
        <p14:creationId xmlns:p14="http://schemas.microsoft.com/office/powerpoint/2010/main" val="3459113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High OOP Payments are a Risk Factor for Impoverishment</a:t>
            </a:r>
            <a:r>
              <a:rPr lang="en-US" sz="1200" b="0" baseline="0" dirty="0" smtClean="0">
                <a:latin typeface="+mn-l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solidFill>
                  <a:srgbClr val="FF0000"/>
                </a:solidFill>
                <a:latin typeface="+mn-lt"/>
              </a:rPr>
              <a:t>Population ageing + weak management of NCDs + inefficient service delivery structure </a:t>
            </a:r>
            <a:r>
              <a:rPr lang="en-US" sz="1200" b="0" dirty="0" smtClean="0">
                <a:solidFill>
                  <a:srgbClr val="FF0000"/>
                </a:solidFill>
                <a:latin typeface="+mn-lt"/>
                <a:sym typeface="Wingdings" panose="05000000000000000000" pitchFamily="2" charset="2"/>
              </a:rPr>
              <a:t> are</a:t>
            </a:r>
            <a:r>
              <a:rPr lang="en-US" sz="1200" b="0" baseline="0" dirty="0" smtClean="0">
                <a:solidFill>
                  <a:srgbClr val="FF0000"/>
                </a:solidFill>
                <a:latin typeface="+mn-lt"/>
                <a:sym typeface="Wingdings" panose="05000000000000000000" pitchFamily="2" charset="2"/>
              </a:rPr>
              <a:t> the </a:t>
            </a:r>
            <a:r>
              <a:rPr lang="en-US" sz="1200" b="0" dirty="0" smtClean="0">
                <a:solidFill>
                  <a:srgbClr val="FF0000"/>
                </a:solidFill>
                <a:latin typeface="+mn-lt"/>
                <a:sym typeface="Wingdings" panose="05000000000000000000" pitchFamily="2" charset="2"/>
              </a:rPr>
              <a:t>mix of cost drivers</a:t>
            </a:r>
          </a:p>
          <a:p>
            <a:pPr marL="171450" indent="-171450">
              <a:buFont typeface="Arial" panose="020B0604020202020204" pitchFamily="34" charset="0"/>
              <a:buChar char="•"/>
            </a:pPr>
            <a:r>
              <a:rPr lang="en-US" sz="1200" b="0" dirty="0" smtClean="0">
                <a:latin typeface="+mn-lt"/>
              </a:rPr>
              <a:t>40% of total health spending on pharmaceuticals</a:t>
            </a:r>
            <a:r>
              <a:rPr lang="en-US" sz="1200" b="0" baseline="0" dirty="0" smtClean="0">
                <a:latin typeface="+mn-lt"/>
              </a:rPr>
              <a:t> and m</a:t>
            </a:r>
            <a:r>
              <a:rPr lang="en-US" sz="1200" b="0" dirty="0" smtClean="0">
                <a:latin typeface="+mn-lt"/>
              </a:rPr>
              <a:t>ost of this is paid for out-of-pocket</a:t>
            </a:r>
            <a:endParaRPr lang="en-US" sz="1200" b="0" dirty="0" smtClean="0">
              <a:latin typeface="+mn-lt"/>
              <a:sym typeface="Wingdings" panose="05000000000000000000" pitchFamily="2" charset="2"/>
            </a:endParaRPr>
          </a:p>
          <a:p>
            <a:pPr marL="171450" indent="-171450">
              <a:buFont typeface="Arial" panose="020B0604020202020204" pitchFamily="34" charset="0"/>
              <a:buChar char="•"/>
            </a:pPr>
            <a:r>
              <a:rPr lang="en-US" sz="1200" b="0" dirty="0" smtClean="0">
                <a:latin typeface="+mn-lt"/>
              </a:rPr>
              <a:t>We</a:t>
            </a:r>
            <a:r>
              <a:rPr lang="en-US" sz="1200" b="0" baseline="0" dirty="0" smtClean="0">
                <a:latin typeface="+mn-lt"/>
              </a:rPr>
              <a:t> are not just looking at </a:t>
            </a:r>
            <a:r>
              <a:rPr lang="en-US" sz="1200" b="0" dirty="0" smtClean="0">
                <a:latin typeface="+mn-lt"/>
              </a:rPr>
              <a:t>finding additional resources but also trying</a:t>
            </a:r>
            <a:r>
              <a:rPr lang="en-US" sz="1200" b="0" baseline="0" dirty="0" smtClean="0">
                <a:latin typeface="+mn-lt"/>
              </a:rPr>
              <a:t> to </a:t>
            </a:r>
            <a:r>
              <a:rPr lang="en-US" sz="1200" b="0" dirty="0" smtClean="0">
                <a:latin typeface="+mn-lt"/>
              </a:rPr>
              <a:t> understand constraints,</a:t>
            </a:r>
            <a:r>
              <a:rPr lang="en-US" sz="1200" b="0" baseline="0" dirty="0" smtClean="0">
                <a:latin typeface="+mn-lt"/>
              </a:rPr>
              <a:t> and employ e</a:t>
            </a:r>
            <a:r>
              <a:rPr lang="en-US" sz="1200" b="0" dirty="0" smtClean="0">
                <a:latin typeface="+mn-lt"/>
              </a:rPr>
              <a:t>fficiency savings: get better value for money from existing resources.</a:t>
            </a:r>
            <a:r>
              <a:rPr lang="en-US" sz="1200" b="0" baseline="0" dirty="0" smtClean="0">
                <a:latin typeface="+mn-lt"/>
              </a:rPr>
              <a:t> </a:t>
            </a:r>
          </a:p>
          <a:p>
            <a:pPr marL="171450" indent="-171450">
              <a:buFont typeface="Arial" panose="020B0604020202020204" pitchFamily="34" charset="0"/>
              <a:buChar char="•"/>
            </a:pPr>
            <a:r>
              <a:rPr lang="en-US" sz="1200" b="0" dirty="0" smtClean="0">
                <a:latin typeface="+mn-lt"/>
              </a:rPr>
              <a:t>SSA is a single purchaser and needs to fully exploit its purchasing power. 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indent="-171450">
              <a:buFont typeface="Arial" panose="020B0604020202020204" pitchFamily="34" charset="0"/>
              <a:buChar char="•"/>
            </a:pPr>
            <a:r>
              <a:rPr lang="en-GB" sz="1200" b="0" dirty="0" smtClean="0">
                <a:solidFill>
                  <a:srgbClr val="002060"/>
                </a:solidFill>
                <a:latin typeface="+mn-lt"/>
                <a:cs typeface="Arial" panose="020B0604020202020204" pitchFamily="34" charset="0"/>
              </a:rPr>
              <a:t>Extend coverage of </a:t>
            </a:r>
            <a:r>
              <a:rPr lang="en-GB" sz="1200" b="0" dirty="0" smtClean="0">
                <a:solidFill>
                  <a:srgbClr val="C00000"/>
                </a:solidFill>
                <a:latin typeface="+mn-lt"/>
                <a:cs typeface="Arial" panose="020B0604020202020204" pitchFamily="34" charset="0"/>
              </a:rPr>
              <a:t>cost-effective outpatient medicines </a:t>
            </a:r>
            <a:r>
              <a:rPr lang="en-GB" sz="1200" b="0" dirty="0" smtClean="0">
                <a:solidFill>
                  <a:srgbClr val="002060"/>
                </a:solidFill>
                <a:latin typeface="+mn-lt"/>
                <a:cs typeface="Arial" panose="020B0604020202020204" pitchFamily="34" charset="0"/>
              </a:rPr>
              <a:t>for better health, wealth and value</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sym typeface="Wingdings" panose="05000000000000000000" pitchFamily="2" charset="2"/>
            </a:endParaRPr>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21</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in Abkhazia and South Ossetia resulting in a large number of internally displaced persons, and in 2008 war between Georgia and Russia. </a:t>
            </a:r>
          </a:p>
          <a:p>
            <a:pPr marL="171450" indent="-171450">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endParaRPr lang="en-US" dirty="0" smtClean="0"/>
          </a:p>
          <a:p>
            <a:pPr marL="171450" indent="-171450">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2</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a:t>
            </a:r>
            <a:r>
              <a:rPr lang="en-US" b="0" baseline="0" smtClean="0">
                <a:latin typeface="Tw Cen MT" panose="020B0602020104020603" pitchFamily="34" charset="0"/>
              </a:rPr>
              <a:t>in 2014, </a:t>
            </a:r>
            <a:r>
              <a:rPr lang="en-US" b="0" baseline="0" dirty="0" smtClean="0">
                <a:latin typeface="Tw Cen MT" panose="020B0602020104020603" pitchFamily="34" charset="0"/>
              </a:rPr>
              <a:t>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a:t>
            </a: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On-track for MCH-related MDGs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3</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4</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5</a:t>
            </a:fld>
            <a:endParaRPr lang="en-US"/>
          </a:p>
        </p:txBody>
      </p:sp>
    </p:spTree>
    <p:extLst>
      <p:ext uri="{BB962C8B-B14F-4D97-AF65-F5344CB8AC3E}">
        <p14:creationId xmlns:p14="http://schemas.microsoft.com/office/powerpoint/2010/main" val="4559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and respiratory 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population-based survey, which was conducted in Georgia second time to evaluate the trends in health related behaviors and risk-factors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 –scale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a:p>
            <a:pPr marL="171450" indent="-171450">
              <a:lnSpc>
                <a:spcPct val="150000"/>
              </a:lnSpc>
              <a:buFont typeface="Arial" panose="020B0604020202020204" pitchFamily="34" charset="0"/>
              <a:buChar char="•"/>
              <a:defRPr/>
            </a:pPr>
            <a:r>
              <a:rPr lang="en-US" sz="1200" dirty="0" smtClean="0">
                <a:solidFill>
                  <a:srgbClr val="000000"/>
                </a:solidFill>
                <a:latin typeface="Arial"/>
              </a:rPr>
              <a:t>T</a:t>
            </a:r>
            <a:r>
              <a:rPr lang="en-US" sz="1200" b="0" dirty="0" smtClean="0">
                <a:solidFill>
                  <a:srgbClr val="000000"/>
                </a:solidFill>
                <a:latin typeface="Arial"/>
              </a:rPr>
              <a:t>he primary concern of Georgia’s health system’s is</a:t>
            </a:r>
            <a:r>
              <a:rPr lang="en-US" sz="1200" b="0" baseline="0" dirty="0" smtClean="0">
                <a:solidFill>
                  <a:srgbClr val="000000"/>
                </a:solidFill>
                <a:latin typeface="Arial"/>
              </a:rPr>
              <a:t> the</a:t>
            </a:r>
            <a:r>
              <a:rPr lang="en-US" sz="1200" b="0" dirty="0" smtClean="0">
                <a:solidFill>
                  <a:srgbClr val="000000"/>
                </a:solidFill>
                <a:latin typeface="Arial"/>
              </a:rPr>
              <a:t> alleviation</a:t>
            </a:r>
            <a:r>
              <a:rPr lang="en-US" sz="1200" b="0" baseline="0" dirty="0" smtClean="0">
                <a:solidFill>
                  <a:srgbClr val="000000"/>
                </a:solidFill>
                <a:latin typeface="Arial"/>
              </a:rPr>
              <a:t> of</a:t>
            </a:r>
            <a:r>
              <a:rPr lang="en-US" sz="1200" b="0" dirty="0" smtClean="0">
                <a:solidFill>
                  <a:srgbClr val="000000"/>
                </a:solidFill>
                <a:latin typeface="Arial"/>
              </a:rPr>
              <a:t> the burden of NCDs</a:t>
            </a:r>
            <a:r>
              <a:rPr lang="en-US" sz="1200" b="0" baseline="0" dirty="0" smtClean="0">
                <a:solidFill>
                  <a:srgbClr val="000000"/>
                </a:solidFill>
                <a:latin typeface="Arial"/>
              </a:rPr>
              <a:t> and strengthening NCD control activities, including better management of chronic diseases at the primary health care level, improving health promotion and preventive measures is a priority.</a:t>
            </a:r>
            <a:endParaRPr lang="en-US" dirty="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8</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9</a:t>
            </a:fld>
            <a:endParaRPr lang="en-GB" dirty="0"/>
          </a:p>
        </p:txBody>
      </p:sp>
    </p:spTree>
    <p:extLst>
      <p:ext uri="{BB962C8B-B14F-4D97-AF65-F5344CB8AC3E}">
        <p14:creationId xmlns:p14="http://schemas.microsoft.com/office/powerpoint/2010/main" val="53580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27-Jun-18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27-Jun-18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27-Jun-18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27-Jun-18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27-Jun-18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27-Jun-18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27-Jun-18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27-Jun-18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Labor, Health and Social Affairs</a:t>
            </a:r>
          </a:p>
          <a:p>
            <a:r>
              <a:rPr lang="en-US" sz="2000" dirty="0" smtClean="0">
                <a:solidFill>
                  <a:srgbClr val="006666"/>
                </a:solidFill>
                <a:latin typeface="Arial" panose="020B0604020202020204" pitchFamily="34" charset="0"/>
                <a:cs typeface="Arial" panose="020B0604020202020204" pitchFamily="34" charset="0"/>
              </a:rPr>
              <a:t>24 January, 2018</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Universal Health Care </a:t>
            </a:r>
            <a:r>
              <a:rPr lang="ka-GE" sz="2800"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Socially </a:t>
            </a:r>
            <a:r>
              <a:rPr lang="en-US" sz="2800" dirty="0">
                <a:solidFill>
                  <a:srgbClr val="C00000"/>
                </a:solidFill>
                <a:effectLst>
                  <a:outerShdw blurRad="38100" dist="38100" dir="2700000" algn="tl">
                    <a:srgbClr val="000000">
                      <a:alpha val="43137"/>
                    </a:srgbClr>
                  </a:outerShdw>
                </a:effectLst>
              </a:rPr>
              <a:t>Oriented Political Platform </a:t>
            </a:r>
          </a:p>
        </p:txBody>
      </p:sp>
      <p:graphicFrame>
        <p:nvGraphicFramePr>
          <p:cNvPr id="6" name="Content Placeholder 3"/>
          <p:cNvGraphicFramePr>
            <a:graphicFrameLocks/>
          </p:cNvGraphicFramePr>
          <p:nvPr>
            <p:extLst>
              <p:ext uri="{D42A27DB-BD31-4B8C-83A1-F6EECF244321}">
                <p14:modId xmlns:p14="http://schemas.microsoft.com/office/powerpoint/2010/main" val="1339530538"/>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solidFill>
                  <a:schemeClr val="dk1"/>
                </a:solidFill>
                <a:effectLst/>
                <a:latin typeface="+mn-lt"/>
                <a:ea typeface="+mn-ea"/>
                <a:cs typeface="+mn-cs"/>
              </a:rPr>
              <a:t>Reforms have moved Georgia closer to universal health coverage</a:t>
            </a: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marL="0" lvl="0" indent="0">
              <a:lnSpc>
                <a:spcPct val="120000"/>
              </a:lnSpc>
              <a:spcBef>
                <a:spcPts val="0"/>
              </a:spcBef>
              <a:buNone/>
            </a:pPr>
            <a:r>
              <a:rPr lang="en-US" sz="2000" b="1" dirty="0"/>
              <a:t>Unprecedented Expansion of State Budget for Health care </a:t>
            </a:r>
          </a:p>
          <a:p>
            <a:pPr lvl="0">
              <a:lnSpc>
                <a:spcPct val="120000"/>
              </a:lnSpc>
              <a:spcBef>
                <a:spcPts val="600"/>
              </a:spcBef>
              <a:buFontTx/>
              <a:buChar char="-"/>
            </a:pPr>
            <a:r>
              <a:rPr lang="en-US" sz="2000" b="1" dirty="0">
                <a:solidFill>
                  <a:srgbClr val="C00000"/>
                </a:solidFill>
              </a:rPr>
              <a:t>365 mill GEL in </a:t>
            </a:r>
            <a:r>
              <a:rPr lang="ka-GE" sz="2000" b="1" dirty="0">
                <a:solidFill>
                  <a:srgbClr val="C00000"/>
                </a:solidFill>
              </a:rPr>
              <a:t>2012 </a:t>
            </a:r>
            <a:r>
              <a:rPr lang="en-US" sz="2000" b="1" dirty="0">
                <a:solidFill>
                  <a:srgbClr val="C00000"/>
                </a:solidFill>
                <a:sym typeface="Wingdings" pitchFamily="2" charset="2"/>
              </a:rPr>
              <a:t> 1017 Mill Gel in </a:t>
            </a:r>
            <a:r>
              <a:rPr lang="ka-GE" sz="2000" b="1" dirty="0">
                <a:solidFill>
                  <a:srgbClr val="C00000"/>
                </a:solidFill>
                <a:sym typeface="Wingdings" pitchFamily="2" charset="2"/>
              </a:rPr>
              <a:t>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en-US" sz="2000" b="1" dirty="0"/>
              <a:t>Launch of Universal Health Care Program in February 2013</a:t>
            </a:r>
          </a:p>
        </p:txBody>
      </p:sp>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2971428607"/>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656272328"/>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584775"/>
          </a:xfrm>
          <a:prstGeom prst="rect">
            <a:avLst/>
          </a:prstGeom>
          <a:noFill/>
        </p:spPr>
        <p:txBody>
          <a:bodyPr wrap="square" rtlCol="0">
            <a:spAutoFit/>
          </a:bodyPr>
          <a:lstStyle/>
          <a:p>
            <a:r>
              <a:rPr lang="en-US" sz="1600" b="1" dirty="0" smtClean="0">
                <a:latin typeface="Arial Narrow" panose="020B0606020202030204" pitchFamily="34" charset="0"/>
              </a:rPr>
              <a:t>Out-of-Pocket Payment as % of Total Health Expenditure, Georgia</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en-US" sz="1600" b="1" dirty="0" smtClean="0">
                <a:latin typeface="Arial Narrow" panose="020B0606020202030204" pitchFamily="34" charset="0"/>
              </a:rPr>
              <a:t>Public Health Expenditure, Georgia</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81666"/>
            <a:ext cx="4752528"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199599" y="4323161"/>
            <a:ext cx="5102602"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p:cNvGraphicFramePr>
          <p:nvPr>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465440" y="2699628"/>
            <a:ext cx="3659976"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101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116622"/>
            <a:ext cx="8748464" cy="1097280"/>
          </a:xfrm>
        </p:spPr>
        <p:txBody>
          <a:bodyPr rtlCol="0">
            <a:noAutofit/>
          </a:bodyPr>
          <a:lstStyle/>
          <a:p>
            <a:pPr>
              <a:defRPr/>
            </a:pPr>
            <a:r>
              <a:rPr lang="en-US" sz="2800" b="1" dirty="0">
                <a:solidFill>
                  <a:srgbClr val="C00000"/>
                </a:solidFill>
              </a:rPr>
              <a:t>National Hepatitis C Elimination Program</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22734946"/>
              </p:ext>
            </p:extLst>
          </p:nvPr>
        </p:nvGraphicFramePr>
        <p:xfrm>
          <a:off x="241817" y="836712"/>
          <a:ext cx="2972318" cy="1638741"/>
        </p:xfrm>
        <a:graphic>
          <a:graphicData uri="http://schemas.openxmlformats.org/drawingml/2006/table">
            <a:tbl>
              <a:tblPr/>
              <a:tblGrid>
                <a:gridCol w="2229239">
                  <a:extLst>
                    <a:ext uri="{9D8B030D-6E8A-4147-A177-3AD203B41FA5}">
                      <a16:colId xmlns:a16="http://schemas.microsoft.com/office/drawing/2014/main" xmlns="" val="20000"/>
                    </a:ext>
                  </a:extLst>
                </a:gridCol>
                <a:gridCol w="743079">
                  <a:extLst>
                    <a:ext uri="{9D8B030D-6E8A-4147-A177-3AD203B41FA5}">
                      <a16:colId xmlns:a16="http://schemas.microsoft.com/office/drawing/2014/main" xmlns=""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err="1">
                          <a:ln>
                            <a:noFill/>
                          </a:ln>
                          <a:solidFill>
                            <a:srgbClr val="002060"/>
                          </a:solidFill>
                          <a:effectLst/>
                          <a:latin typeface="+mn-lt"/>
                          <a:ea typeface="MS PGothic" pitchFamily="34" charset="-128"/>
                        </a:rPr>
                        <a:t>Nationalwide</a:t>
                      </a:r>
                      <a:r>
                        <a:rPr kumimoji="0" lang="en-US" sz="1500" b="1" i="0" u="none" strike="noStrike" cap="none" normalizeH="0" baseline="0" dirty="0">
                          <a:ln>
                            <a:noFill/>
                          </a:ln>
                          <a:solidFill>
                            <a:srgbClr val="002060"/>
                          </a:solidFill>
                          <a:effectLst/>
                          <a:latin typeface="+mn-lt"/>
                          <a:ea typeface="MS PGothic" pitchFamily="34" charset="-128"/>
                        </a:rPr>
                        <a:t> survey, 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2573635550"/>
              </p:ext>
            </p:extLst>
          </p:nvPr>
        </p:nvGraphicFramePr>
        <p:xfrm>
          <a:off x="0" y="2475453"/>
          <a:ext cx="3669715" cy="3652360"/>
        </p:xfrm>
        <a:graphic>
          <a:graphicData uri="http://schemas.openxmlformats.org/presentationml/2006/ole">
            <mc:AlternateContent xmlns:mc="http://schemas.openxmlformats.org/markup-compatibility/2006">
              <mc:Choice xmlns:v="urn:schemas-microsoft-com:vml" Requires="v">
                <p:oleObj spid="_x0000_s2089" r:id="rId4" imgW="4365114" imgH="4749196" progId="Excel.Chart.8">
                  <p:embed/>
                </p:oleObj>
              </mc:Choice>
              <mc:Fallback>
                <p:oleObj r:id="rId4" imgW="4365114"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5453"/>
                        <a:ext cx="3669715" cy="3652360"/>
                      </a:xfrm>
                      <a:prstGeom prst="rect">
                        <a:avLst/>
                      </a:prstGeom>
                      <a:noFill/>
                      <a:ln>
                        <a:noFill/>
                      </a:ln>
                      <a:extLst/>
                    </p:spPr>
                  </p:pic>
                </p:oleObj>
              </mc:Fallback>
            </mc:AlternateContent>
          </a:graphicData>
        </a:graphic>
      </p:graphicFrame>
      <p:pic>
        <p:nvPicPr>
          <p:cNvPr id="4" name="Picture 3"/>
          <p:cNvPicPr>
            <a:picLocks noChangeAspect="1"/>
          </p:cNvPicPr>
          <p:nvPr/>
        </p:nvPicPr>
        <p:blipFill>
          <a:blip r:embed="rId6"/>
          <a:stretch>
            <a:fillRect/>
          </a:stretch>
        </p:blipFill>
        <p:spPr>
          <a:xfrm>
            <a:off x="3276600" y="1120243"/>
            <a:ext cx="5782218" cy="4598891"/>
          </a:xfrm>
          <a:prstGeom prst="rect">
            <a:avLst/>
          </a:prstGeom>
        </p:spPr>
      </p:pic>
      <p:sp>
        <p:nvSpPr>
          <p:cNvPr id="19"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477000" y="4191000"/>
            <a:ext cx="2667000" cy="1338828"/>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
        <p:nvSpPr>
          <p:cNvPr id="20"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167709" y="2667000"/>
            <a:ext cx="2976291" cy="102335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en-US" altLang="en-US" sz="1350" b="1" dirty="0" smtClean="0">
                <a:solidFill>
                  <a:schemeClr val="tx2"/>
                </a:solidFill>
                <a:latin typeface="Arial" panose="020B0604020202020204" pitchFamily="34" charset="0"/>
              </a:rPr>
              <a:t>Screened  - </a:t>
            </a:r>
            <a:r>
              <a:rPr lang="en-US" altLang="en-US" sz="1350" b="1" dirty="0" smtClean="0">
                <a:solidFill>
                  <a:srgbClr val="FF0000"/>
                </a:solidFill>
                <a:latin typeface="Arial" panose="020B0604020202020204" pitchFamily="34" charset="0"/>
              </a:rPr>
              <a:t>1 800 000</a:t>
            </a:r>
            <a:endParaRPr lang="en-US" altLang="en-US" sz="1350" b="1" dirty="0">
              <a:solidFill>
                <a:srgbClr val="FF0000"/>
              </a:solidFill>
              <a:latin typeface="Arial" panose="020B0604020202020204" pitchFamily="34" charset="0"/>
            </a:endParaRPr>
          </a:p>
          <a:p>
            <a:pPr marL="285750" indent="-285750">
              <a:lnSpc>
                <a:spcPct val="100000"/>
              </a:lnSpc>
              <a:spcBef>
                <a:spcPts val="1200"/>
              </a:spcBef>
            </a:pPr>
            <a:r>
              <a:rPr lang="en-US" altLang="en-US" sz="1350" b="1" dirty="0" smtClean="0">
                <a:solidFill>
                  <a:schemeClr val="tx2"/>
                </a:solidFill>
                <a:latin typeface="Arial" panose="020B0604020202020204" pitchFamily="34" charset="0"/>
              </a:rPr>
              <a:t>Started Treatment </a:t>
            </a:r>
            <a:r>
              <a:rPr lang="en-US" altLang="en-US" sz="1350" b="1" dirty="0" smtClean="0">
                <a:solidFill>
                  <a:schemeClr val="tx2"/>
                </a:solidFill>
                <a:latin typeface="Arial" panose="020B0604020202020204" pitchFamily="34" charset="0"/>
              </a:rPr>
              <a:t>– </a:t>
            </a:r>
            <a:r>
              <a:rPr lang="en-US" altLang="en-US" sz="1350" b="1" dirty="0" smtClean="0">
                <a:solidFill>
                  <a:srgbClr val="FF0000"/>
                </a:solidFill>
                <a:latin typeface="Arial" panose="020B0604020202020204" pitchFamily="34" charset="0"/>
              </a:rPr>
              <a:t>45 600</a:t>
            </a:r>
            <a:endParaRPr lang="en-US" altLang="en-US" sz="1350" b="1" dirty="0" smtClean="0">
              <a:solidFill>
                <a:srgbClr val="FF0000"/>
              </a:solidFill>
              <a:latin typeface="Arial" panose="020B0604020202020204" pitchFamily="34" charset="0"/>
            </a:endParaRPr>
          </a:p>
          <a:p>
            <a:pPr marL="285750" indent="-285750">
              <a:lnSpc>
                <a:spcPct val="100000"/>
              </a:lnSpc>
              <a:spcBef>
                <a:spcPts val="1200"/>
              </a:spcBef>
            </a:pPr>
            <a:r>
              <a:rPr lang="en-US" altLang="ka-GE" sz="1350" b="1" dirty="0" smtClean="0">
                <a:solidFill>
                  <a:schemeClr val="tx2"/>
                </a:solidFill>
                <a:latin typeface="Arial" panose="020B0604020202020204" pitchFamily="34" charset="0"/>
              </a:rPr>
              <a:t>Completed treatment </a:t>
            </a:r>
            <a:r>
              <a:rPr lang="en-US" altLang="ka-GE" sz="1350" b="1" dirty="0" smtClean="0">
                <a:solidFill>
                  <a:schemeClr val="tx2"/>
                </a:solidFill>
                <a:latin typeface="Arial" panose="020B0604020202020204" pitchFamily="34" charset="0"/>
              </a:rPr>
              <a:t>– </a:t>
            </a:r>
            <a:r>
              <a:rPr lang="en-US" altLang="ka-GE" sz="1350" b="1" dirty="0" smtClean="0">
                <a:solidFill>
                  <a:srgbClr val="FF0000"/>
                </a:solidFill>
                <a:latin typeface="Arial" panose="020B0604020202020204" pitchFamily="34" charset="0"/>
              </a:rPr>
              <a:t>41 500</a:t>
            </a:r>
            <a:endParaRPr lang="en-US" altLang="ka-GE" sz="1350" b="1" dirty="0">
              <a:latin typeface="Arial" panose="020B0604020202020204" pitchFamily="34" charset="0"/>
            </a:endParaRPr>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sz="2800" dirty="0" smtClean="0">
                <a:solidFill>
                  <a:srgbClr val="002060"/>
                </a:solidFill>
                <a:effectLst/>
                <a:latin typeface="Arial" panose="020B0604020202020204" pitchFamily="34" charset="0"/>
                <a:cs typeface="Arial" panose="020B0604020202020204" pitchFamily="34" charset="0"/>
              </a:rPr>
              <a:t>Strategies adopted by Government</a:t>
            </a:r>
            <a:r>
              <a:rPr lang="en-US" dirty="0" smtClean="0"/>
              <a:t> </a:t>
            </a:r>
            <a:endParaRPr lang="en-US" dirty="0"/>
          </a:p>
        </p:txBody>
      </p:sp>
      <p:sp>
        <p:nvSpPr>
          <p:cNvPr id="3" name="Content Placeholder 2"/>
          <p:cNvSpPr>
            <a:spLocks noGrp="1"/>
          </p:cNvSpPr>
          <p:nvPr>
            <p:ph idx="1"/>
          </p:nvPr>
        </p:nvSpPr>
        <p:spPr>
          <a:xfrm>
            <a:off x="381000" y="1524000"/>
            <a:ext cx="8229600" cy="3840163"/>
          </a:xfrm>
        </p:spPr>
        <p:txBody>
          <a:bodyPr>
            <a:normAutofit fontScale="85000" lnSpcReduction="10000"/>
          </a:bodyPr>
          <a:lstStyle/>
          <a:p>
            <a:r>
              <a:rPr lang="en-US" dirty="0"/>
              <a:t>Georgian Healthcare System State Concept </a:t>
            </a:r>
            <a:br>
              <a:rPr lang="en-US" dirty="0"/>
            </a:br>
            <a:r>
              <a:rPr lang="en-US" dirty="0"/>
              <a:t>2014-2020 </a:t>
            </a:r>
            <a:endParaRPr lang="en-US" dirty="0" smtClean="0"/>
          </a:p>
          <a:p>
            <a:r>
              <a:rPr lang="en-GB" dirty="0" smtClean="0"/>
              <a:t>Georgia </a:t>
            </a:r>
            <a:r>
              <a:rPr lang="en-GB" dirty="0"/>
              <a:t>Maternal &amp; </a:t>
            </a:r>
            <a:r>
              <a:rPr lang="en-GB" dirty="0" err="1"/>
              <a:t>Newborn</a:t>
            </a:r>
            <a:r>
              <a:rPr lang="en-GB" dirty="0"/>
              <a:t> and Reproductive Health Strategy 2017-2030 and Action Plan </a:t>
            </a:r>
            <a:r>
              <a:rPr lang="en-GB" dirty="0" smtClean="0"/>
              <a:t>2017-2019</a:t>
            </a:r>
          </a:p>
          <a:p>
            <a:r>
              <a:rPr lang="en-GB" dirty="0" err="1" smtClean="0"/>
              <a:t>Noncommunicable</a:t>
            </a:r>
            <a:r>
              <a:rPr lang="en-GB" dirty="0" smtClean="0"/>
              <a:t> diseases prevention and Control Strategy 2016-2020</a:t>
            </a:r>
          </a:p>
          <a:p>
            <a:r>
              <a:rPr lang="en-GB" dirty="0" smtClean="0"/>
              <a:t>Tobacco Control Strategy and Action Plan 2013-2018</a:t>
            </a:r>
          </a:p>
          <a:p>
            <a:r>
              <a:rPr lang="en-GB" dirty="0" smtClean="0"/>
              <a:t>Hepatitis C Elimination Strategy 2016-2020</a:t>
            </a:r>
          </a:p>
          <a:p>
            <a:r>
              <a:rPr lang="en-GB" dirty="0" smtClean="0"/>
              <a:t>HIV/AIDS prevention and Control </a:t>
            </a:r>
            <a:r>
              <a:rPr lang="en-GB" dirty="0"/>
              <a:t>Strategy </a:t>
            </a:r>
            <a:r>
              <a:rPr lang="en-GB" dirty="0" smtClean="0"/>
              <a:t>2016-2020</a:t>
            </a:r>
          </a:p>
          <a:p>
            <a:r>
              <a:rPr lang="en-GB" dirty="0" smtClean="0"/>
              <a:t>TB Control Strategy 2016-2018</a:t>
            </a:r>
          </a:p>
          <a:p>
            <a:r>
              <a:rPr lang="en-US" dirty="0"/>
              <a:t>Strategy for Containment of Antimicrobial </a:t>
            </a:r>
            <a:r>
              <a:rPr lang="en-US" dirty="0" smtClean="0"/>
              <a:t>Resistance </a:t>
            </a:r>
            <a:r>
              <a:rPr lang="en-GB" dirty="0" smtClean="0"/>
              <a:t>2016-2020</a:t>
            </a:r>
          </a:p>
          <a:p>
            <a:r>
              <a:rPr lang="en-GB" dirty="0" smtClean="0"/>
              <a:t>Active Ageing strategy 2017-2018</a:t>
            </a:r>
          </a:p>
          <a:p>
            <a:pPr marL="0" indent="0">
              <a:buNone/>
            </a:pPr>
            <a:endParaRPr lang="en-GB" dirty="0"/>
          </a:p>
          <a:p>
            <a:endParaRPr lang="en-GB" dirty="0" smtClean="0"/>
          </a:p>
          <a:p>
            <a:pPr marL="342900" lvl="1" indent="-342900">
              <a:buFont typeface="Arial" charset="0"/>
              <a:buChar char="•"/>
            </a:pPr>
            <a:endParaRPr lang="en-GB" dirty="0"/>
          </a:p>
          <a:p>
            <a:endParaRPr lang="en-US" dirty="0"/>
          </a:p>
        </p:txBody>
      </p:sp>
    </p:spTree>
    <p:extLst>
      <p:ext uri="{BB962C8B-B14F-4D97-AF65-F5344CB8AC3E}">
        <p14:creationId xmlns:p14="http://schemas.microsoft.com/office/powerpoint/2010/main" val="1831538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რუკაზე გადასვლ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795401" cy="1981200"/>
          </a:xfrm>
          <a:prstGeom prst="rect">
            <a:avLst/>
          </a:prstGeom>
          <a:noFill/>
          <a:extLst>
            <a:ext uri="{909E8E84-426E-40DD-AFC4-6F175D3DCCD1}">
              <a14:hiddenFill xmlns:a14="http://schemas.microsoft.com/office/drawing/2010/main">
                <a:solidFill>
                  <a:srgbClr val="FFFFFF"/>
                </a:solidFill>
              </a14:hiddenFill>
            </a:ext>
          </a:extLst>
        </p:spPr>
      </p:pic>
      <p:sp>
        <p:nvSpPr>
          <p:cNvPr id="17410" name="Title 1"/>
          <p:cNvSpPr>
            <a:spLocks noGrp="1"/>
          </p:cNvSpPr>
          <p:nvPr>
            <p:ph type="title"/>
          </p:nvPr>
        </p:nvSpPr>
        <p:spPr>
          <a:xfrm>
            <a:off x="457200" y="304800"/>
            <a:ext cx="8229600" cy="685800"/>
          </a:xfrm>
        </p:spPr>
        <p:txBody>
          <a:bodyPr>
            <a:normAutofit/>
          </a:bodyPr>
          <a:lstStyle/>
          <a:p>
            <a:pPr algn="l" eaLnBrk="1" hangingPunct="1"/>
            <a:r>
              <a:rPr lang="en-US" altLang="en-US" sz="2800" dirty="0" smtClean="0">
                <a:solidFill>
                  <a:srgbClr val="002060"/>
                </a:solidFill>
                <a:effectLst/>
                <a:latin typeface="Arial" panose="020B0604020202020204" pitchFamily="34" charset="0"/>
                <a:cs typeface="Arial" panose="020B0604020202020204" pitchFamily="34" charset="0"/>
              </a:rPr>
              <a:t>Maternal and Child Health</a:t>
            </a:r>
            <a:endParaRPr lang="ka-GE" altLang="en-US" sz="2800" b="1" dirty="0" smtClean="0">
              <a:solidFill>
                <a:srgbClr val="002060"/>
              </a:solidFill>
              <a:effectLst/>
              <a:latin typeface="+mn-lt"/>
              <a:cs typeface="Arial" panose="020B0604020202020204" pitchFamily="34" charset="0"/>
            </a:endParaRPr>
          </a:p>
        </p:txBody>
      </p:sp>
      <p:sp>
        <p:nvSpPr>
          <p:cNvPr id="17411" name="Content Placeholder 2"/>
          <p:cNvSpPr>
            <a:spLocks noGrp="1"/>
          </p:cNvSpPr>
          <p:nvPr>
            <p:ph idx="1"/>
          </p:nvPr>
        </p:nvSpPr>
        <p:spPr>
          <a:xfrm>
            <a:off x="152400" y="914400"/>
            <a:ext cx="8991600" cy="4662264"/>
          </a:xfrm>
        </p:spPr>
        <p:txBody>
          <a:bodyPr>
            <a:noAutofit/>
          </a:bodyPr>
          <a:lstStyle/>
          <a:p>
            <a:pPr marL="342900" lvl="1" indent="-342900">
              <a:spcBef>
                <a:spcPts val="600"/>
              </a:spcBef>
              <a:buFont typeface="Arial" charset="0"/>
              <a:buChar char="•"/>
            </a:pPr>
            <a:r>
              <a:rPr lang="en-GB" dirty="0"/>
              <a:t>Georgia Maternal &amp; </a:t>
            </a:r>
            <a:r>
              <a:rPr lang="en-GB" dirty="0" smtClean="0"/>
              <a:t>Newborn and Reproductive Health </a:t>
            </a:r>
            <a:r>
              <a:rPr lang="en-GB" dirty="0"/>
              <a:t>Strategy </a:t>
            </a:r>
            <a:r>
              <a:rPr lang="en-GB" dirty="0" smtClean="0"/>
              <a:t>2017-2030 and Action Plan 2017-2019</a:t>
            </a:r>
          </a:p>
          <a:p>
            <a:r>
              <a:rPr lang="en-US" dirty="0"/>
              <a:t>Perinatal Care Regionalization - </a:t>
            </a:r>
            <a:r>
              <a:rPr lang="en-GB" dirty="0"/>
              <a:t>“gold” model of maternal and new born service organization</a:t>
            </a:r>
            <a:endParaRPr lang="en-US" sz="2000" dirty="0"/>
          </a:p>
          <a:p>
            <a:pPr marL="342900" lvl="1" indent="-342900">
              <a:spcBef>
                <a:spcPts val="600"/>
              </a:spcBef>
              <a:buFont typeface="Arial" charset="0"/>
              <a:buChar char="•"/>
            </a:pPr>
            <a:r>
              <a:rPr lang="en-US" dirty="0" smtClean="0"/>
              <a:t>Congenital </a:t>
            </a:r>
            <a:r>
              <a:rPr lang="en-US" dirty="0"/>
              <a:t>syphilis and mother-to-child transmission (MTCT) of HIV elimination plan </a:t>
            </a:r>
            <a:endParaRPr lang="en-US" dirty="0" smtClean="0"/>
          </a:p>
          <a:p>
            <a:pPr marL="342900" lvl="1" indent="-342900">
              <a:spcBef>
                <a:spcPts val="600"/>
              </a:spcBef>
              <a:buFont typeface="Arial" charset="0"/>
              <a:buChar char="•"/>
            </a:pPr>
            <a:r>
              <a:rPr lang="en-US" dirty="0" smtClean="0"/>
              <a:t>Universal newborn hearing screening program</a:t>
            </a:r>
            <a:endParaRPr lang="en-US" altLang="en-US" dirty="0"/>
          </a:p>
          <a:p>
            <a:pPr eaLnBrk="1" hangingPunct="1">
              <a:spcBef>
                <a:spcPts val="600"/>
              </a:spcBef>
            </a:pPr>
            <a:r>
              <a:rPr lang="en-US" altLang="en-US" dirty="0" smtClean="0"/>
              <a:t>Essential Nutrition Action Plan - folic </a:t>
            </a:r>
            <a:r>
              <a:rPr lang="en-US" altLang="en-US" dirty="0"/>
              <a:t>a</a:t>
            </a:r>
            <a:r>
              <a:rPr lang="en-US" altLang="en-US" dirty="0" smtClean="0"/>
              <a:t>cid </a:t>
            </a:r>
            <a:r>
              <a:rPr lang="en-US" altLang="en-US" dirty="0"/>
              <a:t>and </a:t>
            </a:r>
            <a:r>
              <a:rPr lang="en-US" altLang="en-US" dirty="0" smtClean="0"/>
              <a:t>iron </a:t>
            </a:r>
            <a:r>
              <a:rPr lang="en-US" altLang="en-US" dirty="0"/>
              <a:t>s</a:t>
            </a:r>
            <a:r>
              <a:rPr lang="en-US" altLang="en-US" dirty="0" smtClean="0"/>
              <a:t>upplements </a:t>
            </a:r>
            <a:r>
              <a:rPr lang="en-US" altLang="en-US" dirty="0"/>
              <a:t>for </a:t>
            </a:r>
            <a:r>
              <a:rPr lang="en-US" altLang="en-US" dirty="0" smtClean="0"/>
              <a:t>all pregnant women, breastfeeding promotion, </a:t>
            </a:r>
            <a:r>
              <a:rPr lang="en-AU" altLang="en-US" dirty="0" smtClean="0"/>
              <a:t>m</a:t>
            </a:r>
            <a:r>
              <a:rPr lang="en-AU" dirty="0" smtClean="0"/>
              <a:t>ultiple </a:t>
            </a:r>
            <a:r>
              <a:rPr lang="en-AU" dirty="0"/>
              <a:t>m</a:t>
            </a:r>
            <a:r>
              <a:rPr lang="en-AU" dirty="0" smtClean="0"/>
              <a:t>icronutrient supplementation </a:t>
            </a:r>
            <a:r>
              <a:rPr lang="en-AU" dirty="0"/>
              <a:t>for 6-23 </a:t>
            </a:r>
            <a:r>
              <a:rPr lang="en-AU" dirty="0" smtClean="0"/>
              <a:t>months </a:t>
            </a:r>
            <a:r>
              <a:rPr lang="en-AU" dirty="0"/>
              <a:t>children</a:t>
            </a:r>
            <a:r>
              <a:rPr lang="en-US" altLang="en-US" dirty="0"/>
              <a:t> </a:t>
            </a:r>
            <a:endParaRPr lang="en-US" altLang="en-US" dirty="0" smtClean="0"/>
          </a:p>
          <a:p>
            <a:pPr eaLnBrk="1" hangingPunct="1">
              <a:spcBef>
                <a:spcPts val="600"/>
              </a:spcBef>
            </a:pPr>
            <a:r>
              <a:rPr lang="en-US" dirty="0" smtClean="0"/>
              <a:t>Under UHC program selective </a:t>
            </a:r>
            <a:r>
              <a:rPr lang="en-US" dirty="0"/>
              <a:t>contracting </a:t>
            </a:r>
            <a:r>
              <a:rPr lang="en-US" dirty="0" smtClean="0"/>
              <a:t>for </a:t>
            </a:r>
            <a:r>
              <a:rPr lang="en-US" dirty="0"/>
              <a:t>childbirth </a:t>
            </a:r>
            <a:r>
              <a:rPr lang="en-US" dirty="0" smtClean="0"/>
              <a:t>&amp; C-section </a:t>
            </a:r>
            <a:r>
              <a:rPr lang="en-US" dirty="0"/>
              <a:t>and neonatal intensive care services</a:t>
            </a:r>
            <a:r>
              <a:rPr lang="en-US" altLang="en-US" dirty="0" smtClean="0"/>
              <a:t> </a:t>
            </a:r>
            <a:endParaRPr lang="en-US" altLang="en-US" dirty="0"/>
          </a:p>
          <a:p>
            <a:pPr marL="342900" lvl="1" indent="-342900">
              <a:spcBef>
                <a:spcPts val="600"/>
              </a:spcBef>
              <a:buFont typeface="Arial" charset="0"/>
              <a:buChar char="•"/>
            </a:pPr>
            <a:endParaRPr lang="en-US" dirty="0"/>
          </a:p>
          <a:p>
            <a:pPr eaLnBrk="1" hangingPunct="1">
              <a:spcBef>
                <a:spcPts val="600"/>
              </a:spcBef>
            </a:pPr>
            <a:endParaRPr lang="en-US" altLang="en-US" sz="2400" b="1" dirty="0" smtClean="0"/>
          </a:p>
          <a:p>
            <a:pPr marL="0" indent="0" eaLnBrk="1" hangingPunct="1">
              <a:spcBef>
                <a:spcPts val="600"/>
              </a:spcBef>
              <a:buNone/>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p:txBody>
      </p:sp>
    </p:spTree>
    <p:extLst>
      <p:ext uri="{BB962C8B-B14F-4D97-AF65-F5344CB8AC3E}">
        <p14:creationId xmlns:p14="http://schemas.microsoft.com/office/powerpoint/2010/main" val="2102751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en-US" sz="2800" b="1" dirty="0" smtClean="0">
                <a:solidFill>
                  <a:srgbClr val="002060"/>
                </a:solidFill>
                <a:effectLst/>
                <a:latin typeface="+mn-lt"/>
              </a:rPr>
              <a:t>Health management Information system</a:t>
            </a:r>
            <a:endParaRPr lang="en-US" sz="2800" b="1" dirty="0">
              <a:solidFill>
                <a:srgbClr val="002060"/>
              </a:solidFill>
              <a:effectLst/>
              <a:latin typeface="+mn-lt"/>
            </a:endParaRPr>
          </a:p>
        </p:txBody>
      </p:sp>
      <p:sp>
        <p:nvSpPr>
          <p:cNvPr id="3" name="Content Placeholder 2"/>
          <p:cNvSpPr>
            <a:spLocks noGrp="1"/>
          </p:cNvSpPr>
          <p:nvPr>
            <p:ph idx="1"/>
          </p:nvPr>
        </p:nvSpPr>
        <p:spPr>
          <a:xfrm>
            <a:off x="0" y="1219200"/>
            <a:ext cx="8229600" cy="5079999"/>
          </a:xfrm>
        </p:spPr>
        <p:txBody>
          <a:bodyPr>
            <a:normAutofit/>
          </a:bodyPr>
          <a:lstStyle/>
          <a:p>
            <a:pPr marL="400050" lvl="1" indent="0">
              <a:buNone/>
            </a:pPr>
            <a:r>
              <a:rPr lang="en-US" dirty="0" smtClean="0">
                <a:latin typeface="Arial" panose="020B0604020202020204" pitchFamily="34" charset="0"/>
                <a:cs typeface="Arial" panose="020B0604020202020204" pitchFamily="34" charset="0"/>
              </a:rPr>
              <a:t>▪	</a:t>
            </a:r>
            <a:r>
              <a:rPr lang="en-US" dirty="0" smtClean="0"/>
              <a:t>Electronic </a:t>
            </a:r>
            <a:r>
              <a:rPr lang="en-US" dirty="0"/>
              <a:t>system and regulatory mechanisms for vital </a:t>
            </a:r>
            <a:r>
              <a:rPr lang="en-US" dirty="0" smtClean="0"/>
              <a:t>	events </a:t>
            </a:r>
            <a:r>
              <a:rPr lang="en-US" dirty="0"/>
              <a:t>registration (since 2011</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a:t>
            </a:r>
            <a:r>
              <a:rPr lang="en-US" dirty="0"/>
              <a:t>case-based reporting systems for in- and </a:t>
            </a:r>
            <a:r>
              <a:rPr lang="en-US" dirty="0" smtClean="0"/>
              <a:t>	outpatients </a:t>
            </a:r>
            <a:r>
              <a:rPr lang="en-US" dirty="0"/>
              <a:t>in health-care institutions (since </a:t>
            </a:r>
            <a:r>
              <a:rPr lang="en-US" dirty="0" smtClean="0"/>
              <a:t>2014)</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Population-based </a:t>
            </a:r>
            <a:r>
              <a:rPr lang="en-US" dirty="0"/>
              <a:t>cancer registry (since 2015</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Birth registry - new </a:t>
            </a:r>
            <a:r>
              <a:rPr lang="en-US" dirty="0"/>
              <a:t>electronic </a:t>
            </a:r>
            <a:r>
              <a:rPr lang="en-US" dirty="0" smtClean="0"/>
              <a:t>registration </a:t>
            </a:r>
            <a:r>
              <a:rPr lang="en-US" dirty="0"/>
              <a:t>for antenatal </a:t>
            </a:r>
            <a:r>
              <a:rPr lang="en-US" dirty="0" smtClean="0"/>
              <a:t>	and </a:t>
            </a:r>
            <a:r>
              <a:rPr lang="en-US" dirty="0"/>
              <a:t>obstetric services and the surveillance of maternal </a:t>
            </a:r>
            <a:r>
              <a:rPr lang="en-US" dirty="0" smtClean="0"/>
              <a:t>	and </a:t>
            </a:r>
            <a:r>
              <a:rPr lang="en-US" dirty="0"/>
              <a:t>child health (since 2016</a:t>
            </a:r>
            <a:r>
              <a:rPr lang="en-US" dirty="0" smtClean="0"/>
              <a:t>)</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E-prescription (2017)</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health </a:t>
            </a:r>
            <a:r>
              <a:rPr lang="en-US" dirty="0"/>
              <a:t>r</a:t>
            </a:r>
            <a:r>
              <a:rPr lang="en-US" dirty="0" smtClean="0"/>
              <a:t>ecords (2017)</a:t>
            </a:r>
          </a:p>
          <a:p>
            <a:pPr marL="400050" lvl="1" indent="0">
              <a:buNone/>
            </a:pPr>
            <a:endParaRPr lang="en-US" dirty="0"/>
          </a:p>
        </p:txBody>
      </p:sp>
      <p:pic>
        <p:nvPicPr>
          <p:cNvPr id="4" name="Picture 3"/>
          <p:cNvPicPr>
            <a:picLocks noChangeAspect="1"/>
          </p:cNvPicPr>
          <p:nvPr/>
        </p:nvPicPr>
        <p:blipFill>
          <a:blip r:embed="rId3"/>
          <a:stretch>
            <a:fillRect/>
          </a:stretch>
        </p:blipFill>
        <p:spPr>
          <a:xfrm>
            <a:off x="5181601" y="4243714"/>
            <a:ext cx="3942906" cy="2624919"/>
          </a:xfrm>
          <a:prstGeom prst="rect">
            <a:avLst/>
          </a:prstGeom>
        </p:spPr>
      </p:pic>
    </p:spTree>
    <p:extLst>
      <p:ext uri="{BB962C8B-B14F-4D97-AF65-F5344CB8AC3E}">
        <p14:creationId xmlns:p14="http://schemas.microsoft.com/office/powerpoint/2010/main" val="1384571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0" y="-1"/>
            <a:ext cx="9131490" cy="605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21" t="83282" r="76198" b="8359"/>
          <a:stretch/>
        </p:blipFill>
        <p:spPr bwMode="auto">
          <a:xfrm>
            <a:off x="3367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921" t="83282" r="76198" b="8359"/>
          <a:stretch/>
        </p:blipFill>
        <p:spPr bwMode="auto">
          <a:xfrm>
            <a:off x="4758070" y="18140"/>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214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28600" y="1600200"/>
            <a:ext cx="8763000" cy="4343400"/>
          </a:xfrm>
        </p:spPr>
        <p:txBody>
          <a:bodyPr>
            <a:normAutofit/>
          </a:bodyPr>
          <a:lstStyle/>
          <a:p>
            <a:pPr>
              <a:defRPr/>
            </a:pPr>
            <a:endParaRPr lang="ka-GE" sz="2000" dirty="0"/>
          </a:p>
          <a:p>
            <a:pPr lvl="1">
              <a:buFont typeface="Wingdings" pitchFamily="2" charset="2"/>
              <a:buChar char="ü"/>
              <a:defRPr/>
            </a:pPr>
            <a:endParaRPr lang="ka-GE" sz="2000" dirty="0"/>
          </a:p>
          <a:p>
            <a:pPr marL="0" indent="0">
              <a:buNone/>
              <a:defRPr/>
            </a:pPr>
            <a:endParaRPr lang="ka-GE" sz="2000" dirty="0"/>
          </a:p>
          <a:p>
            <a:pPr marL="457200" lvl="1" indent="0">
              <a:buNone/>
              <a:defRPr/>
            </a:pPr>
            <a:endParaRPr lang="ka-GE" sz="2000" b="1" dirty="0"/>
          </a:p>
          <a:p>
            <a:pPr>
              <a:defRPr/>
            </a:pPr>
            <a:endParaRPr lang="ka-GE" sz="2000" b="1" dirty="0"/>
          </a:p>
          <a:p>
            <a:pPr>
              <a:defRPr/>
            </a:pPr>
            <a:endParaRPr lang="ka-GE" sz="2000" b="1" dirty="0"/>
          </a:p>
          <a:p>
            <a:pPr>
              <a:defRPr/>
            </a:pPr>
            <a:endParaRPr lang="ka-GE" sz="2000" b="1" dirty="0"/>
          </a:p>
          <a:p>
            <a:pPr>
              <a:defRPr/>
            </a:pPr>
            <a:endParaRPr lang="ka-GE" sz="2000" b="1" dirty="0"/>
          </a:p>
          <a:p>
            <a:pPr>
              <a:defRPr/>
            </a:pPr>
            <a:endParaRPr lang="en-US" sz="2000" dirty="0"/>
          </a:p>
        </p:txBody>
      </p:sp>
      <p:sp>
        <p:nvSpPr>
          <p:cNvPr id="2" name="TextBox 1"/>
          <p:cNvSpPr txBox="1"/>
          <p:nvPr/>
        </p:nvSpPr>
        <p:spPr>
          <a:xfrm>
            <a:off x="2971800" y="452382"/>
            <a:ext cx="5791200" cy="523220"/>
          </a:xfrm>
          <a:prstGeom prst="rect">
            <a:avLst/>
          </a:prstGeom>
          <a:noFill/>
        </p:spPr>
        <p:txBody>
          <a:bodyPr wrap="square" rtlCol="0">
            <a:spAutoFit/>
          </a:bodyPr>
          <a:lstStyle/>
          <a:p>
            <a:pPr>
              <a:defRPr/>
            </a:pPr>
            <a:r>
              <a:rPr lang="en-US" sz="2800" b="1" dirty="0" smtClean="0">
                <a:solidFill>
                  <a:srgbClr val="002060"/>
                </a:solidFill>
                <a:latin typeface="Arial" panose="020B0604020202020204" pitchFamily="34" charset="0"/>
                <a:cs typeface="Arial" panose="020B0604020202020204" pitchFamily="34" charset="0"/>
              </a:rPr>
              <a:t>Human Resources</a:t>
            </a:r>
            <a:endParaRPr lang="ka-GE" sz="2800" b="1" dirty="0">
              <a:solidFill>
                <a:srgbClr val="002060"/>
              </a:solidFill>
              <a:latin typeface="+mn-lt"/>
              <a:cs typeface="Arial" panose="020B0604020202020204" pitchFamily="34" charset="0"/>
            </a:endParaRPr>
          </a:p>
        </p:txBody>
      </p:sp>
      <p:sp>
        <p:nvSpPr>
          <p:cNvPr id="6" name="Content Placeholder 1"/>
          <p:cNvSpPr txBox="1">
            <a:spLocks/>
          </p:cNvSpPr>
          <p:nvPr/>
        </p:nvSpPr>
        <p:spPr>
          <a:xfrm>
            <a:off x="457200" y="16002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ka-GE" sz="2000" b="1" dirty="0" smtClean="0"/>
          </a:p>
          <a:p>
            <a:pPr>
              <a:defRPr/>
            </a:pPr>
            <a:endParaRPr lang="ka-GE" sz="2000" b="1" dirty="0" smtClean="0"/>
          </a:p>
          <a:p>
            <a:pPr>
              <a:defRPr/>
            </a:pPr>
            <a:endParaRPr lang="ka-GE" sz="2000" b="1" dirty="0" smtClean="0"/>
          </a:p>
          <a:p>
            <a:pPr>
              <a:defRPr/>
            </a:pPr>
            <a:endParaRPr lang="ka-GE" sz="2000" b="1" dirty="0" smtClean="0"/>
          </a:p>
          <a:p>
            <a:pPr>
              <a:defRPr/>
            </a:pPr>
            <a:endParaRPr lang="en-US" sz="2000" dirty="0"/>
          </a:p>
        </p:txBody>
      </p:sp>
      <p:sp>
        <p:nvSpPr>
          <p:cNvPr id="4" name="Rectangle 3"/>
          <p:cNvSpPr/>
          <p:nvPr/>
        </p:nvSpPr>
        <p:spPr>
          <a:xfrm>
            <a:off x="190500" y="1143000"/>
            <a:ext cx="8763000" cy="6401753"/>
          </a:xfrm>
          <a:prstGeom prst="rect">
            <a:avLst/>
          </a:prstGeom>
        </p:spPr>
        <p:txBody>
          <a:bodyPr wrap="square">
            <a:spAutoFit/>
          </a:bodyPr>
          <a:lstStyle/>
          <a:p>
            <a:pPr>
              <a:defRPr/>
            </a:pPr>
            <a:r>
              <a:rPr lang="en-US" sz="2000" dirty="0" smtClean="0"/>
              <a:t>▪  HRH regulation and accreditation </a:t>
            </a:r>
          </a:p>
          <a:p>
            <a:pPr>
              <a:defRPr/>
            </a:pPr>
            <a:r>
              <a:rPr lang="en-US" sz="2000" dirty="0" smtClean="0"/>
              <a:t>	- Medical specialties and sub-specialties aligned with EU</a:t>
            </a:r>
          </a:p>
          <a:p>
            <a:pPr>
              <a:defRPr/>
            </a:pPr>
            <a:r>
              <a:rPr lang="en-US" sz="2000" dirty="0"/>
              <a:t>	</a:t>
            </a:r>
            <a:r>
              <a:rPr lang="en-US" sz="2000" dirty="0" smtClean="0"/>
              <a:t>- Medical residency programs updated/prepared in 56</a:t>
            </a:r>
          </a:p>
          <a:p>
            <a:pPr>
              <a:defRPr/>
            </a:pPr>
            <a:r>
              <a:rPr lang="en-US" sz="2000" dirty="0"/>
              <a:t>	</a:t>
            </a:r>
            <a:r>
              <a:rPr lang="en-US" sz="2000" dirty="0" smtClean="0"/>
              <a:t> medical specialties</a:t>
            </a:r>
          </a:p>
          <a:p>
            <a:pPr>
              <a:defRPr/>
            </a:pPr>
            <a:r>
              <a:rPr lang="en-US" sz="2000" dirty="0"/>
              <a:t>▪ </a:t>
            </a:r>
            <a:r>
              <a:rPr lang="en-US" sz="2000" dirty="0" smtClean="0"/>
              <a:t> Certification exam system revised </a:t>
            </a:r>
          </a:p>
          <a:p>
            <a:pPr>
              <a:defRPr/>
            </a:pPr>
            <a:r>
              <a:rPr lang="en-US" sz="2000" dirty="0"/>
              <a:t>	</a:t>
            </a:r>
            <a:r>
              <a:rPr lang="en-US" sz="2000" dirty="0" smtClean="0"/>
              <a:t>- New </a:t>
            </a:r>
            <a:r>
              <a:rPr lang="en-US" sz="2000" dirty="0"/>
              <a:t>instrument for accreditation of continuous medical education </a:t>
            </a:r>
          </a:p>
          <a:p>
            <a:pPr>
              <a:defRPr/>
            </a:pPr>
            <a:r>
              <a:rPr lang="en-US" sz="2000" dirty="0" smtClean="0"/>
              <a:t>	  program developed</a:t>
            </a:r>
          </a:p>
          <a:p>
            <a:pPr>
              <a:defRPr/>
            </a:pPr>
            <a:endParaRPr lang="en-US" sz="2000" dirty="0" smtClean="0"/>
          </a:p>
          <a:p>
            <a:pPr>
              <a:defRPr/>
            </a:pPr>
            <a:r>
              <a:rPr lang="en-US" sz="2000" dirty="0"/>
              <a:t>▪ </a:t>
            </a:r>
            <a:r>
              <a:rPr lang="en-US" sz="2000" dirty="0" smtClean="0"/>
              <a:t>  Labor market analyses initiated</a:t>
            </a:r>
          </a:p>
          <a:p>
            <a:pPr marL="342900" indent="-342900">
              <a:buFont typeface="Arial" panose="020B0604020202020204" pitchFamily="34" charset="0"/>
              <a:buChar char="•"/>
              <a:defRPr/>
            </a:pPr>
            <a:endParaRPr lang="en-US" sz="2000" dirty="0"/>
          </a:p>
          <a:p>
            <a:pPr>
              <a:defRPr/>
            </a:pPr>
            <a:r>
              <a:rPr lang="en-US" sz="2000" dirty="0"/>
              <a:t>▪ </a:t>
            </a:r>
            <a:r>
              <a:rPr lang="en-US" sz="2000" dirty="0" smtClean="0"/>
              <a:t>  Medical residency programs in several specialties funded by the</a:t>
            </a:r>
          </a:p>
          <a:p>
            <a:pPr>
              <a:defRPr/>
            </a:pPr>
            <a:r>
              <a:rPr lang="en-US" sz="2000" dirty="0"/>
              <a:t> </a:t>
            </a:r>
            <a:r>
              <a:rPr lang="en-US" sz="2000" dirty="0" smtClean="0"/>
              <a:t>   government </a:t>
            </a:r>
          </a:p>
          <a:p>
            <a:pPr marL="285750" indent="-285750">
              <a:buFont typeface="Arial" panose="020B0604020202020204" pitchFamily="34" charset="0"/>
              <a:buChar char="•"/>
              <a:defRPr/>
            </a:pPr>
            <a:endParaRPr lang="en-US" sz="2000" dirty="0" smtClean="0"/>
          </a:p>
          <a:p>
            <a:pPr marL="285750" indent="-285750">
              <a:defRPr/>
            </a:pPr>
            <a:endParaRPr lang="en-US" sz="2000" dirty="0" smtClean="0"/>
          </a:p>
          <a:p>
            <a:pPr>
              <a:defRPr/>
            </a:pPr>
            <a:endParaRPr lang="en-US" sz="2000" dirty="0" smtClean="0"/>
          </a:p>
          <a:p>
            <a:pPr marL="800100" lvl="1" indent="-342900">
              <a:defRPr/>
            </a:pPr>
            <a:endParaRPr lang="ka-GE" dirty="0" smtClean="0"/>
          </a:p>
          <a:p>
            <a:pPr marL="285750" indent="-285750">
              <a:buFont typeface="Arial" panose="020B0604020202020204" pitchFamily="34" charset="0"/>
              <a:buChar char="•"/>
              <a:defRPr/>
            </a:pPr>
            <a:endParaRPr lang="ka-GE" sz="2000" dirty="0"/>
          </a:p>
          <a:p>
            <a:pPr>
              <a:defRPr/>
            </a:pPr>
            <a:endParaRPr lang="ka-GE" dirty="0"/>
          </a:p>
          <a:p>
            <a:pPr marL="285750" indent="-285750">
              <a:buFont typeface="Arial" panose="020B0604020202020204" pitchFamily="34" charset="0"/>
              <a:buChar char="•"/>
              <a:defRPr/>
            </a:pPr>
            <a:endParaRPr lang="ka-GE" dirty="0"/>
          </a:p>
          <a:p>
            <a:pPr>
              <a:defRPr/>
            </a:pPr>
            <a:endParaRPr lang="ka-GE" dirty="0"/>
          </a:p>
          <a:p>
            <a:pPr marL="285750" indent="-285750">
              <a:buFont typeface="Arial" panose="020B0604020202020204" pitchFamily="34" charset="0"/>
              <a:buChar char="•"/>
              <a:defRPr/>
            </a:pPr>
            <a:endParaRPr lang="ka-GE" dirty="0"/>
          </a:p>
        </p:txBody>
      </p:sp>
    </p:spTree>
    <p:extLst>
      <p:ext uri="{BB962C8B-B14F-4D97-AF65-F5344CB8AC3E}">
        <p14:creationId xmlns:p14="http://schemas.microsoft.com/office/powerpoint/2010/main" val="967196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1219200"/>
            <a:ext cx="2133600" cy="646331"/>
          </a:xfrm>
          <a:prstGeom prst="rect">
            <a:avLst/>
          </a:prstGeom>
          <a:noFill/>
        </p:spPr>
        <p:txBody>
          <a:bodyPr wrap="square" rtlCol="0">
            <a:spAutoFit/>
          </a:bodyPr>
          <a:lstStyle/>
          <a:p>
            <a:pPr algn="ctr"/>
            <a:r>
              <a:rPr lang="en-US" b="1" dirty="0">
                <a:solidFill>
                  <a:srgbClr val="003366"/>
                </a:solidFill>
              </a:rPr>
              <a:t>Emergency </a:t>
            </a:r>
            <a:r>
              <a:rPr lang="en-US" b="1" dirty="0" smtClean="0">
                <a:solidFill>
                  <a:srgbClr val="003366"/>
                </a:solidFill>
              </a:rPr>
              <a:t>Preparedness</a:t>
            </a:r>
            <a:endParaRPr lang="en-US" b="1" dirty="0">
              <a:solidFill>
                <a:srgbClr val="003366"/>
              </a:solidFill>
            </a:endParaRPr>
          </a:p>
        </p:txBody>
      </p:sp>
      <p:sp>
        <p:nvSpPr>
          <p:cNvPr id="22" name="TextBox 21"/>
          <p:cNvSpPr txBox="1"/>
          <p:nvPr/>
        </p:nvSpPr>
        <p:spPr>
          <a:xfrm>
            <a:off x="3124200" y="5257800"/>
            <a:ext cx="990600" cy="369332"/>
          </a:xfrm>
          <a:prstGeom prst="rect">
            <a:avLst/>
          </a:prstGeom>
          <a:noFill/>
        </p:spPr>
        <p:txBody>
          <a:bodyPr wrap="square" rtlCol="0">
            <a:spAutoFit/>
          </a:bodyPr>
          <a:lstStyle/>
          <a:p>
            <a:r>
              <a:rPr lang="en-US" b="1" dirty="0">
                <a:solidFill>
                  <a:srgbClr val="003366"/>
                </a:solidFill>
              </a:rPr>
              <a:t>IHR</a:t>
            </a:r>
          </a:p>
        </p:txBody>
      </p:sp>
      <p:sp>
        <p:nvSpPr>
          <p:cNvPr id="23" name="TextBox 22"/>
          <p:cNvSpPr txBox="1"/>
          <p:nvPr/>
        </p:nvSpPr>
        <p:spPr>
          <a:xfrm>
            <a:off x="152400" y="5334000"/>
            <a:ext cx="914400" cy="369332"/>
          </a:xfrm>
          <a:prstGeom prst="rect">
            <a:avLst/>
          </a:prstGeom>
          <a:noFill/>
        </p:spPr>
        <p:txBody>
          <a:bodyPr wrap="square" rtlCol="0">
            <a:spAutoFit/>
          </a:bodyPr>
          <a:lstStyle/>
          <a:p>
            <a:r>
              <a:rPr lang="en-US" b="1" dirty="0">
                <a:solidFill>
                  <a:srgbClr val="003366"/>
                </a:solidFill>
              </a:rPr>
              <a:t>GHSA</a:t>
            </a:r>
          </a:p>
        </p:txBody>
      </p:sp>
      <p:sp>
        <p:nvSpPr>
          <p:cNvPr id="25" name="TextBox 24"/>
          <p:cNvSpPr txBox="1"/>
          <p:nvPr/>
        </p:nvSpPr>
        <p:spPr>
          <a:xfrm>
            <a:off x="3581400" y="4572000"/>
            <a:ext cx="5261783" cy="1569660"/>
          </a:xfrm>
          <a:prstGeom prst="rect">
            <a:avLst/>
          </a:prstGeom>
          <a:noFill/>
        </p:spPr>
        <p:txBody>
          <a:bodyPr wrap="square" rtlCol="0">
            <a:spAutoFit/>
          </a:bodyPr>
          <a:lstStyle/>
          <a:p>
            <a:pPr algn="just">
              <a:defRPr/>
            </a:pPr>
            <a:r>
              <a:rPr lang="en-US" altLang="ka-GE" sz="1600" b="1" dirty="0" smtClean="0">
                <a:solidFill>
                  <a:srgbClr val="003366"/>
                </a:solidFill>
                <a:latin typeface="+mn-lt"/>
              </a:rPr>
              <a:t>Georgia, </a:t>
            </a:r>
            <a:r>
              <a:rPr lang="en-US" altLang="ka-GE" sz="1600" b="1" dirty="0">
                <a:solidFill>
                  <a:srgbClr val="003366"/>
                </a:solidFill>
                <a:latin typeface="+mn-lt"/>
              </a:rPr>
              <a:t>together with other countries is actively involved in support of the 11 Action Package objectives</a:t>
            </a:r>
            <a:r>
              <a:rPr lang="en-US" altLang="ka-GE" sz="1600" b="1" dirty="0" smtClean="0">
                <a:solidFill>
                  <a:srgbClr val="003366"/>
                </a:solidFill>
                <a:latin typeface="+mn-lt"/>
              </a:rPr>
              <a:t>:</a:t>
            </a:r>
            <a:endParaRPr lang="en-US" altLang="ka-GE" sz="1600" b="1" dirty="0">
              <a:solidFill>
                <a:srgbClr val="003366"/>
              </a:solidFill>
              <a:latin typeface="+mn-lt"/>
            </a:endParaRPr>
          </a:p>
          <a:p>
            <a:pPr lvl="1" indent="-171450" algn="just">
              <a:buFont typeface="Wingdings" panose="05000000000000000000" pitchFamily="2" charset="2"/>
              <a:buChar char="Ø"/>
              <a:defRPr/>
            </a:pPr>
            <a:r>
              <a:rPr lang="en-US" altLang="ka-GE" sz="1600" b="1" dirty="0">
                <a:solidFill>
                  <a:srgbClr val="C00000"/>
                </a:solidFill>
                <a:latin typeface="+mn-lt"/>
              </a:rPr>
              <a:t> </a:t>
            </a:r>
            <a:r>
              <a:rPr lang="en-US" altLang="ka-GE" sz="1400" b="1" dirty="0">
                <a:solidFill>
                  <a:srgbClr val="C00000"/>
                </a:solidFill>
                <a:latin typeface="Calibri"/>
                <a:cs typeface="Calibri"/>
              </a:rPr>
              <a:t>Real-Time Surveillance </a:t>
            </a:r>
            <a:r>
              <a:rPr lang="en-US" altLang="ka-GE" sz="1400" b="1" dirty="0">
                <a:solidFill>
                  <a:srgbClr val="003366"/>
                </a:solidFill>
                <a:latin typeface="Calibri"/>
                <a:cs typeface="Calibri"/>
              </a:rPr>
              <a:t>- as a leading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National Laboratory System </a:t>
            </a:r>
            <a:r>
              <a:rPr lang="en-US" altLang="ka-GE" sz="1400" b="1" dirty="0">
                <a:solidFill>
                  <a:srgbClr val="003366"/>
                </a:solidFill>
                <a:latin typeface="Calibri"/>
                <a:cs typeface="Calibri"/>
              </a:rPr>
              <a:t>– as the contributing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Zoonotic Diseases </a:t>
            </a:r>
            <a:r>
              <a:rPr lang="en-US" altLang="ka-GE" sz="1400" b="1" dirty="0">
                <a:solidFill>
                  <a:srgbClr val="003366"/>
                </a:solidFill>
                <a:latin typeface="Calibri"/>
                <a:cs typeface="Calibri"/>
              </a:rPr>
              <a:t>– as the contributing country</a:t>
            </a:r>
            <a:endParaRPr lang="ka-GE" altLang="en-US" sz="1400" b="1" dirty="0">
              <a:solidFill>
                <a:srgbClr val="C00000"/>
              </a:solidFill>
              <a:latin typeface="Calibri"/>
              <a:cs typeface="Calibri"/>
            </a:endParaRPr>
          </a:p>
          <a:p>
            <a:endParaRPr lang="en-US" sz="2000" dirty="0">
              <a:latin typeface="+mn-lt"/>
            </a:endParaRPr>
          </a:p>
        </p:txBody>
      </p:sp>
      <p:sp>
        <p:nvSpPr>
          <p:cNvPr id="26" name="TextBox 25"/>
          <p:cNvSpPr txBox="1"/>
          <p:nvPr/>
        </p:nvSpPr>
        <p:spPr>
          <a:xfrm>
            <a:off x="3429000" y="3372390"/>
            <a:ext cx="5482417" cy="1077218"/>
          </a:xfrm>
          <a:prstGeom prst="rect">
            <a:avLst/>
          </a:prstGeom>
          <a:noFill/>
        </p:spPr>
        <p:txBody>
          <a:bodyPr wrap="square" rtlCol="0">
            <a:spAutoFit/>
          </a:bodyPr>
          <a:lstStyle/>
          <a:p>
            <a:pPr marL="285750" indent="-285750">
              <a:buFont typeface="Wingdings" panose="05000000000000000000" pitchFamily="2" charset="2"/>
              <a:buChar char="Ø"/>
            </a:pPr>
            <a:endParaRPr lang="en-US" altLang="ka-GE" sz="1400" b="1" dirty="0" smtClean="0">
              <a:solidFill>
                <a:srgbClr val="003366"/>
              </a:solidFill>
            </a:endParaRPr>
          </a:p>
          <a:p>
            <a:pPr marL="285750" indent="-285750">
              <a:buFont typeface="Wingdings" charset="2"/>
              <a:buChar char="ü"/>
            </a:pPr>
            <a:r>
              <a:rPr lang="en-US" altLang="ka-GE" sz="1600" b="1" dirty="0" smtClean="0">
                <a:solidFill>
                  <a:srgbClr val="17375E"/>
                </a:solidFill>
                <a:latin typeface="+mn-lt"/>
              </a:rPr>
              <a:t>WHO </a:t>
            </a:r>
            <a:r>
              <a:rPr lang="en-US" altLang="ka-GE" sz="1600" b="1" dirty="0">
                <a:solidFill>
                  <a:srgbClr val="17375E"/>
                </a:solidFill>
                <a:latin typeface="+mn-lt"/>
              </a:rPr>
              <a:t>IHR was fully implemented in </a:t>
            </a:r>
            <a:r>
              <a:rPr lang="en-US" altLang="ka-GE" sz="1600" b="1" dirty="0" smtClean="0">
                <a:solidFill>
                  <a:srgbClr val="17375E"/>
                </a:solidFill>
                <a:latin typeface="+mn-lt"/>
              </a:rPr>
              <a:t>2012;</a:t>
            </a:r>
            <a:endParaRPr lang="en-US" altLang="ka-GE" sz="1600" b="1" dirty="0">
              <a:solidFill>
                <a:srgbClr val="17375E"/>
              </a:solidFill>
              <a:latin typeface="+mn-lt"/>
            </a:endParaRPr>
          </a:p>
          <a:p>
            <a:pPr marL="285750" lvl="0" indent="-285750">
              <a:buFont typeface="Wingdings" charset="2"/>
              <a:buChar char="ü"/>
            </a:pPr>
            <a:r>
              <a:rPr lang="en-US" altLang="ka-GE" sz="1600" b="1" dirty="0" smtClean="0">
                <a:solidFill>
                  <a:srgbClr val="17375E"/>
                </a:solidFill>
                <a:latin typeface="+mn-lt"/>
              </a:rPr>
              <a:t>NCDC </a:t>
            </a:r>
            <a:r>
              <a:rPr lang="en-US" altLang="ka-GE" sz="1600" b="1" dirty="0">
                <a:solidFill>
                  <a:srgbClr val="17375E"/>
                </a:solidFill>
                <a:latin typeface="+mn-lt"/>
              </a:rPr>
              <a:t>was designated as the </a:t>
            </a:r>
            <a:r>
              <a:rPr lang="en-US" altLang="ka-GE" sz="1600" b="1" dirty="0" smtClean="0">
                <a:solidFill>
                  <a:srgbClr val="17375E"/>
                </a:solidFill>
                <a:latin typeface="+mn-lt"/>
              </a:rPr>
              <a:t>national IHR </a:t>
            </a:r>
            <a:r>
              <a:rPr lang="en-US" altLang="ka-GE" sz="1600" b="1" dirty="0">
                <a:solidFill>
                  <a:srgbClr val="17375E"/>
                </a:solidFill>
                <a:latin typeface="+mn-lt"/>
              </a:rPr>
              <a:t>Focal </a:t>
            </a:r>
            <a:r>
              <a:rPr lang="en-US" altLang="ka-GE" sz="1600" b="1" dirty="0" smtClean="0">
                <a:solidFill>
                  <a:srgbClr val="17375E"/>
                </a:solidFill>
                <a:latin typeface="+mn-lt"/>
              </a:rPr>
              <a:t>Point;</a:t>
            </a:r>
            <a:endParaRPr lang="en-US" altLang="ka-GE" sz="1600" b="1" dirty="0">
              <a:solidFill>
                <a:srgbClr val="17375E"/>
              </a:solidFill>
              <a:latin typeface="+mn-lt"/>
            </a:endParaRPr>
          </a:p>
          <a:p>
            <a:pPr marL="285750" indent="-285750">
              <a:buFont typeface="Wingdings" charset="2"/>
              <a:buChar char="ü"/>
            </a:pPr>
            <a:r>
              <a:rPr lang="en-US" altLang="ka-GE" sz="1600" b="1" dirty="0" smtClean="0">
                <a:solidFill>
                  <a:srgbClr val="17375E"/>
                </a:solidFill>
                <a:latin typeface="+mn-lt"/>
              </a:rPr>
              <a:t>24/7 Duty Officer System is established;</a:t>
            </a:r>
          </a:p>
        </p:txBody>
      </p:sp>
      <p:sp>
        <p:nvSpPr>
          <p:cNvPr id="27" name="TextBox 26"/>
          <p:cNvSpPr txBox="1"/>
          <p:nvPr/>
        </p:nvSpPr>
        <p:spPr>
          <a:xfrm>
            <a:off x="3429000" y="839040"/>
            <a:ext cx="5715000" cy="2815642"/>
          </a:xfrm>
          <a:prstGeom prst="rect">
            <a:avLst/>
          </a:prstGeom>
          <a:noFill/>
        </p:spPr>
        <p:txBody>
          <a:bodyPr wrap="square" rtlCol="0">
            <a:spAutoFit/>
          </a:bodyPr>
          <a:lstStyle/>
          <a:p>
            <a:endParaRPr lang="en-US" b="1" kern="0" dirty="0">
              <a:solidFill>
                <a:srgbClr val="10253F"/>
              </a:solidFill>
              <a:latin typeface="+mn-lt"/>
            </a:endParaRPr>
          </a:p>
          <a:p>
            <a:pPr marL="171450" indent="-171450">
              <a:buFont typeface="Wingdings" panose="05000000000000000000" pitchFamily="2" charset="2"/>
              <a:buChar char="Ø"/>
            </a:pPr>
            <a:endParaRPr lang="en-US" sz="1400" b="1" kern="0" dirty="0" smtClean="0">
              <a:solidFill>
                <a:srgbClr val="10253F"/>
              </a:solidFill>
              <a:latin typeface="+mn-lt"/>
            </a:endParaRPr>
          </a:p>
          <a:p>
            <a:pPr marL="285750" indent="-285750">
              <a:lnSpc>
                <a:spcPct val="110000"/>
              </a:lnSpc>
              <a:buFont typeface="Wingdings" charset="2"/>
              <a:buChar char="ü"/>
            </a:pPr>
            <a:r>
              <a:rPr lang="en-US" sz="1600" b="1" kern="0" dirty="0" smtClean="0">
                <a:solidFill>
                  <a:schemeClr val="tx2">
                    <a:lumMod val="75000"/>
                  </a:schemeClr>
                </a:solidFill>
                <a:latin typeface="+mn-lt"/>
              </a:rPr>
              <a:t>The </a:t>
            </a:r>
            <a:r>
              <a:rPr lang="en-US" sz="1600" b="1" kern="0" dirty="0">
                <a:solidFill>
                  <a:schemeClr val="tx2">
                    <a:lumMod val="75000"/>
                  </a:schemeClr>
                </a:solidFill>
                <a:latin typeface="+mn-lt"/>
              </a:rPr>
              <a:t>revision of Epidemics, Pandemics and Biological Incidents Response Plan</a:t>
            </a:r>
          </a:p>
          <a:p>
            <a:pPr marL="285750" indent="-285750">
              <a:lnSpc>
                <a:spcPct val="110000"/>
              </a:lnSpc>
              <a:buFont typeface="Wingdings" charset="2"/>
              <a:buChar char="ü"/>
            </a:pPr>
            <a:r>
              <a:rPr lang="en-US" sz="1600" b="1" kern="0" dirty="0" smtClean="0">
                <a:solidFill>
                  <a:schemeClr val="tx2">
                    <a:lumMod val="75000"/>
                  </a:schemeClr>
                </a:solidFill>
                <a:latin typeface="+mn-lt"/>
              </a:rPr>
              <a:t>Updating/Developing disease specific plans:</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 </a:t>
            </a:r>
            <a:r>
              <a:rPr lang="en-US" sz="1400" b="1" i="1" kern="0" dirty="0">
                <a:solidFill>
                  <a:schemeClr val="tx2">
                    <a:lumMod val="75000"/>
                  </a:schemeClr>
                </a:solidFill>
                <a:latin typeface="+mn-lt"/>
              </a:rPr>
              <a:t>Influenza Response Plan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Ebola </a:t>
            </a:r>
            <a:r>
              <a:rPr lang="en-US" sz="1400" b="1" i="1" kern="0" dirty="0">
                <a:solidFill>
                  <a:schemeClr val="tx2">
                    <a:lumMod val="75000"/>
                  </a:schemeClr>
                </a:solidFill>
                <a:latin typeface="+mn-lt"/>
              </a:rPr>
              <a:t>virus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err="1" smtClean="0">
                <a:solidFill>
                  <a:schemeClr val="tx2">
                    <a:lumMod val="75000"/>
                  </a:schemeClr>
                </a:solidFill>
                <a:latin typeface="+mn-lt"/>
              </a:rPr>
              <a:t>Zika</a:t>
            </a:r>
            <a:r>
              <a:rPr lang="en-US" sz="1400" b="1" i="1" kern="0" dirty="0" smtClean="0">
                <a:solidFill>
                  <a:schemeClr val="tx2">
                    <a:lumMod val="75000"/>
                  </a:schemeClr>
                </a:solidFill>
                <a:latin typeface="+mn-lt"/>
              </a:rPr>
              <a:t> Virus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Crimean-Congo Hemorrhagic fever </a:t>
            </a:r>
          </a:p>
          <a:p>
            <a:pPr marL="1085850" lvl="2" indent="-171450">
              <a:lnSpc>
                <a:spcPct val="110000"/>
              </a:lnSpc>
              <a:buFont typeface="Wingdings" panose="05000000000000000000" pitchFamily="2" charset="2"/>
              <a:buChar char="Ø"/>
            </a:pPr>
            <a:r>
              <a:rPr lang="en-US" sz="1400" b="1" i="1" kern="0" dirty="0">
                <a:solidFill>
                  <a:schemeClr val="tx2">
                    <a:lumMod val="75000"/>
                  </a:schemeClr>
                </a:solidFill>
                <a:latin typeface="+mn-lt"/>
              </a:rPr>
              <a:t>P</a:t>
            </a:r>
            <a:r>
              <a:rPr lang="en-US" sz="1400" b="1" i="1" kern="0" dirty="0" smtClean="0">
                <a:solidFill>
                  <a:schemeClr val="tx2">
                    <a:lumMod val="75000"/>
                  </a:schemeClr>
                </a:solidFill>
                <a:latin typeface="+mn-lt"/>
              </a:rPr>
              <a:t>olio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Dengue </a:t>
            </a:r>
          </a:p>
        </p:txBody>
      </p:sp>
      <p:sp>
        <p:nvSpPr>
          <p:cNvPr id="3" name="TextBox 2"/>
          <p:cNvSpPr txBox="1"/>
          <p:nvPr/>
        </p:nvSpPr>
        <p:spPr>
          <a:xfrm>
            <a:off x="652849" y="352404"/>
            <a:ext cx="8001000" cy="830997"/>
          </a:xfrm>
          <a:prstGeom prst="rect">
            <a:avLst/>
          </a:prstGeom>
          <a:noFill/>
        </p:spPr>
        <p:txBody>
          <a:bodyPr wrap="square" rtlCol="0">
            <a:spAutoFit/>
          </a:bodyPr>
          <a:lstStyle/>
          <a:p>
            <a:pPr algn="ctr"/>
            <a:r>
              <a:rPr lang="en-US" sz="2400" b="1" dirty="0">
                <a:solidFill>
                  <a:schemeClr val="tx2">
                    <a:lumMod val="50000"/>
                  </a:schemeClr>
                </a:solidFill>
                <a:latin typeface="+mn-lt"/>
                <a:ea typeface="Arial" panose="020B0604020202020204" pitchFamily="34" charset="0"/>
                <a:cs typeface="Arial" panose="020B0604020202020204" pitchFamily="34" charset="0"/>
              </a:rPr>
              <a:t>Public health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Emergency Preparedness </a:t>
            </a:r>
            <a:r>
              <a:rPr lang="en-US" sz="2400" b="1" dirty="0">
                <a:solidFill>
                  <a:schemeClr val="tx2">
                    <a:lumMod val="50000"/>
                  </a:schemeClr>
                </a:solidFill>
                <a:latin typeface="+mn-lt"/>
                <a:ea typeface="Arial" panose="020B0604020202020204" pitchFamily="34" charset="0"/>
                <a:cs typeface="Arial" panose="020B0604020202020204" pitchFamily="34" charset="0"/>
              </a:rPr>
              <a:t>and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Responsible </a:t>
            </a:r>
            <a:r>
              <a:rPr lang="en-US" sz="2400" b="1" dirty="0">
                <a:solidFill>
                  <a:schemeClr val="tx2">
                    <a:lumMod val="50000"/>
                  </a:schemeClr>
                </a:solidFill>
                <a:latin typeface="+mn-lt"/>
                <a:ea typeface="Arial" panose="020B0604020202020204" pitchFamily="34" charset="0"/>
                <a:cs typeface="Arial" panose="020B0604020202020204" pitchFamily="34" charset="0"/>
              </a:rPr>
              <a:t>C</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apacity</a:t>
            </a:r>
            <a:endParaRPr lang="ka-GE" sz="2400" b="1" dirty="0">
              <a:solidFill>
                <a:schemeClr val="tx2">
                  <a:lumMod val="50000"/>
                </a:schemeClr>
              </a:solidFill>
              <a:latin typeface="+mn-lt"/>
              <a:ea typeface="Arial" panose="020B0604020202020204" pitchFamily="34" charset="0"/>
              <a:cs typeface="Arial" panose="020B0604020202020204" pitchFamily="34" charset="0"/>
            </a:endParaRP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519" y="1750268"/>
            <a:ext cx="3178482" cy="3725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4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Development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5777378"/>
              </p:ext>
            </p:extLst>
          </p:nvPr>
        </p:nvGraphicFramePr>
        <p:xfrm>
          <a:off x="228600" y="1466603"/>
          <a:ext cx="828675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1555512"/>
            <a:ext cx="92204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5" name="Title 1"/>
          <p:cNvSpPr txBox="1">
            <a:spLocks/>
          </p:cNvSpPr>
          <p:nvPr/>
        </p:nvSpPr>
        <p:spPr bwMode="auto">
          <a:xfrm>
            <a:off x="149225" y="127000"/>
            <a:ext cx="882808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ka-GE" sz="3200" b="1" dirty="0">
                <a:solidFill>
                  <a:srgbClr val="C00000"/>
                </a:solidFill>
                <a:latin typeface="Arial" panose="020B0604020202020204" pitchFamily="34" charset="0"/>
                <a:cs typeface="Arial" panose="020B0604020202020204" pitchFamily="34" charset="0"/>
              </a:rPr>
              <a:t>Unified Laboratory Network</a:t>
            </a:r>
          </a:p>
          <a:p>
            <a:pPr algn="ctr">
              <a:lnSpc>
                <a:spcPct val="100000"/>
              </a:lnSpc>
              <a:spcBef>
                <a:spcPct val="0"/>
              </a:spcBef>
              <a:buFontTx/>
              <a:buNone/>
            </a:pPr>
            <a:endParaRPr lang="en-US" altLang="ka-GE" sz="3200" b="1" dirty="0">
              <a:solidFill>
                <a:srgbClr val="C00000"/>
              </a:solidFill>
              <a:latin typeface="Sylfaen" panose="010A0502050306030303" pitchFamily="18" charset="0"/>
              <a:cs typeface="Arial" panose="020B0604020202020204" pitchFamily="34" charset="0"/>
            </a:endParaRPr>
          </a:p>
        </p:txBody>
      </p:sp>
      <p:pic>
        <p:nvPicPr>
          <p:cNvPr id="122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6370" y="673223"/>
            <a:ext cx="4189413" cy="2763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9" name="Rectangle 1"/>
          <p:cNvSpPr>
            <a:spLocks noChangeArrowheads="1"/>
          </p:cNvSpPr>
          <p:nvPr/>
        </p:nvSpPr>
        <p:spPr bwMode="auto">
          <a:xfrm>
            <a:off x="592931" y="5353612"/>
            <a:ext cx="2551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dirty="0">
                <a:solidFill>
                  <a:srgbClr val="C00000"/>
                </a:solidFill>
                <a:latin typeface="Arial" panose="020B0604020202020204" pitchFamily="34" charset="0"/>
                <a:cs typeface="Arial" panose="020B0604020202020204" pitchFamily="34" charset="0"/>
              </a:rPr>
              <a:t> </a:t>
            </a:r>
          </a:p>
          <a:p>
            <a:pPr>
              <a:lnSpc>
                <a:spcPct val="100000"/>
              </a:lnSpc>
              <a:spcBef>
                <a:spcPct val="0"/>
              </a:spcBef>
              <a:buFontTx/>
              <a:buNone/>
            </a:pPr>
            <a:endParaRPr lang="ka-GE" altLang="ka-GE" sz="1800" dirty="0">
              <a:latin typeface="Arial" panose="020B0604020202020204" pitchFamily="34" charset="0"/>
              <a:cs typeface="Arial" panose="020B0604020202020204" pitchFamily="34" charset="0"/>
            </a:endParaRPr>
          </a:p>
        </p:txBody>
      </p:sp>
      <p:sp>
        <p:nvSpPr>
          <p:cNvPr id="2" name="TextBox 1"/>
          <p:cNvSpPr txBox="1"/>
          <p:nvPr/>
        </p:nvSpPr>
        <p:spPr>
          <a:xfrm>
            <a:off x="5137962" y="636967"/>
            <a:ext cx="3646227" cy="369332"/>
          </a:xfrm>
          <a:prstGeom prst="rect">
            <a:avLst/>
          </a:prstGeom>
          <a:solidFill>
            <a:schemeClr val="bg1"/>
          </a:solidFill>
        </p:spPr>
        <p:txBody>
          <a:bodyPr wrap="square" rtlCol="0">
            <a:spAutoFit/>
          </a:bodyPr>
          <a:lstStyle/>
          <a:p>
            <a:pPr algn="ctr"/>
            <a:r>
              <a:rPr lang="en-US" b="1" dirty="0" smtClean="0">
                <a:solidFill>
                  <a:srgbClr val="C00000"/>
                </a:solidFill>
              </a:rPr>
              <a:t>One </a:t>
            </a:r>
            <a:r>
              <a:rPr lang="en-US" b="1" dirty="0">
                <a:solidFill>
                  <a:srgbClr val="C00000"/>
                </a:solidFill>
              </a:rPr>
              <a:t>Health                          </a:t>
            </a:r>
            <a:endParaRPr lang="ka-GE" b="1" dirty="0">
              <a:solidFill>
                <a:srgbClr val="C00000"/>
              </a:solidFill>
            </a:endParaRPr>
          </a:p>
        </p:txBody>
      </p:sp>
      <p:sp>
        <p:nvSpPr>
          <p:cNvPr id="4" name="TextBox 3"/>
          <p:cNvSpPr txBox="1"/>
          <p:nvPr/>
        </p:nvSpPr>
        <p:spPr>
          <a:xfrm>
            <a:off x="7668344" y="5770934"/>
            <a:ext cx="184731" cy="369332"/>
          </a:xfrm>
          <a:prstGeom prst="rect">
            <a:avLst/>
          </a:prstGeom>
          <a:noFill/>
        </p:spPr>
        <p:txBody>
          <a:bodyPr wrap="none" rtlCol="0">
            <a:spAutoFit/>
          </a:bodyPr>
          <a:lstStyle/>
          <a:p>
            <a:endParaRPr lang="ka-GE" dirty="0"/>
          </a:p>
        </p:txBody>
      </p:sp>
      <p:sp>
        <p:nvSpPr>
          <p:cNvPr id="16" name="Rectangle 4">
            <a:extLst>
              <a:ext uri="{FF2B5EF4-FFF2-40B4-BE49-F238E27FC236}">
                <a16:creationId xmlns="" xmlns:a16="http://schemas.microsoft.com/office/drawing/2014/main" id="{86A2BDD5-71CA-44EA-A04C-3CB51D5B3B2E}"/>
              </a:ext>
            </a:extLst>
          </p:cNvPr>
          <p:cNvSpPr>
            <a:spLocks noChangeArrowheads="1"/>
          </p:cNvSpPr>
          <p:nvPr/>
        </p:nvSpPr>
        <p:spPr bwMode="auto">
          <a:xfrm>
            <a:off x="4895999" y="3437060"/>
            <a:ext cx="43117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ka-GE" sz="1600" b="1" dirty="0">
                <a:solidFill>
                  <a:srgbClr val="C00000"/>
                </a:solidFill>
                <a:ea typeface="MS PGothic" panose="020B0600070205080204" pitchFamily="34" charset="-128"/>
              </a:rPr>
              <a:t>Electronic Integrated Disease Surveillance System (EIDSS</a:t>
            </a:r>
            <a:r>
              <a:rPr lang="en-US" altLang="ka-GE" sz="1600" b="1" dirty="0" smtClean="0">
                <a:solidFill>
                  <a:srgbClr val="C00000"/>
                </a:solidFill>
                <a:ea typeface="MS PGothic" panose="020B0600070205080204" pitchFamily="34" charset="-128"/>
              </a:rPr>
              <a:t>):</a:t>
            </a:r>
            <a:r>
              <a:rPr lang="ka-GE" altLang="ka-GE" sz="1600" b="1" dirty="0" smtClean="0">
                <a:solidFill>
                  <a:srgbClr val="C00000"/>
                </a:solidFill>
                <a:ea typeface="MS PGothic" panose="020B0600070205080204" pitchFamily="34" charset="-128"/>
              </a:rPr>
              <a:t>  </a:t>
            </a:r>
            <a:endParaRPr lang="en-US" altLang="ka-GE" sz="1600" b="1" dirty="0">
              <a:solidFill>
                <a:srgbClr val="C00000"/>
              </a:solidFill>
              <a:ea typeface="MS PGothic" panose="020B0600070205080204" pitchFamily="34" charset="-128"/>
            </a:endParaRPr>
          </a:p>
          <a:p>
            <a:pPr>
              <a:spcBef>
                <a:spcPct val="0"/>
              </a:spcBef>
              <a:buFontTx/>
              <a:buNone/>
            </a:pPr>
            <a:endParaRPr lang="en-US" altLang="ka-GE" sz="1600" b="1" dirty="0">
              <a:solidFill>
                <a:srgbClr val="C00000"/>
              </a:solidFill>
              <a:ea typeface="MS PGothic" panose="020B0600070205080204" pitchFamily="34" charset="-128"/>
            </a:endParaRPr>
          </a:p>
          <a:p>
            <a:pPr>
              <a:spcBef>
                <a:spcPct val="0"/>
              </a:spcBef>
              <a:buFontTx/>
              <a:buNone/>
            </a:pPr>
            <a:r>
              <a:rPr lang="ka-GE" altLang="ka-GE" sz="1600" b="1" dirty="0">
                <a:solidFill>
                  <a:srgbClr val="C00000"/>
                </a:solidFill>
                <a:ea typeface="MS PGothic" panose="020B0600070205080204" pitchFamily="34" charset="-128"/>
              </a:rPr>
              <a:t>72 </a:t>
            </a:r>
            <a:r>
              <a:rPr lang="en-US" altLang="ka-GE" sz="1600" b="1" dirty="0">
                <a:solidFill>
                  <a:srgbClr val="003366"/>
                </a:solidFill>
                <a:ea typeface="MS PGothic" panose="020B0600070205080204" pitchFamily="34" charset="-128"/>
              </a:rPr>
              <a:t>notifiable diseases</a:t>
            </a:r>
          </a:p>
          <a:p>
            <a:pPr>
              <a:spcBef>
                <a:spcPct val="0"/>
              </a:spcBef>
              <a:buFontTx/>
              <a:buNone/>
            </a:pPr>
            <a:r>
              <a:rPr lang="en-US" altLang="ka-GE" sz="1600" b="1" dirty="0" smtClean="0">
                <a:solidFill>
                  <a:srgbClr val="C00000"/>
                </a:solidFill>
                <a:ea typeface="MS PGothic" panose="020B0600070205080204" pitchFamily="34" charset="-128"/>
              </a:rPr>
              <a:t>200 </a:t>
            </a:r>
            <a:r>
              <a:rPr lang="en-US" altLang="ka-GE" sz="1600" b="1" dirty="0">
                <a:solidFill>
                  <a:srgbClr val="003366"/>
                </a:solidFill>
                <a:ea typeface="MS PGothic" panose="020B0600070205080204" pitchFamily="34" charset="-128"/>
              </a:rPr>
              <a:t>entry points</a:t>
            </a:r>
            <a:endParaRPr lang="ka-GE" altLang="ka-GE" sz="1600" b="1" dirty="0">
              <a:solidFill>
                <a:srgbClr val="003366"/>
              </a:solidFill>
              <a:ea typeface="MS PGothic" panose="020B0600070205080204" pitchFamily="34" charset="-128"/>
            </a:endParaRPr>
          </a:p>
        </p:txBody>
      </p:sp>
      <p:pic>
        <p:nvPicPr>
          <p:cNvPr id="5" name="Picture 4"/>
          <p:cNvPicPr>
            <a:picLocks noChangeAspect="1"/>
          </p:cNvPicPr>
          <p:nvPr/>
        </p:nvPicPr>
        <p:blipFill>
          <a:blip r:embed="rId4"/>
          <a:stretch>
            <a:fillRect/>
          </a:stretch>
        </p:blipFill>
        <p:spPr>
          <a:xfrm>
            <a:off x="149225" y="589962"/>
            <a:ext cx="4566791" cy="2844800"/>
          </a:xfrm>
          <a:prstGeom prst="rect">
            <a:avLst/>
          </a:prstGeom>
        </p:spPr>
      </p:pic>
      <p:sp>
        <p:nvSpPr>
          <p:cNvPr id="9" name="TextBox 8"/>
          <p:cNvSpPr txBox="1"/>
          <p:nvPr/>
        </p:nvSpPr>
        <p:spPr>
          <a:xfrm>
            <a:off x="179512" y="945480"/>
            <a:ext cx="3288080" cy="369332"/>
          </a:xfrm>
          <a:prstGeom prst="rect">
            <a:avLst/>
          </a:prstGeom>
          <a:solidFill>
            <a:schemeClr val="bg1"/>
          </a:solidFill>
        </p:spPr>
        <p:txBody>
          <a:bodyPr wrap="none" rtlCol="0">
            <a:spAutoFit/>
          </a:bodyPr>
          <a:lstStyle/>
          <a:p>
            <a:r>
              <a:rPr lang="en-US" dirty="0">
                <a:solidFill>
                  <a:srgbClr val="C00000"/>
                </a:solidFill>
              </a:rPr>
              <a:t>Public Health Network             </a:t>
            </a:r>
            <a:endParaRPr lang="ka-GE" dirty="0">
              <a:solidFill>
                <a:srgbClr val="C00000"/>
              </a:solidFill>
            </a:endParaRPr>
          </a:p>
        </p:txBody>
      </p:sp>
      <p:pic>
        <p:nvPicPr>
          <p:cNvPr id="13" name="Picture 4" descr="https://sites.ch2m.com/sites/BTRIC-Georgia/PublishingImages/CPHR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83" y="4629557"/>
            <a:ext cx="2550655" cy="163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ChangeArrowheads="1"/>
          </p:cNvSpPr>
          <p:nvPr/>
        </p:nvSpPr>
        <p:spPr bwMode="auto">
          <a:xfrm>
            <a:off x="113783" y="4037887"/>
            <a:ext cx="30866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C00000"/>
                </a:solidFill>
                <a:latin typeface="Arial" charset="0"/>
              </a:rPr>
              <a:t>R. Lugar Center for Public Health Research</a:t>
            </a:r>
            <a:r>
              <a:rPr lang="ka-GE" altLang="en-US" sz="1800" dirty="0">
                <a:solidFill>
                  <a:srgbClr val="C00000"/>
                </a:solidFill>
                <a:latin typeface="Arial" charset="0"/>
              </a:rPr>
              <a:t> </a:t>
            </a:r>
          </a:p>
        </p:txBody>
      </p:sp>
      <p:sp>
        <p:nvSpPr>
          <p:cNvPr id="20" name="Rectangle 1"/>
          <p:cNvSpPr>
            <a:spLocks noChangeArrowheads="1"/>
          </p:cNvSpPr>
          <p:nvPr/>
        </p:nvSpPr>
        <p:spPr bwMode="auto">
          <a:xfrm>
            <a:off x="2487683" y="4609897"/>
            <a:ext cx="162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600" b="1" dirty="0" smtClean="0">
                <a:solidFill>
                  <a:srgbClr val="C00000"/>
                </a:solidFill>
                <a:latin typeface="Arial" panose="020B0604020202020204" pitchFamily="34" charset="0"/>
              </a:rPr>
              <a:t>ISO </a:t>
            </a:r>
            <a:r>
              <a:rPr lang="en-US" altLang="en-US" sz="1600" b="1" dirty="0">
                <a:solidFill>
                  <a:srgbClr val="C00000"/>
                </a:solidFill>
                <a:latin typeface="Arial" panose="020B0604020202020204" pitchFamily="34" charset="0"/>
              </a:rPr>
              <a:t>15189 accreditation </a:t>
            </a:r>
            <a:endParaRPr lang="ka-GE" altLang="en-US" sz="1600" b="1" dirty="0">
              <a:solidFill>
                <a:srgbClr val="C00000"/>
              </a:solidFill>
              <a:latin typeface="Arial" panose="020B0604020202020204" pitchFamily="34" charset="0"/>
            </a:endParaRPr>
          </a:p>
        </p:txBody>
      </p:sp>
      <p:sp>
        <p:nvSpPr>
          <p:cNvPr id="6" name="Rectangle 5"/>
          <p:cNvSpPr/>
          <p:nvPr/>
        </p:nvSpPr>
        <p:spPr>
          <a:xfrm>
            <a:off x="2302576" y="5291751"/>
            <a:ext cx="2596581" cy="830997"/>
          </a:xfrm>
          <a:prstGeom prst="rect">
            <a:avLst/>
          </a:prstGeom>
        </p:spPr>
        <p:txBody>
          <a:bodyPr wrap="square">
            <a:spAutoFit/>
          </a:bodyPr>
          <a:lstStyle/>
          <a:p>
            <a:pPr lvl="1" eaLnBrk="1" fontAlgn="auto" hangingPunct="1">
              <a:spcBef>
                <a:spcPct val="50000"/>
              </a:spcBef>
              <a:spcAft>
                <a:spcPts val="0"/>
              </a:spcAft>
              <a:defRPr/>
            </a:pPr>
            <a:r>
              <a:rPr lang="en-US" altLang="en-US" sz="1200" b="1" dirty="0">
                <a:solidFill>
                  <a:srgbClr val="C00000"/>
                </a:solidFill>
              </a:rPr>
              <a:t>3 Labs accredited by WHO </a:t>
            </a:r>
          </a:p>
          <a:p>
            <a:pPr marL="742950" lvl="1" indent="-285750">
              <a:buFontTx/>
              <a:buChar char="-"/>
              <a:defRPr/>
            </a:pPr>
            <a:r>
              <a:rPr lang="en-US" altLang="en-US" sz="1200" b="1" dirty="0">
                <a:solidFill>
                  <a:srgbClr val="003366"/>
                </a:solidFill>
              </a:rPr>
              <a:t>Polio</a:t>
            </a:r>
          </a:p>
          <a:p>
            <a:pPr marL="742950" lvl="1" indent="-285750">
              <a:buFontTx/>
              <a:buChar char="-"/>
              <a:defRPr/>
            </a:pPr>
            <a:r>
              <a:rPr lang="en-US" altLang="en-US" sz="1200" b="1" dirty="0">
                <a:solidFill>
                  <a:srgbClr val="003366"/>
                </a:solidFill>
              </a:rPr>
              <a:t>Influenza</a:t>
            </a:r>
          </a:p>
          <a:p>
            <a:pPr marL="742950" lvl="1" indent="-285750">
              <a:buFontTx/>
              <a:buChar char="-"/>
              <a:defRPr/>
            </a:pPr>
            <a:r>
              <a:rPr lang="en-US" altLang="en-US" sz="1200" b="1" dirty="0">
                <a:solidFill>
                  <a:srgbClr val="003366"/>
                </a:solidFill>
              </a:rPr>
              <a:t>Measles/Rubella</a:t>
            </a:r>
          </a:p>
        </p:txBody>
      </p:sp>
      <p:pic>
        <p:nvPicPr>
          <p:cNvPr id="21"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9157" y="5089619"/>
            <a:ext cx="24892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010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Challenges </a:t>
            </a:r>
            <a:r>
              <a:rPr lang="ka-GE" dirty="0" smtClean="0">
                <a:solidFill>
                  <a:srgbClr val="002060"/>
                </a:solidFill>
                <a:effectLst/>
                <a:latin typeface="+mn-lt"/>
                <a:cs typeface="Arial" panose="020B0604020202020204" pitchFamily="34" charset="0"/>
              </a:rPr>
              <a:t>...</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1328"/>
            <a:ext cx="8382000" cy="4525963"/>
          </a:xfrm>
        </p:spPr>
        <p:txBody>
          <a:bodyPr>
            <a:norm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endParaRPr lang="en-GB" b="0" dirty="0">
              <a:latin typeface="Arial" panose="020B0604020202020204" pitchFamily="34" charset="0"/>
              <a:cs typeface="Arial" panose="020B0604020202020204" pitchFamily="34" charset="0"/>
            </a:endParaRPr>
          </a:p>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high out-of-pocket </a:t>
            </a:r>
            <a:r>
              <a:rPr lang="en-GB" b="0" dirty="0" smtClean="0">
                <a:latin typeface="Arial" panose="020B0604020202020204" pitchFamily="34" charset="0"/>
                <a:cs typeface="Arial" panose="020B0604020202020204" pitchFamily="34" charset="0"/>
              </a:rPr>
              <a:t>payments</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Service delivery model is biased towards </a:t>
            </a:r>
          </a:p>
          <a:p>
            <a:pPr marL="0" indent="0">
              <a:buNone/>
            </a:pPr>
            <a:r>
              <a:rPr lang="en-US" b="0" dirty="0" smtClean="0">
                <a:latin typeface="Arial" panose="020B0604020202020204" pitchFamily="34" charset="0"/>
                <a:cs typeface="Arial" panose="020B0604020202020204" pitchFamily="34" charset="0"/>
              </a:rPr>
              <a:t>     hospital/emergency services, and less primary care </a:t>
            </a:r>
          </a:p>
          <a:p>
            <a:pPr marL="0" indent="0">
              <a:buNone/>
            </a:pPr>
            <a:r>
              <a:rPr lang="en-US" b="0" dirty="0" smtClean="0">
                <a:latin typeface="Arial" panose="020B0604020202020204" pitchFamily="34" charset="0"/>
                <a:cs typeface="Arial" panose="020B0604020202020204" pitchFamily="34" charset="0"/>
              </a:rPr>
              <a:t>     centered</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Purchasing strategies are low effective at ensuring quality</a:t>
            </a:r>
          </a:p>
          <a:p>
            <a:pPr marL="0" indent="0">
              <a:buNone/>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    and containing costs</a:t>
            </a: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Thank you for your Attention!</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5" y="228600"/>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a:t>
            </a:r>
            <a:r>
              <a:rPr lang="en-US" sz="2800" b="1" dirty="0" smtClean="0">
                <a:solidFill>
                  <a:srgbClr val="002060"/>
                </a:solidFill>
                <a:effectLst/>
                <a:latin typeface="Arial" panose="020B0604020202020204" pitchFamily="34" charset="0"/>
                <a:cs typeface="Arial" panose="020B0604020202020204" pitchFamily="34" charset="0"/>
              </a:rPr>
              <a:t>2017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2819400"/>
            <a:ext cx="6718804" cy="923330"/>
          </a:xfrm>
          <a:prstGeom prst="rect">
            <a:avLst/>
          </a:prstGeom>
          <a:noFill/>
        </p:spPr>
        <p:txBody>
          <a:bodyPr wrap="square" rtlCol="0">
            <a:spAutoFit/>
          </a:bodyPr>
          <a:lstStyle/>
          <a:p>
            <a:r>
              <a:rPr lang="en-US" b="1" dirty="0"/>
              <a:t>Maternal Mortality (per 100000 live birth</a:t>
            </a:r>
            <a:r>
              <a:rPr lang="en-US" b="1" dirty="0" smtClean="0"/>
              <a:t>) – </a:t>
            </a:r>
            <a:r>
              <a:rPr lang="en-US" b="1" dirty="0" smtClean="0"/>
              <a:t>13.1 </a:t>
            </a:r>
            <a:endParaRPr lang="en-US" b="1" dirty="0" smtClean="0"/>
          </a:p>
          <a:p>
            <a:r>
              <a:rPr lang="en-US" b="1" dirty="0"/>
              <a:t>Infant mortality (per 1000 live birth</a:t>
            </a:r>
            <a:r>
              <a:rPr lang="en-US" b="1" dirty="0" smtClean="0"/>
              <a:t>) </a:t>
            </a:r>
            <a:r>
              <a:rPr lang="ka-GE" b="1" dirty="0" smtClean="0"/>
              <a:t> </a:t>
            </a:r>
            <a:r>
              <a:rPr lang="en-US" b="1" dirty="0" smtClean="0"/>
              <a:t>– </a:t>
            </a:r>
            <a:r>
              <a:rPr lang="en-US" b="1" dirty="0" smtClean="0"/>
              <a:t>9.6</a:t>
            </a:r>
            <a:endParaRPr lang="en-US" b="1" dirty="0" smtClean="0"/>
          </a:p>
          <a:p>
            <a:r>
              <a:rPr lang="en-US" b="1" dirty="0"/>
              <a:t>Under 5 mortality rate (per 1000 live birth</a:t>
            </a:r>
            <a:r>
              <a:rPr lang="en-US" b="1" dirty="0" smtClean="0"/>
              <a:t>) – </a:t>
            </a:r>
            <a:r>
              <a:rPr lang="en-US" b="1" dirty="0" smtClean="0"/>
              <a:t>11.1</a:t>
            </a:r>
            <a:endParaRPr lang="en-US" b="1" dirty="0" smtClean="0"/>
          </a:p>
        </p:txBody>
      </p:sp>
      <p:sp>
        <p:nvSpPr>
          <p:cNvPr id="12" name="TextBox 11"/>
          <p:cNvSpPr txBox="1"/>
          <p:nvPr/>
        </p:nvSpPr>
        <p:spPr>
          <a:xfrm>
            <a:off x="770862" y="4154268"/>
            <a:ext cx="6298452" cy="646331"/>
          </a:xfrm>
          <a:prstGeom prst="rect">
            <a:avLst/>
          </a:prstGeom>
          <a:noFill/>
        </p:spPr>
        <p:txBody>
          <a:bodyPr wrap="square" rtlCol="0">
            <a:spAutoFit/>
          </a:bodyPr>
          <a:lstStyle/>
          <a:p>
            <a:r>
              <a:rPr lang="en-US" b="1" dirty="0"/>
              <a:t>GDP per capita (at current prices</a:t>
            </a:r>
            <a:r>
              <a:rPr lang="en-US" b="1" dirty="0" smtClean="0"/>
              <a:t>) – 4067</a:t>
            </a:r>
            <a:r>
              <a:rPr lang="ka-GE" b="1" dirty="0" smtClean="0"/>
              <a:t> </a:t>
            </a:r>
            <a:r>
              <a:rPr lang="en-US" b="1" dirty="0" smtClean="0"/>
              <a:t>$US</a:t>
            </a:r>
          </a:p>
          <a:p>
            <a:r>
              <a:rPr lang="en-US" b="1" dirty="0"/>
              <a:t>GDP real growth – </a:t>
            </a:r>
            <a:r>
              <a:rPr lang="en-US" b="1" dirty="0" smtClean="0"/>
              <a:t>5.0%</a:t>
            </a:r>
            <a:endParaRPr lang="en-US" b="1" dirty="0"/>
          </a:p>
        </p:txBody>
      </p:sp>
      <p:sp>
        <p:nvSpPr>
          <p:cNvPr id="13" name="TextBox 12"/>
          <p:cNvSpPr txBox="1"/>
          <p:nvPr/>
        </p:nvSpPr>
        <p:spPr>
          <a:xfrm>
            <a:off x="1600200" y="5405894"/>
            <a:ext cx="7543800" cy="646331"/>
          </a:xfrm>
          <a:prstGeom prst="rect">
            <a:avLst/>
          </a:prstGeom>
          <a:noFill/>
        </p:spPr>
        <p:txBody>
          <a:bodyPr wrap="square" rtlCol="0">
            <a:spAutoFit/>
          </a:bodyPr>
          <a:lstStyle/>
          <a:p>
            <a:r>
              <a:rPr lang="en-US" b="1" dirty="0"/>
              <a:t>Government expenditure on health as % of </a:t>
            </a:r>
            <a:r>
              <a:rPr lang="en-US" b="1" dirty="0" smtClean="0"/>
              <a:t>GDP – </a:t>
            </a:r>
            <a:r>
              <a:rPr lang="en-US" b="1" dirty="0" smtClean="0"/>
              <a:t>3.1%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a:t>
            </a:r>
            <a:r>
              <a:rPr lang="en-US" b="1" dirty="0" smtClean="0"/>
              <a:t>17</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332" y="1203282"/>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a:t>
            </a:r>
            <a:r>
              <a:rPr lang="en-US" b="1" dirty="0" smtClean="0"/>
              <a:t>728 </a:t>
            </a:r>
            <a:r>
              <a:rPr lang="en-US" b="1" dirty="0" smtClean="0"/>
              <a:t>300</a:t>
            </a:r>
          </a:p>
          <a:p>
            <a:r>
              <a:rPr lang="en-US" b="1" dirty="0"/>
              <a:t>Birth rate (per thousand population) – </a:t>
            </a:r>
            <a:r>
              <a:rPr lang="en-US" b="1" dirty="0" smtClean="0"/>
              <a:t>14.3</a:t>
            </a:r>
            <a:endParaRPr lang="en-US" b="1" dirty="0"/>
          </a:p>
          <a:p>
            <a:r>
              <a:rPr lang="en-US" b="1" dirty="0"/>
              <a:t>Mortality rate (per thousand population</a:t>
            </a:r>
            <a:r>
              <a:rPr lang="en-US" b="1" dirty="0" smtClean="0"/>
              <a:t>) – </a:t>
            </a:r>
            <a:r>
              <a:rPr lang="en-US" b="1" dirty="0" smtClean="0"/>
              <a:t>12.8</a:t>
            </a:r>
            <a:endParaRPr lang="en-US" b="1" dirty="0"/>
          </a:p>
          <a:p>
            <a:r>
              <a:rPr lang="en-US" b="1" dirty="0"/>
              <a:t>Life expectancy at </a:t>
            </a:r>
            <a:r>
              <a:rPr lang="en-US" b="1" dirty="0" smtClean="0"/>
              <a:t>birth – </a:t>
            </a:r>
            <a:r>
              <a:rPr lang="en-US" b="1" dirty="0" smtClean="0"/>
              <a:t>73.5</a:t>
            </a:r>
            <a:endParaRPr lang="en-US" b="1" dirty="0"/>
          </a:p>
        </p:txBody>
      </p:sp>
      <p:pic>
        <p:nvPicPr>
          <p:cNvPr id="3074"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20139" y="1254461"/>
            <a:ext cx="928047" cy="4503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economic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economic grow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68545" y="4068896"/>
            <a:ext cx="644804" cy="6414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health sys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75" y="5443175"/>
            <a:ext cx="997733" cy="5717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aternal and child health"/>
          <p:cNvPicPr>
            <a:picLocks noChangeAspect="1" noChangeArrowheads="1"/>
          </p:cNvPicPr>
          <p:nvPr/>
        </p:nvPicPr>
        <p:blipFill rotWithShape="1">
          <a:blip r:embed="rId9">
            <a:extLst>
              <a:ext uri="{28A0092B-C50C-407E-A947-70E740481C1C}">
                <a14:useLocalDpi xmlns:a14="http://schemas.microsoft.com/office/drawing/2010/main" val="0"/>
              </a:ext>
            </a:extLst>
          </a:blip>
          <a:srcRect l="16392" r="52790"/>
          <a:stretch/>
        </p:blipFill>
        <p:spPr bwMode="auto">
          <a:xfrm>
            <a:off x="2333767" y="2870570"/>
            <a:ext cx="714233" cy="8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220823166"/>
              </p:ext>
            </p:extLst>
          </p:nvPr>
        </p:nvGraphicFramePr>
        <p:xfrm>
          <a:off x="-381000" y="609600"/>
          <a:ext cx="5622020"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0" y="75111"/>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Economic Growth</a:t>
            </a:r>
            <a:endParaRPr lang="ka-GE" b="1" dirty="0">
              <a:solidFill>
                <a:schemeClr val="bg1"/>
              </a:solidFill>
              <a:latin typeface="BPG Mrgvlovani Caps 2010" panose="02000503000000020004" pitchFamily="2" charset="0"/>
            </a:endParaRPr>
          </a:p>
        </p:txBody>
      </p:sp>
      <p:sp>
        <p:nvSpPr>
          <p:cNvPr id="72" name="TextBox 71"/>
          <p:cNvSpPr txBox="1"/>
          <p:nvPr/>
        </p:nvSpPr>
        <p:spPr>
          <a:xfrm>
            <a:off x="5764427" y="851530"/>
            <a:ext cx="3379573" cy="738664"/>
          </a:xfrm>
          <a:prstGeom prst="rect">
            <a:avLst/>
          </a:prstGeom>
          <a:noFill/>
        </p:spPr>
        <p:txBody>
          <a:bodyPr wrap="square" rtlCol="0">
            <a:spAutoFit/>
          </a:bodyPr>
          <a:lstStyle/>
          <a:p>
            <a:pPr algn="just">
              <a:spcBef>
                <a:spcPct val="20000"/>
              </a:spcBef>
              <a:buClr>
                <a:srgbClr val="EC0000"/>
              </a:buClr>
            </a:pPr>
            <a:r>
              <a:rPr lang="en-US" sz="1400" dirty="0">
                <a:solidFill>
                  <a:schemeClr val="tx1">
                    <a:lumMod val="65000"/>
                    <a:lumOff val="35000"/>
                  </a:schemeClr>
                </a:solidFill>
              </a:rPr>
              <a:t>Average GDP growth during </a:t>
            </a:r>
            <a:r>
              <a:rPr lang="ka-GE" sz="1400" dirty="0">
                <a:solidFill>
                  <a:schemeClr val="tx1">
                    <a:lumMod val="65000"/>
                    <a:lumOff val="35000"/>
                  </a:schemeClr>
                </a:solidFill>
              </a:rPr>
              <a:t>201</a:t>
            </a:r>
            <a:r>
              <a:rPr lang="en-US" sz="1400" dirty="0">
                <a:solidFill>
                  <a:schemeClr val="tx1">
                    <a:lumMod val="65000"/>
                    <a:lumOff val="35000"/>
                  </a:schemeClr>
                </a:solidFill>
              </a:rPr>
              <a:t>4</a:t>
            </a:r>
            <a:r>
              <a:rPr lang="ka-GE" sz="1400" dirty="0">
                <a:solidFill>
                  <a:schemeClr val="tx1">
                    <a:lumMod val="65000"/>
                    <a:lumOff val="35000"/>
                  </a:schemeClr>
                </a:solidFill>
              </a:rPr>
              <a:t>-2016</a:t>
            </a:r>
            <a:r>
              <a:rPr lang="en-US" sz="1400" dirty="0">
                <a:solidFill>
                  <a:schemeClr val="tx1">
                    <a:lumMod val="65000"/>
                    <a:lumOff val="35000"/>
                  </a:schemeClr>
                </a:solidFill>
              </a:rPr>
              <a:t>, when most of Georgia’s neighbors were in or close to recession.</a:t>
            </a:r>
          </a:p>
        </p:txBody>
      </p:sp>
      <p:sp>
        <p:nvSpPr>
          <p:cNvPr id="73" name="Rounded Rectangle 72"/>
          <p:cNvSpPr/>
          <p:nvPr/>
        </p:nvSpPr>
        <p:spPr>
          <a:xfrm>
            <a:off x="5029201" y="889823"/>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600" b="1" dirty="0">
                <a:solidFill>
                  <a:schemeClr val="bg1"/>
                </a:solidFill>
              </a:rPr>
              <a:t>3</a:t>
            </a:r>
            <a:r>
              <a:rPr lang="ka-GE" sz="1600" b="1" dirty="0">
                <a:solidFill>
                  <a:schemeClr val="bg1"/>
                </a:solidFill>
              </a:rPr>
              <a:t>.5</a:t>
            </a:r>
            <a:r>
              <a:rPr lang="en-US" sz="1600" b="1" dirty="0">
                <a:solidFill>
                  <a:schemeClr val="bg1"/>
                </a:solidFill>
              </a:rPr>
              <a:t> %</a:t>
            </a:r>
          </a:p>
        </p:txBody>
      </p:sp>
      <p:sp>
        <p:nvSpPr>
          <p:cNvPr id="74" name="Rectangle 73"/>
          <p:cNvSpPr/>
          <p:nvPr/>
        </p:nvSpPr>
        <p:spPr>
          <a:xfrm>
            <a:off x="5764428" y="1577081"/>
            <a:ext cx="2952088" cy="307777"/>
          </a:xfrm>
          <a:prstGeom prst="rect">
            <a:avLst/>
          </a:prstGeom>
        </p:spPr>
        <p:txBody>
          <a:bodyPr wrap="square">
            <a:spAutoFit/>
          </a:bodyPr>
          <a:lstStyle/>
          <a:p>
            <a:pPr algn="just">
              <a:spcBef>
                <a:spcPct val="20000"/>
              </a:spcBef>
              <a:buClr>
                <a:srgbClr val="EC0000"/>
              </a:buClr>
            </a:pPr>
            <a:r>
              <a:rPr lang="en-US" sz="1400" dirty="0">
                <a:solidFill>
                  <a:schemeClr val="tx1">
                    <a:lumMod val="65000"/>
                    <a:lumOff val="35000"/>
                  </a:schemeClr>
                </a:solidFill>
              </a:rPr>
              <a:t>Average economic growth in </a:t>
            </a:r>
            <a:r>
              <a:rPr lang="ka-GE" sz="1400" dirty="0" smtClean="0">
                <a:solidFill>
                  <a:schemeClr val="tx1">
                    <a:lumMod val="65000"/>
                    <a:lumOff val="35000"/>
                  </a:schemeClr>
                </a:solidFill>
              </a:rPr>
              <a:t>2017</a:t>
            </a:r>
            <a:endParaRPr lang="en-US" sz="1400" dirty="0">
              <a:solidFill>
                <a:schemeClr val="tx1">
                  <a:lumMod val="65000"/>
                  <a:lumOff val="35000"/>
                </a:schemeClr>
              </a:solidFill>
            </a:endParaRPr>
          </a:p>
        </p:txBody>
      </p:sp>
      <p:sp>
        <p:nvSpPr>
          <p:cNvPr id="75" name="Rounded Rectangle 74"/>
          <p:cNvSpPr/>
          <p:nvPr/>
        </p:nvSpPr>
        <p:spPr>
          <a:xfrm>
            <a:off x="5029200" y="2132829"/>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600" b="1" dirty="0">
                <a:solidFill>
                  <a:schemeClr val="bg1"/>
                </a:solidFill>
              </a:rPr>
              <a:t>4.9</a:t>
            </a:r>
            <a:r>
              <a:rPr lang="en-US" sz="1600" b="1" dirty="0">
                <a:solidFill>
                  <a:schemeClr val="bg1"/>
                </a:solidFill>
              </a:rPr>
              <a:t> %</a:t>
            </a:r>
          </a:p>
        </p:txBody>
      </p:sp>
      <p:sp>
        <p:nvSpPr>
          <p:cNvPr id="76" name="Rectangle 75"/>
          <p:cNvSpPr/>
          <p:nvPr/>
        </p:nvSpPr>
        <p:spPr>
          <a:xfrm>
            <a:off x="5785210" y="2132828"/>
            <a:ext cx="3206390" cy="523220"/>
          </a:xfrm>
          <a:prstGeom prst="rect">
            <a:avLst/>
          </a:prstGeom>
        </p:spPr>
        <p:txBody>
          <a:bodyPr wrap="square">
            <a:spAutoFit/>
          </a:bodyPr>
          <a:lstStyle/>
          <a:p>
            <a:pPr>
              <a:spcBef>
                <a:spcPct val="20000"/>
              </a:spcBef>
              <a:buClr>
                <a:srgbClr val="EC0000"/>
              </a:buClr>
            </a:pPr>
            <a:r>
              <a:rPr lang="en-US" sz="1400" dirty="0">
                <a:solidFill>
                  <a:schemeClr val="tx1">
                    <a:lumMod val="65000"/>
                    <a:lumOff val="35000"/>
                  </a:schemeClr>
                </a:solidFill>
              </a:rPr>
              <a:t>Average real GDP growth projection in 2018-2022, according to IMF</a:t>
            </a:r>
          </a:p>
        </p:txBody>
      </p:sp>
      <p:sp>
        <p:nvSpPr>
          <p:cNvPr id="77" name="Rounded Rectangle 76"/>
          <p:cNvSpPr/>
          <p:nvPr/>
        </p:nvSpPr>
        <p:spPr>
          <a:xfrm>
            <a:off x="5037586" y="1609430"/>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600" b="1" dirty="0" smtClean="0">
                <a:solidFill>
                  <a:schemeClr val="bg1"/>
                </a:solidFill>
              </a:rPr>
              <a:t>4.5%</a:t>
            </a:r>
            <a:endParaRPr lang="en-US" sz="1600" b="1" dirty="0">
              <a:solidFill>
                <a:schemeClr val="bg1"/>
              </a:solidFill>
            </a:endParaRPr>
          </a:p>
        </p:txBody>
      </p:sp>
      <p:graphicFrame>
        <p:nvGraphicFramePr>
          <p:cNvPr id="13" name="Chart 12"/>
          <p:cNvGraphicFramePr/>
          <p:nvPr>
            <p:extLst>
              <p:ext uri="{D42A27DB-BD31-4B8C-83A1-F6EECF244321}">
                <p14:modId xmlns:p14="http://schemas.microsoft.com/office/powerpoint/2010/main" val="1016104193"/>
              </p:ext>
            </p:extLst>
          </p:nvPr>
        </p:nvGraphicFramePr>
        <p:xfrm>
          <a:off x="4800599" y="3429000"/>
          <a:ext cx="4194681" cy="24766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3678778818"/>
              </p:ext>
            </p:extLst>
          </p:nvPr>
        </p:nvGraphicFramePr>
        <p:xfrm>
          <a:off x="-381000" y="3581400"/>
          <a:ext cx="5314220" cy="228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473313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12320"/>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Unemployment and Poverty Indicators</a:t>
            </a:r>
            <a:endParaRPr lang="ka-GE" b="1" dirty="0">
              <a:solidFill>
                <a:schemeClr val="bg1"/>
              </a:solidFill>
              <a:latin typeface="Arial Narrow" panose="020B0606020202030204" pitchFamily="34" charset="0"/>
            </a:endParaRPr>
          </a:p>
        </p:txBody>
      </p:sp>
      <p:graphicFrame>
        <p:nvGraphicFramePr>
          <p:cNvPr id="15" name="Chart 14"/>
          <p:cNvGraphicFramePr/>
          <p:nvPr>
            <p:extLst>
              <p:ext uri="{D42A27DB-BD31-4B8C-83A1-F6EECF244321}">
                <p14:modId xmlns:p14="http://schemas.microsoft.com/office/powerpoint/2010/main" val="2638351615"/>
              </p:ext>
            </p:extLst>
          </p:nvPr>
        </p:nvGraphicFramePr>
        <p:xfrm>
          <a:off x="5542" y="1173303"/>
          <a:ext cx="4820010" cy="19506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5055508" y="1295248"/>
            <a:ext cx="3909320" cy="738664"/>
            <a:chOff x="6740677" y="949887"/>
            <a:chExt cx="5212426" cy="984883"/>
          </a:xfrm>
        </p:grpSpPr>
        <p:sp>
          <p:nvSpPr>
            <p:cNvPr id="30" name="Rounded Rectangle 29"/>
            <p:cNvSpPr/>
            <p:nvPr/>
          </p:nvSpPr>
          <p:spPr>
            <a:xfrm>
              <a:off x="6740677" y="982921"/>
              <a:ext cx="961702" cy="58772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400" b="1" dirty="0" smtClean="0">
                  <a:solidFill>
                    <a:schemeClr val="bg1"/>
                  </a:solidFill>
                  <a:latin typeface="DejaVu Sans" panose="020B0603030804020204" pitchFamily="34" charset="0"/>
                  <a:ea typeface="DejaVu Sans" panose="020B0603030804020204" pitchFamily="34" charset="0"/>
                  <a:cs typeface="DejaVu Sans" panose="020B0603030804020204" pitchFamily="34" charset="0"/>
                </a:rPr>
                <a:t>2017</a:t>
              </a:r>
              <a:endPar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32" name="TextBox 31"/>
            <p:cNvSpPr txBox="1"/>
            <p:nvPr/>
          </p:nvSpPr>
          <p:spPr>
            <a:xfrm>
              <a:off x="7844312" y="949887"/>
              <a:ext cx="4108791" cy="984883"/>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annual unemployment rate reached its lowest point in </a:t>
              </a:r>
              <a:r>
                <a:rPr lang="en-US" sz="1400" dirty="0" smtClean="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13.9 </a:t>
              </a: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years</a:t>
              </a:r>
            </a:p>
          </p:txBody>
        </p:sp>
      </p:grpSp>
      <p:grpSp>
        <p:nvGrpSpPr>
          <p:cNvPr id="4" name="Group 3"/>
          <p:cNvGrpSpPr/>
          <p:nvPr/>
        </p:nvGrpSpPr>
        <p:grpSpPr>
          <a:xfrm>
            <a:off x="5055509" y="2094096"/>
            <a:ext cx="3821165" cy="738664"/>
            <a:chOff x="6740676" y="1842463"/>
            <a:chExt cx="4604493" cy="984886"/>
          </a:xfrm>
        </p:grpSpPr>
        <p:sp>
          <p:nvSpPr>
            <p:cNvPr id="31" name="Rounded Rectangle 30"/>
            <p:cNvSpPr/>
            <p:nvPr/>
          </p:nvSpPr>
          <p:spPr>
            <a:xfrm>
              <a:off x="6740676" y="2018416"/>
              <a:ext cx="961703" cy="632979"/>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buClr>
                  <a:srgbClr val="EC0000"/>
                </a:buClr>
              </a:pPr>
              <a:r>
                <a:rPr lang="en-US" sz="1400" b="1" dirty="0" smtClean="0">
                  <a:solidFill>
                    <a:schemeClr val="bg1"/>
                  </a:solidFill>
                  <a:latin typeface="DejaVu Sans" panose="020B0603030804020204" pitchFamily="34" charset="0"/>
                  <a:ea typeface="DejaVu Sans" panose="020B0603030804020204" pitchFamily="34" charset="0"/>
                  <a:cs typeface="DejaVu Sans" panose="020B0603030804020204" pitchFamily="34" charset="0"/>
                </a:rPr>
                <a:t>2009-2017</a:t>
              </a:r>
              <a:endPar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33" name="TextBox 32"/>
            <p:cNvSpPr txBox="1"/>
            <p:nvPr/>
          </p:nvSpPr>
          <p:spPr>
            <a:xfrm>
              <a:off x="7738083" y="1842463"/>
              <a:ext cx="3607086" cy="984886"/>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Decreasing trend of unemployment rate</a:t>
              </a:r>
            </a:p>
          </p:txBody>
        </p:sp>
      </p:grpSp>
      <p:graphicFrame>
        <p:nvGraphicFramePr>
          <p:cNvPr id="11" name="Chart 10"/>
          <p:cNvGraphicFramePr/>
          <p:nvPr>
            <p:extLst>
              <p:ext uri="{D42A27DB-BD31-4B8C-83A1-F6EECF244321}">
                <p14:modId xmlns:p14="http://schemas.microsoft.com/office/powerpoint/2010/main" val="2128434831"/>
              </p:ext>
            </p:extLst>
          </p:nvPr>
        </p:nvGraphicFramePr>
        <p:xfrm>
          <a:off x="117834" y="3505201"/>
          <a:ext cx="4319834" cy="2467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2273148268"/>
              </p:ext>
            </p:extLst>
          </p:nvPr>
        </p:nvGraphicFramePr>
        <p:xfrm>
          <a:off x="4572000" y="3429000"/>
          <a:ext cx="4369324" cy="25440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7523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4586314" y="7508"/>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3982608464"/>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618555558"/>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TB, </a:t>
            </a:r>
            <a:r>
              <a:rPr lang="en-US" dirty="0" smtClean="0">
                <a:latin typeface="Arial Narrow" panose="020B0606020202030204" pitchFamily="34" charset="0"/>
                <a:cs typeface="Arial" panose="020B0604020202020204" pitchFamily="34" charset="0"/>
              </a:rPr>
              <a:t>Georgia, WHO European Region, CIS,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HIV, </a:t>
            </a:r>
            <a:r>
              <a:rPr lang="en-US" dirty="0" smtClean="0">
                <a:latin typeface="Arial Narrow" panose="020B0606020202030204" pitchFamily="34" charset="0"/>
                <a:cs typeface="Arial" panose="020B0604020202020204" pitchFamily="34" charset="0"/>
              </a:rPr>
              <a:t>Georgia, WHO European Region, CIS, 1990-2017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9592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2752433769"/>
              </p:ext>
            </p:extLst>
          </p:nvPr>
        </p:nvGraphicFramePr>
        <p:xfrm>
          <a:off x="4815815" y="914400"/>
          <a:ext cx="4041369"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1188909188"/>
              </p:ext>
            </p:extLst>
          </p:nvPr>
        </p:nvGraphicFramePr>
        <p:xfrm>
          <a:off x="457201" y="1066800"/>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505200" y="5701099"/>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Maternal Mortality ratio per 100000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Infant Mortality ratio per 1000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5611</TotalTime>
  <Words>2149</Words>
  <Application>Microsoft Office PowerPoint</Application>
  <PresentationFormat>On-screen Show (4:3)</PresentationFormat>
  <Paragraphs>296</Paragraphs>
  <Slides>22</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სოფლის ექიმი პჯდ საბჭო 21 01 14 (4)</vt:lpstr>
      <vt:lpstr>Microsoft Excel Chart</vt:lpstr>
      <vt:lpstr> HEALTH SYSTEM ACHIEVEMENTS AND CHALLENGES GEORGIA   </vt:lpstr>
      <vt:lpstr>25 years: Collapse, Stabilization, Acceleration, Development …</vt:lpstr>
      <vt:lpstr>Demographic and Socio-Economic Situation, 2017 </vt:lpstr>
      <vt:lpstr>PowerPoint Presentation</vt:lpstr>
      <vt:lpstr>PowerPoint Presentation</vt:lpstr>
      <vt:lpstr>PowerPoint Presentation</vt:lpstr>
      <vt:lpstr>Non-communicable diseases are the primary driver of overall disease burden</vt:lpstr>
      <vt:lpstr>PowerPoint Presentation</vt:lpstr>
      <vt:lpstr>PowerPoint Presentation</vt:lpstr>
      <vt:lpstr>Universal Health Care – Socially Oriented Political Platform </vt:lpstr>
      <vt:lpstr>Health sector expenditures</vt:lpstr>
      <vt:lpstr>Coverage of Healthcare services</vt:lpstr>
      <vt:lpstr>National Hepatitis C Elimination Program  </vt:lpstr>
      <vt:lpstr>Strategies adopted by Government </vt:lpstr>
      <vt:lpstr>Maternal and Child Health</vt:lpstr>
      <vt:lpstr>Health management Information system</vt:lpstr>
      <vt:lpstr>PowerPoint Presentation</vt:lpstr>
      <vt:lpstr>PowerPoint Presentation</vt:lpstr>
      <vt:lpstr>PowerPoint Presentation</vt:lpstr>
      <vt:lpstr>PowerPoint Presentation</vt:lpstr>
      <vt:lpstr>Challenges ...</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Ketevan Goginashvili</cp:lastModifiedBy>
  <cp:revision>628</cp:revision>
  <cp:lastPrinted>2017-11-27T07:20:42Z</cp:lastPrinted>
  <dcterms:created xsi:type="dcterms:W3CDTF">2012-02-03T10:47:59Z</dcterms:created>
  <dcterms:modified xsi:type="dcterms:W3CDTF">2018-06-27T13:32:22Z</dcterms:modified>
</cp:coreProperties>
</file>