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67" r:id="rId4"/>
    <p:sldId id="272" r:id="rId5"/>
    <p:sldId id="268" r:id="rId6"/>
    <p:sldId id="273" r:id="rId7"/>
    <p:sldId id="27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96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89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892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483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18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2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51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73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7716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20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926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04C32-DA13-4751-9E72-FF89FD9E8101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B5FB9E-10C6-4399-9988-BBC2EA951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185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3" descr="MOH ppt-0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388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1340768"/>
            <a:ext cx="82089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400" b="1" dirty="0"/>
              <a:t>ერთის მხრივ, საქართველოსა და მეორეს მხრივ, ევროკავშირს და ევროპის ატომური ენერგიის გაერთიანებას და მათ წევრ სახელმწიფოებს შორის ასოცირების შესახებ შეთანხმებისა და საქართველოსა და ევროკავშირს შორის</a:t>
            </a:r>
            <a:endParaRPr lang="en-US" sz="2400" b="1" dirty="0"/>
          </a:p>
          <a:p>
            <a:pPr algn="ctr"/>
            <a:r>
              <a:rPr lang="ka-GE" sz="2400" b="1" dirty="0"/>
              <a:t>ასოცირების დღის წესრიგის განხორციელების</a:t>
            </a:r>
            <a:endParaRPr lang="en-US" sz="2400" b="1" dirty="0"/>
          </a:p>
          <a:p>
            <a:r>
              <a:rPr lang="ka-GE" sz="2800" dirty="0"/>
              <a:t> </a:t>
            </a:r>
            <a:endParaRPr lang="en-US" sz="2800" dirty="0"/>
          </a:p>
          <a:p>
            <a:pPr algn="ctr"/>
            <a:r>
              <a:rPr lang="ka-GE" sz="2400" dirty="0"/>
              <a:t>2017 წლის ეროვნული სამოქმედო გეგმის პროექტის </a:t>
            </a:r>
            <a:endParaRPr lang="en-US" sz="2400" dirty="0"/>
          </a:p>
          <a:p>
            <a:pPr algn="ctr"/>
            <a:r>
              <a:rPr lang="ka-GE" sz="2400" dirty="0"/>
              <a:t>შესრულების წლიური ანგარიში</a:t>
            </a:r>
            <a:endParaRPr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835696" y="1340768"/>
            <a:ext cx="583264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/>
              <a:t>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763378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1600" dirty="0" err="1"/>
              <a:t>სსიპ</a:t>
            </a:r>
            <a:r>
              <a:rPr lang="en-US" sz="1600" dirty="0"/>
              <a:t> - </a:t>
            </a:r>
            <a:r>
              <a:rPr lang="en-US" sz="1600" dirty="0" err="1"/>
              <a:t>ადამიანით</a:t>
            </a:r>
            <a:r>
              <a:rPr lang="en-US" sz="1600" dirty="0"/>
              <a:t> </a:t>
            </a:r>
            <a:r>
              <a:rPr lang="en-US" sz="1600" dirty="0" err="1"/>
              <a:t>ვაჭრობის</a:t>
            </a:r>
            <a:r>
              <a:rPr lang="en-US" sz="1600" dirty="0"/>
              <a:t> (</a:t>
            </a:r>
            <a:r>
              <a:rPr lang="en-US" sz="1600" dirty="0" err="1"/>
              <a:t>ტრეფიკინგის</a:t>
            </a:r>
            <a:r>
              <a:rPr lang="en-US" sz="1600" dirty="0"/>
              <a:t>) </a:t>
            </a:r>
            <a:r>
              <a:rPr lang="en-US" sz="1600" dirty="0" err="1"/>
              <a:t>მსხვერპლთა</a:t>
            </a:r>
            <a:r>
              <a:rPr lang="en-US" sz="1600" dirty="0"/>
              <a:t>, </a:t>
            </a:r>
            <a:r>
              <a:rPr lang="en-US" sz="1600" dirty="0" err="1"/>
              <a:t>დაზარალებულთა</a:t>
            </a:r>
            <a:r>
              <a:rPr lang="en-US" sz="1600" dirty="0"/>
              <a:t> </a:t>
            </a:r>
            <a:r>
              <a:rPr lang="en-US" sz="1600" dirty="0" err="1"/>
              <a:t>დაცვისა</a:t>
            </a:r>
            <a:r>
              <a:rPr lang="en-US" sz="1600" dirty="0"/>
              <a:t> </a:t>
            </a:r>
            <a:r>
              <a:rPr lang="en-US" sz="1600" dirty="0" err="1"/>
              <a:t>და</a:t>
            </a:r>
            <a:r>
              <a:rPr lang="en-US" sz="1600" dirty="0"/>
              <a:t> </a:t>
            </a:r>
            <a:r>
              <a:rPr lang="en-US" sz="1600" dirty="0" err="1"/>
              <a:t>დახმარების</a:t>
            </a:r>
            <a:r>
              <a:rPr lang="en-US" sz="1600" dirty="0"/>
              <a:t> </a:t>
            </a:r>
            <a:r>
              <a:rPr lang="en-US" sz="1600" dirty="0" err="1"/>
              <a:t>სახელმწიფო</a:t>
            </a:r>
            <a:r>
              <a:rPr lang="en-US" sz="1600" dirty="0"/>
              <a:t> </a:t>
            </a:r>
            <a:r>
              <a:rPr lang="en-US" sz="1600" dirty="0" err="1" smtClean="0"/>
              <a:t>ფონდი</a:t>
            </a:r>
            <a:r>
              <a:rPr lang="ka-GE" sz="1600" dirty="0" smtClean="0"/>
              <a:t>ს დაგეგმილი აქტივობები</a:t>
            </a:r>
            <a:endParaRPr lang="en-US" sz="1600" dirty="0" smtClean="0"/>
          </a:p>
          <a:p>
            <a:pPr algn="ctr">
              <a:buFont typeface="Wingdings" panose="05000000000000000000" pitchFamily="2" charset="2"/>
              <a:buNone/>
            </a:pPr>
            <a:endParaRPr lang="en-US" sz="1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ka-GE" sz="2000" dirty="0" smtClean="0"/>
              <a:t>ფონდის </a:t>
            </a:r>
            <a:r>
              <a:rPr lang="en-US" sz="2000" dirty="0" err="1" smtClean="0"/>
              <a:t>თანამშრომელთა</a:t>
            </a:r>
            <a:r>
              <a:rPr lang="en-US" sz="2000" dirty="0" smtClean="0"/>
              <a:t> </a:t>
            </a:r>
            <a:r>
              <a:rPr lang="en-US" sz="2000" dirty="0" err="1"/>
              <a:t>პროფესიული</a:t>
            </a:r>
            <a:r>
              <a:rPr lang="en-US" sz="2000" dirty="0"/>
              <a:t> </a:t>
            </a:r>
            <a:r>
              <a:rPr lang="en-US" sz="2000" dirty="0" err="1"/>
              <a:t>განვითარების</a:t>
            </a:r>
            <a:r>
              <a:rPr lang="en-US" sz="2000" dirty="0"/>
              <a:t> </a:t>
            </a:r>
            <a:r>
              <a:rPr lang="en-US" sz="2000" dirty="0" err="1" smtClean="0"/>
              <a:t>ხელშეწყობა</a:t>
            </a:r>
            <a:r>
              <a:rPr lang="ka-GE" sz="2000" dirty="0" smtClean="0"/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 err="1"/>
              <a:t>ოჯახში</a:t>
            </a:r>
            <a:r>
              <a:rPr lang="en-US" sz="2000" dirty="0"/>
              <a:t> </a:t>
            </a:r>
            <a:r>
              <a:rPr lang="en-US" sz="2000" dirty="0" err="1"/>
              <a:t>ძალადობის</a:t>
            </a:r>
            <a:r>
              <a:rPr lang="en-US" sz="2000" dirty="0"/>
              <a:t> </a:t>
            </a:r>
            <a:r>
              <a:rPr lang="ka-GE" sz="2000" dirty="0" smtClean="0"/>
              <a:t>და ტრეფიკინგის </a:t>
            </a:r>
            <a:r>
              <a:rPr lang="en-US" sz="2000" dirty="0" err="1" smtClean="0"/>
              <a:t>პრევენციის</a:t>
            </a:r>
            <a:r>
              <a:rPr lang="en-US" sz="2000" dirty="0" smtClean="0"/>
              <a:t> </a:t>
            </a:r>
            <a:r>
              <a:rPr lang="en-US" sz="2000" dirty="0" err="1"/>
              <a:t>ხელშეწყობა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ფონდის</a:t>
            </a:r>
            <a:r>
              <a:rPr lang="en-US" sz="2000" dirty="0"/>
              <a:t> </a:t>
            </a:r>
            <a:r>
              <a:rPr lang="en-US" sz="2000" dirty="0" err="1"/>
              <a:t>მომსახურებების</a:t>
            </a:r>
            <a:r>
              <a:rPr lang="en-US" sz="2000" dirty="0"/>
              <a:t> </a:t>
            </a:r>
            <a:r>
              <a:rPr lang="en-US" sz="2000" dirty="0" err="1"/>
              <a:t>პოპულარიზაცია</a:t>
            </a:r>
            <a:r>
              <a:rPr lang="en-US" sz="2000" dirty="0"/>
              <a:t> </a:t>
            </a:r>
            <a:r>
              <a:rPr lang="en-US" sz="2000" dirty="0" err="1"/>
              <a:t>საინფორმაციო</a:t>
            </a:r>
            <a:r>
              <a:rPr lang="en-US" sz="2000" dirty="0"/>
              <a:t> </a:t>
            </a:r>
            <a:r>
              <a:rPr lang="en-US" sz="2000" dirty="0" err="1"/>
              <a:t>კამპანიის</a:t>
            </a:r>
            <a:r>
              <a:rPr lang="en-US" sz="2000" dirty="0"/>
              <a:t> </a:t>
            </a:r>
            <a:r>
              <a:rPr lang="en-US" sz="2000" dirty="0" err="1"/>
              <a:t>წარმოების</a:t>
            </a:r>
            <a:r>
              <a:rPr lang="en-US" sz="2000" dirty="0"/>
              <a:t> </a:t>
            </a:r>
            <a:r>
              <a:rPr lang="en-US" sz="2000" dirty="0" err="1"/>
              <a:t>გზით</a:t>
            </a:r>
            <a:r>
              <a:rPr lang="en-US" sz="2000" dirty="0"/>
              <a:t>: </a:t>
            </a:r>
            <a:endParaRPr lang="ka-GE" sz="20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2000" dirty="0" err="1"/>
              <a:t>სახელმწიფო</a:t>
            </a:r>
            <a:r>
              <a:rPr lang="en-US" sz="2000" dirty="0"/>
              <a:t> </a:t>
            </a:r>
            <a:r>
              <a:rPr lang="en-US" sz="2000" dirty="0" err="1"/>
              <a:t>ფონდის</a:t>
            </a:r>
            <a:r>
              <a:rPr lang="en-US" sz="2000" dirty="0"/>
              <a:t> </a:t>
            </a:r>
            <a:r>
              <a:rPr lang="en-US" sz="2000" dirty="0" err="1"/>
              <a:t>ფარგლებში</a:t>
            </a:r>
            <a:r>
              <a:rPr lang="en-US" sz="2000" dirty="0"/>
              <a:t> </a:t>
            </a:r>
            <a:r>
              <a:rPr lang="en-US" sz="2000" dirty="0" err="1"/>
              <a:t>არსებული</a:t>
            </a:r>
            <a:r>
              <a:rPr lang="en-US" sz="2000" dirty="0"/>
              <a:t> </a:t>
            </a:r>
            <a:r>
              <a:rPr lang="en-US" sz="2000" dirty="0" err="1"/>
              <a:t>ცხელი</a:t>
            </a:r>
            <a:r>
              <a:rPr lang="en-US" sz="2000" dirty="0"/>
              <a:t> </a:t>
            </a:r>
            <a:r>
              <a:rPr lang="en-US" sz="2000" dirty="0" err="1"/>
              <a:t>ხაზის</a:t>
            </a:r>
            <a:r>
              <a:rPr lang="en-US" sz="2000" dirty="0"/>
              <a:t> </a:t>
            </a:r>
            <a:r>
              <a:rPr lang="en-US" sz="2000" dirty="0" err="1"/>
              <a:t>ხელმისაწვდომობის</a:t>
            </a:r>
            <a:r>
              <a:rPr lang="en-US" sz="2000" dirty="0"/>
              <a:t> </a:t>
            </a:r>
            <a:r>
              <a:rPr lang="en-US" sz="2000" dirty="0" err="1" smtClean="0"/>
              <a:t>გაზრდა</a:t>
            </a:r>
            <a:r>
              <a:rPr lang="ka-GE" sz="2000" dirty="0" smtClean="0"/>
              <a:t>;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ka-GE" sz="1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1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755576" y="1340768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/>
              <a:t>ადამიანის უფლებები და ძირითადი თავისუფლებები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345195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anose="05000000000000000000" pitchFamily="2" charset="2"/>
              <a:buNone/>
            </a:pPr>
            <a:r>
              <a:rPr lang="en-US" sz="1600" dirty="0" err="1"/>
              <a:t>სსიპ</a:t>
            </a:r>
            <a:r>
              <a:rPr lang="en-US" sz="1600" dirty="0"/>
              <a:t> - </a:t>
            </a:r>
            <a:r>
              <a:rPr lang="en-US" sz="1600" dirty="0" err="1"/>
              <a:t>ადამიანით</a:t>
            </a:r>
            <a:r>
              <a:rPr lang="en-US" sz="1600" dirty="0"/>
              <a:t> </a:t>
            </a:r>
            <a:r>
              <a:rPr lang="en-US" sz="1600" dirty="0" err="1"/>
              <a:t>ვაჭრობის</a:t>
            </a:r>
            <a:r>
              <a:rPr lang="en-US" sz="1600" dirty="0"/>
              <a:t> (</a:t>
            </a:r>
            <a:r>
              <a:rPr lang="en-US" sz="1600" dirty="0" err="1"/>
              <a:t>ტრეფიკინგის</a:t>
            </a:r>
            <a:r>
              <a:rPr lang="en-US" sz="1600" dirty="0"/>
              <a:t>) </a:t>
            </a:r>
            <a:r>
              <a:rPr lang="en-US" sz="1600" dirty="0" err="1"/>
              <a:t>მსხვერპლთა</a:t>
            </a:r>
            <a:r>
              <a:rPr lang="en-US" sz="1600" dirty="0"/>
              <a:t>, </a:t>
            </a:r>
            <a:r>
              <a:rPr lang="en-US" sz="1600" dirty="0" err="1"/>
              <a:t>დაზარალებულთა</a:t>
            </a:r>
            <a:r>
              <a:rPr lang="en-US" sz="1600" dirty="0"/>
              <a:t> </a:t>
            </a:r>
            <a:r>
              <a:rPr lang="en-US" sz="1600" dirty="0" err="1"/>
              <a:t>დაცვისა</a:t>
            </a:r>
            <a:r>
              <a:rPr lang="en-US" sz="1600" dirty="0"/>
              <a:t> </a:t>
            </a:r>
            <a:r>
              <a:rPr lang="en-US" sz="1600" dirty="0" err="1"/>
              <a:t>და</a:t>
            </a:r>
            <a:r>
              <a:rPr lang="en-US" sz="1600" dirty="0"/>
              <a:t> </a:t>
            </a:r>
            <a:r>
              <a:rPr lang="en-US" sz="1600" dirty="0" err="1"/>
              <a:t>დახმარების</a:t>
            </a:r>
            <a:r>
              <a:rPr lang="en-US" sz="1600" dirty="0"/>
              <a:t> </a:t>
            </a:r>
            <a:r>
              <a:rPr lang="en-US" sz="1600" dirty="0" err="1"/>
              <a:t>სახელმწიფო</a:t>
            </a:r>
            <a:r>
              <a:rPr lang="en-US" sz="1600" dirty="0"/>
              <a:t> </a:t>
            </a:r>
            <a:r>
              <a:rPr lang="en-US" sz="1600" dirty="0" err="1" smtClean="0"/>
              <a:t>ფონდი</a:t>
            </a:r>
            <a:r>
              <a:rPr lang="ka-GE" sz="1600" dirty="0" smtClean="0"/>
              <a:t>ს მიერ შესრულებული </a:t>
            </a:r>
            <a:endParaRPr lang="en-US" sz="1600" dirty="0" smtClean="0"/>
          </a:p>
          <a:p>
            <a:pPr algn="ctr">
              <a:buFont typeface="Wingdings" panose="05000000000000000000" pitchFamily="2" charset="2"/>
              <a:buNone/>
            </a:pPr>
            <a:endParaRPr lang="en-US" sz="1600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ka-GE" sz="1600" dirty="0" smtClean="0"/>
              <a:t>ჩატარა ტრენინგები და გაიწერა შიდა რეგულაციები;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ka-GE" sz="1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ka-GE" sz="1600" dirty="0" smtClean="0"/>
              <a:t>ცნობიერების ამაღლების კამაპანია როგორც მას მედიის საშუალებით ასევე შეხვედრების მოწყობის გზით;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ka-GE" sz="1600" dirty="0" smtClean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ka-GE" sz="1600" dirty="0" smtClean="0"/>
              <a:t>2017 </a:t>
            </a:r>
            <a:r>
              <a:rPr lang="ka-GE" sz="1600" dirty="0"/>
              <a:t>წელს,  გაუმჯობესდა სახელმწიფო ფონდის  ცხელი ხაზის მატერიალურ-ტექნიკური ბაზა  და გაიზარდა  ცხელი ხაზის - 116006 - მომსახურებაზე ხელმისაწვდომობა, მარტის თვიდან უკვე არაქართულენოვანი მოსახლეობისთვისაც (კონსულტაციის მიღება შესაძლებელია 7 ენაზე).  ოჯახში ძალადობის საკითხებზე, ცხელი ხაზის (116006) მომსახურებით ისარგებლა –   2135 ადამიანმა. </a:t>
            </a:r>
            <a:endParaRPr lang="en-US" sz="1600" dirty="0"/>
          </a:p>
          <a:p>
            <a:pPr marL="571500" indent="-571500">
              <a:buFont typeface="Arial" panose="020B0604020202020204" pitchFamily="34" charset="0"/>
              <a:buChar char="•"/>
            </a:pPr>
            <a:endParaRPr lang="ru-RU" sz="1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755576" y="1340768"/>
            <a:ext cx="78488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2800" b="1" dirty="0"/>
              <a:t>ადამიანის უფლებები და ძირითადი თავისუფლებები</a:t>
            </a:r>
            <a:endParaRPr lang="en-US" sz="2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819250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2274838"/>
            <a:ext cx="849694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2000" dirty="0" err="1"/>
              <a:t>შშმ</a:t>
            </a:r>
            <a:r>
              <a:rPr lang="en-US" sz="2000" dirty="0"/>
              <a:t> </a:t>
            </a:r>
            <a:r>
              <a:rPr lang="en-US" sz="2000" dirty="0" err="1"/>
              <a:t>პირთა</a:t>
            </a:r>
            <a:r>
              <a:rPr lang="en-US" sz="2000" dirty="0"/>
              <a:t> </a:t>
            </a:r>
            <a:r>
              <a:rPr lang="en-US" sz="2000" dirty="0" err="1"/>
              <a:t>ახალი</a:t>
            </a:r>
            <a:r>
              <a:rPr lang="en-US" sz="2000" dirty="0"/>
              <a:t>  </a:t>
            </a:r>
            <a:r>
              <a:rPr lang="en-US" sz="2000" dirty="0" err="1"/>
              <a:t>შეფასების</a:t>
            </a:r>
            <a:r>
              <a:rPr lang="en-US" sz="2000" dirty="0"/>
              <a:t> </a:t>
            </a:r>
            <a:r>
              <a:rPr lang="en-US" sz="2000" dirty="0" err="1"/>
              <a:t>ინსტრუმენტისა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ორგანიზაციული</a:t>
            </a:r>
            <a:r>
              <a:rPr lang="en-US" sz="2000" dirty="0"/>
              <a:t> </a:t>
            </a:r>
            <a:r>
              <a:rPr lang="en-US" sz="2000" dirty="0" err="1"/>
              <a:t>სისტემის</a:t>
            </a:r>
            <a:r>
              <a:rPr lang="en-US" sz="2000" dirty="0"/>
              <a:t> </a:t>
            </a:r>
            <a:r>
              <a:rPr lang="en-US" sz="2000" dirty="0" err="1" smtClean="0"/>
              <a:t>შემუშავება</a:t>
            </a: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 err="1"/>
              <a:t>შშმ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დეინსტიტუციონალიზაციის</a:t>
            </a:r>
            <a:r>
              <a:rPr lang="en-US" sz="2000" dirty="0"/>
              <a:t> </a:t>
            </a:r>
            <a:r>
              <a:rPr lang="en-US" sz="2000" dirty="0" err="1"/>
              <a:t>გაგრძელება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გადაყვანა</a:t>
            </a:r>
            <a:r>
              <a:rPr lang="en-US" sz="2000" dirty="0"/>
              <a:t> </a:t>
            </a:r>
            <a:r>
              <a:rPr lang="en-US" sz="2000" dirty="0" err="1"/>
              <a:t>ალტერნატიულ</a:t>
            </a:r>
            <a:r>
              <a:rPr lang="en-US" sz="2000" dirty="0"/>
              <a:t> </a:t>
            </a:r>
            <a:r>
              <a:rPr lang="en-US" sz="2000" dirty="0" err="1"/>
              <a:t>ოჯახური</a:t>
            </a:r>
            <a:r>
              <a:rPr lang="en-US" sz="2000" dirty="0"/>
              <a:t> </a:t>
            </a:r>
            <a:r>
              <a:rPr lang="en-US" sz="2000" dirty="0" err="1"/>
              <a:t>ტიპის</a:t>
            </a:r>
            <a:r>
              <a:rPr lang="en-US" sz="2000" dirty="0"/>
              <a:t> </a:t>
            </a:r>
            <a:r>
              <a:rPr lang="en-US" sz="2000" dirty="0" err="1"/>
              <a:t>სერვისებში</a:t>
            </a:r>
            <a:r>
              <a:rPr lang="en-US" sz="2000" dirty="0"/>
              <a:t> -  </a:t>
            </a:r>
            <a:r>
              <a:rPr lang="en-US" sz="2000" dirty="0" err="1"/>
              <a:t>მინდობით</a:t>
            </a:r>
            <a:r>
              <a:rPr lang="en-US" sz="2000" dirty="0"/>
              <a:t> </a:t>
            </a:r>
            <a:r>
              <a:rPr lang="en-US" sz="2000" dirty="0" err="1"/>
              <a:t>აღზრდაში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მცირე</a:t>
            </a:r>
            <a:r>
              <a:rPr lang="en-US" sz="2000" dirty="0"/>
              <a:t> </a:t>
            </a:r>
            <a:r>
              <a:rPr lang="en-US" sz="2000" dirty="0" err="1"/>
              <a:t>ოჯახური</a:t>
            </a:r>
            <a:r>
              <a:rPr lang="en-US" sz="2000" dirty="0"/>
              <a:t> </a:t>
            </a:r>
            <a:r>
              <a:rPr lang="en-US" sz="2000" dirty="0" err="1"/>
              <a:t>ტიპის</a:t>
            </a:r>
            <a:r>
              <a:rPr lang="en-US" sz="2000" dirty="0"/>
              <a:t> </a:t>
            </a:r>
            <a:r>
              <a:rPr lang="en-US" sz="2000" dirty="0" err="1"/>
              <a:t>სახლებში</a:t>
            </a:r>
            <a:r>
              <a:rPr lang="en-US" sz="2000" dirty="0" smtClean="0"/>
              <a:t>.</a:t>
            </a: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 err="1"/>
              <a:t>შშმ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სერვისების</a:t>
            </a:r>
            <a:r>
              <a:rPr lang="en-US" sz="2000" dirty="0"/>
              <a:t> </a:t>
            </a:r>
            <a:r>
              <a:rPr lang="en-US" sz="2000" dirty="0" err="1"/>
              <a:t>გეოგრაფიული</a:t>
            </a:r>
            <a:r>
              <a:rPr lang="en-US" sz="2000" dirty="0"/>
              <a:t> </a:t>
            </a:r>
            <a:r>
              <a:rPr lang="en-US" sz="2000" dirty="0" err="1"/>
              <a:t>ხელმისაწვდომობის</a:t>
            </a:r>
            <a:r>
              <a:rPr lang="en-US" sz="2000" dirty="0"/>
              <a:t> </a:t>
            </a:r>
            <a:r>
              <a:rPr lang="en-US" sz="2000" dirty="0" err="1"/>
              <a:t>ზრდის</a:t>
            </a:r>
            <a:r>
              <a:rPr lang="en-US" sz="2000" dirty="0"/>
              <a:t> </a:t>
            </a:r>
            <a:r>
              <a:rPr lang="en-US" sz="2000" dirty="0" err="1"/>
              <a:t>ხელშეწყობა</a:t>
            </a:r>
            <a:r>
              <a:rPr lang="en-US" sz="2000" dirty="0"/>
              <a:t> </a:t>
            </a: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მიმართ</a:t>
            </a:r>
            <a:r>
              <a:rPr lang="en-US" sz="2000" dirty="0"/>
              <a:t> </a:t>
            </a:r>
            <a:r>
              <a:rPr lang="en-US" sz="2000" dirty="0" err="1"/>
              <a:t>ძალადობის</a:t>
            </a:r>
            <a:r>
              <a:rPr lang="en-US" sz="2000" dirty="0"/>
              <a:t> </a:t>
            </a:r>
            <a:r>
              <a:rPr lang="en-US" sz="2000" dirty="0" err="1"/>
              <a:t>აღმოფხვრის</a:t>
            </a:r>
            <a:r>
              <a:rPr lang="en-US" sz="2000" dirty="0"/>
              <a:t> </a:t>
            </a:r>
            <a:r>
              <a:rPr lang="en-US" sz="2000" dirty="0" err="1"/>
              <a:t>მექანიზმების</a:t>
            </a:r>
            <a:r>
              <a:rPr lang="en-US" sz="2000" dirty="0"/>
              <a:t> </a:t>
            </a:r>
            <a:r>
              <a:rPr lang="en-US" sz="2000" dirty="0" err="1"/>
              <a:t>გაუმჯობესების</a:t>
            </a:r>
            <a:r>
              <a:rPr lang="en-US" sz="2000" dirty="0"/>
              <a:t> </a:t>
            </a:r>
            <a:r>
              <a:rPr lang="en-US" sz="2000" dirty="0" err="1"/>
              <a:t>მიზნით</a:t>
            </a:r>
            <a:r>
              <a:rPr lang="en-US" sz="2000" dirty="0"/>
              <a:t>,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დაცვის</a:t>
            </a:r>
            <a:r>
              <a:rPr lang="en-US" sz="2000" dirty="0"/>
              <a:t> </a:t>
            </a:r>
            <a:r>
              <a:rPr lang="en-US" sz="2000" dirty="0" err="1"/>
              <a:t>მიმართვიანობის</a:t>
            </a:r>
            <a:r>
              <a:rPr lang="en-US" sz="2000" dirty="0"/>
              <a:t> (</a:t>
            </a:r>
            <a:r>
              <a:rPr lang="en-US" sz="2000" dirty="0" err="1"/>
              <a:t>რეფერირების</a:t>
            </a:r>
            <a:r>
              <a:rPr lang="en-US" sz="2000" dirty="0"/>
              <a:t>) </a:t>
            </a:r>
            <a:r>
              <a:rPr lang="en-US" sz="2000" dirty="0" err="1"/>
              <a:t>პროცედურების</a:t>
            </a:r>
            <a:r>
              <a:rPr lang="en-US" sz="2000" dirty="0"/>
              <a:t>  </a:t>
            </a:r>
            <a:r>
              <a:rPr lang="en-US" sz="2000" dirty="0" err="1"/>
              <a:t>დანერგვა</a:t>
            </a:r>
            <a:endParaRPr lang="en-US" sz="2000" dirty="0"/>
          </a:p>
          <a:p>
            <a:pPr marL="571500" indent="-571500">
              <a:buFont typeface="Arial" pitchFamily="34" charset="0"/>
              <a:buChar char="•"/>
            </a:pPr>
            <a:endParaRPr lang="en-US" sz="2000" dirty="0"/>
          </a:p>
          <a:p>
            <a:pPr marL="571500" indent="-571500" algn="ctr">
              <a:buFont typeface="Arial" pitchFamily="34" charset="0"/>
              <a:buChar char="•"/>
            </a:pPr>
            <a:endParaRPr lang="en-US" sz="3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827584" y="1340768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/>
              <a:t>დასაქმება, სოციალური პოლიტიკა და თანაბარი შესაძლებლობები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54436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1481882"/>
            <a:ext cx="8280920" cy="4339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endParaRPr lang="ka-GE" sz="2000" dirty="0"/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 err="1" smtClean="0"/>
              <a:t>შშმ</a:t>
            </a:r>
            <a:r>
              <a:rPr lang="en-US" sz="2000" dirty="0" smtClean="0"/>
              <a:t> </a:t>
            </a:r>
            <a:r>
              <a:rPr lang="en-US" sz="2000" dirty="0" err="1"/>
              <a:t>პირთა</a:t>
            </a:r>
            <a:r>
              <a:rPr lang="en-US" sz="2000" dirty="0"/>
              <a:t> </a:t>
            </a:r>
            <a:r>
              <a:rPr lang="en-US" sz="2000" dirty="0" err="1"/>
              <a:t>ახალი</a:t>
            </a:r>
            <a:r>
              <a:rPr lang="en-US" sz="2000" dirty="0"/>
              <a:t>  </a:t>
            </a:r>
            <a:r>
              <a:rPr lang="en-US" sz="2000" dirty="0" err="1"/>
              <a:t>შეფასების</a:t>
            </a:r>
            <a:r>
              <a:rPr lang="en-US" sz="2000" dirty="0"/>
              <a:t> </a:t>
            </a:r>
            <a:r>
              <a:rPr lang="en-US" sz="2000" dirty="0" err="1" smtClean="0"/>
              <a:t>ინსტრუმენტის</a:t>
            </a:r>
            <a:r>
              <a:rPr lang="ka-GE" sz="2000" dirty="0" smtClean="0"/>
              <a:t> ზრდასრულებისთვის შეირჩა, ხოლო ბავშვების შეფასების ინსტრუმენტის შეირჩა;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/>
              <a:t>2017 </a:t>
            </a:r>
            <a:r>
              <a:rPr lang="en-US" sz="2000" dirty="0" err="1"/>
              <a:t>წლის</a:t>
            </a:r>
            <a:r>
              <a:rPr lang="en-US" sz="2000" dirty="0"/>
              <a:t> </a:t>
            </a:r>
            <a:r>
              <a:rPr lang="en-US" sz="2000" dirty="0" err="1"/>
              <a:t>განმავლობაში</a:t>
            </a:r>
            <a:r>
              <a:rPr lang="en-US" sz="2000" dirty="0"/>
              <a:t>  </a:t>
            </a:r>
            <a:r>
              <a:rPr lang="en-US" sz="2000" dirty="0" err="1"/>
              <a:t>ჩვილ</a:t>
            </a:r>
            <a:r>
              <a:rPr lang="en-US" sz="2000" dirty="0"/>
              <a:t>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სახლიდან</a:t>
            </a:r>
            <a:r>
              <a:rPr lang="en-US" sz="2000" dirty="0"/>
              <a:t>  </a:t>
            </a:r>
            <a:r>
              <a:rPr lang="en-US" sz="2000" dirty="0" err="1"/>
              <a:t>მინდობით</a:t>
            </a:r>
            <a:r>
              <a:rPr lang="en-US" sz="2000" dirty="0"/>
              <a:t> </a:t>
            </a:r>
            <a:r>
              <a:rPr lang="en-US" sz="2000" dirty="0" err="1"/>
              <a:t>აღზრდაში</a:t>
            </a:r>
            <a:r>
              <a:rPr lang="en-US" sz="2000" dirty="0"/>
              <a:t> </a:t>
            </a:r>
            <a:r>
              <a:rPr lang="en-US" sz="2000" dirty="0" err="1"/>
              <a:t>განთავსდა</a:t>
            </a:r>
            <a:r>
              <a:rPr lang="en-US" sz="2000" dirty="0"/>
              <a:t> 6 </a:t>
            </a:r>
            <a:r>
              <a:rPr lang="en-US" sz="2000" dirty="0" err="1"/>
              <a:t>შშმ</a:t>
            </a:r>
            <a:r>
              <a:rPr lang="en-US" sz="2000" dirty="0"/>
              <a:t> </a:t>
            </a:r>
            <a:r>
              <a:rPr lang="en-US" sz="2000" dirty="0" err="1"/>
              <a:t>ბავშვი</a:t>
            </a:r>
            <a:r>
              <a:rPr lang="en-US" sz="2000" dirty="0"/>
              <a:t>, 1 </a:t>
            </a:r>
            <a:r>
              <a:rPr lang="en-US" sz="2000" dirty="0" err="1"/>
              <a:t>გადავიდა</a:t>
            </a:r>
            <a:r>
              <a:rPr lang="en-US" sz="2000" dirty="0"/>
              <a:t> </a:t>
            </a:r>
            <a:r>
              <a:rPr lang="en-US" sz="2000" dirty="0" err="1"/>
              <a:t>მცირე</a:t>
            </a:r>
            <a:r>
              <a:rPr lang="en-US" sz="2000" dirty="0"/>
              <a:t> </a:t>
            </a:r>
            <a:r>
              <a:rPr lang="en-US" sz="2000" dirty="0" err="1"/>
              <a:t>საოჯახო</a:t>
            </a:r>
            <a:r>
              <a:rPr lang="en-US" sz="2000" dirty="0"/>
              <a:t> </a:t>
            </a:r>
            <a:r>
              <a:rPr lang="en-US" sz="2000" dirty="0" err="1"/>
              <a:t>ტიპის</a:t>
            </a:r>
            <a:r>
              <a:rPr lang="en-US" sz="2000" dirty="0"/>
              <a:t> </a:t>
            </a:r>
            <a:r>
              <a:rPr lang="en-US" sz="2000" dirty="0" err="1"/>
              <a:t>სახლში</a:t>
            </a:r>
            <a:r>
              <a:rPr lang="en-US" sz="2000" dirty="0" smtClean="0"/>
              <a:t>.</a:t>
            </a: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ka-GE" sz="2000" dirty="0" smtClean="0"/>
              <a:t>დამტკიცდა ადრეული განვითარების სტანდარტი და ასევე ბავშთა მიტოვების პრევენციის ინსტრუქცია სამედიცინო დაწესებულებებისთვის;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2000" dirty="0"/>
          </a:p>
          <a:p>
            <a:pPr marL="571500" indent="-571500" algn="ctr">
              <a:buFont typeface="Arial" pitchFamily="34" charset="0"/>
              <a:buChar char="•"/>
            </a:pPr>
            <a:endParaRPr lang="en-US" sz="3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1114841" y="404664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/>
              <a:t>დასაქმება, სოციალური პოლიტიკა და თანაბარი შესაძლებლობები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0898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MOH ppt-0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36"/>
            <a:ext cx="9144000" cy="6857464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95536" y="1481882"/>
            <a:ext cx="8280920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en-US" sz="2000" dirty="0" err="1" smtClean="0"/>
              <a:t>ამოქმედდა</a:t>
            </a:r>
            <a:r>
              <a:rPr lang="en-US" sz="2000" dirty="0" smtClean="0"/>
              <a:t>  </a:t>
            </a:r>
            <a:r>
              <a:rPr lang="en-US" sz="2000" dirty="0"/>
              <a:t>8  </a:t>
            </a:r>
            <a:r>
              <a:rPr lang="en-US" sz="2000" dirty="0" err="1"/>
              <a:t>შშმ</a:t>
            </a:r>
            <a:r>
              <a:rPr lang="en-US" sz="2000" dirty="0"/>
              <a:t> </a:t>
            </a:r>
            <a:r>
              <a:rPr lang="en-US" sz="2000" dirty="0" err="1"/>
              <a:t>დღის</a:t>
            </a:r>
            <a:r>
              <a:rPr lang="en-US" sz="2000" dirty="0"/>
              <a:t> </a:t>
            </a:r>
            <a:r>
              <a:rPr lang="en-US" sz="2000" dirty="0" err="1"/>
              <a:t>ცენტრი</a:t>
            </a:r>
            <a:r>
              <a:rPr lang="en-US" sz="2000" dirty="0"/>
              <a:t> (</a:t>
            </a:r>
            <a:r>
              <a:rPr lang="en-US" sz="2000" dirty="0" err="1"/>
              <a:t>მცხეთა</a:t>
            </a:r>
            <a:r>
              <a:rPr lang="en-US" sz="2000" dirty="0"/>
              <a:t>, </a:t>
            </a:r>
            <a:r>
              <a:rPr lang="en-US" sz="2000" dirty="0" err="1"/>
              <a:t>ხარაგაული</a:t>
            </a:r>
            <a:r>
              <a:rPr lang="en-US" sz="2000" dirty="0"/>
              <a:t>, </a:t>
            </a:r>
            <a:r>
              <a:rPr lang="en-US" sz="2000" dirty="0" err="1"/>
              <a:t>ვანი</a:t>
            </a:r>
            <a:r>
              <a:rPr lang="en-US" sz="2000" dirty="0"/>
              <a:t>, </a:t>
            </a:r>
            <a:r>
              <a:rPr lang="en-US" sz="2000" dirty="0" err="1"/>
              <a:t>თელავი</a:t>
            </a:r>
            <a:r>
              <a:rPr lang="en-US" sz="2000" dirty="0"/>
              <a:t>, </a:t>
            </a:r>
            <a:r>
              <a:rPr lang="en-US" sz="2000" dirty="0" err="1"/>
              <a:t>ზუგდიდი</a:t>
            </a:r>
            <a:r>
              <a:rPr lang="en-US" sz="2000" dirty="0"/>
              <a:t>, </a:t>
            </a:r>
            <a:r>
              <a:rPr lang="en-US" sz="2000" dirty="0" err="1"/>
              <a:t>გურჯაანი</a:t>
            </a:r>
            <a:r>
              <a:rPr lang="en-US" sz="2000" dirty="0"/>
              <a:t>, </a:t>
            </a:r>
            <a:r>
              <a:rPr lang="en-US" sz="2000" dirty="0" err="1"/>
              <a:t>ზესტაფონი</a:t>
            </a:r>
            <a:r>
              <a:rPr lang="en-US" sz="2000" dirty="0"/>
              <a:t>, </a:t>
            </a:r>
            <a:r>
              <a:rPr lang="en-US" sz="2000" dirty="0" err="1"/>
              <a:t>ბორჯომი</a:t>
            </a:r>
            <a:r>
              <a:rPr lang="en-US" sz="2000" dirty="0"/>
              <a:t>), 5 </a:t>
            </a:r>
            <a:r>
              <a:rPr lang="en-US" sz="2000" dirty="0" err="1"/>
              <a:t>ადრეული</a:t>
            </a:r>
            <a:r>
              <a:rPr lang="en-US" sz="2000" dirty="0"/>
              <a:t> </a:t>
            </a:r>
            <a:r>
              <a:rPr lang="en-US" sz="2000" dirty="0" err="1"/>
              <a:t>განითარების</a:t>
            </a:r>
            <a:r>
              <a:rPr lang="en-US" sz="2000" dirty="0"/>
              <a:t> </a:t>
            </a:r>
            <a:r>
              <a:rPr lang="en-US" sz="2000" dirty="0" err="1"/>
              <a:t>სერვისი</a:t>
            </a:r>
            <a:r>
              <a:rPr lang="en-US" sz="2000" dirty="0"/>
              <a:t> (</a:t>
            </a:r>
            <a:r>
              <a:rPr lang="en-US" sz="2000" dirty="0" err="1"/>
              <a:t>მარნეული</a:t>
            </a:r>
            <a:r>
              <a:rPr lang="en-US" sz="2000" dirty="0"/>
              <a:t>, </a:t>
            </a:r>
            <a:r>
              <a:rPr lang="en-US" sz="2000" dirty="0" err="1"/>
              <a:t>თბილისი</a:t>
            </a:r>
            <a:r>
              <a:rPr lang="en-US" sz="2000" dirty="0"/>
              <a:t>, </a:t>
            </a:r>
            <a:r>
              <a:rPr lang="en-US" sz="2000" dirty="0" err="1"/>
              <a:t>ახალციხე</a:t>
            </a:r>
            <a:r>
              <a:rPr lang="en-US" sz="2000" dirty="0"/>
              <a:t>, </a:t>
            </a:r>
            <a:r>
              <a:rPr lang="en-US" sz="2000" dirty="0" err="1"/>
              <a:t>გორი</a:t>
            </a:r>
            <a:r>
              <a:rPr lang="en-US" sz="2000" dirty="0"/>
              <a:t>, </a:t>
            </a:r>
            <a:r>
              <a:rPr lang="en-US" sz="2000" dirty="0" err="1"/>
              <a:t>ბორჯომი</a:t>
            </a:r>
            <a:r>
              <a:rPr lang="en-US" sz="2000" dirty="0"/>
              <a:t>) </a:t>
            </a:r>
            <a:r>
              <a:rPr lang="en-US" sz="2000" dirty="0" err="1"/>
              <a:t>და</a:t>
            </a:r>
            <a:r>
              <a:rPr lang="en-US" sz="2000" dirty="0"/>
              <a:t>  6  </a:t>
            </a:r>
            <a:r>
              <a:rPr lang="en-US" sz="2000" dirty="0" err="1"/>
              <a:t>სარეაბილიტაციო</a:t>
            </a:r>
            <a:r>
              <a:rPr lang="en-US" sz="2000" dirty="0"/>
              <a:t> </a:t>
            </a:r>
            <a:r>
              <a:rPr lang="en-US" sz="2000" dirty="0" err="1"/>
              <a:t>მომსახურება</a:t>
            </a:r>
            <a:r>
              <a:rPr lang="en-US" sz="2000" dirty="0"/>
              <a:t> ( </a:t>
            </a:r>
            <a:r>
              <a:rPr lang="en-US" sz="2000" dirty="0" err="1"/>
              <a:t>ბათუმი</a:t>
            </a:r>
            <a:r>
              <a:rPr lang="en-US" sz="2000" dirty="0"/>
              <a:t> 2,  თბილისი-3,  ზუგდიდი-1).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 smtClean="0"/>
              <a:t>„</a:t>
            </a:r>
            <a:r>
              <a:rPr lang="en-US" sz="2000" dirty="0" err="1"/>
              <a:t>ოჯახში</a:t>
            </a:r>
            <a:r>
              <a:rPr lang="en-US" sz="2000" dirty="0"/>
              <a:t> </a:t>
            </a:r>
            <a:r>
              <a:rPr lang="en-US" sz="2000" dirty="0" err="1"/>
              <a:t>მცხოვრები</a:t>
            </a:r>
            <a:r>
              <a:rPr lang="en-US" sz="2000" dirty="0"/>
              <a:t> </a:t>
            </a:r>
            <a:r>
              <a:rPr lang="en-US" sz="2000" dirty="0" err="1" smtClean="0"/>
              <a:t>ბავშვის</a:t>
            </a:r>
            <a:r>
              <a:rPr lang="en-US" sz="2000" dirty="0" smtClean="0"/>
              <a:t> </a:t>
            </a:r>
            <a:r>
              <a:rPr lang="en-US" sz="2000" dirty="0" err="1"/>
              <a:t>დეკლარაციის</a:t>
            </a:r>
            <a:r>
              <a:rPr lang="en-US" sz="2000" dirty="0"/>
              <a:t>“ </a:t>
            </a:r>
            <a:r>
              <a:rPr lang="en-US" sz="2000" dirty="0" err="1"/>
              <a:t>ტესტირების</a:t>
            </a:r>
            <a:r>
              <a:rPr lang="en-US" sz="2000" dirty="0"/>
              <a:t> </a:t>
            </a:r>
            <a:r>
              <a:rPr lang="en-US" sz="2000" dirty="0" err="1"/>
              <a:t>შედეგების</a:t>
            </a:r>
            <a:r>
              <a:rPr lang="en-US" sz="2000" dirty="0"/>
              <a:t> </a:t>
            </a:r>
            <a:r>
              <a:rPr lang="en-US" sz="2000" dirty="0" err="1"/>
              <a:t>ანალიზი</a:t>
            </a:r>
            <a:r>
              <a:rPr lang="en-US" sz="2000" dirty="0"/>
              <a:t>, </a:t>
            </a:r>
            <a:r>
              <a:rPr lang="en-US" sz="2000" dirty="0" err="1"/>
              <a:t>შეფასდა</a:t>
            </a:r>
            <a:r>
              <a:rPr lang="en-US" sz="2000" dirty="0"/>
              <a:t> </a:t>
            </a:r>
            <a:r>
              <a:rPr lang="en-US" sz="2000" dirty="0" err="1"/>
              <a:t>ინსტრუმენტის</a:t>
            </a:r>
            <a:r>
              <a:rPr lang="en-US" sz="2000" dirty="0"/>
              <a:t> </a:t>
            </a:r>
            <a:r>
              <a:rPr lang="en-US" sz="2000" dirty="0" err="1"/>
              <a:t>ეფექტურობა</a:t>
            </a:r>
            <a:r>
              <a:rPr lang="en-US" sz="2000" dirty="0"/>
              <a:t>. </a:t>
            </a:r>
            <a:r>
              <a:rPr lang="en-US" sz="2000" dirty="0" err="1"/>
              <a:t>მომზადდა</a:t>
            </a:r>
            <a:r>
              <a:rPr lang="en-US" sz="2000" dirty="0"/>
              <a:t> </a:t>
            </a:r>
            <a:r>
              <a:rPr lang="en-US" sz="2000" dirty="0" err="1"/>
              <a:t>სოციალურად</a:t>
            </a:r>
            <a:r>
              <a:rPr lang="en-US" sz="2000" dirty="0"/>
              <a:t> </a:t>
            </a:r>
            <a:r>
              <a:rPr lang="en-US" sz="2000" dirty="0" err="1"/>
              <a:t>დაუცველ</a:t>
            </a:r>
            <a:r>
              <a:rPr lang="en-US" sz="2000" dirty="0"/>
              <a:t> </a:t>
            </a:r>
            <a:r>
              <a:rPr lang="en-US" sz="2000" dirty="0" err="1"/>
              <a:t>ოჯახებში</a:t>
            </a:r>
            <a:r>
              <a:rPr lang="en-US" sz="2000" dirty="0"/>
              <a:t> </a:t>
            </a:r>
            <a:r>
              <a:rPr lang="en-US" sz="2000" dirty="0" err="1"/>
              <a:t>მცხოვრები</a:t>
            </a:r>
            <a:r>
              <a:rPr lang="en-US" sz="2000" dirty="0"/>
              <a:t> </a:t>
            </a:r>
            <a:r>
              <a:rPr lang="en-US" sz="2000" dirty="0" err="1" smtClean="0"/>
              <a:t>ბავშვების</a:t>
            </a:r>
            <a:r>
              <a:rPr lang="en-US" sz="2000" dirty="0" smtClean="0"/>
              <a:t> </a:t>
            </a:r>
            <a:r>
              <a:rPr lang="en-US" sz="2000" dirty="0" err="1"/>
              <a:t>რეფერირების</a:t>
            </a:r>
            <a:r>
              <a:rPr lang="en-US" sz="2000" dirty="0"/>
              <a:t> </a:t>
            </a:r>
            <a:r>
              <a:rPr lang="en-US" sz="2000" dirty="0" err="1"/>
              <a:t>პროცედურების</a:t>
            </a:r>
            <a:r>
              <a:rPr lang="en-US" sz="2000" dirty="0"/>
              <a:t> </a:t>
            </a:r>
            <a:r>
              <a:rPr lang="en-US" sz="2000" dirty="0" err="1"/>
              <a:t>შესახებ</a:t>
            </a:r>
            <a:r>
              <a:rPr lang="en-US" sz="2000" dirty="0"/>
              <a:t> </a:t>
            </a:r>
            <a:r>
              <a:rPr lang="en-US" sz="2000" dirty="0" err="1"/>
              <a:t>შესაბამის</a:t>
            </a:r>
            <a:r>
              <a:rPr lang="en-US" sz="2000" dirty="0"/>
              <a:t> </a:t>
            </a:r>
            <a:r>
              <a:rPr lang="en-US" sz="2000" dirty="0" err="1"/>
              <a:t>სამართლებრივ</a:t>
            </a:r>
            <a:r>
              <a:rPr lang="en-US" sz="2000" dirty="0"/>
              <a:t> </a:t>
            </a:r>
            <a:r>
              <a:rPr lang="en-US" sz="2000" dirty="0" err="1"/>
              <a:t>აქტში</a:t>
            </a:r>
            <a:r>
              <a:rPr lang="en-US" sz="2000" dirty="0"/>
              <a:t>  </a:t>
            </a:r>
            <a:r>
              <a:rPr lang="en-US" sz="2000" dirty="0" err="1"/>
              <a:t>ცვლილების</a:t>
            </a:r>
            <a:r>
              <a:rPr lang="en-US" sz="2000" dirty="0"/>
              <a:t> </a:t>
            </a:r>
            <a:r>
              <a:rPr lang="en-US" sz="2000" dirty="0" err="1"/>
              <a:t>პროექტი</a:t>
            </a:r>
            <a:r>
              <a:rPr lang="en-US" sz="2000" dirty="0"/>
              <a:t>, </a:t>
            </a:r>
            <a:r>
              <a:rPr lang="en-US" sz="2000" dirty="0" err="1" smtClean="0"/>
              <a:t>ბავშვთა</a:t>
            </a:r>
            <a:r>
              <a:rPr lang="en-US" sz="2000" dirty="0" smtClean="0"/>
              <a:t> </a:t>
            </a:r>
            <a:r>
              <a:rPr lang="en-US" sz="2000" dirty="0" err="1"/>
              <a:t>მიმართ</a:t>
            </a:r>
            <a:r>
              <a:rPr lang="en-US" sz="2000" dirty="0"/>
              <a:t> </a:t>
            </a:r>
            <a:r>
              <a:rPr lang="en-US" sz="2000" dirty="0" err="1"/>
              <a:t>ძალადობის</a:t>
            </a:r>
            <a:r>
              <a:rPr lang="en-US" sz="2000" dirty="0"/>
              <a:t> </a:t>
            </a:r>
            <a:r>
              <a:rPr lang="en-US" sz="2000" dirty="0" err="1"/>
              <a:t>აღმოფხვრის</a:t>
            </a:r>
            <a:r>
              <a:rPr lang="en-US" sz="2000" dirty="0"/>
              <a:t> </a:t>
            </a:r>
            <a:r>
              <a:rPr lang="en-US" sz="2000" dirty="0" err="1"/>
              <a:t>მექანიზმების</a:t>
            </a:r>
            <a:r>
              <a:rPr lang="en-US" sz="2000" dirty="0"/>
              <a:t> </a:t>
            </a:r>
            <a:r>
              <a:rPr lang="en-US" sz="2000" dirty="0" err="1"/>
              <a:t>გაუმჯობესების</a:t>
            </a:r>
            <a:r>
              <a:rPr lang="en-US" sz="2000" dirty="0"/>
              <a:t> </a:t>
            </a:r>
            <a:r>
              <a:rPr lang="en-US" sz="2000" dirty="0" err="1"/>
              <a:t>მიზნით</a:t>
            </a:r>
            <a:r>
              <a:rPr lang="en-US" sz="2000" dirty="0"/>
              <a:t>, </a:t>
            </a:r>
            <a:r>
              <a:rPr lang="en-US" sz="2000" dirty="0" err="1"/>
              <a:t>ბავშვთა</a:t>
            </a:r>
            <a:r>
              <a:rPr lang="en-US" sz="2000" dirty="0"/>
              <a:t> </a:t>
            </a:r>
            <a:r>
              <a:rPr lang="en-US" sz="2000" dirty="0" err="1"/>
              <a:t>დაცვის</a:t>
            </a:r>
            <a:r>
              <a:rPr lang="en-US" sz="2000" dirty="0"/>
              <a:t> </a:t>
            </a:r>
            <a:r>
              <a:rPr lang="en-US" sz="2000" dirty="0" err="1"/>
              <a:t>მიმართვიანობის</a:t>
            </a:r>
            <a:r>
              <a:rPr lang="en-US" sz="2000" dirty="0"/>
              <a:t> (</a:t>
            </a:r>
            <a:r>
              <a:rPr lang="en-US" sz="2000" dirty="0" err="1"/>
              <a:t>რეფერირების</a:t>
            </a:r>
            <a:r>
              <a:rPr lang="en-US" sz="2000" dirty="0"/>
              <a:t>) </a:t>
            </a:r>
            <a:r>
              <a:rPr lang="en-US" sz="2000" dirty="0" err="1"/>
              <a:t>პროცედურების</a:t>
            </a:r>
            <a:r>
              <a:rPr lang="en-US" sz="2000" dirty="0"/>
              <a:t>  </a:t>
            </a:r>
            <a:r>
              <a:rPr lang="en-US" sz="2000" dirty="0" err="1" smtClean="0"/>
              <a:t>დანერგვა</a:t>
            </a:r>
            <a:endParaRPr lang="ka-GE" sz="2000" dirty="0" smtClean="0"/>
          </a:p>
          <a:p>
            <a:pPr marL="571500" indent="-571500">
              <a:buFont typeface="Arial" pitchFamily="34" charset="0"/>
              <a:buChar char="•"/>
            </a:pPr>
            <a:r>
              <a:rPr lang="en-US" sz="2000" dirty="0"/>
              <a:t>2017 </a:t>
            </a:r>
            <a:r>
              <a:rPr lang="en-US" sz="2000" dirty="0" err="1"/>
              <a:t>წელს</a:t>
            </a:r>
            <a:r>
              <a:rPr lang="en-US" sz="2000" dirty="0"/>
              <a:t> </a:t>
            </a:r>
            <a:r>
              <a:rPr lang="en-US" sz="2000" dirty="0" err="1"/>
              <a:t>იდენტიფიცირებული</a:t>
            </a:r>
            <a:r>
              <a:rPr lang="en-US" sz="2000" dirty="0"/>
              <a:t> </a:t>
            </a:r>
            <a:r>
              <a:rPr lang="en-US" sz="2000" dirty="0" err="1"/>
              <a:t>და</a:t>
            </a:r>
            <a:r>
              <a:rPr lang="en-US" sz="2000" dirty="0"/>
              <a:t> </a:t>
            </a:r>
            <a:r>
              <a:rPr lang="en-US" sz="2000" dirty="0" err="1"/>
              <a:t>რეაგირებულია</a:t>
            </a:r>
            <a:r>
              <a:rPr lang="en-US" sz="2000" dirty="0"/>
              <a:t> 850 </a:t>
            </a:r>
            <a:r>
              <a:rPr lang="en-US" sz="2000" dirty="0" err="1"/>
              <a:t>შემთხვევა</a:t>
            </a:r>
            <a:r>
              <a:rPr lang="en-US" sz="2000" dirty="0"/>
              <a:t>.</a:t>
            </a:r>
          </a:p>
          <a:p>
            <a:pPr marL="571500" indent="-571500">
              <a:buFont typeface="Arial" pitchFamily="34" charset="0"/>
              <a:buChar char="•"/>
            </a:pPr>
            <a:endParaRPr lang="en-US" sz="2000" dirty="0"/>
          </a:p>
          <a:p>
            <a:pPr marL="571500" indent="-571500">
              <a:buFont typeface="Arial" pitchFamily="34" charset="0"/>
              <a:buChar char="•"/>
            </a:pPr>
            <a:endParaRPr lang="en-US" sz="2000" dirty="0"/>
          </a:p>
          <a:p>
            <a:pPr marL="571500" indent="-571500" algn="ctr">
              <a:buFont typeface="Arial" pitchFamily="34" charset="0"/>
              <a:buChar char="•"/>
            </a:pPr>
            <a:endParaRPr lang="en-US" sz="3600" dirty="0" smtClean="0"/>
          </a:p>
        </p:txBody>
      </p:sp>
      <p:sp>
        <p:nvSpPr>
          <p:cNvPr id="8" name="Rectangle 7"/>
          <p:cNvSpPr/>
          <p:nvPr/>
        </p:nvSpPr>
        <p:spPr>
          <a:xfrm>
            <a:off x="1114841" y="404664"/>
            <a:ext cx="806489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 smtClean="0"/>
              <a:t>დასაქმება, სოციალური პოლიტიკა და თანაბარი შესაძლებლობები</a:t>
            </a:r>
            <a:endParaRPr lang="en-US" sz="32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722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396</Words>
  <Application>Microsoft Office PowerPoint</Application>
  <PresentationFormat>On-screen Show (4:3)</PresentationFormat>
  <Paragraphs>36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MoLHSA</dc:creator>
  <cp:lastModifiedBy>Nino Odisharia</cp:lastModifiedBy>
  <cp:revision>28</cp:revision>
  <dcterms:created xsi:type="dcterms:W3CDTF">2015-05-06T13:11:29Z</dcterms:created>
  <dcterms:modified xsi:type="dcterms:W3CDTF">2018-03-30T18:20:30Z</dcterms:modified>
</cp:coreProperties>
</file>