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notesMasterIdLst>
    <p:notesMasterId r:id="rId17"/>
  </p:notesMasterIdLst>
  <p:handoutMasterIdLst>
    <p:handoutMasterId r:id="rId18"/>
  </p:handoutMasterIdLst>
  <p:sldIdLst>
    <p:sldId id="382" r:id="rId2"/>
    <p:sldId id="387" r:id="rId3"/>
    <p:sldId id="388" r:id="rId4"/>
    <p:sldId id="405" r:id="rId5"/>
    <p:sldId id="404" r:id="rId6"/>
    <p:sldId id="389" r:id="rId7"/>
    <p:sldId id="391" r:id="rId8"/>
    <p:sldId id="393" r:id="rId9"/>
    <p:sldId id="406" r:id="rId10"/>
    <p:sldId id="394" r:id="rId11"/>
    <p:sldId id="407" r:id="rId12"/>
    <p:sldId id="401" r:id="rId13"/>
    <p:sldId id="396" r:id="rId14"/>
    <p:sldId id="399" r:id="rId15"/>
    <p:sldId id="40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in habicht" initials="th" lastIdx="1" clrIdx="0"/>
  <p:cmAuthor id="2" name="Kahur Kristiina" initials="KK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9E"/>
    <a:srgbClr val="00BAFF"/>
    <a:srgbClr val="CBF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/>
    <p:restoredTop sz="95246"/>
  </p:normalViewPr>
  <p:slideViewPr>
    <p:cSldViewPr snapToGrid="0" snapToObjects="1">
      <p:cViewPr>
        <p:scale>
          <a:sx n="83" d="100"/>
          <a:sy n="83" d="100"/>
        </p:scale>
        <p:origin x="1776" y="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-18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51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242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WHO SUMMER SCHOOL: WHO Barcelona </a:t>
            </a:r>
          </a:p>
          <a:p>
            <a:r>
              <a:rPr lang="en-US"/>
              <a:t>Course on Health Financing for UHC in Russian</a:t>
            </a:r>
          </a:p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24- 28 July 2017</a:t>
            </a:r>
          </a:p>
          <a:p>
            <a:r>
              <a:rPr lang="en-US" err="1"/>
              <a:t>Issyk</a:t>
            </a:r>
            <a:r>
              <a:rPr lang="en-US"/>
              <a:t> -</a:t>
            </a:r>
            <a:r>
              <a:rPr lang="en-US" err="1"/>
              <a:t>Kul</a:t>
            </a:r>
            <a:r>
              <a:rPr lang="en-US"/>
              <a:t>, Kyrgyzstan</a:t>
            </a:r>
          </a:p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Day 3, Session 1-1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381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86F10-0B28-CF4D-A544-54FD00DA5B85}" type="datetimeFigureOut">
              <a:rPr lang="en-US" smtClean="0"/>
              <a:t>5/10/18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06DEE-59E1-5846-85A1-E51440592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89757-0D1C-4FA1-B354-291956582D76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282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89757-0D1C-4FA1-B354-291956582D7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450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89757-0D1C-4FA1-B354-291956582D76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4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3841A-3E4F-FB40-8076-C2B569D5A61E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16236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037A89-4583-834C-B5EB-944FFA34643A}" type="datetimeFigureOut">
              <a:rPr lang="en-US" smtClean="0"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4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532" y="4577636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DRG cost weights and pricing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b="1" dirty="0">
                <a:latin typeface="+mn-lt"/>
              </a:rPr>
              <a:t/>
            </a:r>
            <a:br>
              <a:rPr lang="en-GB" b="1" dirty="0">
                <a:latin typeface="+mn-lt"/>
              </a:rPr>
            </a:b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Triin Habicht</a:t>
            </a:r>
            <a:br>
              <a:rPr lang="en-GB" sz="3600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15.05.2018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1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097" y="580400"/>
            <a:ext cx="7918728" cy="145075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Trimming example: DRG </a:t>
            </a:r>
            <a:r>
              <a:rPr lang="en-GB" b="1" dirty="0"/>
              <a:t>070B “Otitis media &amp; </a:t>
            </a:r>
            <a:r>
              <a:rPr lang="en-GB" b="1" dirty="0" err="1"/>
              <a:t>uri</a:t>
            </a:r>
            <a:r>
              <a:rPr lang="en-GB" b="1" dirty="0"/>
              <a:t>, age 0-17, w/o cc” </a:t>
            </a:r>
            <a:r>
              <a:rPr lang="en-GB" b="1" dirty="0" smtClean="0"/>
              <a:t>- 1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47874"/>
              </p:ext>
            </p:extLst>
          </p:nvPr>
        </p:nvGraphicFramePr>
        <p:xfrm>
          <a:off x="1605285" y="2858063"/>
          <a:ext cx="1716089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80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35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Initial data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545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507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STD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365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Minimum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56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Maximum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5 755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2 089 942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Count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3 834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CV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0,67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509797"/>
              </p:ext>
            </p:extLst>
          </p:nvPr>
        </p:nvGraphicFramePr>
        <p:xfrm>
          <a:off x="3594423" y="2858063"/>
          <a:ext cx="1593850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969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6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1st_trimming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509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503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STD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222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Minimum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56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Maximum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1 625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1 915 679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Count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3 765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CV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0,44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9330"/>
              </p:ext>
            </p:extLst>
          </p:nvPr>
        </p:nvGraphicFramePr>
        <p:xfrm>
          <a:off x="5461323" y="2855208"/>
          <a:ext cx="1797049" cy="16487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572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9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8319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2nd_trimming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500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499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STD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204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Minimum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70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Maximum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938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1 854 365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Count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3 712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CV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0,41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3321373" y="3679595"/>
            <a:ext cx="273050" cy="122117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ight Arrow 7"/>
          <p:cNvSpPr/>
          <p:nvPr/>
        </p:nvSpPr>
        <p:spPr>
          <a:xfrm>
            <a:off x="5188273" y="3679595"/>
            <a:ext cx="273050" cy="122117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0" name="Group 9"/>
          <p:cNvGrpSpPr/>
          <p:nvPr/>
        </p:nvGrpSpPr>
        <p:grpSpPr>
          <a:xfrm>
            <a:off x="233642" y="754932"/>
            <a:ext cx="362309" cy="349370"/>
            <a:chOff x="4399472" y="4382219"/>
            <a:chExt cx="483079" cy="465827"/>
          </a:xfrm>
        </p:grpSpPr>
        <p:sp>
          <p:nvSpPr>
            <p:cNvPr id="11" name="Oval 10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609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097" y="580400"/>
            <a:ext cx="7918728" cy="145075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Trimming example: DRG </a:t>
            </a:r>
            <a:r>
              <a:rPr lang="en-GB" b="1" dirty="0"/>
              <a:t>070B “Otitis media &amp; </a:t>
            </a:r>
            <a:r>
              <a:rPr lang="en-GB" b="1" dirty="0" err="1"/>
              <a:t>uri</a:t>
            </a:r>
            <a:r>
              <a:rPr lang="en-GB" b="1" dirty="0"/>
              <a:t>, age 0-17, w/o cc</a:t>
            </a:r>
            <a:r>
              <a:rPr lang="en-GB" b="1" dirty="0" smtClean="0"/>
              <a:t>” - 2</a:t>
            </a:r>
            <a:endParaRPr lang="en-US" b="1" dirty="0"/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7" y="2031157"/>
            <a:ext cx="7398503" cy="4135417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02646" y="580400"/>
            <a:ext cx="362309" cy="349370"/>
            <a:chOff x="4399472" y="4382219"/>
            <a:chExt cx="483079" cy="465827"/>
          </a:xfrm>
        </p:grpSpPr>
        <p:sp>
          <p:nvSpPr>
            <p:cNvPr id="11" name="Oval 10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94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990" y="-12320"/>
            <a:ext cx="7543800" cy="1450757"/>
          </a:xfrm>
        </p:spPr>
        <p:txBody>
          <a:bodyPr/>
          <a:lstStyle/>
          <a:p>
            <a:pPr lvl="0"/>
            <a:r>
              <a:rPr lang="en-GB" b="1" dirty="0"/>
              <a:t>Case-mix index </a:t>
            </a:r>
            <a:r>
              <a:rPr lang="en-GB" b="1" dirty="0" smtClean="0"/>
              <a:t>(CMI)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493" y="1726637"/>
            <a:ext cx="7543801" cy="4023360"/>
          </a:xfrm>
        </p:spPr>
        <p:txBody>
          <a:bodyPr/>
          <a:lstStyle/>
          <a:p>
            <a:r>
              <a:rPr lang="en-GB" sz="2700" dirty="0"/>
              <a:t>CMI is a measure of one hospital’s overall output of cases (volume and type of cases) compared to the average for all hospitals</a:t>
            </a:r>
          </a:p>
          <a:p>
            <a:endParaRPr lang="en-GB" sz="2400" dirty="0"/>
          </a:p>
          <a:p>
            <a:pPr algn="ctr"/>
            <a:endParaRPr lang="en-US" sz="27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51768" y="3738317"/>
            <a:ext cx="6104395" cy="1247377"/>
            <a:chOff x="1815194" y="3560080"/>
            <a:chExt cx="3962645" cy="537206"/>
          </a:xfrm>
        </p:grpSpPr>
        <p:sp>
          <p:nvSpPr>
            <p:cNvPr id="5" name="TextBox 4"/>
            <p:cNvSpPr txBox="1"/>
            <p:nvPr/>
          </p:nvSpPr>
          <p:spPr>
            <a:xfrm>
              <a:off x="1815194" y="3765150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CMI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561019" y="3560080"/>
              <a:ext cx="3216820" cy="30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 err="1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Σ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 (relative weight of DRG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X *</a:t>
              </a:r>
            </a:p>
            <a:p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number 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of cases in DRG X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)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05444" y="3924971"/>
              <a:ext cx="319055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Number 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of cases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37791" y="538374"/>
            <a:ext cx="362309" cy="349370"/>
            <a:chOff x="4399472" y="4382219"/>
            <a:chExt cx="483079" cy="465827"/>
          </a:xfrm>
        </p:grpSpPr>
        <p:sp>
          <p:nvSpPr>
            <p:cNvPr id="10" name="Oval 9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796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386" y="146868"/>
            <a:ext cx="7543800" cy="1450757"/>
          </a:xfrm>
        </p:spPr>
        <p:txBody>
          <a:bodyPr/>
          <a:lstStyle/>
          <a:p>
            <a:pPr lvl="0"/>
            <a:r>
              <a:rPr lang="en-GB" b="1" dirty="0"/>
              <a:t>DRG base rate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25266"/>
            <a:ext cx="8273810" cy="3687859"/>
          </a:xfrm>
        </p:spPr>
        <p:txBody>
          <a:bodyPr>
            <a:normAutofit/>
          </a:bodyPr>
          <a:lstStyle/>
          <a:p>
            <a:r>
              <a:rPr lang="en-US" sz="2850" dirty="0"/>
              <a:t>DRG base rate reflects the monetary value of average case</a:t>
            </a:r>
          </a:p>
          <a:p>
            <a:endParaRPr lang="en-US" dirty="0"/>
          </a:p>
          <a:p>
            <a:pPr algn="ctr"/>
            <a:endParaRPr lang="en-US" sz="2850" i="1" dirty="0"/>
          </a:p>
          <a:p>
            <a:pPr algn="ctr"/>
            <a:endParaRPr lang="en-US" sz="285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241541" y="1118155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71386" y="3708921"/>
            <a:ext cx="7401227" cy="1419811"/>
            <a:chOff x="973359" y="3618249"/>
            <a:chExt cx="4804479" cy="611468"/>
          </a:xfrm>
        </p:grpSpPr>
        <p:sp>
          <p:nvSpPr>
            <p:cNvPr id="8" name="TextBox 7"/>
            <p:cNvSpPr txBox="1"/>
            <p:nvPr/>
          </p:nvSpPr>
          <p:spPr>
            <a:xfrm>
              <a:off x="973359" y="3752656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 base rate 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561018" y="3618249"/>
              <a:ext cx="3216820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Total budget or expenditures 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29719" y="3924853"/>
              <a:ext cx="3190559" cy="30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(Sum of equivalent cases across all DRGs * CMI ) </a:t>
              </a:r>
              <a:endParaRPr lang="en-GB" sz="2000" b="1" i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94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DRG adjustments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8285"/>
            <a:ext cx="8329370" cy="4169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dirty="0"/>
              <a:t>Potential adjustment criteria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Teaching status 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Geographical location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Clinical aspects (e.g. specialization, 24/7 preparedness)</a:t>
            </a:r>
          </a:p>
          <a:p>
            <a:endParaRPr lang="en-US" sz="2700" dirty="0"/>
          </a:p>
          <a:p>
            <a:pPr marL="0" indent="0">
              <a:buNone/>
            </a:pPr>
            <a:r>
              <a:rPr lang="en-US" sz="2700" dirty="0"/>
              <a:t>Adjustments could be applied to the DRG base rate and/or excluding some costs out of the DRG system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66341" y="1029892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567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DRG adjustments - outliers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High and low cost/LOS cases</a:t>
            </a:r>
          </a:p>
          <a:p>
            <a:endParaRPr lang="en-GB" sz="2800" dirty="0"/>
          </a:p>
          <a:p>
            <a:r>
              <a:rPr lang="en-GB" sz="2800" dirty="0"/>
              <a:t>Clinical criteria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sz="2100" dirty="0"/>
              <a:t>Clinical speciality (e.g. psychiatric care, rehabilitation, nursing care)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sz="2100" dirty="0"/>
              <a:t>Specific treatments (e.g. ICU, chemotherapy, artificial ventilation)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sz="2100" dirty="0"/>
              <a:t>Referral status (e.g. referred cases)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mr-IN" sz="2100" dirty="0"/>
              <a:t>…</a:t>
            </a:r>
            <a:endParaRPr lang="en-GB" sz="2100" dirty="0"/>
          </a:p>
        </p:txBody>
      </p:sp>
      <p:grpSp>
        <p:nvGrpSpPr>
          <p:cNvPr id="4" name="Group 3"/>
          <p:cNvGrpSpPr/>
          <p:nvPr/>
        </p:nvGrpSpPr>
        <p:grpSpPr>
          <a:xfrm>
            <a:off x="266341" y="1029892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753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229" y="-155357"/>
            <a:ext cx="7543800" cy="1450757"/>
          </a:xfrm>
        </p:spPr>
        <p:txBody>
          <a:bodyPr/>
          <a:lstStyle/>
          <a:p>
            <a:r>
              <a:rPr lang="en-US" b="1" dirty="0" smtClean="0"/>
              <a:t>Core components of DRG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67217" y="1527160"/>
            <a:ext cx="6391824" cy="4660508"/>
            <a:chOff x="1624417" y="1890576"/>
            <a:chExt cx="5651490" cy="411017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24417" y="1890576"/>
              <a:ext cx="5651490" cy="4110174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3218445" y="4214128"/>
              <a:ext cx="362309" cy="349370"/>
              <a:chOff x="4399472" y="4382219"/>
              <a:chExt cx="483079" cy="46582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399472" y="4382219"/>
                <a:ext cx="483079" cy="46582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490168" y="4430466"/>
                <a:ext cx="3637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681880" y="4177943"/>
              <a:ext cx="362309" cy="349370"/>
              <a:chOff x="4399472" y="4382219"/>
              <a:chExt cx="483079" cy="46582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4399472" y="4382219"/>
                <a:ext cx="483079" cy="46582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490168" y="4430466"/>
                <a:ext cx="3637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450162" y="4177943"/>
              <a:ext cx="362309" cy="349370"/>
              <a:chOff x="4399472" y="4382219"/>
              <a:chExt cx="483079" cy="465827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4399472" y="4382219"/>
                <a:ext cx="483079" cy="46582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90168" y="4430466"/>
                <a:ext cx="3637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63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b="1" dirty="0"/>
              <a:t>DRG relative cost weights 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01" y="1875295"/>
            <a:ext cx="8275036" cy="4040895"/>
          </a:xfrm>
        </p:spPr>
        <p:txBody>
          <a:bodyPr>
            <a:normAutofit/>
          </a:bodyPr>
          <a:lstStyle/>
          <a:p>
            <a:r>
              <a:rPr lang="en-GB" sz="2800" dirty="0"/>
              <a:t>A DRG relative cost weight measures the expected cost of a certain DRG, relative to the expected cost of the average case across all cases</a:t>
            </a:r>
          </a:p>
          <a:p>
            <a:pPr marL="0" indent="0" algn="ctr">
              <a:buNone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GB" sz="30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GB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5169" y="3819434"/>
            <a:ext cx="8888831" cy="1125155"/>
            <a:chOff x="-33813" y="3612717"/>
            <a:chExt cx="5770152" cy="484569"/>
          </a:xfrm>
        </p:grpSpPr>
        <p:sp>
          <p:nvSpPr>
            <p:cNvPr id="7" name="TextBox 6"/>
            <p:cNvSpPr txBox="1"/>
            <p:nvPr/>
          </p:nvSpPr>
          <p:spPr>
            <a:xfrm>
              <a:off x="-33813" y="3752656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 “X” Relative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Weight 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561020" y="3612717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Average Cost of “DRG X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”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05444" y="3924971"/>
              <a:ext cx="319055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Overall Average Cost of Case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440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279" y="338886"/>
            <a:ext cx="8343901" cy="1450757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Example: </a:t>
            </a:r>
            <a:r>
              <a:rPr lang="en-GB" b="1" dirty="0"/>
              <a:t>DRG cost </a:t>
            </a:r>
            <a:r>
              <a:rPr lang="en-GB" b="1" dirty="0" smtClean="0"/>
              <a:t>weights and tariffs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946" y="1613123"/>
            <a:ext cx="8508569" cy="402336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A </a:t>
            </a:r>
            <a:r>
              <a:rPr lang="en-GB" sz="2800" dirty="0"/>
              <a:t>DRG with a relative cost weight of 1,0 reflects the average </a:t>
            </a:r>
            <a:r>
              <a:rPr lang="en-GB" sz="2800" dirty="0" smtClean="0"/>
              <a:t>case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If </a:t>
            </a:r>
            <a:r>
              <a:rPr lang="en-GB" sz="2400" dirty="0" smtClean="0"/>
              <a:t>average cost of case (</a:t>
            </a:r>
            <a:r>
              <a:rPr lang="en-GB" sz="2400" dirty="0"/>
              <a:t>base rate) is 1 </a:t>
            </a:r>
            <a:r>
              <a:rPr lang="en-GB" sz="2400" dirty="0" smtClean="0"/>
              <a:t>000 </a:t>
            </a:r>
            <a:r>
              <a:rPr lang="en-GB" sz="2400" dirty="0" err="1" smtClean="0"/>
              <a:t>lari</a:t>
            </a:r>
            <a:r>
              <a:rPr lang="en-GB" sz="2400" dirty="0"/>
              <a:t> </a:t>
            </a:r>
            <a:r>
              <a:rPr lang="en-GB" sz="2400" dirty="0" smtClean="0"/>
              <a:t>then:</a:t>
            </a:r>
            <a:endParaRPr lang="en-GB" sz="2400" dirty="0"/>
          </a:p>
          <a:p>
            <a:pPr marL="0" indent="0">
              <a:buNone/>
            </a:pPr>
            <a:r>
              <a:rPr lang="en-GB" u="sng" dirty="0"/>
              <a:t>DRG </a:t>
            </a:r>
            <a:r>
              <a:rPr lang="en-GB" u="sng" dirty="0" smtClean="0"/>
              <a:t>A </a:t>
            </a:r>
            <a:r>
              <a:rPr lang="en-GB" dirty="0" smtClean="0"/>
              <a:t>with a </a:t>
            </a:r>
            <a:r>
              <a:rPr lang="en-GB" dirty="0"/>
              <a:t>cost weight </a:t>
            </a:r>
            <a:r>
              <a:rPr lang="en-GB" dirty="0" smtClean="0"/>
              <a:t>0,45 has a monetary value 0,45*1 000=450lari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 smtClean="0"/>
              <a:t>DRG B </a:t>
            </a:r>
            <a:r>
              <a:rPr lang="en-GB" dirty="0" smtClean="0"/>
              <a:t>with a </a:t>
            </a:r>
            <a:r>
              <a:rPr lang="en-GB" dirty="0"/>
              <a:t>cost weight 2,32 </a:t>
            </a:r>
            <a:r>
              <a:rPr lang="en-GB" dirty="0" smtClean="0"/>
              <a:t>has a monetary value 2,32*1 000=2320lari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2925" y="2585590"/>
            <a:ext cx="8538149" cy="716500"/>
            <a:chOff x="800987" y="3618249"/>
            <a:chExt cx="5542508" cy="308574"/>
          </a:xfrm>
        </p:grpSpPr>
        <p:sp>
          <p:nvSpPr>
            <p:cNvPr id="5" name="TextBox 4"/>
            <p:cNvSpPr txBox="1"/>
            <p:nvPr/>
          </p:nvSpPr>
          <p:spPr>
            <a:xfrm>
              <a:off x="800987" y="3752653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Tariff of DRG X  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61018" y="3618249"/>
              <a:ext cx="3216820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81025" y="3754508"/>
              <a:ext cx="3962470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 X relative cost weight * DRG base rate 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9" name="Oval 8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339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62366"/>
            <a:ext cx="8018436" cy="1450757"/>
          </a:xfrm>
        </p:spPr>
        <p:txBody>
          <a:bodyPr>
            <a:normAutofit/>
          </a:bodyPr>
          <a:lstStyle/>
          <a:p>
            <a:r>
              <a:rPr lang="en-US" b="1" dirty="0"/>
              <a:t>Cost weight calculation is more than simple math</a:t>
            </a:r>
            <a:r>
              <a:rPr lang="mr-IN" b="1" dirty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37" y="1845734"/>
            <a:ext cx="8012624" cy="41676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Factors to take into account: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low </a:t>
            </a:r>
            <a:r>
              <a:rPr lang="en-US" sz="2400" dirty="0"/>
              <a:t>and high cost cases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DRGs </a:t>
            </a:r>
            <a:r>
              <a:rPr lang="en-US" sz="2400" dirty="0"/>
              <a:t>with small number of cases, e.g. 30 cases in one DRG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DRGs </a:t>
            </a:r>
            <a:r>
              <a:rPr lang="en-US" sz="2400" dirty="0"/>
              <a:t>without any case during particular period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anomalies</a:t>
            </a:r>
            <a:r>
              <a:rPr lang="en-US" sz="2400" dirty="0"/>
              <a:t>, e.g. cost weight for complicated DRG is lower than non-complicated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health </a:t>
            </a:r>
            <a:r>
              <a:rPr lang="en-US" sz="2400" dirty="0"/>
              <a:t>policy priorities, e.g. (dis)incentivizing certain clinical </a:t>
            </a:r>
            <a:r>
              <a:rPr lang="en-US" sz="2400" dirty="0" smtClean="0"/>
              <a:t>practice</a:t>
            </a:r>
            <a:endParaRPr lang="en-US" sz="2400" dirty="0"/>
          </a:p>
          <a:p>
            <a:pPr marL="457200" indent="-457200">
              <a:buFont typeface="+mj-lt"/>
              <a:buAutoNum type="alphaLcPeriod"/>
            </a:pP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20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Options to develop DRG cost weights?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778600" cy="4477574"/>
          </a:xfrm>
        </p:spPr>
        <p:txBody>
          <a:bodyPr>
            <a:normAutofit/>
          </a:bodyPr>
          <a:lstStyle/>
          <a:p>
            <a:r>
              <a:rPr lang="en-GB" sz="2800" dirty="0" smtClean="0"/>
              <a:t>Existing tariffs </a:t>
            </a:r>
            <a:endParaRPr lang="en-GB" sz="2800" dirty="0"/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Pragmatic and some countries use that approach (e.g. Estonia, Thailand)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Serves as </a:t>
            </a:r>
            <a:r>
              <a:rPr lang="en-GB" dirty="0"/>
              <a:t>a proxy for cost information as best available information about providers’ absolute and relative </a:t>
            </a:r>
            <a:r>
              <a:rPr lang="en-GB" dirty="0" smtClean="0"/>
              <a:t>costs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Other country’s DRG weights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Widely used if no alternatives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Reference country’s cost structure might be different (e.g. exclude salary cost)</a:t>
            </a:r>
          </a:p>
          <a:p>
            <a:pPr>
              <a:lnSpc>
                <a:spcPct val="110000"/>
              </a:lnSpc>
            </a:pPr>
            <a:r>
              <a:rPr lang="en-US" sz="2800" dirty="0"/>
              <a:t>Separate cost accounting pilot in selected hospitals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Requires development of costing methodology, data collection system and to find collaborative hospitals who have wide scope of services with high volume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Time and resource intensive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55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65711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Options to validate DRG cost weights: </a:t>
            </a:r>
            <a:r>
              <a:rPr lang="en-US" b="1" dirty="0" smtClean="0"/>
              <a:t>check homogeneity </a:t>
            </a:r>
            <a:r>
              <a:rPr lang="en-US" b="1" dirty="0"/>
              <a:t>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4" y="1863945"/>
            <a:ext cx="8058151" cy="40233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sz="27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800" u="sng" dirty="0" smtClean="0"/>
              <a:t>Coefficient </a:t>
            </a:r>
            <a:r>
              <a:rPr lang="en-GB" sz="2800" u="sng" dirty="0"/>
              <a:t>of variation</a:t>
            </a:r>
            <a:r>
              <a:rPr lang="en-GB" sz="2800" dirty="0"/>
              <a:t> (CV) shows the extent of variability in relation to the mean </a:t>
            </a:r>
            <a:endParaRPr lang="en-GB" sz="2800" dirty="0" smtClean="0"/>
          </a:p>
          <a:p>
            <a:pPr marL="0" indent="0" algn="ctr">
              <a:buNone/>
            </a:pPr>
            <a:endParaRPr lang="en-GB" sz="2800" i="1" dirty="0"/>
          </a:p>
          <a:p>
            <a:pPr marL="0" indent="0" algn="ctr">
              <a:buNone/>
            </a:pPr>
            <a:endParaRPr lang="en-GB" sz="2800" i="1" dirty="0" smtClean="0"/>
          </a:p>
          <a:p>
            <a:pPr marL="0" indent="0" algn="ctr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dirty="0" smtClean="0"/>
              <a:t>If </a:t>
            </a:r>
            <a:r>
              <a:rPr lang="en-GB" sz="2800" dirty="0"/>
              <a:t>CV&gt;0.5, then this DRG </a:t>
            </a:r>
            <a:r>
              <a:rPr lang="en-GB" sz="2800" dirty="0" smtClean="0"/>
              <a:t>group has </a:t>
            </a:r>
            <a:r>
              <a:rPr lang="en-GB" sz="2800" dirty="0"/>
              <a:t>rather heterogeneous data</a:t>
            </a:r>
            <a:endParaRPr lang="en-US" sz="2800" dirty="0"/>
          </a:p>
          <a:p>
            <a:pPr marL="0" indent="0" algn="ctr">
              <a:buNone/>
            </a:pPr>
            <a:endParaRPr lang="en-GB" sz="27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1232297"/>
            <a:ext cx="805815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1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GB" sz="2100" b="1" dirty="0">
                <a:solidFill>
                  <a:schemeClr val="accent6">
                    <a:lumMod val="75000"/>
                  </a:schemeClr>
                </a:solidFill>
              </a:rPr>
            </a:br>
            <a:endParaRPr lang="en-US" sz="21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66341" y="395133"/>
            <a:ext cx="362309" cy="349370"/>
            <a:chOff x="4399472" y="4382219"/>
            <a:chExt cx="483079" cy="465827"/>
          </a:xfrm>
        </p:grpSpPr>
        <p:sp>
          <p:nvSpPr>
            <p:cNvPr id="6" name="Oval 5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181201" y="3494309"/>
            <a:ext cx="6953047" cy="1125155"/>
            <a:chOff x="1222794" y="3612717"/>
            <a:chExt cx="4513545" cy="484569"/>
          </a:xfrm>
        </p:grpSpPr>
        <p:sp>
          <p:nvSpPr>
            <p:cNvPr id="9" name="TextBox 8"/>
            <p:cNvSpPr txBox="1"/>
            <p:nvPr/>
          </p:nvSpPr>
          <p:spPr>
            <a:xfrm>
              <a:off x="1222794" y="3752656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CV of 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DRGX 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61020" y="3612717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Standard Deviation of DRGX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05444" y="3924971"/>
              <a:ext cx="319055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Average of DRGX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39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Options to increase homogeneity: data trimming (Estonian 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457" y="1613123"/>
            <a:ext cx="8470558" cy="4710185"/>
          </a:xfrm>
        </p:spPr>
        <p:txBody>
          <a:bodyPr>
            <a:normAutofit/>
          </a:bodyPr>
          <a:lstStyle/>
          <a:p>
            <a:r>
              <a:rPr lang="en-US" sz="2700" u="sng" dirty="0" smtClean="0"/>
              <a:t>Before 2018</a:t>
            </a:r>
          </a:p>
          <a:p>
            <a:pPr>
              <a:lnSpc>
                <a:spcPct val="100000"/>
              </a:lnSpc>
            </a:pPr>
            <a:r>
              <a:rPr lang="en-US" sz="3000" dirty="0"/>
              <a:t>Two phases trimming before calculating DRG cost weights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First phase -&gt;  outlier cases in each DRG group with cost outside 3 standard deviation (STD) are excluded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Second phase -&gt; outlier cases with costs outside 2 STD are excluded</a:t>
            </a:r>
          </a:p>
          <a:p>
            <a:pPr marL="0" indent="0">
              <a:buNone/>
            </a:pPr>
            <a:r>
              <a:rPr lang="en-US" sz="2700" u="sng" dirty="0" smtClean="0"/>
              <a:t>Since 2019</a:t>
            </a:r>
            <a:endParaRPr lang="en-US" sz="2700" u="sng" dirty="0"/>
          </a:p>
          <a:p>
            <a:pPr>
              <a:lnSpc>
                <a:spcPct val="100000"/>
              </a:lnSpc>
            </a:pPr>
            <a:r>
              <a:rPr lang="en-US" sz="3100" dirty="0"/>
              <a:t>One phase trimming before calculating DRG cost weights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Outlier cases with cost &lt; 5th or &gt;90th percentile are excluded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7147" y="71305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550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8" y="-144978"/>
            <a:ext cx="7543800" cy="1450757"/>
          </a:xfrm>
        </p:spPr>
        <p:txBody>
          <a:bodyPr/>
          <a:lstStyle/>
          <a:p>
            <a:r>
              <a:rPr lang="en-US" b="1" dirty="0" smtClean="0"/>
              <a:t>Trimming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76" y="1844162"/>
            <a:ext cx="8307565" cy="4024932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6" name="Oval 5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39767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23579</TotalTime>
  <Words>714</Words>
  <Application>Microsoft Macintosh PowerPoint</Application>
  <PresentationFormat>On-screen Show (4:3)</PresentationFormat>
  <Paragraphs>155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Calibri Light</vt:lpstr>
      <vt:lpstr>Georgia</vt:lpstr>
      <vt:lpstr>Mangal</vt:lpstr>
      <vt:lpstr>Times New Roman</vt:lpstr>
      <vt:lpstr>Wingdings</vt:lpstr>
      <vt:lpstr>Retrospect</vt:lpstr>
      <vt:lpstr>DRG cost weights and pricing   Triin Habicht 15.05.2018 </vt:lpstr>
      <vt:lpstr>Core components of DRG</vt:lpstr>
      <vt:lpstr>DRG relative cost weights </vt:lpstr>
      <vt:lpstr>Example: DRG cost weights and tariffs </vt:lpstr>
      <vt:lpstr>Cost weight calculation is more than simple math…</vt:lpstr>
      <vt:lpstr>Options to develop DRG cost weights?</vt:lpstr>
      <vt:lpstr>Options to validate DRG cost weights: check homogeneity of data</vt:lpstr>
      <vt:lpstr>Options to increase homogeneity: data trimming (Estonian example)</vt:lpstr>
      <vt:lpstr>Trimming </vt:lpstr>
      <vt:lpstr>Trimming example: DRG 070B “Otitis media &amp; uri, age 0-17, w/o cc” - 1</vt:lpstr>
      <vt:lpstr>Trimming example: DRG 070B “Otitis media &amp; uri, age 0-17, w/o cc” - 2</vt:lpstr>
      <vt:lpstr>Case-mix index (CMI)</vt:lpstr>
      <vt:lpstr>DRG base rate</vt:lpstr>
      <vt:lpstr>DRG adjustments</vt:lpstr>
      <vt:lpstr>DRG adjustments - outliers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triin habicht</cp:lastModifiedBy>
  <cp:revision>211</cp:revision>
  <dcterms:created xsi:type="dcterms:W3CDTF">2017-05-15T10:41:17Z</dcterms:created>
  <dcterms:modified xsi:type="dcterms:W3CDTF">2018-05-10T04:29:59Z</dcterms:modified>
</cp:coreProperties>
</file>