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6" r:id="rId4"/>
    <p:sldId id="295" r:id="rId5"/>
    <p:sldId id="301" r:id="rId6"/>
    <p:sldId id="325" r:id="rId7"/>
    <p:sldId id="332" r:id="rId8"/>
    <p:sldId id="329" r:id="rId9"/>
    <p:sldId id="264" r:id="rId10"/>
    <p:sldId id="294" r:id="rId11"/>
    <p:sldId id="275" r:id="rId12"/>
    <p:sldId id="292" r:id="rId13"/>
    <p:sldId id="274" r:id="rId14"/>
    <p:sldId id="319" r:id="rId15"/>
    <p:sldId id="318" r:id="rId16"/>
    <p:sldId id="279" r:id="rId17"/>
    <p:sldId id="333" r:id="rId18"/>
    <p:sldId id="334" r:id="rId19"/>
    <p:sldId id="335" r:id="rId20"/>
    <p:sldId id="281" r:id="rId21"/>
    <p:sldId id="283" r:id="rId22"/>
    <p:sldId id="286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6" r:id="rId35"/>
    <p:sldId id="315" r:id="rId36"/>
    <p:sldId id="266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688"/>
    <a:srgbClr val="0A5595"/>
    <a:srgbClr val="0F5494"/>
    <a:srgbClr val="B481DF"/>
    <a:srgbClr val="CA95CB"/>
    <a:srgbClr val="D6E2EF"/>
    <a:srgbClr val="6C797C"/>
    <a:srgbClr val="CEA887"/>
    <a:srgbClr val="FFCD26"/>
    <a:srgbClr val="FFC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822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linch\AppData\Local\Microsoft\Windows\Temporary%20Internet%20Files\Content.Outlook\RTL3MCNK\Copy%20of%20Events%20list%20GE%20(2)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E7E6E6">
                  <a:lumMod val="50000"/>
                </a:srgb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E7E6E6">
                    <a:lumMod val="50000"/>
                  </a:srgbClr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E7E6E6">
                    <a:lumMod val="50000"/>
                  </a:srgbClr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rgbClr val="E7E6E6">
                    <a:lumMod val="50000"/>
                  </a:srgbClr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E7E6E6">
                    <a:lumMod val="50000"/>
                  </a:srgbClr>
                </a:solidFill>
              </a:ln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'Events by sector'!$A$5:$A$8</c:f>
              <c:strCache>
                <c:ptCount val="4"/>
                <c:pt idx="0">
                  <c:v>Agriculture and Food safety </c:v>
                </c:pt>
                <c:pt idx="1">
                  <c:v>Environment, Transport, Telecommunications</c:v>
                </c:pt>
                <c:pt idx="2">
                  <c:v>Internal Market</c:v>
                </c:pt>
                <c:pt idx="3">
                  <c:v>Justice and Home affairs</c:v>
                </c:pt>
              </c:strCache>
            </c:strRef>
          </c:cat>
          <c:val>
            <c:numRef>
              <c:f>'Events by sector'!$C$5:$C$8</c:f>
              <c:numCache>
                <c:formatCode>General</c:formatCode>
                <c:ptCount val="4"/>
                <c:pt idx="0">
                  <c:v>232</c:v>
                </c:pt>
                <c:pt idx="1">
                  <c:v>212</c:v>
                </c:pt>
                <c:pt idx="2">
                  <c:v>407</c:v>
                </c:pt>
                <c:pt idx="3">
                  <c:v>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7478186903249E-2"/>
          <c:y val="0.13590814862769754"/>
          <c:w val="0.93482353621658731"/>
          <c:h val="0.6277791198462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Albania</c:v>
                </c:pt>
                <c:pt idx="1">
                  <c:v>Bosnia and Herzegovina</c:v>
                </c:pt>
                <c:pt idx="2">
                  <c:v>Croatia</c:v>
                </c:pt>
                <c:pt idx="3">
                  <c:v>Kosovo*</c:v>
                </c:pt>
                <c:pt idx="4">
                  <c:v>Montenegro</c:v>
                </c:pt>
                <c:pt idx="5">
                  <c:v>Serbia</c:v>
                </c:pt>
                <c:pt idx="6">
                  <c:v>the former Yugoslav Republic of Macedonia</c:v>
                </c:pt>
                <c:pt idx="7">
                  <c:v>Turkey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72</c:v>
                </c:pt>
                <c:pt idx="1">
                  <c:v>96</c:v>
                </c:pt>
                <c:pt idx="2">
                  <c:v>2</c:v>
                </c:pt>
                <c:pt idx="3">
                  <c:v>94</c:v>
                </c:pt>
                <c:pt idx="4">
                  <c:v>131</c:v>
                </c:pt>
                <c:pt idx="5">
                  <c:v>114</c:v>
                </c:pt>
                <c:pt idx="6">
                  <c:v>120</c:v>
                </c:pt>
                <c:pt idx="7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07488"/>
        <c:axId val="69409024"/>
      </c:barChart>
      <c:catAx>
        <c:axId val="6940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69409024"/>
        <c:crosses val="autoZero"/>
        <c:auto val="1"/>
        <c:lblAlgn val="ctr"/>
        <c:lblOffset val="100"/>
        <c:noMultiLvlLbl val="0"/>
      </c:catAx>
      <c:valAx>
        <c:axId val="6940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0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  <c:pt idx="4">
                  <c:v>46</c:v>
                </c:pt>
                <c:pt idx="5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72256"/>
        <c:axId val="69473792"/>
      </c:barChart>
      <c:catAx>
        <c:axId val="6947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69473792"/>
        <c:crosses val="autoZero"/>
        <c:auto val="1"/>
        <c:lblAlgn val="ctr"/>
        <c:lblOffset val="100"/>
        <c:noMultiLvlLbl val="0"/>
      </c:catAx>
      <c:valAx>
        <c:axId val="6947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7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Algeria</c:v>
                </c:pt>
                <c:pt idx="1">
                  <c:v>Egypt</c:v>
                </c:pt>
                <c:pt idx="2">
                  <c:v>Israel</c:v>
                </c:pt>
                <c:pt idx="3">
                  <c:v>Jordan</c:v>
                </c:pt>
                <c:pt idx="4">
                  <c:v>Lebanon</c:v>
                </c:pt>
                <c:pt idx="5">
                  <c:v>Morocco</c:v>
                </c:pt>
                <c:pt idx="6">
                  <c:v>Palestine</c:v>
                </c:pt>
                <c:pt idx="7">
                  <c:v>Tunisia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</c:v>
                </c:pt>
                <c:pt idx="1">
                  <c:v>24</c:v>
                </c:pt>
                <c:pt idx="2">
                  <c:v>27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3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99136"/>
        <c:axId val="69513216"/>
      </c:barChart>
      <c:catAx>
        <c:axId val="6949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69513216"/>
        <c:crosses val="autoZero"/>
        <c:auto val="1"/>
        <c:lblAlgn val="ctr"/>
        <c:lblOffset val="100"/>
        <c:noMultiLvlLbl val="0"/>
      </c:catAx>
      <c:valAx>
        <c:axId val="6951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028619987184348E-2"/>
          <c:y val="2.0500771375557621E-2"/>
          <c:w val="0.84836859428259848"/>
          <c:h val="0.8742128287437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'Stats &amp; Graphs'!$B$2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Graphs'!$A$3:$A$8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'Stats &amp; Graphs'!$B$3:$B$8</c:f>
              <c:numCache>
                <c:formatCode>General</c:formatCode>
                <c:ptCount val="6"/>
                <c:pt idx="0">
                  <c:v>5</c:v>
                </c:pt>
                <c:pt idx="1">
                  <c:v>35</c:v>
                </c:pt>
                <c:pt idx="2">
                  <c:v>12</c:v>
                </c:pt>
                <c:pt idx="3">
                  <c:v>33</c:v>
                </c:pt>
                <c:pt idx="4">
                  <c:v>48</c:v>
                </c:pt>
                <c:pt idx="5">
                  <c:v>110</c:v>
                </c:pt>
              </c:numCache>
            </c:numRef>
          </c:val>
        </c:ser>
        <c:ser>
          <c:idx val="1"/>
          <c:order val="1"/>
          <c:tx>
            <c:strRef>
              <c:f>'Stats &amp; Graphs'!$C$2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Graphs'!$A$3:$A$8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'Stats &amp; Graphs'!$C$3:$C$8</c:f>
              <c:numCache>
                <c:formatCode>General</c:formatCode>
                <c:ptCount val="6"/>
                <c:pt idx="0">
                  <c:v>13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  <c:pt idx="4">
                  <c:v>46</c:v>
                </c:pt>
                <c:pt idx="5">
                  <c:v>97</c:v>
                </c:pt>
              </c:numCache>
            </c:numRef>
          </c:val>
        </c:ser>
        <c:ser>
          <c:idx val="2"/>
          <c:order val="2"/>
          <c:tx>
            <c:strRef>
              <c:f>'Stats &amp; Graphs'!$D$2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Graphs'!$A$3:$A$8</c:f>
              <c:strCache>
                <c:ptCount val="6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Moldova</c:v>
                </c:pt>
                <c:pt idx="5">
                  <c:v>Ukraine</c:v>
                </c:pt>
              </c:strCache>
            </c:strRef>
          </c:cat>
          <c:val>
            <c:numRef>
              <c:f>'Stats &amp; Graphs'!$D$3:$D$8</c:f>
              <c:numCache>
                <c:formatCode>General</c:formatCode>
                <c:ptCount val="6"/>
                <c:pt idx="0">
                  <c:v>12</c:v>
                </c:pt>
                <c:pt idx="1">
                  <c:v>26</c:v>
                </c:pt>
                <c:pt idx="2">
                  <c:v>21</c:v>
                </c:pt>
                <c:pt idx="3">
                  <c:v>10</c:v>
                </c:pt>
                <c:pt idx="4">
                  <c:v>34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63392"/>
        <c:axId val="134680576"/>
      </c:barChart>
      <c:catAx>
        <c:axId val="13436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4680576"/>
        <c:crosses val="autoZero"/>
        <c:auto val="1"/>
        <c:lblAlgn val="ctr"/>
        <c:lblOffset val="100"/>
        <c:noMultiLvlLbl val="0"/>
      </c:catAx>
      <c:valAx>
        <c:axId val="13468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6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&amp; Graphs'!$B$21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Graphs'!$A$22:$A$25</c:f>
              <c:strCache>
                <c:ptCount val="4"/>
                <c:pt idx="0">
                  <c:v>AGR</c:v>
                </c:pt>
                <c:pt idx="1">
                  <c:v>ETT</c:v>
                </c:pt>
                <c:pt idx="2">
                  <c:v>INT MARKT</c:v>
                </c:pt>
                <c:pt idx="3">
                  <c:v>JHA</c:v>
                </c:pt>
              </c:strCache>
            </c:strRef>
          </c:cat>
          <c:val>
            <c:numRef>
              <c:f>'Stats &amp; Graphs'!$B$22:$B$25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'Stats &amp; Graphs'!$C$21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Graphs'!$A$22:$A$25</c:f>
              <c:strCache>
                <c:ptCount val="4"/>
                <c:pt idx="0">
                  <c:v>AGR</c:v>
                </c:pt>
                <c:pt idx="1">
                  <c:v>ETT</c:v>
                </c:pt>
                <c:pt idx="2">
                  <c:v>INT MARKT</c:v>
                </c:pt>
                <c:pt idx="3">
                  <c:v>JHA</c:v>
                </c:pt>
              </c:strCache>
            </c:strRef>
          </c:cat>
          <c:val>
            <c:numRef>
              <c:f>'Stats &amp; Graphs'!$C$22:$C$25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'Stats &amp; Graphs'!$D$21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Graphs'!$A$22:$A$25</c:f>
              <c:strCache>
                <c:ptCount val="4"/>
                <c:pt idx="0">
                  <c:v>AGR</c:v>
                </c:pt>
                <c:pt idx="1">
                  <c:v>ETT</c:v>
                </c:pt>
                <c:pt idx="2">
                  <c:v>INT MARKT</c:v>
                </c:pt>
                <c:pt idx="3">
                  <c:v>JHA</c:v>
                </c:pt>
              </c:strCache>
            </c:strRef>
          </c:cat>
          <c:val>
            <c:numRef>
              <c:f>'Stats &amp; Graphs'!$D$22:$D$25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02912"/>
        <c:axId val="120104448"/>
      </c:barChart>
      <c:catAx>
        <c:axId val="12010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104448"/>
        <c:crosses val="autoZero"/>
        <c:auto val="1"/>
        <c:lblAlgn val="ctr"/>
        <c:lblOffset val="100"/>
        <c:noMultiLvlLbl val="0"/>
      </c:catAx>
      <c:valAx>
        <c:axId val="12010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102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&amp; Graphs'!$B$36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Graphs'!$A$37:$A$39</c:f>
              <c:strCache>
                <c:ptCount val="3"/>
                <c:pt idx="0">
                  <c:v>Expert Mission</c:v>
                </c:pt>
                <c:pt idx="1">
                  <c:v>Study Visit</c:v>
                </c:pt>
                <c:pt idx="2">
                  <c:v>Workshop</c:v>
                </c:pt>
              </c:strCache>
            </c:strRef>
          </c:cat>
          <c:val>
            <c:numRef>
              <c:f>'Stats &amp; Graphs'!$B$37:$B$39</c:f>
              <c:numCache>
                <c:formatCode>General</c:formatCode>
                <c:ptCount val="3"/>
                <c:pt idx="0">
                  <c:v>21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'Stats &amp; Graphs'!$C$36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Graphs'!$A$37:$A$39</c:f>
              <c:strCache>
                <c:ptCount val="3"/>
                <c:pt idx="0">
                  <c:v>Expert Mission</c:v>
                </c:pt>
                <c:pt idx="1">
                  <c:v>Study Visit</c:v>
                </c:pt>
                <c:pt idx="2">
                  <c:v>Workshop</c:v>
                </c:pt>
              </c:strCache>
            </c:strRef>
          </c:cat>
          <c:val>
            <c:numRef>
              <c:f>'Stats &amp; Graphs'!$C$37:$C$39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'Stats &amp; Graphs'!$D$36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'Stats &amp; Graphs'!$A$37:$A$39</c:f>
              <c:strCache>
                <c:ptCount val="3"/>
                <c:pt idx="0">
                  <c:v>Expert Mission</c:v>
                </c:pt>
                <c:pt idx="1">
                  <c:v>Study Visit</c:v>
                </c:pt>
                <c:pt idx="2">
                  <c:v>Workshop</c:v>
                </c:pt>
              </c:strCache>
            </c:strRef>
          </c:cat>
          <c:val>
            <c:numRef>
              <c:f>'Stats &amp; Graphs'!$D$37:$D$39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52608"/>
        <c:axId val="115390336"/>
      </c:barChart>
      <c:catAx>
        <c:axId val="11525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390336"/>
        <c:crosses val="autoZero"/>
        <c:auto val="1"/>
        <c:lblAlgn val="ctr"/>
        <c:lblOffset val="100"/>
        <c:noMultiLvlLbl val="0"/>
      </c:catAx>
      <c:valAx>
        <c:axId val="1153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52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rgbClr val="E7E6E6">
                  <a:lumMod val="50000"/>
                </a:srgb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79290244072113E-3"/>
                  <c:y val="-5.660929069895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General!$K$16:$N$16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Satisfactory</c:v>
                </c:pt>
                <c:pt idx="3">
                  <c:v>Poor</c:v>
                </c:pt>
              </c:strCache>
            </c:strRef>
          </c:cat>
          <c:val>
            <c:numRef>
              <c:f>General!$K$17:$N$17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0.36</c:v>
                </c:pt>
                <c:pt idx="2">
                  <c:v>7.0000000000000007E-2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'[Chart in Microsoft PowerPoint]Sheet2'!$B$2:$B$5</c:f>
              <c:strCache>
                <c:ptCount val="4"/>
                <c:pt idx="0">
                  <c:v>Better understanding of the EU legislation covered</c:v>
                </c:pt>
                <c:pt idx="1">
                  <c:v>Organisational changes - creation of new departments/positions</c:v>
                </c:pt>
                <c:pt idx="2">
                  <c:v>Improved internal working procedures</c:v>
                </c:pt>
                <c:pt idx="3">
                  <c:v>Draft of a new law/act or modification of an existing one</c:v>
                </c:pt>
              </c:strCache>
            </c:strRef>
          </c:cat>
          <c:val>
            <c:numRef>
              <c:f>'[Chart in Microsoft PowerPoint]Sheet2'!$C$2:$C$5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rgbClr val="0A5688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</a:defRPr>
                    </a:pPr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PowerPoint]Sheet2'!$B$2:$B$5</c:f>
              <c:strCache>
                <c:ptCount val="4"/>
                <c:pt idx="0">
                  <c:v>Better understanding of the EU legislation covered</c:v>
                </c:pt>
                <c:pt idx="1">
                  <c:v>Organisational changes - creation of new departments/positions</c:v>
                </c:pt>
                <c:pt idx="2">
                  <c:v>Improved internal working procedures</c:v>
                </c:pt>
                <c:pt idx="3">
                  <c:v>Draft of a new law/act or modification of an existing one</c:v>
                </c:pt>
              </c:strCache>
            </c:strRef>
          </c:cat>
          <c:val>
            <c:numRef>
              <c:f>'[Chart in Microsoft PowerPoint]Sheet2'!$D$2:$D$5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34336"/>
        <c:axId val="162061312"/>
      </c:barChart>
      <c:catAx>
        <c:axId val="161934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en-US"/>
          </a:p>
        </c:txPr>
        <c:crossAx val="162061312"/>
        <c:crosses val="autoZero"/>
        <c:auto val="1"/>
        <c:lblAlgn val="ctr"/>
        <c:lblOffset val="100"/>
        <c:noMultiLvlLbl val="0"/>
      </c:catAx>
      <c:valAx>
        <c:axId val="162061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193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01BC0-53C4-4CE7-9E79-FC40FA6F8C8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88ACD5-3012-4C80-8B11-ED09C0E2C36D}">
      <dgm:prSet phldrT="[Text]" custT="1"/>
      <dgm:spPr>
        <a:xfrm>
          <a:off x="44540" y="433222"/>
          <a:ext cx="2892326" cy="9392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BE" sz="3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/>
          </a:r>
          <a:br>
            <a:rPr lang="fr-BE" sz="3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</a:br>
          <a:r>
            <a:rPr lang="fr-BE" sz="3000" dirty="0" smtClean="0">
              <a:solidFill>
                <a:srgbClr val="0F5494"/>
              </a:solidFill>
              <a:latin typeface="Verdana"/>
              <a:ea typeface="+mn-ea"/>
              <a:cs typeface="+mn-cs"/>
            </a:rPr>
            <a:t>Participants</a:t>
          </a:r>
          <a:endParaRPr lang="en-GB" sz="3000" dirty="0">
            <a:solidFill>
              <a:srgbClr val="0F5494"/>
            </a:solidFill>
            <a:latin typeface="Verdana"/>
            <a:ea typeface="+mn-ea"/>
            <a:cs typeface="+mn-cs"/>
          </a:endParaRPr>
        </a:p>
      </dgm:t>
    </dgm:pt>
    <dgm:pt modelId="{4332D648-66EA-4996-8999-E7B3CD4FCF7B}" type="parTrans" cxnId="{386974A2-1562-43BB-8813-0C3147CEE016}">
      <dgm:prSet/>
      <dgm:spPr/>
      <dgm:t>
        <a:bodyPr/>
        <a:lstStyle/>
        <a:p>
          <a:endParaRPr lang="en-GB"/>
        </a:p>
      </dgm:t>
    </dgm:pt>
    <dgm:pt modelId="{B1A88F31-DAAC-4C42-A2C5-4876B0721B65}" type="sibTrans" cxnId="{386974A2-1562-43BB-8813-0C3147CEE016}">
      <dgm:prSet/>
      <dgm:spPr>
        <a:xfrm>
          <a:off x="2047108" y="1510186"/>
          <a:ext cx="1799868" cy="1799565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5BF2ACDE-4CC2-433B-89EB-01CE2DFD48A4}">
      <dgm:prSet phldrT="[Text]" custT="1"/>
      <dgm:spPr>
        <a:xfrm>
          <a:off x="5292733" y="1863871"/>
          <a:ext cx="2892326" cy="899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BE" sz="3000" dirty="0" err="1" smtClean="0">
              <a:solidFill>
                <a:srgbClr val="0F5494"/>
              </a:solidFill>
              <a:latin typeface="Verdana"/>
              <a:ea typeface="+mn-ea"/>
              <a:cs typeface="+mn-cs"/>
            </a:rPr>
            <a:t>Activities</a:t>
          </a:r>
          <a:endParaRPr lang="en-GB" sz="3000" dirty="0">
            <a:solidFill>
              <a:srgbClr val="0F5494"/>
            </a:solidFill>
            <a:latin typeface="Verdana"/>
            <a:ea typeface="+mn-ea"/>
            <a:cs typeface="+mn-cs"/>
          </a:endParaRPr>
        </a:p>
      </dgm:t>
    </dgm:pt>
    <dgm:pt modelId="{685CF3D6-AA5E-4896-9971-E773DD91B631}" type="parTrans" cxnId="{4DE354E8-9F6A-4B00-9E8F-0DDDDDEBA2E8}">
      <dgm:prSet/>
      <dgm:spPr/>
      <dgm:t>
        <a:bodyPr/>
        <a:lstStyle/>
        <a:p>
          <a:endParaRPr lang="en-GB"/>
        </a:p>
      </dgm:t>
    </dgm:pt>
    <dgm:pt modelId="{B09DE96D-D2E4-4B0E-944F-CB800FCD6E74}" type="sibTrans" cxnId="{4DE354E8-9F6A-4B00-9E8F-0DDDDDEBA2E8}">
      <dgm:prSet/>
      <dgm:spPr>
        <a:xfrm>
          <a:off x="4122940" y="1863871"/>
          <a:ext cx="899527" cy="899613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62223E44-17B7-4C73-9DE7-9D0BBECC0CCA}">
      <dgm:prSet phldrT="[Text]" custT="1"/>
      <dgm:spPr>
        <a:xfrm>
          <a:off x="5186092" y="433222"/>
          <a:ext cx="2892326" cy="1169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fr-BE" sz="3000" dirty="0" smtClean="0">
              <a:solidFill>
                <a:srgbClr val="0F5494"/>
              </a:solidFill>
              <a:latin typeface="Verdana"/>
              <a:ea typeface="+mn-ea"/>
              <a:cs typeface="+mn-cs"/>
            </a:rPr>
            <a:t>Experts</a:t>
          </a:r>
          <a:endParaRPr lang="en-GB" sz="3000" dirty="0">
            <a:solidFill>
              <a:srgbClr val="0F5494"/>
            </a:solidFill>
            <a:latin typeface="Verdana"/>
            <a:ea typeface="+mn-ea"/>
            <a:cs typeface="+mn-cs"/>
          </a:endParaRPr>
        </a:p>
      </dgm:t>
    </dgm:pt>
    <dgm:pt modelId="{EC796FA7-613C-49DC-B5C6-72F5F62B5F61}" type="parTrans" cxnId="{0F12C315-5C0B-4D17-ADCC-0A353B030315}">
      <dgm:prSet/>
      <dgm:spPr/>
      <dgm:t>
        <a:bodyPr/>
        <a:lstStyle/>
        <a:p>
          <a:endParaRPr lang="en-GB"/>
        </a:p>
      </dgm:t>
    </dgm:pt>
    <dgm:pt modelId="{264DA477-C449-4EA6-81A6-C698CDB463A2}" type="sibTrans" cxnId="{0F12C315-5C0B-4D17-ADCC-0A353B030315}">
      <dgm:prSet/>
      <dgm:spPr>
        <a:xfrm>
          <a:off x="3733009" y="433222"/>
          <a:ext cx="1169792" cy="1169700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55817CB-D470-45C8-A23A-8F1335E85114}" type="pres">
      <dgm:prSet presAssocID="{80001BC0-53C4-4CE7-9E79-FC40FA6F8C8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GB"/>
        </a:p>
      </dgm:t>
    </dgm:pt>
    <dgm:pt modelId="{DC6B676C-FF7B-4D32-B1C8-C248EDA8AB4D}" type="pres">
      <dgm:prSet presAssocID="{C188ACD5-3012-4C80-8B11-ED09C0E2C36D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0FBF1-CE0E-4A20-92AB-43EF48DF569A}" type="pres">
      <dgm:prSet presAssocID="{C188ACD5-3012-4C80-8B11-ED09C0E2C36D}" presName="image_accent_1" presStyleCnt="0"/>
      <dgm:spPr/>
    </dgm:pt>
    <dgm:pt modelId="{88DC8782-D3BD-45F9-9D10-8D8DBC7908FF}" type="pres">
      <dgm:prSet presAssocID="{C188ACD5-3012-4C80-8B11-ED09C0E2C36D}" presName="imageAccentRepeatNode" presStyleLbl="alignNode1" presStyleIdx="0" presStyleCnt="6"/>
      <dgm:spPr>
        <a:xfrm>
          <a:off x="1972215" y="1435387"/>
          <a:ext cx="1948840" cy="1949162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94286E31-46B6-44AF-8D8C-45E843F2418A}" type="pres">
      <dgm:prSet presAssocID="{C188ACD5-3012-4C80-8B11-ED09C0E2C36D}" presName="accent_1" presStyleLbl="alignNode1" presStyleIdx="1" presStyleCnt="6" custLinFactY="6306" custLinFactNeighborX="-73476" custLinFactNeighborY="100000"/>
      <dgm:spPr>
        <a:xfrm>
          <a:off x="3215272" y="0"/>
          <a:ext cx="578790" cy="578419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00515D4D-97DD-40A6-94D1-E45369046295}" type="pres">
      <dgm:prSet presAssocID="{B1A88F31-DAAC-4C42-A2C5-4876B0721B65}" presName="image_1" presStyleCnt="0"/>
      <dgm:spPr/>
    </dgm:pt>
    <dgm:pt modelId="{6A84E2EF-4C04-468F-838B-71F81E4C3C8A}" type="pres">
      <dgm:prSet presAssocID="{B1A88F31-DAAC-4C42-A2C5-4876B0721B65}" presName="imageRepeatNode" presStyleLbl="fgImgPlace1" presStyleIdx="0" presStyleCnt="3"/>
      <dgm:spPr/>
      <dgm:t>
        <a:bodyPr/>
        <a:lstStyle/>
        <a:p>
          <a:endParaRPr lang="en-GB"/>
        </a:p>
      </dgm:t>
    </dgm:pt>
    <dgm:pt modelId="{DBA37810-0C6A-42F0-B434-474CE6E40030}" type="pres">
      <dgm:prSet presAssocID="{5BF2ACDE-4CC2-433B-89EB-01CE2DFD48A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6A364-E14B-4509-B959-7511ADB4506C}" type="pres">
      <dgm:prSet presAssocID="{5BF2ACDE-4CC2-433B-89EB-01CE2DFD48A4}" presName="image_accent_2" presStyleCnt="0"/>
      <dgm:spPr/>
    </dgm:pt>
    <dgm:pt modelId="{A2199473-6D49-4601-A56B-2C64DF624BB7}" type="pres">
      <dgm:prSet presAssocID="{5BF2ACDE-4CC2-433B-89EB-01CE2DFD48A4}" presName="imageAccentRepeatNode" presStyleLbl="alignNode1" presStyleIdx="2" presStyleCnt="6"/>
      <dgm:spPr>
        <a:xfrm>
          <a:off x="4062700" y="1803626"/>
          <a:ext cx="1020007" cy="1019764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F1EC03FF-B575-46F6-9F95-C5DC498C3319}" type="pres">
      <dgm:prSet presAssocID="{B09DE96D-D2E4-4B0E-944F-CB800FCD6E74}" presName="image_2" presStyleCnt="0"/>
      <dgm:spPr/>
    </dgm:pt>
    <dgm:pt modelId="{EB1ACA2A-814D-4F6E-AA62-F0F25B64E92F}" type="pres">
      <dgm:prSet presAssocID="{B09DE96D-D2E4-4B0E-944F-CB800FCD6E74}" presName="imageRepeatNode" presStyleLbl="fgImgPlace1" presStyleIdx="1" presStyleCnt="3"/>
      <dgm:spPr/>
      <dgm:t>
        <a:bodyPr/>
        <a:lstStyle/>
        <a:p>
          <a:endParaRPr lang="en-GB"/>
        </a:p>
      </dgm:t>
    </dgm:pt>
    <dgm:pt modelId="{7E13819A-4892-4F23-8497-016811AEBE0A}" type="pres">
      <dgm:prSet presAssocID="{62223E44-17B7-4C73-9DE7-9D0BBECC0CCA}" presName="image_accent_3" presStyleCnt="0"/>
      <dgm:spPr/>
    </dgm:pt>
    <dgm:pt modelId="{32778410-C889-4A4A-8689-E2C25EB5BCD0}" type="pres">
      <dgm:prSet presAssocID="{62223E44-17B7-4C73-9DE7-9D0BBECC0CCA}" presName="imageAccentRepeatNode" presStyleLbl="alignNode1" presStyleIdx="3" presStyleCnt="6"/>
      <dgm:spPr>
        <a:xfrm>
          <a:off x="3663815" y="364177"/>
          <a:ext cx="1307367" cy="1307790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B4C4087-66FA-47EF-A1A7-BC632EAFE54E}" type="pres">
      <dgm:prSet presAssocID="{62223E44-17B7-4C73-9DE7-9D0BBECC0CCA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8C165-DBFF-4F6C-B956-001886543584}" type="pres">
      <dgm:prSet presAssocID="{62223E44-17B7-4C73-9DE7-9D0BBECC0CCA}" presName="accent_2" presStyleLbl="alignNode1" presStyleIdx="4" presStyleCnt="6" custLinFactX="31044" custLinFactY="100000" custLinFactNeighborX="100000" custLinFactNeighborY="199075"/>
      <dgm:spPr>
        <a:xfrm>
          <a:off x="4757087" y="42983"/>
          <a:ext cx="428191" cy="428484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2E38F101-95D2-4D4D-B0C9-A024578ABCCD}" type="pres">
      <dgm:prSet presAssocID="{62223E44-17B7-4C73-9DE7-9D0BBECC0CCA}" presName="accent_3" presStyleLbl="alignNode1" presStyleIdx="5" presStyleCnt="6"/>
      <dgm:spPr>
        <a:xfrm>
          <a:off x="5186092" y="2827791"/>
          <a:ext cx="321550" cy="321193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18E937F7-9CC8-45F4-8EDA-2F0925AE5B04}" type="pres">
      <dgm:prSet presAssocID="{264DA477-C449-4EA6-81A6-C698CDB463A2}" presName="image_3" presStyleCnt="0"/>
      <dgm:spPr/>
    </dgm:pt>
    <dgm:pt modelId="{A7721F76-9F06-4578-8990-2614EF083C1C}" type="pres">
      <dgm:prSet presAssocID="{264DA477-C449-4EA6-81A6-C698CDB463A2}" presName="imageRepeatNode" presStyleLbl="fgImgPlace1" presStyleIdx="2" presStyleCnt="3"/>
      <dgm:spPr/>
      <dgm:t>
        <a:bodyPr/>
        <a:lstStyle/>
        <a:p>
          <a:endParaRPr lang="en-GB"/>
        </a:p>
      </dgm:t>
    </dgm:pt>
  </dgm:ptLst>
  <dgm:cxnLst>
    <dgm:cxn modelId="{665E3551-EAD4-4DF4-B7A4-02E2309EC1E0}" type="presOf" srcId="{B1A88F31-DAAC-4C42-A2C5-4876B0721B65}" destId="{6A84E2EF-4C04-468F-838B-71F81E4C3C8A}" srcOrd="0" destOrd="0" presId="urn:microsoft.com/office/officeart/2008/layout/BubblePictureList"/>
    <dgm:cxn modelId="{4DE354E8-9F6A-4B00-9E8F-0DDDDDEBA2E8}" srcId="{80001BC0-53C4-4CE7-9E79-FC40FA6F8C8B}" destId="{5BF2ACDE-4CC2-433B-89EB-01CE2DFD48A4}" srcOrd="1" destOrd="0" parTransId="{685CF3D6-AA5E-4896-9971-E773DD91B631}" sibTransId="{B09DE96D-D2E4-4B0E-944F-CB800FCD6E74}"/>
    <dgm:cxn modelId="{0F12C315-5C0B-4D17-ADCC-0A353B030315}" srcId="{80001BC0-53C4-4CE7-9E79-FC40FA6F8C8B}" destId="{62223E44-17B7-4C73-9DE7-9D0BBECC0CCA}" srcOrd="2" destOrd="0" parTransId="{EC796FA7-613C-49DC-B5C6-72F5F62B5F61}" sibTransId="{264DA477-C449-4EA6-81A6-C698CDB463A2}"/>
    <dgm:cxn modelId="{55B787E8-2766-4320-B11E-7B0AC00CE697}" type="presOf" srcId="{264DA477-C449-4EA6-81A6-C698CDB463A2}" destId="{A7721F76-9F06-4578-8990-2614EF083C1C}" srcOrd="0" destOrd="0" presId="urn:microsoft.com/office/officeart/2008/layout/BubblePictureList"/>
    <dgm:cxn modelId="{B5B15ED3-AE67-4008-A85A-3713B75B9575}" type="presOf" srcId="{B09DE96D-D2E4-4B0E-944F-CB800FCD6E74}" destId="{EB1ACA2A-814D-4F6E-AA62-F0F25B64E92F}" srcOrd="0" destOrd="0" presId="urn:microsoft.com/office/officeart/2008/layout/BubblePictureList"/>
    <dgm:cxn modelId="{CC4A0C56-5983-4159-81BA-F01BA07FC4AA}" type="presOf" srcId="{5BF2ACDE-4CC2-433B-89EB-01CE2DFD48A4}" destId="{DBA37810-0C6A-42F0-B434-474CE6E40030}" srcOrd="0" destOrd="0" presId="urn:microsoft.com/office/officeart/2008/layout/BubblePictureList"/>
    <dgm:cxn modelId="{B6FBF3E0-C1F8-48F8-9899-065CA057C9EE}" type="presOf" srcId="{80001BC0-53C4-4CE7-9E79-FC40FA6F8C8B}" destId="{455817CB-D470-45C8-A23A-8F1335E85114}" srcOrd="0" destOrd="0" presId="urn:microsoft.com/office/officeart/2008/layout/BubblePictureList"/>
    <dgm:cxn modelId="{D280CD2F-EA7F-4387-9FEA-6E4C7646F358}" type="presOf" srcId="{C188ACD5-3012-4C80-8B11-ED09C0E2C36D}" destId="{DC6B676C-FF7B-4D32-B1C8-C248EDA8AB4D}" srcOrd="0" destOrd="0" presId="urn:microsoft.com/office/officeart/2008/layout/BubblePictureList"/>
    <dgm:cxn modelId="{425EA524-85B9-441A-8010-11CF0DE90D57}" type="presOf" srcId="{62223E44-17B7-4C73-9DE7-9D0BBECC0CCA}" destId="{EB4C4087-66FA-47EF-A1A7-BC632EAFE54E}" srcOrd="0" destOrd="0" presId="urn:microsoft.com/office/officeart/2008/layout/BubblePictureList"/>
    <dgm:cxn modelId="{386974A2-1562-43BB-8813-0C3147CEE016}" srcId="{80001BC0-53C4-4CE7-9E79-FC40FA6F8C8B}" destId="{C188ACD5-3012-4C80-8B11-ED09C0E2C36D}" srcOrd="0" destOrd="0" parTransId="{4332D648-66EA-4996-8999-E7B3CD4FCF7B}" sibTransId="{B1A88F31-DAAC-4C42-A2C5-4876B0721B65}"/>
    <dgm:cxn modelId="{B42CBD6F-453D-4DDF-A3C0-FFC47460F4AF}" type="presParOf" srcId="{455817CB-D470-45C8-A23A-8F1335E85114}" destId="{DC6B676C-FF7B-4D32-B1C8-C248EDA8AB4D}" srcOrd="0" destOrd="0" presId="urn:microsoft.com/office/officeart/2008/layout/BubblePictureList"/>
    <dgm:cxn modelId="{409367F1-7D3E-4847-BE15-888DA5224B3D}" type="presParOf" srcId="{455817CB-D470-45C8-A23A-8F1335E85114}" destId="{BA60FBF1-CE0E-4A20-92AB-43EF48DF569A}" srcOrd="1" destOrd="0" presId="urn:microsoft.com/office/officeart/2008/layout/BubblePictureList"/>
    <dgm:cxn modelId="{F936F44C-0796-4CE2-A9CF-809345E104CE}" type="presParOf" srcId="{BA60FBF1-CE0E-4A20-92AB-43EF48DF569A}" destId="{88DC8782-D3BD-45F9-9D10-8D8DBC7908FF}" srcOrd="0" destOrd="0" presId="urn:microsoft.com/office/officeart/2008/layout/BubblePictureList"/>
    <dgm:cxn modelId="{08978C07-4A45-4D26-82F5-BC5624475596}" type="presParOf" srcId="{455817CB-D470-45C8-A23A-8F1335E85114}" destId="{94286E31-46B6-44AF-8D8C-45E843F2418A}" srcOrd="2" destOrd="0" presId="urn:microsoft.com/office/officeart/2008/layout/BubblePictureList"/>
    <dgm:cxn modelId="{814CC6EA-495D-4371-8E40-8FB169C2DE96}" type="presParOf" srcId="{455817CB-D470-45C8-A23A-8F1335E85114}" destId="{00515D4D-97DD-40A6-94D1-E45369046295}" srcOrd="3" destOrd="0" presId="urn:microsoft.com/office/officeart/2008/layout/BubblePictureList"/>
    <dgm:cxn modelId="{3C12268D-8F9C-4BE5-B5F4-F200261B885C}" type="presParOf" srcId="{00515D4D-97DD-40A6-94D1-E45369046295}" destId="{6A84E2EF-4C04-468F-838B-71F81E4C3C8A}" srcOrd="0" destOrd="0" presId="urn:microsoft.com/office/officeart/2008/layout/BubblePictureList"/>
    <dgm:cxn modelId="{F247A2AD-6DA2-4D95-B4BE-330A5F0245CB}" type="presParOf" srcId="{455817CB-D470-45C8-A23A-8F1335E85114}" destId="{DBA37810-0C6A-42F0-B434-474CE6E40030}" srcOrd="4" destOrd="0" presId="urn:microsoft.com/office/officeart/2008/layout/BubblePictureList"/>
    <dgm:cxn modelId="{1FBD42C1-9960-4164-8B25-635270BD7344}" type="presParOf" srcId="{455817CB-D470-45C8-A23A-8F1335E85114}" destId="{DF76A364-E14B-4509-B959-7511ADB4506C}" srcOrd="5" destOrd="0" presId="urn:microsoft.com/office/officeart/2008/layout/BubblePictureList"/>
    <dgm:cxn modelId="{78987B1D-B248-405B-A87B-2F3B9BDEE294}" type="presParOf" srcId="{DF76A364-E14B-4509-B959-7511ADB4506C}" destId="{A2199473-6D49-4601-A56B-2C64DF624BB7}" srcOrd="0" destOrd="0" presId="urn:microsoft.com/office/officeart/2008/layout/BubblePictureList"/>
    <dgm:cxn modelId="{1D07CF32-90BD-43EA-A55B-E1C5FA2FCCC6}" type="presParOf" srcId="{455817CB-D470-45C8-A23A-8F1335E85114}" destId="{F1EC03FF-B575-46F6-9F95-C5DC498C3319}" srcOrd="6" destOrd="0" presId="urn:microsoft.com/office/officeart/2008/layout/BubblePictureList"/>
    <dgm:cxn modelId="{7BF458A3-CE42-41D4-AE2C-FDDEBDD594F1}" type="presParOf" srcId="{F1EC03FF-B575-46F6-9F95-C5DC498C3319}" destId="{EB1ACA2A-814D-4F6E-AA62-F0F25B64E92F}" srcOrd="0" destOrd="0" presId="urn:microsoft.com/office/officeart/2008/layout/BubblePictureList"/>
    <dgm:cxn modelId="{8064A38E-48F5-4411-A912-8FC7836783FD}" type="presParOf" srcId="{455817CB-D470-45C8-A23A-8F1335E85114}" destId="{7E13819A-4892-4F23-8497-016811AEBE0A}" srcOrd="7" destOrd="0" presId="urn:microsoft.com/office/officeart/2008/layout/BubblePictureList"/>
    <dgm:cxn modelId="{63C533A7-AD69-4D0F-88C3-A360BCC729B8}" type="presParOf" srcId="{7E13819A-4892-4F23-8497-016811AEBE0A}" destId="{32778410-C889-4A4A-8689-E2C25EB5BCD0}" srcOrd="0" destOrd="0" presId="urn:microsoft.com/office/officeart/2008/layout/BubblePictureList"/>
    <dgm:cxn modelId="{2130DB5F-7190-4264-AE84-28FDEAB71417}" type="presParOf" srcId="{455817CB-D470-45C8-A23A-8F1335E85114}" destId="{EB4C4087-66FA-47EF-A1A7-BC632EAFE54E}" srcOrd="8" destOrd="0" presId="urn:microsoft.com/office/officeart/2008/layout/BubblePictureList"/>
    <dgm:cxn modelId="{2ADEDDFC-4352-438D-A09B-CA995AB2DAF5}" type="presParOf" srcId="{455817CB-D470-45C8-A23A-8F1335E85114}" destId="{6118C165-DBFF-4F6C-B956-001886543584}" srcOrd="9" destOrd="0" presId="urn:microsoft.com/office/officeart/2008/layout/BubblePictureList"/>
    <dgm:cxn modelId="{037174DB-FA57-4333-BF23-A8A0B9E4CDD3}" type="presParOf" srcId="{455817CB-D470-45C8-A23A-8F1335E85114}" destId="{2E38F101-95D2-4D4D-B0C9-A024578ABCCD}" srcOrd="10" destOrd="0" presId="urn:microsoft.com/office/officeart/2008/layout/BubblePictureList"/>
    <dgm:cxn modelId="{FEF17294-FAAE-45A6-A11C-191841A23927}" type="presParOf" srcId="{455817CB-D470-45C8-A23A-8F1335E85114}" destId="{18E937F7-9CC8-45F4-8EDA-2F0925AE5B04}" srcOrd="11" destOrd="0" presId="urn:microsoft.com/office/officeart/2008/layout/BubblePictureList"/>
    <dgm:cxn modelId="{06F1BD71-9276-444B-B440-40D6566726CE}" type="presParOf" srcId="{18E937F7-9CC8-45F4-8EDA-2F0925AE5B04}" destId="{A7721F76-9F06-4578-8990-2614EF083C1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C8782-D3BD-45F9-9D10-8D8DBC7908FF}">
      <dsp:nvSpPr>
        <dsp:cNvPr id="0" name=""/>
        <dsp:cNvSpPr/>
      </dsp:nvSpPr>
      <dsp:spPr>
        <a:xfrm>
          <a:off x="2729797" y="1842599"/>
          <a:ext cx="2501715" cy="2502128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6E31-46B6-44AF-8D8C-45E843F2418A}">
      <dsp:nvSpPr>
        <dsp:cNvPr id="0" name=""/>
        <dsp:cNvSpPr/>
      </dsp:nvSpPr>
      <dsp:spPr>
        <a:xfrm>
          <a:off x="3779583" y="789336"/>
          <a:ext cx="742990" cy="742514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4E2EF-4C04-468F-838B-71F81E4C3C8A}">
      <dsp:nvSpPr>
        <dsp:cNvPr id="0" name=""/>
        <dsp:cNvSpPr/>
      </dsp:nvSpPr>
      <dsp:spPr>
        <a:xfrm>
          <a:off x="2825936" y="1938617"/>
          <a:ext cx="2310481" cy="2310091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99473-6D49-4601-A56B-2C64DF624BB7}">
      <dsp:nvSpPr>
        <dsp:cNvPr id="0" name=""/>
        <dsp:cNvSpPr/>
      </dsp:nvSpPr>
      <dsp:spPr>
        <a:xfrm>
          <a:off x="5413341" y="2315305"/>
          <a:ext cx="1309377" cy="1309066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ACA2A-814D-4F6E-AA62-F0F25B64E92F}">
      <dsp:nvSpPr>
        <dsp:cNvPr id="0" name=""/>
        <dsp:cNvSpPr/>
      </dsp:nvSpPr>
      <dsp:spPr>
        <a:xfrm>
          <a:off x="5490671" y="2392641"/>
          <a:ext cx="1154718" cy="1154828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78410-C889-4A4A-8689-E2C25EB5BCD0}">
      <dsp:nvSpPr>
        <dsp:cNvPr id="0" name=""/>
        <dsp:cNvSpPr/>
      </dsp:nvSpPr>
      <dsp:spPr>
        <a:xfrm>
          <a:off x="4901294" y="467492"/>
          <a:ext cx="1678260" cy="1678802"/>
        </a:xfrm>
        <a:prstGeom prst="ellipse">
          <a:avLst/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8C165-DBFF-4F6C-B956-001886543584}">
      <dsp:nvSpPr>
        <dsp:cNvPr id="0" name=""/>
        <dsp:cNvSpPr/>
      </dsp:nvSpPr>
      <dsp:spPr>
        <a:xfrm>
          <a:off x="7025027" y="1700217"/>
          <a:ext cx="549666" cy="550042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8F101-95D2-4D4D-B0C9-A024578ABCCD}">
      <dsp:nvSpPr>
        <dsp:cNvPr id="0" name=""/>
        <dsp:cNvSpPr/>
      </dsp:nvSpPr>
      <dsp:spPr>
        <a:xfrm>
          <a:off x="6855433" y="3630020"/>
          <a:ext cx="412772" cy="412314"/>
        </a:xfrm>
        <a:prstGeom prst="donut">
          <a:avLst>
            <a:gd name="adj" fmla="val 746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21F76-9F06-4578-8990-2614EF083C1C}">
      <dsp:nvSpPr>
        <dsp:cNvPr id="0" name=""/>
        <dsp:cNvSpPr/>
      </dsp:nvSpPr>
      <dsp:spPr>
        <a:xfrm>
          <a:off x="4990119" y="556125"/>
          <a:ext cx="1501656" cy="1501537"/>
        </a:xfrm>
        <a:prstGeom prst="ellipse">
          <a:avLst/>
        </a:prstGeom>
        <a:solidFill>
          <a:srgbClr val="BBE0E3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B676C-FF7B-4D32-B1C8-C248EDA8AB4D}">
      <dsp:nvSpPr>
        <dsp:cNvPr id="0" name=""/>
        <dsp:cNvSpPr/>
      </dsp:nvSpPr>
      <dsp:spPr>
        <a:xfrm>
          <a:off x="255251" y="556125"/>
          <a:ext cx="3712863" cy="120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/>
          </a:r>
          <a:br>
            <a:rPr lang="fr-BE" sz="3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</a:br>
          <a:r>
            <a:rPr lang="fr-BE" sz="3000" kern="1200" dirty="0" smtClean="0">
              <a:solidFill>
                <a:srgbClr val="0F5494"/>
              </a:solidFill>
              <a:latin typeface="Verdana"/>
              <a:ea typeface="+mn-ea"/>
              <a:cs typeface="+mn-cs"/>
            </a:rPr>
            <a:t>Participants</a:t>
          </a:r>
          <a:endParaRPr lang="en-GB" sz="3000" kern="1200" dirty="0">
            <a:solidFill>
              <a:srgbClr val="0F5494"/>
            </a:solidFill>
            <a:latin typeface="Verdana"/>
            <a:ea typeface="+mn-ea"/>
            <a:cs typeface="+mn-cs"/>
          </a:endParaRPr>
        </a:p>
      </dsp:txBody>
      <dsp:txXfrm>
        <a:off x="255251" y="556125"/>
        <a:ext cx="3712863" cy="1205662"/>
      </dsp:txXfrm>
    </dsp:sp>
    <dsp:sp modelId="{DBA37810-0C6A-42F0-B434-474CE6E40030}">
      <dsp:nvSpPr>
        <dsp:cNvPr id="0" name=""/>
        <dsp:cNvSpPr/>
      </dsp:nvSpPr>
      <dsp:spPr>
        <a:xfrm>
          <a:off x="6992327" y="2392641"/>
          <a:ext cx="3712863" cy="115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err="1" smtClean="0">
              <a:solidFill>
                <a:srgbClr val="0F5494"/>
              </a:solidFill>
              <a:latin typeface="Verdana"/>
              <a:ea typeface="+mn-ea"/>
              <a:cs typeface="+mn-cs"/>
            </a:rPr>
            <a:t>Activities</a:t>
          </a:r>
          <a:endParaRPr lang="en-GB" sz="3000" kern="1200" dirty="0">
            <a:solidFill>
              <a:srgbClr val="0F5494"/>
            </a:solidFill>
            <a:latin typeface="Verdana"/>
            <a:ea typeface="+mn-ea"/>
            <a:cs typeface="+mn-cs"/>
          </a:endParaRPr>
        </a:p>
      </dsp:txBody>
      <dsp:txXfrm>
        <a:off x="6992327" y="2392641"/>
        <a:ext cx="3712863" cy="1154828"/>
      </dsp:txXfrm>
    </dsp:sp>
    <dsp:sp modelId="{EB4C4087-66FA-47EF-A1A7-BC632EAFE54E}">
      <dsp:nvSpPr>
        <dsp:cNvPr id="0" name=""/>
        <dsp:cNvSpPr/>
      </dsp:nvSpPr>
      <dsp:spPr>
        <a:xfrm>
          <a:off x="6855433" y="556125"/>
          <a:ext cx="3712863" cy="150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smtClean="0">
              <a:solidFill>
                <a:srgbClr val="0F5494"/>
              </a:solidFill>
              <a:latin typeface="Verdana"/>
              <a:ea typeface="+mn-ea"/>
              <a:cs typeface="+mn-cs"/>
            </a:rPr>
            <a:t>Experts</a:t>
          </a:r>
          <a:endParaRPr lang="en-GB" sz="3000" kern="1200" dirty="0">
            <a:solidFill>
              <a:srgbClr val="0F5494"/>
            </a:solidFill>
            <a:latin typeface="Verdana"/>
            <a:ea typeface="+mn-ea"/>
            <a:cs typeface="+mn-cs"/>
          </a:endParaRPr>
        </a:p>
      </dsp:txBody>
      <dsp:txXfrm>
        <a:off x="6855433" y="556125"/>
        <a:ext cx="3712863" cy="150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0.00151</cdr:x>
      <cdr:y>0.8997</cdr:y>
    </cdr:from>
    <cdr:to>
      <cdr:x>0.88715</cdr:x>
      <cdr:y>0.93611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33" y="4875162"/>
          <a:ext cx="10626242" cy="19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b="1" dirty="0">
              <a:solidFill>
                <a:schemeClr val="accent5">
                  <a:lumMod val="20000"/>
                  <a:lumOff val="80000"/>
                </a:schemeClr>
              </a:solidFill>
              <a:effectLst/>
            </a:rPr>
            <a:t>* this designation is without prejudice to positions on status, and is in line with UNSCR 1244 and the ICJ Opinion on the Kosovo Declaration of Independence</a:t>
          </a:r>
          <a:endParaRPr lang="en-GB" sz="1000" b="1" dirty="0">
            <a:solidFill>
              <a:schemeClr val="accent5">
                <a:lumMod val="20000"/>
                <a:lumOff val="8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8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2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0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3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6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0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2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5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4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2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8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7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8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1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0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3283-10BC-4935-AC1F-01D1A296A3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B152-0866-49CD-B466-F2527002E0B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hiara.pelino@ec.europa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ec.europa.eu/neighbourhood-enlargement/tenders/tai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8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3" y="3317790"/>
            <a:ext cx="114125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7549" y="5061467"/>
            <a:ext cx="5826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 </a:t>
            </a:r>
            <a:r>
              <a:rPr lang="en-GB" b="1" dirty="0" err="1" smtClean="0">
                <a:solidFill>
                  <a:srgbClr val="FFC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Pelino</a:t>
            </a:r>
            <a:endParaRPr lang="en-GB" b="1" dirty="0" smtClean="0">
              <a:solidFill>
                <a:srgbClr val="FFC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Building, TAIEX, Twinning</a:t>
            </a:r>
          </a:p>
          <a:p>
            <a:r>
              <a:rPr lang="en-GB" b="1" dirty="0" smtClean="0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Neighbourhood and Enlargement Negotiations</a:t>
            </a:r>
            <a:endParaRPr lang="en-GB" b="1" dirty="0">
              <a:solidFill>
                <a:srgbClr val="D6E2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2889" y="1919066"/>
            <a:ext cx="2261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2508" y="1753558"/>
            <a:ext cx="79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</a:t>
            </a:r>
            <a:endParaRPr lang="en-GB" sz="40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53" y="-23478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9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2431" y="1568892"/>
            <a:ext cx="7685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IN NUMBERS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526713"/>
              </p:ext>
            </p:extLst>
          </p:nvPr>
        </p:nvGraphicFramePr>
        <p:xfrm>
          <a:off x="667264" y="2043714"/>
          <a:ext cx="10960443" cy="434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5382" y="3113903"/>
            <a:ext cx="92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2060"/>
                </a:solidFill>
              </a:rPr>
              <a:t>3 368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302" y="4732638"/>
            <a:ext cx="96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2060"/>
                </a:solidFill>
              </a:rPr>
              <a:t>1 424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0660" y="4932693"/>
            <a:ext cx="13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002060"/>
                </a:solidFill>
              </a:rPr>
              <a:t>25 447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524" y="1730048"/>
            <a:ext cx="916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fr-BE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ORGANISED </a:t>
            </a:r>
            <a:r>
              <a:rPr lang="fr-BE" b="1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BE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IN 2016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91202"/>
              </p:ext>
            </p:extLst>
          </p:nvPr>
        </p:nvGraphicFramePr>
        <p:xfrm>
          <a:off x="571596" y="2061726"/>
          <a:ext cx="11084011" cy="465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4905" y="1572959"/>
            <a:ext cx="600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BREAKDOWN - IPA BENEFICIARIES IN 2016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50687909"/>
              </p:ext>
            </p:extLst>
          </p:nvPr>
        </p:nvGraphicFramePr>
        <p:xfrm>
          <a:off x="114396" y="1204553"/>
          <a:ext cx="1199841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12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4905" y="1572959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BREAKDOWN - ENI EAST BENEFICIARIES IN 2016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56807043"/>
              </p:ext>
            </p:extLst>
          </p:nvPr>
        </p:nvGraphicFramePr>
        <p:xfrm>
          <a:off x="1161535" y="2062163"/>
          <a:ext cx="10107827" cy="407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66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7232" y="1720599"/>
            <a:ext cx="699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BREAKDOWN - ENI SOUTH BENEFICIARIES IN 2016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99428366"/>
              </p:ext>
            </p:extLst>
          </p:nvPr>
        </p:nvGraphicFramePr>
        <p:xfrm>
          <a:off x="1243667" y="2089850"/>
          <a:ext cx="9739870" cy="433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34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718616"/>
              </p:ext>
            </p:extLst>
          </p:nvPr>
        </p:nvGraphicFramePr>
        <p:xfrm>
          <a:off x="1859177" y="1691949"/>
          <a:ext cx="8186866" cy="439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9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65045" y="2084070"/>
          <a:ext cx="7661910" cy="26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96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940184"/>
              </p:ext>
            </p:extLst>
          </p:nvPr>
        </p:nvGraphicFramePr>
        <p:xfrm>
          <a:off x="2313127" y="2066925"/>
          <a:ext cx="760095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3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3416" y="1874487"/>
            <a:ext cx="4613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AND IMPACT  EVALUATION 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584" y="1692831"/>
            <a:ext cx="79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</a:t>
            </a:r>
            <a:endParaRPr lang="en-GB" sz="40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994070" y="5232398"/>
            <a:ext cx="3523673" cy="55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Building Unit</a:t>
            </a:r>
            <a:endParaRPr lang="fr-F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5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5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4" y="-23478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875" y="5509489"/>
            <a:ext cx="3084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TAIEX WORK?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508" y="5509490"/>
            <a:ext cx="1668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33707" y="5509490"/>
            <a:ext cx="1143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8395" y="1609697"/>
            <a:ext cx="4885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SUMMARY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5884" y="1705210"/>
            <a:ext cx="8580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OF THE BENEFICIARIES ON THE QUALITY OF THE EXPERTS</a:t>
            </a:r>
            <a:endParaRPr lang="en-GB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24914"/>
              </p:ext>
            </p:extLst>
          </p:nvPr>
        </p:nvGraphicFramePr>
        <p:xfrm>
          <a:off x="3373395" y="2074542"/>
          <a:ext cx="5721178" cy="448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966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 EVALUATION OF TAIEX ASSISTANCE AFTER 6 MONTHS SINCE </a:t>
            </a:r>
            <a:r>
              <a:rPr lang="fr-BE" b="1" dirty="0" err="1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fr-BE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513248"/>
              </p:ext>
            </p:extLst>
          </p:nvPr>
        </p:nvGraphicFramePr>
        <p:xfrm>
          <a:off x="1306867" y="2378676"/>
          <a:ext cx="9823621" cy="400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4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elements for a successful request</a:t>
            </a:r>
            <a:r>
              <a:rPr lang="en-US" altLang="en-US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Clear, complete and detailed information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English proof reading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65" y="2712805"/>
            <a:ext cx="3521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elements for a successful request</a:t>
            </a:r>
            <a:r>
              <a:rPr lang="en-US" altLang="en-US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0F5494"/>
                </a:solidFill>
                <a:latin typeface="Verdana"/>
              </a:rPr>
              <a:t>References, whenever possible, to previous TAIEX </a:t>
            </a:r>
            <a:r>
              <a:rPr lang="en-GB" sz="2000" b="1" kern="0" dirty="0" smtClean="0">
                <a:solidFill>
                  <a:srgbClr val="0F5494"/>
                </a:solidFill>
                <a:latin typeface="Verdana"/>
              </a:rPr>
              <a:t>and TWINNIG assistance </a:t>
            </a:r>
            <a:r>
              <a:rPr lang="en-GB" sz="2000" b="1" kern="0" dirty="0">
                <a:solidFill>
                  <a:srgbClr val="0F5494"/>
                </a:solidFill>
                <a:latin typeface="Verdana"/>
              </a:rPr>
              <a:t>(or other types of assistance) in the same area;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rgbClr val="0F5494"/>
              </a:solidFill>
              <a:latin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rgbClr val="0F5494"/>
                </a:solidFill>
                <a:latin typeface="Verdana"/>
              </a:rPr>
              <a:t>Proposal </a:t>
            </a:r>
            <a:r>
              <a:rPr lang="en-GB" sz="2000" b="1" kern="0" dirty="0">
                <a:solidFill>
                  <a:srgbClr val="0F5494"/>
                </a:solidFill>
                <a:latin typeface="Verdana"/>
              </a:rPr>
              <a:t>of MS Experts/Host Institutions in the request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kern="0" dirty="0" smtClean="0">
              <a:solidFill>
                <a:srgbClr val="0F5494"/>
              </a:solidFill>
              <a:latin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kern="0" dirty="0" smtClean="0">
                <a:solidFill>
                  <a:srgbClr val="0F5494"/>
                </a:solidFill>
                <a:latin typeface="Verdana"/>
              </a:rPr>
              <a:t>Nomination </a:t>
            </a:r>
            <a:r>
              <a:rPr lang="en-GB" sz="2000" b="1" kern="0" dirty="0">
                <a:solidFill>
                  <a:srgbClr val="0F5494"/>
                </a:solidFill>
                <a:latin typeface="Verdana"/>
              </a:rPr>
              <a:t>of a competent* Local Co-Organizer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30" y="2835319"/>
            <a:ext cx="32051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6819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elements for a successful request</a:t>
            </a:r>
            <a:r>
              <a:rPr lang="en-US" altLang="en-US" b="1" kern="0" dirty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fr-FR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30" y="2835319"/>
            <a:ext cx="32051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232" y="3215663"/>
            <a:ext cx="6096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en-US" altLang="en-US" sz="2400" i="1" kern="0" dirty="0">
                <a:solidFill>
                  <a:srgbClr val="FF0000"/>
                </a:solidFill>
                <a:latin typeface="Verdana"/>
              </a:rPr>
              <a:t>* Also Known As: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en-GB" altLang="en-US" sz="2400" b="1" i="1" kern="0" dirty="0">
                <a:solidFill>
                  <a:srgbClr val="0F5494"/>
                </a:solidFill>
                <a:latin typeface="Verdana"/>
              </a:rPr>
              <a:t>"Contact person for administrative questions and practical matters related to this event"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•"/>
            </a:pPr>
            <a:r>
              <a:rPr lang="en-US" altLang="en-US" sz="2400" b="1" i="1" kern="0" dirty="0">
                <a:solidFill>
                  <a:srgbClr val="0F5494"/>
                </a:solidFill>
                <a:latin typeface="Verdana"/>
              </a:rPr>
              <a:t>[TAIEX Request Form]</a:t>
            </a:r>
            <a:endParaRPr lang="en-GB" altLang="en-US" sz="2400" i="1" kern="0" dirty="0">
              <a:solidFill>
                <a:srgbClr val="0F549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03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43697" y="3517899"/>
            <a:ext cx="5468166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Pro-active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Good command of 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English/French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Able to 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follow-up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and 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meet deadlines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3350" y="3191118"/>
            <a:ext cx="46079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solidFill>
                  <a:srgbClr val="0F5494"/>
                </a:solidFill>
                <a:latin typeface="Verdana" pitchFamily="34" charset="0"/>
              </a:rPr>
              <a:t>Inform </a:t>
            </a:r>
            <a:r>
              <a:rPr lang="en-US" altLang="en-US" sz="2400" i="1" dirty="0">
                <a:solidFill>
                  <a:srgbClr val="0F5494"/>
                </a:solidFill>
                <a:latin typeface="Verdana" pitchFamily="34" charset="0"/>
              </a:rPr>
              <a:t>and liaise with the participants, monitor and </a:t>
            </a:r>
            <a:r>
              <a:rPr lang="en-US" altLang="en-US" sz="2400" b="1" i="1" dirty="0" smtClean="0">
                <a:solidFill>
                  <a:srgbClr val="0F5494"/>
                </a:solidFill>
                <a:latin typeface="Verdana" pitchFamily="34" charset="0"/>
              </a:rPr>
              <a:t>ensure </a:t>
            </a:r>
            <a:r>
              <a:rPr lang="en-US" altLang="en-US" sz="2400" i="1" dirty="0">
                <a:solidFill>
                  <a:srgbClr val="0F5494"/>
                </a:solidFill>
                <a:latin typeface="Verdana" pitchFamily="34" charset="0"/>
              </a:rPr>
              <a:t>their</a:t>
            </a:r>
            <a:r>
              <a:rPr lang="en-US" altLang="en-US" sz="2400" b="1" i="1" dirty="0">
                <a:solidFill>
                  <a:srgbClr val="0F5494"/>
                </a:solidFill>
                <a:latin typeface="Verdana" pitchFamily="34" charset="0"/>
              </a:rPr>
              <a:t> presence </a:t>
            </a:r>
            <a:r>
              <a:rPr lang="en-US" altLang="en-US" sz="2400" i="1" dirty="0">
                <a:solidFill>
                  <a:srgbClr val="0F5494"/>
                </a:solidFill>
                <a:latin typeface="Verdana" pitchFamily="34" charset="0"/>
              </a:rPr>
              <a:t>and active participation, moderate/chair meetings, participate in evaluations.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EXPERT MISSION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2323" y="3136286"/>
            <a:ext cx="920990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i="1" kern="0" dirty="0">
                <a:solidFill>
                  <a:srgbClr val="0F5494"/>
                </a:solidFill>
                <a:latin typeface="Verdana"/>
              </a:rPr>
              <a:t>Drafting a meaningful agenda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Indicate if interpretation is needed or not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Include the name of the institution and the address of the venue (on the cover)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i="1" kern="0" dirty="0">
                <a:solidFill>
                  <a:srgbClr val="0F5494"/>
                </a:solidFill>
                <a:latin typeface="Verdana"/>
              </a:rPr>
              <a:t>On-time submission of agenda and participant list</a:t>
            </a:r>
          </a:p>
        </p:txBody>
      </p:sp>
    </p:spTree>
    <p:extLst>
      <p:ext uri="{BB962C8B-B14F-4D97-AF65-F5344CB8AC3E}">
        <p14:creationId xmlns:p14="http://schemas.microsoft.com/office/powerpoint/2010/main" val="2833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EXPERT MISSION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972" y="3557643"/>
            <a:ext cx="6096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kern="0" dirty="0" smtClean="0">
                <a:solidFill>
                  <a:srgbClr val="0F5494"/>
                </a:solidFill>
                <a:latin typeface="Verdana"/>
              </a:rPr>
              <a:t>Ensure </a:t>
            </a: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the participation and the meetings are conducted according the agenda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Request the mission evaluation report from the NCP after the completion of the </a:t>
            </a:r>
            <a:r>
              <a:rPr lang="en-US" altLang="en-US" sz="2400" i="1" kern="0" dirty="0" smtClean="0">
                <a:solidFill>
                  <a:srgbClr val="0F5494"/>
                </a:solidFill>
                <a:latin typeface="Verdana"/>
              </a:rPr>
              <a:t>mission</a:t>
            </a:r>
            <a:endParaRPr lang="en-US" altLang="en-US" sz="2400" i="1" kern="0" dirty="0">
              <a:solidFill>
                <a:srgbClr val="0F5494"/>
              </a:solidFill>
              <a:latin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79" y="2828594"/>
            <a:ext cx="34559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WORKSHOP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713" y="3153265"/>
            <a:ext cx="6096000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Drafting a meaningful agenda; Propose experts;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Confirm participation of each participant before submitting the list.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i="1" kern="0" dirty="0">
                <a:solidFill>
                  <a:srgbClr val="0F5494"/>
                </a:solidFill>
                <a:latin typeface="Verdana"/>
              </a:rPr>
              <a:t>participation comes with a cost for TAIEX.</a:t>
            </a:r>
            <a:r>
              <a:rPr lang="en-US" altLang="en-US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en-US" altLang="en-US" i="1" kern="0" dirty="0">
                <a:solidFill>
                  <a:srgbClr val="0F5494"/>
                </a:solidFill>
                <a:latin typeface="Verdana"/>
              </a:rPr>
              <a:t>Absences should not be tolerated (except in rare and well justified cases).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56" y="3313903"/>
            <a:ext cx="3456384" cy="23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WORKSHOP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713" y="3153265"/>
            <a:ext cx="6096000" cy="32808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i="1" kern="0" dirty="0">
                <a:solidFill>
                  <a:srgbClr val="0F5494"/>
                </a:solidFill>
                <a:latin typeface="Verdana"/>
              </a:rPr>
              <a:t>On-time submission of agenda and participant list;</a:t>
            </a:r>
          </a:p>
          <a:p>
            <a:pPr marL="1200150" lvl="3" indent="-3429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1600" i="1" kern="0" dirty="0">
                <a:solidFill>
                  <a:srgbClr val="000000"/>
                </a:solidFill>
                <a:latin typeface="Arial" charset="0"/>
              </a:rPr>
              <a:t>After the deadline, replacement or addition of participants poses big logistical problems, therefore it is not allowed.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i="1" kern="0" dirty="0">
                <a:solidFill>
                  <a:srgbClr val="0F5494"/>
                </a:solidFill>
                <a:latin typeface="Verdana"/>
              </a:rPr>
              <a:t>Inform the participants in advance about: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i="1" kern="0" dirty="0">
                <a:solidFill>
                  <a:srgbClr val="0F5494"/>
                </a:solidFill>
                <a:latin typeface="Verdana"/>
              </a:rPr>
              <a:t>the rules governing their attendance: </a:t>
            </a:r>
            <a:r>
              <a:rPr lang="en-US" altLang="en-US" sz="1600" i="1" kern="0" dirty="0">
                <a:solidFill>
                  <a:srgbClr val="FF0000"/>
                </a:solidFill>
                <a:latin typeface="Verdana"/>
              </a:rPr>
              <a:t>the Guide for Participants.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600" i="1" kern="0" dirty="0">
                <a:solidFill>
                  <a:srgbClr val="0F5494"/>
                </a:solidFill>
                <a:latin typeface="Verdana"/>
              </a:rPr>
              <a:t>The link to </a:t>
            </a:r>
            <a:r>
              <a:rPr lang="en-US" altLang="en-US" sz="1600" i="1" kern="0" dirty="0">
                <a:solidFill>
                  <a:srgbClr val="FF0000"/>
                </a:solidFill>
                <a:latin typeface="Verdana"/>
              </a:rPr>
              <a:t>TAIEX library</a:t>
            </a:r>
            <a:r>
              <a:rPr lang="en-US" altLang="en-US" sz="1600" i="1" kern="0" dirty="0">
                <a:solidFill>
                  <a:srgbClr val="0F5494"/>
                </a:solidFill>
                <a:latin typeface="Verdana"/>
              </a:rPr>
              <a:t>, where they can find all presentations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i="1" kern="0" dirty="0">
              <a:solidFill>
                <a:srgbClr val="0F5494"/>
              </a:solidFill>
              <a:latin typeface="Verdana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 rot="20476738">
            <a:off x="8014601" y="4500205"/>
            <a:ext cx="3686175" cy="133191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" y="423438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" y="423438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" y="423438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7816" y="1803787"/>
            <a:ext cx="259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7816" y="2173119"/>
            <a:ext cx="4354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TAIEX SUPPORTS BENEFICIARY COUNTRIES IN: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8889" y="2875086"/>
            <a:ext cx="23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UNDERSTANDING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9502" y="2875086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DRAFTING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8010" y="2875086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IMPLEMENTING &amp; ENFORCING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4418" y="6062671"/>
            <a:ext cx="599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POLICIES , LEGISLATION,  RULES  – THE ACQUIS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WORKSHOP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873" y="3134152"/>
            <a:ext cx="5820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i="1" kern="0" dirty="0">
                <a:solidFill>
                  <a:srgbClr val="0F5494"/>
                </a:solidFill>
                <a:latin typeface="Verdana"/>
              </a:rPr>
              <a:t>Chair and moderate the workshop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230" y="4952494"/>
            <a:ext cx="843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i="1" kern="0" dirty="0">
                <a:solidFill>
                  <a:srgbClr val="0F5494"/>
                </a:solidFill>
                <a:latin typeface="Verdana"/>
              </a:rPr>
              <a:t>Give and encourage feedback (through evaluation)</a:t>
            </a:r>
          </a:p>
        </p:txBody>
      </p:sp>
      <p:pic>
        <p:nvPicPr>
          <p:cNvPr id="12" name="Picture 4" descr="http://tiffanynielsen.com/wp-content/uploads/2011/07/etiquette_everyday_l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39" y="2785345"/>
            <a:ext cx="2971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STUDY VISIT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946" y="3369279"/>
            <a:ext cx="6096000" cy="27761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i="1" kern="0" dirty="0">
                <a:solidFill>
                  <a:srgbClr val="0F5494"/>
                </a:solidFill>
                <a:latin typeface="Verdana"/>
              </a:rPr>
              <a:t>Explain clearly what are the objectives of the visit, what kind of information and/or experience is sought; </a:t>
            </a:r>
            <a:endParaRPr lang="en-US" altLang="en-US" sz="1600" i="1" kern="0" dirty="0">
              <a:solidFill>
                <a:srgbClr val="0F5494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i="1" kern="0" dirty="0">
                <a:solidFill>
                  <a:srgbClr val="0F5494"/>
                </a:solidFill>
                <a:latin typeface="Verdana"/>
              </a:rPr>
              <a:t>On-time submission of agenda and participant forms;</a:t>
            </a:r>
          </a:p>
          <a:p>
            <a:pPr marL="1200150" lvl="3" indent="-3429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1600" i="1" kern="0" dirty="0">
                <a:solidFill>
                  <a:srgbClr val="000000"/>
                </a:solidFill>
                <a:latin typeface="Arial" charset="0"/>
              </a:rPr>
              <a:t>Insure the relevant staff is selected for participation, </a:t>
            </a:r>
            <a:r>
              <a:rPr lang="en-US" altLang="en-US" sz="1600" b="1" i="1" kern="0" dirty="0">
                <a:solidFill>
                  <a:srgbClr val="FF0000"/>
                </a:solidFill>
                <a:latin typeface="Arial" charset="0"/>
              </a:rPr>
              <a:t>based on their actual responsibilities and language skills</a:t>
            </a:r>
            <a:r>
              <a:rPr lang="en-US" altLang="en-US" sz="1600" i="1" kern="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1200150" lvl="3" indent="-34290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1600" i="1" kern="0" dirty="0">
                <a:solidFill>
                  <a:srgbClr val="000000"/>
                </a:solidFill>
                <a:latin typeface="Arial" charset="0"/>
              </a:rPr>
              <a:t>Inform TAIEX about visa obligations (if any).</a:t>
            </a:r>
          </a:p>
        </p:txBody>
      </p:sp>
      <p:pic>
        <p:nvPicPr>
          <p:cNvPr id="14" name="Picture 8" descr="C:\Users\ghitera\Desktop\online-marketing-success-objecti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403475"/>
            <a:ext cx="20669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"/>
          <p:cNvGrpSpPr>
            <a:grpSpLocks/>
          </p:cNvGrpSpPr>
          <p:nvPr/>
        </p:nvGrpSpPr>
        <p:grpSpPr bwMode="auto">
          <a:xfrm>
            <a:off x="7452240" y="4749971"/>
            <a:ext cx="1800225" cy="1873250"/>
            <a:chOff x="5076056" y="2512765"/>
            <a:chExt cx="3960440" cy="39604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564904"/>
              <a:ext cx="2152650" cy="38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C:\Users\ghitera\Desktop\no-sign-md.png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12765"/>
              <a:ext cx="3960440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66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106891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for a successful implementation and follow up of events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en-US" altLang="en-US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role of the LCO as for STUDY VISIT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216" y="3140771"/>
            <a:ext cx="6096000" cy="313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Inform the participants in advance about the rules governing their attendance: the Guide for Participants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Invite the participants to share their experience with the colleagues with the organization of internal meetings.</a:t>
            </a:r>
            <a:endParaRPr lang="en-US" altLang="en-US" sz="2000" i="1" kern="0" dirty="0">
              <a:solidFill>
                <a:srgbClr val="0F5494"/>
              </a:solidFill>
              <a:latin typeface="Verdana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i="1" kern="0" dirty="0">
                <a:solidFill>
                  <a:srgbClr val="FF0000"/>
                </a:solidFill>
                <a:latin typeface="Verdana"/>
              </a:rPr>
              <a:t>Follow-up actions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i="1" kern="0" dirty="0">
                <a:solidFill>
                  <a:srgbClr val="FF0000"/>
                </a:solidFill>
                <a:latin typeface="Verdana"/>
              </a:rPr>
              <a:t>Sharing the information and expertise with the colleagues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i="1" kern="0" dirty="0">
                <a:solidFill>
                  <a:srgbClr val="FF0000"/>
                </a:solidFill>
                <a:latin typeface="Verdana"/>
              </a:rPr>
              <a:t>Recommendations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F549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9" y="4437112"/>
            <a:ext cx="3569334" cy="208101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24714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5328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NOVELTY IN E-APPLICATION 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216" y="31407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YOU CAN ASK FOR SERIES OF </a:t>
            </a: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ACTIVITIES </a:t>
            </a: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(up to 5) with one application: there is an additional tab allowing you to request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000" i="1" kern="0" dirty="0">
              <a:solidFill>
                <a:srgbClr val="0F5494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i="1" kern="0" dirty="0" smtClean="0">
                <a:solidFill>
                  <a:srgbClr val="0F5494"/>
                </a:solidFill>
                <a:latin typeface="Verdana"/>
              </a:rPr>
              <a:t>The validity of the application is up to 2 years.</a:t>
            </a:r>
          </a:p>
        </p:txBody>
      </p:sp>
    </p:spTree>
    <p:extLst>
      <p:ext uri="{BB962C8B-B14F-4D97-AF65-F5344CB8AC3E}">
        <p14:creationId xmlns:p14="http://schemas.microsoft.com/office/powerpoint/2010/main" val="33186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7972" y="1535933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867" y="1874487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 </a:t>
            </a:r>
            <a:endParaRPr lang="fr-FR" sz="2800" b="1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7351" y="301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81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766" y="19237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 smtClean="0">
                <a:solidFill>
                  <a:srgbClr val="6C797C"/>
                </a:solidFill>
              </a:rPr>
              <a:t>Thank you for your attention</a:t>
            </a:r>
            <a:r>
              <a:rPr lang="fr-FR" sz="2800" b="1" i="1" dirty="0" smtClean="0">
                <a:solidFill>
                  <a:srgbClr val="6C797C"/>
                </a:solidFill>
              </a:rPr>
              <a:t>!</a:t>
            </a:r>
            <a:endParaRPr lang="fr-FR" sz="2800" b="1" i="1" dirty="0">
              <a:solidFill>
                <a:srgbClr val="6C797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9133" y="4275437"/>
            <a:ext cx="67097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D6E2EF"/>
                </a:solidFill>
              </a:rPr>
              <a:t>Stay connected with us</a:t>
            </a:r>
          </a:p>
          <a:p>
            <a:r>
              <a:rPr lang="en-GB" sz="2400" b="1" dirty="0" smtClean="0">
                <a:solidFill>
                  <a:srgbClr val="D6E2EF"/>
                </a:solidFill>
              </a:rPr>
              <a:t>E-mail: </a:t>
            </a:r>
            <a:r>
              <a:rPr lang="en-GB" sz="2400" b="1" dirty="0" smtClean="0">
                <a:solidFill>
                  <a:srgbClr val="D6E2EF"/>
                </a:solidFill>
                <a:hlinkClick r:id="rId3"/>
              </a:rPr>
              <a:t>chiara.pelino@ec.europa.eu</a:t>
            </a:r>
            <a:r>
              <a:rPr lang="en-GB" sz="2400" b="1" dirty="0" smtClean="0">
                <a:solidFill>
                  <a:srgbClr val="D6E2EF"/>
                </a:solidFill>
              </a:rPr>
              <a:t>  </a:t>
            </a:r>
          </a:p>
          <a:p>
            <a:r>
              <a:rPr lang="en-GB" sz="2400" u="sng" dirty="0" smtClean="0">
                <a:solidFill>
                  <a:srgbClr val="0070C0"/>
                </a:solidFill>
              </a:rPr>
              <a:t>NEAR-taiex@ec.europa.eu</a:t>
            </a:r>
            <a:r>
              <a:rPr lang="en-GB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D6E2EF"/>
                </a:solidFill>
              </a:rPr>
              <a:t>Twitter</a:t>
            </a:r>
            <a:r>
              <a:rPr lang="en-GB" sz="2400" dirty="0" smtClean="0">
                <a:solidFill>
                  <a:srgbClr val="D6E2EF"/>
                </a:solidFill>
              </a:rPr>
              <a:t>: </a:t>
            </a:r>
            <a:r>
              <a:rPr lang="en-GB" sz="2400" u="sng" dirty="0" smtClean="0">
                <a:solidFill>
                  <a:srgbClr val="0070C0"/>
                </a:solidFill>
              </a:rPr>
              <a:t>#</a:t>
            </a:r>
            <a:r>
              <a:rPr lang="en-GB" sz="2400" u="sng" dirty="0" err="1" smtClean="0">
                <a:solidFill>
                  <a:srgbClr val="0070C0"/>
                </a:solidFill>
              </a:rPr>
              <a:t>EUTaiex</a:t>
            </a:r>
            <a:endParaRPr lang="en-GB" sz="2400" dirty="0" smtClean="0"/>
          </a:p>
          <a:p>
            <a:r>
              <a:rPr lang="en-GB" sz="2400" b="1" dirty="0" smtClean="0">
                <a:solidFill>
                  <a:srgbClr val="D6E2EF"/>
                </a:solidFill>
              </a:rPr>
              <a:t>Web site</a:t>
            </a:r>
            <a:r>
              <a:rPr lang="en-GB" sz="2400" dirty="0" smtClean="0">
                <a:solidFill>
                  <a:srgbClr val="D6E2EF"/>
                </a:solidFill>
              </a:rPr>
              <a:t>: </a:t>
            </a:r>
            <a:r>
              <a:rPr lang="en-GB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http://ec.europa.eu/taiex</a:t>
            </a:r>
            <a:endParaRPr lang="en-GB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47" y="6388443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825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4669" y="180378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04" y="-195946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395416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97972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7816" y="1803787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OF ASSISTANCE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2660" y="3102948"/>
            <a:ext cx="267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TAIEX ASSISTANCE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THROUGH: </a:t>
            </a: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7816" y="3102364"/>
            <a:ext cx="7332777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Strategic TAIEX </a:t>
            </a:r>
          </a:p>
          <a:p>
            <a:r>
              <a:rPr lang="en-GB" dirty="0">
                <a:solidFill>
                  <a:prstClr val="white"/>
                </a:solidFill>
              </a:rPr>
              <a:t>New feature – closer alignment assistance and policy priorities</a:t>
            </a:r>
          </a:p>
          <a:p>
            <a:r>
              <a:rPr lang="en-GB" dirty="0">
                <a:solidFill>
                  <a:prstClr val="white"/>
                </a:solidFill>
              </a:rPr>
              <a:t>Possibility for EU Delegations and European Commission services to request </a:t>
            </a:r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TAIEX </a:t>
            </a:r>
            <a:r>
              <a:rPr lang="en-GB" dirty="0">
                <a:solidFill>
                  <a:prstClr val="white"/>
                </a:solidFill>
              </a:rPr>
              <a:t>events to push forward reforms on agreed common priorities </a:t>
            </a:r>
          </a:p>
          <a:p>
            <a:r>
              <a:rPr lang="fr-FR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2660" y="5871620"/>
            <a:ext cx="3037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OR MULTI-BENEFICIARY </a:t>
            </a: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5127" y="4372499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endParaRPr lang="fr-F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7816" y="4370163"/>
            <a:ext cx="300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MISSIONS</a:t>
            </a:r>
            <a:endParaRPr lang="fr-F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49729" y="4371915"/>
            <a:ext cx="2174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VISITS</a:t>
            </a:r>
            <a:endParaRPr lang="fr-F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7203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7047" y="1803787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AREAS COVERED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6108" y="2526006"/>
            <a:ext cx="151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AFFAIRS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02004" y="2526006"/>
            <a:ext cx="18643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MARKET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POLICY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63799" y="2511673"/>
            <a:ext cx="14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89221" y="2526006"/>
            <a:ext cx="22953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TELECOMMUNICATIONS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" y="0"/>
            <a:ext cx="12187066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3803" y="2844224"/>
            <a:ext cx="277031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Every year 5.000 EU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 public experts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(exchange expertise with)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counterparts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beneficiaries' administrations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7972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7816" y="1803787"/>
            <a:ext cx="3463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"PEER TO PEER" EXPERTISE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4018" y="2848731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such expertise is not available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private sector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9608" y="2179363"/>
            <a:ext cx="4545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MOBILISED EXPERTS ARE ALMOST EXCLUSIVELY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MEMBER STATES’ PUBLIC-SECTOR OFFICIALS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3709" y="2848731"/>
            <a:ext cx="3137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TAIEX Expert Database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public official of a Member State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with EU legislation </a:t>
            </a:r>
          </a:p>
          <a:p>
            <a:r>
              <a:rPr lang="en-US" sz="1400" dirty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encouraged to register online 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7" y="132363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5" y="132363"/>
            <a:ext cx="12192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57" y="132363"/>
            <a:ext cx="12192000" cy="6858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7972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7816" y="1803787"/>
            <a:ext cx="316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TAIEX: A SUCCESS STORY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2749" y="2526847"/>
            <a:ext cx="2561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DRIVEN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TO YOUR NEEDS</a:t>
            </a:r>
            <a:endParaRPr lang="fr-FR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2749" y="3779752"/>
            <a:ext cx="32850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GAP-FILLING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AND COMPLEMENTARY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OTHER EU ASSISTANCE</a:t>
            </a:r>
            <a:endParaRPr lang="en-US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2749" y="5129581"/>
            <a:ext cx="32741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STRAIGHTFORWARD APPLICATION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FAST DELIVERY</a:t>
            </a:r>
          </a:p>
          <a:p>
            <a:endParaRPr lang="en-US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9518" y="2526847"/>
            <a:ext cx="27830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PEER-TO-PEER 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MEMBER STATES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BENEFICIARY OFFICIALS</a:t>
            </a:r>
          </a:p>
          <a:p>
            <a:endParaRPr lang="en-US" sz="1400" dirty="0" smtClean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9518" y="3779752"/>
            <a:ext cx="28176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ASSISTANCE, </a:t>
            </a:r>
          </a:p>
          <a:p>
            <a:r>
              <a:rPr lang="en-US" sz="1400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EFFECT</a:t>
            </a:r>
          </a:p>
          <a:p>
            <a:endParaRPr lang="en-US" sz="1400" dirty="0">
              <a:solidFill>
                <a:srgbClr val="0A55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" y="521829"/>
            <a:ext cx="11264304" cy="6336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" y="511200"/>
            <a:ext cx="11264000" cy="6336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49083" y="153593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 </a:t>
            </a:r>
            <a:endParaRPr lang="fr-FR" sz="4000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8927" y="1803787"/>
            <a:ext cx="169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A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TAIEX CYCLE</a:t>
            </a:r>
            <a:endParaRPr lang="fr-FR" b="1" dirty="0">
              <a:solidFill>
                <a:srgbClr val="0A5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3769" y="4997903"/>
            <a:ext cx="19415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PLANNING, EXPERT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89549" y="2808248"/>
            <a:ext cx="11700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56711" y="2843414"/>
            <a:ext cx="15697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74129" y="2797362"/>
            <a:ext cx="13227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89169" y="4997903"/>
            <a:ext cx="13249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311" y="4997903"/>
            <a:ext cx="17722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1400" b="1" dirty="0" smtClean="0">
                <a:solidFill>
                  <a:srgbClr val="0A5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49" y="6388442"/>
            <a:ext cx="772106" cy="4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1026</Words>
  <Application>Microsoft Office PowerPoint</Application>
  <PresentationFormat>Custom</PresentationFormat>
  <Paragraphs>249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Didier</dc:creator>
  <cp:lastModifiedBy>PELINO Chiara (ELARG)</cp:lastModifiedBy>
  <cp:revision>140</cp:revision>
  <dcterms:created xsi:type="dcterms:W3CDTF">2013-11-29T16:54:17Z</dcterms:created>
  <dcterms:modified xsi:type="dcterms:W3CDTF">2017-09-11T15:06:02Z</dcterms:modified>
</cp:coreProperties>
</file>