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4" r:id="rId4"/>
    <p:sldId id="258" r:id="rId5"/>
    <p:sldId id="263" r:id="rId6"/>
    <p:sldId id="259" r:id="rId7"/>
    <p:sldId id="271" r:id="rId8"/>
    <p:sldId id="260" r:id="rId9"/>
    <p:sldId id="272" r:id="rId10"/>
    <p:sldId id="275" r:id="rId11"/>
    <p:sldId id="265" r:id="rId12"/>
    <p:sldId id="261" r:id="rId13"/>
    <p:sldId id="262" r:id="rId14"/>
    <p:sldId id="274" r:id="rId15"/>
    <p:sldId id="273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49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18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3/28/18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3/28/18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3/28/18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3/28/18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3/28/18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E545-1418-254E-896B-DFBCDF7DF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9270" y="0"/>
            <a:ext cx="12311270" cy="5049078"/>
          </a:xfrm>
        </p:spPr>
        <p:txBody>
          <a:bodyPr/>
          <a:lstStyle/>
          <a:p>
            <a:pPr algn="ctr"/>
            <a:br>
              <a:rPr lang="ka-GE" dirty="0"/>
            </a:br>
            <a:br>
              <a:rPr lang="ka-GE" dirty="0"/>
            </a:br>
            <a:r>
              <a:rPr lang="ka-GE" dirty="0"/>
              <a:t>სასწავლო ვიზიტი იტალიაში</a:t>
            </a:r>
            <a:br>
              <a:rPr lang="ka-GE" dirty="0"/>
            </a:b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B951B-8935-6240-8B47-ACA0FBEFA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8" y="5049078"/>
            <a:ext cx="10170381" cy="1656521"/>
          </a:xfrm>
        </p:spPr>
        <p:txBody>
          <a:bodyPr/>
          <a:lstStyle/>
          <a:p>
            <a:pPr algn="ctr"/>
            <a:r>
              <a:rPr lang="ka-GE" dirty="0"/>
              <a:t>        </a:t>
            </a:r>
          </a:p>
          <a:p>
            <a:pPr algn="ctr"/>
            <a:r>
              <a:rPr lang="ka-GE" sz="3200" dirty="0"/>
              <a:t>6 – 12 მაისი 2018 წელი 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241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006673-E75C-784C-816F-A58FE4BC8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11" y="950494"/>
            <a:ext cx="9083841" cy="5041232"/>
          </a:xfrm>
        </p:spPr>
      </p:pic>
    </p:spTree>
    <p:extLst>
      <p:ext uri="{BB962C8B-B14F-4D97-AF65-F5344CB8AC3E}">
        <p14:creationId xmlns:p14="http://schemas.microsoft.com/office/powerpoint/2010/main" val="693950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4A4B-AFB9-9D40-B6B0-859CF5A79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  ნეაპოლი</a:t>
            </a:r>
            <a:endParaRPr lang="fr-F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39D93C-3745-6D4D-81F2-1C289390A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4968"/>
            <a:ext cx="6527800" cy="3556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C36989-B24B-C942-830D-081762234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69" y="1798707"/>
            <a:ext cx="5194852" cy="41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DFA6-502E-9445-8BAC-98406EFE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5 დღე 10 მაისი ხუთშაბათი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206CA-5250-504B-8F39-2629DFA2F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   </a:t>
            </a:r>
            <a:r>
              <a:rPr lang="ka-GE" dirty="0"/>
              <a:t>09:30 სთ. გამგზავრება სასტუმროდან</a:t>
            </a:r>
          </a:p>
          <a:p>
            <a:r>
              <a:rPr lang="ka-GE" dirty="0"/>
              <a:t>   10:30 სთ. ლაციოს რეგიონის, გარემოს დაცვის რეგიონალური სააგენტოს </a:t>
            </a:r>
            <a:r>
              <a:rPr lang="en-US" dirty="0"/>
              <a:t>   </a:t>
            </a:r>
            <a:r>
              <a:rPr lang="ka-GE" dirty="0"/>
              <a:t>მონახულება;    </a:t>
            </a:r>
            <a:r>
              <a:rPr lang="en-GB" dirty="0"/>
              <a:t>Regional Agency for Environmental Protection (ARPA Lazio, Rome) </a:t>
            </a:r>
            <a:endParaRPr lang="ka-GE" dirty="0"/>
          </a:p>
          <a:p>
            <a:r>
              <a:rPr lang="ka-GE" dirty="0"/>
              <a:t> 14:00 სთ. სადილი</a:t>
            </a:r>
          </a:p>
          <a:p>
            <a:r>
              <a:rPr lang="ka-GE" dirty="0"/>
              <a:t>თავისუფალი დრო</a:t>
            </a:r>
          </a:p>
          <a:p>
            <a:endParaRPr lang="ka-GE" dirty="0"/>
          </a:p>
          <a:p>
            <a:endParaRPr lang="en-GB" dirty="0"/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24843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EAF9-2A39-1340-BA59-4693AC8DB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 6 დღე 11 მაისი პარასკევი 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A360D-8FA1-634A-AF36-CB9B8791D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09:30 სთ.  სასტუმროდან გამგზავრება Civita Castellana -ში რომელიც ქალაქ,  რომიდან 70 კილომეტრის დაშორებით მდებარეობს; </a:t>
            </a:r>
          </a:p>
          <a:p>
            <a:r>
              <a:rPr lang="ka-GE" dirty="0"/>
              <a:t>11: 00 </a:t>
            </a:r>
            <a:r>
              <a:rPr lang="en-GB" dirty="0"/>
              <a:t>  </a:t>
            </a:r>
            <a:r>
              <a:rPr lang="ka-GE" dirty="0"/>
              <a:t>სთ.   აზბესტის რეგიონალური ცენტრის მონახულება; </a:t>
            </a:r>
            <a:r>
              <a:rPr lang="en-GB" dirty="0"/>
              <a:t>the Regional Centre  on Asbestos (</a:t>
            </a:r>
            <a:r>
              <a:rPr lang="en-GB" dirty="0" err="1"/>
              <a:t>Civita</a:t>
            </a:r>
            <a:r>
              <a:rPr lang="en-GB" dirty="0"/>
              <a:t> </a:t>
            </a:r>
            <a:r>
              <a:rPr lang="en-GB" dirty="0" err="1"/>
              <a:t>Castellana</a:t>
            </a:r>
            <a:r>
              <a:rPr lang="en-GB" dirty="0"/>
              <a:t>)</a:t>
            </a:r>
            <a:r>
              <a:rPr lang="ka-GE" dirty="0"/>
              <a:t>.</a:t>
            </a:r>
          </a:p>
          <a:p>
            <a:r>
              <a:rPr lang="ka-GE" dirty="0"/>
              <a:t>14: 00 სთ. სადილი</a:t>
            </a:r>
          </a:p>
          <a:p>
            <a:r>
              <a:rPr lang="ka-GE" dirty="0"/>
              <a:t>თავისუფალი დრო</a:t>
            </a:r>
            <a:br>
              <a:rPr lang="en-GB" dirty="0"/>
            </a:br>
            <a:endParaRPr lang="ka-GE" dirty="0"/>
          </a:p>
          <a:p>
            <a:endParaRPr lang="en-GB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9042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44C89D-E9D9-7842-949F-AB7F6AA6E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3" y="901406"/>
            <a:ext cx="4073660" cy="517021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D6A4EA-B41F-6A4E-8410-CD130D839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42" y="1189701"/>
            <a:ext cx="4820017" cy="45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0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7CDB-DF18-7A4C-843F-CF39A3C3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ჩივიტა კასტელანა</a:t>
            </a:r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42B2DB-3BF9-5A42-968F-E1D5ED6AD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37" y="2382253"/>
            <a:ext cx="8650705" cy="40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98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3FA0-608B-AA43-AD30-8257BC5C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7 დღე 12 მაისი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67FE8-96FD-9D46-A4AB-8CFA4A43F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11:00 სთ. ’’check –out ‘’; </a:t>
            </a:r>
          </a:p>
          <a:p>
            <a:r>
              <a:rPr lang="ka-GE" dirty="0"/>
              <a:t>11:00 - 16:00 სთ. თავისუფალი დრო </a:t>
            </a:r>
          </a:p>
          <a:p>
            <a:r>
              <a:rPr lang="ka-GE" dirty="0"/>
              <a:t>16:30 სთ.  სასტუმროდან გამგზავრება  რომის აეროპორტში;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221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6921A-FB88-014F-867F-F13E073B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1" y="119270"/>
            <a:ext cx="10266857" cy="1974706"/>
          </a:xfrm>
        </p:spPr>
        <p:txBody>
          <a:bodyPr>
            <a:normAutofit fontScale="90000"/>
          </a:bodyPr>
          <a:lstStyle/>
          <a:p>
            <a:pPr algn="ctr"/>
            <a:br>
              <a:rPr lang="ka-GE" sz="4400" dirty="0"/>
            </a:br>
            <a:r>
              <a:rPr lang="ka-GE" sz="4400" dirty="0"/>
              <a:t>პროექტის გუნდი ბედნიერ და მშვიდობიან მოგზაურობას გისურვებთ!</a:t>
            </a:r>
            <a:br>
              <a:rPr lang="ka-GE" sz="4400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176AB-7B3E-F14C-B863-25A6E5A31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ka-GE" sz="4000" dirty="0"/>
          </a:p>
          <a:p>
            <a:pPr marL="0" indent="0" algn="ctr">
              <a:buNone/>
            </a:pPr>
            <a:r>
              <a:rPr lang="en-US" sz="4000" dirty="0"/>
              <a:t>A</a:t>
            </a:r>
            <a:r>
              <a:rPr lang="ka-GE" sz="4000" dirty="0"/>
              <a:t>rrivederci  </a:t>
            </a:r>
            <a:r>
              <a:rPr lang="ka-GE" sz="4000" dirty="0">
                <a:sym typeface="Wingdings" pitchFamily="2" charset="2"/>
              </a:rPr>
              <a:t>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67831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996F-91B9-4044-B383-6248D915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 1 დღე 6 მაისი კვირა 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29FB5-180F-BB4D-87B5-FF439E4DD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ka-GE" sz="1800" dirty="0"/>
          </a:p>
          <a:p>
            <a:r>
              <a:rPr lang="ka-GE" sz="1800" dirty="0"/>
              <a:t>გამგზავრება ქალაქ რომში</a:t>
            </a:r>
          </a:p>
          <a:p>
            <a:r>
              <a:rPr lang="ka-GE" sz="1800" dirty="0"/>
              <a:t>სასწავლო ვიზიტის მონაწილეები შეიკრიბებიან თბილისის საერთაშორისო აეროპორტში არაუგვიანეს 04:00 საათისა (იგულისხმება დილის 4 საათი) </a:t>
            </a:r>
          </a:p>
          <a:p>
            <a:r>
              <a:rPr lang="ka-GE" sz="1800" dirty="0"/>
              <a:t>12:45 სთ.   (ადგილობრივი დროით) – რომის აეროპორტში ჩასვლა.  შეხვედრა პროექტის ’’გარემოს ჯანმრთელობის ინსტიტუციური გაძლიერება საქართველოში’’ ასისტენტთან და ტრანსფერი ქალაქის ცენტრში; ( დელეგაციას, მოემსახურება სპეციალურად  მათთვის განკუთვნილი მინიბუსი, რომელიც ვიზიტის ოფიციალური ნაწილის სატრანსპორტო ლოგისტიკურ საკითხებს უზრუნველყოფს) </a:t>
            </a:r>
          </a:p>
          <a:p>
            <a:r>
              <a:rPr lang="ka-GE" sz="1800" dirty="0"/>
              <a:t>14:30 სთ. სასტუმროში განთავსება </a:t>
            </a:r>
          </a:p>
          <a:p>
            <a:r>
              <a:rPr lang="ka-GE" sz="1800" dirty="0"/>
              <a:t>თავისუფალი დრო</a:t>
            </a:r>
          </a:p>
          <a:p>
            <a:pPr marL="0" indent="0">
              <a:buNone/>
            </a:pPr>
            <a:endParaRPr lang="ka-GE" sz="1800" dirty="0"/>
          </a:p>
          <a:p>
            <a:pPr marL="0" indent="0">
              <a:buNone/>
            </a:pPr>
            <a:endParaRPr lang="ka-GE" sz="1800" dirty="0"/>
          </a:p>
          <a:p>
            <a:endParaRPr lang="ka-GE" sz="1800" dirty="0"/>
          </a:p>
          <a:p>
            <a:endParaRPr lang="ka-GE" sz="1800" dirty="0"/>
          </a:p>
          <a:p>
            <a:endParaRPr lang="ka-GE" sz="1800" dirty="0"/>
          </a:p>
          <a:p>
            <a:endParaRPr lang="ka-GE" sz="1800" dirty="0"/>
          </a:p>
          <a:p>
            <a:pPr marL="0" indent="0">
              <a:buNone/>
            </a:pPr>
            <a:br>
              <a:rPr lang="en-GB" sz="1800" dirty="0"/>
            </a:br>
            <a:br>
              <a:rPr lang="en-GB" sz="1800" dirty="0"/>
            </a:b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27500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AC65-71AE-D24D-8D47-E02C31DF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ქალაქი რომი </a:t>
            </a:r>
            <a:endParaRPr lang="fr-F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B3D3F2-5801-524A-BAAD-3CDCCEDDE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3" y="1747802"/>
            <a:ext cx="5847787" cy="505501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EB845-B874-B54D-930A-F8E374C30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04" y="1747802"/>
            <a:ext cx="3810000" cy="2744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5C8666-750A-C54E-94B3-342F4A46B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04" y="4399722"/>
            <a:ext cx="3810000" cy="245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6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DA89-CA36-D349-9695-3BDB3A86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2 დღე 7 მაისი ორშაბათი 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F6C60-FC2E-0A4E-A21A-6D0798704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9:30 სთ. სასტუმროდან გასვლა</a:t>
            </a:r>
          </a:p>
          <a:p>
            <a:r>
              <a:rPr lang="ka-GE" dirty="0"/>
              <a:t>10:30 სთ.  იტალიის ჯანმრთელობის ეროვნული ინსტიტუტის (’’Istituto Superiore di Sanita) მონახულება; </a:t>
            </a:r>
          </a:p>
          <a:p>
            <a:r>
              <a:rPr lang="ka-GE" dirty="0"/>
              <a:t>შეხვედრა  ხელმძღვანელობასთან, აღნიშნული ინსტიტუტის, ლაბორატორიების, ასევე გარემოსა და  ჯანმრთელობის დეპარტამენტის  დათვალიერება და სამუშაოს სპეციფიკის წარდგენა/მათი გამოცდილების გაზიარება.</a:t>
            </a:r>
          </a:p>
          <a:p>
            <a:r>
              <a:rPr lang="ka-GE" dirty="0"/>
              <a:t>14:00 სთ.  სადილი </a:t>
            </a:r>
          </a:p>
          <a:p>
            <a:r>
              <a:rPr lang="ka-GE" dirty="0"/>
              <a:t> თავისუფალი დრო</a:t>
            </a:r>
          </a:p>
          <a:p>
            <a:pPr marL="0" indent="0">
              <a:buNone/>
            </a:pPr>
            <a:r>
              <a:rPr lang="ka-GE" dirty="0"/>
              <a:t>  </a:t>
            </a:r>
          </a:p>
          <a:p>
            <a:endParaRPr lang="ka-GE" dirty="0"/>
          </a:p>
          <a:p>
            <a:endParaRPr lang="ka-GE" dirty="0"/>
          </a:p>
          <a:p>
            <a:pPr marL="0" indent="0">
              <a:buNone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26573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F97F8-A7CB-9341-BF2D-50664F2F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რომის ჯანმრთელობის ეროვნული ინსტიტუტი </a:t>
            </a:r>
            <a:endParaRPr lang="fr-FR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0DFD665-0AED-D94D-95CB-B536AAA58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0" y="2331933"/>
            <a:ext cx="7301949" cy="4367040"/>
          </a:xfrm>
        </p:spPr>
      </p:pic>
    </p:spTree>
    <p:extLst>
      <p:ext uri="{BB962C8B-B14F-4D97-AF65-F5344CB8AC3E}">
        <p14:creationId xmlns:p14="http://schemas.microsoft.com/office/powerpoint/2010/main" val="273867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58DD-1F5A-8A41-8753-694A9270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3 დღე 8 მაისი სამშაბათი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A7B64-7B5B-544B-8C10-95621B2F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103" y="1710559"/>
            <a:ext cx="10261145" cy="4461641"/>
          </a:xfrm>
        </p:spPr>
        <p:txBody>
          <a:bodyPr anchor="t"/>
          <a:lstStyle/>
          <a:p>
            <a:pPr marL="0" indent="0">
              <a:buNone/>
            </a:pPr>
            <a:endParaRPr lang="ka-GE" dirty="0"/>
          </a:p>
          <a:p>
            <a:r>
              <a:rPr lang="ka-GE" dirty="0"/>
              <a:t>09:30 სთ. სასტუმროდან გასვლა</a:t>
            </a:r>
          </a:p>
          <a:p>
            <a:r>
              <a:rPr lang="ka-GE" dirty="0"/>
              <a:t>10 : 00 სთ. გარემოს დაცვის  და კვლევისა ეროვნული სააგენტო   (</a:t>
            </a:r>
            <a:r>
              <a:rPr lang="en-GB" dirty="0"/>
              <a:t>ISPRA - National Environmental Agency in Rome </a:t>
            </a:r>
            <a:r>
              <a:rPr lang="ka-GE" dirty="0"/>
              <a:t>) მონახულება.</a:t>
            </a:r>
          </a:p>
          <a:p>
            <a:r>
              <a:rPr lang="ka-GE" dirty="0"/>
              <a:t>14:00 სთ. სადილი</a:t>
            </a:r>
          </a:p>
          <a:p>
            <a:r>
              <a:rPr lang="ka-GE" dirty="0"/>
              <a:t>თავისუფალი დრო. </a:t>
            </a:r>
          </a:p>
          <a:p>
            <a:pPr marL="0" indent="0">
              <a:buNone/>
            </a:pPr>
            <a:r>
              <a:rPr lang="ka-GE" dirty="0"/>
              <a:t>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0256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56C12A-8946-AD46-B9D7-FC1BCF1C6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2" y="0"/>
            <a:ext cx="4591310" cy="4051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7A779A-30D6-BE4E-8071-A3AC5CEE8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74" y="2249906"/>
            <a:ext cx="4832684" cy="38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5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56D91-F89D-234A-8AED-E73FEE58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4 დღე 9 მაისი ოთხშაბათი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E2425-219F-E345-BC8F-F62B234E0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 08:30 სთ. გამგზავრება  ქალაქ ნეაპოლში </a:t>
            </a:r>
          </a:p>
          <a:p>
            <a:r>
              <a:rPr lang="ka-GE" dirty="0"/>
              <a:t> 11: 00 სთ გარემოს დაცვის რეგიონალური სააგენტოს, ასევე გარემოსა და ჯანმრთელობის რეგიონალური საინფორმაციო ცენტრის  მონახულება;  (</a:t>
            </a:r>
            <a:r>
              <a:rPr lang="en-GB" dirty="0"/>
              <a:t>ARPA of </a:t>
            </a:r>
            <a:r>
              <a:rPr lang="en-GB" dirty="0" err="1"/>
              <a:t>Campan</a:t>
            </a:r>
            <a:r>
              <a:rPr lang="ka-GE" dirty="0"/>
              <a:t>i</a:t>
            </a:r>
            <a:r>
              <a:rPr lang="en-GB" dirty="0"/>
              <a:t>a Region (Naples) - the Regional Agency for Environmental Protection, and Regional Information Centre for Environment and Health</a:t>
            </a:r>
            <a:r>
              <a:rPr lang="ka-GE" dirty="0"/>
              <a:t>) </a:t>
            </a:r>
            <a:endParaRPr lang="en-GB" dirty="0"/>
          </a:p>
          <a:p>
            <a:r>
              <a:rPr lang="en-GB" dirty="0"/>
              <a:t> </a:t>
            </a:r>
            <a:r>
              <a:rPr lang="ka-GE" dirty="0"/>
              <a:t>14:00 სთ. სადილი და ქალაქის დათვალიერება</a:t>
            </a:r>
          </a:p>
          <a:p>
            <a:r>
              <a:rPr lang="ka-GE" dirty="0"/>
              <a:t>19:00  სთ. გამგზავრება რომში</a:t>
            </a:r>
          </a:p>
          <a:p>
            <a:pPr marL="0" indent="0">
              <a:buNone/>
            </a:pPr>
            <a:endParaRPr lang="en-GB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439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B760-E216-0641-B057-274DC645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2800" dirty="0"/>
              <a:t>ქალაქი ნეაპოლი</a:t>
            </a:r>
            <a:br>
              <a:rPr lang="ka-GE" sz="2800" dirty="0"/>
            </a:br>
            <a:r>
              <a:rPr lang="ka-GE" sz="2800" dirty="0"/>
              <a:t>გარემოს დაცვის რეგიონალური სააგენტო, გარემოსა და ჯანმრთელობის რეგიონალური საინფორმაციო ცენტრი </a:t>
            </a:r>
            <a:endParaRPr lang="fr-FR" sz="28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EF6DB2D-AD5B-9949-923D-FD10593B4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382">
            <a:off x="1517965" y="2277544"/>
            <a:ext cx="2978187" cy="40513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FBAB7D-72BA-E645-A7F3-E0FCE6425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42" y="2093976"/>
            <a:ext cx="6063206" cy="47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61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194</TotalTime>
  <Words>285</Words>
  <Application>Microsoft Macintosh PowerPoint</Application>
  <PresentationFormat>Widescreen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Rockwell</vt:lpstr>
      <vt:lpstr>Rockwell Condensed</vt:lpstr>
      <vt:lpstr>Rockwell Extra Bold</vt:lpstr>
      <vt:lpstr>Wingdings</vt:lpstr>
      <vt:lpstr>Wood Type</vt:lpstr>
      <vt:lpstr>  სასწავლო ვიზიტი იტალიაში </vt:lpstr>
      <vt:lpstr> 1 დღე 6 მაისი კვირა </vt:lpstr>
      <vt:lpstr>ქალაქი რომი </vt:lpstr>
      <vt:lpstr>2 დღე 7 მაისი ორშაბათი </vt:lpstr>
      <vt:lpstr>რომის ჯანმრთელობის ეროვნული ინსტიტუტი </vt:lpstr>
      <vt:lpstr>3 დღე 8 მაისი სამშაბათი</vt:lpstr>
      <vt:lpstr>PowerPoint Presentation</vt:lpstr>
      <vt:lpstr>4 დღე 9 მაისი ოთხშაბათი</vt:lpstr>
      <vt:lpstr>ქალაქი ნეაპოლი გარემოს დაცვის რეგიონალური სააგენტო, გარემოსა და ჯანმრთელობის რეგიონალური საინფორმაციო ცენტრი </vt:lpstr>
      <vt:lpstr>PowerPoint Presentation</vt:lpstr>
      <vt:lpstr>  ნეაპოლი</vt:lpstr>
      <vt:lpstr>5 დღე 10 მაისი ხუთშაბათი</vt:lpstr>
      <vt:lpstr> 6 დღე 11 მაისი პარასკევი </vt:lpstr>
      <vt:lpstr>PowerPoint Presentation</vt:lpstr>
      <vt:lpstr>ჩივიტა კასტელანა</vt:lpstr>
      <vt:lpstr>7 დღე 12 მაისი</vt:lpstr>
      <vt:lpstr> პროექტის გუნდი ბედნიერ და მშვიდობიან მოგზაურობას გისურვებთ!  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სასწავლო ვიზიტი ქალაქ რომში </dc:title>
  <dc:creator>tamarasulava2382@gmail.com</dc:creator>
  <cp:lastModifiedBy>tamarasulava2382@gmail.com</cp:lastModifiedBy>
  <cp:revision>24</cp:revision>
  <dcterms:created xsi:type="dcterms:W3CDTF">2018-03-26T14:37:33Z</dcterms:created>
  <dcterms:modified xsi:type="dcterms:W3CDTF">2018-03-28T19:06:00Z</dcterms:modified>
</cp:coreProperties>
</file>