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Default Extension="xlsx" ContentType="application/vnd.openxmlformats-officedocument.spreadsheetml.sheet"/>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370" r:id="rId3"/>
    <p:sldId id="369" r:id="rId4"/>
    <p:sldId id="350" r:id="rId5"/>
    <p:sldId id="368" r:id="rId6"/>
    <p:sldId id="351" r:id="rId7"/>
    <p:sldId id="352" r:id="rId8"/>
    <p:sldId id="353" r:id="rId9"/>
    <p:sldId id="356" r:id="rId10"/>
    <p:sldId id="373" r:id="rId11"/>
    <p:sldId id="374" r:id="rId12"/>
    <p:sldId id="376" r:id="rId13"/>
    <p:sldId id="360" r:id="rId14"/>
    <p:sldId id="375" r:id="rId15"/>
    <p:sldId id="361" r:id="rId16"/>
    <p:sldId id="364" r:id="rId17"/>
    <p:sldId id="365" r:id="rId18"/>
    <p:sldId id="377" r:id="rId19"/>
    <p:sldId id="367" r:id="rId20"/>
    <p:sldId id="378" r:id="rId21"/>
    <p:sldId id="379" r:id="rId22"/>
    <p:sldId id="381" r:id="rId23"/>
    <p:sldId id="38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8944" autoAdjust="0"/>
  </p:normalViewPr>
  <p:slideViewPr>
    <p:cSldViewPr>
      <p:cViewPr>
        <p:scale>
          <a:sx n="70" d="100"/>
          <a:sy n="70" d="100"/>
        </p:scale>
        <p:origin x="-130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lineChart>
        <c:grouping val="standard"/>
        <c:ser>
          <c:idx val="0"/>
          <c:order val="0"/>
          <c:tx>
            <c:strRef>
              <c:f>Sheet1!$G$8</c:f>
              <c:strCache>
                <c:ptCount val="1"/>
                <c:pt idx="0">
                  <c:v>Total number of donations</c:v>
                </c:pt>
              </c:strCache>
            </c:strRef>
          </c:tx>
          <c:cat>
            <c:numRef>
              <c:f>Sheet1!$F$9:$F$13</c:f>
              <c:numCache>
                <c:formatCode>General</c:formatCode>
                <c:ptCount val="5"/>
                <c:pt idx="0">
                  <c:v>2012</c:v>
                </c:pt>
                <c:pt idx="1">
                  <c:v>2013</c:v>
                </c:pt>
                <c:pt idx="2">
                  <c:v>2014</c:v>
                </c:pt>
                <c:pt idx="3">
                  <c:v>2015</c:v>
                </c:pt>
                <c:pt idx="4">
                  <c:v>2016</c:v>
                </c:pt>
              </c:numCache>
            </c:numRef>
          </c:cat>
          <c:val>
            <c:numRef>
              <c:f>Sheet1!$G$9:$G$13</c:f>
              <c:numCache>
                <c:formatCode>General</c:formatCode>
                <c:ptCount val="5"/>
                <c:pt idx="0">
                  <c:v>40900</c:v>
                </c:pt>
                <c:pt idx="1">
                  <c:v>48381</c:v>
                </c:pt>
                <c:pt idx="2">
                  <c:v>56456</c:v>
                </c:pt>
                <c:pt idx="3">
                  <c:v>68398</c:v>
                </c:pt>
                <c:pt idx="4">
                  <c:v>81294</c:v>
                </c:pt>
              </c:numCache>
            </c:numRef>
          </c:val>
        </c:ser>
        <c:ser>
          <c:idx val="1"/>
          <c:order val="1"/>
          <c:tx>
            <c:strRef>
              <c:f>Sheet1!$H$8</c:f>
              <c:strCache>
                <c:ptCount val="1"/>
                <c:pt idx="0">
                  <c:v>Number of non-paid voluntary donations</c:v>
                </c:pt>
              </c:strCache>
            </c:strRef>
          </c:tx>
          <c:cat>
            <c:numRef>
              <c:f>Sheet1!$F$9:$F$13</c:f>
              <c:numCache>
                <c:formatCode>General</c:formatCode>
                <c:ptCount val="5"/>
                <c:pt idx="0">
                  <c:v>2012</c:v>
                </c:pt>
                <c:pt idx="1">
                  <c:v>2013</c:v>
                </c:pt>
                <c:pt idx="2">
                  <c:v>2014</c:v>
                </c:pt>
                <c:pt idx="3">
                  <c:v>2015</c:v>
                </c:pt>
                <c:pt idx="4">
                  <c:v>2016</c:v>
                </c:pt>
              </c:numCache>
            </c:numRef>
          </c:cat>
          <c:val>
            <c:numRef>
              <c:f>Sheet1!$H$9:$H$13</c:f>
              <c:numCache>
                <c:formatCode>General</c:formatCode>
                <c:ptCount val="5"/>
                <c:pt idx="0">
                  <c:v>3722</c:v>
                </c:pt>
                <c:pt idx="1">
                  <c:v>9272</c:v>
                </c:pt>
                <c:pt idx="2">
                  <c:v>16571</c:v>
                </c:pt>
                <c:pt idx="3">
                  <c:v>16790</c:v>
                </c:pt>
                <c:pt idx="4">
                  <c:v>20381</c:v>
                </c:pt>
              </c:numCache>
            </c:numRef>
          </c:val>
        </c:ser>
        <c:marker val="1"/>
        <c:axId val="70263168"/>
        <c:axId val="70264704"/>
      </c:lineChart>
      <c:catAx>
        <c:axId val="70263168"/>
        <c:scaling>
          <c:orientation val="minMax"/>
        </c:scaling>
        <c:axPos val="b"/>
        <c:numFmt formatCode="General" sourceLinked="1"/>
        <c:tickLblPos val="nextTo"/>
        <c:crossAx val="70264704"/>
        <c:crosses val="autoZero"/>
        <c:auto val="1"/>
        <c:lblAlgn val="ctr"/>
        <c:lblOffset val="100"/>
      </c:catAx>
      <c:valAx>
        <c:axId val="70264704"/>
        <c:scaling>
          <c:orientation val="minMax"/>
        </c:scaling>
        <c:axPos val="l"/>
        <c:majorGridlines/>
        <c:numFmt formatCode="General" sourceLinked="1"/>
        <c:tickLblPos val="nextTo"/>
        <c:crossAx val="70263168"/>
        <c:crosses val="autoZero"/>
        <c:crossBetween val="between"/>
      </c:valAx>
    </c:plotArea>
    <c:legend>
      <c:legendPos val="r"/>
      <c:layout/>
      <c:txPr>
        <a:bodyPr/>
        <a:lstStyle/>
        <a:p>
          <a:pPr>
            <a:defRPr sz="1200">
              <a:solidFill>
                <a:schemeClr val="accent1">
                  <a:lumMod val="50000"/>
                </a:schemeClr>
              </a:solidFill>
              <a:latin typeface="Sylfaen" pitchFamily="18" charset="0"/>
            </a:defRPr>
          </a:pPr>
          <a:endParaRPr lang="en-US"/>
        </a:p>
      </c:txPr>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40"/>
      <c:rotY val="50"/>
      <c:perspective val="70"/>
    </c:view3D>
    <c:plotArea>
      <c:layout>
        <c:manualLayout>
          <c:layoutTarget val="inner"/>
          <c:xMode val="edge"/>
          <c:yMode val="edge"/>
          <c:x val="6.1736729634298167E-2"/>
          <c:y val="1.0654761110660744E-3"/>
          <c:w val="0.66507652123194749"/>
          <c:h val="0.88510752324917075"/>
        </c:manualLayout>
      </c:layout>
      <c:pie3DChart>
        <c:varyColors val="1"/>
        <c:ser>
          <c:idx val="0"/>
          <c:order val="0"/>
          <c:tx>
            <c:strRef>
              <c:f>Sheet1!$B$1</c:f>
              <c:strCache>
                <c:ptCount val="1"/>
                <c:pt idx="0">
                  <c:v>Sales</c:v>
                </c:pt>
              </c:strCache>
            </c:strRef>
          </c:tx>
          <c:explosion val="19"/>
          <c:cat>
            <c:strRef>
              <c:f>Sheet1!$A$2:$A$5</c:f>
              <c:strCache>
                <c:ptCount val="4"/>
                <c:pt idx="0">
                  <c:v>anti HCV screening positive</c:v>
                </c:pt>
                <c:pt idx="1">
                  <c:v>HBV screening positive</c:v>
                </c:pt>
                <c:pt idx="2">
                  <c:v>HIV screening positive</c:v>
                </c:pt>
                <c:pt idx="3">
                  <c:v> TPHA screening positive</c:v>
                </c:pt>
              </c:strCache>
            </c:strRef>
          </c:cat>
          <c:val>
            <c:numRef>
              <c:f>Sheet1!$B$2:$B$5</c:f>
              <c:numCache>
                <c:formatCode>General</c:formatCode>
                <c:ptCount val="4"/>
                <c:pt idx="0">
                  <c:v>930</c:v>
                </c:pt>
                <c:pt idx="1">
                  <c:v>657</c:v>
                </c:pt>
                <c:pt idx="2">
                  <c:v>89</c:v>
                </c:pt>
                <c:pt idx="3">
                  <c:v>391</c:v>
                </c:pt>
              </c:numCache>
            </c:numRef>
          </c:val>
        </c:ser>
      </c:pie3DChart>
    </c:plotArea>
    <c:legend>
      <c:legendPos val="r"/>
      <c:layout>
        <c:manualLayout>
          <c:xMode val="edge"/>
          <c:yMode val="edge"/>
          <c:x val="0.79510709320303885"/>
          <c:y val="4.0318654054524131E-2"/>
          <c:w val="0.20489289391299112"/>
          <c:h val="0.60275084227259434"/>
        </c:manualLayout>
      </c:layout>
      <c:txPr>
        <a:bodyPr/>
        <a:lstStyle/>
        <a:p>
          <a:pPr>
            <a:defRPr sz="1400" b="1">
              <a:solidFill>
                <a:schemeClr val="accent1">
                  <a:lumMod val="50000"/>
                </a:schemeClr>
              </a:solidFill>
              <a:latin typeface="Sylfaen" pitchFamily="18" charset="0"/>
            </a:defRPr>
          </a:pPr>
          <a:endParaRPr lang="en-US"/>
        </a:p>
      </c:txPr>
    </c:legend>
    <c:plotVisOnly val="1"/>
  </c:chart>
  <c:txPr>
    <a:bodyPr/>
    <a:lstStyle/>
    <a:p>
      <a:pPr>
        <a:defRPr sz="1800"/>
      </a:pPr>
      <a:endParaRPr lang="en-US"/>
    </a:p>
  </c:txPr>
  <c:externalData r:id="rId1"/>
  <c:userShapes r:id="rId2"/>
</c:chartSpace>
</file>

<file path=ppt/drawings/drawing1.xml><?xml version="1.0" encoding="utf-8"?>
<c:userShapes xmlns:c="http://schemas.openxmlformats.org/drawingml/2006/chart">
  <cdr:relSizeAnchor xmlns:cdr="http://schemas.openxmlformats.org/drawingml/2006/chartDrawing">
    <cdr:from>
      <cdr:x>0.57951</cdr:x>
      <cdr:y>0.40266</cdr:y>
    </cdr:from>
    <cdr:to>
      <cdr:x>0.69788</cdr:x>
      <cdr:y>0.63726</cdr:y>
    </cdr:to>
    <cdr:sp macro="" textlink="">
      <cdr:nvSpPr>
        <cdr:cNvPr id="2" name="TextBox 1"/>
        <cdr:cNvSpPr txBox="1"/>
      </cdr:nvSpPr>
      <cdr:spPr>
        <a:xfrm xmlns:a="http://schemas.openxmlformats.org/drawingml/2006/main">
          <a:off x="4476465" y="1569494"/>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0.48652</cdr:x>
      <cdr:y>0.37945</cdr:y>
    </cdr:from>
    <cdr:to>
      <cdr:x>0.60313</cdr:x>
      <cdr:y>0.46349</cdr:y>
    </cdr:to>
    <cdr:sp macro="" textlink="">
      <cdr:nvSpPr>
        <cdr:cNvPr id="3" name="TextBox 2"/>
        <cdr:cNvSpPr txBox="1"/>
      </cdr:nvSpPr>
      <cdr:spPr>
        <a:xfrm xmlns:a="http://schemas.openxmlformats.org/drawingml/2006/main">
          <a:off x="3930844" y="1597621"/>
          <a:ext cx="942130" cy="35381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dirty="0" smtClean="0">
              <a:solidFill>
                <a:schemeClr val="bg1"/>
              </a:solidFill>
              <a:latin typeface="Sylfaen" pitchFamily="18" charset="0"/>
            </a:rPr>
            <a:t>930</a:t>
          </a:r>
          <a:endParaRPr lang="en-US" sz="1400" b="1" dirty="0">
            <a:solidFill>
              <a:schemeClr val="bg1"/>
            </a:solidFill>
            <a:latin typeface="Sylfaen" pitchFamily="18" charset="0"/>
          </a:endParaRPr>
        </a:p>
      </cdr:txBody>
    </cdr:sp>
  </cdr:relSizeAnchor>
  <cdr:relSizeAnchor xmlns:cdr="http://schemas.openxmlformats.org/drawingml/2006/chartDrawing">
    <cdr:from>
      <cdr:x>0.24735</cdr:x>
      <cdr:y>0.26961</cdr:y>
    </cdr:from>
    <cdr:to>
      <cdr:x>0.35689</cdr:x>
      <cdr:y>0.35014</cdr:y>
    </cdr:to>
    <cdr:sp macro="" textlink="">
      <cdr:nvSpPr>
        <cdr:cNvPr id="4" name="TextBox 3"/>
        <cdr:cNvSpPr txBox="1"/>
      </cdr:nvSpPr>
      <cdr:spPr>
        <a:xfrm xmlns:a="http://schemas.openxmlformats.org/drawingml/2006/main">
          <a:off x="1910686" y="1050879"/>
          <a:ext cx="846161" cy="31389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latin typeface="Sylfaen" pitchFamily="18" charset="0"/>
          </a:endParaRPr>
        </a:p>
      </cdr:txBody>
    </cdr:sp>
  </cdr:relSizeAnchor>
  <cdr:relSizeAnchor xmlns:cdr="http://schemas.openxmlformats.org/drawingml/2006/chartDrawing">
    <cdr:from>
      <cdr:x>0.13878</cdr:x>
      <cdr:y>0.24458</cdr:y>
    </cdr:from>
    <cdr:to>
      <cdr:x>0.25715</cdr:x>
      <cdr:y>0.34262</cdr:y>
    </cdr:to>
    <cdr:sp macro="" textlink="">
      <cdr:nvSpPr>
        <cdr:cNvPr id="5" name="TextBox 4"/>
        <cdr:cNvSpPr txBox="1"/>
      </cdr:nvSpPr>
      <cdr:spPr>
        <a:xfrm xmlns:a="http://schemas.openxmlformats.org/drawingml/2006/main">
          <a:off x="1121238" y="1029761"/>
          <a:ext cx="956404" cy="41277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dirty="0" smtClean="0">
              <a:solidFill>
                <a:schemeClr val="bg1"/>
              </a:solidFill>
              <a:latin typeface="Sylfaen" pitchFamily="18" charset="0"/>
            </a:rPr>
            <a:t>657</a:t>
          </a:r>
          <a:endParaRPr lang="en-US" sz="1400" b="1" dirty="0">
            <a:solidFill>
              <a:schemeClr val="bg1"/>
            </a:solidFill>
            <a:latin typeface="Sylfaen" pitchFamily="18" charset="0"/>
          </a:endParaRPr>
        </a:p>
      </cdr:txBody>
    </cdr:sp>
  </cdr:relSizeAnchor>
  <cdr:relSizeAnchor xmlns:cdr="http://schemas.openxmlformats.org/drawingml/2006/chartDrawing">
    <cdr:from>
      <cdr:x>0.2822</cdr:x>
      <cdr:y>0.0415</cdr:y>
    </cdr:from>
    <cdr:to>
      <cdr:x>0.3511</cdr:x>
      <cdr:y>0.11153</cdr:y>
    </cdr:to>
    <cdr:sp macro="" textlink="">
      <cdr:nvSpPr>
        <cdr:cNvPr id="6" name="TextBox 5"/>
        <cdr:cNvSpPr txBox="1"/>
      </cdr:nvSpPr>
      <cdr:spPr>
        <a:xfrm xmlns:a="http://schemas.openxmlformats.org/drawingml/2006/main">
          <a:off x="2279996" y="174721"/>
          <a:ext cx="556712" cy="29484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bg1"/>
              </a:solidFill>
              <a:latin typeface="Sylfaen" pitchFamily="18" charset="0"/>
            </a:rPr>
            <a:t>89</a:t>
          </a:r>
          <a:endParaRPr lang="en-US" sz="1400" b="1" dirty="0">
            <a:solidFill>
              <a:schemeClr val="bg1"/>
            </a:solidFill>
            <a:latin typeface="Sylfaen" pitchFamily="18" charset="0"/>
          </a:endParaRPr>
        </a:p>
      </cdr:txBody>
    </cdr:sp>
  </cdr:relSizeAnchor>
  <cdr:relSizeAnchor xmlns:cdr="http://schemas.openxmlformats.org/drawingml/2006/chartDrawing">
    <cdr:from>
      <cdr:x>0.40803</cdr:x>
      <cdr:y>0.052</cdr:y>
    </cdr:from>
    <cdr:to>
      <cdr:x>0.4946</cdr:x>
      <cdr:y>0.13604</cdr:y>
    </cdr:to>
    <cdr:sp macro="" textlink="">
      <cdr:nvSpPr>
        <cdr:cNvPr id="7" name="TextBox 6"/>
        <cdr:cNvSpPr txBox="1"/>
      </cdr:nvSpPr>
      <cdr:spPr>
        <a:xfrm xmlns:a="http://schemas.openxmlformats.org/drawingml/2006/main">
          <a:off x="3296632" y="218943"/>
          <a:ext cx="699461" cy="35381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bg1"/>
              </a:solidFill>
              <a:latin typeface="Sylfaen" pitchFamily="18" charset="0"/>
            </a:rPr>
            <a:t>391</a:t>
          </a:r>
          <a:endParaRPr lang="en-US" sz="1400" b="1" dirty="0">
            <a:solidFill>
              <a:schemeClr val="bg1"/>
            </a:solidFill>
            <a:latin typeface="Sylfaen" pitchFamily="18"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9C8DB32-E402-434C-A07E-8FDF19660E16}" type="datetimeFigureOut">
              <a:rPr lang="en-US" smtClean="0"/>
              <a:pPr/>
              <a:t>5/8/2017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0FC15A3-58F3-4047-BFB5-C0DBD727D3B1}" type="slidenum">
              <a:rPr lang="en-US" smtClean="0"/>
              <a:pPr/>
              <a:t>‹#›</a:t>
            </a:fld>
            <a:endParaRPr lang="en-US" dirty="0"/>
          </a:p>
        </p:txBody>
      </p:sp>
    </p:spTree>
    <p:extLst>
      <p:ext uri="{BB962C8B-B14F-4D97-AF65-F5344CB8AC3E}">
        <p14:creationId xmlns="" xmlns:p14="http://schemas.microsoft.com/office/powerpoint/2010/main" val="32273197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FF01A9-9E58-4D91-A9C0-153324D9351B}" type="datetimeFigureOut">
              <a:rPr lang="ru-RU" smtClean="0"/>
              <a:pPr/>
              <a:t>08.05.2017</a:t>
            </a:fld>
            <a:endParaRPr lang="ru-R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B712FD-2606-4F6E-A516-FE37B54FE6A3}" type="slidenum">
              <a:rPr lang="ru-RU" smtClean="0"/>
              <a:pPr/>
              <a:t>‹#›</a:t>
            </a:fld>
            <a:endParaRPr lang="ru-RU"/>
          </a:p>
        </p:txBody>
      </p:sp>
    </p:spTree>
    <p:extLst>
      <p:ext uri="{BB962C8B-B14F-4D97-AF65-F5344CB8AC3E}">
        <p14:creationId xmlns="" xmlns:p14="http://schemas.microsoft.com/office/powerpoint/2010/main" val="34774969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miter lim="800000"/>
            <a:headEnd/>
            <a:tailEnd/>
          </a:ln>
        </p:spPr>
        <p:txBody>
          <a:bodyPr/>
          <a:lstStyle/>
          <a:p>
            <a:fld id="{0AF2BCDD-495B-449D-AE69-A7F4560DD1E7}" type="slidenum">
              <a:rPr lang="ru-RU" smtClean="0"/>
              <a:pPr/>
              <a:t>1</a:t>
            </a:fld>
            <a:endParaRPr lang="ru-RU"/>
          </a:p>
        </p:txBody>
      </p:sp>
      <p:sp>
        <p:nvSpPr>
          <p:cNvPr id="30723" name="Slide Image Placeholder 1"/>
          <p:cNvSpPr>
            <a:spLocks noGrp="1" noRot="1" noChangeAspect="1" noTextEdit="1"/>
          </p:cNvSpPr>
          <p:nvPr>
            <p:ph type="sldImg"/>
          </p:nvPr>
        </p:nvSpPr>
        <p:spPr>
          <a:ln/>
        </p:spPr>
      </p:sp>
      <p:sp>
        <p:nvSpPr>
          <p:cNvPr id="30724" name="Notes Placeholder 2"/>
          <p:cNvSpPr>
            <a:spLocks noGrp="1"/>
          </p:cNvSpPr>
          <p:nvPr>
            <p:ph type="body" idx="1"/>
          </p:nvPr>
        </p:nvSpPr>
        <p:spPr>
          <a:noFill/>
        </p:spPr>
        <p:txBody>
          <a:bodyPr/>
          <a:lstStyle/>
          <a:p>
            <a:pPr eaLnBrk="1" hangingPunct="1">
              <a:spcBef>
                <a:spcPct val="0"/>
              </a:spcBef>
            </a:pPr>
            <a:endParaRPr lang="en-US" dirty="0"/>
          </a:p>
        </p:txBody>
      </p:sp>
      <p:sp>
        <p:nvSpPr>
          <p:cNvPr id="30725" name="Slide Number Placeholder 3"/>
          <p:cNvSpPr txBox="1">
            <a:spLocks noGrp="1"/>
          </p:cNvSpPr>
          <p:nvPr/>
        </p:nvSpPr>
        <p:spPr bwMode="auto">
          <a:xfrm>
            <a:off x="3885120" y="8685552"/>
            <a:ext cx="2971336" cy="456889"/>
          </a:xfrm>
          <a:prstGeom prst="rect">
            <a:avLst/>
          </a:prstGeom>
          <a:noFill/>
          <a:ln w="9525">
            <a:noFill/>
            <a:miter lim="800000"/>
            <a:headEnd/>
            <a:tailEnd/>
          </a:ln>
        </p:spPr>
        <p:txBody>
          <a:bodyPr lIns="91431" tIns="45716" rIns="91431" bIns="45716" anchor="b"/>
          <a:lstStyle/>
          <a:p>
            <a:pPr algn="r"/>
            <a:fld id="{F34D5898-A4A1-4BE4-A01D-03CB4BC916C5}" type="slidenum">
              <a:rPr lang="en-US" sz="1200">
                <a:ea typeface="MS PGothic" pitchFamily="34" charset="-128"/>
              </a:rPr>
              <a:pPr algn="r"/>
              <a:t>1</a:t>
            </a:fld>
            <a:endParaRPr lang="en-US" sz="1200" dirty="0">
              <a:ea typeface="MS PGothic" pitchFamily="34" charset="-128"/>
            </a:endParaRPr>
          </a:p>
        </p:txBody>
      </p:sp>
    </p:spTree>
    <p:extLst>
      <p:ext uri="{BB962C8B-B14F-4D97-AF65-F5344CB8AC3E}">
        <p14:creationId xmlns="" xmlns:p14="http://schemas.microsoft.com/office/powerpoint/2010/main" val="18507986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miter lim="800000"/>
            <a:headEnd/>
            <a:tailEnd/>
          </a:ln>
        </p:spPr>
        <p:txBody>
          <a:bodyPr/>
          <a:lstStyle/>
          <a:p>
            <a:fld id="{0AF2BCDD-495B-449D-AE69-A7F4560DD1E7}" type="slidenum">
              <a:rPr lang="ru-RU" smtClean="0"/>
              <a:pPr/>
              <a:t>19</a:t>
            </a:fld>
            <a:endParaRPr lang="ru-RU"/>
          </a:p>
        </p:txBody>
      </p:sp>
      <p:sp>
        <p:nvSpPr>
          <p:cNvPr id="30723" name="Slide Image Placeholder 1"/>
          <p:cNvSpPr>
            <a:spLocks noGrp="1" noRot="1" noChangeAspect="1" noTextEdit="1"/>
          </p:cNvSpPr>
          <p:nvPr>
            <p:ph type="sldImg"/>
          </p:nvPr>
        </p:nvSpPr>
        <p:spPr>
          <a:ln/>
        </p:spPr>
      </p:sp>
      <p:sp>
        <p:nvSpPr>
          <p:cNvPr id="30724" name="Notes Placeholder 2"/>
          <p:cNvSpPr>
            <a:spLocks noGrp="1"/>
          </p:cNvSpPr>
          <p:nvPr>
            <p:ph type="body" idx="1"/>
          </p:nvPr>
        </p:nvSpPr>
        <p:spPr>
          <a:noFill/>
        </p:spPr>
        <p:txBody>
          <a:bodyPr/>
          <a:lstStyle/>
          <a:p>
            <a:pPr eaLnBrk="1" hangingPunct="1">
              <a:spcBef>
                <a:spcPct val="0"/>
              </a:spcBef>
            </a:pPr>
            <a:endParaRPr lang="en-US" dirty="0"/>
          </a:p>
        </p:txBody>
      </p:sp>
      <p:sp>
        <p:nvSpPr>
          <p:cNvPr id="30725" name="Slide Number Placeholder 3"/>
          <p:cNvSpPr txBox="1">
            <a:spLocks noGrp="1"/>
          </p:cNvSpPr>
          <p:nvPr/>
        </p:nvSpPr>
        <p:spPr bwMode="auto">
          <a:xfrm>
            <a:off x="3885120" y="8685552"/>
            <a:ext cx="2971336" cy="456889"/>
          </a:xfrm>
          <a:prstGeom prst="rect">
            <a:avLst/>
          </a:prstGeom>
          <a:noFill/>
          <a:ln w="9525">
            <a:noFill/>
            <a:miter lim="800000"/>
            <a:headEnd/>
            <a:tailEnd/>
          </a:ln>
        </p:spPr>
        <p:txBody>
          <a:bodyPr lIns="91431" tIns="45716" rIns="91431" bIns="45716" anchor="b"/>
          <a:lstStyle/>
          <a:p>
            <a:pPr algn="r"/>
            <a:fld id="{F34D5898-A4A1-4BE4-A01D-03CB4BC916C5}" type="slidenum">
              <a:rPr lang="en-US" sz="1200">
                <a:ea typeface="MS PGothic" pitchFamily="34" charset="-128"/>
              </a:rPr>
              <a:pPr algn="r"/>
              <a:t>19</a:t>
            </a:fld>
            <a:endParaRPr lang="en-US" sz="1200" dirty="0">
              <a:ea typeface="MS PGothic" pitchFamily="34" charset="-128"/>
            </a:endParaRPr>
          </a:p>
        </p:txBody>
      </p:sp>
    </p:spTree>
    <p:extLst>
      <p:ext uri="{BB962C8B-B14F-4D97-AF65-F5344CB8AC3E}">
        <p14:creationId xmlns="" xmlns:p14="http://schemas.microsoft.com/office/powerpoint/2010/main" val="42065796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miter lim="800000"/>
            <a:headEnd/>
            <a:tailEnd/>
          </a:ln>
        </p:spPr>
        <p:txBody>
          <a:bodyPr/>
          <a:lstStyle/>
          <a:p>
            <a:fld id="{0AF2BCDD-495B-449D-AE69-A7F4560DD1E7}" type="slidenum">
              <a:rPr lang="ru-RU" smtClean="0"/>
              <a:pPr/>
              <a:t>20</a:t>
            </a:fld>
            <a:endParaRPr lang="ru-RU"/>
          </a:p>
        </p:txBody>
      </p:sp>
      <p:sp>
        <p:nvSpPr>
          <p:cNvPr id="30723" name="Slide Image Placeholder 1"/>
          <p:cNvSpPr>
            <a:spLocks noGrp="1" noRot="1" noChangeAspect="1" noTextEdit="1"/>
          </p:cNvSpPr>
          <p:nvPr>
            <p:ph type="sldImg"/>
          </p:nvPr>
        </p:nvSpPr>
        <p:spPr>
          <a:ln/>
        </p:spPr>
      </p:sp>
      <p:sp>
        <p:nvSpPr>
          <p:cNvPr id="30724" name="Notes Placeholder 2"/>
          <p:cNvSpPr>
            <a:spLocks noGrp="1"/>
          </p:cNvSpPr>
          <p:nvPr>
            <p:ph type="body" idx="1"/>
          </p:nvPr>
        </p:nvSpPr>
        <p:spPr>
          <a:noFill/>
        </p:spPr>
        <p:txBody>
          <a:bodyPr/>
          <a:lstStyle/>
          <a:p>
            <a:pPr eaLnBrk="1" hangingPunct="1">
              <a:spcBef>
                <a:spcPct val="0"/>
              </a:spcBef>
            </a:pPr>
            <a:endParaRPr lang="en-US" dirty="0"/>
          </a:p>
        </p:txBody>
      </p:sp>
      <p:sp>
        <p:nvSpPr>
          <p:cNvPr id="30725" name="Slide Number Placeholder 3"/>
          <p:cNvSpPr txBox="1">
            <a:spLocks noGrp="1"/>
          </p:cNvSpPr>
          <p:nvPr/>
        </p:nvSpPr>
        <p:spPr bwMode="auto">
          <a:xfrm>
            <a:off x="3885120" y="8685552"/>
            <a:ext cx="2971336" cy="456889"/>
          </a:xfrm>
          <a:prstGeom prst="rect">
            <a:avLst/>
          </a:prstGeom>
          <a:noFill/>
          <a:ln w="9525">
            <a:noFill/>
            <a:miter lim="800000"/>
            <a:headEnd/>
            <a:tailEnd/>
          </a:ln>
        </p:spPr>
        <p:txBody>
          <a:bodyPr lIns="91431" tIns="45716" rIns="91431" bIns="45716" anchor="b"/>
          <a:lstStyle/>
          <a:p>
            <a:pPr algn="r"/>
            <a:fld id="{F34D5898-A4A1-4BE4-A01D-03CB4BC916C5}" type="slidenum">
              <a:rPr lang="en-US" sz="1200">
                <a:ea typeface="MS PGothic" pitchFamily="34" charset="-128"/>
              </a:rPr>
              <a:pPr algn="r"/>
              <a:t>20</a:t>
            </a:fld>
            <a:endParaRPr lang="en-US" sz="1200" dirty="0">
              <a:ea typeface="MS PGothic" pitchFamily="34" charset="-128"/>
            </a:endParaRPr>
          </a:p>
        </p:txBody>
      </p:sp>
    </p:spTree>
    <p:extLst>
      <p:ext uri="{BB962C8B-B14F-4D97-AF65-F5344CB8AC3E}">
        <p14:creationId xmlns="" xmlns:p14="http://schemas.microsoft.com/office/powerpoint/2010/main" val="42065796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miter lim="800000"/>
            <a:headEnd/>
            <a:tailEnd/>
          </a:ln>
        </p:spPr>
        <p:txBody>
          <a:bodyPr/>
          <a:lstStyle/>
          <a:p>
            <a:fld id="{0AF2BCDD-495B-449D-AE69-A7F4560DD1E7}" type="slidenum">
              <a:rPr lang="ru-RU" smtClean="0"/>
              <a:pPr/>
              <a:t>21</a:t>
            </a:fld>
            <a:endParaRPr lang="ru-RU"/>
          </a:p>
        </p:txBody>
      </p:sp>
      <p:sp>
        <p:nvSpPr>
          <p:cNvPr id="30723" name="Slide Image Placeholder 1"/>
          <p:cNvSpPr>
            <a:spLocks noGrp="1" noRot="1" noChangeAspect="1" noTextEdit="1"/>
          </p:cNvSpPr>
          <p:nvPr>
            <p:ph type="sldImg"/>
          </p:nvPr>
        </p:nvSpPr>
        <p:spPr>
          <a:ln/>
        </p:spPr>
      </p:sp>
      <p:sp>
        <p:nvSpPr>
          <p:cNvPr id="30724" name="Notes Placeholder 2"/>
          <p:cNvSpPr>
            <a:spLocks noGrp="1"/>
          </p:cNvSpPr>
          <p:nvPr>
            <p:ph type="body" idx="1"/>
          </p:nvPr>
        </p:nvSpPr>
        <p:spPr>
          <a:noFill/>
        </p:spPr>
        <p:txBody>
          <a:bodyPr/>
          <a:lstStyle/>
          <a:p>
            <a:pPr eaLnBrk="1" hangingPunct="1">
              <a:spcBef>
                <a:spcPct val="0"/>
              </a:spcBef>
            </a:pPr>
            <a:endParaRPr lang="en-US" dirty="0"/>
          </a:p>
        </p:txBody>
      </p:sp>
      <p:sp>
        <p:nvSpPr>
          <p:cNvPr id="30725" name="Slide Number Placeholder 3"/>
          <p:cNvSpPr txBox="1">
            <a:spLocks noGrp="1"/>
          </p:cNvSpPr>
          <p:nvPr/>
        </p:nvSpPr>
        <p:spPr bwMode="auto">
          <a:xfrm>
            <a:off x="3885120" y="8685552"/>
            <a:ext cx="2971336" cy="456889"/>
          </a:xfrm>
          <a:prstGeom prst="rect">
            <a:avLst/>
          </a:prstGeom>
          <a:noFill/>
          <a:ln w="9525">
            <a:noFill/>
            <a:miter lim="800000"/>
            <a:headEnd/>
            <a:tailEnd/>
          </a:ln>
        </p:spPr>
        <p:txBody>
          <a:bodyPr lIns="91431" tIns="45716" rIns="91431" bIns="45716" anchor="b"/>
          <a:lstStyle/>
          <a:p>
            <a:pPr algn="r"/>
            <a:fld id="{F34D5898-A4A1-4BE4-A01D-03CB4BC916C5}" type="slidenum">
              <a:rPr lang="en-US" sz="1200">
                <a:ea typeface="MS PGothic" pitchFamily="34" charset="-128"/>
              </a:rPr>
              <a:pPr algn="r"/>
              <a:t>21</a:t>
            </a:fld>
            <a:endParaRPr lang="en-US" sz="1200" dirty="0">
              <a:ea typeface="MS PGothic" pitchFamily="34" charset="-128"/>
            </a:endParaRPr>
          </a:p>
        </p:txBody>
      </p:sp>
    </p:spTree>
    <p:extLst>
      <p:ext uri="{BB962C8B-B14F-4D97-AF65-F5344CB8AC3E}">
        <p14:creationId xmlns="" xmlns:p14="http://schemas.microsoft.com/office/powerpoint/2010/main" val="42065796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miter lim="800000"/>
            <a:headEnd/>
            <a:tailEnd/>
          </a:ln>
        </p:spPr>
        <p:txBody>
          <a:bodyPr/>
          <a:lstStyle/>
          <a:p>
            <a:fld id="{0AF2BCDD-495B-449D-AE69-A7F4560DD1E7}" type="slidenum">
              <a:rPr lang="ru-RU" smtClean="0"/>
              <a:pPr/>
              <a:t>22</a:t>
            </a:fld>
            <a:endParaRPr lang="ru-RU"/>
          </a:p>
        </p:txBody>
      </p:sp>
      <p:sp>
        <p:nvSpPr>
          <p:cNvPr id="30723" name="Slide Image Placeholder 1"/>
          <p:cNvSpPr>
            <a:spLocks noGrp="1" noRot="1" noChangeAspect="1" noTextEdit="1"/>
          </p:cNvSpPr>
          <p:nvPr>
            <p:ph type="sldImg"/>
          </p:nvPr>
        </p:nvSpPr>
        <p:spPr>
          <a:ln/>
        </p:spPr>
      </p:sp>
      <p:sp>
        <p:nvSpPr>
          <p:cNvPr id="30724" name="Notes Placeholder 2"/>
          <p:cNvSpPr>
            <a:spLocks noGrp="1"/>
          </p:cNvSpPr>
          <p:nvPr>
            <p:ph type="body" idx="1"/>
          </p:nvPr>
        </p:nvSpPr>
        <p:spPr>
          <a:noFill/>
        </p:spPr>
        <p:txBody>
          <a:bodyPr/>
          <a:lstStyle/>
          <a:p>
            <a:pPr eaLnBrk="1" hangingPunct="1">
              <a:spcBef>
                <a:spcPct val="0"/>
              </a:spcBef>
            </a:pPr>
            <a:endParaRPr lang="en-US" dirty="0"/>
          </a:p>
        </p:txBody>
      </p:sp>
      <p:sp>
        <p:nvSpPr>
          <p:cNvPr id="30725" name="Slide Number Placeholder 3"/>
          <p:cNvSpPr txBox="1">
            <a:spLocks noGrp="1"/>
          </p:cNvSpPr>
          <p:nvPr/>
        </p:nvSpPr>
        <p:spPr bwMode="auto">
          <a:xfrm>
            <a:off x="3885120" y="8685552"/>
            <a:ext cx="2971336" cy="456889"/>
          </a:xfrm>
          <a:prstGeom prst="rect">
            <a:avLst/>
          </a:prstGeom>
          <a:noFill/>
          <a:ln w="9525">
            <a:noFill/>
            <a:miter lim="800000"/>
            <a:headEnd/>
            <a:tailEnd/>
          </a:ln>
        </p:spPr>
        <p:txBody>
          <a:bodyPr lIns="91431" tIns="45716" rIns="91431" bIns="45716" anchor="b"/>
          <a:lstStyle/>
          <a:p>
            <a:pPr algn="r"/>
            <a:fld id="{F34D5898-A4A1-4BE4-A01D-03CB4BC916C5}" type="slidenum">
              <a:rPr lang="en-US" sz="1200">
                <a:ea typeface="MS PGothic" pitchFamily="34" charset="-128"/>
              </a:rPr>
              <a:pPr algn="r"/>
              <a:t>22</a:t>
            </a:fld>
            <a:endParaRPr lang="en-US" sz="1200" dirty="0">
              <a:ea typeface="MS PGothic" pitchFamily="34" charset="-128"/>
            </a:endParaRPr>
          </a:p>
        </p:txBody>
      </p:sp>
    </p:spTree>
    <p:extLst>
      <p:ext uri="{BB962C8B-B14F-4D97-AF65-F5344CB8AC3E}">
        <p14:creationId xmlns="" xmlns:p14="http://schemas.microsoft.com/office/powerpoint/2010/main" val="4206579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miter lim="800000"/>
            <a:headEnd/>
            <a:tailEnd/>
          </a:ln>
        </p:spPr>
        <p:txBody>
          <a:bodyPr/>
          <a:lstStyle/>
          <a:p>
            <a:fld id="{0AF2BCDD-495B-449D-AE69-A7F4560DD1E7}" type="slidenum">
              <a:rPr lang="ru-RU" smtClean="0"/>
              <a:pPr/>
              <a:t>2</a:t>
            </a:fld>
            <a:endParaRPr lang="ru-RU"/>
          </a:p>
        </p:txBody>
      </p:sp>
      <p:sp>
        <p:nvSpPr>
          <p:cNvPr id="30723" name="Slide Image Placeholder 1"/>
          <p:cNvSpPr>
            <a:spLocks noGrp="1" noRot="1" noChangeAspect="1" noTextEdit="1"/>
          </p:cNvSpPr>
          <p:nvPr>
            <p:ph type="sldImg"/>
          </p:nvPr>
        </p:nvSpPr>
        <p:spPr>
          <a:ln/>
        </p:spPr>
      </p:sp>
      <p:sp>
        <p:nvSpPr>
          <p:cNvPr id="30724" name="Notes Placeholder 2"/>
          <p:cNvSpPr>
            <a:spLocks noGrp="1"/>
          </p:cNvSpPr>
          <p:nvPr>
            <p:ph type="body" idx="1"/>
          </p:nvPr>
        </p:nvSpPr>
        <p:spPr>
          <a:noFill/>
        </p:spPr>
        <p:txBody>
          <a:bodyPr/>
          <a:lstStyle/>
          <a:p>
            <a:pPr eaLnBrk="1" hangingPunct="1">
              <a:spcBef>
                <a:spcPct val="0"/>
              </a:spcBef>
            </a:pPr>
            <a:endParaRPr lang="en-US" dirty="0"/>
          </a:p>
        </p:txBody>
      </p:sp>
      <p:sp>
        <p:nvSpPr>
          <p:cNvPr id="30725" name="Slide Number Placeholder 3"/>
          <p:cNvSpPr txBox="1">
            <a:spLocks noGrp="1"/>
          </p:cNvSpPr>
          <p:nvPr/>
        </p:nvSpPr>
        <p:spPr bwMode="auto">
          <a:xfrm>
            <a:off x="3885120" y="8685552"/>
            <a:ext cx="2971336" cy="456889"/>
          </a:xfrm>
          <a:prstGeom prst="rect">
            <a:avLst/>
          </a:prstGeom>
          <a:noFill/>
          <a:ln w="9525">
            <a:noFill/>
            <a:miter lim="800000"/>
            <a:headEnd/>
            <a:tailEnd/>
          </a:ln>
        </p:spPr>
        <p:txBody>
          <a:bodyPr lIns="91431" tIns="45716" rIns="91431" bIns="45716" anchor="b"/>
          <a:lstStyle/>
          <a:p>
            <a:pPr algn="r"/>
            <a:fld id="{F34D5898-A4A1-4BE4-A01D-03CB4BC916C5}" type="slidenum">
              <a:rPr lang="en-US" sz="1200">
                <a:ea typeface="MS PGothic" pitchFamily="34" charset="-128"/>
              </a:rPr>
              <a:pPr algn="r"/>
              <a:t>2</a:t>
            </a:fld>
            <a:endParaRPr lang="en-US" sz="1200" dirty="0">
              <a:ea typeface="MS PGothic" pitchFamily="34" charset="-128"/>
            </a:endParaRPr>
          </a:p>
        </p:txBody>
      </p:sp>
    </p:spTree>
    <p:extLst>
      <p:ext uri="{BB962C8B-B14F-4D97-AF65-F5344CB8AC3E}">
        <p14:creationId xmlns="" xmlns:p14="http://schemas.microsoft.com/office/powerpoint/2010/main" val="3662448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xmlns="" id="{FE6E6736-31E8-4B46-86AE-EE9B47BFA7CE}"/>
              </a:ext>
            </a:extLst>
          </p:cNvPr>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7CF3C56A-7657-4BC6-9024-C4A3A175B20E}" type="slidenum">
              <a:rPr lang="ru-RU" altLang="ka-GE" smtClean="0"/>
              <a:pPr/>
              <a:t>3</a:t>
            </a:fld>
            <a:endParaRPr lang="ru-RU" altLang="ka-GE"/>
          </a:p>
        </p:txBody>
      </p:sp>
      <p:sp>
        <p:nvSpPr>
          <p:cNvPr id="39939" name="Slide Image Placeholder 1">
            <a:extLst>
              <a:ext uri="{FF2B5EF4-FFF2-40B4-BE49-F238E27FC236}">
                <a16:creationId xmlns:a16="http://schemas.microsoft.com/office/drawing/2014/main" xmlns="" id="{0346A6B4-7429-499F-9010-DB2E120AAA61}"/>
              </a:ext>
            </a:extLst>
          </p:cNvPr>
          <p:cNvSpPr>
            <a:spLocks noGrp="1" noRot="1" noChangeAspect="1" noChangeArrowheads="1" noTextEdit="1"/>
          </p:cNvSpPr>
          <p:nvPr>
            <p:ph type="sldImg"/>
          </p:nvPr>
        </p:nvSpPr>
        <p:spPr>
          <a:ln/>
        </p:spPr>
      </p:sp>
      <p:sp>
        <p:nvSpPr>
          <p:cNvPr id="39940" name="Notes Placeholder 2">
            <a:extLst>
              <a:ext uri="{FF2B5EF4-FFF2-40B4-BE49-F238E27FC236}">
                <a16:creationId xmlns:a16="http://schemas.microsoft.com/office/drawing/2014/main" xmlns="" id="{78848336-01C2-4F4D-9D1E-E6D34283ECAA}"/>
              </a:ext>
            </a:extLst>
          </p:cNvPr>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ka-GE" altLang="ka-GE"/>
          </a:p>
        </p:txBody>
      </p:sp>
      <p:sp>
        <p:nvSpPr>
          <p:cNvPr id="39941" name="Slide Number Placeholder 3">
            <a:extLst>
              <a:ext uri="{FF2B5EF4-FFF2-40B4-BE49-F238E27FC236}">
                <a16:creationId xmlns:a16="http://schemas.microsoft.com/office/drawing/2014/main" xmlns="" id="{4579EE58-27EA-4ACC-AA52-7EA6F4A29545}"/>
              </a:ext>
            </a:extLst>
          </p:cNvPr>
          <p:cNvSpPr txBox="1">
            <a:spLocks noGrp="1"/>
          </p:cNvSpPr>
          <p:nvPr/>
        </p:nvSpPr>
        <p:spPr bwMode="auto">
          <a:xfrm>
            <a:off x="3775075" y="10269538"/>
            <a:ext cx="2889250" cy="539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r" eaLnBrk="1" hangingPunct="1"/>
            <a:fld id="{058EC526-358F-4657-BAA1-E4F4CB649679}" type="slidenum">
              <a:rPr lang="en-US" altLang="ka-GE" sz="1200"/>
              <a:pPr algn="r" eaLnBrk="1" hangingPunct="1"/>
              <a:t>3</a:t>
            </a:fld>
            <a:endParaRPr lang="en-US" altLang="ka-GE" sz="1200" dirty="0"/>
          </a:p>
        </p:txBody>
      </p:sp>
    </p:spTree>
    <p:extLst>
      <p:ext uri="{BB962C8B-B14F-4D97-AF65-F5344CB8AC3E}">
        <p14:creationId xmlns:p14="http://schemas.microsoft.com/office/powerpoint/2010/main" xmlns="" val="929747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miter lim="800000"/>
            <a:headEnd/>
            <a:tailEnd/>
          </a:ln>
        </p:spPr>
        <p:txBody>
          <a:bodyPr/>
          <a:lstStyle/>
          <a:p>
            <a:fld id="{0AF2BCDD-495B-449D-AE69-A7F4560DD1E7}" type="slidenum">
              <a:rPr lang="ru-RU" smtClean="0"/>
              <a:pPr/>
              <a:t>9</a:t>
            </a:fld>
            <a:endParaRPr lang="ru-RU"/>
          </a:p>
        </p:txBody>
      </p:sp>
      <p:sp>
        <p:nvSpPr>
          <p:cNvPr id="30723" name="Slide Image Placeholder 1"/>
          <p:cNvSpPr>
            <a:spLocks noGrp="1" noRot="1" noChangeAspect="1" noTextEdit="1"/>
          </p:cNvSpPr>
          <p:nvPr>
            <p:ph type="sldImg"/>
          </p:nvPr>
        </p:nvSpPr>
        <p:spPr>
          <a:ln/>
        </p:spPr>
      </p:sp>
      <p:sp>
        <p:nvSpPr>
          <p:cNvPr id="30724" name="Notes Placeholder 2"/>
          <p:cNvSpPr>
            <a:spLocks noGrp="1"/>
          </p:cNvSpPr>
          <p:nvPr>
            <p:ph type="body" idx="1"/>
          </p:nvPr>
        </p:nvSpPr>
        <p:spPr>
          <a:noFill/>
        </p:spPr>
        <p:txBody>
          <a:bodyPr/>
          <a:lstStyle/>
          <a:p>
            <a:pPr eaLnBrk="1" hangingPunct="1">
              <a:spcBef>
                <a:spcPct val="0"/>
              </a:spcBef>
            </a:pPr>
            <a:endParaRPr lang="en-US" dirty="0"/>
          </a:p>
        </p:txBody>
      </p:sp>
      <p:sp>
        <p:nvSpPr>
          <p:cNvPr id="30725" name="Slide Number Placeholder 3"/>
          <p:cNvSpPr txBox="1">
            <a:spLocks noGrp="1"/>
          </p:cNvSpPr>
          <p:nvPr/>
        </p:nvSpPr>
        <p:spPr bwMode="auto">
          <a:xfrm>
            <a:off x="3885120" y="8685552"/>
            <a:ext cx="2971336" cy="456889"/>
          </a:xfrm>
          <a:prstGeom prst="rect">
            <a:avLst/>
          </a:prstGeom>
          <a:noFill/>
          <a:ln w="9525">
            <a:noFill/>
            <a:miter lim="800000"/>
            <a:headEnd/>
            <a:tailEnd/>
          </a:ln>
        </p:spPr>
        <p:txBody>
          <a:bodyPr lIns="91431" tIns="45716" rIns="91431" bIns="45716" anchor="b"/>
          <a:lstStyle/>
          <a:p>
            <a:pPr algn="r"/>
            <a:fld id="{F34D5898-A4A1-4BE4-A01D-03CB4BC916C5}" type="slidenum">
              <a:rPr lang="en-US" sz="1200">
                <a:ea typeface="MS PGothic" pitchFamily="34" charset="-128"/>
              </a:rPr>
              <a:pPr algn="r"/>
              <a:t>9</a:t>
            </a:fld>
            <a:endParaRPr lang="en-US" sz="1200" dirty="0">
              <a:ea typeface="MS PGothic" pitchFamily="34" charset="-128"/>
            </a:endParaRPr>
          </a:p>
        </p:txBody>
      </p:sp>
    </p:spTree>
    <p:extLst>
      <p:ext uri="{BB962C8B-B14F-4D97-AF65-F5344CB8AC3E}">
        <p14:creationId xmlns="" xmlns:p14="http://schemas.microsoft.com/office/powerpoint/2010/main" val="42065796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miter lim="800000"/>
            <a:headEnd/>
            <a:tailEnd/>
          </a:ln>
        </p:spPr>
        <p:txBody>
          <a:bodyPr/>
          <a:lstStyle/>
          <a:p>
            <a:fld id="{0AF2BCDD-495B-449D-AE69-A7F4560DD1E7}" type="slidenum">
              <a:rPr lang="ru-RU" smtClean="0"/>
              <a:pPr/>
              <a:t>10</a:t>
            </a:fld>
            <a:endParaRPr lang="ru-RU"/>
          </a:p>
        </p:txBody>
      </p:sp>
      <p:sp>
        <p:nvSpPr>
          <p:cNvPr id="30723" name="Slide Image Placeholder 1"/>
          <p:cNvSpPr>
            <a:spLocks noGrp="1" noRot="1" noChangeAspect="1" noTextEdit="1"/>
          </p:cNvSpPr>
          <p:nvPr>
            <p:ph type="sldImg"/>
          </p:nvPr>
        </p:nvSpPr>
        <p:spPr>
          <a:ln/>
        </p:spPr>
      </p:sp>
      <p:sp>
        <p:nvSpPr>
          <p:cNvPr id="30724" name="Notes Placeholder 2"/>
          <p:cNvSpPr>
            <a:spLocks noGrp="1"/>
          </p:cNvSpPr>
          <p:nvPr>
            <p:ph type="body" idx="1"/>
          </p:nvPr>
        </p:nvSpPr>
        <p:spPr>
          <a:noFill/>
        </p:spPr>
        <p:txBody>
          <a:bodyPr/>
          <a:lstStyle/>
          <a:p>
            <a:pPr eaLnBrk="1" hangingPunct="1">
              <a:spcBef>
                <a:spcPct val="0"/>
              </a:spcBef>
            </a:pPr>
            <a:endParaRPr lang="en-US" dirty="0"/>
          </a:p>
        </p:txBody>
      </p:sp>
      <p:sp>
        <p:nvSpPr>
          <p:cNvPr id="30725" name="Slide Number Placeholder 3"/>
          <p:cNvSpPr txBox="1">
            <a:spLocks noGrp="1"/>
          </p:cNvSpPr>
          <p:nvPr/>
        </p:nvSpPr>
        <p:spPr bwMode="auto">
          <a:xfrm>
            <a:off x="3885120" y="8685552"/>
            <a:ext cx="2971336" cy="456889"/>
          </a:xfrm>
          <a:prstGeom prst="rect">
            <a:avLst/>
          </a:prstGeom>
          <a:noFill/>
          <a:ln w="9525">
            <a:noFill/>
            <a:miter lim="800000"/>
            <a:headEnd/>
            <a:tailEnd/>
          </a:ln>
        </p:spPr>
        <p:txBody>
          <a:bodyPr lIns="91431" tIns="45716" rIns="91431" bIns="45716" anchor="b"/>
          <a:lstStyle/>
          <a:p>
            <a:pPr algn="r"/>
            <a:fld id="{F34D5898-A4A1-4BE4-A01D-03CB4BC916C5}" type="slidenum">
              <a:rPr lang="en-US" sz="1200">
                <a:ea typeface="MS PGothic" pitchFamily="34" charset="-128"/>
              </a:rPr>
              <a:pPr algn="r"/>
              <a:t>10</a:t>
            </a:fld>
            <a:endParaRPr lang="en-US" sz="1200" dirty="0">
              <a:ea typeface="MS PGothic" pitchFamily="34" charset="-128"/>
            </a:endParaRPr>
          </a:p>
        </p:txBody>
      </p:sp>
    </p:spTree>
    <p:extLst>
      <p:ext uri="{BB962C8B-B14F-4D97-AF65-F5344CB8AC3E}">
        <p14:creationId xmlns="" xmlns:p14="http://schemas.microsoft.com/office/powerpoint/2010/main" val="42065796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miter lim="800000"/>
            <a:headEnd/>
            <a:tailEnd/>
          </a:ln>
        </p:spPr>
        <p:txBody>
          <a:bodyPr/>
          <a:lstStyle/>
          <a:p>
            <a:fld id="{0AF2BCDD-495B-449D-AE69-A7F4560DD1E7}" type="slidenum">
              <a:rPr lang="ru-RU" smtClean="0"/>
              <a:pPr/>
              <a:t>11</a:t>
            </a:fld>
            <a:endParaRPr lang="ru-RU"/>
          </a:p>
        </p:txBody>
      </p:sp>
      <p:sp>
        <p:nvSpPr>
          <p:cNvPr id="30723" name="Slide Image Placeholder 1"/>
          <p:cNvSpPr>
            <a:spLocks noGrp="1" noRot="1" noChangeAspect="1" noTextEdit="1"/>
          </p:cNvSpPr>
          <p:nvPr>
            <p:ph type="sldImg"/>
          </p:nvPr>
        </p:nvSpPr>
        <p:spPr>
          <a:ln/>
        </p:spPr>
      </p:sp>
      <p:sp>
        <p:nvSpPr>
          <p:cNvPr id="30724" name="Notes Placeholder 2"/>
          <p:cNvSpPr>
            <a:spLocks noGrp="1"/>
          </p:cNvSpPr>
          <p:nvPr>
            <p:ph type="body" idx="1"/>
          </p:nvPr>
        </p:nvSpPr>
        <p:spPr>
          <a:noFill/>
        </p:spPr>
        <p:txBody>
          <a:bodyPr/>
          <a:lstStyle/>
          <a:p>
            <a:pPr eaLnBrk="1" hangingPunct="1">
              <a:spcBef>
                <a:spcPct val="0"/>
              </a:spcBef>
            </a:pPr>
            <a:endParaRPr lang="en-US" dirty="0"/>
          </a:p>
        </p:txBody>
      </p:sp>
      <p:sp>
        <p:nvSpPr>
          <p:cNvPr id="30725" name="Slide Number Placeholder 3"/>
          <p:cNvSpPr txBox="1">
            <a:spLocks noGrp="1"/>
          </p:cNvSpPr>
          <p:nvPr/>
        </p:nvSpPr>
        <p:spPr bwMode="auto">
          <a:xfrm>
            <a:off x="3885120" y="8685552"/>
            <a:ext cx="2971336" cy="456889"/>
          </a:xfrm>
          <a:prstGeom prst="rect">
            <a:avLst/>
          </a:prstGeom>
          <a:noFill/>
          <a:ln w="9525">
            <a:noFill/>
            <a:miter lim="800000"/>
            <a:headEnd/>
            <a:tailEnd/>
          </a:ln>
        </p:spPr>
        <p:txBody>
          <a:bodyPr lIns="91431" tIns="45716" rIns="91431" bIns="45716" anchor="b"/>
          <a:lstStyle/>
          <a:p>
            <a:pPr algn="r"/>
            <a:fld id="{F34D5898-A4A1-4BE4-A01D-03CB4BC916C5}" type="slidenum">
              <a:rPr lang="en-US" sz="1200">
                <a:ea typeface="MS PGothic" pitchFamily="34" charset="-128"/>
              </a:rPr>
              <a:pPr algn="r"/>
              <a:t>11</a:t>
            </a:fld>
            <a:endParaRPr lang="en-US" sz="1200" dirty="0">
              <a:ea typeface="MS PGothic" pitchFamily="34" charset="-128"/>
            </a:endParaRPr>
          </a:p>
        </p:txBody>
      </p:sp>
    </p:spTree>
    <p:extLst>
      <p:ext uri="{BB962C8B-B14F-4D97-AF65-F5344CB8AC3E}">
        <p14:creationId xmlns="" xmlns:p14="http://schemas.microsoft.com/office/powerpoint/2010/main" val="42065796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a-GE" dirty="0"/>
          </a:p>
        </p:txBody>
      </p:sp>
      <p:sp>
        <p:nvSpPr>
          <p:cNvPr id="4" name="Slide Number Placeholder 3"/>
          <p:cNvSpPr>
            <a:spLocks noGrp="1"/>
          </p:cNvSpPr>
          <p:nvPr>
            <p:ph type="sldNum" sz="quarter" idx="10"/>
          </p:nvPr>
        </p:nvSpPr>
        <p:spPr/>
        <p:txBody>
          <a:bodyPr/>
          <a:lstStyle/>
          <a:p>
            <a:fld id="{26040ACB-3D6A-4C81-884E-7407748451C4}" type="slidenum">
              <a:rPr lang="ka-GE" smtClean="0"/>
              <a:pPr/>
              <a:t>15</a:t>
            </a:fld>
            <a:endParaRPr lang="ka-GE"/>
          </a:p>
        </p:txBody>
      </p:sp>
    </p:spTree>
    <p:extLst>
      <p:ext uri="{BB962C8B-B14F-4D97-AF65-F5344CB8AC3E}">
        <p14:creationId xmlns="" xmlns:p14="http://schemas.microsoft.com/office/powerpoint/2010/main" val="33193761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This slide shows that the p</a:t>
            </a:r>
            <a:r>
              <a:rPr lang="en-US" dirty="0" smtClean="0"/>
              <a:t>ortion of HCV screening</a:t>
            </a:r>
            <a:r>
              <a:rPr lang="en-US" baseline="0" dirty="0" smtClean="0"/>
              <a:t> positive donations is higher in comparison with other transfusion transmissible infections and reaches 1 % among all donations performed in 2016.</a:t>
            </a:r>
            <a:endParaRPr lang="en-US" dirty="0"/>
          </a:p>
        </p:txBody>
      </p:sp>
      <p:sp>
        <p:nvSpPr>
          <p:cNvPr id="4" name="Slide Number Placeholder 3"/>
          <p:cNvSpPr>
            <a:spLocks noGrp="1"/>
          </p:cNvSpPr>
          <p:nvPr>
            <p:ph type="sldNum" sz="quarter" idx="10"/>
          </p:nvPr>
        </p:nvSpPr>
        <p:spPr/>
        <p:txBody>
          <a:bodyPr/>
          <a:lstStyle/>
          <a:p>
            <a:fld id="{26040ACB-3D6A-4C81-884E-7407748451C4}" type="slidenum">
              <a:rPr lang="ka-GE" smtClean="0"/>
              <a:pPr/>
              <a:t>17</a:t>
            </a:fld>
            <a:endParaRPr lang="ka-G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smtClean="0">
                <a:solidFill>
                  <a:srgbClr val="002060"/>
                </a:solidFill>
                <a:latin typeface="Calibri" pitchFamily="34" charset="0"/>
                <a:cs typeface="Calibri" pitchFamily="34" charset="0"/>
              </a:rPr>
              <a:t>Since 1997, a State Safe Blood Program operates in the country which is carried out by National Center for Disease Control and Public Health since 2011. The goal of the program is to prevent the spread of transfusion transmissible infections</a:t>
            </a:r>
            <a:r>
              <a:rPr lang="en-US" baseline="0" dirty="0" smtClean="0">
                <a:solidFill>
                  <a:srgbClr val="002060"/>
                </a:solidFill>
                <a:latin typeface="Calibri" pitchFamily="34" charset="0"/>
                <a:cs typeface="Calibri" pitchFamily="34" charset="0"/>
              </a:rPr>
              <a:t>. Program provides the following activities:</a:t>
            </a:r>
          </a:p>
          <a:p>
            <a:endParaRPr lang="en-US" sz="1000" dirty="0" smtClean="0">
              <a:solidFill>
                <a:srgbClr val="002060"/>
              </a:solidFill>
              <a:latin typeface="Calibri" pitchFamily="34" charset="0"/>
              <a:cs typeface="Calibri" pitchFamily="34" charset="0"/>
            </a:endParaRPr>
          </a:p>
          <a:p>
            <a:pPr marL="273050" lvl="1" indent="0">
              <a:buFont typeface="Arial" panose="020B0604020202020204" pitchFamily="34" charset="0"/>
              <a:buNone/>
            </a:pPr>
            <a:r>
              <a:rPr lang="en-US" sz="2600" dirty="0" smtClean="0">
                <a:solidFill>
                  <a:srgbClr val="002060"/>
                </a:solidFill>
                <a:latin typeface="Calibri" pitchFamily="34" charset="0"/>
                <a:cs typeface="Calibri" pitchFamily="34" charset="0"/>
              </a:rPr>
              <a:t>- Screening of blood donors for Hepatitis B and C, HIV and Syphilis (using TPHA method) as well as blood group and rhesus determination.</a:t>
            </a:r>
          </a:p>
          <a:p>
            <a:pPr marL="730250" lvl="1" indent="-457200">
              <a:buFont typeface="Arial" panose="020B0604020202020204" pitchFamily="34" charset="0"/>
              <a:buChar char="•"/>
            </a:pPr>
            <a:endParaRPr lang="en-US" sz="2600" dirty="0" smtClean="0">
              <a:solidFill>
                <a:srgbClr val="002060"/>
              </a:solidFill>
              <a:latin typeface="Calibri" pitchFamily="34" charset="0"/>
              <a:cs typeface="Calibri" pitchFamily="34" charset="0"/>
            </a:endParaRPr>
          </a:p>
          <a:p>
            <a:pPr marL="271462" lvl="1" indent="0" algn="just">
              <a:buFont typeface="Arial" panose="020B0604020202020204" pitchFamily="34" charset="0"/>
              <a:buNone/>
            </a:pPr>
            <a:r>
              <a:rPr lang="en-US" sz="2600" dirty="0" smtClean="0">
                <a:solidFill>
                  <a:srgbClr val="002060"/>
                </a:solidFill>
                <a:latin typeface="Calibri" pitchFamily="34" charset="0"/>
                <a:cs typeface="Calibri" pitchFamily="34" charset="0"/>
              </a:rPr>
              <a:t>- Provision of external quality control by Lugar Center of NCDC and Internationally accredited Reference laboratory.</a:t>
            </a:r>
            <a:r>
              <a:rPr lang="en-US" sz="2600" baseline="0" dirty="0" smtClean="0">
                <a:solidFill>
                  <a:srgbClr val="002060"/>
                </a:solidFill>
                <a:latin typeface="Calibri" pitchFamily="34" charset="0"/>
                <a:cs typeface="Calibri" pitchFamily="34" charset="0"/>
              </a:rPr>
              <a:t> There are two mechanisms for external quality control. First is that state program requires from participating blood banks  </a:t>
            </a:r>
          </a:p>
          <a:p>
            <a:pPr marL="271462" lvl="1" indent="0" algn="just">
              <a:buFont typeface="Arial" panose="020B0604020202020204" pitchFamily="34" charset="0"/>
              <a:buNone/>
            </a:pPr>
            <a:r>
              <a:rPr lang="en-US" sz="2600" baseline="0" dirty="0" smtClean="0">
                <a:solidFill>
                  <a:srgbClr val="002060"/>
                </a:solidFill>
                <a:latin typeface="Calibri" pitchFamily="34" charset="0"/>
                <a:cs typeface="Calibri" pitchFamily="34" charset="0"/>
              </a:rPr>
              <a:t>to keep blood portions (aliquots) from each donation for two years and 5% of them are randomly selected and sent to Lugar Center for their retesting. Another option is that state program also requires from blood banks to contract internationally accredited reference laboratories and conduct proficiency testing.</a:t>
            </a:r>
            <a:endParaRPr lang="en-US" sz="2600" dirty="0" smtClean="0">
              <a:solidFill>
                <a:srgbClr val="002060"/>
              </a:solidFill>
              <a:latin typeface="Calibri" pitchFamily="34" charset="0"/>
              <a:cs typeface="Calibri" pitchFamily="34" charset="0"/>
            </a:endParaRPr>
          </a:p>
          <a:p>
            <a:pPr marL="728662" lvl="1" indent="-457200" algn="just">
              <a:buFont typeface="Arial" panose="020B0604020202020204" pitchFamily="34" charset="0"/>
              <a:buChar char="•"/>
            </a:pPr>
            <a:endParaRPr lang="en-US" sz="2600" dirty="0" smtClean="0">
              <a:solidFill>
                <a:srgbClr val="002060"/>
              </a:solidFill>
              <a:latin typeface="Calibri" pitchFamily="34" charset="0"/>
              <a:cs typeface="Calibri" pitchFamily="34" charset="0"/>
            </a:endParaRPr>
          </a:p>
          <a:p>
            <a:pPr marL="271462" lvl="1" indent="0">
              <a:buFont typeface="Arial" panose="020B0604020202020204" pitchFamily="34" charset="0"/>
              <a:buNone/>
            </a:pPr>
            <a:r>
              <a:rPr lang="en-US" sz="2600" dirty="0" smtClean="0">
                <a:solidFill>
                  <a:srgbClr val="002060"/>
                </a:solidFill>
                <a:latin typeface="Calibri" pitchFamily="34" charset="0"/>
                <a:cs typeface="Calibri" pitchFamily="34" charset="0"/>
              </a:rPr>
              <a:t>- Popularization of regular unpaid blood donations and supporting campaigns including activities related to the World Blood Donor Day.</a:t>
            </a:r>
          </a:p>
          <a:p>
            <a:pPr marL="533400" lvl="1" indent="-261938">
              <a:buFont typeface="Wingdings" pitchFamily="2" charset="2"/>
              <a:buChar char="Ø"/>
            </a:pPr>
            <a:endParaRPr lang="en-US" sz="2600" dirty="0" smtClean="0">
              <a:solidFill>
                <a:srgbClr val="002060"/>
              </a:solidFill>
              <a:latin typeface="Calibri" pitchFamily="34" charset="0"/>
              <a:cs typeface="Calibri" pitchFamily="34" charset="0"/>
            </a:endParaRPr>
          </a:p>
          <a:p>
            <a:pPr marL="273368" indent="-266700"/>
            <a:r>
              <a:rPr lang="en-US" dirty="0" smtClean="0">
                <a:solidFill>
                  <a:srgbClr val="002060"/>
                </a:solidFill>
                <a:latin typeface="Calibri" pitchFamily="34" charset="0"/>
                <a:cs typeface="Calibri" pitchFamily="34" charset="0"/>
              </a:rPr>
              <a:t>There are 12 blood establishments involved in the state program.</a:t>
            </a:r>
          </a:p>
          <a:p>
            <a:pPr marL="273368" indent="-266700"/>
            <a:endParaRPr lang="en-US" dirty="0" smtClean="0">
              <a:solidFill>
                <a:srgbClr val="002060"/>
              </a:solidFill>
              <a:latin typeface="Calibri" pitchFamily="34" charset="0"/>
              <a:cs typeface="Calibri" pitchFamily="34" charset="0"/>
            </a:endParaRPr>
          </a:p>
          <a:p>
            <a:pPr marL="273368" indent="-266700"/>
            <a:r>
              <a:rPr lang="en-US" dirty="0" smtClean="0">
                <a:solidFill>
                  <a:srgbClr val="002060"/>
                </a:solidFill>
                <a:latin typeface="Calibri" pitchFamily="34" charset="0"/>
                <a:cs typeface="Calibri" pitchFamily="34" charset="0"/>
              </a:rPr>
              <a:t>Since 2005, an electronic Donor Database has been launched which incorporates information on donors and donations from 16 blood banks.</a:t>
            </a:r>
          </a:p>
          <a:p>
            <a:pPr marL="273368" indent="-266700"/>
            <a:endParaRPr lang="en-US" dirty="0" smtClean="0">
              <a:solidFill>
                <a:srgbClr val="002060"/>
              </a:solidFill>
              <a:latin typeface="Calibri" pitchFamily="34" charset="0"/>
              <a:cs typeface="Calibri" pitchFamily="34" charset="0"/>
            </a:endParaRPr>
          </a:p>
          <a:p>
            <a:pPr marL="457200" lvl="1" indent="0">
              <a:buNone/>
            </a:pPr>
            <a:endParaRPr lang="en-US" sz="900" dirty="0" smtClean="0">
              <a:solidFill>
                <a:srgbClr val="002060"/>
              </a:solidFill>
              <a:latin typeface="Calibri" pitchFamily="34" charset="0"/>
              <a:cs typeface="Calibri" pitchFamily="34" charset="0"/>
            </a:endParaRPr>
          </a:p>
          <a:p>
            <a:endParaRPr lang="ka-GE" dirty="0"/>
          </a:p>
        </p:txBody>
      </p:sp>
      <p:sp>
        <p:nvSpPr>
          <p:cNvPr id="4" name="Slide Number Placeholder 3"/>
          <p:cNvSpPr>
            <a:spLocks noGrp="1"/>
          </p:cNvSpPr>
          <p:nvPr>
            <p:ph type="sldNum" sz="quarter" idx="10"/>
          </p:nvPr>
        </p:nvSpPr>
        <p:spPr/>
        <p:txBody>
          <a:bodyPr/>
          <a:lstStyle/>
          <a:p>
            <a:fld id="{26040ACB-3D6A-4C81-884E-7407748451C4}" type="slidenum">
              <a:rPr lang="ka-GE" smtClean="0"/>
              <a:pPr/>
              <a:t>18</a:t>
            </a:fld>
            <a:endParaRPr lang="ka-GE"/>
          </a:p>
        </p:txBody>
      </p:sp>
    </p:spTree>
    <p:extLst>
      <p:ext uri="{BB962C8B-B14F-4D97-AF65-F5344CB8AC3E}">
        <p14:creationId xmlns="" xmlns:p14="http://schemas.microsoft.com/office/powerpoint/2010/main" val="3319376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5/8/2017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Subtitle 2"/>
          <p:cNvSpPr>
            <a:spLocks/>
          </p:cNvSpPr>
          <p:nvPr/>
        </p:nvSpPr>
        <p:spPr bwMode="auto">
          <a:xfrm>
            <a:off x="684213" y="4149725"/>
            <a:ext cx="7848600" cy="1752600"/>
          </a:xfrm>
          <a:prstGeom prst="rect">
            <a:avLst/>
          </a:prstGeom>
          <a:noFill/>
          <a:ln w="9525">
            <a:noFill/>
            <a:miter lim="800000"/>
            <a:headEnd/>
            <a:tailEnd/>
          </a:ln>
        </p:spPr>
        <p:txBody>
          <a:bodyPr/>
          <a:lstStyle/>
          <a:p>
            <a:pPr algn="ctr" eaLnBrk="0" hangingPunct="0">
              <a:lnSpc>
                <a:spcPct val="90000"/>
              </a:lnSpc>
              <a:spcBef>
                <a:spcPct val="20000"/>
              </a:spcBef>
              <a:buFont typeface="Arial" charset="0"/>
              <a:buNone/>
            </a:pPr>
            <a:r>
              <a:rPr lang="ka-GE" sz="1900" b="1" dirty="0">
                <a:solidFill>
                  <a:srgbClr val="FF0000"/>
                </a:solidFill>
                <a:latin typeface="Calibri" pitchFamily="34" charset="0"/>
                <a:ea typeface="MS PGothic" pitchFamily="34" charset="-128"/>
              </a:rPr>
              <a:t> </a:t>
            </a:r>
            <a:endParaRPr lang="en-US" sz="1900" b="1" dirty="0">
              <a:solidFill>
                <a:srgbClr val="FF0000"/>
              </a:solidFill>
              <a:latin typeface="Calibri" pitchFamily="34" charset="0"/>
              <a:ea typeface="MS PGothic" pitchFamily="34" charset="-128"/>
            </a:endParaRPr>
          </a:p>
        </p:txBody>
      </p:sp>
      <p:grpSp>
        <p:nvGrpSpPr>
          <p:cNvPr id="2" name="Group 4"/>
          <p:cNvGrpSpPr>
            <a:grpSpLocks/>
          </p:cNvGrpSpPr>
          <p:nvPr/>
        </p:nvGrpSpPr>
        <p:grpSpPr bwMode="auto">
          <a:xfrm>
            <a:off x="0" y="6165850"/>
            <a:ext cx="9144000" cy="692150"/>
            <a:chOff x="0" y="3884"/>
            <a:chExt cx="5760" cy="436"/>
          </a:xfrm>
        </p:grpSpPr>
        <p:sp>
          <p:nvSpPr>
            <p:cNvPr id="4101" name="Rectangle 5"/>
            <p:cNvSpPr>
              <a:spLocks noChangeArrowheads="1"/>
            </p:cNvSpPr>
            <p:nvPr/>
          </p:nvSpPr>
          <p:spPr bwMode="auto">
            <a:xfrm>
              <a:off x="0" y="3884"/>
              <a:ext cx="5760" cy="436"/>
            </a:xfrm>
            <a:prstGeom prst="rect">
              <a:avLst/>
            </a:prstGeom>
            <a:solidFill>
              <a:srgbClr val="0099CC"/>
            </a:solidFill>
            <a:ln w="9525">
              <a:solidFill>
                <a:schemeClr val="tx1"/>
              </a:solidFill>
              <a:miter lim="800000"/>
              <a:headEnd/>
              <a:tailEnd/>
            </a:ln>
          </p:spPr>
          <p:txBody>
            <a:bodyPr wrap="none" anchor="ctr"/>
            <a:lstStyle/>
            <a:p>
              <a:pPr algn="ctr"/>
              <a:endParaRPr lang="en-US" dirty="0"/>
            </a:p>
          </p:txBody>
        </p:sp>
        <p:sp>
          <p:nvSpPr>
            <p:cNvPr id="4102" name="Rectangle 6"/>
            <p:cNvSpPr>
              <a:spLocks noChangeArrowheads="1"/>
            </p:cNvSpPr>
            <p:nvPr/>
          </p:nvSpPr>
          <p:spPr bwMode="auto">
            <a:xfrm>
              <a:off x="793" y="3929"/>
              <a:ext cx="2903" cy="330"/>
            </a:xfrm>
            <a:prstGeom prst="rect">
              <a:avLst/>
            </a:prstGeom>
            <a:noFill/>
            <a:ln w="9525">
              <a:noFill/>
              <a:miter lim="800000"/>
              <a:headEnd/>
              <a:tailEnd/>
            </a:ln>
          </p:spPr>
          <p:txBody>
            <a:bodyPr>
              <a:spAutoFit/>
            </a:bodyPr>
            <a:lstStyle/>
            <a:p>
              <a:r>
                <a:rPr lang="ka-GE" sz="1400" b="1" dirty="0">
                  <a:solidFill>
                    <a:schemeClr val="bg1"/>
                  </a:solidFill>
                </a:rPr>
                <a:t>დაავადებათა კონტროლისა და საზოგადოებრივი ჯანმრთელობის ეროვნული </a:t>
              </a:r>
              <a:r>
                <a:rPr lang="ka-GE" sz="1400" b="1" dirty="0" smtClean="0">
                  <a:solidFill>
                    <a:schemeClr val="bg1"/>
                  </a:solidFill>
                </a:rPr>
                <a:t>ცენტი</a:t>
              </a:r>
              <a:endParaRPr lang="ru-RU" sz="1400" b="1" dirty="0">
                <a:solidFill>
                  <a:schemeClr val="bg1"/>
                </a:solidFill>
              </a:endParaRPr>
            </a:p>
          </p:txBody>
        </p:sp>
        <p:pic>
          <p:nvPicPr>
            <p:cNvPr id="4103" name="Picture 1030" descr="logo"/>
            <p:cNvPicPr>
              <a:picLocks noChangeAspect="1" noChangeArrowheads="1"/>
            </p:cNvPicPr>
            <p:nvPr/>
          </p:nvPicPr>
          <p:blipFill>
            <a:blip r:embed="rId3" cstate="print"/>
            <a:srcRect/>
            <a:stretch>
              <a:fillRect/>
            </a:stretch>
          </p:blipFill>
          <p:spPr bwMode="auto">
            <a:xfrm>
              <a:off x="90" y="3884"/>
              <a:ext cx="567" cy="427"/>
            </a:xfrm>
            <a:prstGeom prst="rect">
              <a:avLst/>
            </a:prstGeom>
            <a:noFill/>
            <a:ln w="9525">
              <a:noFill/>
              <a:miter lim="800000"/>
              <a:headEnd/>
              <a:tailEnd/>
            </a:ln>
          </p:spPr>
        </p:pic>
        <p:sp>
          <p:nvSpPr>
            <p:cNvPr id="4104" name="Text Box 8"/>
            <p:cNvSpPr txBox="1">
              <a:spLocks noChangeArrowheads="1"/>
            </p:cNvSpPr>
            <p:nvPr/>
          </p:nvSpPr>
          <p:spPr bwMode="auto">
            <a:xfrm>
              <a:off x="4694" y="4020"/>
              <a:ext cx="972" cy="231"/>
            </a:xfrm>
            <a:prstGeom prst="rect">
              <a:avLst/>
            </a:prstGeom>
            <a:noFill/>
            <a:ln w="9525">
              <a:noFill/>
              <a:miter lim="800000"/>
              <a:headEnd/>
              <a:tailEnd/>
            </a:ln>
          </p:spPr>
          <p:txBody>
            <a:bodyPr wrap="none">
              <a:spAutoFit/>
            </a:bodyPr>
            <a:lstStyle/>
            <a:p>
              <a:r>
                <a:rPr lang="en-US" dirty="0">
                  <a:solidFill>
                    <a:schemeClr val="bg1"/>
                  </a:solidFill>
                </a:rPr>
                <a:t>www.ncdc.ge</a:t>
              </a:r>
              <a:endParaRPr lang="ru-RU">
                <a:solidFill>
                  <a:schemeClr val="bg1"/>
                </a:solidFill>
              </a:endParaRPr>
            </a:p>
          </p:txBody>
        </p:sp>
      </p:grpSp>
      <p:sp>
        <p:nvSpPr>
          <p:cNvPr id="8" name="Title 7"/>
          <p:cNvSpPr>
            <a:spLocks noGrp="1"/>
          </p:cNvSpPr>
          <p:nvPr>
            <p:ph type="ctrTitle"/>
          </p:nvPr>
        </p:nvSpPr>
        <p:spPr>
          <a:xfrm>
            <a:off x="762000" y="1295400"/>
            <a:ext cx="7772400" cy="2533650"/>
          </a:xfrm>
        </p:spPr>
        <p:txBody>
          <a:bodyPr>
            <a:noAutofit/>
          </a:bodyPr>
          <a:lstStyle/>
          <a:p>
            <a:r>
              <a:rPr lang="en-US" sz="3600" dirty="0" smtClean="0">
                <a:solidFill>
                  <a:schemeClr val="accent1">
                    <a:lumMod val="75000"/>
                  </a:schemeClr>
                </a:solidFill>
                <a:cs typeface="Arial" pitchFamily="34" charset="0"/>
              </a:rPr>
              <a:t>State Public Health Programs</a:t>
            </a:r>
            <a:endParaRPr lang="en-US" sz="3600" dirty="0">
              <a:solidFill>
                <a:schemeClr val="accent1">
                  <a:lumMod val="75000"/>
                </a:schemeClr>
              </a:solidFill>
              <a:cs typeface="Arial" pitchFamily="34" charset="0"/>
            </a:endParaRPr>
          </a:p>
        </p:txBody>
      </p:sp>
      <p:sp>
        <p:nvSpPr>
          <p:cNvPr id="10" name="Subtitle 3"/>
          <p:cNvSpPr txBox="1">
            <a:spLocks/>
          </p:cNvSpPr>
          <p:nvPr/>
        </p:nvSpPr>
        <p:spPr>
          <a:xfrm>
            <a:off x="304800" y="4800600"/>
            <a:ext cx="4762500" cy="1296988"/>
          </a:xfrm>
          <a:prstGeom prst="rect">
            <a:avLst/>
          </a:prstGeom>
        </p:spPr>
        <p:txBody>
          <a:bodyPr vert="horz" lIns="91440" tIns="45720" rIns="91440" bIns="45720" rtlCol="0">
            <a:normAutofit/>
          </a:bodyPr>
          <a:lstStyle/>
          <a:p>
            <a:r>
              <a:rPr lang="en-US" dirty="0" smtClean="0">
                <a:solidFill>
                  <a:schemeClr val="accent1">
                    <a:lumMod val="75000"/>
                  </a:schemeClr>
                </a:solidFill>
                <a:latin typeface="Sylfaen" pitchFamily="18" charset="0"/>
              </a:rPr>
              <a:t>Eteri Kipiani, MD</a:t>
            </a:r>
          </a:p>
          <a:p>
            <a:r>
              <a:rPr lang="en-US" dirty="0" smtClean="0">
                <a:solidFill>
                  <a:schemeClr val="accent1">
                    <a:lumMod val="75000"/>
                  </a:schemeClr>
                </a:solidFill>
                <a:latin typeface="Sylfaen" pitchFamily="18" charset="0"/>
              </a:rPr>
              <a:t>Department of State Programs</a:t>
            </a:r>
            <a:endParaRPr lang="ka-GE" dirty="0">
              <a:solidFill>
                <a:schemeClr val="accent1">
                  <a:lumMod val="75000"/>
                </a:schemeClr>
              </a:solidFill>
              <a:latin typeface="Sylfaen" pitchFamily="18" charset="0"/>
            </a:endParaRPr>
          </a:p>
          <a:p>
            <a:pPr lvl="0">
              <a:spcBef>
                <a:spcPct val="20000"/>
              </a:spcBef>
              <a:defRPr/>
            </a:pPr>
            <a:r>
              <a:rPr lang="en-US" dirty="0" smtClean="0">
                <a:solidFill>
                  <a:schemeClr val="accent1">
                    <a:lumMod val="75000"/>
                  </a:schemeClr>
                </a:solidFill>
                <a:latin typeface="Sylfaen" pitchFamily="18" charset="0"/>
              </a:rPr>
              <a:t>9 May, </a:t>
            </a:r>
            <a:r>
              <a:rPr lang="en-US" dirty="0" smtClean="0">
                <a:solidFill>
                  <a:schemeClr val="accent1">
                    <a:lumMod val="75000"/>
                  </a:schemeClr>
                </a:solidFill>
                <a:latin typeface="+mj-lt"/>
              </a:rPr>
              <a:t>2017</a:t>
            </a:r>
            <a:endParaRPr kumimoji="0" lang="en-US" sz="2400" i="0" u="none" strike="noStrike" kern="1200" cap="none" spc="0" normalizeH="0" baseline="0" noProof="0" dirty="0">
              <a:ln>
                <a:noFill/>
              </a:ln>
              <a:solidFill>
                <a:schemeClr val="accent1">
                  <a:lumMod val="75000"/>
                </a:schemeClr>
              </a:solidFill>
              <a:effectLst/>
              <a:uLnTx/>
              <a:uFillTx/>
              <a:latin typeface="+mj-lt"/>
            </a:endParaRPr>
          </a:p>
        </p:txBody>
      </p:sp>
      <p:sp>
        <p:nvSpPr>
          <p:cNvPr id="11"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12"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13" name="Picture 1030" descr="logo"/>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4"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Title 7"/>
          <p:cNvSpPr txBox="1">
            <a:spLocks/>
          </p:cNvSpPr>
          <p:nvPr/>
        </p:nvSpPr>
        <p:spPr>
          <a:xfrm>
            <a:off x="457200" y="1524000"/>
            <a:ext cx="8312020" cy="4114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en-US" sz="1800" b="1" dirty="0">
              <a:solidFill>
                <a:schemeClr val="tx2">
                  <a:lumMod val="75000"/>
                </a:schemeClr>
              </a:solidFill>
            </a:endParaRPr>
          </a:p>
        </p:txBody>
      </p:sp>
      <p:sp>
        <p:nvSpPr>
          <p:cNvPr id="11" name="Title 7"/>
          <p:cNvSpPr txBox="1">
            <a:spLocks/>
          </p:cNvSpPr>
          <p:nvPr/>
        </p:nvSpPr>
        <p:spPr>
          <a:xfrm>
            <a:off x="679580" y="2508570"/>
            <a:ext cx="7931020" cy="36191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ka-GE" sz="1600" dirty="0"/>
          </a:p>
        </p:txBody>
      </p:sp>
      <p:sp>
        <p:nvSpPr>
          <p:cNvPr id="13" name="Title 1"/>
          <p:cNvSpPr txBox="1">
            <a:spLocks/>
          </p:cNvSpPr>
          <p:nvPr/>
        </p:nvSpPr>
        <p:spPr>
          <a:xfrm>
            <a:off x="533400" y="304800"/>
            <a:ext cx="8229600" cy="5334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smtClean="0">
                <a:ln>
                  <a:noFill/>
                </a:ln>
                <a:solidFill>
                  <a:schemeClr val="accent1">
                    <a:lumMod val="75000"/>
                  </a:schemeClr>
                </a:solidFill>
                <a:effectLst/>
                <a:uLnTx/>
                <a:uFillTx/>
                <a:latin typeface="+mj-lt"/>
                <a:ea typeface="+mj-ea"/>
                <a:cs typeface="+mj-cs"/>
              </a:rPr>
              <a:t>State Immunization Program</a:t>
            </a:r>
            <a:endParaRPr kumimoji="0" lang="en-US" sz="2800" b="0" i="0" u="none" strike="noStrike" kern="1200" cap="none" spc="0" normalizeH="0" baseline="0" noProof="0" dirty="0">
              <a:ln>
                <a:noFill/>
              </a:ln>
              <a:solidFill>
                <a:schemeClr val="accent1">
                  <a:lumMod val="75000"/>
                </a:schemeClr>
              </a:solidFill>
              <a:effectLst/>
              <a:uLnTx/>
              <a:uFillTx/>
              <a:latin typeface="+mj-lt"/>
              <a:ea typeface="+mj-ea"/>
              <a:cs typeface="+mj-cs"/>
            </a:endParaRPr>
          </a:p>
        </p:txBody>
      </p:sp>
      <p:sp>
        <p:nvSpPr>
          <p:cNvPr id="2049" name="Rectangle 1"/>
          <p:cNvSpPr>
            <a:spLocks noChangeArrowheads="1"/>
          </p:cNvSpPr>
          <p:nvPr/>
        </p:nvSpPr>
        <p:spPr bwMode="auto">
          <a:xfrm>
            <a:off x="609600" y="906867"/>
            <a:ext cx="79248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just">
              <a:buFont typeface="+mj-lt"/>
              <a:buAutoNum type="arabicPeriod"/>
            </a:pPr>
            <a:r>
              <a:rPr lang="en-US" dirty="0" smtClean="0">
                <a:solidFill>
                  <a:schemeClr val="accent1">
                    <a:lumMod val="75000"/>
                  </a:schemeClr>
                </a:solidFill>
              </a:rPr>
              <a:t>State Immunization Program has a separate budget line within the Law of Georgia “On State Budget of Georgia” which allocates funds for vaccine procurement.</a:t>
            </a:r>
          </a:p>
          <a:p>
            <a:pPr marL="342900" indent="-342900" algn="just"/>
            <a:endParaRPr lang="en-US" dirty="0" smtClean="0">
              <a:solidFill>
                <a:schemeClr val="accent1">
                  <a:lumMod val="75000"/>
                </a:schemeClr>
              </a:solidFill>
            </a:endParaRPr>
          </a:p>
          <a:p>
            <a:pPr marL="342900" indent="-342900" algn="just">
              <a:buFont typeface="+mj-lt"/>
              <a:buAutoNum type="arabicPeriod" startAt="2"/>
            </a:pPr>
            <a:r>
              <a:rPr lang="en-US" dirty="0" smtClean="0">
                <a:solidFill>
                  <a:schemeClr val="accent1">
                    <a:lumMod val="75000"/>
                  </a:schemeClr>
                </a:solidFill>
              </a:rPr>
              <a:t>The Program has fully undertaken the financial obligation of purchasing  of new vaccines (such as PCV, Rotavirus, Pentavalent) from Gavi Alliance.</a:t>
            </a:r>
            <a:r>
              <a:rPr lang="ka-GE" dirty="0" smtClean="0">
                <a:solidFill>
                  <a:schemeClr val="accent1">
                    <a:lumMod val="75000"/>
                  </a:schemeClr>
                </a:solidFill>
              </a:rPr>
              <a:t> </a:t>
            </a:r>
            <a:endParaRPr lang="en-US" dirty="0" smtClean="0">
              <a:solidFill>
                <a:schemeClr val="accent1">
                  <a:lumMod val="75000"/>
                </a:schemeClr>
              </a:solidFill>
            </a:endParaRPr>
          </a:p>
          <a:p>
            <a:pPr marL="342900" indent="-342900" algn="just"/>
            <a:endParaRPr lang="en-US" dirty="0" smtClean="0">
              <a:solidFill>
                <a:schemeClr val="accent1">
                  <a:lumMod val="75000"/>
                </a:schemeClr>
              </a:solidFill>
            </a:endParaRPr>
          </a:p>
          <a:p>
            <a:pPr marL="342900" indent="-342900" algn="just">
              <a:buFont typeface="+mj-lt"/>
              <a:buAutoNum type="arabicPeriod" startAt="3"/>
            </a:pPr>
            <a:r>
              <a:rPr lang="en-US" dirty="0" smtClean="0">
                <a:solidFill>
                  <a:schemeClr val="accent1">
                    <a:lumMod val="75000"/>
                  </a:schemeClr>
                </a:solidFill>
              </a:rPr>
              <a:t>For vaccine procurement both the UNICEF mechanism and an electronic tender platform are applied by the program.</a:t>
            </a:r>
          </a:p>
          <a:p>
            <a:pPr marL="342900" lvl="0" indent="-342900" algn="just">
              <a:buFont typeface="+mj-lt"/>
              <a:buAutoNum type="arabicPeriod" startAt="3"/>
            </a:pPr>
            <a:endParaRPr lang="en-US" dirty="0" smtClean="0">
              <a:solidFill>
                <a:schemeClr val="accent1">
                  <a:lumMod val="75000"/>
                </a:schemeClr>
              </a:solidFill>
            </a:endParaRPr>
          </a:p>
          <a:p>
            <a:pPr marL="342900" lvl="0" indent="-342900" algn="just">
              <a:buFont typeface="+mj-lt"/>
              <a:buAutoNum type="arabicPeriod" startAt="3"/>
            </a:pPr>
            <a:r>
              <a:rPr lang="en-US" dirty="0" smtClean="0">
                <a:solidFill>
                  <a:schemeClr val="accent1">
                    <a:lumMod val="75000"/>
                  </a:schemeClr>
                </a:solidFill>
              </a:rPr>
              <a:t>State program purchases vaccines that are WHO prequalified, safe and effective despite the country of origin and are fully covered by the program budget.</a:t>
            </a:r>
          </a:p>
          <a:p>
            <a:pPr marL="342900" lvl="0" indent="-342900" algn="just"/>
            <a:endParaRPr lang="en-US" dirty="0" smtClean="0">
              <a:solidFill>
                <a:schemeClr val="accent1">
                  <a:lumMod val="75000"/>
                </a:schemeClr>
              </a:solidFill>
            </a:endParaRPr>
          </a:p>
          <a:p>
            <a:pPr marL="342900" lvl="0" indent="-342900" algn="just">
              <a:buFont typeface="+mj-lt"/>
              <a:buAutoNum type="arabicPeriod" startAt="4"/>
            </a:pPr>
            <a:r>
              <a:rPr lang="en-US" dirty="0" smtClean="0">
                <a:solidFill>
                  <a:schemeClr val="accent1">
                    <a:lumMod val="75000"/>
                  </a:schemeClr>
                </a:solidFill>
              </a:rPr>
              <a:t>Immunization services for children are completely free of charge and are covered by the Universal Health Program and Rural Doctor State Program.</a:t>
            </a:r>
          </a:p>
          <a:p>
            <a:pPr marL="342900" lvl="0" indent="-342900" algn="just"/>
            <a:endParaRPr lang="en-US" dirty="0" smtClean="0">
              <a:solidFill>
                <a:schemeClr val="accent1">
                  <a:lumMod val="75000"/>
                </a:schemeClr>
              </a:solidFill>
            </a:endParaRPr>
          </a:p>
          <a:p>
            <a:pPr marL="342900" indent="-342900" algn="just">
              <a:buFont typeface="+mj-lt"/>
              <a:buAutoNum type="arabicPeriod" startAt="5"/>
            </a:pPr>
            <a:r>
              <a:rPr lang="en-US" dirty="0" smtClean="0">
                <a:solidFill>
                  <a:schemeClr val="accent1">
                    <a:lumMod val="75000"/>
                  </a:schemeClr>
                </a:solidFill>
              </a:rPr>
              <a:t>Geographical access to  immunization services are fully ensured by the program.</a:t>
            </a:r>
          </a:p>
          <a:p>
            <a:pPr marL="342900" indent="-342900" algn="just"/>
            <a:endParaRPr lang="ka-GE" dirty="0" smtClean="0">
              <a:solidFill>
                <a:schemeClr val="accent1">
                  <a:lumMod val="75000"/>
                </a:schemeClr>
              </a:solidFill>
            </a:endParaRPr>
          </a:p>
          <a:p>
            <a:pPr algn="just"/>
            <a:endParaRPr lang="ka-GE" dirty="0" smtClean="0">
              <a:solidFill>
                <a:schemeClr val="accent1">
                  <a:lumMod val="75000"/>
                </a:schemeClr>
              </a:solidFill>
            </a:endParaRPr>
          </a:p>
          <a:p>
            <a:pPr marL="234950" marR="0" lvl="0" indent="-234950" algn="just" defTabSz="914400" rtl="0" eaLnBrk="0" fontAlgn="base" latinLnBrk="0" hangingPunct="0">
              <a:lnSpc>
                <a:spcPct val="1000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b="0" i="0" u="none" strike="noStrike" cap="none" normalizeH="0" baseline="0" dirty="0" smtClean="0">
              <a:ln>
                <a:noFill/>
              </a:ln>
              <a:solidFill>
                <a:schemeClr val="accent1">
                  <a:lumMod val="75000"/>
                </a:schemeClr>
              </a:solidFill>
              <a:effectLst/>
              <a:latin typeface="Arial" pitchFamily="34" charset="0"/>
              <a:cs typeface="Arial" pitchFamily="34" charset="0"/>
            </a:endParaRPr>
          </a:p>
        </p:txBody>
      </p:sp>
      <p:sp>
        <p:nvSpPr>
          <p:cNvPr id="12"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14"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15" name="Picture 1030" descr="logo"/>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6"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extLst>
      <p:ext uri="{BB962C8B-B14F-4D97-AF65-F5344CB8AC3E}">
        <p14:creationId xmlns="" xmlns:p14="http://schemas.microsoft.com/office/powerpoint/2010/main" val="2702297933"/>
      </p:ext>
    </p:extLst>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Title 7"/>
          <p:cNvSpPr txBox="1">
            <a:spLocks/>
          </p:cNvSpPr>
          <p:nvPr/>
        </p:nvSpPr>
        <p:spPr>
          <a:xfrm>
            <a:off x="457200" y="1524000"/>
            <a:ext cx="8312020" cy="4114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en-US" sz="1800" b="1" dirty="0">
              <a:solidFill>
                <a:schemeClr val="tx2">
                  <a:lumMod val="75000"/>
                </a:schemeClr>
              </a:solidFill>
            </a:endParaRPr>
          </a:p>
        </p:txBody>
      </p:sp>
      <p:sp>
        <p:nvSpPr>
          <p:cNvPr id="11" name="Title 7"/>
          <p:cNvSpPr txBox="1">
            <a:spLocks/>
          </p:cNvSpPr>
          <p:nvPr/>
        </p:nvSpPr>
        <p:spPr>
          <a:xfrm>
            <a:off x="679580" y="2508570"/>
            <a:ext cx="7931020" cy="36191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ka-GE" sz="1600" dirty="0"/>
          </a:p>
        </p:txBody>
      </p:sp>
      <p:sp>
        <p:nvSpPr>
          <p:cNvPr id="13" name="Title 1"/>
          <p:cNvSpPr txBox="1">
            <a:spLocks/>
          </p:cNvSpPr>
          <p:nvPr/>
        </p:nvSpPr>
        <p:spPr>
          <a:xfrm>
            <a:off x="533400" y="381000"/>
            <a:ext cx="8229600" cy="5334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smtClean="0">
                <a:ln>
                  <a:noFill/>
                </a:ln>
                <a:solidFill>
                  <a:schemeClr val="accent1">
                    <a:lumMod val="75000"/>
                  </a:schemeClr>
                </a:solidFill>
                <a:effectLst/>
                <a:uLnTx/>
                <a:uFillTx/>
                <a:latin typeface="+mj-lt"/>
                <a:ea typeface="+mj-ea"/>
                <a:cs typeface="+mj-cs"/>
              </a:rPr>
              <a:t>State Immunization Program</a:t>
            </a:r>
            <a:endParaRPr kumimoji="0" lang="en-US" sz="2800" b="0" i="0" u="none" strike="noStrike" kern="1200" cap="none" spc="0" normalizeH="0" baseline="0" noProof="0" dirty="0">
              <a:ln>
                <a:noFill/>
              </a:ln>
              <a:solidFill>
                <a:schemeClr val="accent1">
                  <a:lumMod val="75000"/>
                </a:schemeClr>
              </a:solidFill>
              <a:effectLst/>
              <a:uLnTx/>
              <a:uFillTx/>
              <a:latin typeface="+mj-lt"/>
              <a:ea typeface="+mj-ea"/>
              <a:cs typeface="+mj-cs"/>
            </a:endParaRPr>
          </a:p>
        </p:txBody>
      </p:sp>
      <p:sp>
        <p:nvSpPr>
          <p:cNvPr id="2049" name="Rectangle 1"/>
          <p:cNvSpPr>
            <a:spLocks noChangeArrowheads="1"/>
          </p:cNvSpPr>
          <p:nvPr/>
        </p:nvSpPr>
        <p:spPr bwMode="auto">
          <a:xfrm>
            <a:off x="609600" y="1249978"/>
            <a:ext cx="79248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34950" lvl="0" indent="-234950" algn="just" fontAlgn="base">
              <a:spcBef>
                <a:spcPct val="0"/>
              </a:spcBef>
              <a:spcAft>
                <a:spcPct val="0"/>
              </a:spcAft>
              <a:buFont typeface="Arial" pitchFamily="34" charset="0"/>
              <a:buChar char="•"/>
              <a:tabLst>
                <a:tab pos="401638"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b="0" i="0" u="none" strike="noStrike" cap="none" normalizeH="0" baseline="0" dirty="0" smtClean="0">
                <a:ln>
                  <a:noFill/>
                </a:ln>
                <a:solidFill>
                  <a:schemeClr val="accent1">
                    <a:lumMod val="75000"/>
                  </a:schemeClr>
                </a:solidFill>
                <a:effectLst/>
                <a:latin typeface="Calibri" pitchFamily="34" charset="0"/>
                <a:ea typeface="Calibri" pitchFamily="34" charset="0"/>
                <a:cs typeface="Times New Roman" pitchFamily="18" charset="0"/>
              </a:rPr>
              <a:t>Immunization services are provided by </a:t>
            </a:r>
            <a:r>
              <a:rPr lang="en-US" dirty="0" smtClean="0">
                <a:solidFill>
                  <a:schemeClr val="accent1">
                    <a:lumMod val="75000"/>
                  </a:schemeClr>
                </a:solidFill>
                <a:latin typeface="Calibri" pitchFamily="34" charset="0"/>
                <a:ea typeface="Calibri" pitchFamily="34" charset="0"/>
                <a:cs typeface="Times New Roman" pitchFamily="18" charset="0"/>
              </a:rPr>
              <a:t>307 </a:t>
            </a:r>
            <a:r>
              <a:rPr kumimoji="0" lang="en-US" b="0" i="0" u="none" strike="noStrike" cap="none" normalizeH="0" baseline="0" dirty="0" smtClean="0">
                <a:ln>
                  <a:noFill/>
                </a:ln>
                <a:solidFill>
                  <a:schemeClr val="accent1">
                    <a:lumMod val="75000"/>
                  </a:schemeClr>
                </a:solidFill>
                <a:effectLst/>
                <a:latin typeface="Calibri" pitchFamily="34" charset="0"/>
                <a:ea typeface="Calibri" pitchFamily="34" charset="0"/>
                <a:cs typeface="Times New Roman" pitchFamily="18" charset="0"/>
              </a:rPr>
              <a:t>medical facilities and </a:t>
            </a:r>
            <a:r>
              <a:rPr lang="en-US" dirty="0" smtClean="0">
                <a:solidFill>
                  <a:schemeClr val="accent1">
                    <a:lumMod val="75000"/>
                  </a:schemeClr>
                </a:solidFill>
                <a:latin typeface="Calibri" pitchFamily="34" charset="0"/>
                <a:ea typeface="Calibri" pitchFamily="34" charset="0"/>
                <a:cs typeface="Times New Roman" pitchFamily="18" charset="0"/>
              </a:rPr>
              <a:t>2617</a:t>
            </a:r>
            <a:r>
              <a:rPr kumimoji="0" lang="en-US" b="0" i="0" u="none" strike="noStrike" cap="none" normalizeH="0" baseline="0" dirty="0" smtClean="0">
                <a:ln>
                  <a:noFill/>
                </a:ln>
                <a:solidFill>
                  <a:schemeClr val="accent1">
                    <a:lumMod val="75000"/>
                  </a:schemeClr>
                </a:solidFill>
                <a:effectLst/>
                <a:latin typeface="Calibri" pitchFamily="34" charset="0"/>
                <a:ea typeface="Calibri" pitchFamily="34" charset="0"/>
                <a:cs typeface="Times New Roman" pitchFamily="18" charset="0"/>
              </a:rPr>
              <a:t> rural doctors that</a:t>
            </a:r>
            <a:r>
              <a:rPr lang="en-US" dirty="0" smtClean="0">
                <a:solidFill>
                  <a:schemeClr val="accent1">
                    <a:lumMod val="75000"/>
                  </a:schemeClr>
                </a:solidFill>
                <a:latin typeface="Calibri" pitchFamily="34" charset="0"/>
                <a:ea typeface="Calibri" pitchFamily="34" charset="0"/>
                <a:cs typeface="Times New Roman" pitchFamily="18" charset="0"/>
              </a:rPr>
              <a:t> h</a:t>
            </a:r>
            <a:r>
              <a:rPr kumimoji="0" lang="en-US" b="0" i="0" u="none" strike="noStrike" cap="none" normalizeH="0" baseline="0" dirty="0" smtClean="0">
                <a:ln>
                  <a:noFill/>
                </a:ln>
                <a:solidFill>
                  <a:schemeClr val="accent1">
                    <a:lumMod val="75000"/>
                  </a:schemeClr>
                </a:solidFill>
                <a:effectLst/>
                <a:latin typeface="Calibri" pitchFamily="34" charset="0"/>
                <a:ea typeface="Calibri" pitchFamily="34" charset="0"/>
                <a:cs typeface="Times New Roman" pitchFamily="18" charset="0"/>
              </a:rPr>
              <a:t>ave registered children up to 15 years old, have necessary conditions for vaccine storage and logistics in accordance with the Ministers decree №01-57/N, are registered by appropriate public health centers as service providers and ensure free of charge vaccination service for program beneficiaries.</a:t>
            </a:r>
          </a:p>
          <a:p>
            <a:pPr marL="166688" marR="0" lvl="0" indent="-166688" algn="just" defTabSz="914400" rtl="0" eaLnBrk="1" fontAlgn="base" latinLnBrk="0" hangingPunct="1">
              <a:lnSpc>
                <a:spcPct val="100000"/>
              </a:lnSpc>
              <a:spcBef>
                <a:spcPct val="0"/>
              </a:spcBef>
              <a:spcAft>
                <a:spcPct val="0"/>
              </a:spcAft>
              <a:buClrTx/>
              <a:buSzTx/>
              <a:tabLst>
                <a:tab pos="401638"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sz="800" b="0" i="0" u="none" strike="noStrike" cap="none" normalizeH="0" baseline="0" dirty="0" smtClean="0">
              <a:ln>
                <a:noFill/>
              </a:ln>
              <a:solidFill>
                <a:schemeClr val="accent1">
                  <a:lumMod val="75000"/>
                </a:schemeClr>
              </a:solidFill>
              <a:effectLst/>
              <a:latin typeface="Calibri" pitchFamily="34" charset="0"/>
              <a:ea typeface="Calibri" pitchFamily="34" charset="0"/>
              <a:cs typeface="Times New Roman" pitchFamily="18" charset="0"/>
            </a:endParaRPr>
          </a:p>
          <a:p>
            <a:pPr marL="234950" indent="-234950" algn="just" fontAlgn="base">
              <a:spcBef>
                <a:spcPct val="0"/>
              </a:spcBef>
              <a:spcAft>
                <a:spcPct val="0"/>
              </a:spcAft>
              <a:buFont typeface="Arial" pitchFamily="34" charset="0"/>
              <a:buChar char="•"/>
              <a:tabLst>
                <a:tab pos="401638"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dirty="0" smtClean="0">
                <a:solidFill>
                  <a:schemeClr val="accent1">
                    <a:lumMod val="75000"/>
                  </a:schemeClr>
                </a:solidFill>
                <a:latin typeface="Calibri" pitchFamily="34" charset="0"/>
                <a:ea typeface="Calibri" pitchFamily="34" charset="0"/>
                <a:cs typeface="Times New Roman" pitchFamily="18" charset="0"/>
              </a:rPr>
              <a:t>Center renders vaccines and vaccination materials to municipal public health centers that distribute them to service providers throughout the country. </a:t>
            </a:r>
          </a:p>
          <a:p>
            <a:pPr marL="234950" indent="-234950" algn="just" fontAlgn="base">
              <a:spcBef>
                <a:spcPct val="0"/>
              </a:spcBef>
              <a:spcAft>
                <a:spcPct val="0"/>
              </a:spcAft>
              <a:buFont typeface="Arial" pitchFamily="34" charset="0"/>
              <a:buChar char="•"/>
              <a:tabLst>
                <a:tab pos="401638"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lang="en-US" sz="800" dirty="0" smtClean="0">
              <a:solidFill>
                <a:schemeClr val="accent1">
                  <a:lumMod val="75000"/>
                </a:schemeClr>
              </a:solidFill>
              <a:latin typeface="Calibri" pitchFamily="34" charset="0"/>
              <a:ea typeface="Calibri" pitchFamily="34" charset="0"/>
              <a:cs typeface="Times New Roman" pitchFamily="18" charset="0"/>
            </a:endParaRPr>
          </a:p>
          <a:p>
            <a:pPr marL="234950" indent="-234950" algn="just" fontAlgn="base">
              <a:spcBef>
                <a:spcPct val="0"/>
              </a:spcBef>
              <a:spcAft>
                <a:spcPct val="0"/>
              </a:spcAft>
              <a:buFont typeface="Arial" pitchFamily="34" charset="0"/>
              <a:buChar char="•"/>
              <a:tabLst>
                <a:tab pos="401638"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dirty="0" smtClean="0">
                <a:solidFill>
                  <a:schemeClr val="accent1">
                    <a:lumMod val="75000"/>
                  </a:schemeClr>
                </a:solidFill>
                <a:latin typeface="Calibri" pitchFamily="34" charset="0"/>
                <a:ea typeface="Calibri" pitchFamily="34" charset="0"/>
                <a:cs typeface="Times New Roman" pitchFamily="18" charset="0"/>
              </a:rPr>
              <a:t>During the last several years no interruption in vaccine supply was observed.</a:t>
            </a:r>
          </a:p>
          <a:p>
            <a:pPr marL="234950" indent="-234950" algn="just" fontAlgn="base">
              <a:spcBef>
                <a:spcPct val="0"/>
              </a:spcBef>
              <a:spcAft>
                <a:spcPct val="0"/>
              </a:spcAft>
              <a:tabLst>
                <a:tab pos="401638"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lang="en-US" sz="800" dirty="0" smtClean="0">
              <a:solidFill>
                <a:schemeClr val="accent1">
                  <a:lumMod val="75000"/>
                </a:schemeClr>
              </a:solidFill>
              <a:latin typeface="Calibri" pitchFamily="34" charset="0"/>
              <a:ea typeface="Calibri" pitchFamily="34" charset="0"/>
              <a:cs typeface="Times New Roman" pitchFamily="18" charset="0"/>
            </a:endParaRPr>
          </a:p>
          <a:p>
            <a:pPr marL="234950" indent="-234950" algn="just" fontAlgn="base">
              <a:spcBef>
                <a:spcPct val="0"/>
              </a:spcBef>
              <a:spcAft>
                <a:spcPct val="0"/>
              </a:spcAft>
              <a:buFont typeface="Arial" pitchFamily="34" charset="0"/>
              <a:buChar char="•"/>
              <a:tabLst>
                <a:tab pos="401638"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dirty="0" smtClean="0">
                <a:solidFill>
                  <a:schemeClr val="accent1">
                    <a:lumMod val="75000"/>
                  </a:schemeClr>
                </a:solidFill>
                <a:latin typeface="Calibri" pitchFamily="34" charset="0"/>
                <a:ea typeface="Calibri" pitchFamily="34" charset="0"/>
                <a:cs typeface="Times New Roman" pitchFamily="18" charset="0"/>
              </a:rPr>
              <a:t>Since 2015, no single case of rabies disease was registered.</a:t>
            </a:r>
          </a:p>
          <a:p>
            <a:pPr marL="234950" indent="-234950" algn="just" fontAlgn="base">
              <a:spcBef>
                <a:spcPct val="0"/>
              </a:spcBef>
              <a:spcAft>
                <a:spcPct val="0"/>
              </a:spcAft>
              <a:tabLst>
                <a:tab pos="401638"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lang="en-US" sz="800" dirty="0" smtClean="0">
              <a:solidFill>
                <a:schemeClr val="accent1">
                  <a:lumMod val="75000"/>
                </a:schemeClr>
              </a:solidFill>
              <a:latin typeface="Calibri" pitchFamily="34" charset="0"/>
              <a:ea typeface="Calibri" pitchFamily="34" charset="0"/>
              <a:cs typeface="Times New Roman" pitchFamily="18" charset="0"/>
            </a:endParaRPr>
          </a:p>
          <a:p>
            <a:pPr marL="234950" indent="-234950" algn="just" fontAlgn="base">
              <a:spcBef>
                <a:spcPct val="0"/>
              </a:spcBef>
              <a:spcAft>
                <a:spcPct val="0"/>
              </a:spcAft>
              <a:buFont typeface="Arial" pitchFamily="34" charset="0"/>
              <a:buChar char="•"/>
              <a:tabLst>
                <a:tab pos="401638"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dirty="0" smtClean="0">
                <a:solidFill>
                  <a:schemeClr val="accent1">
                    <a:lumMod val="75000"/>
                  </a:schemeClr>
                </a:solidFill>
                <a:latin typeface="Calibri" pitchFamily="34" charset="0"/>
                <a:ea typeface="Calibri" pitchFamily="34" charset="0"/>
                <a:cs typeface="Times New Roman" pitchFamily="18" charset="0"/>
              </a:rPr>
              <a:t>In 2014-2015 upgrading of Cold Chain infrastructure was performed at central and regional levels within the program limits.</a:t>
            </a:r>
          </a:p>
          <a:p>
            <a:pPr marL="234950" indent="-234950" algn="just" fontAlgn="base">
              <a:spcBef>
                <a:spcPct val="0"/>
              </a:spcBef>
              <a:spcAft>
                <a:spcPct val="0"/>
              </a:spcAft>
              <a:tabLst>
                <a:tab pos="401638"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lang="en-US" sz="800" dirty="0" smtClean="0">
              <a:solidFill>
                <a:schemeClr val="accent1">
                  <a:lumMod val="75000"/>
                </a:schemeClr>
              </a:solidFill>
              <a:latin typeface="Calibri" pitchFamily="34" charset="0"/>
              <a:ea typeface="Calibri" pitchFamily="34" charset="0"/>
              <a:cs typeface="Times New Roman" pitchFamily="18" charset="0"/>
            </a:endParaRPr>
          </a:p>
          <a:p>
            <a:pPr marL="234950" indent="-234950" algn="just" fontAlgn="base">
              <a:spcBef>
                <a:spcPct val="0"/>
              </a:spcBef>
              <a:spcAft>
                <a:spcPct val="0"/>
              </a:spcAft>
              <a:buFont typeface="Arial" pitchFamily="34" charset="0"/>
              <a:buChar char="•"/>
              <a:tabLst>
                <a:tab pos="401638"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dirty="0" smtClean="0">
                <a:solidFill>
                  <a:schemeClr val="accent1">
                    <a:lumMod val="75000"/>
                  </a:schemeClr>
                </a:solidFill>
                <a:latin typeface="Calibri" pitchFamily="34" charset="0"/>
                <a:ea typeface="Calibri" pitchFamily="34" charset="0"/>
                <a:cs typeface="Times New Roman" pitchFamily="18" charset="0"/>
              </a:rPr>
              <a:t>The program budget provided an effective response measures to cope with the measles outbreak in 2013-2015</a:t>
            </a:r>
          </a:p>
          <a:p>
            <a:pPr marL="234950" indent="-234950" algn="just" fontAlgn="base">
              <a:spcBef>
                <a:spcPct val="0"/>
              </a:spcBef>
              <a:spcAft>
                <a:spcPct val="0"/>
              </a:spcAft>
              <a:tabLst>
                <a:tab pos="401638"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lang="en-US" dirty="0" smtClean="0">
              <a:solidFill>
                <a:schemeClr val="accent1">
                  <a:lumMod val="75000"/>
                </a:schemeClr>
              </a:solidFill>
              <a:latin typeface="Calibri" pitchFamily="34" charset="0"/>
              <a:ea typeface="Calibri" pitchFamily="34" charset="0"/>
              <a:cs typeface="Times New Roman" pitchFamily="18" charset="0"/>
            </a:endParaRPr>
          </a:p>
          <a:p>
            <a:pPr marL="234950" indent="-234950" algn="just" fontAlgn="base">
              <a:spcBef>
                <a:spcPct val="0"/>
              </a:spcBef>
              <a:spcAft>
                <a:spcPct val="0"/>
              </a:spcAft>
              <a:buFont typeface="Arial" pitchFamily="34" charset="0"/>
              <a:buChar char="•"/>
              <a:tabLst>
                <a:tab pos="401638"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lang="en-US" dirty="0" smtClean="0">
              <a:solidFill>
                <a:schemeClr val="accent1">
                  <a:lumMod val="75000"/>
                </a:schemeClr>
              </a:solidFill>
              <a:latin typeface="Calibri" pitchFamily="34" charset="0"/>
              <a:ea typeface="Calibri" pitchFamily="34" charset="0"/>
              <a:cs typeface="Times New Roman" pitchFamily="18" charset="0"/>
            </a:endParaRPr>
          </a:p>
          <a:p>
            <a:pPr marL="166688" marR="0" lvl="0" indent="-166688" algn="just" defTabSz="914400" rtl="0" eaLnBrk="1" fontAlgn="base" latinLnBrk="0" hangingPunct="1">
              <a:lnSpc>
                <a:spcPct val="100000"/>
              </a:lnSpc>
              <a:spcBef>
                <a:spcPct val="0"/>
              </a:spcBef>
              <a:spcAft>
                <a:spcPct val="0"/>
              </a:spcAft>
              <a:buClrTx/>
              <a:buSzTx/>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b="0" i="0" u="none" strike="noStrike" cap="none" normalizeH="0" baseline="0" dirty="0" smtClean="0">
              <a:ln>
                <a:noFill/>
              </a:ln>
              <a:solidFill>
                <a:schemeClr val="accent1">
                  <a:lumMod val="75000"/>
                </a:schemeClr>
              </a:solidFill>
              <a:effectLst/>
              <a:latin typeface="Arial" pitchFamily="34" charset="0"/>
              <a:cs typeface="Arial" pitchFamily="34" charset="0"/>
            </a:endParaRPr>
          </a:p>
          <a:p>
            <a:pPr marL="166688" marR="0" lvl="0" indent="-166688" algn="just" defTabSz="914400" rtl="0" eaLnBrk="0" fontAlgn="base" latinLnBrk="0" hangingPunct="0">
              <a:lnSpc>
                <a:spcPct val="100000"/>
              </a:lnSpc>
              <a:spcBef>
                <a:spcPct val="0"/>
              </a:spcBef>
              <a:spcAft>
                <a:spcPct val="0"/>
              </a:spcAft>
              <a:buClrTx/>
              <a:buSzTx/>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b="0" i="0" u="none" strike="noStrike" cap="none" normalizeH="0" baseline="0" dirty="0" smtClean="0">
              <a:ln>
                <a:noFill/>
              </a:ln>
              <a:solidFill>
                <a:schemeClr val="accent1">
                  <a:lumMod val="75000"/>
                </a:schemeClr>
              </a:solidFill>
              <a:effectLst/>
              <a:latin typeface="Arial" pitchFamily="34" charset="0"/>
              <a:cs typeface="Arial" pitchFamily="34" charset="0"/>
            </a:endParaRPr>
          </a:p>
          <a:p>
            <a:pPr marL="234950" marR="0" lvl="0" indent="-234950" algn="just" defTabSz="914400" rtl="0" eaLnBrk="0" fontAlgn="base" latinLnBrk="0" hangingPunct="0">
              <a:lnSpc>
                <a:spcPct val="1000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b="0" i="0" u="none" strike="noStrike" cap="none" normalizeH="0" baseline="0" dirty="0" smtClean="0">
              <a:ln>
                <a:noFill/>
              </a:ln>
              <a:solidFill>
                <a:schemeClr val="accent1">
                  <a:lumMod val="75000"/>
                </a:schemeClr>
              </a:solidFill>
              <a:effectLst/>
              <a:latin typeface="Arial" pitchFamily="34" charset="0"/>
              <a:cs typeface="Arial" pitchFamily="34" charset="0"/>
            </a:endParaRPr>
          </a:p>
        </p:txBody>
      </p:sp>
      <p:sp>
        <p:nvSpPr>
          <p:cNvPr id="12"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14"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15" name="Picture 1030" descr="logo"/>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6"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extLst>
      <p:ext uri="{BB962C8B-B14F-4D97-AF65-F5344CB8AC3E}">
        <p14:creationId xmlns="" xmlns:p14="http://schemas.microsoft.com/office/powerpoint/2010/main" val="2702297933"/>
      </p:ext>
    </p:extLst>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830763"/>
          </a:xfrm>
        </p:spPr>
        <p:txBody>
          <a:bodyPr>
            <a:normAutofit/>
          </a:bodyPr>
          <a:lstStyle/>
          <a:p>
            <a:pPr>
              <a:buNone/>
            </a:pPr>
            <a:r>
              <a:rPr lang="en-US" dirty="0" smtClean="0">
                <a:solidFill>
                  <a:schemeClr val="accent1">
                    <a:lumMod val="75000"/>
                  </a:schemeClr>
                </a:solidFill>
              </a:rPr>
              <a:t>Program budget:</a:t>
            </a:r>
          </a:p>
          <a:p>
            <a:pPr>
              <a:buNone/>
            </a:pPr>
            <a:endParaRPr lang="en-US" sz="800" dirty="0" smtClean="0">
              <a:solidFill>
                <a:schemeClr val="accent1">
                  <a:lumMod val="75000"/>
                </a:schemeClr>
              </a:solidFill>
            </a:endParaRPr>
          </a:p>
        </p:txBody>
      </p:sp>
      <p:sp>
        <p:nvSpPr>
          <p:cNvPr id="4" name="Rectangle 6"/>
          <p:cNvSpPr>
            <a:spLocks noChangeArrowheads="1"/>
          </p:cNvSpPr>
          <p:nvPr/>
        </p:nvSpPr>
        <p:spPr bwMode="auto">
          <a:xfrm>
            <a:off x="1258888" y="6237288"/>
            <a:ext cx="4608513" cy="517525"/>
          </a:xfrm>
          <a:prstGeom prst="rect">
            <a:avLst/>
          </a:prstGeom>
          <a:noFill/>
          <a:ln w="9525">
            <a:noFill/>
            <a:miter lim="800000"/>
            <a:headEnd/>
            <a:tailEnd/>
          </a:ln>
        </p:spPr>
        <p:txBody>
          <a:bodyPr>
            <a:spAutoFit/>
          </a:bodyPr>
          <a:lstStyle/>
          <a:p>
            <a:r>
              <a:rPr lang="ka-GE" sz="1400" b="1" dirty="0">
                <a:solidFill>
                  <a:schemeClr val="bg1"/>
                </a:solidFill>
              </a:rPr>
              <a:t>დაავადებათა კონტროლისა და საზოგადოებრივი ჯანმრთელობის ეროვნული ცენტრი</a:t>
            </a:r>
            <a:endParaRPr lang="ru-RU" sz="1400" b="1" dirty="0">
              <a:solidFill>
                <a:schemeClr val="bg1"/>
              </a:solidFill>
            </a:endParaRPr>
          </a:p>
        </p:txBody>
      </p:sp>
      <p:sp>
        <p:nvSpPr>
          <p:cNvPr id="6" name="Text Box 8"/>
          <p:cNvSpPr txBox="1">
            <a:spLocks noChangeArrowheads="1"/>
          </p:cNvSpPr>
          <p:nvPr/>
        </p:nvSpPr>
        <p:spPr bwMode="auto">
          <a:xfrm>
            <a:off x="7451725" y="6381750"/>
            <a:ext cx="1543050" cy="366713"/>
          </a:xfrm>
          <a:prstGeom prst="rect">
            <a:avLst/>
          </a:prstGeom>
          <a:noFill/>
          <a:ln w="9525">
            <a:noFill/>
            <a:miter lim="800000"/>
            <a:headEnd/>
            <a:tailEnd/>
          </a:ln>
        </p:spPr>
        <p:txBody>
          <a:bodyPr wrap="none">
            <a:spAutoFit/>
          </a:bodyPr>
          <a:lstStyle/>
          <a:p>
            <a:r>
              <a:rPr lang="en-US" dirty="0">
                <a:solidFill>
                  <a:schemeClr val="bg1"/>
                </a:solidFill>
              </a:rPr>
              <a:t>www.ncdc.ge</a:t>
            </a:r>
            <a:endParaRPr lang="ru-RU">
              <a:solidFill>
                <a:schemeClr val="bg1"/>
              </a:solidFill>
            </a:endParaRPr>
          </a:p>
        </p:txBody>
      </p:sp>
      <p:sp>
        <p:nvSpPr>
          <p:cNvPr id="12" name="Title 1"/>
          <p:cNvSpPr>
            <a:spLocks noGrp="1"/>
          </p:cNvSpPr>
          <p:nvPr>
            <p:ph type="title"/>
          </p:nvPr>
        </p:nvSpPr>
        <p:spPr>
          <a:xfrm>
            <a:off x="533400" y="381000"/>
            <a:ext cx="8229600" cy="533400"/>
          </a:xfrm>
        </p:spPr>
        <p:txBody>
          <a:bodyPr>
            <a:noAutofit/>
          </a:bodyPr>
          <a:lstStyle/>
          <a:p>
            <a:r>
              <a:rPr lang="en-US" sz="3600" dirty="0" smtClean="0">
                <a:solidFill>
                  <a:schemeClr val="accent1">
                    <a:lumMod val="75000"/>
                  </a:schemeClr>
                </a:solidFill>
              </a:rPr>
              <a:t> State Immunization Program</a:t>
            </a:r>
            <a:endParaRPr lang="en-US" sz="2800" dirty="0">
              <a:solidFill>
                <a:schemeClr val="accent1">
                  <a:lumMod val="75000"/>
                </a:schemeClr>
              </a:solidFill>
            </a:endParaRPr>
          </a:p>
        </p:txBody>
      </p:sp>
      <p:graphicFrame>
        <p:nvGraphicFramePr>
          <p:cNvPr id="13" name="Table 12"/>
          <p:cNvGraphicFramePr>
            <a:graphicFrameLocks noGrp="1"/>
          </p:cNvGraphicFramePr>
          <p:nvPr/>
        </p:nvGraphicFramePr>
        <p:xfrm>
          <a:off x="685800" y="1981200"/>
          <a:ext cx="7772400" cy="3675015"/>
        </p:xfrm>
        <a:graphic>
          <a:graphicData uri="http://schemas.openxmlformats.org/drawingml/2006/table">
            <a:tbl>
              <a:tblPr firstRow="1" bandRow="1">
                <a:tableStyleId>{5C22544A-7EE6-4342-B048-85BDC9FD1C3A}</a:tableStyleId>
              </a:tblPr>
              <a:tblGrid>
                <a:gridCol w="762000"/>
                <a:gridCol w="5029200"/>
                <a:gridCol w="1981200"/>
              </a:tblGrid>
              <a:tr h="478971">
                <a:tc>
                  <a:txBody>
                    <a:bodyPr/>
                    <a:lstStyle/>
                    <a:p>
                      <a:pPr algn="ctr"/>
                      <a:r>
                        <a:rPr lang="en-US" dirty="0" smtClean="0"/>
                        <a:t>№</a:t>
                      </a:r>
                      <a:endParaRPr lang="en-US" dirty="0"/>
                    </a:p>
                  </a:txBody>
                  <a:tcPr/>
                </a:tc>
                <a:tc>
                  <a:txBody>
                    <a:bodyPr/>
                    <a:lstStyle/>
                    <a:p>
                      <a:pPr algn="ctr"/>
                      <a:r>
                        <a:rPr lang="en-US" dirty="0" smtClean="0"/>
                        <a:t>Component</a:t>
                      </a:r>
                      <a:endParaRPr lang="en-US" dirty="0"/>
                    </a:p>
                  </a:txBody>
                  <a:tcPr/>
                </a:tc>
                <a:tc>
                  <a:txBody>
                    <a:bodyPr/>
                    <a:lstStyle/>
                    <a:p>
                      <a:pPr algn="ctr"/>
                      <a:r>
                        <a:rPr lang="en-US" dirty="0" smtClean="0"/>
                        <a:t>Budget</a:t>
                      </a:r>
                    </a:p>
                    <a:p>
                      <a:pPr algn="ctr"/>
                      <a:r>
                        <a:rPr lang="en-US" dirty="0" smtClean="0"/>
                        <a:t>GEL</a:t>
                      </a:r>
                      <a:endParaRPr lang="en-US" dirty="0"/>
                    </a:p>
                  </a:txBody>
                  <a:tcPr/>
                </a:tc>
              </a:tr>
              <a:tr h="478971">
                <a:tc>
                  <a:txBody>
                    <a:bodyPr/>
                    <a:lstStyle/>
                    <a:p>
                      <a:pPr algn="ctr"/>
                      <a:r>
                        <a:rPr lang="en-US" dirty="0" smtClean="0">
                          <a:solidFill>
                            <a:schemeClr val="tx2">
                              <a:lumMod val="75000"/>
                            </a:schemeClr>
                          </a:solidFill>
                        </a:rPr>
                        <a:t>1</a:t>
                      </a:r>
                      <a:endParaRPr lang="en-US" dirty="0">
                        <a:solidFill>
                          <a:schemeClr val="tx2">
                            <a:lumMod val="75000"/>
                          </a:schemeClr>
                        </a:solidFill>
                      </a:endParaRPr>
                    </a:p>
                  </a:txBody>
                  <a:tcPr/>
                </a:tc>
                <a:tc>
                  <a:txBody>
                    <a:bodyPr/>
                    <a:lstStyle/>
                    <a:p>
                      <a:pPr algn="l"/>
                      <a:r>
                        <a:rPr lang="en-US" dirty="0" smtClean="0">
                          <a:solidFill>
                            <a:schemeClr val="tx2">
                              <a:lumMod val="75000"/>
                            </a:schemeClr>
                          </a:solidFill>
                        </a:rPr>
                        <a:t>Procurement of vaccine and vaccination materials</a:t>
                      </a:r>
                      <a:endParaRPr lang="en-US" dirty="0">
                        <a:solidFill>
                          <a:schemeClr val="tx2">
                            <a:lumMod val="75000"/>
                          </a:schemeClr>
                        </a:solidFill>
                      </a:endParaRPr>
                    </a:p>
                  </a:txBody>
                  <a:tcPr/>
                </a:tc>
                <a:tc>
                  <a:txBody>
                    <a:bodyPr/>
                    <a:lstStyle/>
                    <a:p>
                      <a:pPr algn="just">
                        <a:lnSpc>
                          <a:spcPct val="107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800" kern="1200" dirty="0" smtClean="0">
                          <a:solidFill>
                            <a:schemeClr val="tx2">
                              <a:lumMod val="75000"/>
                            </a:schemeClr>
                          </a:solidFill>
                          <a:latin typeface="+mn-lt"/>
                          <a:ea typeface="+mn-ea"/>
                          <a:cs typeface="+mn-cs"/>
                        </a:rPr>
                        <a:t>11</a:t>
                      </a:r>
                      <a:r>
                        <a:rPr lang="en-US" sz="1800" kern="1200" baseline="0" dirty="0" smtClean="0">
                          <a:solidFill>
                            <a:schemeClr val="tx2">
                              <a:lumMod val="75000"/>
                            </a:schemeClr>
                          </a:solidFill>
                          <a:latin typeface="+mn-lt"/>
                          <a:ea typeface="+mn-ea"/>
                          <a:cs typeface="+mn-cs"/>
                        </a:rPr>
                        <a:t> </a:t>
                      </a:r>
                      <a:r>
                        <a:rPr lang="en-US" sz="1800" kern="1200" dirty="0" smtClean="0">
                          <a:solidFill>
                            <a:schemeClr val="tx2">
                              <a:lumMod val="75000"/>
                            </a:schemeClr>
                          </a:solidFill>
                          <a:latin typeface="+mn-lt"/>
                          <a:ea typeface="+mn-ea"/>
                          <a:cs typeface="+mn-cs"/>
                        </a:rPr>
                        <a:t>573</a:t>
                      </a:r>
                      <a:r>
                        <a:rPr lang="en-US" sz="1800" kern="1200" baseline="0" dirty="0" smtClean="0">
                          <a:solidFill>
                            <a:schemeClr val="tx2">
                              <a:lumMod val="75000"/>
                            </a:schemeClr>
                          </a:solidFill>
                          <a:latin typeface="+mn-lt"/>
                          <a:ea typeface="+mn-ea"/>
                          <a:cs typeface="+mn-cs"/>
                        </a:rPr>
                        <a:t> </a:t>
                      </a:r>
                      <a:r>
                        <a:rPr lang="en-US" sz="1800" kern="1200" dirty="0" smtClean="0">
                          <a:solidFill>
                            <a:schemeClr val="tx2">
                              <a:lumMod val="75000"/>
                            </a:schemeClr>
                          </a:solidFill>
                          <a:latin typeface="+mn-lt"/>
                          <a:ea typeface="+mn-ea"/>
                          <a:cs typeface="+mn-cs"/>
                        </a:rPr>
                        <a:t>000</a:t>
                      </a:r>
                    </a:p>
                  </a:txBody>
                  <a:tcPr marL="9525" marR="9525" marT="0" marB="0" anchor="ctr"/>
                </a:tc>
              </a:tr>
              <a:tr h="478971">
                <a:tc>
                  <a:txBody>
                    <a:bodyPr/>
                    <a:lstStyle/>
                    <a:p>
                      <a:pPr algn="ctr"/>
                      <a:r>
                        <a:rPr lang="en-US" dirty="0" smtClean="0">
                          <a:solidFill>
                            <a:schemeClr val="tx2">
                              <a:lumMod val="75000"/>
                            </a:schemeClr>
                          </a:solidFill>
                        </a:rPr>
                        <a:t>2</a:t>
                      </a:r>
                      <a:endParaRPr lang="en-US" dirty="0">
                        <a:solidFill>
                          <a:schemeClr val="tx2">
                            <a:lumMod val="75000"/>
                          </a:schemeClr>
                        </a:solidFill>
                      </a:endParaRPr>
                    </a:p>
                  </a:txBody>
                  <a:tcPr/>
                </a:tc>
                <a:tc>
                  <a:txBody>
                    <a:bodyPr/>
                    <a:lstStyle/>
                    <a:p>
                      <a:pPr algn="l"/>
                      <a:r>
                        <a:rPr lang="en-US" dirty="0" smtClean="0">
                          <a:solidFill>
                            <a:schemeClr val="tx2">
                              <a:lumMod val="75000"/>
                            </a:schemeClr>
                          </a:solidFill>
                        </a:rPr>
                        <a:t>Procurement of specific</a:t>
                      </a:r>
                      <a:r>
                        <a:rPr lang="en-US" baseline="0" dirty="0" smtClean="0">
                          <a:solidFill>
                            <a:schemeClr val="tx2">
                              <a:lumMod val="75000"/>
                            </a:schemeClr>
                          </a:solidFill>
                        </a:rPr>
                        <a:t> serums and vaccines</a:t>
                      </a:r>
                      <a:endParaRPr lang="en-US" dirty="0">
                        <a:solidFill>
                          <a:schemeClr val="tx2">
                            <a:lumMod val="75000"/>
                          </a:schemeClr>
                        </a:solidFill>
                      </a:endParaRPr>
                    </a:p>
                  </a:txBody>
                  <a:tcPr/>
                </a:tc>
                <a:tc>
                  <a:txBody>
                    <a:bodyPr/>
                    <a:lstStyle/>
                    <a:p>
                      <a:pPr algn="just">
                        <a:lnSpc>
                          <a:spcPct val="107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800" kern="1200" dirty="0" smtClean="0">
                          <a:solidFill>
                            <a:schemeClr val="tx2">
                              <a:lumMod val="75000"/>
                            </a:schemeClr>
                          </a:solidFill>
                          <a:latin typeface="+mn-lt"/>
                          <a:ea typeface="+mn-ea"/>
                          <a:cs typeface="+mn-cs"/>
                        </a:rPr>
                        <a:t>40</a:t>
                      </a:r>
                      <a:r>
                        <a:rPr lang="en-US" sz="1800" kern="1200" baseline="0" dirty="0" smtClean="0">
                          <a:solidFill>
                            <a:schemeClr val="tx2">
                              <a:lumMod val="75000"/>
                            </a:schemeClr>
                          </a:solidFill>
                          <a:latin typeface="+mn-lt"/>
                          <a:ea typeface="+mn-ea"/>
                          <a:cs typeface="+mn-cs"/>
                        </a:rPr>
                        <a:t> </a:t>
                      </a:r>
                      <a:r>
                        <a:rPr lang="en-US" sz="1800" kern="1200" dirty="0" smtClean="0">
                          <a:solidFill>
                            <a:schemeClr val="tx2">
                              <a:lumMod val="75000"/>
                            </a:schemeClr>
                          </a:solidFill>
                          <a:latin typeface="+mn-lt"/>
                          <a:ea typeface="+mn-ea"/>
                          <a:cs typeface="+mn-cs"/>
                        </a:rPr>
                        <a:t>000 </a:t>
                      </a:r>
                    </a:p>
                  </a:txBody>
                  <a:tcPr marL="9525" marR="9525" marT="0" marB="0" anchor="ctr"/>
                </a:tc>
              </a:tr>
              <a:tr h="478971">
                <a:tc>
                  <a:txBody>
                    <a:bodyPr/>
                    <a:lstStyle/>
                    <a:p>
                      <a:pPr algn="ctr"/>
                      <a:r>
                        <a:rPr lang="en-US" dirty="0" smtClean="0">
                          <a:solidFill>
                            <a:schemeClr val="tx2">
                              <a:lumMod val="75000"/>
                            </a:schemeClr>
                          </a:solidFill>
                        </a:rPr>
                        <a:t>3</a:t>
                      </a:r>
                      <a:endParaRPr lang="en-US" dirty="0">
                        <a:solidFill>
                          <a:schemeClr val="tx2">
                            <a:lumMod val="75000"/>
                          </a:schemeClr>
                        </a:solidFill>
                      </a:endParaRPr>
                    </a:p>
                  </a:txBody>
                  <a:tcPr/>
                </a:tc>
                <a:tc>
                  <a:txBody>
                    <a:bodyPr/>
                    <a:lstStyle/>
                    <a:p>
                      <a:pPr algn="l"/>
                      <a:r>
                        <a:rPr lang="en-US" dirty="0" smtClean="0">
                          <a:solidFill>
                            <a:schemeClr val="tx2">
                              <a:lumMod val="75000"/>
                            </a:schemeClr>
                          </a:solidFill>
                        </a:rPr>
                        <a:t>Procurement of rabies vaccine</a:t>
                      </a:r>
                      <a:r>
                        <a:rPr lang="en-US" baseline="0" dirty="0" smtClean="0">
                          <a:solidFill>
                            <a:schemeClr val="tx2">
                              <a:lumMod val="75000"/>
                            </a:schemeClr>
                          </a:solidFill>
                        </a:rPr>
                        <a:t> and immunoglobulin </a:t>
                      </a:r>
                      <a:endParaRPr lang="en-US" dirty="0">
                        <a:solidFill>
                          <a:schemeClr val="tx2">
                            <a:lumMod val="75000"/>
                          </a:schemeClr>
                        </a:solidFill>
                      </a:endParaRPr>
                    </a:p>
                  </a:txBody>
                  <a:tcPr/>
                </a:tc>
                <a:tc>
                  <a:txBody>
                    <a:bodyPr/>
                    <a:lstStyle/>
                    <a:p>
                      <a:pPr algn="just">
                        <a:lnSpc>
                          <a:spcPct val="107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800" kern="1200" dirty="0" smtClean="0">
                          <a:solidFill>
                            <a:schemeClr val="tx2">
                              <a:lumMod val="75000"/>
                            </a:schemeClr>
                          </a:solidFill>
                          <a:latin typeface="+mn-lt"/>
                          <a:ea typeface="+mn-ea"/>
                          <a:cs typeface="+mn-cs"/>
                        </a:rPr>
                        <a:t>4</a:t>
                      </a:r>
                      <a:r>
                        <a:rPr lang="en-US" sz="1800" kern="1200" baseline="0" dirty="0" smtClean="0">
                          <a:solidFill>
                            <a:schemeClr val="tx2">
                              <a:lumMod val="75000"/>
                            </a:schemeClr>
                          </a:solidFill>
                          <a:latin typeface="+mn-lt"/>
                          <a:ea typeface="+mn-ea"/>
                          <a:cs typeface="+mn-cs"/>
                        </a:rPr>
                        <a:t> </a:t>
                      </a:r>
                      <a:r>
                        <a:rPr lang="en-US" sz="1800" kern="1200" dirty="0" smtClean="0">
                          <a:solidFill>
                            <a:schemeClr val="tx2">
                              <a:lumMod val="75000"/>
                            </a:schemeClr>
                          </a:solidFill>
                          <a:latin typeface="+mn-lt"/>
                          <a:ea typeface="+mn-ea"/>
                          <a:cs typeface="+mn-cs"/>
                        </a:rPr>
                        <a:t>300</a:t>
                      </a:r>
                      <a:r>
                        <a:rPr lang="en-US" sz="1800" kern="1200" baseline="0" dirty="0" smtClean="0">
                          <a:solidFill>
                            <a:schemeClr val="tx2">
                              <a:lumMod val="75000"/>
                            </a:schemeClr>
                          </a:solidFill>
                          <a:latin typeface="+mn-lt"/>
                          <a:ea typeface="+mn-ea"/>
                          <a:cs typeface="+mn-cs"/>
                        </a:rPr>
                        <a:t> </a:t>
                      </a:r>
                      <a:r>
                        <a:rPr lang="en-US" sz="1800" kern="1200" dirty="0" smtClean="0">
                          <a:solidFill>
                            <a:schemeClr val="tx2">
                              <a:lumMod val="75000"/>
                            </a:schemeClr>
                          </a:solidFill>
                          <a:latin typeface="+mn-lt"/>
                          <a:ea typeface="+mn-ea"/>
                          <a:cs typeface="+mn-cs"/>
                        </a:rPr>
                        <a:t>000 </a:t>
                      </a:r>
                    </a:p>
                  </a:txBody>
                  <a:tcPr marL="9525" marR="9525" marT="0" marB="0" anchor="ctr"/>
                </a:tc>
              </a:tr>
              <a:tr h="478971">
                <a:tc>
                  <a:txBody>
                    <a:bodyPr/>
                    <a:lstStyle/>
                    <a:p>
                      <a:pPr algn="ctr"/>
                      <a:r>
                        <a:rPr lang="en-US" dirty="0" smtClean="0">
                          <a:solidFill>
                            <a:schemeClr val="tx2">
                              <a:lumMod val="75000"/>
                            </a:schemeClr>
                          </a:solidFill>
                        </a:rPr>
                        <a:t>4</a:t>
                      </a:r>
                      <a:endParaRPr lang="en-US" dirty="0">
                        <a:solidFill>
                          <a:schemeClr val="tx2">
                            <a:lumMod val="75000"/>
                          </a:schemeClr>
                        </a:solidFill>
                      </a:endParaRPr>
                    </a:p>
                  </a:txBody>
                  <a:tcPr/>
                </a:tc>
                <a:tc>
                  <a:txBody>
                    <a:bodyPr/>
                    <a:lstStyle/>
                    <a:p>
                      <a:pPr algn="l"/>
                      <a:r>
                        <a:rPr lang="en-US" dirty="0" smtClean="0">
                          <a:solidFill>
                            <a:schemeClr val="tx2">
                              <a:lumMod val="75000"/>
                            </a:schemeClr>
                          </a:solidFill>
                        </a:rPr>
                        <a:t>Procurement of influenza</a:t>
                      </a:r>
                      <a:r>
                        <a:rPr lang="en-US" baseline="0" dirty="0" smtClean="0">
                          <a:solidFill>
                            <a:schemeClr val="tx2">
                              <a:lumMod val="75000"/>
                            </a:schemeClr>
                          </a:solidFill>
                        </a:rPr>
                        <a:t> vaccine</a:t>
                      </a:r>
                      <a:endParaRPr lang="en-US" dirty="0">
                        <a:solidFill>
                          <a:schemeClr val="tx2">
                            <a:lumMod val="75000"/>
                          </a:schemeClr>
                        </a:solidFill>
                      </a:endParaRPr>
                    </a:p>
                  </a:txBody>
                  <a:tcPr/>
                </a:tc>
                <a:tc>
                  <a:txBody>
                    <a:bodyPr/>
                    <a:lstStyle/>
                    <a:p>
                      <a:pPr algn="just">
                        <a:lnSpc>
                          <a:spcPct val="107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800" kern="1200" dirty="0" smtClean="0">
                          <a:solidFill>
                            <a:schemeClr val="tx2">
                              <a:lumMod val="75000"/>
                            </a:schemeClr>
                          </a:solidFill>
                          <a:latin typeface="+mn-lt"/>
                          <a:ea typeface="+mn-ea"/>
                          <a:cs typeface="+mn-cs"/>
                        </a:rPr>
                        <a:t>300</a:t>
                      </a:r>
                      <a:r>
                        <a:rPr lang="en-US" sz="1800" kern="1200" baseline="0" dirty="0" smtClean="0">
                          <a:solidFill>
                            <a:schemeClr val="tx2">
                              <a:lumMod val="75000"/>
                            </a:schemeClr>
                          </a:solidFill>
                          <a:latin typeface="+mn-lt"/>
                          <a:ea typeface="+mn-ea"/>
                          <a:cs typeface="+mn-cs"/>
                        </a:rPr>
                        <a:t> </a:t>
                      </a:r>
                      <a:r>
                        <a:rPr lang="en-US" sz="1800" kern="1200" dirty="0" smtClean="0">
                          <a:solidFill>
                            <a:schemeClr val="tx2">
                              <a:lumMod val="75000"/>
                            </a:schemeClr>
                          </a:solidFill>
                          <a:latin typeface="+mn-lt"/>
                          <a:ea typeface="+mn-ea"/>
                          <a:cs typeface="+mn-cs"/>
                        </a:rPr>
                        <a:t>000</a:t>
                      </a:r>
                    </a:p>
                  </a:txBody>
                  <a:tcPr marL="9525" marR="9525" marT="0" marB="0" anchor="ctr"/>
                </a:tc>
              </a:tr>
              <a:tr h="478971">
                <a:tc>
                  <a:txBody>
                    <a:bodyPr/>
                    <a:lstStyle/>
                    <a:p>
                      <a:pPr algn="ctr"/>
                      <a:r>
                        <a:rPr lang="en-US" dirty="0" smtClean="0">
                          <a:solidFill>
                            <a:schemeClr val="tx2">
                              <a:lumMod val="75000"/>
                            </a:schemeClr>
                          </a:solidFill>
                        </a:rPr>
                        <a:t>5</a:t>
                      </a:r>
                      <a:endParaRPr lang="en-US" dirty="0">
                        <a:solidFill>
                          <a:schemeClr val="tx2">
                            <a:lumMod val="75000"/>
                          </a:schemeClr>
                        </a:solidFill>
                      </a:endParaRPr>
                    </a:p>
                  </a:txBody>
                  <a:tcPr/>
                </a:tc>
                <a:tc>
                  <a:txBody>
                    <a:bodyPr/>
                    <a:lstStyle/>
                    <a:p>
                      <a:pPr algn="l"/>
                      <a:r>
                        <a:rPr lang="en-US" dirty="0" smtClean="0">
                          <a:solidFill>
                            <a:schemeClr val="tx2">
                              <a:lumMod val="75000"/>
                            </a:schemeClr>
                          </a:solidFill>
                        </a:rPr>
                        <a:t>Reimbursement</a:t>
                      </a:r>
                      <a:r>
                        <a:rPr lang="en-US" baseline="0" dirty="0" smtClean="0">
                          <a:solidFill>
                            <a:schemeClr val="tx2">
                              <a:lumMod val="75000"/>
                            </a:schemeClr>
                          </a:solidFill>
                        </a:rPr>
                        <a:t> for vaccination and physician consultation</a:t>
                      </a:r>
                      <a:endParaRPr lang="en-US" dirty="0">
                        <a:solidFill>
                          <a:schemeClr val="tx2">
                            <a:lumMod val="75000"/>
                          </a:schemeClr>
                        </a:solidFill>
                      </a:endParaRPr>
                    </a:p>
                  </a:txBody>
                  <a:tcPr/>
                </a:tc>
                <a:tc>
                  <a:txBody>
                    <a:bodyPr/>
                    <a:lstStyle/>
                    <a:p>
                      <a:pPr algn="just">
                        <a:lnSpc>
                          <a:spcPct val="107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800" kern="1200" dirty="0" smtClean="0">
                          <a:solidFill>
                            <a:schemeClr val="tx2">
                              <a:lumMod val="75000"/>
                            </a:schemeClr>
                          </a:solidFill>
                          <a:latin typeface="+mn-lt"/>
                          <a:ea typeface="+mn-ea"/>
                          <a:cs typeface="+mn-cs"/>
                        </a:rPr>
                        <a:t>40</a:t>
                      </a:r>
                      <a:r>
                        <a:rPr lang="en-US" sz="1800" kern="1200" baseline="0" dirty="0" smtClean="0">
                          <a:solidFill>
                            <a:schemeClr val="tx2">
                              <a:lumMod val="75000"/>
                            </a:schemeClr>
                          </a:solidFill>
                          <a:latin typeface="+mn-lt"/>
                          <a:ea typeface="+mn-ea"/>
                          <a:cs typeface="+mn-cs"/>
                        </a:rPr>
                        <a:t> 00</a:t>
                      </a:r>
                      <a:r>
                        <a:rPr lang="en-US" sz="1800" kern="1200" dirty="0" smtClean="0">
                          <a:solidFill>
                            <a:schemeClr val="tx2">
                              <a:lumMod val="75000"/>
                            </a:schemeClr>
                          </a:solidFill>
                          <a:latin typeface="+mn-lt"/>
                          <a:ea typeface="+mn-ea"/>
                          <a:cs typeface="+mn-cs"/>
                        </a:rPr>
                        <a:t>0 </a:t>
                      </a:r>
                    </a:p>
                  </a:txBody>
                  <a:tcPr marL="9525" marR="9525" marT="0" marB="0" anchor="ctr"/>
                </a:tc>
              </a:tr>
              <a:tr h="478971">
                <a:tc>
                  <a:txBody>
                    <a:bodyPr/>
                    <a:lstStyle/>
                    <a:p>
                      <a:pPr algn="ctr"/>
                      <a:r>
                        <a:rPr lang="en-US" b="1" dirty="0" smtClean="0">
                          <a:solidFill>
                            <a:schemeClr val="tx2">
                              <a:lumMod val="75000"/>
                            </a:schemeClr>
                          </a:solidFill>
                        </a:rPr>
                        <a:t>Total</a:t>
                      </a:r>
                      <a:endParaRPr lang="en-US" b="1" dirty="0">
                        <a:solidFill>
                          <a:schemeClr val="tx2">
                            <a:lumMod val="75000"/>
                          </a:schemeClr>
                        </a:solidFill>
                      </a:endParaRPr>
                    </a:p>
                  </a:txBody>
                  <a:tcPr/>
                </a:tc>
                <a:tc>
                  <a:txBody>
                    <a:bodyPr/>
                    <a:lstStyle/>
                    <a:p>
                      <a:pPr algn="l"/>
                      <a:endParaRPr lang="en-US" dirty="0">
                        <a:solidFill>
                          <a:schemeClr val="tx2">
                            <a:lumMod val="75000"/>
                          </a:schemeClr>
                        </a:solidFill>
                      </a:endParaRPr>
                    </a:p>
                  </a:txBody>
                  <a:tcPr/>
                </a:tc>
                <a:tc>
                  <a:txBody>
                    <a:bodyPr/>
                    <a:lstStyle/>
                    <a:p>
                      <a:pPr algn="just">
                        <a:lnSpc>
                          <a:spcPct val="107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800" b="1" dirty="0" smtClean="0">
                          <a:solidFill>
                            <a:schemeClr val="tx2">
                              <a:lumMod val="75000"/>
                            </a:schemeClr>
                          </a:solidFill>
                          <a:latin typeface="Sylfaen"/>
                          <a:ea typeface="Sylfaen"/>
                          <a:cs typeface="Times New Roman"/>
                        </a:rPr>
                        <a:t>16</a:t>
                      </a:r>
                      <a:r>
                        <a:rPr lang="en-US" sz="1800" b="1" baseline="0" dirty="0" smtClean="0">
                          <a:solidFill>
                            <a:schemeClr val="tx2">
                              <a:lumMod val="75000"/>
                            </a:schemeClr>
                          </a:solidFill>
                          <a:latin typeface="Sylfaen"/>
                          <a:ea typeface="Sylfaen"/>
                          <a:cs typeface="Times New Roman"/>
                        </a:rPr>
                        <a:t> </a:t>
                      </a:r>
                      <a:r>
                        <a:rPr lang="en-US" sz="1800" b="1" dirty="0" smtClean="0">
                          <a:solidFill>
                            <a:schemeClr val="tx2">
                              <a:lumMod val="75000"/>
                            </a:schemeClr>
                          </a:solidFill>
                          <a:latin typeface="Sylfaen"/>
                          <a:ea typeface="Sylfaen"/>
                          <a:cs typeface="Times New Roman"/>
                        </a:rPr>
                        <a:t>253</a:t>
                      </a:r>
                      <a:r>
                        <a:rPr lang="en-US" sz="1800" b="1" baseline="0" dirty="0" smtClean="0">
                          <a:solidFill>
                            <a:schemeClr val="tx2">
                              <a:lumMod val="75000"/>
                            </a:schemeClr>
                          </a:solidFill>
                          <a:latin typeface="Sylfaen"/>
                          <a:ea typeface="Sylfaen"/>
                          <a:cs typeface="Times New Roman"/>
                        </a:rPr>
                        <a:t> </a:t>
                      </a:r>
                      <a:r>
                        <a:rPr lang="en-US" sz="1800" b="1" dirty="0" smtClean="0">
                          <a:solidFill>
                            <a:schemeClr val="tx2">
                              <a:lumMod val="75000"/>
                            </a:schemeClr>
                          </a:solidFill>
                          <a:latin typeface="Sylfaen"/>
                          <a:ea typeface="Sylfaen"/>
                          <a:cs typeface="Times New Roman"/>
                        </a:rPr>
                        <a:t>000</a:t>
                      </a:r>
                      <a:endParaRPr lang="en-US" sz="1800" dirty="0">
                        <a:solidFill>
                          <a:schemeClr val="tx2">
                            <a:lumMod val="75000"/>
                          </a:schemeClr>
                        </a:solidFill>
                        <a:latin typeface="Calibri"/>
                        <a:ea typeface="Calibri"/>
                        <a:cs typeface="Times New Roman"/>
                      </a:endParaRPr>
                    </a:p>
                  </a:txBody>
                  <a:tcPr marL="9525" marR="9525" marT="0" marB="0" anchor="ctr"/>
                </a:tc>
              </a:tr>
            </a:tbl>
          </a:graphicData>
        </a:graphic>
      </p:graphicFrame>
      <p:sp>
        <p:nvSpPr>
          <p:cNvPr id="14"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15"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16" name="Picture 1030" descr="logo"/>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7"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19200"/>
            <a:ext cx="7696200" cy="4754563"/>
          </a:xfrm>
        </p:spPr>
        <p:txBody>
          <a:bodyPr>
            <a:normAutofit fontScale="92500" lnSpcReduction="20000"/>
          </a:bodyPr>
          <a:lstStyle/>
          <a:p>
            <a:pPr marL="0" indent="0" algn="just">
              <a:buNone/>
            </a:pPr>
            <a:r>
              <a:rPr lang="en-US" sz="2000" dirty="0" smtClean="0">
                <a:solidFill>
                  <a:schemeClr val="accent1">
                    <a:lumMod val="75000"/>
                  </a:schemeClr>
                </a:solidFill>
              </a:rPr>
              <a:t>The goal of the program is to provide control over communicable and non-communicable diseases, ensure disease detection, adequate response and prevention measures through the epidemiological surveillance and laboratory-based system. Within the vertical program funding:</a:t>
            </a:r>
          </a:p>
          <a:p>
            <a:pPr marL="0" indent="0" algn="just">
              <a:buNone/>
            </a:pPr>
            <a:endParaRPr lang="en-US" sz="2000" dirty="0" smtClean="0">
              <a:solidFill>
                <a:schemeClr val="accent1">
                  <a:lumMod val="75000"/>
                </a:schemeClr>
              </a:solidFill>
            </a:endParaRPr>
          </a:p>
          <a:p>
            <a:pPr lvl="0">
              <a:tabLst>
                <a:tab pos="341313" algn="l"/>
              </a:tabLst>
            </a:pPr>
            <a:r>
              <a:rPr lang="en-US" sz="2100" dirty="0" smtClean="0">
                <a:solidFill>
                  <a:schemeClr val="accent1">
                    <a:lumMod val="75000"/>
                  </a:schemeClr>
                </a:solidFill>
              </a:rPr>
              <a:t>The Center contracts 59 municipal public health centers that:</a:t>
            </a:r>
          </a:p>
          <a:p>
            <a:pPr lvl="0">
              <a:buNone/>
              <a:tabLst>
                <a:tab pos="341313" algn="l"/>
              </a:tabLst>
            </a:pPr>
            <a:endParaRPr lang="en-US" sz="2100" dirty="0" smtClean="0">
              <a:solidFill>
                <a:schemeClr val="accent1">
                  <a:lumMod val="75000"/>
                </a:schemeClr>
              </a:solidFill>
            </a:endParaRPr>
          </a:p>
          <a:p>
            <a:pPr marL="682625" indent="-341313">
              <a:buFont typeface="Wingdings" pitchFamily="2" charset="2"/>
              <a:buChar char="Ø"/>
              <a:tabLst>
                <a:tab pos="682625" algn="l"/>
              </a:tabLst>
            </a:pPr>
            <a:r>
              <a:rPr lang="en-US" sz="2000" dirty="0" smtClean="0">
                <a:solidFill>
                  <a:schemeClr val="accent1">
                    <a:lumMod val="75000"/>
                  </a:schemeClr>
                </a:solidFill>
              </a:rPr>
              <a:t>coordinate the immunization activities, ensure the quality of statistical reporting and provide epidemiological surveillance in respective municipalities.</a:t>
            </a:r>
          </a:p>
          <a:p>
            <a:pPr>
              <a:buNone/>
            </a:pPr>
            <a:endParaRPr lang="ka-GE" sz="2000" dirty="0" smtClean="0">
              <a:solidFill>
                <a:schemeClr val="accent1">
                  <a:lumMod val="75000"/>
                </a:schemeClr>
              </a:solidFill>
            </a:endParaRPr>
          </a:p>
          <a:p>
            <a:pPr marL="627063" indent="-285750">
              <a:buFont typeface="Wingdings" pitchFamily="2" charset="2"/>
              <a:buChar char="Ø"/>
            </a:pPr>
            <a:r>
              <a:rPr lang="en-US" sz="2000" dirty="0" smtClean="0">
                <a:solidFill>
                  <a:schemeClr val="accent1">
                    <a:lumMod val="75000"/>
                  </a:schemeClr>
                </a:solidFill>
              </a:rPr>
              <a:t>provide the surveillance over the malaria including the laboratory diagnostics of diseases with specific symptoms and the bonification  measures against malaria vectors. </a:t>
            </a:r>
          </a:p>
          <a:p>
            <a:pPr>
              <a:buNone/>
            </a:pPr>
            <a:endParaRPr lang="ka-GE" sz="2000" dirty="0" smtClean="0">
              <a:solidFill>
                <a:schemeClr val="accent1">
                  <a:lumMod val="75000"/>
                </a:schemeClr>
              </a:solidFill>
            </a:endParaRPr>
          </a:p>
          <a:p>
            <a:r>
              <a:rPr lang="en-US" sz="2000" dirty="0" smtClean="0">
                <a:solidFill>
                  <a:schemeClr val="accent1">
                    <a:lumMod val="75000"/>
                  </a:schemeClr>
                </a:solidFill>
              </a:rPr>
              <a:t>Program provides funding for control and surveillance over the hospital infections, influenza and diarrhea through sentinel surveillance sites.</a:t>
            </a:r>
            <a:r>
              <a:rPr lang="ka-GE" sz="2000" dirty="0" smtClean="0">
                <a:solidFill>
                  <a:schemeClr val="accent1">
                    <a:lumMod val="75000"/>
                  </a:schemeClr>
                </a:solidFill>
              </a:rPr>
              <a:t> </a:t>
            </a:r>
          </a:p>
          <a:p>
            <a:pPr marL="0" indent="0" algn="just">
              <a:buNone/>
            </a:pPr>
            <a:endParaRPr lang="en-US" sz="2000" dirty="0" smtClean="0">
              <a:solidFill>
                <a:schemeClr val="accent1">
                  <a:lumMod val="75000"/>
                </a:schemeClr>
              </a:solidFill>
            </a:endParaRPr>
          </a:p>
          <a:p>
            <a:pPr marL="0" indent="0" algn="just">
              <a:buNone/>
            </a:pPr>
            <a:endParaRPr lang="en-US" sz="2000" dirty="0" smtClean="0">
              <a:solidFill>
                <a:schemeClr val="accent1">
                  <a:lumMod val="75000"/>
                </a:schemeClr>
              </a:solidFill>
            </a:endParaRPr>
          </a:p>
          <a:p>
            <a:pPr marL="0" indent="0" algn="just">
              <a:buNone/>
            </a:pPr>
            <a:endParaRPr lang="en-US" sz="2000" dirty="0" smtClean="0">
              <a:solidFill>
                <a:schemeClr val="accent1">
                  <a:lumMod val="75000"/>
                </a:schemeClr>
              </a:solidFill>
            </a:endParaRPr>
          </a:p>
          <a:p>
            <a:pPr algn="just">
              <a:buNone/>
            </a:pPr>
            <a:endParaRPr lang="en-US" sz="2000" dirty="0" smtClean="0">
              <a:solidFill>
                <a:schemeClr val="accent1">
                  <a:lumMod val="75000"/>
                </a:schemeClr>
              </a:solidFill>
            </a:endParaRPr>
          </a:p>
          <a:p>
            <a:pPr algn="just">
              <a:buNone/>
            </a:pPr>
            <a:endParaRPr lang="en-US" sz="2000" dirty="0">
              <a:solidFill>
                <a:schemeClr val="accent1">
                  <a:lumMod val="75000"/>
                </a:schemeClr>
              </a:solidFill>
            </a:endParaRPr>
          </a:p>
        </p:txBody>
      </p:sp>
      <p:sp>
        <p:nvSpPr>
          <p:cNvPr id="4" name="Rectangle 6"/>
          <p:cNvSpPr>
            <a:spLocks noChangeArrowheads="1"/>
          </p:cNvSpPr>
          <p:nvPr/>
        </p:nvSpPr>
        <p:spPr bwMode="auto">
          <a:xfrm>
            <a:off x="1258888" y="6237288"/>
            <a:ext cx="4608513" cy="517525"/>
          </a:xfrm>
          <a:prstGeom prst="rect">
            <a:avLst/>
          </a:prstGeom>
          <a:noFill/>
          <a:ln w="9525">
            <a:noFill/>
            <a:miter lim="800000"/>
            <a:headEnd/>
            <a:tailEnd/>
          </a:ln>
        </p:spPr>
        <p:txBody>
          <a:bodyPr>
            <a:spAutoFit/>
          </a:bodyPr>
          <a:lstStyle/>
          <a:p>
            <a:r>
              <a:rPr lang="ka-GE" sz="1400" b="1" dirty="0">
                <a:solidFill>
                  <a:schemeClr val="bg1"/>
                </a:solidFill>
              </a:rPr>
              <a:t>დაავადებათა კონტროლისა და საზოგადოებრივი ჯანმრთელობის ეროვნული ცენტრი</a:t>
            </a:r>
            <a:endParaRPr lang="ru-RU" sz="1400" b="1" dirty="0">
              <a:solidFill>
                <a:schemeClr val="bg1"/>
              </a:solidFill>
            </a:endParaRPr>
          </a:p>
        </p:txBody>
      </p:sp>
      <p:sp>
        <p:nvSpPr>
          <p:cNvPr id="6" name="Text Box 8"/>
          <p:cNvSpPr txBox="1">
            <a:spLocks noChangeArrowheads="1"/>
          </p:cNvSpPr>
          <p:nvPr/>
        </p:nvSpPr>
        <p:spPr bwMode="auto">
          <a:xfrm>
            <a:off x="7451725" y="6381750"/>
            <a:ext cx="1543050" cy="366713"/>
          </a:xfrm>
          <a:prstGeom prst="rect">
            <a:avLst/>
          </a:prstGeom>
          <a:noFill/>
          <a:ln w="9525">
            <a:noFill/>
            <a:miter lim="800000"/>
            <a:headEnd/>
            <a:tailEnd/>
          </a:ln>
        </p:spPr>
        <p:txBody>
          <a:bodyPr wrap="none">
            <a:spAutoFit/>
          </a:bodyPr>
          <a:lstStyle/>
          <a:p>
            <a:r>
              <a:rPr lang="en-US" dirty="0">
                <a:solidFill>
                  <a:schemeClr val="bg1"/>
                </a:solidFill>
              </a:rPr>
              <a:t>www.ncdc.ge</a:t>
            </a:r>
            <a:endParaRPr lang="ru-RU">
              <a:solidFill>
                <a:schemeClr val="bg1"/>
              </a:solidFill>
            </a:endParaRPr>
          </a:p>
        </p:txBody>
      </p:sp>
      <p:sp>
        <p:nvSpPr>
          <p:cNvPr id="12" name="Title 1"/>
          <p:cNvSpPr>
            <a:spLocks noGrp="1"/>
          </p:cNvSpPr>
          <p:nvPr>
            <p:ph type="title"/>
          </p:nvPr>
        </p:nvSpPr>
        <p:spPr>
          <a:xfrm>
            <a:off x="381000" y="533400"/>
            <a:ext cx="8382000" cy="533400"/>
          </a:xfrm>
        </p:spPr>
        <p:txBody>
          <a:bodyPr>
            <a:noAutofit/>
          </a:bodyPr>
          <a:lstStyle/>
          <a:p>
            <a:r>
              <a:rPr lang="en-US" sz="3600" dirty="0" smtClean="0">
                <a:solidFill>
                  <a:schemeClr val="accent1">
                    <a:lumMod val="75000"/>
                  </a:schemeClr>
                </a:solidFill>
              </a:rPr>
              <a:t>Epidemiological Surveillance State Program</a:t>
            </a:r>
            <a:br>
              <a:rPr lang="en-US" sz="3600" dirty="0" smtClean="0">
                <a:solidFill>
                  <a:schemeClr val="accent1">
                    <a:lumMod val="75000"/>
                  </a:schemeClr>
                </a:solidFill>
              </a:rPr>
            </a:br>
            <a:endParaRPr lang="en-US" sz="2800" dirty="0">
              <a:solidFill>
                <a:schemeClr val="accent1">
                  <a:lumMod val="75000"/>
                </a:schemeClr>
              </a:solidFill>
            </a:endParaRPr>
          </a:p>
        </p:txBody>
      </p:sp>
      <p:sp>
        <p:nvSpPr>
          <p:cNvPr id="13"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14"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15" name="Picture 1030" descr="logo"/>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6"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14400"/>
            <a:ext cx="7696200" cy="4602163"/>
          </a:xfrm>
        </p:spPr>
        <p:txBody>
          <a:bodyPr>
            <a:normAutofit/>
          </a:bodyPr>
          <a:lstStyle/>
          <a:p>
            <a:pPr algn="just">
              <a:buNone/>
            </a:pPr>
            <a:endParaRPr lang="en-US" sz="2000" dirty="0" smtClean="0">
              <a:solidFill>
                <a:schemeClr val="accent1">
                  <a:lumMod val="75000"/>
                </a:schemeClr>
              </a:solidFill>
            </a:endParaRPr>
          </a:p>
          <a:p>
            <a:pPr algn="just">
              <a:buNone/>
            </a:pPr>
            <a:endParaRPr lang="en-US" sz="2000" dirty="0">
              <a:solidFill>
                <a:schemeClr val="accent1">
                  <a:lumMod val="75000"/>
                </a:schemeClr>
              </a:solidFill>
            </a:endParaRPr>
          </a:p>
        </p:txBody>
      </p:sp>
      <p:sp>
        <p:nvSpPr>
          <p:cNvPr id="4" name="Rectangle 6"/>
          <p:cNvSpPr>
            <a:spLocks noChangeArrowheads="1"/>
          </p:cNvSpPr>
          <p:nvPr/>
        </p:nvSpPr>
        <p:spPr bwMode="auto">
          <a:xfrm>
            <a:off x="1258888" y="6237288"/>
            <a:ext cx="4608513" cy="517525"/>
          </a:xfrm>
          <a:prstGeom prst="rect">
            <a:avLst/>
          </a:prstGeom>
          <a:noFill/>
          <a:ln w="9525">
            <a:noFill/>
            <a:miter lim="800000"/>
            <a:headEnd/>
            <a:tailEnd/>
          </a:ln>
        </p:spPr>
        <p:txBody>
          <a:bodyPr>
            <a:spAutoFit/>
          </a:bodyPr>
          <a:lstStyle/>
          <a:p>
            <a:r>
              <a:rPr lang="ka-GE" sz="1400" b="1" dirty="0">
                <a:solidFill>
                  <a:schemeClr val="bg1"/>
                </a:solidFill>
              </a:rPr>
              <a:t>დაავადებათა კონტროლისა და საზოგადოებრივი ჯანმრთელობის ეროვნული ცენტრი</a:t>
            </a:r>
            <a:endParaRPr lang="ru-RU" sz="1400" b="1" dirty="0">
              <a:solidFill>
                <a:schemeClr val="bg1"/>
              </a:solidFill>
            </a:endParaRPr>
          </a:p>
        </p:txBody>
      </p:sp>
      <p:sp>
        <p:nvSpPr>
          <p:cNvPr id="6" name="Text Box 8"/>
          <p:cNvSpPr txBox="1">
            <a:spLocks noChangeArrowheads="1"/>
          </p:cNvSpPr>
          <p:nvPr/>
        </p:nvSpPr>
        <p:spPr bwMode="auto">
          <a:xfrm>
            <a:off x="7451725" y="6381750"/>
            <a:ext cx="1543050" cy="366713"/>
          </a:xfrm>
          <a:prstGeom prst="rect">
            <a:avLst/>
          </a:prstGeom>
          <a:noFill/>
          <a:ln w="9525">
            <a:noFill/>
            <a:miter lim="800000"/>
            <a:headEnd/>
            <a:tailEnd/>
          </a:ln>
        </p:spPr>
        <p:txBody>
          <a:bodyPr wrap="none">
            <a:spAutoFit/>
          </a:bodyPr>
          <a:lstStyle/>
          <a:p>
            <a:r>
              <a:rPr lang="en-US" dirty="0">
                <a:solidFill>
                  <a:schemeClr val="bg1"/>
                </a:solidFill>
              </a:rPr>
              <a:t>www.ncdc.ge</a:t>
            </a:r>
            <a:endParaRPr lang="ru-RU">
              <a:solidFill>
                <a:schemeClr val="bg1"/>
              </a:solidFill>
            </a:endParaRPr>
          </a:p>
        </p:txBody>
      </p:sp>
      <p:grpSp>
        <p:nvGrpSpPr>
          <p:cNvPr id="2" name="Group 4"/>
          <p:cNvGrpSpPr>
            <a:grpSpLocks/>
          </p:cNvGrpSpPr>
          <p:nvPr/>
        </p:nvGrpSpPr>
        <p:grpSpPr bwMode="auto">
          <a:xfrm>
            <a:off x="1258888" y="6237288"/>
            <a:ext cx="7735888" cy="523875"/>
            <a:chOff x="793" y="3929"/>
            <a:chExt cx="4873" cy="330"/>
          </a:xfrm>
        </p:grpSpPr>
        <p:sp>
          <p:nvSpPr>
            <p:cNvPr id="9" name="Rectangle 6"/>
            <p:cNvSpPr>
              <a:spLocks noChangeArrowheads="1"/>
            </p:cNvSpPr>
            <p:nvPr/>
          </p:nvSpPr>
          <p:spPr bwMode="auto">
            <a:xfrm>
              <a:off x="793" y="3929"/>
              <a:ext cx="2903" cy="330"/>
            </a:xfrm>
            <a:prstGeom prst="rect">
              <a:avLst/>
            </a:prstGeom>
            <a:noFill/>
            <a:ln w="9525">
              <a:noFill/>
              <a:miter lim="800000"/>
              <a:headEnd/>
              <a:tailEnd/>
            </a:ln>
          </p:spPr>
          <p:txBody>
            <a:bodyPr>
              <a:spAutoFit/>
            </a:bodyPr>
            <a:lstStyle/>
            <a:p>
              <a:r>
                <a:rPr lang="ka-GE" sz="1400" b="1" dirty="0" smtClean="0">
                  <a:solidFill>
                    <a:schemeClr val="bg1"/>
                  </a:solidFill>
                </a:rPr>
                <a:t>დაავადებათ </a:t>
              </a:r>
              <a:r>
                <a:rPr lang="ka-GE" sz="1400" b="1" dirty="0">
                  <a:solidFill>
                    <a:schemeClr val="bg1"/>
                  </a:solidFill>
                </a:rPr>
                <a:t>კონტროლისა და საზოგადოებრივი ჯანმრთელობის ეროვნული ცენტრი</a:t>
              </a:r>
              <a:endParaRPr lang="ru-RU" sz="1400" b="1" dirty="0">
                <a:solidFill>
                  <a:schemeClr val="bg1"/>
                </a:solidFill>
              </a:endParaRPr>
            </a:p>
          </p:txBody>
        </p:sp>
        <p:sp>
          <p:nvSpPr>
            <p:cNvPr id="11" name="Text Box 8"/>
            <p:cNvSpPr txBox="1">
              <a:spLocks noChangeArrowheads="1"/>
            </p:cNvSpPr>
            <p:nvPr/>
          </p:nvSpPr>
          <p:spPr bwMode="auto">
            <a:xfrm>
              <a:off x="4694" y="4020"/>
              <a:ext cx="972" cy="231"/>
            </a:xfrm>
            <a:prstGeom prst="rect">
              <a:avLst/>
            </a:prstGeom>
            <a:noFill/>
            <a:ln w="9525">
              <a:noFill/>
              <a:miter lim="800000"/>
              <a:headEnd/>
              <a:tailEnd/>
            </a:ln>
          </p:spPr>
          <p:txBody>
            <a:bodyPr wrap="none">
              <a:spAutoFit/>
            </a:bodyPr>
            <a:lstStyle/>
            <a:p>
              <a:r>
                <a:rPr lang="en-US" dirty="0">
                  <a:solidFill>
                    <a:schemeClr val="bg1"/>
                  </a:solidFill>
                </a:rPr>
                <a:t>www.ncdc.ge</a:t>
              </a:r>
              <a:endParaRPr lang="ru-RU">
                <a:solidFill>
                  <a:schemeClr val="bg1"/>
                </a:solidFill>
              </a:endParaRPr>
            </a:p>
          </p:txBody>
        </p:sp>
      </p:grpSp>
      <p:sp>
        <p:nvSpPr>
          <p:cNvPr id="12" name="Title 1"/>
          <p:cNvSpPr>
            <a:spLocks noGrp="1"/>
          </p:cNvSpPr>
          <p:nvPr>
            <p:ph type="title"/>
          </p:nvPr>
        </p:nvSpPr>
        <p:spPr>
          <a:xfrm>
            <a:off x="381000" y="609600"/>
            <a:ext cx="8382000" cy="533400"/>
          </a:xfrm>
        </p:spPr>
        <p:txBody>
          <a:bodyPr>
            <a:noAutofit/>
          </a:bodyPr>
          <a:lstStyle/>
          <a:p>
            <a:r>
              <a:rPr lang="en-US" sz="3600" dirty="0" smtClean="0">
                <a:solidFill>
                  <a:schemeClr val="accent1">
                    <a:lumMod val="75000"/>
                  </a:schemeClr>
                </a:solidFill>
              </a:rPr>
              <a:t>Epidemiological Surveillance State Program</a:t>
            </a:r>
            <a:br>
              <a:rPr lang="en-US" sz="3600" dirty="0" smtClean="0">
                <a:solidFill>
                  <a:schemeClr val="accent1">
                    <a:lumMod val="75000"/>
                  </a:schemeClr>
                </a:solidFill>
              </a:rPr>
            </a:br>
            <a:endParaRPr lang="en-US" sz="2800" dirty="0">
              <a:solidFill>
                <a:schemeClr val="accent1">
                  <a:lumMod val="75000"/>
                </a:schemeClr>
              </a:solidFill>
            </a:endParaRPr>
          </a:p>
        </p:txBody>
      </p:sp>
      <p:graphicFrame>
        <p:nvGraphicFramePr>
          <p:cNvPr id="13" name="Table 12"/>
          <p:cNvGraphicFramePr>
            <a:graphicFrameLocks noGrp="1"/>
          </p:cNvGraphicFramePr>
          <p:nvPr/>
        </p:nvGraphicFramePr>
        <p:xfrm>
          <a:off x="838200" y="1371600"/>
          <a:ext cx="7620000" cy="4617047"/>
        </p:xfrm>
        <a:graphic>
          <a:graphicData uri="http://schemas.openxmlformats.org/drawingml/2006/table">
            <a:tbl>
              <a:tblPr firstRow="1" bandRow="1">
                <a:tableStyleId>{5C22544A-7EE6-4342-B048-85BDC9FD1C3A}</a:tableStyleId>
              </a:tblPr>
              <a:tblGrid>
                <a:gridCol w="5867400"/>
                <a:gridCol w="1752600"/>
              </a:tblGrid>
              <a:tr h="637052">
                <a:tc>
                  <a:txBody>
                    <a:bodyPr/>
                    <a:lstStyle/>
                    <a:p>
                      <a:pPr algn="ctr"/>
                      <a:r>
                        <a:rPr lang="en-US" sz="1600" dirty="0" smtClean="0">
                          <a:solidFill>
                            <a:schemeClr val="bg1"/>
                          </a:solidFill>
                        </a:rPr>
                        <a:t>Component</a:t>
                      </a:r>
                      <a:endParaRPr lang="en-US" sz="1600" dirty="0">
                        <a:solidFill>
                          <a:schemeClr val="bg1"/>
                        </a:solidFill>
                      </a:endParaRPr>
                    </a:p>
                  </a:txBody>
                  <a:tcPr/>
                </a:tc>
                <a:tc>
                  <a:txBody>
                    <a:bodyPr/>
                    <a:lstStyle/>
                    <a:p>
                      <a:pPr algn="ctr"/>
                      <a:r>
                        <a:rPr lang="en-US" sz="1600" dirty="0" smtClean="0">
                          <a:solidFill>
                            <a:schemeClr val="bg1"/>
                          </a:solidFill>
                        </a:rPr>
                        <a:t>Budget (GEL)</a:t>
                      </a:r>
                      <a:endParaRPr lang="en-US" sz="1600" dirty="0">
                        <a:solidFill>
                          <a:schemeClr val="bg1"/>
                        </a:solidFill>
                      </a:endParaRPr>
                    </a:p>
                  </a:txBody>
                  <a:tcPr/>
                </a:tc>
              </a:tr>
              <a:tr h="753137">
                <a:tc>
                  <a:txBody>
                    <a:bodyPr/>
                    <a:lstStyle/>
                    <a:p>
                      <a:r>
                        <a:rPr lang="en-US" sz="1600" kern="1200" dirty="0" smtClean="0">
                          <a:solidFill>
                            <a:schemeClr val="accent1">
                              <a:lumMod val="75000"/>
                            </a:schemeClr>
                          </a:solidFill>
                          <a:latin typeface="+mn-lt"/>
                          <a:ea typeface="+mn-ea"/>
                          <a:cs typeface="+mn-cs"/>
                        </a:rPr>
                        <a:t>Provision</a:t>
                      </a:r>
                      <a:r>
                        <a:rPr lang="en-US" sz="1600" kern="1200" baseline="0" dirty="0" smtClean="0">
                          <a:solidFill>
                            <a:schemeClr val="accent1">
                              <a:lumMod val="75000"/>
                            </a:schemeClr>
                          </a:solidFill>
                          <a:latin typeface="+mn-lt"/>
                          <a:ea typeface="+mn-ea"/>
                          <a:cs typeface="+mn-cs"/>
                        </a:rPr>
                        <a:t> of surveillance, immunization and  medical statistics system at regional and municipal level by local public health centers</a:t>
                      </a:r>
                      <a:endParaRPr lang="en-US" sz="1600" dirty="0">
                        <a:solidFill>
                          <a:schemeClr val="accent1">
                            <a:lumMod val="75000"/>
                          </a:schemeClr>
                        </a:solidFill>
                      </a:endParaRPr>
                    </a:p>
                  </a:txBody>
                  <a:tcPr/>
                </a:tc>
                <a:tc>
                  <a:txBody>
                    <a:bodyPr/>
                    <a:lstStyle/>
                    <a:p>
                      <a:r>
                        <a:rPr lang="en-US" sz="1600" kern="1200" baseline="0" dirty="0" smtClean="0">
                          <a:solidFill>
                            <a:schemeClr val="accent1">
                              <a:lumMod val="75000"/>
                            </a:schemeClr>
                          </a:solidFill>
                          <a:latin typeface="+mn-lt"/>
                          <a:ea typeface="+mn-ea"/>
                          <a:cs typeface="+mn-cs"/>
                        </a:rPr>
                        <a:t>548 000</a:t>
                      </a:r>
                    </a:p>
                  </a:txBody>
                  <a:tcPr/>
                </a:tc>
              </a:tr>
              <a:tr h="637052">
                <a:tc>
                  <a:txBody>
                    <a:bodyPr/>
                    <a:lstStyle/>
                    <a:p>
                      <a:r>
                        <a:rPr lang="en-US" sz="1600" kern="1200" dirty="0" smtClean="0">
                          <a:solidFill>
                            <a:schemeClr val="accent1">
                              <a:lumMod val="75000"/>
                            </a:schemeClr>
                          </a:solidFill>
                          <a:latin typeface="+mn-lt"/>
                          <a:ea typeface="+mn-ea"/>
                          <a:cs typeface="+mn-cs"/>
                        </a:rPr>
                        <a:t>Prevention and control of malaria and other transmissible diseases </a:t>
                      </a:r>
                      <a:endParaRPr lang="en-US" sz="1600" dirty="0">
                        <a:solidFill>
                          <a:schemeClr val="accent1">
                            <a:lumMod val="75000"/>
                          </a:schemeClr>
                        </a:solidFill>
                      </a:endParaRPr>
                    </a:p>
                  </a:txBody>
                  <a:tcPr/>
                </a:tc>
                <a:tc>
                  <a:txBody>
                    <a:bodyPr/>
                    <a:lstStyle/>
                    <a:p>
                      <a:pPr algn="just">
                        <a:lnSpc>
                          <a:spcPct val="107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600" kern="1200" baseline="0" dirty="0" smtClean="0">
                          <a:solidFill>
                            <a:schemeClr val="accent1">
                              <a:lumMod val="75000"/>
                            </a:schemeClr>
                          </a:solidFill>
                          <a:latin typeface="+mn-lt"/>
                          <a:ea typeface="+mn-ea"/>
                          <a:cs typeface="+mn-cs"/>
                        </a:rPr>
                        <a:t>831 000 </a:t>
                      </a:r>
                    </a:p>
                  </a:txBody>
                  <a:tcPr marL="9525" marR="9525" marT="0" marB="0" anchor="ctr"/>
                </a:tc>
              </a:tr>
              <a:tr h="637052">
                <a:tc>
                  <a:txBody>
                    <a:bodyPr/>
                    <a:lstStyle/>
                    <a:p>
                      <a:pPr algn="just">
                        <a:lnSpc>
                          <a:spcPct val="107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600" dirty="0" smtClean="0">
                          <a:solidFill>
                            <a:schemeClr val="accent1">
                              <a:lumMod val="75000"/>
                            </a:schemeClr>
                          </a:solidFill>
                          <a:latin typeface="Sylfaen"/>
                          <a:ea typeface="Sylfaen"/>
                          <a:cs typeface="Times New Roman"/>
                        </a:rPr>
                        <a:t>Hospital infection Surveillance</a:t>
                      </a:r>
                      <a:endParaRPr lang="en-US" sz="1600" dirty="0">
                        <a:solidFill>
                          <a:schemeClr val="accent1">
                            <a:lumMod val="75000"/>
                          </a:schemeClr>
                        </a:solidFill>
                        <a:latin typeface="Calibri"/>
                        <a:ea typeface="Calibri"/>
                        <a:cs typeface="Times New Roman"/>
                      </a:endParaRPr>
                    </a:p>
                  </a:txBody>
                  <a:tcPr marL="9525" marR="9525" marT="0" marB="0" anchor="ctr"/>
                </a:tc>
                <a:tc>
                  <a:txBody>
                    <a:bodyPr/>
                    <a:lstStyle/>
                    <a:p>
                      <a:pPr algn="just">
                        <a:lnSpc>
                          <a:spcPct val="107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600" kern="1200" baseline="0" dirty="0" smtClean="0">
                          <a:solidFill>
                            <a:schemeClr val="accent1">
                              <a:lumMod val="75000"/>
                            </a:schemeClr>
                          </a:solidFill>
                          <a:latin typeface="+mn-lt"/>
                          <a:ea typeface="+mn-ea"/>
                          <a:cs typeface="+mn-cs"/>
                        </a:rPr>
                        <a:t>21 000 </a:t>
                      </a:r>
                    </a:p>
                  </a:txBody>
                  <a:tcPr marL="9525" marR="9525" marT="0" marB="0" anchor="ctr"/>
                </a:tc>
              </a:tr>
              <a:tr h="637052">
                <a:tc>
                  <a:txBody>
                    <a:bodyPr/>
                    <a:lstStyle/>
                    <a:p>
                      <a:pPr algn="just">
                        <a:lnSpc>
                          <a:spcPct val="107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600" b="0" i="0" kern="1200" dirty="0" smtClean="0">
                          <a:solidFill>
                            <a:schemeClr val="accent1">
                              <a:lumMod val="75000"/>
                            </a:schemeClr>
                          </a:solidFill>
                          <a:latin typeface="+mn-lt"/>
                          <a:ea typeface="+mn-ea"/>
                          <a:cs typeface="+mn-cs"/>
                        </a:rPr>
                        <a:t>Diagnostic of viral diarrhea</a:t>
                      </a:r>
                      <a:endParaRPr lang="en-US" sz="1600" dirty="0">
                        <a:solidFill>
                          <a:schemeClr val="accent1">
                            <a:lumMod val="75000"/>
                          </a:schemeClr>
                        </a:solidFill>
                        <a:latin typeface="Calibri"/>
                        <a:ea typeface="Calibri"/>
                        <a:cs typeface="Times New Roman"/>
                      </a:endParaRPr>
                    </a:p>
                  </a:txBody>
                  <a:tcPr marL="9525" marR="9525" marT="0" marB="0" anchor="ctr"/>
                </a:tc>
                <a:tc>
                  <a:txBody>
                    <a:bodyPr/>
                    <a:lstStyle/>
                    <a:p>
                      <a:pPr algn="just">
                        <a:lnSpc>
                          <a:spcPct val="107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600" kern="1200" baseline="0" dirty="0" smtClean="0">
                          <a:solidFill>
                            <a:schemeClr val="accent1">
                              <a:lumMod val="75000"/>
                            </a:schemeClr>
                          </a:solidFill>
                          <a:latin typeface="+mn-lt"/>
                          <a:ea typeface="+mn-ea"/>
                          <a:cs typeface="+mn-cs"/>
                        </a:rPr>
                        <a:t>77 000 </a:t>
                      </a:r>
                    </a:p>
                  </a:txBody>
                  <a:tcPr marL="9525" marR="9525" marT="0" marB="0" anchor="ctr"/>
                </a:tc>
              </a:tr>
              <a:tr h="678650">
                <a:tc>
                  <a:txBody>
                    <a:bodyPr/>
                    <a:lstStyle/>
                    <a:p>
                      <a:pPr algn="just">
                        <a:lnSpc>
                          <a:spcPct val="107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600" dirty="0" smtClean="0">
                          <a:solidFill>
                            <a:schemeClr val="accent1">
                              <a:lumMod val="75000"/>
                            </a:schemeClr>
                          </a:solidFill>
                          <a:latin typeface="Sylfaen"/>
                          <a:ea typeface="Sylfaen"/>
                          <a:cs typeface="Times New Roman"/>
                        </a:rPr>
                        <a:t>Influenza surveillance network sustainability and seasonal/pandemic</a:t>
                      </a:r>
                      <a:r>
                        <a:rPr lang="en-US" sz="1600" baseline="0" dirty="0" smtClean="0">
                          <a:solidFill>
                            <a:schemeClr val="accent1">
                              <a:lumMod val="75000"/>
                            </a:schemeClr>
                          </a:solidFill>
                          <a:latin typeface="Sylfaen"/>
                          <a:ea typeface="Sylfaen"/>
                          <a:cs typeface="Times New Roman"/>
                        </a:rPr>
                        <a:t> influenza response measures through sentinel </a:t>
                      </a:r>
                      <a:r>
                        <a:rPr lang="en-US" sz="1600" dirty="0" smtClean="0">
                          <a:solidFill>
                            <a:schemeClr val="accent1">
                              <a:lumMod val="75000"/>
                            </a:schemeClr>
                          </a:solidFill>
                          <a:latin typeface="Sylfaen"/>
                          <a:ea typeface="Sylfaen"/>
                          <a:cs typeface="Times New Roman"/>
                        </a:rPr>
                        <a:t> stations</a:t>
                      </a:r>
                      <a:endParaRPr lang="en-US" sz="1600" dirty="0">
                        <a:solidFill>
                          <a:schemeClr val="accent1">
                            <a:lumMod val="75000"/>
                          </a:schemeClr>
                        </a:solidFill>
                        <a:latin typeface="Calibri"/>
                        <a:ea typeface="Calibri"/>
                        <a:cs typeface="Times New Roman"/>
                      </a:endParaRPr>
                    </a:p>
                  </a:txBody>
                  <a:tcPr marL="9525" marR="9525" marT="0" marB="0" anchor="ctr"/>
                </a:tc>
                <a:tc>
                  <a:txBody>
                    <a:bodyPr/>
                    <a:lstStyle/>
                    <a:p>
                      <a:pPr algn="just">
                        <a:lnSpc>
                          <a:spcPct val="107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600" kern="1200" baseline="0" dirty="0" smtClean="0">
                          <a:solidFill>
                            <a:schemeClr val="accent1">
                              <a:lumMod val="75000"/>
                            </a:schemeClr>
                          </a:solidFill>
                          <a:latin typeface="+mn-lt"/>
                          <a:ea typeface="+mn-ea"/>
                          <a:cs typeface="+mn-cs"/>
                        </a:rPr>
                        <a:t>302 000 </a:t>
                      </a:r>
                    </a:p>
                  </a:txBody>
                  <a:tcPr marL="9525" marR="9525" marT="0" marB="0" anchor="ctr"/>
                </a:tc>
              </a:tr>
              <a:tr h="637052">
                <a:tc>
                  <a:txBody>
                    <a:bodyPr/>
                    <a:lstStyle/>
                    <a:p>
                      <a:pPr algn="just">
                        <a:lnSpc>
                          <a:spcPct val="107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600" b="1" dirty="0" smtClean="0">
                          <a:solidFill>
                            <a:schemeClr val="accent1">
                              <a:lumMod val="75000"/>
                            </a:schemeClr>
                          </a:solidFill>
                          <a:latin typeface="Calibri"/>
                          <a:ea typeface="Calibri"/>
                          <a:cs typeface="Times New Roman"/>
                        </a:rPr>
                        <a:t>Total</a:t>
                      </a:r>
                      <a:endParaRPr lang="en-US" sz="1600" b="1" dirty="0">
                        <a:solidFill>
                          <a:schemeClr val="accent1">
                            <a:lumMod val="75000"/>
                          </a:schemeClr>
                        </a:solidFill>
                        <a:latin typeface="Calibri"/>
                        <a:ea typeface="Calibri"/>
                        <a:cs typeface="Times New Roman"/>
                      </a:endParaRPr>
                    </a:p>
                  </a:txBody>
                  <a:tcPr marL="9525" marR="9525" marT="0" marB="0" anchor="ctr"/>
                </a:tc>
                <a:tc>
                  <a:txBody>
                    <a:bodyPr/>
                    <a:lstStyle/>
                    <a:p>
                      <a:pPr algn="just">
                        <a:lnSpc>
                          <a:spcPct val="107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600" b="1" dirty="0" smtClean="0">
                          <a:solidFill>
                            <a:schemeClr val="accent1">
                              <a:lumMod val="75000"/>
                            </a:schemeClr>
                          </a:solidFill>
                          <a:latin typeface="Sylfaen"/>
                          <a:ea typeface="Sylfaen"/>
                          <a:cs typeface="Times New Roman"/>
                        </a:rPr>
                        <a:t>1</a:t>
                      </a:r>
                      <a:r>
                        <a:rPr lang="en-US" sz="1600" b="1" baseline="0" dirty="0" smtClean="0">
                          <a:solidFill>
                            <a:schemeClr val="accent1">
                              <a:lumMod val="75000"/>
                            </a:schemeClr>
                          </a:solidFill>
                          <a:latin typeface="Sylfaen"/>
                          <a:ea typeface="Sylfaen"/>
                          <a:cs typeface="Times New Roman"/>
                        </a:rPr>
                        <a:t> </a:t>
                      </a:r>
                      <a:r>
                        <a:rPr lang="en-US" sz="1600" b="1" dirty="0" smtClean="0">
                          <a:solidFill>
                            <a:schemeClr val="accent1">
                              <a:lumMod val="75000"/>
                            </a:schemeClr>
                          </a:solidFill>
                          <a:latin typeface="Sylfaen"/>
                          <a:ea typeface="Sylfaen"/>
                          <a:cs typeface="Times New Roman"/>
                        </a:rPr>
                        <a:t>779</a:t>
                      </a:r>
                      <a:r>
                        <a:rPr lang="en-US" sz="1600" b="1" baseline="0" dirty="0" smtClean="0">
                          <a:solidFill>
                            <a:schemeClr val="accent1">
                              <a:lumMod val="75000"/>
                            </a:schemeClr>
                          </a:solidFill>
                          <a:latin typeface="Sylfaen"/>
                          <a:ea typeface="Sylfaen"/>
                          <a:cs typeface="Times New Roman"/>
                        </a:rPr>
                        <a:t> </a:t>
                      </a:r>
                      <a:r>
                        <a:rPr lang="en-US" sz="1600" b="1" dirty="0" smtClean="0">
                          <a:solidFill>
                            <a:schemeClr val="accent1">
                              <a:lumMod val="75000"/>
                            </a:schemeClr>
                          </a:solidFill>
                          <a:latin typeface="Sylfaen"/>
                          <a:ea typeface="Sylfaen"/>
                          <a:cs typeface="Times New Roman"/>
                        </a:rPr>
                        <a:t>000</a:t>
                      </a:r>
                      <a:endParaRPr lang="en-US" sz="1600" dirty="0">
                        <a:solidFill>
                          <a:schemeClr val="accent1">
                            <a:lumMod val="75000"/>
                          </a:schemeClr>
                        </a:solidFill>
                        <a:latin typeface="Calibri"/>
                        <a:ea typeface="Calibri"/>
                        <a:cs typeface="Times New Roman"/>
                      </a:endParaRPr>
                    </a:p>
                  </a:txBody>
                  <a:tcPr marL="9525" marR="9525" marT="0" marB="0" anchor="ctr"/>
                </a:tc>
              </a:tr>
            </a:tbl>
          </a:graphicData>
        </a:graphic>
      </p:graphicFrame>
      <p:sp>
        <p:nvSpPr>
          <p:cNvPr id="14"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15"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16" name="Picture 1030" descr="logo"/>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7"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88063" y="307834"/>
            <a:ext cx="7772400" cy="792162"/>
          </a:xfrm>
        </p:spPr>
        <p:txBody>
          <a:bodyPr>
            <a:normAutofit/>
          </a:bodyPr>
          <a:lstStyle/>
          <a:p>
            <a:pPr algn="ctr"/>
            <a:r>
              <a:rPr lang="en-US" sz="3600" dirty="0" smtClean="0">
                <a:solidFill>
                  <a:schemeClr val="accent1">
                    <a:lumMod val="75000"/>
                  </a:schemeClr>
                </a:solidFill>
                <a:latin typeface="Calibri" pitchFamily="34" charset="0"/>
                <a:cs typeface="Calibri" pitchFamily="34" charset="0"/>
              </a:rPr>
              <a:t>Safe Blood</a:t>
            </a:r>
            <a:endParaRPr lang="en-US" sz="3600" dirty="0">
              <a:solidFill>
                <a:schemeClr val="accent1">
                  <a:lumMod val="75000"/>
                </a:schemeClr>
              </a:solidFill>
              <a:latin typeface="Calibri" pitchFamily="34" charset="0"/>
              <a:cs typeface="Calibri" pitchFamily="34" charset="0"/>
            </a:endParaRPr>
          </a:p>
        </p:txBody>
      </p:sp>
      <p:sp>
        <p:nvSpPr>
          <p:cNvPr id="6" name="Content Placeholder 2"/>
          <p:cNvSpPr>
            <a:spLocks noGrp="1"/>
          </p:cNvSpPr>
          <p:nvPr>
            <p:ph idx="1"/>
          </p:nvPr>
        </p:nvSpPr>
        <p:spPr>
          <a:xfrm>
            <a:off x="304800" y="1219200"/>
            <a:ext cx="8483098" cy="5006568"/>
          </a:xfrm>
        </p:spPr>
        <p:txBody>
          <a:bodyPr>
            <a:normAutofit lnSpcReduction="10000"/>
          </a:bodyPr>
          <a:lstStyle/>
          <a:p>
            <a:pPr>
              <a:tabLst>
                <a:tab pos="401638" algn="l"/>
              </a:tabLst>
            </a:pPr>
            <a:r>
              <a:rPr lang="en-US" sz="2000" dirty="0" smtClean="0">
                <a:solidFill>
                  <a:schemeClr val="accent1">
                    <a:lumMod val="75000"/>
                  </a:schemeClr>
                </a:solidFill>
                <a:cs typeface="Calibri" pitchFamily="34" charset="0"/>
              </a:rPr>
              <a:t>Since 1997, a State Safe Blood Program operates in the country which aims at preventing the spread of transfusion transmissible infections.</a:t>
            </a:r>
          </a:p>
          <a:p>
            <a:pPr>
              <a:buNone/>
              <a:tabLst>
                <a:tab pos="401638" algn="l"/>
              </a:tabLst>
            </a:pPr>
            <a:endParaRPr lang="en-US" sz="2000" dirty="0" smtClean="0">
              <a:solidFill>
                <a:schemeClr val="accent1">
                  <a:lumMod val="75000"/>
                </a:schemeClr>
              </a:solidFill>
              <a:cs typeface="Calibri" pitchFamily="34" charset="0"/>
            </a:endParaRPr>
          </a:p>
          <a:p>
            <a:pPr>
              <a:tabLst>
                <a:tab pos="401638" algn="l"/>
              </a:tabLst>
            </a:pPr>
            <a:r>
              <a:rPr lang="en-US" sz="2000" dirty="0" smtClean="0">
                <a:solidFill>
                  <a:schemeClr val="accent1">
                    <a:lumMod val="75000"/>
                  </a:schemeClr>
                </a:solidFill>
                <a:cs typeface="Calibri" pitchFamily="34" charset="0"/>
              </a:rPr>
              <a:t>Program ensures:</a:t>
            </a:r>
          </a:p>
          <a:p>
            <a:pPr marL="684213" lvl="1" indent="-342900">
              <a:buFont typeface="Wingdings" pitchFamily="2" charset="2"/>
              <a:buChar char="Ø"/>
              <a:tabLst>
                <a:tab pos="627063" algn="l"/>
              </a:tabLst>
            </a:pPr>
            <a:r>
              <a:rPr lang="en-US" sz="2000" dirty="0" smtClean="0">
                <a:solidFill>
                  <a:schemeClr val="accent1">
                    <a:lumMod val="75000"/>
                  </a:schemeClr>
                </a:solidFill>
                <a:cs typeface="Calibri" pitchFamily="34" charset="0"/>
              </a:rPr>
              <a:t>Screening of 100% of blood donations for Hepatitis B and C, HIV by means of EIA method and Syphilis (using TPHA method) as well as blood group and rhesus determination</a:t>
            </a:r>
          </a:p>
          <a:p>
            <a:pPr marL="684213">
              <a:buFont typeface="Wingdings" pitchFamily="2" charset="2"/>
              <a:buChar char="Ø"/>
              <a:tabLst>
                <a:tab pos="627063" algn="l"/>
              </a:tabLst>
            </a:pPr>
            <a:r>
              <a:rPr lang="en-US" sz="2000" dirty="0" smtClean="0">
                <a:solidFill>
                  <a:schemeClr val="accent1">
                    <a:lumMod val="75000"/>
                  </a:schemeClr>
                </a:solidFill>
                <a:cs typeface="Calibri" pitchFamily="34" charset="0"/>
              </a:rPr>
              <a:t>Provision of external quality control by Lugar Center of NCDC and Internationally accredited Reference laboratory</a:t>
            </a:r>
          </a:p>
          <a:p>
            <a:pPr marL="684213">
              <a:buFont typeface="Wingdings" pitchFamily="2" charset="2"/>
              <a:buChar char="Ø"/>
              <a:tabLst>
                <a:tab pos="627063" algn="l"/>
              </a:tabLst>
            </a:pPr>
            <a:r>
              <a:rPr lang="en-US" sz="2000" dirty="0" smtClean="0">
                <a:solidFill>
                  <a:schemeClr val="accent1">
                    <a:lumMod val="75000"/>
                  </a:schemeClr>
                </a:solidFill>
                <a:cs typeface="Calibri" pitchFamily="34" charset="0"/>
              </a:rPr>
              <a:t>Upgrading and administration of Blood Donor Database</a:t>
            </a:r>
          </a:p>
          <a:p>
            <a:pPr marL="684213" lvl="1" indent="-342900">
              <a:buFont typeface="Wingdings" pitchFamily="2" charset="2"/>
              <a:buChar char="Ø"/>
              <a:tabLst>
                <a:tab pos="627063" algn="l"/>
              </a:tabLst>
            </a:pPr>
            <a:r>
              <a:rPr lang="en-US" sz="2000" dirty="0" smtClean="0">
                <a:solidFill>
                  <a:schemeClr val="accent1">
                    <a:lumMod val="75000"/>
                  </a:schemeClr>
                </a:solidFill>
                <a:cs typeface="Calibri" pitchFamily="34" charset="0"/>
              </a:rPr>
              <a:t>Popularization of regular unpaid blood donations</a:t>
            </a:r>
            <a:endParaRPr lang="en-US" dirty="0" smtClean="0"/>
          </a:p>
          <a:p>
            <a:pPr>
              <a:tabLst>
                <a:tab pos="401638" algn="l"/>
              </a:tabLst>
            </a:pPr>
            <a:endParaRPr lang="en-US" sz="2000" dirty="0" smtClean="0">
              <a:solidFill>
                <a:schemeClr val="accent1">
                  <a:lumMod val="75000"/>
                </a:schemeClr>
              </a:solidFill>
              <a:cs typeface="Calibri" pitchFamily="34" charset="0"/>
            </a:endParaRPr>
          </a:p>
          <a:p>
            <a:pPr>
              <a:tabLst>
                <a:tab pos="401638" algn="l"/>
              </a:tabLst>
            </a:pPr>
            <a:r>
              <a:rPr lang="en-US" sz="2000" dirty="0" smtClean="0">
                <a:solidFill>
                  <a:schemeClr val="accent1">
                    <a:lumMod val="75000"/>
                  </a:schemeClr>
                </a:solidFill>
                <a:cs typeface="Calibri" pitchFamily="34" charset="0"/>
              </a:rPr>
              <a:t>Currently, there are 12 blood establishments enrolled in the program, approximately 70 000 donations are performed per year and percentage of non-paid donations reached 30% of the total donations in 2016. </a:t>
            </a:r>
          </a:p>
          <a:p>
            <a:pPr>
              <a:buNone/>
              <a:tabLst>
                <a:tab pos="401638" algn="l"/>
              </a:tabLst>
            </a:pPr>
            <a:endParaRPr lang="en-US" sz="2000" dirty="0" smtClean="0">
              <a:solidFill>
                <a:schemeClr val="accent1">
                  <a:lumMod val="75000"/>
                </a:schemeClr>
              </a:solidFill>
              <a:cs typeface="Calibri" pitchFamily="34" charset="0"/>
            </a:endParaRPr>
          </a:p>
          <a:p>
            <a:pPr>
              <a:buNone/>
            </a:pPr>
            <a:endParaRPr lang="en-US" sz="2000" dirty="0" smtClean="0">
              <a:solidFill>
                <a:schemeClr val="accent1">
                  <a:lumMod val="75000"/>
                </a:schemeClr>
              </a:solidFill>
              <a:cs typeface="Calibri" pitchFamily="34" charset="0"/>
            </a:endParaRPr>
          </a:p>
          <a:p>
            <a:pPr marL="457200" lvl="1" indent="-111125">
              <a:buFontTx/>
              <a:buChar char="-"/>
            </a:pPr>
            <a:endParaRPr lang="en-US" sz="2000" dirty="0" smtClean="0">
              <a:solidFill>
                <a:schemeClr val="accent1">
                  <a:lumMod val="75000"/>
                </a:schemeClr>
              </a:solidFill>
              <a:cs typeface="Calibri" pitchFamily="34" charset="0"/>
            </a:endParaRPr>
          </a:p>
          <a:p>
            <a:pPr marL="457200" lvl="1" indent="-185738" algn="just">
              <a:buNone/>
            </a:pPr>
            <a:endParaRPr lang="en-US" sz="2000" dirty="0" smtClean="0">
              <a:solidFill>
                <a:schemeClr val="accent1">
                  <a:lumMod val="75000"/>
                </a:schemeClr>
              </a:solidFill>
              <a:cs typeface="Calibri" pitchFamily="34" charset="0"/>
            </a:endParaRPr>
          </a:p>
          <a:p>
            <a:pPr marL="457200" lvl="1" indent="-185738" algn="just">
              <a:buFontTx/>
              <a:buChar char="-"/>
            </a:pPr>
            <a:endParaRPr lang="en-US" sz="2000" dirty="0" smtClean="0">
              <a:solidFill>
                <a:schemeClr val="accent1">
                  <a:lumMod val="75000"/>
                </a:schemeClr>
              </a:solidFill>
              <a:cs typeface="Calibri" pitchFamily="34" charset="0"/>
            </a:endParaRPr>
          </a:p>
          <a:p>
            <a:pPr marL="533400" lvl="1" indent="-261938">
              <a:buFont typeface="Wingdings" pitchFamily="2" charset="2"/>
              <a:buChar char="Ø"/>
            </a:pPr>
            <a:endParaRPr lang="en-US" sz="2000" dirty="0" smtClean="0">
              <a:solidFill>
                <a:schemeClr val="accent1">
                  <a:lumMod val="75000"/>
                </a:schemeClr>
              </a:solidFill>
              <a:cs typeface="Calibri" pitchFamily="34" charset="0"/>
            </a:endParaRPr>
          </a:p>
          <a:p>
            <a:pPr marL="273368" indent="-266700"/>
            <a:endParaRPr lang="en-US" sz="2000" dirty="0" smtClean="0">
              <a:solidFill>
                <a:schemeClr val="accent1">
                  <a:lumMod val="75000"/>
                </a:schemeClr>
              </a:solidFill>
              <a:cs typeface="Calibri" pitchFamily="34" charset="0"/>
            </a:endParaRPr>
          </a:p>
          <a:p>
            <a:pPr marL="457200" lvl="1" indent="0">
              <a:buNone/>
            </a:pPr>
            <a:endParaRPr lang="en-US" sz="2000" dirty="0">
              <a:solidFill>
                <a:schemeClr val="accent1">
                  <a:lumMod val="75000"/>
                </a:schemeClr>
              </a:solidFill>
              <a:cs typeface="Calibri" pitchFamily="34" charset="0"/>
            </a:endParaRPr>
          </a:p>
        </p:txBody>
      </p:sp>
      <p:sp>
        <p:nvSpPr>
          <p:cNvPr id="4"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dirty="0"/>
          </a:p>
        </p:txBody>
      </p:sp>
      <p:sp>
        <p:nvSpPr>
          <p:cNvPr id="7"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8" name="Picture 1030" descr="logo"/>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9"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extLst>
      <p:ext uri="{BB962C8B-B14F-4D97-AF65-F5344CB8AC3E}">
        <p14:creationId xmlns="" xmlns:p14="http://schemas.microsoft.com/office/powerpoint/2010/main" val="40422441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9683" y="1160060"/>
            <a:ext cx="7792871" cy="941696"/>
          </a:xfrm>
        </p:spPr>
        <p:txBody>
          <a:bodyPr>
            <a:normAutofit/>
          </a:bodyPr>
          <a:lstStyle/>
          <a:p>
            <a:pPr marL="0" lvl="0" indent="0" algn="just">
              <a:buNone/>
            </a:pPr>
            <a:r>
              <a:rPr lang="en-US" sz="2200" dirty="0" smtClean="0">
                <a:solidFill>
                  <a:schemeClr val="accent1">
                    <a:lumMod val="75000"/>
                  </a:schemeClr>
                </a:solidFill>
              </a:rPr>
              <a:t>Number and percentage of non-paid donations have been increased and reached 30% of the total donation in 2016   </a:t>
            </a:r>
          </a:p>
          <a:p>
            <a:pPr lvl="0" algn="just">
              <a:buNone/>
            </a:pPr>
            <a:endParaRPr lang="ka-GE" sz="900" dirty="0" smtClean="0">
              <a:solidFill>
                <a:schemeClr val="accent1">
                  <a:lumMod val="75000"/>
                </a:schemeClr>
              </a:solidFill>
            </a:endParaRPr>
          </a:p>
          <a:p>
            <a:pPr algn="just">
              <a:buNone/>
            </a:pPr>
            <a:endParaRPr lang="ka-GE" sz="1600" dirty="0">
              <a:solidFill>
                <a:schemeClr val="accent1">
                  <a:lumMod val="75000"/>
                </a:schemeClr>
              </a:solidFill>
            </a:endParaRPr>
          </a:p>
        </p:txBody>
      </p:sp>
      <p:sp>
        <p:nvSpPr>
          <p:cNvPr id="9" name="Title 1"/>
          <p:cNvSpPr txBox="1">
            <a:spLocks/>
          </p:cNvSpPr>
          <p:nvPr/>
        </p:nvSpPr>
        <p:spPr>
          <a:xfrm>
            <a:off x="383544" y="387244"/>
            <a:ext cx="8582890" cy="7801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dirty="0" smtClean="0">
                <a:solidFill>
                  <a:schemeClr val="accent1">
                    <a:lumMod val="75000"/>
                  </a:schemeClr>
                </a:solidFill>
                <a:latin typeface="Calibri" pitchFamily="34" charset="0"/>
                <a:cs typeface="Calibri" pitchFamily="34" charset="0"/>
              </a:rPr>
              <a:t>Statistical Data</a:t>
            </a:r>
            <a:endParaRPr lang="ka-GE" sz="3600" dirty="0">
              <a:solidFill>
                <a:schemeClr val="accent1">
                  <a:lumMod val="75000"/>
                </a:schemeClr>
              </a:solidFill>
              <a:latin typeface="Calibri" pitchFamily="34" charset="0"/>
              <a:cs typeface="Calibri" pitchFamily="34" charset="0"/>
            </a:endParaRPr>
          </a:p>
        </p:txBody>
      </p:sp>
      <p:graphicFrame>
        <p:nvGraphicFramePr>
          <p:cNvPr id="10" name="Chart 9"/>
          <p:cNvGraphicFramePr/>
          <p:nvPr/>
        </p:nvGraphicFramePr>
        <p:xfrm>
          <a:off x="685800" y="2286000"/>
          <a:ext cx="7574507" cy="3548418"/>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6"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7" name="Picture 1030" descr="logo"/>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extLst>
      <p:ext uri="{BB962C8B-B14F-4D97-AF65-F5344CB8AC3E}">
        <p14:creationId xmlns:p14="http://schemas.microsoft.com/office/powerpoint/2010/main" xmlns="" val="8233948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1"/>
          <p:cNvSpPr txBox="1">
            <a:spLocks/>
          </p:cNvSpPr>
          <p:nvPr/>
        </p:nvSpPr>
        <p:spPr>
          <a:xfrm>
            <a:off x="0" y="286354"/>
            <a:ext cx="9144000" cy="590931"/>
          </a:xfrm>
          <a:prstGeom prst="rect">
            <a:avLst/>
          </a:prstGeom>
        </p:spPr>
        <p:txBody>
          <a:bodyPr vert="horz" wrap="square" lIns="91440" tIns="45720" rIns="91440" bIns="45720" rtlCol="0" anchor="ctr">
            <a:sp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i="0" u="none" strike="noStrike" kern="1200" cap="none" spc="0" normalizeH="0" baseline="0" noProof="0" dirty="0" smtClean="0">
                <a:ln>
                  <a:noFill/>
                </a:ln>
                <a:solidFill>
                  <a:schemeClr val="accent1">
                    <a:lumMod val="75000"/>
                  </a:schemeClr>
                </a:solidFill>
                <a:effectLst/>
                <a:uLnTx/>
                <a:uFillTx/>
                <a:latin typeface="+mj-lt"/>
                <a:ea typeface="+mj-ea"/>
                <a:cs typeface="+mj-cs"/>
              </a:rPr>
              <a:t>Statistical Data</a:t>
            </a:r>
            <a:endParaRPr kumimoji="0" lang="ka-GE" sz="3600" i="0" u="none" strike="noStrike" kern="1200" cap="none" spc="0" normalizeH="0" baseline="0" noProof="0" dirty="0">
              <a:ln>
                <a:noFill/>
              </a:ln>
              <a:solidFill>
                <a:schemeClr val="accent1">
                  <a:lumMod val="75000"/>
                </a:schemeClr>
              </a:solidFill>
              <a:effectLst/>
              <a:uLnTx/>
              <a:uFillTx/>
              <a:latin typeface="+mj-lt"/>
              <a:ea typeface="+mj-ea"/>
              <a:cs typeface="+mj-cs"/>
            </a:endParaRPr>
          </a:p>
        </p:txBody>
      </p:sp>
      <p:sp>
        <p:nvSpPr>
          <p:cNvPr id="25" name="Line Callout 2 (No Border) 24"/>
          <p:cNvSpPr/>
          <p:nvPr/>
        </p:nvSpPr>
        <p:spPr>
          <a:xfrm rot="10590924">
            <a:off x="400067" y="2598697"/>
            <a:ext cx="736979" cy="311879"/>
          </a:xfrm>
          <a:prstGeom prst="callout2">
            <a:avLst>
              <a:gd name="adj1" fmla="val 18750"/>
              <a:gd name="adj2" fmla="val -8333"/>
              <a:gd name="adj3" fmla="val 18750"/>
              <a:gd name="adj4" fmla="val -16667"/>
              <a:gd name="adj5" fmla="val -71267"/>
              <a:gd name="adj6" fmla="val -43065"/>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dirty="0"/>
          </a:p>
        </p:txBody>
      </p:sp>
      <p:sp>
        <p:nvSpPr>
          <p:cNvPr id="26" name="Line Callout 2 (No Border) 25"/>
          <p:cNvSpPr/>
          <p:nvPr/>
        </p:nvSpPr>
        <p:spPr>
          <a:xfrm>
            <a:off x="6023210" y="2328081"/>
            <a:ext cx="736979" cy="346881"/>
          </a:xfrm>
          <a:prstGeom prst="callout2">
            <a:avLst>
              <a:gd name="adj1" fmla="val 18750"/>
              <a:gd name="adj2" fmla="val -8333"/>
              <a:gd name="adj3" fmla="val 18750"/>
              <a:gd name="adj4" fmla="val -16667"/>
              <a:gd name="adj5" fmla="val 175469"/>
              <a:gd name="adj6" fmla="val -68889"/>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b="1" dirty="0" smtClean="0">
                <a:solidFill>
                  <a:schemeClr val="tx1"/>
                </a:solidFill>
              </a:rPr>
              <a:t>1%</a:t>
            </a:r>
            <a:endParaRPr lang="en-US" sz="1400" b="1" dirty="0">
              <a:solidFill>
                <a:schemeClr val="tx1"/>
              </a:solidFill>
            </a:endParaRPr>
          </a:p>
        </p:txBody>
      </p:sp>
      <p:sp>
        <p:nvSpPr>
          <p:cNvPr id="27" name="Line Callout 2 (No Border) 26"/>
          <p:cNvSpPr/>
          <p:nvPr/>
        </p:nvSpPr>
        <p:spPr>
          <a:xfrm rot="10590924">
            <a:off x="1657349" y="1754825"/>
            <a:ext cx="736979" cy="292529"/>
          </a:xfrm>
          <a:prstGeom prst="callout2">
            <a:avLst>
              <a:gd name="adj1" fmla="val 18750"/>
              <a:gd name="adj2" fmla="val -8333"/>
              <a:gd name="adj3" fmla="val 18750"/>
              <a:gd name="adj4" fmla="val -16667"/>
              <a:gd name="adj5" fmla="val -128434"/>
              <a:gd name="adj6" fmla="val -60199"/>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1400" dirty="0">
              <a:solidFill>
                <a:schemeClr val="tx1"/>
              </a:solidFill>
              <a:latin typeface="Sylfaen" pitchFamily="18" charset="0"/>
            </a:endParaRPr>
          </a:p>
        </p:txBody>
      </p:sp>
      <p:sp>
        <p:nvSpPr>
          <p:cNvPr id="28" name="TextBox 27"/>
          <p:cNvSpPr txBox="1"/>
          <p:nvPr/>
        </p:nvSpPr>
        <p:spPr>
          <a:xfrm>
            <a:off x="1719620" y="1719618"/>
            <a:ext cx="627797" cy="307777"/>
          </a:xfrm>
          <a:prstGeom prst="rect">
            <a:avLst/>
          </a:prstGeom>
          <a:noFill/>
        </p:spPr>
        <p:txBody>
          <a:bodyPr wrap="square" rtlCol="0">
            <a:spAutoFit/>
          </a:bodyPr>
          <a:lstStyle/>
          <a:p>
            <a:pPr algn="ctr"/>
            <a:r>
              <a:rPr lang="en-US" sz="1400" b="1" dirty="0" smtClean="0"/>
              <a:t>0.1%</a:t>
            </a:r>
            <a:endParaRPr lang="en-US" sz="1400" b="1" dirty="0"/>
          </a:p>
        </p:txBody>
      </p:sp>
      <p:sp>
        <p:nvSpPr>
          <p:cNvPr id="30" name="TextBox 29"/>
          <p:cNvSpPr txBox="1"/>
          <p:nvPr/>
        </p:nvSpPr>
        <p:spPr>
          <a:xfrm>
            <a:off x="395784" y="2552131"/>
            <a:ext cx="750627" cy="307777"/>
          </a:xfrm>
          <a:prstGeom prst="rect">
            <a:avLst/>
          </a:prstGeom>
          <a:noFill/>
        </p:spPr>
        <p:txBody>
          <a:bodyPr wrap="square" rtlCol="0">
            <a:spAutoFit/>
          </a:bodyPr>
          <a:lstStyle/>
          <a:p>
            <a:pPr algn="ctr"/>
            <a:r>
              <a:rPr lang="en-US" sz="1400" b="1" dirty="0" smtClean="0"/>
              <a:t>0.8%</a:t>
            </a:r>
            <a:endParaRPr lang="en-US" sz="1400" b="1" dirty="0"/>
          </a:p>
        </p:txBody>
      </p:sp>
      <p:graphicFrame>
        <p:nvGraphicFramePr>
          <p:cNvPr id="14" name="Content Placeholder 13"/>
          <p:cNvGraphicFramePr>
            <a:graphicFrameLocks noGrp="1"/>
          </p:cNvGraphicFramePr>
          <p:nvPr>
            <p:ph idx="1"/>
          </p:nvPr>
        </p:nvGraphicFramePr>
        <p:xfrm>
          <a:off x="518614" y="2224585"/>
          <a:ext cx="8079473" cy="4210334"/>
        </p:xfrm>
        <a:graphic>
          <a:graphicData uri="http://schemas.openxmlformats.org/drawingml/2006/chart">
            <c:chart xmlns:c="http://schemas.openxmlformats.org/drawingml/2006/chart" xmlns:r="http://schemas.openxmlformats.org/officeDocument/2006/relationships" r:id="rId3"/>
          </a:graphicData>
        </a:graphic>
      </p:graphicFrame>
      <p:sp>
        <p:nvSpPr>
          <p:cNvPr id="20" name="Line Callout 2 (No Border) 19"/>
          <p:cNvSpPr/>
          <p:nvPr/>
        </p:nvSpPr>
        <p:spPr>
          <a:xfrm>
            <a:off x="4531057" y="1856098"/>
            <a:ext cx="586853" cy="300250"/>
          </a:xfrm>
          <a:prstGeom prst="callout2">
            <a:avLst>
              <a:gd name="adj1" fmla="val 18750"/>
              <a:gd name="adj2" fmla="val -8333"/>
              <a:gd name="adj3" fmla="val 18750"/>
              <a:gd name="adj4" fmla="val -16667"/>
              <a:gd name="adj5" fmla="val 157955"/>
              <a:gd name="adj6" fmla="val -62946"/>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accent1">
                    <a:lumMod val="50000"/>
                  </a:schemeClr>
                </a:solidFill>
              </a:rPr>
              <a:t>0.5%</a:t>
            </a:r>
            <a:endParaRPr lang="en-US" sz="1400" b="1" dirty="0">
              <a:solidFill>
                <a:schemeClr val="accent1">
                  <a:lumMod val="50000"/>
                </a:schemeClr>
              </a:solidFill>
            </a:endParaRPr>
          </a:p>
        </p:txBody>
      </p:sp>
      <p:sp>
        <p:nvSpPr>
          <p:cNvPr id="36" name="Rectangle 35"/>
          <p:cNvSpPr/>
          <p:nvPr/>
        </p:nvSpPr>
        <p:spPr>
          <a:xfrm>
            <a:off x="641445" y="853954"/>
            <a:ext cx="7874758" cy="646331"/>
          </a:xfrm>
          <a:prstGeom prst="rect">
            <a:avLst/>
          </a:prstGeom>
        </p:spPr>
        <p:txBody>
          <a:bodyPr wrap="square">
            <a:spAutoFit/>
          </a:bodyPr>
          <a:lstStyle/>
          <a:p>
            <a:r>
              <a:rPr lang="en-US" dirty="0" smtClean="0">
                <a:solidFill>
                  <a:schemeClr val="accent1">
                    <a:lumMod val="75000"/>
                  </a:schemeClr>
                </a:solidFill>
              </a:rPr>
              <a:t>Share of  screening positive transfusion transmissible infections among  all donations performed in 2016   </a:t>
            </a:r>
            <a:endParaRPr lang="en-US" dirty="0">
              <a:solidFill>
                <a:schemeClr val="accent1">
                  <a:lumMod val="75000"/>
                </a:schemeClr>
              </a:solidFill>
            </a:endParaRPr>
          </a:p>
        </p:txBody>
      </p:sp>
      <p:sp>
        <p:nvSpPr>
          <p:cNvPr id="11"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12"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13" name="Picture 1030" descr="logo"/>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5"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88063" y="307834"/>
            <a:ext cx="7772400" cy="792162"/>
          </a:xfrm>
        </p:spPr>
        <p:txBody>
          <a:bodyPr>
            <a:normAutofit/>
          </a:bodyPr>
          <a:lstStyle/>
          <a:p>
            <a:pPr algn="ctr"/>
            <a:r>
              <a:rPr lang="en-US" sz="3600" dirty="0" smtClean="0">
                <a:solidFill>
                  <a:schemeClr val="accent1">
                    <a:lumMod val="75000"/>
                  </a:schemeClr>
                </a:solidFill>
                <a:latin typeface="Calibri" pitchFamily="34" charset="0"/>
                <a:cs typeface="Calibri" pitchFamily="34" charset="0"/>
              </a:rPr>
              <a:t>Safe Blood</a:t>
            </a:r>
            <a:endParaRPr lang="en-US" sz="3600" dirty="0">
              <a:solidFill>
                <a:schemeClr val="accent1">
                  <a:lumMod val="75000"/>
                </a:schemeClr>
              </a:solidFill>
              <a:latin typeface="Calibri" pitchFamily="34" charset="0"/>
              <a:cs typeface="Calibri" pitchFamily="34" charset="0"/>
            </a:endParaRPr>
          </a:p>
        </p:txBody>
      </p:sp>
      <p:sp>
        <p:nvSpPr>
          <p:cNvPr id="6" name="Content Placeholder 2"/>
          <p:cNvSpPr>
            <a:spLocks noGrp="1"/>
          </p:cNvSpPr>
          <p:nvPr>
            <p:ph idx="1"/>
          </p:nvPr>
        </p:nvSpPr>
        <p:spPr>
          <a:xfrm>
            <a:off x="304800" y="1219200"/>
            <a:ext cx="8483098" cy="5006568"/>
          </a:xfrm>
        </p:spPr>
        <p:txBody>
          <a:bodyPr>
            <a:normAutofit/>
          </a:bodyPr>
          <a:lstStyle/>
          <a:p>
            <a:pPr>
              <a:buNone/>
            </a:pPr>
            <a:r>
              <a:rPr lang="en-US" sz="2000" dirty="0" smtClean="0">
                <a:solidFill>
                  <a:schemeClr val="accent1">
                    <a:lumMod val="75000"/>
                  </a:schemeClr>
                </a:solidFill>
                <a:cs typeface="Calibri" pitchFamily="34" charset="0"/>
              </a:rPr>
              <a:t>	</a:t>
            </a:r>
          </a:p>
          <a:p>
            <a:pPr>
              <a:buNone/>
            </a:pPr>
            <a:endParaRPr lang="en-US" sz="800" dirty="0" smtClean="0">
              <a:solidFill>
                <a:schemeClr val="accent1">
                  <a:lumMod val="75000"/>
                </a:schemeClr>
              </a:solidFill>
              <a:cs typeface="Calibri" pitchFamily="34" charset="0"/>
            </a:endParaRPr>
          </a:p>
          <a:p>
            <a:pPr marL="457200" lvl="1" indent="-111125">
              <a:buFontTx/>
              <a:buChar char="-"/>
            </a:pPr>
            <a:endParaRPr lang="en-US" sz="800" dirty="0" smtClean="0">
              <a:solidFill>
                <a:schemeClr val="accent1">
                  <a:lumMod val="75000"/>
                </a:schemeClr>
              </a:solidFill>
              <a:cs typeface="Calibri" pitchFamily="34" charset="0"/>
            </a:endParaRPr>
          </a:p>
          <a:p>
            <a:pPr marL="457200" lvl="1" indent="-185738" algn="just">
              <a:buNone/>
            </a:pPr>
            <a:endParaRPr lang="en-US" sz="800" dirty="0" smtClean="0">
              <a:solidFill>
                <a:schemeClr val="accent1">
                  <a:lumMod val="75000"/>
                </a:schemeClr>
              </a:solidFill>
              <a:cs typeface="Calibri" pitchFamily="34" charset="0"/>
            </a:endParaRPr>
          </a:p>
          <a:p>
            <a:pPr marL="457200" lvl="1" indent="-185738" algn="just">
              <a:buFontTx/>
              <a:buChar char="-"/>
            </a:pPr>
            <a:endParaRPr lang="en-US" sz="800" dirty="0" smtClean="0">
              <a:solidFill>
                <a:schemeClr val="accent1">
                  <a:lumMod val="75000"/>
                </a:schemeClr>
              </a:solidFill>
              <a:cs typeface="Calibri" pitchFamily="34" charset="0"/>
            </a:endParaRPr>
          </a:p>
          <a:p>
            <a:pPr marL="533400" lvl="1" indent="-261938">
              <a:buFont typeface="Wingdings" pitchFamily="2" charset="2"/>
              <a:buChar char="Ø"/>
            </a:pPr>
            <a:endParaRPr lang="en-US" sz="2000" dirty="0" smtClean="0">
              <a:solidFill>
                <a:schemeClr val="accent1">
                  <a:lumMod val="75000"/>
                </a:schemeClr>
              </a:solidFill>
              <a:cs typeface="Calibri" pitchFamily="34" charset="0"/>
            </a:endParaRPr>
          </a:p>
          <a:p>
            <a:pPr marL="273368" indent="-266700"/>
            <a:endParaRPr lang="en-US" sz="2000" dirty="0" smtClean="0">
              <a:solidFill>
                <a:schemeClr val="accent1">
                  <a:lumMod val="75000"/>
                </a:schemeClr>
              </a:solidFill>
              <a:cs typeface="Calibri" pitchFamily="34" charset="0"/>
            </a:endParaRPr>
          </a:p>
          <a:p>
            <a:pPr marL="457200" lvl="1" indent="0">
              <a:buNone/>
            </a:pPr>
            <a:endParaRPr lang="en-US" sz="2000" dirty="0">
              <a:solidFill>
                <a:schemeClr val="accent1">
                  <a:lumMod val="75000"/>
                </a:schemeClr>
              </a:solidFill>
              <a:cs typeface="Calibri" pitchFamily="34" charset="0"/>
            </a:endParaRPr>
          </a:p>
        </p:txBody>
      </p:sp>
      <p:graphicFrame>
        <p:nvGraphicFramePr>
          <p:cNvPr id="4" name="Table 3"/>
          <p:cNvGraphicFramePr>
            <a:graphicFrameLocks noGrp="1"/>
          </p:cNvGraphicFramePr>
          <p:nvPr/>
        </p:nvGraphicFramePr>
        <p:xfrm>
          <a:off x="609600" y="1447800"/>
          <a:ext cx="7848600" cy="4495799"/>
        </p:xfrm>
        <a:graphic>
          <a:graphicData uri="http://schemas.openxmlformats.org/drawingml/2006/table">
            <a:tbl>
              <a:tblPr firstRow="1" bandRow="1">
                <a:tableStyleId>{5C22544A-7EE6-4342-B048-85BDC9FD1C3A}</a:tableStyleId>
              </a:tblPr>
              <a:tblGrid>
                <a:gridCol w="6553200"/>
                <a:gridCol w="1295400"/>
              </a:tblGrid>
              <a:tr h="525109">
                <a:tc>
                  <a:txBody>
                    <a:bodyPr/>
                    <a:lstStyle/>
                    <a:p>
                      <a:pPr algn="ctr"/>
                      <a:r>
                        <a:rPr lang="en-US" dirty="0" smtClean="0"/>
                        <a:t>Component</a:t>
                      </a:r>
                      <a:endParaRPr lang="en-US" dirty="0"/>
                    </a:p>
                  </a:txBody>
                  <a:tcPr/>
                </a:tc>
                <a:tc>
                  <a:txBody>
                    <a:bodyPr/>
                    <a:lstStyle/>
                    <a:p>
                      <a:pPr algn="ctr"/>
                      <a:r>
                        <a:rPr lang="en-US" dirty="0" smtClean="0"/>
                        <a:t>Budget</a:t>
                      </a:r>
                      <a:endParaRPr lang="en-US" dirty="0"/>
                    </a:p>
                  </a:txBody>
                  <a:tcPr/>
                </a:tc>
              </a:tr>
              <a:tr h="1424269">
                <a:tc>
                  <a:txBody>
                    <a:bodyPr/>
                    <a:lstStyle/>
                    <a:p>
                      <a:pPr marL="0" lvl="1" indent="0" algn="l">
                        <a:buNone/>
                        <a:tabLst>
                          <a:tab pos="0" algn="l"/>
                        </a:tabLst>
                      </a:pPr>
                      <a:r>
                        <a:rPr lang="en-US" sz="2000" dirty="0" smtClean="0">
                          <a:solidFill>
                            <a:schemeClr val="accent1">
                              <a:lumMod val="75000"/>
                            </a:schemeClr>
                          </a:solidFill>
                          <a:cs typeface="Calibri" pitchFamily="34" charset="0"/>
                        </a:rPr>
                        <a:t>Screening of 100% of blood donations for Hepatitis B and C, HIV by means of EIA method and Syphilis (using TPHA method) as well as blood group and rhesus determination</a:t>
                      </a:r>
                    </a:p>
                  </a:txBody>
                  <a:tcPr/>
                </a:tc>
                <a:tc>
                  <a:txBody>
                    <a:bodyPr/>
                    <a:lstStyle/>
                    <a:p>
                      <a:pPr algn="just">
                        <a:lnSpc>
                          <a:spcPct val="107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800" dirty="0">
                          <a:solidFill>
                            <a:schemeClr val="accent1">
                              <a:lumMod val="75000"/>
                            </a:schemeClr>
                          </a:solidFill>
                          <a:latin typeface="Sylfaen"/>
                          <a:ea typeface="Sylfaen"/>
                          <a:cs typeface="Times New Roman"/>
                        </a:rPr>
                        <a:t>1,530.0 </a:t>
                      </a:r>
                      <a:endParaRPr lang="en-US" sz="1800" dirty="0">
                        <a:solidFill>
                          <a:schemeClr val="accent1">
                            <a:lumMod val="75000"/>
                          </a:schemeClr>
                        </a:solidFill>
                        <a:latin typeface="Calibri"/>
                        <a:ea typeface="Calibri"/>
                        <a:cs typeface="Times New Roman"/>
                      </a:endParaRPr>
                    </a:p>
                  </a:txBody>
                  <a:tcPr marL="9525" marR="9525" marT="0" marB="0" anchor="ctr"/>
                </a:tc>
              </a:tr>
              <a:tr h="1424269">
                <a:tc>
                  <a:txBody>
                    <a:bodyPr/>
                    <a:lstStyle/>
                    <a:p>
                      <a:pPr marL="111125" marR="0" lvl="1" indent="-111125" algn="l"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1">
                              <a:lumMod val="75000"/>
                            </a:schemeClr>
                          </a:solidFill>
                          <a:cs typeface="Calibri" pitchFamily="34" charset="0"/>
                        </a:rPr>
                        <a:t>- Provision of external quality control by Lugar Center of NCDC and Internationally accredited Reference laboratory</a:t>
                      </a:r>
                    </a:p>
                    <a:p>
                      <a:pPr marL="0" marR="0" lvl="1" indent="0" algn="l"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1">
                              <a:lumMod val="75000"/>
                            </a:schemeClr>
                          </a:solidFill>
                          <a:cs typeface="Calibri" pitchFamily="34" charset="0"/>
                        </a:rPr>
                        <a:t>-</a:t>
                      </a:r>
                      <a:r>
                        <a:rPr lang="en-US" sz="2000" baseline="0" dirty="0" smtClean="0">
                          <a:solidFill>
                            <a:schemeClr val="accent1">
                              <a:lumMod val="75000"/>
                            </a:schemeClr>
                          </a:solidFill>
                          <a:cs typeface="Calibri" pitchFamily="34" charset="0"/>
                        </a:rPr>
                        <a:t> </a:t>
                      </a:r>
                      <a:r>
                        <a:rPr lang="en-US" sz="2000" dirty="0" smtClean="0">
                          <a:solidFill>
                            <a:schemeClr val="accent1">
                              <a:lumMod val="75000"/>
                            </a:schemeClr>
                          </a:solidFill>
                          <a:cs typeface="Calibri" pitchFamily="34" charset="0"/>
                        </a:rPr>
                        <a:t>Upgrading and administration of Blood Donor Database</a:t>
                      </a:r>
                      <a:endParaRPr lang="en-US" dirty="0"/>
                    </a:p>
                  </a:txBody>
                  <a:tcPr/>
                </a:tc>
                <a:tc>
                  <a:txBody>
                    <a:bodyPr/>
                    <a:lstStyle/>
                    <a:p>
                      <a:pPr algn="just">
                        <a:lnSpc>
                          <a:spcPct val="107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800" dirty="0">
                          <a:solidFill>
                            <a:schemeClr val="accent1">
                              <a:lumMod val="75000"/>
                            </a:schemeClr>
                          </a:solidFill>
                          <a:latin typeface="Sylfaen"/>
                          <a:ea typeface="Sylfaen"/>
                          <a:cs typeface="Times New Roman"/>
                        </a:rPr>
                        <a:t>115.0 </a:t>
                      </a:r>
                      <a:endParaRPr lang="en-US" sz="1800" dirty="0">
                        <a:solidFill>
                          <a:schemeClr val="accent1">
                            <a:lumMod val="75000"/>
                          </a:schemeClr>
                        </a:solidFill>
                        <a:latin typeface="Calibri"/>
                        <a:ea typeface="Calibri"/>
                        <a:cs typeface="Times New Roman"/>
                      </a:endParaRPr>
                    </a:p>
                  </a:txBody>
                  <a:tcPr marL="9525" marR="9525" marT="0" marB="0" anchor="ctr"/>
                </a:tc>
              </a:tr>
              <a:tr h="561076">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1">
                              <a:lumMod val="75000"/>
                            </a:schemeClr>
                          </a:solidFill>
                          <a:cs typeface="Calibri" pitchFamily="34" charset="0"/>
                        </a:rPr>
                        <a:t>Popularization of regular unpaid blood donations</a:t>
                      </a:r>
                      <a:endParaRPr lang="en-US" dirty="0"/>
                    </a:p>
                  </a:txBody>
                  <a:tcPr/>
                </a:tc>
                <a:tc>
                  <a:txBody>
                    <a:bodyPr/>
                    <a:lstStyle/>
                    <a:p>
                      <a:pPr algn="just">
                        <a:lnSpc>
                          <a:spcPct val="107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800" dirty="0">
                          <a:solidFill>
                            <a:schemeClr val="accent1">
                              <a:lumMod val="75000"/>
                            </a:schemeClr>
                          </a:solidFill>
                          <a:latin typeface="Sylfaen"/>
                          <a:ea typeface="Sylfaen"/>
                          <a:cs typeface="Times New Roman"/>
                        </a:rPr>
                        <a:t>55.0 </a:t>
                      </a:r>
                      <a:endParaRPr lang="en-US" sz="1800" dirty="0">
                        <a:solidFill>
                          <a:schemeClr val="accent1">
                            <a:lumMod val="75000"/>
                          </a:schemeClr>
                        </a:solidFill>
                        <a:latin typeface="Calibri"/>
                        <a:ea typeface="Calibri"/>
                        <a:cs typeface="Times New Roman"/>
                      </a:endParaRPr>
                    </a:p>
                  </a:txBody>
                  <a:tcPr marL="9525" marR="9525" marT="0" marB="0" anchor="ctr"/>
                </a:tc>
              </a:tr>
              <a:tr h="561076">
                <a:tc>
                  <a:txBody>
                    <a:bodyPr/>
                    <a:lstStyle/>
                    <a:p>
                      <a:r>
                        <a:rPr lang="en-US" sz="2000" b="1" kern="1200" dirty="0" smtClean="0">
                          <a:solidFill>
                            <a:schemeClr val="accent1">
                              <a:lumMod val="75000"/>
                            </a:schemeClr>
                          </a:solidFill>
                          <a:latin typeface="+mn-lt"/>
                          <a:ea typeface="+mn-ea"/>
                          <a:cs typeface="Calibri" pitchFamily="34" charset="0"/>
                        </a:rPr>
                        <a:t>Total</a:t>
                      </a:r>
                    </a:p>
                  </a:txBody>
                  <a:tcPr/>
                </a:tc>
                <a:tc>
                  <a:txBody>
                    <a:bodyPr/>
                    <a:lstStyle/>
                    <a:p>
                      <a:pPr algn="just">
                        <a:lnSpc>
                          <a:spcPct val="107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800" b="1" dirty="0" smtClean="0">
                          <a:solidFill>
                            <a:schemeClr val="accent1">
                              <a:lumMod val="75000"/>
                            </a:schemeClr>
                          </a:solidFill>
                          <a:latin typeface="Sylfaen"/>
                          <a:ea typeface="Sylfaen"/>
                          <a:cs typeface="Times New Roman"/>
                        </a:rPr>
                        <a:t>1</a:t>
                      </a:r>
                      <a:r>
                        <a:rPr lang="en-US" sz="1800" b="1" baseline="0" dirty="0" smtClean="0">
                          <a:solidFill>
                            <a:schemeClr val="accent1">
                              <a:lumMod val="75000"/>
                            </a:schemeClr>
                          </a:solidFill>
                          <a:latin typeface="Sylfaen"/>
                          <a:ea typeface="Sylfaen"/>
                          <a:cs typeface="Times New Roman"/>
                        </a:rPr>
                        <a:t> </a:t>
                      </a:r>
                      <a:r>
                        <a:rPr lang="en-US" sz="1800" b="1" dirty="0" smtClean="0">
                          <a:solidFill>
                            <a:schemeClr val="accent1">
                              <a:lumMod val="75000"/>
                            </a:schemeClr>
                          </a:solidFill>
                          <a:latin typeface="Sylfaen"/>
                          <a:ea typeface="Sylfaen"/>
                          <a:cs typeface="Times New Roman"/>
                        </a:rPr>
                        <a:t>700</a:t>
                      </a:r>
                      <a:r>
                        <a:rPr lang="en-US" sz="1800" b="1" baseline="0" dirty="0" smtClean="0">
                          <a:solidFill>
                            <a:schemeClr val="accent1">
                              <a:lumMod val="75000"/>
                            </a:schemeClr>
                          </a:solidFill>
                          <a:latin typeface="Sylfaen"/>
                          <a:ea typeface="Sylfaen"/>
                          <a:cs typeface="Times New Roman"/>
                        </a:rPr>
                        <a:t> </a:t>
                      </a:r>
                      <a:r>
                        <a:rPr lang="en-US" sz="1800" b="1" dirty="0" smtClean="0">
                          <a:solidFill>
                            <a:schemeClr val="accent1">
                              <a:lumMod val="75000"/>
                            </a:schemeClr>
                          </a:solidFill>
                          <a:latin typeface="Sylfaen"/>
                          <a:ea typeface="Sylfaen"/>
                          <a:cs typeface="Times New Roman"/>
                        </a:rPr>
                        <a:t>000</a:t>
                      </a:r>
                      <a:r>
                        <a:rPr lang="en-US" sz="1800" dirty="0" smtClean="0">
                          <a:solidFill>
                            <a:schemeClr val="accent1">
                              <a:lumMod val="75000"/>
                            </a:schemeClr>
                          </a:solidFill>
                          <a:latin typeface="Sylfaen"/>
                          <a:ea typeface="Sylfaen"/>
                          <a:cs typeface="Times New Roman"/>
                        </a:rPr>
                        <a:t> </a:t>
                      </a:r>
                      <a:endParaRPr lang="en-US" sz="1800" dirty="0">
                        <a:solidFill>
                          <a:schemeClr val="accent1">
                            <a:lumMod val="75000"/>
                          </a:schemeClr>
                        </a:solidFill>
                        <a:latin typeface="Calibri"/>
                        <a:ea typeface="Calibri"/>
                        <a:cs typeface="Times New Roman"/>
                      </a:endParaRPr>
                    </a:p>
                  </a:txBody>
                  <a:tcPr marL="9525" marR="9525" marT="0" marB="0" anchor="ctr"/>
                </a:tc>
              </a:tr>
            </a:tbl>
          </a:graphicData>
        </a:graphic>
      </p:graphicFrame>
      <p:sp>
        <p:nvSpPr>
          <p:cNvPr id="7"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8"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9" name="Picture 1030" descr="logo"/>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extLst>
      <p:ext uri="{BB962C8B-B14F-4D97-AF65-F5344CB8AC3E}">
        <p14:creationId xmlns="" xmlns:p14="http://schemas.microsoft.com/office/powerpoint/2010/main" val="40422441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Title 7"/>
          <p:cNvSpPr txBox="1">
            <a:spLocks/>
          </p:cNvSpPr>
          <p:nvPr/>
        </p:nvSpPr>
        <p:spPr>
          <a:xfrm>
            <a:off x="457200" y="1524000"/>
            <a:ext cx="8312020" cy="4114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en-US" sz="1800" b="1" dirty="0">
              <a:solidFill>
                <a:schemeClr val="tx2">
                  <a:lumMod val="75000"/>
                </a:schemeClr>
              </a:solidFill>
            </a:endParaRPr>
          </a:p>
        </p:txBody>
      </p:sp>
      <p:sp>
        <p:nvSpPr>
          <p:cNvPr id="11" name="Title 7"/>
          <p:cNvSpPr txBox="1">
            <a:spLocks/>
          </p:cNvSpPr>
          <p:nvPr/>
        </p:nvSpPr>
        <p:spPr>
          <a:xfrm>
            <a:off x="679580" y="2508570"/>
            <a:ext cx="7931020" cy="36191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ka-GE" sz="1600" dirty="0"/>
          </a:p>
        </p:txBody>
      </p:sp>
      <p:sp>
        <p:nvSpPr>
          <p:cNvPr id="13" name="Title 1"/>
          <p:cNvSpPr txBox="1">
            <a:spLocks/>
          </p:cNvSpPr>
          <p:nvPr/>
        </p:nvSpPr>
        <p:spPr>
          <a:xfrm>
            <a:off x="533400" y="457200"/>
            <a:ext cx="8229600" cy="5334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smtClean="0">
                <a:ln>
                  <a:noFill/>
                </a:ln>
                <a:solidFill>
                  <a:schemeClr val="accent1">
                    <a:lumMod val="75000"/>
                  </a:schemeClr>
                </a:solidFill>
                <a:effectLst/>
                <a:uLnTx/>
                <a:uFillTx/>
                <a:latin typeface="+mj-lt"/>
                <a:ea typeface="+mj-ea"/>
                <a:cs typeface="+mj-cs"/>
              </a:rPr>
              <a:t>Prevention of Occupational Diseases</a:t>
            </a:r>
            <a:endParaRPr kumimoji="0" lang="en-US" sz="2800" b="0" i="0" u="none" strike="noStrike" kern="1200" cap="none" spc="0" normalizeH="0" baseline="0" noProof="0" dirty="0">
              <a:ln>
                <a:noFill/>
              </a:ln>
              <a:solidFill>
                <a:schemeClr val="accent1">
                  <a:lumMod val="75000"/>
                </a:schemeClr>
              </a:solidFill>
              <a:effectLst/>
              <a:uLnTx/>
              <a:uFillTx/>
              <a:latin typeface="+mj-lt"/>
              <a:ea typeface="+mj-ea"/>
              <a:cs typeface="+mj-cs"/>
            </a:endParaRPr>
          </a:p>
        </p:txBody>
      </p:sp>
      <p:sp>
        <p:nvSpPr>
          <p:cNvPr id="2049" name="Rectangle 1"/>
          <p:cNvSpPr>
            <a:spLocks noChangeArrowheads="1"/>
          </p:cNvSpPr>
          <p:nvPr/>
        </p:nvSpPr>
        <p:spPr bwMode="auto">
          <a:xfrm>
            <a:off x="457200" y="1227959"/>
            <a:ext cx="82296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dirty="0" smtClean="0">
                <a:solidFill>
                  <a:schemeClr val="accent1">
                    <a:lumMod val="75000"/>
                  </a:schemeClr>
                </a:solidFill>
              </a:rPr>
              <a:t>The goal of the program is protection of the health of employed population through the prevention of diseases caused by occupation and support to a safe working environment, as well as the investigation of employee’s health, assessment of occupational health risks and provision of appropriate recommendations</a:t>
            </a:r>
          </a:p>
          <a:p>
            <a:endParaRPr lang="en-US" dirty="0" smtClean="0">
              <a:solidFill>
                <a:schemeClr val="accent1">
                  <a:lumMod val="75000"/>
                </a:schemeClr>
              </a:solidFill>
            </a:endParaRPr>
          </a:p>
          <a:p>
            <a:pPr marL="342900" indent="-342900">
              <a:buFont typeface="+mj-lt"/>
              <a:buAutoNum type="arabicPeriod"/>
            </a:pPr>
            <a:r>
              <a:rPr lang="en-US" dirty="0" smtClean="0">
                <a:solidFill>
                  <a:schemeClr val="accent1">
                    <a:lumMod val="75000"/>
                  </a:schemeClr>
                </a:solidFill>
              </a:rPr>
              <a:t>Currently , service provider  organization conducts investigation at three industrial companies  which includes:</a:t>
            </a:r>
          </a:p>
          <a:p>
            <a:pPr marL="692150" indent="-346075">
              <a:buAutoNum type="alphaLcParenR"/>
            </a:pPr>
            <a:r>
              <a:rPr lang="en-US" dirty="0" smtClean="0">
                <a:solidFill>
                  <a:schemeClr val="accent1">
                    <a:lumMod val="75000"/>
                  </a:schemeClr>
                </a:solidFill>
              </a:rPr>
              <a:t>Examination and monitoring of employees health status </a:t>
            </a:r>
          </a:p>
          <a:p>
            <a:pPr marL="692150" indent="-346075">
              <a:buAutoNum type="alphaLcParenR"/>
            </a:pPr>
            <a:r>
              <a:rPr lang="en-US" dirty="0" smtClean="0">
                <a:solidFill>
                  <a:schemeClr val="accent1">
                    <a:lumMod val="75000"/>
                  </a:schemeClr>
                </a:solidFill>
              </a:rPr>
              <a:t>Identification and assessment of occupational risk factors </a:t>
            </a:r>
          </a:p>
          <a:p>
            <a:pPr marL="692150" indent="-346075">
              <a:buAutoNum type="alphaLcParenR"/>
            </a:pPr>
            <a:r>
              <a:rPr lang="en-US" dirty="0" smtClean="0">
                <a:solidFill>
                  <a:schemeClr val="accent1">
                    <a:lumMod val="75000"/>
                  </a:schemeClr>
                </a:solidFill>
              </a:rPr>
              <a:t>Elaboration of recommendations  regarding the reduction of  harmful exposition for certain  organization</a:t>
            </a:r>
          </a:p>
          <a:p>
            <a:pPr marL="692150" indent="-346075">
              <a:buAutoNum type="alphaLcParenR"/>
            </a:pPr>
            <a:r>
              <a:rPr lang="en-US" dirty="0" smtClean="0">
                <a:solidFill>
                  <a:schemeClr val="accent1">
                    <a:lumMod val="75000"/>
                  </a:schemeClr>
                </a:solidFill>
              </a:rPr>
              <a:t>Conducting training courses for administration staff and  employees  on the subject of risk assessment,  control and disease prevention</a:t>
            </a:r>
          </a:p>
          <a:p>
            <a:pPr marL="692150" indent="-346075">
              <a:buAutoNum type="alphaLcParenR"/>
            </a:pPr>
            <a:r>
              <a:rPr lang="en-US" dirty="0" smtClean="0">
                <a:solidFill>
                  <a:schemeClr val="accent1">
                    <a:lumMod val="75000"/>
                  </a:schemeClr>
                </a:solidFill>
              </a:rPr>
              <a:t>Creation of epidemiological map of occupational risks factors  and operation of database</a:t>
            </a:r>
          </a:p>
          <a:p>
            <a:pPr marL="692150" indent="-346075"/>
            <a:endParaRPr lang="en-US" dirty="0" smtClean="0">
              <a:solidFill>
                <a:schemeClr val="accent1">
                  <a:lumMod val="75000"/>
                </a:schemeClr>
              </a:solidFill>
            </a:endParaRPr>
          </a:p>
          <a:p>
            <a:pPr marL="342900" indent="-342900">
              <a:buFont typeface="+mj-lt"/>
              <a:buAutoNum type="arabicPeriod" startAt="2"/>
            </a:pPr>
            <a:r>
              <a:rPr lang="en-US" dirty="0" smtClean="0">
                <a:solidFill>
                  <a:schemeClr val="accent1">
                    <a:lumMod val="75000"/>
                  </a:schemeClr>
                </a:solidFill>
              </a:rPr>
              <a:t>Program budget is 270 000 GEL</a:t>
            </a:r>
          </a:p>
          <a:p>
            <a:endParaRPr lang="en-US" dirty="0" smtClean="0">
              <a:solidFill>
                <a:schemeClr val="accent1">
                  <a:lumMod val="75000"/>
                </a:schemeClr>
              </a:solidFill>
            </a:endParaRPr>
          </a:p>
        </p:txBody>
      </p:sp>
      <p:sp>
        <p:nvSpPr>
          <p:cNvPr id="12"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14"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15" name="Picture 1030" descr="logo"/>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6"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extLst>
      <p:ext uri="{BB962C8B-B14F-4D97-AF65-F5344CB8AC3E}">
        <p14:creationId xmlns="" xmlns:p14="http://schemas.microsoft.com/office/powerpoint/2010/main" val="2702297933"/>
      </p:ext>
    </p:extLst>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4"/>
          <p:cNvGrpSpPr>
            <a:grpSpLocks/>
          </p:cNvGrpSpPr>
          <p:nvPr/>
        </p:nvGrpSpPr>
        <p:grpSpPr bwMode="auto">
          <a:xfrm>
            <a:off x="0" y="6165850"/>
            <a:ext cx="9144000" cy="692150"/>
            <a:chOff x="0" y="3884"/>
            <a:chExt cx="5760" cy="436"/>
          </a:xfrm>
        </p:grpSpPr>
        <p:sp>
          <p:nvSpPr>
            <p:cNvPr id="4101" name="Rectangle 5"/>
            <p:cNvSpPr>
              <a:spLocks noChangeArrowheads="1"/>
            </p:cNvSpPr>
            <p:nvPr/>
          </p:nvSpPr>
          <p:spPr bwMode="auto">
            <a:xfrm>
              <a:off x="0" y="3884"/>
              <a:ext cx="5760" cy="436"/>
            </a:xfrm>
            <a:prstGeom prst="rect">
              <a:avLst/>
            </a:prstGeom>
            <a:solidFill>
              <a:srgbClr val="0099CC"/>
            </a:solidFill>
            <a:ln w="9525">
              <a:solidFill>
                <a:schemeClr val="tx1"/>
              </a:solidFill>
              <a:miter lim="800000"/>
              <a:headEnd/>
              <a:tailEnd/>
            </a:ln>
          </p:spPr>
          <p:txBody>
            <a:bodyPr wrap="none" anchor="ctr"/>
            <a:lstStyle/>
            <a:p>
              <a:pPr algn="ctr"/>
              <a:endParaRPr lang="en-US" dirty="0"/>
            </a:p>
          </p:txBody>
        </p:sp>
        <p:sp>
          <p:nvSpPr>
            <p:cNvPr id="4102" name="Rectangle 6"/>
            <p:cNvSpPr>
              <a:spLocks noChangeArrowheads="1"/>
            </p:cNvSpPr>
            <p:nvPr/>
          </p:nvSpPr>
          <p:spPr bwMode="auto">
            <a:xfrm>
              <a:off x="793" y="3929"/>
              <a:ext cx="2903" cy="326"/>
            </a:xfrm>
            <a:prstGeom prst="rect">
              <a:avLst/>
            </a:prstGeom>
            <a:noFill/>
            <a:ln w="9525">
              <a:noFill/>
              <a:miter lim="800000"/>
              <a:headEnd/>
              <a:tailEnd/>
            </a:ln>
          </p:spPr>
          <p:txBody>
            <a:bodyPr>
              <a:spAutoFit/>
            </a:bodyPr>
            <a:lstStyle/>
            <a:p>
              <a:r>
                <a:rPr lang="ka-GE" sz="1400" b="1">
                  <a:solidFill>
                    <a:schemeClr val="bg1"/>
                  </a:solidFill>
                </a:rPr>
                <a:t>დაავადებათა კონტროლისა და საზოგადოებრივი ჯანმრთელობის ეროვნული ცენტრი</a:t>
              </a:r>
              <a:endParaRPr lang="ru-RU" sz="1400" b="1">
                <a:solidFill>
                  <a:schemeClr val="bg1"/>
                </a:solidFill>
              </a:endParaRPr>
            </a:p>
          </p:txBody>
        </p:sp>
        <p:pic>
          <p:nvPicPr>
            <p:cNvPr id="4103" name="Picture 1030" descr="logo"/>
            <p:cNvPicPr>
              <a:picLocks noChangeAspect="1" noChangeArrowheads="1"/>
            </p:cNvPicPr>
            <p:nvPr/>
          </p:nvPicPr>
          <p:blipFill>
            <a:blip r:embed="rId3" cstate="print"/>
            <a:srcRect/>
            <a:stretch>
              <a:fillRect/>
            </a:stretch>
          </p:blipFill>
          <p:spPr bwMode="auto">
            <a:xfrm>
              <a:off x="90" y="3884"/>
              <a:ext cx="567" cy="427"/>
            </a:xfrm>
            <a:prstGeom prst="rect">
              <a:avLst/>
            </a:prstGeom>
            <a:noFill/>
            <a:ln w="9525">
              <a:noFill/>
              <a:miter lim="800000"/>
              <a:headEnd/>
              <a:tailEnd/>
            </a:ln>
          </p:spPr>
        </p:pic>
      </p:grpSp>
      <p:sp>
        <p:nvSpPr>
          <p:cNvPr id="10" name="Title 7"/>
          <p:cNvSpPr txBox="1">
            <a:spLocks/>
          </p:cNvSpPr>
          <p:nvPr/>
        </p:nvSpPr>
        <p:spPr>
          <a:xfrm>
            <a:off x="679580" y="1600200"/>
            <a:ext cx="7696200" cy="42672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ka-GE" sz="1800" b="1" dirty="0">
              <a:solidFill>
                <a:schemeClr val="accent1">
                  <a:lumMod val="75000"/>
                </a:schemeClr>
              </a:solidFill>
            </a:endParaRPr>
          </a:p>
          <a:p>
            <a:pPr algn="just"/>
            <a:endParaRPr lang="ka-GE" sz="1800" b="1" dirty="0">
              <a:solidFill>
                <a:schemeClr val="accent1">
                  <a:lumMod val="75000"/>
                </a:schemeClr>
              </a:solidFill>
            </a:endParaRPr>
          </a:p>
          <a:p>
            <a:pPr algn="just"/>
            <a:endParaRPr lang="ka-GE" sz="1800" b="1" dirty="0">
              <a:solidFill>
                <a:schemeClr val="accent1">
                  <a:lumMod val="75000"/>
                </a:schemeClr>
              </a:solidFill>
            </a:endParaRPr>
          </a:p>
        </p:txBody>
      </p:sp>
      <p:sp>
        <p:nvSpPr>
          <p:cNvPr id="9" name="Title 1"/>
          <p:cNvSpPr txBox="1">
            <a:spLocks/>
          </p:cNvSpPr>
          <p:nvPr/>
        </p:nvSpPr>
        <p:spPr>
          <a:xfrm>
            <a:off x="457200" y="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smtClean="0">
                <a:ln>
                  <a:noFill/>
                </a:ln>
                <a:solidFill>
                  <a:schemeClr val="accent1">
                    <a:lumMod val="75000"/>
                  </a:schemeClr>
                </a:solidFill>
                <a:effectLst/>
                <a:uLnTx/>
                <a:uFillTx/>
                <a:latin typeface="+mj-lt"/>
                <a:ea typeface="+mj-ea"/>
                <a:cs typeface="+mj-cs"/>
              </a:rPr>
              <a:t>State Public Health Programs</a:t>
            </a:r>
            <a:endParaRPr kumimoji="0" lang="en-US" sz="3600" b="0" i="0" u="none" strike="noStrike" kern="1200" cap="none" spc="0" normalizeH="0" baseline="0" noProof="0" dirty="0">
              <a:ln>
                <a:noFill/>
              </a:ln>
              <a:solidFill>
                <a:schemeClr val="accent1">
                  <a:lumMod val="75000"/>
                </a:schemeClr>
              </a:solidFill>
              <a:effectLst/>
              <a:uLnTx/>
              <a:uFillTx/>
              <a:latin typeface="+mj-lt"/>
              <a:ea typeface="+mj-ea"/>
              <a:cs typeface="+mj-cs"/>
            </a:endParaRPr>
          </a:p>
        </p:txBody>
      </p:sp>
      <p:sp>
        <p:nvSpPr>
          <p:cNvPr id="12" name="Rectangle 11"/>
          <p:cNvSpPr/>
          <p:nvPr/>
        </p:nvSpPr>
        <p:spPr>
          <a:xfrm>
            <a:off x="381000" y="914400"/>
            <a:ext cx="8534400" cy="923330"/>
          </a:xfrm>
          <a:prstGeom prst="rect">
            <a:avLst/>
          </a:prstGeom>
        </p:spPr>
        <p:txBody>
          <a:bodyPr wrap="square">
            <a:spAutoFit/>
          </a:bodyPr>
          <a:lstStyle/>
          <a:p>
            <a:r>
              <a:rPr lang="en-US" dirty="0" smtClean="0">
                <a:solidFill>
                  <a:schemeClr val="accent1">
                    <a:lumMod val="75000"/>
                  </a:schemeClr>
                </a:solidFill>
              </a:rPr>
              <a:t>State public health programs are adopted by the Resolution №638 of the GoG, dated on 30 December, 2016 on “Approval of the 2017 State Healthcare Programs” and include:</a:t>
            </a:r>
          </a:p>
          <a:p>
            <a:endParaRPr lang="en-US" dirty="0" smtClean="0">
              <a:solidFill>
                <a:schemeClr val="accent1">
                  <a:lumMod val="75000"/>
                </a:schemeClr>
              </a:solidFill>
            </a:endParaRPr>
          </a:p>
        </p:txBody>
      </p:sp>
      <p:sp>
        <p:nvSpPr>
          <p:cNvPr id="11" name="Text Box 8"/>
          <p:cNvSpPr txBox="1">
            <a:spLocks noChangeArrowheads="1"/>
          </p:cNvSpPr>
          <p:nvPr/>
        </p:nvSpPr>
        <p:spPr bwMode="auto">
          <a:xfrm>
            <a:off x="7451725" y="6381750"/>
            <a:ext cx="1543050" cy="366713"/>
          </a:xfrm>
          <a:prstGeom prst="rect">
            <a:avLst/>
          </a:prstGeom>
          <a:noFill/>
          <a:ln w="9525">
            <a:noFill/>
            <a:miter lim="800000"/>
            <a:headEnd/>
            <a:tailEnd/>
          </a:ln>
        </p:spPr>
        <p:txBody>
          <a:bodyPr wrap="none">
            <a:spAutoFit/>
          </a:bodyPr>
          <a:lstStyle/>
          <a:p>
            <a:r>
              <a:rPr lang="en-US" dirty="0">
                <a:solidFill>
                  <a:schemeClr val="bg1"/>
                </a:solidFill>
              </a:rPr>
              <a:t>www.ncdc.ge</a:t>
            </a:r>
            <a:endParaRPr lang="ru-RU" dirty="0">
              <a:solidFill>
                <a:schemeClr val="bg1"/>
              </a:solidFill>
            </a:endParaRPr>
          </a:p>
        </p:txBody>
      </p:sp>
      <p:graphicFrame>
        <p:nvGraphicFramePr>
          <p:cNvPr id="13" name="Table 12"/>
          <p:cNvGraphicFramePr>
            <a:graphicFrameLocks noGrp="1"/>
          </p:cNvGraphicFramePr>
          <p:nvPr/>
        </p:nvGraphicFramePr>
        <p:xfrm>
          <a:off x="609600" y="1676400"/>
          <a:ext cx="8077200" cy="4450080"/>
        </p:xfrm>
        <a:graphic>
          <a:graphicData uri="http://schemas.openxmlformats.org/drawingml/2006/table">
            <a:tbl>
              <a:tblPr firstRow="1" bandRow="1">
                <a:tableStyleId>{5C22544A-7EE6-4342-B048-85BDC9FD1C3A}</a:tableStyleId>
              </a:tblPr>
              <a:tblGrid>
                <a:gridCol w="4038600"/>
                <a:gridCol w="4038600"/>
              </a:tblGrid>
              <a:tr h="370840">
                <a:tc>
                  <a:txBody>
                    <a:bodyPr/>
                    <a:lstStyle/>
                    <a:p>
                      <a:pPr algn="ctr"/>
                      <a:r>
                        <a:rPr lang="en-US" sz="1600" dirty="0" smtClean="0">
                          <a:solidFill>
                            <a:schemeClr val="bg1"/>
                          </a:solidFill>
                        </a:rPr>
                        <a:t>State</a:t>
                      </a:r>
                      <a:r>
                        <a:rPr lang="en-US" sz="1600" baseline="0" dirty="0" smtClean="0">
                          <a:solidFill>
                            <a:schemeClr val="bg1"/>
                          </a:solidFill>
                        </a:rPr>
                        <a:t> Public Health Programs</a:t>
                      </a:r>
                      <a:endParaRPr lang="en-US" sz="1600" dirty="0">
                        <a:solidFill>
                          <a:schemeClr val="bg1"/>
                        </a:solidFill>
                      </a:endParaRPr>
                    </a:p>
                  </a:txBody>
                  <a:tcPr/>
                </a:tc>
                <a:tc>
                  <a:txBody>
                    <a:bodyPr/>
                    <a:lstStyle/>
                    <a:p>
                      <a:pPr algn="ctr"/>
                      <a:r>
                        <a:rPr lang="en-US" sz="1600" dirty="0" smtClean="0"/>
                        <a:t>Other vertical programs</a:t>
                      </a:r>
                      <a:endParaRPr lang="en-US" sz="1600"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chemeClr val="accent1">
                              <a:lumMod val="75000"/>
                            </a:schemeClr>
                          </a:solidFill>
                        </a:rPr>
                        <a:t>Disease Early Detection and screening</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accent1">
                              <a:lumMod val="75000"/>
                            </a:schemeClr>
                          </a:solidFill>
                          <a:latin typeface="+mn-lt"/>
                          <a:ea typeface="+mn-ea"/>
                          <a:cs typeface="+mn-cs"/>
                        </a:rPr>
                        <a:t>Mental Health</a:t>
                      </a: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chemeClr val="accent1">
                              <a:lumMod val="75000"/>
                            </a:schemeClr>
                          </a:solidFill>
                        </a:rPr>
                        <a:t>Immunization</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accent1">
                              <a:lumMod val="75000"/>
                            </a:schemeClr>
                          </a:solidFill>
                          <a:latin typeface="+mn-lt"/>
                          <a:ea typeface="+mn-ea"/>
                          <a:cs typeface="+mn-cs"/>
                        </a:rPr>
                        <a:t>Management of Diabetes</a:t>
                      </a: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chemeClr val="accent1">
                              <a:lumMod val="75000"/>
                            </a:schemeClr>
                          </a:solidFill>
                        </a:rPr>
                        <a:t>Epidemiological Surveillance</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accent1">
                              <a:lumMod val="75000"/>
                            </a:schemeClr>
                          </a:solidFill>
                          <a:latin typeface="+mn-lt"/>
                          <a:ea typeface="+mn-ea"/>
                          <a:cs typeface="+mn-cs"/>
                        </a:rPr>
                        <a:t>Child </a:t>
                      </a:r>
                      <a:r>
                        <a:rPr lang="en-US" sz="1600" kern="1200" dirty="0" err="1" smtClean="0">
                          <a:solidFill>
                            <a:schemeClr val="accent1">
                              <a:lumMod val="75000"/>
                            </a:schemeClr>
                          </a:solidFill>
                          <a:latin typeface="+mn-lt"/>
                          <a:ea typeface="+mn-ea"/>
                          <a:cs typeface="+mn-cs"/>
                        </a:rPr>
                        <a:t>Onco</a:t>
                      </a:r>
                      <a:r>
                        <a:rPr lang="en-US" sz="1600" kern="1200" dirty="0" smtClean="0">
                          <a:solidFill>
                            <a:schemeClr val="accent1">
                              <a:lumMod val="75000"/>
                            </a:schemeClr>
                          </a:solidFill>
                          <a:latin typeface="+mn-lt"/>
                          <a:ea typeface="+mn-ea"/>
                          <a:cs typeface="+mn-cs"/>
                        </a:rPr>
                        <a:t>-hematology</a:t>
                      </a: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chemeClr val="accent1">
                              <a:lumMod val="75000"/>
                            </a:schemeClr>
                          </a:solidFill>
                        </a:rPr>
                        <a:t>Safe Blood</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600" kern="1200" dirty="0" smtClean="0">
                          <a:solidFill>
                            <a:schemeClr val="accent1">
                              <a:lumMod val="75000"/>
                            </a:schemeClr>
                          </a:solidFill>
                          <a:latin typeface="+mn-lt"/>
                          <a:ea typeface="+mn-ea"/>
                          <a:cs typeface="+mn-cs"/>
                        </a:rPr>
                        <a:t>Dialysis and </a:t>
                      </a:r>
                      <a:r>
                        <a:rPr lang="en-US" sz="1600" kern="1200" dirty="0" smtClean="0">
                          <a:solidFill>
                            <a:schemeClr val="accent1">
                              <a:lumMod val="75000"/>
                            </a:schemeClr>
                          </a:solidFill>
                          <a:latin typeface="+mn-lt"/>
                          <a:ea typeface="+mn-ea"/>
                          <a:cs typeface="+mn-cs"/>
                        </a:rPr>
                        <a:t>K</a:t>
                      </a:r>
                      <a:r>
                        <a:rPr lang="ka-GE" sz="1600" kern="1200" dirty="0" smtClean="0">
                          <a:solidFill>
                            <a:schemeClr val="accent1">
                              <a:lumMod val="75000"/>
                            </a:schemeClr>
                          </a:solidFill>
                          <a:latin typeface="+mn-lt"/>
                          <a:ea typeface="+mn-ea"/>
                          <a:cs typeface="+mn-cs"/>
                        </a:rPr>
                        <a:t>idney </a:t>
                      </a:r>
                      <a:r>
                        <a:rPr lang="en-US" sz="1600" kern="1200" dirty="0" smtClean="0">
                          <a:solidFill>
                            <a:schemeClr val="accent1">
                              <a:lumMod val="75000"/>
                            </a:schemeClr>
                          </a:solidFill>
                          <a:latin typeface="+mn-lt"/>
                          <a:ea typeface="+mn-ea"/>
                          <a:cs typeface="+mn-cs"/>
                        </a:rPr>
                        <a:t>T</a:t>
                      </a:r>
                      <a:r>
                        <a:rPr lang="ka-GE" sz="1600" kern="1200" dirty="0" smtClean="0">
                          <a:solidFill>
                            <a:schemeClr val="accent1">
                              <a:lumMod val="75000"/>
                            </a:schemeClr>
                          </a:solidFill>
                          <a:latin typeface="+mn-lt"/>
                          <a:ea typeface="+mn-ea"/>
                          <a:cs typeface="+mn-cs"/>
                        </a:rPr>
                        <a:t>ransplantation</a:t>
                      </a:r>
                      <a:endParaRPr lang="en-US" sz="1600" kern="1200" dirty="0" smtClean="0">
                        <a:solidFill>
                          <a:schemeClr val="accent1">
                            <a:lumMod val="75000"/>
                          </a:schemeClr>
                        </a:solidFill>
                        <a:latin typeface="+mn-lt"/>
                        <a:ea typeface="+mn-ea"/>
                        <a:cs typeface="+mn-cs"/>
                      </a:endParaRP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chemeClr val="accent1">
                              <a:lumMod val="75000"/>
                            </a:schemeClr>
                          </a:solidFill>
                        </a:rPr>
                        <a:t>Prevention of Occupational Diseases</a:t>
                      </a:r>
                      <a:endParaRPr lang="en-US" sz="1600" dirty="0"/>
                    </a:p>
                  </a:txBody>
                  <a:tcPr/>
                </a:tc>
                <a:tc>
                  <a:txBody>
                    <a:bodyPr/>
                    <a:lstStyle/>
                    <a:p>
                      <a:r>
                        <a:rPr lang="ka-GE" sz="1600" kern="1200" dirty="0" smtClean="0">
                          <a:solidFill>
                            <a:schemeClr val="accent1">
                              <a:lumMod val="75000"/>
                            </a:schemeClr>
                          </a:solidFill>
                          <a:latin typeface="+mn-lt"/>
                          <a:ea typeface="+mn-ea"/>
                          <a:cs typeface="+mn-cs"/>
                        </a:rPr>
                        <a:t>Palliative </a:t>
                      </a:r>
                      <a:r>
                        <a:rPr lang="en-US" sz="1600" kern="1200" dirty="0" smtClean="0">
                          <a:solidFill>
                            <a:schemeClr val="accent1">
                              <a:lumMod val="75000"/>
                            </a:schemeClr>
                          </a:solidFill>
                          <a:latin typeface="+mn-lt"/>
                          <a:ea typeface="+mn-ea"/>
                          <a:cs typeface="+mn-cs"/>
                        </a:rPr>
                        <a:t>C</a:t>
                      </a:r>
                      <a:r>
                        <a:rPr lang="ka-GE" sz="1600" kern="1200" dirty="0" smtClean="0">
                          <a:solidFill>
                            <a:schemeClr val="accent1">
                              <a:lumMod val="75000"/>
                            </a:schemeClr>
                          </a:solidFill>
                          <a:latin typeface="+mn-lt"/>
                          <a:ea typeface="+mn-ea"/>
                          <a:cs typeface="+mn-cs"/>
                        </a:rPr>
                        <a:t>are </a:t>
                      </a:r>
                      <a:r>
                        <a:rPr lang="en-US" sz="1600" kern="1200" dirty="0" smtClean="0">
                          <a:solidFill>
                            <a:schemeClr val="accent1">
                              <a:lumMod val="75000"/>
                            </a:schemeClr>
                          </a:solidFill>
                          <a:latin typeface="+mn-lt"/>
                          <a:ea typeface="+mn-ea"/>
                          <a:cs typeface="+mn-cs"/>
                        </a:rPr>
                        <a:t>of Incurable Patients</a:t>
                      </a: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chemeClr val="accent1">
                              <a:lumMod val="75000"/>
                            </a:schemeClr>
                          </a:solidFill>
                        </a:rPr>
                        <a:t>Management of Tuberculosis</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accent1">
                              <a:lumMod val="75000"/>
                            </a:schemeClr>
                          </a:solidFill>
                          <a:latin typeface="+mn-lt"/>
                          <a:ea typeface="+mn-ea"/>
                          <a:cs typeface="+mn-cs"/>
                        </a:rPr>
                        <a:t>Treatment of Rare Diseases</a:t>
                      </a: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chemeClr val="accent1">
                              <a:lumMod val="75000"/>
                            </a:schemeClr>
                          </a:solidFill>
                        </a:rPr>
                        <a:t>Management of HIV/AIDS</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accent1">
                              <a:lumMod val="75000"/>
                            </a:schemeClr>
                          </a:solidFill>
                          <a:latin typeface="+mn-lt"/>
                          <a:ea typeface="+mn-ea"/>
                          <a:cs typeface="+mn-cs"/>
                        </a:rPr>
                        <a:t>Ambulance and Emergency  Care</a:t>
                      </a: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chemeClr val="accent1">
                              <a:lumMod val="75000"/>
                            </a:schemeClr>
                          </a:solidFill>
                        </a:rPr>
                        <a:t>Mather and Child Health</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accent1">
                              <a:lumMod val="75000"/>
                            </a:schemeClr>
                          </a:solidFill>
                          <a:latin typeface="+mn-lt"/>
                          <a:ea typeface="+mn-ea"/>
                          <a:cs typeface="+mn-cs"/>
                        </a:rPr>
                        <a:t>Rural Doctor </a:t>
                      </a: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chemeClr val="accent1">
                              <a:lumMod val="75000"/>
                            </a:schemeClr>
                          </a:solidFill>
                        </a:rPr>
                        <a:t>Health Promotion</a:t>
                      </a:r>
                      <a:endParaRPr lang="en-US" sz="1600" dirty="0"/>
                    </a:p>
                  </a:txBody>
                  <a:tcPr/>
                </a:tc>
                <a:tc>
                  <a:txBody>
                    <a:bodyPr/>
                    <a:lstStyle/>
                    <a:p>
                      <a:r>
                        <a:rPr lang="ka-GE" sz="1600" kern="1200" dirty="0" smtClean="0">
                          <a:solidFill>
                            <a:schemeClr val="accent1">
                              <a:lumMod val="75000"/>
                            </a:schemeClr>
                          </a:solidFill>
                          <a:latin typeface="+mn-lt"/>
                          <a:ea typeface="+mn-ea"/>
                          <a:cs typeface="+mn-cs"/>
                        </a:rPr>
                        <a:t>Medical </a:t>
                      </a:r>
                      <a:r>
                        <a:rPr lang="en-US" sz="1600" kern="1200" dirty="0" smtClean="0">
                          <a:solidFill>
                            <a:schemeClr val="accent1">
                              <a:lumMod val="75000"/>
                            </a:schemeClr>
                          </a:solidFill>
                          <a:latin typeface="+mn-lt"/>
                          <a:ea typeface="+mn-ea"/>
                          <a:cs typeface="+mn-cs"/>
                        </a:rPr>
                        <a:t>S</a:t>
                      </a:r>
                      <a:r>
                        <a:rPr lang="ka-GE" sz="1600" kern="1200" dirty="0" smtClean="0">
                          <a:solidFill>
                            <a:schemeClr val="accent1">
                              <a:lumMod val="75000"/>
                            </a:schemeClr>
                          </a:solidFill>
                          <a:latin typeface="+mn-lt"/>
                          <a:ea typeface="+mn-ea"/>
                          <a:cs typeface="+mn-cs"/>
                        </a:rPr>
                        <a:t>creening for </a:t>
                      </a:r>
                      <a:r>
                        <a:rPr lang="en-US" sz="1600" kern="1200" dirty="0" smtClean="0">
                          <a:solidFill>
                            <a:schemeClr val="accent1">
                              <a:lumMod val="75000"/>
                            </a:schemeClr>
                          </a:solidFill>
                          <a:latin typeface="+mn-lt"/>
                          <a:ea typeface="+mn-ea"/>
                          <a:cs typeface="+mn-cs"/>
                        </a:rPr>
                        <a:t> A</a:t>
                      </a:r>
                      <a:r>
                        <a:rPr lang="ka-GE" sz="1600" kern="1200" dirty="0" smtClean="0">
                          <a:solidFill>
                            <a:schemeClr val="accent1">
                              <a:lumMod val="75000"/>
                            </a:schemeClr>
                          </a:solidFill>
                          <a:latin typeface="+mn-lt"/>
                          <a:ea typeface="+mn-ea"/>
                          <a:cs typeface="+mn-cs"/>
                        </a:rPr>
                        <a:t>rmy </a:t>
                      </a:r>
                      <a:r>
                        <a:rPr lang="en-US" sz="1600" kern="1200" dirty="0" smtClean="0">
                          <a:solidFill>
                            <a:schemeClr val="accent1">
                              <a:lumMod val="75000"/>
                            </a:schemeClr>
                          </a:solidFill>
                          <a:latin typeface="+mn-lt"/>
                          <a:ea typeface="+mn-ea"/>
                          <a:cs typeface="+mn-cs"/>
                        </a:rPr>
                        <a:t> R</a:t>
                      </a:r>
                      <a:r>
                        <a:rPr lang="ka-GE" sz="1600" kern="1200" dirty="0" smtClean="0">
                          <a:solidFill>
                            <a:schemeClr val="accent1">
                              <a:lumMod val="75000"/>
                            </a:schemeClr>
                          </a:solidFill>
                          <a:latin typeface="+mn-lt"/>
                          <a:ea typeface="+mn-ea"/>
                          <a:cs typeface="+mn-cs"/>
                        </a:rPr>
                        <a:t>ecruits</a:t>
                      </a:r>
                      <a:endParaRPr lang="en-US" sz="1600" kern="1200" dirty="0" smtClean="0">
                        <a:solidFill>
                          <a:schemeClr val="accent1">
                            <a:lumMod val="75000"/>
                          </a:schemeClr>
                        </a:solidFill>
                        <a:latin typeface="+mn-lt"/>
                        <a:ea typeface="+mn-ea"/>
                        <a:cs typeface="+mn-cs"/>
                      </a:endParaRP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chemeClr val="accent1">
                              <a:lumMod val="75000"/>
                            </a:schemeClr>
                          </a:solidFill>
                        </a:rPr>
                        <a:t>Management of Hepatitis </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accent1">
                              <a:lumMod val="75000"/>
                            </a:schemeClr>
                          </a:solidFill>
                          <a:latin typeface="+mn-lt"/>
                          <a:ea typeface="+mn-ea"/>
                          <a:cs typeface="+mn-cs"/>
                        </a:rPr>
                        <a:t>Referral  Service  </a:t>
                      </a: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accent1">
                              <a:lumMod val="75000"/>
                            </a:schemeClr>
                          </a:solidFill>
                          <a:latin typeface="+mn-lt"/>
                          <a:ea typeface="+mn-ea"/>
                          <a:cs typeface="+mn-cs"/>
                        </a:rPr>
                        <a:t>Treatment of Drug Users</a:t>
                      </a:r>
                    </a:p>
                  </a:txBody>
                  <a:tcPr/>
                </a:tc>
              </a:tr>
            </a:tbl>
          </a:graphicData>
        </a:graphic>
      </p:graphicFrame>
      <p:sp>
        <p:nvSpPr>
          <p:cNvPr id="14"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15"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16" name="Picture 1030" descr="logo"/>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7"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extLst>
      <p:ext uri="{BB962C8B-B14F-4D97-AF65-F5344CB8AC3E}">
        <p14:creationId xmlns="" xmlns:p14="http://schemas.microsoft.com/office/powerpoint/2010/main" val="53820290"/>
      </p:ext>
    </p:extLst>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Title 7"/>
          <p:cNvSpPr txBox="1">
            <a:spLocks/>
          </p:cNvSpPr>
          <p:nvPr/>
        </p:nvSpPr>
        <p:spPr>
          <a:xfrm>
            <a:off x="457200" y="1524000"/>
            <a:ext cx="8312020" cy="4114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en-US" sz="1800" b="1" dirty="0">
              <a:solidFill>
                <a:schemeClr val="tx2">
                  <a:lumMod val="75000"/>
                </a:schemeClr>
              </a:solidFill>
            </a:endParaRPr>
          </a:p>
        </p:txBody>
      </p:sp>
      <p:sp>
        <p:nvSpPr>
          <p:cNvPr id="11" name="Title 7"/>
          <p:cNvSpPr txBox="1">
            <a:spLocks/>
          </p:cNvSpPr>
          <p:nvPr/>
        </p:nvSpPr>
        <p:spPr>
          <a:xfrm>
            <a:off x="679580" y="2508570"/>
            <a:ext cx="7931020" cy="36191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ka-GE" sz="1600" dirty="0"/>
          </a:p>
        </p:txBody>
      </p:sp>
      <p:sp>
        <p:nvSpPr>
          <p:cNvPr id="13" name="Title 1"/>
          <p:cNvSpPr txBox="1">
            <a:spLocks/>
          </p:cNvSpPr>
          <p:nvPr/>
        </p:nvSpPr>
        <p:spPr>
          <a:xfrm>
            <a:off x="533400" y="457200"/>
            <a:ext cx="8229600" cy="5334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solidFill>
                  <a:schemeClr val="accent1">
                    <a:lumMod val="75000"/>
                  </a:schemeClr>
                </a:solidFill>
                <a:effectLst/>
                <a:uLnTx/>
                <a:uFillTx/>
                <a:latin typeface="+mj-lt"/>
                <a:ea typeface="+mj-ea"/>
                <a:cs typeface="+mj-cs"/>
              </a:rPr>
              <a:t>Mother and</a:t>
            </a:r>
            <a:r>
              <a:rPr kumimoji="0" lang="en-US" sz="2800" b="0" i="0" u="none" strike="noStrike" kern="1200" cap="none" spc="0" normalizeH="0" noProof="0" dirty="0" smtClean="0">
                <a:ln>
                  <a:noFill/>
                </a:ln>
                <a:solidFill>
                  <a:schemeClr val="accent1">
                    <a:lumMod val="75000"/>
                  </a:schemeClr>
                </a:solidFill>
                <a:effectLst/>
                <a:uLnTx/>
                <a:uFillTx/>
                <a:latin typeface="+mj-lt"/>
                <a:ea typeface="+mj-ea"/>
                <a:cs typeface="+mj-cs"/>
              </a:rPr>
              <a:t> Child Health</a:t>
            </a:r>
            <a:endParaRPr kumimoji="0" lang="en-US" sz="2800" b="0" i="0" u="none" strike="noStrike" kern="1200" cap="none" spc="0" normalizeH="0" baseline="0" noProof="0" dirty="0">
              <a:ln>
                <a:noFill/>
              </a:ln>
              <a:solidFill>
                <a:schemeClr val="accent1">
                  <a:lumMod val="75000"/>
                </a:schemeClr>
              </a:solidFill>
              <a:effectLst/>
              <a:uLnTx/>
              <a:uFillTx/>
              <a:latin typeface="+mj-lt"/>
              <a:ea typeface="+mj-ea"/>
              <a:cs typeface="+mj-cs"/>
            </a:endParaRPr>
          </a:p>
        </p:txBody>
      </p:sp>
      <p:sp>
        <p:nvSpPr>
          <p:cNvPr id="2049" name="Rectangle 1"/>
          <p:cNvSpPr>
            <a:spLocks noChangeArrowheads="1"/>
          </p:cNvSpPr>
          <p:nvPr/>
        </p:nvSpPr>
        <p:spPr bwMode="auto">
          <a:xfrm>
            <a:off x="457200" y="1261682"/>
            <a:ext cx="82296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just">
              <a:buFont typeface="+mj-lt"/>
              <a:buAutoNum type="arabicParenR"/>
            </a:pPr>
            <a:r>
              <a:rPr lang="en-US" dirty="0" smtClean="0">
                <a:solidFill>
                  <a:schemeClr val="accent1">
                    <a:lumMod val="75000"/>
                  </a:schemeClr>
                </a:solidFill>
              </a:rPr>
              <a:t>Program component implemented by the Center:</a:t>
            </a:r>
          </a:p>
          <a:p>
            <a:pPr marL="342900" indent="-342900" algn="just"/>
            <a:endParaRPr lang="en-US" dirty="0" smtClean="0">
              <a:solidFill>
                <a:schemeClr val="accent1">
                  <a:lumMod val="75000"/>
                </a:schemeClr>
              </a:solidFill>
            </a:endParaRPr>
          </a:p>
          <a:p>
            <a:pPr marL="573088" indent="-285750" algn="just">
              <a:buFont typeface="Wingdings" pitchFamily="2" charset="2"/>
              <a:buChar char="Ø"/>
            </a:pPr>
            <a:r>
              <a:rPr lang="en-US" dirty="0" smtClean="0">
                <a:solidFill>
                  <a:schemeClr val="accent1">
                    <a:lumMod val="75000"/>
                  </a:schemeClr>
                </a:solidFill>
              </a:rPr>
              <a:t>Provides the tests </a:t>
            </a:r>
            <a:r>
              <a:rPr lang="ka-GE" dirty="0" smtClean="0">
                <a:solidFill>
                  <a:schemeClr val="accent1">
                    <a:lumMod val="75000"/>
                  </a:schemeClr>
                </a:solidFill>
              </a:rPr>
              <a:t>(hepatitis</a:t>
            </a:r>
            <a:r>
              <a:rPr lang="en-US" dirty="0" smtClean="0">
                <a:solidFill>
                  <a:schemeClr val="accent1">
                    <a:lumMod val="75000"/>
                  </a:schemeClr>
                </a:solidFill>
              </a:rPr>
              <a:t> </a:t>
            </a:r>
            <a:r>
              <a:rPr lang="ka-GE" dirty="0" smtClean="0">
                <a:solidFill>
                  <a:schemeClr val="accent1">
                    <a:lumMod val="75000"/>
                  </a:schemeClr>
                </a:solidFill>
              </a:rPr>
              <a:t>B and C, HIV/AIDS and syphilis) </a:t>
            </a:r>
            <a:r>
              <a:rPr lang="en-US" dirty="0" smtClean="0">
                <a:solidFill>
                  <a:schemeClr val="accent1">
                    <a:lumMod val="75000"/>
                  </a:schemeClr>
                </a:solidFill>
              </a:rPr>
              <a:t>and consumables for screening of pregnant women enrolled in the antenatal component</a:t>
            </a:r>
          </a:p>
          <a:p>
            <a:pPr marL="573088" indent="-285750" algn="just">
              <a:buFont typeface="Wingdings" pitchFamily="2" charset="2"/>
              <a:buChar char="Ø"/>
            </a:pPr>
            <a:r>
              <a:rPr lang="en-US" dirty="0" smtClean="0">
                <a:solidFill>
                  <a:schemeClr val="accent1">
                    <a:lumMod val="75000"/>
                  </a:schemeClr>
                </a:solidFill>
              </a:rPr>
              <a:t>Ensues confirmatory diagnostic of screening positive cases of hepatitis B and syphilis </a:t>
            </a:r>
          </a:p>
          <a:p>
            <a:pPr marL="573088" indent="-285750" algn="just">
              <a:buFont typeface="Wingdings" pitchFamily="2" charset="2"/>
              <a:buChar char="Ø"/>
            </a:pPr>
            <a:r>
              <a:rPr lang="en-US" dirty="0" smtClean="0">
                <a:solidFill>
                  <a:schemeClr val="accent1">
                    <a:lumMod val="75000"/>
                  </a:schemeClr>
                </a:solidFill>
              </a:rPr>
              <a:t>Provides hepatitis B immunoglobulin for infants born to a mother with hepatitis B infection.</a:t>
            </a:r>
          </a:p>
          <a:p>
            <a:pPr marL="573088" indent="-285750" algn="just"/>
            <a:endParaRPr lang="en-US" dirty="0" smtClean="0">
              <a:solidFill>
                <a:schemeClr val="accent1">
                  <a:lumMod val="75000"/>
                </a:schemeClr>
              </a:solidFill>
            </a:endParaRPr>
          </a:p>
          <a:p>
            <a:pPr marL="342900" indent="-342900" algn="just">
              <a:buFont typeface="+mj-lt"/>
              <a:buAutoNum type="arabicParenR" startAt="2"/>
            </a:pPr>
            <a:r>
              <a:rPr lang="en-US" dirty="0" smtClean="0">
                <a:solidFill>
                  <a:schemeClr val="accent1">
                    <a:lumMod val="75000"/>
                  </a:schemeClr>
                </a:solidFill>
              </a:rPr>
              <a:t>The program also provides newborn hearing screening at all existing maternity homes throughout Tbilisi that primarily aims to identify congenital hearing problems in children in order to prevent further complication of diseases.</a:t>
            </a:r>
          </a:p>
          <a:p>
            <a:pPr marL="342900" indent="-342900" algn="just"/>
            <a:endParaRPr lang="en-US" dirty="0" smtClean="0">
              <a:solidFill>
                <a:schemeClr val="accent1">
                  <a:lumMod val="75000"/>
                </a:schemeClr>
              </a:solidFill>
            </a:endParaRPr>
          </a:p>
          <a:p>
            <a:pPr marL="342900" indent="-342900" algn="just">
              <a:buFont typeface="+mj-lt"/>
              <a:buAutoNum type="arabicParenR" startAt="3"/>
            </a:pPr>
            <a:r>
              <a:rPr lang="en-US" dirty="0" smtClean="0">
                <a:solidFill>
                  <a:schemeClr val="accent1">
                    <a:lumMod val="75000"/>
                  </a:schemeClr>
                </a:solidFill>
              </a:rPr>
              <a:t>Program budget – 474 000 GEL</a:t>
            </a:r>
          </a:p>
          <a:p>
            <a:pPr marL="341313" indent="-341313" algn="just"/>
            <a:r>
              <a:rPr lang="en-US" dirty="0" smtClean="0">
                <a:solidFill>
                  <a:schemeClr val="accent1">
                    <a:lumMod val="75000"/>
                  </a:schemeClr>
                </a:solidFill>
              </a:rPr>
              <a:t> </a:t>
            </a:r>
          </a:p>
        </p:txBody>
      </p:sp>
      <p:sp>
        <p:nvSpPr>
          <p:cNvPr id="12"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14"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15" name="Picture 1030" descr="logo"/>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6"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extLst>
      <p:ext uri="{BB962C8B-B14F-4D97-AF65-F5344CB8AC3E}">
        <p14:creationId xmlns="" xmlns:p14="http://schemas.microsoft.com/office/powerpoint/2010/main" val="2702297933"/>
      </p:ext>
    </p:extLst>
  </p:cSld>
  <p:clrMapOvr>
    <a:masterClrMapping/>
  </p:clrMapOvr>
  <p:transition>
    <p:wipe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Title 7"/>
          <p:cNvSpPr txBox="1">
            <a:spLocks/>
          </p:cNvSpPr>
          <p:nvPr/>
        </p:nvSpPr>
        <p:spPr>
          <a:xfrm>
            <a:off x="457200" y="1524000"/>
            <a:ext cx="8312020" cy="4114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en-US" sz="1800" b="1" dirty="0">
              <a:solidFill>
                <a:schemeClr val="tx2">
                  <a:lumMod val="75000"/>
                </a:schemeClr>
              </a:solidFill>
            </a:endParaRPr>
          </a:p>
        </p:txBody>
      </p:sp>
      <p:sp>
        <p:nvSpPr>
          <p:cNvPr id="11" name="Title 7"/>
          <p:cNvSpPr txBox="1">
            <a:spLocks/>
          </p:cNvSpPr>
          <p:nvPr/>
        </p:nvSpPr>
        <p:spPr>
          <a:xfrm>
            <a:off x="679580" y="2508570"/>
            <a:ext cx="7931020" cy="36191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ka-GE" sz="1600" dirty="0"/>
          </a:p>
        </p:txBody>
      </p:sp>
      <p:sp>
        <p:nvSpPr>
          <p:cNvPr id="13" name="Title 1"/>
          <p:cNvSpPr txBox="1">
            <a:spLocks/>
          </p:cNvSpPr>
          <p:nvPr/>
        </p:nvSpPr>
        <p:spPr>
          <a:xfrm>
            <a:off x="533400" y="457200"/>
            <a:ext cx="8229600" cy="5334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solidFill>
                  <a:schemeClr val="accent1">
                    <a:lumMod val="75000"/>
                  </a:schemeClr>
                </a:solidFill>
                <a:effectLst/>
                <a:uLnTx/>
                <a:uFillTx/>
                <a:latin typeface="+mj-lt"/>
                <a:ea typeface="+mj-ea"/>
                <a:cs typeface="+mj-cs"/>
              </a:rPr>
              <a:t>Mother and</a:t>
            </a:r>
            <a:r>
              <a:rPr kumimoji="0" lang="en-US" sz="2800" b="0" i="0" u="none" strike="noStrike" kern="1200" cap="none" spc="0" normalizeH="0" noProof="0" dirty="0" smtClean="0">
                <a:ln>
                  <a:noFill/>
                </a:ln>
                <a:solidFill>
                  <a:schemeClr val="accent1">
                    <a:lumMod val="75000"/>
                  </a:schemeClr>
                </a:solidFill>
                <a:effectLst/>
                <a:uLnTx/>
                <a:uFillTx/>
                <a:latin typeface="+mj-lt"/>
                <a:ea typeface="+mj-ea"/>
                <a:cs typeface="+mj-cs"/>
              </a:rPr>
              <a:t> Child Health</a:t>
            </a:r>
            <a:endParaRPr kumimoji="0" lang="en-US" sz="2800" b="0" i="0" u="none" strike="noStrike" kern="1200" cap="none" spc="0" normalizeH="0" baseline="0" noProof="0" dirty="0">
              <a:ln>
                <a:noFill/>
              </a:ln>
              <a:solidFill>
                <a:schemeClr val="accent1">
                  <a:lumMod val="75000"/>
                </a:schemeClr>
              </a:solidFill>
              <a:effectLst/>
              <a:uLnTx/>
              <a:uFillTx/>
              <a:latin typeface="+mj-lt"/>
              <a:ea typeface="+mj-ea"/>
              <a:cs typeface="+mj-cs"/>
            </a:endParaRPr>
          </a:p>
        </p:txBody>
      </p:sp>
      <p:sp>
        <p:nvSpPr>
          <p:cNvPr id="2049" name="Rectangle 1"/>
          <p:cNvSpPr>
            <a:spLocks noChangeArrowheads="1"/>
          </p:cNvSpPr>
          <p:nvPr/>
        </p:nvSpPr>
        <p:spPr bwMode="auto">
          <a:xfrm>
            <a:off x="457200" y="984687"/>
            <a:ext cx="8229600"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just">
              <a:buFont typeface="Arial" pitchFamily="34" charset="0"/>
              <a:buChar char="•"/>
            </a:pPr>
            <a:r>
              <a:rPr lang="en-US" dirty="0" smtClean="0">
                <a:solidFill>
                  <a:schemeClr val="accent1">
                    <a:lumMod val="75000"/>
                  </a:schemeClr>
                </a:solidFill>
              </a:rPr>
              <a:t>Currently, there are 325 antenatal service providers </a:t>
            </a:r>
          </a:p>
          <a:p>
            <a:pPr marL="342900" indent="-342900" algn="just">
              <a:buFont typeface="Arial" pitchFamily="34" charset="0"/>
              <a:buChar char="•"/>
            </a:pPr>
            <a:r>
              <a:rPr lang="en-US" dirty="0" smtClean="0">
                <a:solidFill>
                  <a:schemeClr val="accent1">
                    <a:lumMod val="75000"/>
                  </a:schemeClr>
                </a:solidFill>
              </a:rPr>
              <a:t>45 400 pregnant women have been screened in 2016 and among them:</a:t>
            </a:r>
          </a:p>
          <a:p>
            <a:pPr marL="342900" indent="-342900" algn="just"/>
            <a:endParaRPr lang="en-US" dirty="0" smtClean="0">
              <a:solidFill>
                <a:schemeClr val="accent1">
                  <a:lumMod val="75000"/>
                </a:schemeClr>
              </a:solidFill>
            </a:endParaRPr>
          </a:p>
          <a:p>
            <a:pPr marL="573088" indent="-285750" algn="just">
              <a:buFont typeface="Wingdings" pitchFamily="2" charset="2"/>
              <a:buChar char="Ø"/>
            </a:pPr>
            <a:r>
              <a:rPr lang="en-US" dirty="0" smtClean="0">
                <a:solidFill>
                  <a:schemeClr val="accent1">
                    <a:lumMod val="75000"/>
                  </a:schemeClr>
                </a:solidFill>
              </a:rPr>
              <a:t>5 cases of confirmed HIV </a:t>
            </a:r>
          </a:p>
          <a:p>
            <a:pPr marL="573088" indent="-285750" algn="just">
              <a:buFont typeface="Wingdings" pitchFamily="2" charset="2"/>
              <a:buChar char="Ø"/>
            </a:pPr>
            <a:r>
              <a:rPr lang="en-US" dirty="0" smtClean="0">
                <a:solidFill>
                  <a:schemeClr val="accent1">
                    <a:lumMod val="75000"/>
                  </a:schemeClr>
                </a:solidFill>
              </a:rPr>
              <a:t>820 cases of confirmed Hepatitis B  </a:t>
            </a:r>
          </a:p>
          <a:p>
            <a:pPr marL="573088" indent="-285750" algn="just">
              <a:buFont typeface="Wingdings" pitchFamily="2" charset="2"/>
              <a:buChar char="Ø"/>
            </a:pPr>
            <a:r>
              <a:rPr lang="en-US" dirty="0" smtClean="0">
                <a:solidFill>
                  <a:schemeClr val="accent1">
                    <a:lumMod val="75000"/>
                  </a:schemeClr>
                </a:solidFill>
              </a:rPr>
              <a:t>49 cases of confirmed syphilis  </a:t>
            </a:r>
          </a:p>
          <a:p>
            <a:pPr marL="573088" indent="-285750" algn="just">
              <a:buFont typeface="Wingdings" pitchFamily="2" charset="2"/>
              <a:buChar char="Ø"/>
            </a:pPr>
            <a:r>
              <a:rPr lang="en-US" dirty="0" smtClean="0">
                <a:solidFill>
                  <a:schemeClr val="accent1">
                    <a:lumMod val="75000"/>
                  </a:schemeClr>
                </a:solidFill>
              </a:rPr>
              <a:t>194 Hepatitis C screening positive cases.</a:t>
            </a:r>
          </a:p>
          <a:p>
            <a:pPr marL="573088" indent="-285750" algn="just"/>
            <a:endParaRPr lang="en-US" dirty="0" smtClean="0">
              <a:solidFill>
                <a:schemeClr val="accent1">
                  <a:lumMod val="75000"/>
                </a:schemeClr>
              </a:solidFill>
            </a:endParaRPr>
          </a:p>
          <a:p>
            <a:pPr marL="287338" indent="-287338">
              <a:buFont typeface="Arial" pitchFamily="34" charset="0"/>
              <a:buChar char="•"/>
            </a:pPr>
            <a:r>
              <a:rPr lang="en-US" dirty="0" smtClean="0">
                <a:solidFill>
                  <a:schemeClr val="accent1">
                    <a:lumMod val="75000"/>
                  </a:schemeClr>
                </a:solidFill>
              </a:rPr>
              <a:t>NCDC coordinates state, municipal (</a:t>
            </a:r>
            <a:r>
              <a:rPr lang="en-US" dirty="0" err="1" smtClean="0">
                <a:solidFill>
                  <a:schemeClr val="accent1">
                    <a:lumMod val="75000"/>
                  </a:schemeClr>
                </a:solidFill>
              </a:rPr>
              <a:t>Ajara</a:t>
            </a:r>
            <a:r>
              <a:rPr lang="en-US" dirty="0" smtClean="0">
                <a:solidFill>
                  <a:schemeClr val="accent1">
                    <a:lumMod val="75000"/>
                  </a:schemeClr>
                </a:solidFill>
              </a:rPr>
              <a:t>) and donor (</a:t>
            </a:r>
            <a:r>
              <a:rPr lang="en-US" dirty="0" err="1" smtClean="0">
                <a:solidFill>
                  <a:schemeClr val="accent1">
                    <a:lumMod val="75000"/>
                  </a:schemeClr>
                </a:solidFill>
              </a:rPr>
              <a:t>Imereti</a:t>
            </a:r>
            <a:r>
              <a:rPr lang="en-US" dirty="0" smtClean="0">
                <a:solidFill>
                  <a:schemeClr val="accent1">
                    <a:lumMod val="75000"/>
                  </a:schemeClr>
                </a:solidFill>
              </a:rPr>
              <a:t>, </a:t>
            </a:r>
            <a:r>
              <a:rPr lang="en-US" dirty="0" err="1" smtClean="0">
                <a:solidFill>
                  <a:schemeClr val="accent1">
                    <a:lumMod val="75000"/>
                  </a:schemeClr>
                </a:solidFill>
              </a:rPr>
              <a:t>Samegrelo</a:t>
            </a:r>
            <a:r>
              <a:rPr lang="en-US" dirty="0" smtClean="0">
                <a:solidFill>
                  <a:schemeClr val="accent1">
                    <a:lumMod val="75000"/>
                  </a:schemeClr>
                </a:solidFill>
              </a:rPr>
              <a:t>, </a:t>
            </a:r>
            <a:r>
              <a:rPr lang="en-US" dirty="0" err="1" smtClean="0">
                <a:solidFill>
                  <a:schemeClr val="accent1">
                    <a:lumMod val="75000"/>
                  </a:schemeClr>
                </a:solidFill>
              </a:rPr>
              <a:t>Guria</a:t>
            </a:r>
            <a:r>
              <a:rPr lang="en-US" dirty="0" smtClean="0">
                <a:solidFill>
                  <a:schemeClr val="accent1">
                    <a:lumMod val="75000"/>
                  </a:schemeClr>
                </a:solidFill>
              </a:rPr>
              <a:t> regions) newborn hearing screening.</a:t>
            </a:r>
          </a:p>
          <a:p>
            <a:endParaRPr lang="en-US" dirty="0" smtClean="0">
              <a:solidFill>
                <a:schemeClr val="accent1">
                  <a:lumMod val="75000"/>
                </a:schemeClr>
              </a:solidFill>
            </a:endParaRPr>
          </a:p>
          <a:p>
            <a:pPr marL="573088" indent="-285750">
              <a:buFont typeface="Wingdings" pitchFamily="2" charset="2"/>
              <a:buChar char="Ø"/>
            </a:pPr>
            <a:r>
              <a:rPr lang="en-US" dirty="0" smtClean="0">
                <a:solidFill>
                  <a:schemeClr val="accent1">
                    <a:lumMod val="75000"/>
                  </a:schemeClr>
                </a:solidFill>
              </a:rPr>
              <a:t> Overall, there were 31 838 newborns screened by all parallel programs in 2016 and among them - 23 090 within the state program limits.</a:t>
            </a:r>
          </a:p>
          <a:p>
            <a:pPr marL="573088" indent="-285750">
              <a:buFont typeface="Wingdings" pitchFamily="2" charset="2"/>
              <a:buChar char="Ø"/>
            </a:pPr>
            <a:r>
              <a:rPr lang="en-US" dirty="0" smtClean="0">
                <a:solidFill>
                  <a:schemeClr val="accent1">
                    <a:lumMod val="75000"/>
                  </a:schemeClr>
                </a:solidFill>
              </a:rPr>
              <a:t>13 cases of deafness were revealed.</a:t>
            </a:r>
          </a:p>
          <a:p>
            <a:r>
              <a:rPr lang="ka-GE" dirty="0" smtClean="0">
                <a:solidFill>
                  <a:schemeClr val="accent1">
                    <a:lumMod val="75000"/>
                  </a:schemeClr>
                </a:solidFill>
              </a:rPr>
              <a:t> </a:t>
            </a:r>
            <a:endParaRPr lang="en-US" dirty="0" smtClean="0">
              <a:solidFill>
                <a:schemeClr val="accent1">
                  <a:lumMod val="75000"/>
                </a:schemeClr>
              </a:solidFill>
            </a:endParaRPr>
          </a:p>
          <a:p>
            <a:pPr marL="342900" indent="-342900" algn="just"/>
            <a:endParaRPr lang="en-US" dirty="0" smtClean="0">
              <a:solidFill>
                <a:schemeClr val="accent1">
                  <a:lumMod val="75000"/>
                </a:schemeClr>
              </a:solidFill>
            </a:endParaRPr>
          </a:p>
          <a:p>
            <a:pPr marL="341313" indent="-341313" algn="just"/>
            <a:r>
              <a:rPr lang="en-US" dirty="0" smtClean="0">
                <a:solidFill>
                  <a:schemeClr val="accent1">
                    <a:lumMod val="75000"/>
                  </a:schemeClr>
                </a:solidFill>
              </a:rPr>
              <a:t> </a:t>
            </a:r>
          </a:p>
        </p:txBody>
      </p:sp>
      <p:sp>
        <p:nvSpPr>
          <p:cNvPr id="12"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14"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15" name="Picture 1030" descr="logo"/>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6"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extLst>
      <p:ext uri="{BB962C8B-B14F-4D97-AF65-F5344CB8AC3E}">
        <p14:creationId xmlns="" xmlns:p14="http://schemas.microsoft.com/office/powerpoint/2010/main" val="2702297933"/>
      </p:ext>
    </p:extLst>
  </p:cSld>
  <p:clrMapOvr>
    <a:masterClrMapping/>
  </p:clrMapOvr>
  <p:transition>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Title 7"/>
          <p:cNvSpPr txBox="1">
            <a:spLocks/>
          </p:cNvSpPr>
          <p:nvPr/>
        </p:nvSpPr>
        <p:spPr>
          <a:xfrm>
            <a:off x="457200" y="1524000"/>
            <a:ext cx="8312020" cy="4114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en-US" sz="1800" b="1" dirty="0">
              <a:solidFill>
                <a:schemeClr val="tx2">
                  <a:lumMod val="75000"/>
                </a:schemeClr>
              </a:solidFill>
            </a:endParaRPr>
          </a:p>
        </p:txBody>
      </p:sp>
      <p:sp>
        <p:nvSpPr>
          <p:cNvPr id="11" name="Title 7"/>
          <p:cNvSpPr txBox="1">
            <a:spLocks/>
          </p:cNvSpPr>
          <p:nvPr/>
        </p:nvSpPr>
        <p:spPr>
          <a:xfrm>
            <a:off x="679580" y="2508570"/>
            <a:ext cx="7931020" cy="36191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ka-GE" sz="1600" dirty="0"/>
          </a:p>
        </p:txBody>
      </p:sp>
      <p:sp>
        <p:nvSpPr>
          <p:cNvPr id="13" name="Title 1"/>
          <p:cNvSpPr txBox="1">
            <a:spLocks/>
          </p:cNvSpPr>
          <p:nvPr/>
        </p:nvSpPr>
        <p:spPr>
          <a:xfrm>
            <a:off x="533400" y="457200"/>
            <a:ext cx="8229600" cy="5334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solidFill>
                  <a:schemeClr val="accent1">
                    <a:lumMod val="75000"/>
                  </a:schemeClr>
                </a:solidFill>
                <a:effectLst/>
                <a:uLnTx/>
                <a:uFillTx/>
                <a:latin typeface="+mj-lt"/>
                <a:ea typeface="+mj-ea"/>
                <a:cs typeface="+mj-cs"/>
              </a:rPr>
              <a:t>Health</a:t>
            </a:r>
            <a:r>
              <a:rPr kumimoji="0" lang="en-US" sz="2800" b="0" i="0" u="none" strike="noStrike" kern="1200" cap="none" spc="0" normalizeH="0" noProof="0" dirty="0" smtClean="0">
                <a:ln>
                  <a:noFill/>
                </a:ln>
                <a:solidFill>
                  <a:schemeClr val="accent1">
                    <a:lumMod val="75000"/>
                  </a:schemeClr>
                </a:solidFill>
                <a:effectLst/>
                <a:uLnTx/>
                <a:uFillTx/>
                <a:latin typeface="+mj-lt"/>
                <a:ea typeface="+mj-ea"/>
                <a:cs typeface="+mj-cs"/>
              </a:rPr>
              <a:t> Promotion</a:t>
            </a:r>
            <a:endParaRPr kumimoji="0" lang="en-US" sz="2800" b="0" i="0" u="none" strike="noStrike" kern="1200" cap="none" spc="0" normalizeH="0" baseline="0" noProof="0" dirty="0">
              <a:ln>
                <a:noFill/>
              </a:ln>
              <a:solidFill>
                <a:schemeClr val="accent1">
                  <a:lumMod val="75000"/>
                </a:schemeClr>
              </a:solidFill>
              <a:effectLst/>
              <a:uLnTx/>
              <a:uFillTx/>
              <a:latin typeface="+mj-lt"/>
              <a:ea typeface="+mj-ea"/>
              <a:cs typeface="+mj-cs"/>
            </a:endParaRPr>
          </a:p>
        </p:txBody>
      </p:sp>
      <p:sp>
        <p:nvSpPr>
          <p:cNvPr id="2049" name="Rectangle 1"/>
          <p:cNvSpPr>
            <a:spLocks noChangeArrowheads="1"/>
          </p:cNvSpPr>
          <p:nvPr/>
        </p:nvSpPr>
        <p:spPr bwMode="auto">
          <a:xfrm>
            <a:off x="457200" y="1190791"/>
            <a:ext cx="82296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000" dirty="0" smtClean="0">
                <a:solidFill>
                  <a:schemeClr val="accent1">
                    <a:lumMod val="75000"/>
                  </a:schemeClr>
                </a:solidFill>
              </a:rPr>
              <a:t>The program aims to raise the awareness and education of the Georgian population on health and to create an environment supporting population health. The program includes the following priority directions: </a:t>
            </a:r>
          </a:p>
          <a:p>
            <a:endParaRPr lang="en-US" sz="2000" dirty="0" smtClean="0">
              <a:solidFill>
                <a:schemeClr val="accent1">
                  <a:lumMod val="75000"/>
                </a:schemeClr>
              </a:solidFill>
            </a:endParaRPr>
          </a:p>
          <a:p>
            <a:pPr marL="341313" indent="-341313">
              <a:buFont typeface="+mj-lt"/>
              <a:buAutoNum type="alphaLcParenR"/>
            </a:pPr>
            <a:r>
              <a:rPr lang="en-US" sz="2000" dirty="0" smtClean="0">
                <a:solidFill>
                  <a:schemeClr val="accent1">
                    <a:lumMod val="75000"/>
                  </a:schemeClr>
                </a:solidFill>
              </a:rPr>
              <a:t>Strengthening tobacco control</a:t>
            </a:r>
          </a:p>
          <a:p>
            <a:pPr marL="341313" indent="-341313">
              <a:buFont typeface="+mj-lt"/>
              <a:buAutoNum type="alphaLcParenR"/>
            </a:pPr>
            <a:r>
              <a:rPr lang="en-US" sz="2000" dirty="0" smtClean="0">
                <a:solidFill>
                  <a:schemeClr val="accent1">
                    <a:lumMod val="75000"/>
                  </a:schemeClr>
                </a:solidFill>
              </a:rPr>
              <a:t>Education on healthy diet </a:t>
            </a:r>
          </a:p>
          <a:p>
            <a:pPr marL="341313" indent="-341313">
              <a:buFont typeface="+mj-lt"/>
              <a:buAutoNum type="alphaLcParenR"/>
            </a:pPr>
            <a:r>
              <a:rPr lang="en-US" sz="2000" dirty="0" smtClean="0">
                <a:solidFill>
                  <a:schemeClr val="accent1">
                    <a:lumMod val="75000"/>
                  </a:schemeClr>
                </a:solidFill>
              </a:rPr>
              <a:t>Raising the awareness about alcohol abuse</a:t>
            </a:r>
          </a:p>
          <a:p>
            <a:pPr marL="341313" indent="-341313">
              <a:buFont typeface="+mj-lt"/>
              <a:buAutoNum type="alphaLcParenR"/>
            </a:pPr>
            <a:r>
              <a:rPr lang="en-US" sz="2000" dirty="0" smtClean="0">
                <a:solidFill>
                  <a:schemeClr val="accent1">
                    <a:lumMod val="75000"/>
                  </a:schemeClr>
                </a:solidFill>
              </a:rPr>
              <a:t>Promotion of physical activity</a:t>
            </a:r>
          </a:p>
          <a:p>
            <a:pPr marL="341313" indent="-341313">
              <a:buFont typeface="+mj-lt"/>
              <a:buAutoNum type="alphaLcParenR"/>
            </a:pPr>
            <a:r>
              <a:rPr lang="en-US" sz="2000" dirty="0" smtClean="0">
                <a:solidFill>
                  <a:schemeClr val="accent1">
                    <a:lumMod val="75000"/>
                  </a:schemeClr>
                </a:solidFill>
              </a:rPr>
              <a:t>Prevention of hepatitis C and promotion of public education</a:t>
            </a:r>
          </a:p>
          <a:p>
            <a:pPr marL="341313" indent="-341313">
              <a:buFont typeface="+mj-lt"/>
              <a:buAutoNum type="alphaLcParenR"/>
            </a:pPr>
            <a:r>
              <a:rPr lang="en-US" sz="2000" dirty="0" smtClean="0">
                <a:solidFill>
                  <a:schemeClr val="accent1">
                    <a:lumMod val="75000"/>
                  </a:schemeClr>
                </a:solidFill>
              </a:rPr>
              <a:t>Promotion of mental health and prevention of drug abuse</a:t>
            </a:r>
          </a:p>
          <a:p>
            <a:pPr marL="341313" indent="-341313">
              <a:buFont typeface="+mj-lt"/>
              <a:buAutoNum type="alphaLcParenR"/>
            </a:pPr>
            <a:r>
              <a:rPr lang="en-US" sz="2000" dirty="0" smtClean="0">
                <a:solidFill>
                  <a:schemeClr val="accent1">
                    <a:lumMod val="75000"/>
                  </a:schemeClr>
                </a:solidFill>
              </a:rPr>
              <a:t>Health promotion popularization and strengthening.</a:t>
            </a:r>
          </a:p>
          <a:p>
            <a:pPr marL="341313" indent="-341313">
              <a:buFont typeface="+mj-lt"/>
              <a:buAutoNum type="alphaLcParenR"/>
            </a:pPr>
            <a:endParaRPr lang="en-US" sz="2000" dirty="0" smtClean="0">
              <a:solidFill>
                <a:schemeClr val="accent1">
                  <a:lumMod val="75000"/>
                </a:schemeClr>
              </a:solidFill>
            </a:endParaRPr>
          </a:p>
          <a:p>
            <a:r>
              <a:rPr lang="en-US" sz="2000" dirty="0" smtClean="0"/>
              <a:t> </a:t>
            </a:r>
          </a:p>
          <a:p>
            <a:pPr marL="341313" indent="-341313">
              <a:buFont typeface="+mj-lt"/>
              <a:buAutoNum type="alphaLcParenR"/>
            </a:pPr>
            <a:endParaRPr lang="en-US" sz="2000" dirty="0" smtClean="0">
              <a:solidFill>
                <a:schemeClr val="accent1">
                  <a:lumMod val="75000"/>
                </a:schemeClr>
              </a:solidFill>
            </a:endParaRPr>
          </a:p>
          <a:p>
            <a:pPr marL="342900" indent="-342900" algn="just"/>
            <a:endParaRPr lang="en-US" sz="2000" dirty="0" smtClean="0">
              <a:solidFill>
                <a:schemeClr val="accent1">
                  <a:lumMod val="75000"/>
                </a:schemeClr>
              </a:solidFill>
            </a:endParaRPr>
          </a:p>
          <a:p>
            <a:pPr marL="341313" indent="-341313" algn="just"/>
            <a:r>
              <a:rPr lang="en-US" sz="2000" dirty="0" smtClean="0">
                <a:solidFill>
                  <a:schemeClr val="accent1">
                    <a:lumMod val="75000"/>
                  </a:schemeClr>
                </a:solidFill>
              </a:rPr>
              <a:t> </a:t>
            </a:r>
          </a:p>
        </p:txBody>
      </p:sp>
      <p:sp>
        <p:nvSpPr>
          <p:cNvPr id="12"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14"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15" name="Picture 1030" descr="logo"/>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6"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extLst>
      <p:ext uri="{BB962C8B-B14F-4D97-AF65-F5344CB8AC3E}">
        <p14:creationId xmlns="" xmlns:p14="http://schemas.microsoft.com/office/powerpoint/2010/main" val="2702297933"/>
      </p:ext>
    </p:extLst>
  </p:cSld>
  <p:clrMapOvr>
    <a:masterClrMapping/>
  </p:clrMapOvr>
  <p:transition>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pPr algn="ctr">
              <a:buNone/>
            </a:pPr>
            <a:endParaRPr lang="en-US" dirty="0" smtClean="0">
              <a:solidFill>
                <a:schemeClr val="accent1">
                  <a:lumMod val="75000"/>
                </a:schemeClr>
              </a:solidFill>
            </a:endParaRPr>
          </a:p>
          <a:p>
            <a:pPr algn="ctr">
              <a:buNone/>
            </a:pPr>
            <a:endParaRPr lang="en-US" dirty="0" smtClean="0">
              <a:solidFill>
                <a:schemeClr val="accent1">
                  <a:lumMod val="75000"/>
                </a:schemeClr>
              </a:solidFill>
            </a:endParaRPr>
          </a:p>
          <a:p>
            <a:pPr algn="ctr">
              <a:buNone/>
            </a:pPr>
            <a:endParaRPr lang="en-US" dirty="0" smtClean="0">
              <a:solidFill>
                <a:schemeClr val="accent1">
                  <a:lumMod val="75000"/>
                </a:schemeClr>
              </a:solidFill>
            </a:endParaRPr>
          </a:p>
          <a:p>
            <a:pPr algn="ctr">
              <a:buNone/>
            </a:pPr>
            <a:r>
              <a:rPr lang="en-US" sz="4400" dirty="0" smtClean="0">
                <a:solidFill>
                  <a:schemeClr val="accent1">
                    <a:lumMod val="75000"/>
                  </a:schemeClr>
                </a:solidFill>
              </a:rPr>
              <a:t>Thank you!</a:t>
            </a:r>
            <a:endParaRPr lang="en-US" sz="4400" dirty="0">
              <a:solidFill>
                <a:schemeClr val="accent1">
                  <a:lumMod val="75000"/>
                </a:schemeClr>
              </a:solidFill>
            </a:endParaRPr>
          </a:p>
        </p:txBody>
      </p:sp>
      <p:sp>
        <p:nvSpPr>
          <p:cNvPr id="4"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5"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6" name="Picture 1030" descr="logo"/>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Text Box 5">
            <a:extLst>
              <a:ext uri="{FF2B5EF4-FFF2-40B4-BE49-F238E27FC236}">
                <a16:creationId xmlns:a16="http://schemas.microsoft.com/office/drawing/2014/main" xmlns="" id="{9AD092A4-4A83-4C05-8ABA-684B6E0EA54F}"/>
              </a:ext>
            </a:extLst>
          </p:cNvPr>
          <p:cNvSpPr txBox="1">
            <a:spLocks noChangeArrowheads="1"/>
          </p:cNvSpPr>
          <p:nvPr/>
        </p:nvSpPr>
        <p:spPr bwMode="auto">
          <a:xfrm>
            <a:off x="6731794" y="6381752"/>
            <a:ext cx="1544077"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eaLnBrk="1" hangingPunct="1">
              <a:spcBef>
                <a:spcPct val="0"/>
              </a:spcBef>
              <a:buFontTx/>
              <a:buNone/>
            </a:pPr>
            <a:r>
              <a:rPr lang="en-US" altLang="en-US" sz="1800" dirty="0">
                <a:solidFill>
                  <a:schemeClr val="bg1"/>
                </a:solidFill>
              </a:rPr>
              <a:t>www.ncdc.ge</a:t>
            </a:r>
            <a:endParaRPr lang="ru-RU" altLang="en-US" sz="1800">
              <a:solidFill>
                <a:schemeClr val="bg1"/>
              </a:solidFill>
            </a:endParaRPr>
          </a:p>
        </p:txBody>
      </p:sp>
      <p:sp>
        <p:nvSpPr>
          <p:cNvPr id="14" name="Text Box 8">
            <a:extLst>
              <a:ext uri="{FF2B5EF4-FFF2-40B4-BE49-F238E27FC236}">
                <a16:creationId xmlns:a16="http://schemas.microsoft.com/office/drawing/2014/main" xmlns="" id="{A0EC6075-2DE8-46C3-A8E1-8CF2262F0B72}"/>
              </a:ext>
            </a:extLst>
          </p:cNvPr>
          <p:cNvSpPr txBox="1">
            <a:spLocks noChangeArrowheads="1"/>
          </p:cNvSpPr>
          <p:nvPr/>
        </p:nvSpPr>
        <p:spPr bwMode="auto">
          <a:xfrm>
            <a:off x="6731794" y="6381752"/>
            <a:ext cx="1544077"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800" dirty="0">
                <a:solidFill>
                  <a:schemeClr val="bg1"/>
                </a:solidFill>
              </a:rPr>
              <a:t>www.ncdc.ge</a:t>
            </a:r>
            <a:endParaRPr lang="ru-RU" altLang="ka-GE" sz="1800">
              <a:solidFill>
                <a:schemeClr val="bg1"/>
              </a:solidFill>
            </a:endParaRPr>
          </a:p>
        </p:txBody>
      </p:sp>
      <p:sp>
        <p:nvSpPr>
          <p:cNvPr id="18" name="Text Box 10">
            <a:extLst>
              <a:ext uri="{FF2B5EF4-FFF2-40B4-BE49-F238E27FC236}">
                <a16:creationId xmlns:a16="http://schemas.microsoft.com/office/drawing/2014/main" xmlns="" id="{2D190374-445C-4C5A-876A-832376A832B9}"/>
              </a:ext>
            </a:extLst>
          </p:cNvPr>
          <p:cNvSpPr txBox="1">
            <a:spLocks noChangeArrowheads="1"/>
          </p:cNvSpPr>
          <p:nvPr/>
        </p:nvSpPr>
        <p:spPr bwMode="auto">
          <a:xfrm>
            <a:off x="7467600" y="6324600"/>
            <a:ext cx="1240789" cy="3077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pic>
        <p:nvPicPr>
          <p:cNvPr id="2" name="Picture 1"/>
          <p:cNvPicPr>
            <a:picLocks noChangeAspect="1"/>
          </p:cNvPicPr>
          <p:nvPr/>
        </p:nvPicPr>
        <p:blipFill>
          <a:blip r:embed="rId3" cstate="print"/>
          <a:stretch>
            <a:fillRect/>
          </a:stretch>
        </p:blipFill>
        <p:spPr>
          <a:xfrm>
            <a:off x="685800" y="1676400"/>
            <a:ext cx="7620000" cy="4277074"/>
          </a:xfrm>
          <a:prstGeom prst="rect">
            <a:avLst/>
          </a:prstGeom>
        </p:spPr>
      </p:pic>
      <p:sp>
        <p:nvSpPr>
          <p:cNvPr id="3" name="TextBox 2"/>
          <p:cNvSpPr txBox="1"/>
          <p:nvPr/>
        </p:nvSpPr>
        <p:spPr>
          <a:xfrm>
            <a:off x="461687" y="228600"/>
            <a:ext cx="8682313" cy="1200329"/>
          </a:xfrm>
          <a:prstGeom prst="rect">
            <a:avLst/>
          </a:prstGeom>
          <a:noFill/>
        </p:spPr>
        <p:txBody>
          <a:bodyPr wrap="square" rtlCol="0">
            <a:spAutoFit/>
          </a:bodyPr>
          <a:lstStyle/>
          <a:p>
            <a:r>
              <a:rPr lang="en-US" sz="3600" dirty="0">
                <a:solidFill>
                  <a:schemeClr val="accent1">
                    <a:lumMod val="75000"/>
                  </a:schemeClr>
                </a:solidFill>
                <a:latin typeface="+mj-lt"/>
                <a:ea typeface="+mj-ea"/>
                <a:cs typeface="+mj-cs"/>
              </a:rPr>
              <a:t>Budget</a:t>
            </a:r>
            <a:r>
              <a:rPr lang="en-US" sz="2400" b="1" dirty="0">
                <a:solidFill>
                  <a:srgbClr val="C00000"/>
                </a:solidFill>
              </a:rPr>
              <a:t> </a:t>
            </a:r>
            <a:r>
              <a:rPr lang="en-US" sz="3600" dirty="0">
                <a:solidFill>
                  <a:schemeClr val="accent1">
                    <a:lumMod val="75000"/>
                  </a:schemeClr>
                </a:solidFill>
                <a:latin typeface="+mj-lt"/>
                <a:ea typeface="+mj-ea"/>
                <a:cs typeface="+mj-cs"/>
              </a:rPr>
              <a:t>of the State </a:t>
            </a:r>
            <a:r>
              <a:rPr lang="en-US" sz="3600" dirty="0" smtClean="0">
                <a:solidFill>
                  <a:schemeClr val="accent1">
                    <a:lumMod val="75000"/>
                  </a:schemeClr>
                </a:solidFill>
                <a:latin typeface="+mj-lt"/>
                <a:ea typeface="+mj-ea"/>
                <a:cs typeface="+mj-cs"/>
              </a:rPr>
              <a:t>programs </a:t>
            </a:r>
            <a:r>
              <a:rPr lang="en-US" sz="3600" dirty="0">
                <a:solidFill>
                  <a:schemeClr val="accent1">
                    <a:lumMod val="75000"/>
                  </a:schemeClr>
                </a:solidFill>
                <a:latin typeface="+mj-lt"/>
                <a:ea typeface="+mj-ea"/>
                <a:cs typeface="+mj-cs"/>
              </a:rPr>
              <a:t>administered </a:t>
            </a:r>
            <a:endParaRPr lang="en-US" sz="3600" dirty="0" smtClean="0">
              <a:solidFill>
                <a:schemeClr val="accent1">
                  <a:lumMod val="75000"/>
                </a:schemeClr>
              </a:solidFill>
              <a:latin typeface="+mj-lt"/>
              <a:ea typeface="+mj-ea"/>
              <a:cs typeface="+mj-cs"/>
            </a:endParaRPr>
          </a:p>
          <a:p>
            <a:pPr algn="ctr"/>
            <a:r>
              <a:rPr lang="en-US" sz="3600" dirty="0" smtClean="0">
                <a:solidFill>
                  <a:schemeClr val="accent1">
                    <a:lumMod val="75000"/>
                  </a:schemeClr>
                </a:solidFill>
                <a:latin typeface="+mj-lt"/>
                <a:ea typeface="+mj-ea"/>
                <a:cs typeface="+mj-cs"/>
              </a:rPr>
              <a:t>by </a:t>
            </a:r>
            <a:r>
              <a:rPr lang="en-US" sz="3600" dirty="0">
                <a:solidFill>
                  <a:schemeClr val="accent1">
                    <a:lumMod val="75000"/>
                  </a:schemeClr>
                </a:solidFill>
                <a:latin typeface="+mj-lt"/>
                <a:ea typeface="+mj-ea"/>
                <a:cs typeface="+mj-cs"/>
              </a:rPr>
              <a:t>NCDC </a:t>
            </a:r>
          </a:p>
        </p:txBody>
      </p:sp>
      <p:sp>
        <p:nvSpPr>
          <p:cNvPr id="19"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20"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21" name="Picture 1030" descr="logo"/>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2"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extLst>
      <p:ext uri="{BB962C8B-B14F-4D97-AF65-F5344CB8AC3E}">
        <p14:creationId xmlns:p14="http://schemas.microsoft.com/office/powerpoint/2010/main" xmlns="" val="37414752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533400"/>
          </a:xfrm>
        </p:spPr>
        <p:txBody>
          <a:bodyPr>
            <a:noAutofit/>
          </a:bodyPr>
          <a:lstStyle/>
          <a:p>
            <a:r>
              <a:rPr lang="en-US" sz="3600" dirty="0" smtClean="0">
                <a:solidFill>
                  <a:schemeClr val="accent1">
                    <a:lumMod val="75000"/>
                  </a:schemeClr>
                </a:solidFill>
              </a:rPr>
              <a:t>Early Disease Detection and Screening</a:t>
            </a:r>
            <a:br>
              <a:rPr lang="en-US" sz="3600" dirty="0" smtClean="0">
                <a:solidFill>
                  <a:schemeClr val="accent1">
                    <a:lumMod val="75000"/>
                  </a:schemeClr>
                </a:solidFill>
              </a:rPr>
            </a:br>
            <a:r>
              <a:rPr lang="en-US" sz="2800" dirty="0" smtClean="0">
                <a:solidFill>
                  <a:schemeClr val="accent1">
                    <a:lumMod val="75000"/>
                  </a:schemeClr>
                </a:solidFill>
              </a:rPr>
              <a:t/>
            </a:r>
            <a:br>
              <a:rPr lang="en-US" sz="2800" dirty="0" smtClean="0">
                <a:solidFill>
                  <a:schemeClr val="accent1">
                    <a:lumMod val="75000"/>
                  </a:schemeClr>
                </a:solidFill>
              </a:rPr>
            </a:br>
            <a:endParaRPr lang="en-US" sz="2800" dirty="0">
              <a:solidFill>
                <a:schemeClr val="accent1">
                  <a:lumMod val="75000"/>
                </a:schemeClr>
              </a:solidFill>
            </a:endParaRPr>
          </a:p>
        </p:txBody>
      </p:sp>
      <p:sp>
        <p:nvSpPr>
          <p:cNvPr id="3" name="Content Placeholder 2"/>
          <p:cNvSpPr>
            <a:spLocks noGrp="1"/>
          </p:cNvSpPr>
          <p:nvPr>
            <p:ph idx="1"/>
          </p:nvPr>
        </p:nvSpPr>
        <p:spPr>
          <a:xfrm>
            <a:off x="609600" y="1219200"/>
            <a:ext cx="8001000" cy="4800599"/>
          </a:xfrm>
        </p:spPr>
        <p:txBody>
          <a:bodyPr>
            <a:noAutofit/>
          </a:bodyPr>
          <a:lstStyle/>
          <a:p>
            <a:pPr marL="0" indent="0">
              <a:spcBef>
                <a:spcPts val="0"/>
              </a:spcBef>
              <a:buNone/>
            </a:pPr>
            <a:r>
              <a:rPr lang="en-US" sz="2000" dirty="0" smtClean="0">
                <a:solidFill>
                  <a:schemeClr val="accent1">
                    <a:lumMod val="75000"/>
                  </a:schemeClr>
                </a:solidFill>
              </a:rPr>
              <a:t>The main goal of the program is the early detection and prevention of the spread of diseases. The program includes the following components:</a:t>
            </a:r>
          </a:p>
          <a:p>
            <a:pPr>
              <a:spcBef>
                <a:spcPts val="0"/>
              </a:spcBef>
              <a:buNone/>
            </a:pPr>
            <a:endParaRPr lang="en-US" sz="800" dirty="0" smtClean="0">
              <a:solidFill>
                <a:schemeClr val="accent1">
                  <a:lumMod val="75000"/>
                </a:schemeClr>
              </a:solidFill>
            </a:endParaRPr>
          </a:p>
          <a:p>
            <a:pPr marL="346075" lvl="0" indent="-290513">
              <a:buNone/>
              <a:tabLst>
                <a:tab pos="111125" algn="l"/>
              </a:tabLst>
            </a:pPr>
            <a:r>
              <a:rPr lang="en-US" sz="2000" dirty="0" smtClean="0">
                <a:solidFill>
                  <a:schemeClr val="accent1">
                    <a:lumMod val="75000"/>
                  </a:schemeClr>
                </a:solidFill>
              </a:rPr>
              <a:t>Cancer Screening Component provides:</a:t>
            </a:r>
          </a:p>
          <a:p>
            <a:pPr marL="341313" lvl="0" indent="-287338">
              <a:buFont typeface="+mj-lt"/>
              <a:buAutoNum type="arabicParenR"/>
              <a:tabLst>
                <a:tab pos="111125" algn="l"/>
              </a:tabLst>
            </a:pPr>
            <a:r>
              <a:rPr lang="en-US" sz="2000" dirty="0" smtClean="0">
                <a:solidFill>
                  <a:schemeClr val="accent1">
                    <a:lumMod val="75000"/>
                  </a:schemeClr>
                </a:solidFill>
              </a:rPr>
              <a:t>Screening of breast, cervical, colorectal and prostate cancer in consideration of specific age range,   in particular:</a:t>
            </a:r>
          </a:p>
          <a:p>
            <a:pPr marL="627063" lvl="0" indent="-231775">
              <a:buFont typeface="Calibri" pitchFamily="34" charset="0"/>
              <a:buChar char="‐"/>
            </a:pPr>
            <a:r>
              <a:rPr lang="en-US" sz="1800" dirty="0" smtClean="0">
                <a:solidFill>
                  <a:schemeClr val="accent1">
                    <a:lumMod val="75000"/>
                  </a:schemeClr>
                </a:solidFill>
              </a:rPr>
              <a:t>Mammography and ultrasound examination for women aged from 40 to 70 years old every 2 years</a:t>
            </a:r>
          </a:p>
          <a:p>
            <a:pPr marL="627063" indent="-231775">
              <a:buFont typeface="Calibri" pitchFamily="34" charset="0"/>
              <a:buChar char="‐"/>
            </a:pPr>
            <a:r>
              <a:rPr lang="en-US" sz="1800" dirty="0" smtClean="0">
                <a:solidFill>
                  <a:schemeClr val="accent1">
                    <a:lumMod val="75000"/>
                  </a:schemeClr>
                </a:solidFill>
              </a:rPr>
              <a:t>Screening for cervical cancer in women age 25 to 60 years with cytology (Pap smear) and  colposcopy every 3 years  </a:t>
            </a:r>
          </a:p>
          <a:p>
            <a:pPr marL="627063" lvl="0" indent="-231775">
              <a:buFont typeface="Calibri" pitchFamily="34" charset="0"/>
              <a:buChar char="‐"/>
            </a:pPr>
            <a:r>
              <a:rPr lang="en-US" sz="1800" dirty="0" smtClean="0">
                <a:solidFill>
                  <a:schemeClr val="accent1">
                    <a:lumMod val="75000"/>
                  </a:schemeClr>
                </a:solidFill>
              </a:rPr>
              <a:t>Fecal occult blood testing and colonoscopy in adults beginning at age 50 years and continuing until age 70 years every 2 years</a:t>
            </a:r>
          </a:p>
          <a:p>
            <a:pPr marL="627063" lvl="0" indent="-231775">
              <a:buFont typeface="Calibri" pitchFamily="34" charset="0"/>
              <a:buChar char="‐"/>
            </a:pPr>
            <a:r>
              <a:rPr lang="en-US" sz="1800" dirty="0" smtClean="0">
                <a:solidFill>
                  <a:schemeClr val="accent1">
                    <a:lumMod val="75000"/>
                  </a:schemeClr>
                </a:solidFill>
              </a:rPr>
              <a:t>Prostate cancer antigen testing for men between the age of 50-70 once in the year in case of physician’s referral</a:t>
            </a:r>
            <a:endParaRPr lang="en-US" sz="1800" dirty="0" smtClean="0"/>
          </a:p>
          <a:p>
            <a:pPr marL="395288" indent="-341313">
              <a:buFont typeface="+mj-lt"/>
              <a:buAutoNum type="arabicParenR" startAt="2"/>
              <a:tabLst>
                <a:tab pos="341313" algn="l"/>
              </a:tabLst>
            </a:pPr>
            <a:r>
              <a:rPr lang="en-US" sz="2000" dirty="0" smtClean="0">
                <a:solidFill>
                  <a:schemeClr val="accent1">
                    <a:lumMod val="75000"/>
                  </a:schemeClr>
                </a:solidFill>
              </a:rPr>
              <a:t>Program services are provided by contractor organization - Evex Medical Corporation through its regional branches and mobile units. </a:t>
            </a:r>
            <a:endParaRPr lang="en-US" sz="2000" dirty="0">
              <a:solidFill>
                <a:schemeClr val="accent1">
                  <a:lumMod val="75000"/>
                </a:schemeClr>
              </a:solidFill>
            </a:endParaRPr>
          </a:p>
        </p:txBody>
      </p:sp>
      <p:sp>
        <p:nvSpPr>
          <p:cNvPr id="4" name="Rectangle 5"/>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p>
            <a:pPr algn="ctr"/>
            <a:endParaRPr lang="en-US" dirty="0"/>
          </a:p>
        </p:txBody>
      </p:sp>
      <p:sp>
        <p:nvSpPr>
          <p:cNvPr id="5" name="Rectangle 6"/>
          <p:cNvSpPr>
            <a:spLocks noChangeArrowheads="1"/>
          </p:cNvSpPr>
          <p:nvPr/>
        </p:nvSpPr>
        <p:spPr bwMode="auto">
          <a:xfrm>
            <a:off x="1258888" y="6237288"/>
            <a:ext cx="4608513" cy="517525"/>
          </a:xfrm>
          <a:prstGeom prst="rect">
            <a:avLst/>
          </a:prstGeom>
          <a:noFill/>
          <a:ln w="9525">
            <a:noFill/>
            <a:miter lim="800000"/>
            <a:headEnd/>
            <a:tailEnd/>
          </a:ln>
        </p:spPr>
        <p:txBody>
          <a:bodyPr>
            <a:spAutoFit/>
          </a:bodyPr>
          <a:lstStyle/>
          <a:p>
            <a:r>
              <a:rPr lang="ka-GE" sz="1400" b="1" dirty="0">
                <a:solidFill>
                  <a:schemeClr val="bg1"/>
                </a:solidFill>
              </a:rPr>
              <a:t>დაავადებათა კონტროლისა და საზოგადოებრივი ჯანმრთელობის ეროვნული ცენტრი</a:t>
            </a:r>
            <a:endParaRPr lang="ru-RU" sz="1400" b="1" dirty="0">
              <a:solidFill>
                <a:schemeClr val="bg1"/>
              </a:solidFill>
            </a:endParaRPr>
          </a:p>
        </p:txBody>
      </p:sp>
      <p:pic>
        <p:nvPicPr>
          <p:cNvPr id="6" name="Picture 1030" descr="logo"/>
          <p:cNvPicPr>
            <a:picLocks noChangeAspect="1" noChangeArrowheads="1"/>
          </p:cNvPicPr>
          <p:nvPr/>
        </p:nvPicPr>
        <p:blipFill>
          <a:blip r:embed="rId2" cstate="print"/>
          <a:srcRect/>
          <a:stretch>
            <a:fillRect/>
          </a:stretch>
        </p:blipFill>
        <p:spPr bwMode="auto">
          <a:xfrm>
            <a:off x="142875" y="6165850"/>
            <a:ext cx="900113" cy="677863"/>
          </a:xfrm>
          <a:prstGeom prst="rect">
            <a:avLst/>
          </a:prstGeom>
          <a:noFill/>
          <a:ln w="9525">
            <a:noFill/>
            <a:miter lim="800000"/>
            <a:headEnd/>
            <a:tailEnd/>
          </a:ln>
        </p:spPr>
      </p:pic>
      <p:sp>
        <p:nvSpPr>
          <p:cNvPr id="7" name="Text Box 8"/>
          <p:cNvSpPr txBox="1">
            <a:spLocks noChangeArrowheads="1"/>
          </p:cNvSpPr>
          <p:nvPr/>
        </p:nvSpPr>
        <p:spPr bwMode="auto">
          <a:xfrm>
            <a:off x="7451725" y="6381750"/>
            <a:ext cx="1446678" cy="369332"/>
          </a:xfrm>
          <a:prstGeom prst="rect">
            <a:avLst/>
          </a:prstGeom>
          <a:noFill/>
          <a:ln w="9525">
            <a:noFill/>
            <a:miter lim="800000"/>
            <a:headEnd/>
            <a:tailEnd/>
          </a:ln>
        </p:spPr>
        <p:txBody>
          <a:bodyPr wrap="none">
            <a:spAutoFit/>
          </a:bodyPr>
          <a:lstStyle/>
          <a:p>
            <a:r>
              <a:rPr lang="en-US" dirty="0"/>
              <a:t>www.ncdc.ge</a:t>
            </a:r>
            <a:endParaRPr lang="ru-RU" dirty="0"/>
          </a:p>
        </p:txBody>
      </p:sp>
      <p:sp>
        <p:nvSpPr>
          <p:cNvPr id="8"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9"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10" name="Picture 1030" descr="logo"/>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1"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305800" cy="939305"/>
          </a:xfrm>
        </p:spPr>
        <p:txBody>
          <a:bodyPr>
            <a:noAutofit/>
          </a:bodyPr>
          <a:lstStyle/>
          <a:p>
            <a:r>
              <a:rPr lang="en-US" sz="3600" dirty="0">
                <a:solidFill>
                  <a:schemeClr val="tx2">
                    <a:lumMod val="75000"/>
                  </a:schemeClr>
                </a:solidFill>
              </a:rPr>
              <a:t/>
            </a:r>
            <a:br>
              <a:rPr lang="en-US" sz="3600" dirty="0">
                <a:solidFill>
                  <a:schemeClr val="tx2">
                    <a:lumMod val="75000"/>
                  </a:schemeClr>
                </a:solidFill>
              </a:rPr>
            </a:br>
            <a:r>
              <a:rPr lang="en-US" sz="3600" dirty="0" smtClean="0">
                <a:solidFill>
                  <a:schemeClr val="tx2">
                    <a:lumMod val="75000"/>
                  </a:schemeClr>
                </a:solidFill>
              </a:rPr>
              <a:t>Dynamic of screening coverage for different cancer localizations in 2012-2016</a:t>
            </a:r>
            <a:r>
              <a:rPr lang="ka-GE" sz="2800" b="1" dirty="0">
                <a:solidFill>
                  <a:schemeClr val="tx2">
                    <a:lumMod val="75000"/>
                  </a:schemeClr>
                </a:solidFill>
              </a:rPr>
              <a:t/>
            </a:r>
            <a:br>
              <a:rPr lang="ka-GE" sz="2800" b="1" dirty="0">
                <a:solidFill>
                  <a:schemeClr val="tx2">
                    <a:lumMod val="75000"/>
                  </a:schemeClr>
                </a:solidFill>
              </a:rPr>
            </a:br>
            <a:r>
              <a:rPr lang="en-US" sz="2800" dirty="0">
                <a:solidFill>
                  <a:schemeClr val="tx2">
                    <a:lumMod val="75000"/>
                  </a:schemeClr>
                </a:solidFill>
              </a:rPr>
              <a:t/>
            </a:r>
            <a:br>
              <a:rPr lang="en-US" sz="2800" dirty="0">
                <a:solidFill>
                  <a:schemeClr val="tx2">
                    <a:lumMod val="75000"/>
                  </a:schemeClr>
                </a:solidFill>
              </a:rPr>
            </a:br>
            <a:endParaRPr lang="en-US" sz="2800" dirty="0">
              <a:solidFill>
                <a:schemeClr val="tx2">
                  <a:lumMod val="75000"/>
                </a:schemeClr>
              </a:solidFill>
            </a:endParaRPr>
          </a:p>
        </p:txBody>
      </p:sp>
      <p:sp>
        <p:nvSpPr>
          <p:cNvPr id="3" name="Content Placeholder 2"/>
          <p:cNvSpPr>
            <a:spLocks noGrp="1"/>
          </p:cNvSpPr>
          <p:nvPr>
            <p:ph idx="1"/>
          </p:nvPr>
        </p:nvSpPr>
        <p:spPr>
          <a:xfrm>
            <a:off x="1628775" y="1669571"/>
            <a:ext cx="5886450" cy="4989407"/>
          </a:xfrm>
        </p:spPr>
        <p:txBody>
          <a:bodyPr>
            <a:noAutofit/>
          </a:bodyPr>
          <a:lstStyle/>
          <a:p>
            <a:pPr marL="0" indent="0">
              <a:spcBef>
                <a:spcPts val="0"/>
              </a:spcBef>
              <a:buNone/>
            </a:pPr>
            <a:endParaRPr lang="ka-GE" sz="2000" b="1" dirty="0">
              <a:solidFill>
                <a:schemeClr val="accent1">
                  <a:lumMod val="75000"/>
                </a:schemeClr>
              </a:solidFill>
            </a:endParaRPr>
          </a:p>
          <a:p>
            <a:pPr marL="0" indent="0">
              <a:spcBef>
                <a:spcPts val="0"/>
              </a:spcBef>
              <a:buNone/>
            </a:pPr>
            <a:endParaRPr lang="en-US" sz="2000" dirty="0">
              <a:solidFill>
                <a:schemeClr val="accent1">
                  <a:lumMod val="75000"/>
                </a:schemeClr>
              </a:solidFill>
            </a:endParaRPr>
          </a:p>
        </p:txBody>
      </p:sp>
      <p:sp>
        <p:nvSpPr>
          <p:cNvPr id="5" name="Rectangle 6"/>
          <p:cNvSpPr>
            <a:spLocks noChangeArrowheads="1"/>
          </p:cNvSpPr>
          <p:nvPr/>
        </p:nvSpPr>
        <p:spPr bwMode="auto">
          <a:xfrm>
            <a:off x="2087167" y="6237288"/>
            <a:ext cx="4542233" cy="523220"/>
          </a:xfrm>
          <a:prstGeom prst="rect">
            <a:avLst/>
          </a:prstGeom>
          <a:noFill/>
          <a:ln w="9525">
            <a:noFill/>
            <a:miter lim="800000"/>
            <a:headEnd/>
            <a:tailEnd/>
          </a:ln>
        </p:spPr>
        <p:txBody>
          <a:bodyPr wrap="square">
            <a:spAutoFit/>
          </a:bodyPr>
          <a:lstStyle/>
          <a:p>
            <a:r>
              <a:rPr lang="ka-GE" sz="1400" b="1" dirty="0">
                <a:solidFill>
                  <a:schemeClr val="bg1"/>
                </a:solidFill>
              </a:rPr>
              <a:t>დაავადებათა კონტროლისა და საზოგადოებრივი ჯანმრთელობის ეროვნული ცენტრი</a:t>
            </a:r>
            <a:endParaRPr lang="ru-RU" sz="1400" b="1" dirty="0">
              <a:solidFill>
                <a:schemeClr val="bg1"/>
              </a:solidFill>
            </a:endParaRPr>
          </a:p>
        </p:txBody>
      </p:sp>
      <p:sp>
        <p:nvSpPr>
          <p:cNvPr id="7" name="Text Box 8"/>
          <p:cNvSpPr txBox="1">
            <a:spLocks noChangeArrowheads="1"/>
          </p:cNvSpPr>
          <p:nvPr/>
        </p:nvSpPr>
        <p:spPr bwMode="auto">
          <a:xfrm>
            <a:off x="7543800" y="6248400"/>
            <a:ext cx="1446678" cy="369332"/>
          </a:xfrm>
          <a:prstGeom prst="rect">
            <a:avLst/>
          </a:prstGeom>
          <a:noFill/>
          <a:ln w="9525">
            <a:noFill/>
            <a:miter lim="800000"/>
            <a:headEnd/>
            <a:tailEnd/>
          </a:ln>
        </p:spPr>
        <p:txBody>
          <a:bodyPr wrap="none">
            <a:spAutoFit/>
          </a:bodyPr>
          <a:lstStyle/>
          <a:p>
            <a:r>
              <a:rPr lang="en-US" dirty="0">
                <a:solidFill>
                  <a:schemeClr val="bg1"/>
                </a:solidFill>
              </a:rPr>
              <a:t>www.ncdc.ge</a:t>
            </a:r>
            <a:endParaRPr lang="ru-RU" dirty="0">
              <a:solidFill>
                <a:schemeClr val="bg1"/>
              </a:solidFill>
            </a:endParaRPr>
          </a:p>
        </p:txBody>
      </p:sp>
      <p:pic>
        <p:nvPicPr>
          <p:cNvPr id="1026" name="Chart 1">
            <a:extLst>
              <a:ext uri="{FF2B5EF4-FFF2-40B4-BE49-F238E27FC236}">
                <a16:creationId xmlns:a16="http://schemas.microsoft.com/office/drawing/2014/main" xmlns="" id="{3EBC6291-5732-4FAF-A400-A2467F8F995F}"/>
              </a:ext>
            </a:extLst>
          </p:cNvPr>
          <p:cNvPicPr>
            <a:picLocks noChangeArrowheads="1"/>
          </p:cNvPicPr>
          <p:nvPr/>
        </p:nvPicPr>
        <p:blipFill>
          <a:blip r:embed="rId2" cstate="print">
            <a:extLst>
              <a:ext uri="{28A0092B-C50C-407E-A947-70E740481C1C}">
                <a14:useLocalDpi xmlns:a14="http://schemas.microsoft.com/office/drawing/2010/main" xmlns="" val="0"/>
              </a:ext>
            </a:extLst>
          </a:blip>
          <a:srcRect b="-18"/>
          <a:stretch>
            <a:fillRect/>
          </a:stretch>
        </p:blipFill>
        <p:spPr bwMode="auto">
          <a:xfrm>
            <a:off x="685800" y="1524000"/>
            <a:ext cx="7848600" cy="45243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 name="Rectangle 9"/>
          <p:cNvSpPr/>
          <p:nvPr/>
        </p:nvSpPr>
        <p:spPr>
          <a:xfrm>
            <a:off x="1676400" y="5638800"/>
            <a:ext cx="609600" cy="30480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b="1" dirty="0" smtClean="0"/>
              <a:t>Breast</a:t>
            </a:r>
          </a:p>
          <a:p>
            <a:pPr algn="ctr"/>
            <a:r>
              <a:rPr lang="en-US" sz="1200" b="1" dirty="0" smtClean="0"/>
              <a:t>cancer</a:t>
            </a:r>
            <a:endParaRPr lang="en-US" sz="1200" b="1" dirty="0"/>
          </a:p>
        </p:txBody>
      </p:sp>
      <p:sp>
        <p:nvSpPr>
          <p:cNvPr id="11" name="Rectangle 10"/>
          <p:cNvSpPr/>
          <p:nvPr/>
        </p:nvSpPr>
        <p:spPr>
          <a:xfrm>
            <a:off x="2743200" y="5638800"/>
            <a:ext cx="1600200" cy="30480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b="1" dirty="0" smtClean="0"/>
              <a:t>Cervical cancer</a:t>
            </a:r>
            <a:endParaRPr lang="en-US" sz="1200" b="1" dirty="0"/>
          </a:p>
        </p:txBody>
      </p:sp>
      <p:sp>
        <p:nvSpPr>
          <p:cNvPr id="12" name="Rectangle 11"/>
          <p:cNvSpPr/>
          <p:nvPr/>
        </p:nvSpPr>
        <p:spPr>
          <a:xfrm>
            <a:off x="4876800" y="5638800"/>
            <a:ext cx="990600" cy="30480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b="1" dirty="0" smtClean="0"/>
              <a:t>Prostate cancer</a:t>
            </a:r>
            <a:endParaRPr lang="en-US" sz="1200" b="1" dirty="0"/>
          </a:p>
        </p:txBody>
      </p:sp>
      <p:sp>
        <p:nvSpPr>
          <p:cNvPr id="13" name="Rectangle 12"/>
          <p:cNvSpPr/>
          <p:nvPr/>
        </p:nvSpPr>
        <p:spPr>
          <a:xfrm>
            <a:off x="6324600" y="5638800"/>
            <a:ext cx="1600200" cy="30480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b="1" dirty="0" smtClean="0"/>
              <a:t>Colorectal cancer</a:t>
            </a:r>
            <a:endParaRPr lang="en-US" sz="1200" b="1" dirty="0"/>
          </a:p>
        </p:txBody>
      </p:sp>
      <p:sp>
        <p:nvSpPr>
          <p:cNvPr id="14"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15"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16" name="Picture 1030" descr="logo"/>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7"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extLst>
      <p:ext uri="{BB962C8B-B14F-4D97-AF65-F5344CB8AC3E}">
        <p14:creationId xmlns:p14="http://schemas.microsoft.com/office/powerpoint/2010/main" xmlns="" val="2130785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3124200" cy="4144963"/>
          </a:xfrm>
        </p:spPr>
        <p:txBody>
          <a:bodyPr>
            <a:normAutofit fontScale="77500" lnSpcReduction="20000"/>
          </a:bodyPr>
          <a:lstStyle/>
          <a:p>
            <a:pPr marL="290513" indent="-290513" algn="just">
              <a:buFont typeface="+mj-lt"/>
              <a:buAutoNum type="arabicParenR"/>
            </a:pPr>
            <a:r>
              <a:rPr lang="en-US" sz="1800" dirty="0" smtClean="0">
                <a:solidFill>
                  <a:schemeClr val="accent1">
                    <a:lumMod val="75000"/>
                  </a:schemeClr>
                </a:solidFill>
              </a:rPr>
              <a:t>A pilot of organized screening has been launched in Gurjaani Municipality in 2014.</a:t>
            </a:r>
          </a:p>
          <a:p>
            <a:pPr marL="290513" indent="-290513" algn="just">
              <a:buFont typeface="+mj-lt"/>
              <a:buAutoNum type="arabicParenR"/>
            </a:pPr>
            <a:r>
              <a:rPr lang="en-US" sz="1800" dirty="0" smtClean="0">
                <a:solidFill>
                  <a:schemeClr val="accent1">
                    <a:lumMod val="75000"/>
                  </a:schemeClr>
                </a:solidFill>
              </a:rPr>
              <a:t>Service provider is non-profit  organization Kakheti-Ioni</a:t>
            </a:r>
          </a:p>
          <a:p>
            <a:pPr marL="290513" indent="-290513" algn="just">
              <a:buFont typeface="+mj-lt"/>
              <a:buAutoNum type="arabicParenR"/>
            </a:pPr>
            <a:r>
              <a:rPr lang="en-US" sz="1800" dirty="0" smtClean="0">
                <a:solidFill>
                  <a:schemeClr val="accent1">
                    <a:lumMod val="75000"/>
                  </a:schemeClr>
                </a:solidFill>
              </a:rPr>
              <a:t>In 2015, equipment for cervical cancer screening was purchased by the funds allocated from the state budget. </a:t>
            </a:r>
          </a:p>
          <a:p>
            <a:pPr marL="290513" indent="-290513" algn="just">
              <a:buFont typeface="+mj-lt"/>
              <a:buAutoNum type="arabicParenR"/>
            </a:pPr>
            <a:r>
              <a:rPr lang="en-US" sz="1800" dirty="0" smtClean="0">
                <a:solidFill>
                  <a:schemeClr val="accent1">
                    <a:lumMod val="75000"/>
                  </a:schemeClr>
                </a:solidFill>
              </a:rPr>
              <a:t>In 2015-2016,  in close collaboration with UNFPA  training courses have been conducted  for rural doctors in Pap smear collection technique</a:t>
            </a:r>
          </a:p>
          <a:p>
            <a:pPr marL="290513" indent="-290513" algn="just">
              <a:buFont typeface="+mj-lt"/>
              <a:buAutoNum type="arabicParenR"/>
            </a:pPr>
            <a:r>
              <a:rPr lang="en-US" sz="1800" dirty="0" smtClean="0">
                <a:solidFill>
                  <a:schemeClr val="accent1">
                    <a:lumMod val="75000"/>
                  </a:schemeClr>
                </a:solidFill>
              </a:rPr>
              <a:t>Since 2016, rural doctors are given the opportunity to take over the Pap testing and make referral to service provider clinic. </a:t>
            </a:r>
          </a:p>
          <a:p>
            <a:pPr marL="290513" indent="-290513" algn="just">
              <a:buFont typeface="+mj-lt"/>
              <a:buAutoNum type="arabicParenR"/>
            </a:pPr>
            <a:r>
              <a:rPr lang="en-US" sz="1800" dirty="0" smtClean="0">
                <a:solidFill>
                  <a:schemeClr val="accent1">
                    <a:lumMod val="75000"/>
                  </a:schemeClr>
                </a:solidFill>
              </a:rPr>
              <a:t>In 2016, total number of target population was 11 791 persons, annual target was 3930 and the coverage rate reached 28.5% (1122 persons).</a:t>
            </a:r>
          </a:p>
          <a:p>
            <a:pPr>
              <a:buNone/>
            </a:pPr>
            <a:endParaRPr lang="en-US" sz="1800" dirty="0">
              <a:solidFill>
                <a:schemeClr val="accent1">
                  <a:lumMod val="75000"/>
                </a:schemeClr>
              </a:solidFill>
            </a:endParaRPr>
          </a:p>
        </p:txBody>
      </p:sp>
      <p:sp>
        <p:nvSpPr>
          <p:cNvPr id="6" name="Text Box 8"/>
          <p:cNvSpPr txBox="1">
            <a:spLocks noChangeArrowheads="1"/>
          </p:cNvSpPr>
          <p:nvPr/>
        </p:nvSpPr>
        <p:spPr bwMode="auto">
          <a:xfrm>
            <a:off x="7451725" y="6381750"/>
            <a:ext cx="1543050" cy="366713"/>
          </a:xfrm>
          <a:prstGeom prst="rect">
            <a:avLst/>
          </a:prstGeom>
          <a:noFill/>
          <a:ln w="9525">
            <a:noFill/>
            <a:miter lim="800000"/>
            <a:headEnd/>
            <a:tailEnd/>
          </a:ln>
        </p:spPr>
        <p:txBody>
          <a:bodyPr wrap="none">
            <a:spAutoFit/>
          </a:bodyPr>
          <a:lstStyle/>
          <a:p>
            <a:r>
              <a:rPr lang="en-US" dirty="0">
                <a:solidFill>
                  <a:schemeClr val="bg1"/>
                </a:solidFill>
              </a:rPr>
              <a:t>www.ncdc.ge</a:t>
            </a:r>
            <a:endParaRPr lang="ru-RU">
              <a:solidFill>
                <a:schemeClr val="bg1"/>
              </a:solidFill>
            </a:endParaRPr>
          </a:p>
        </p:txBody>
      </p:sp>
      <p:sp>
        <p:nvSpPr>
          <p:cNvPr id="13" name="Title 1"/>
          <p:cNvSpPr>
            <a:spLocks noGrp="1"/>
          </p:cNvSpPr>
          <p:nvPr>
            <p:ph type="title"/>
          </p:nvPr>
        </p:nvSpPr>
        <p:spPr>
          <a:xfrm>
            <a:off x="533400" y="457200"/>
            <a:ext cx="8229600" cy="533400"/>
          </a:xfrm>
        </p:spPr>
        <p:txBody>
          <a:bodyPr>
            <a:noAutofit/>
          </a:bodyPr>
          <a:lstStyle/>
          <a:p>
            <a:r>
              <a:rPr lang="en-US" sz="3600" dirty="0" smtClean="0">
                <a:solidFill>
                  <a:schemeClr val="accent1">
                    <a:lumMod val="75000"/>
                  </a:schemeClr>
                </a:solidFill>
              </a:rPr>
              <a:t>Early Disease Detection and Screening</a:t>
            </a:r>
            <a:br>
              <a:rPr lang="en-US" sz="3600" dirty="0" smtClean="0">
                <a:solidFill>
                  <a:schemeClr val="accent1">
                    <a:lumMod val="75000"/>
                  </a:schemeClr>
                </a:solidFill>
              </a:rPr>
            </a:br>
            <a:endParaRPr lang="en-US" sz="2800" dirty="0">
              <a:solidFill>
                <a:schemeClr val="accent1">
                  <a:lumMod val="75000"/>
                </a:schemeClr>
              </a:solidFill>
            </a:endParaRPr>
          </a:p>
        </p:txBody>
      </p:sp>
      <p:sp>
        <p:nvSpPr>
          <p:cNvPr id="14" name="Rectangle 13"/>
          <p:cNvSpPr/>
          <p:nvPr/>
        </p:nvSpPr>
        <p:spPr>
          <a:xfrm>
            <a:off x="304800" y="990600"/>
            <a:ext cx="8458200" cy="400110"/>
          </a:xfrm>
          <a:prstGeom prst="rect">
            <a:avLst/>
          </a:prstGeom>
        </p:spPr>
        <p:txBody>
          <a:bodyPr wrap="square">
            <a:spAutoFit/>
          </a:bodyPr>
          <a:lstStyle/>
          <a:p>
            <a:pPr marL="457200" indent="-290513">
              <a:buFont typeface="+mj-lt"/>
              <a:buAutoNum type="romanUcPeriod" startAt="2"/>
            </a:pPr>
            <a:r>
              <a:rPr lang="en-US" sz="2000" dirty="0" smtClean="0">
                <a:solidFill>
                  <a:schemeClr val="accent1">
                    <a:lumMod val="75000"/>
                  </a:schemeClr>
                </a:solidFill>
              </a:rPr>
              <a:t>Organized cervical cancer screening component</a:t>
            </a:r>
            <a:endParaRPr lang="en-US" sz="2000" dirty="0" smtClean="0"/>
          </a:p>
        </p:txBody>
      </p:sp>
      <p:pic>
        <p:nvPicPr>
          <p:cNvPr id="1026" name="Picture 2" descr="D:\Desktop\158_counselinggesprek.jpg"/>
          <p:cNvPicPr>
            <a:picLocks noChangeAspect="1" noChangeArrowheads="1"/>
          </p:cNvPicPr>
          <p:nvPr/>
        </p:nvPicPr>
        <p:blipFill>
          <a:blip r:embed="rId2" cstate="print"/>
          <a:srcRect/>
          <a:stretch>
            <a:fillRect/>
          </a:stretch>
        </p:blipFill>
        <p:spPr bwMode="auto">
          <a:xfrm>
            <a:off x="5638800" y="3124200"/>
            <a:ext cx="1524000" cy="1219200"/>
          </a:xfrm>
          <a:prstGeom prst="rect">
            <a:avLst/>
          </a:prstGeom>
          <a:noFill/>
        </p:spPr>
      </p:pic>
      <p:cxnSp>
        <p:nvCxnSpPr>
          <p:cNvPr id="17" name="Straight Arrow Connector 16"/>
          <p:cNvCxnSpPr>
            <a:endCxn id="25" idx="5"/>
          </p:cNvCxnSpPr>
          <p:nvPr/>
        </p:nvCxnSpPr>
        <p:spPr>
          <a:xfrm flipH="1" flipV="1">
            <a:off x="5164697" y="2737456"/>
            <a:ext cx="474103" cy="38674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1" name="Oval 20"/>
          <p:cNvSpPr/>
          <p:nvPr/>
        </p:nvSpPr>
        <p:spPr>
          <a:xfrm>
            <a:off x="5562600" y="4495800"/>
            <a:ext cx="1752600" cy="1676400"/>
          </a:xfrm>
          <a:prstGeom prst="ellipse">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dirty="0"/>
          </a:p>
        </p:txBody>
      </p:sp>
      <p:sp>
        <p:nvSpPr>
          <p:cNvPr id="25" name="Oval 24"/>
          <p:cNvSpPr/>
          <p:nvPr/>
        </p:nvSpPr>
        <p:spPr>
          <a:xfrm>
            <a:off x="3733800" y="1371600"/>
            <a:ext cx="1676400" cy="1600200"/>
          </a:xfrm>
          <a:prstGeom prst="ellipse">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dirty="0"/>
          </a:p>
        </p:txBody>
      </p:sp>
      <p:sp>
        <p:nvSpPr>
          <p:cNvPr id="26" name="Oval 25"/>
          <p:cNvSpPr/>
          <p:nvPr/>
        </p:nvSpPr>
        <p:spPr>
          <a:xfrm>
            <a:off x="7467600" y="1371600"/>
            <a:ext cx="1676400" cy="1600200"/>
          </a:xfrm>
          <a:prstGeom prst="ellipse">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sz="900" dirty="0" smtClean="0">
                <a:solidFill>
                  <a:schemeClr val="accent1">
                    <a:lumMod val="75000"/>
                  </a:schemeClr>
                </a:solidFill>
              </a:rPr>
              <a:t>Rural doctor informs the patient about testing outcome and in case of abnormal results refers the patients to the service provider clinic for further colposcopy and/or biopsy</a:t>
            </a:r>
            <a:endParaRPr lang="en-US" sz="900" dirty="0">
              <a:solidFill>
                <a:schemeClr val="accent1">
                  <a:lumMod val="75000"/>
                </a:schemeClr>
              </a:solidFill>
            </a:endParaRPr>
          </a:p>
        </p:txBody>
      </p:sp>
      <p:sp>
        <p:nvSpPr>
          <p:cNvPr id="28" name="Oval 27"/>
          <p:cNvSpPr/>
          <p:nvPr/>
        </p:nvSpPr>
        <p:spPr>
          <a:xfrm>
            <a:off x="3581400" y="3505200"/>
            <a:ext cx="1524000" cy="1524000"/>
          </a:xfrm>
          <a:prstGeom prst="ellipse">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dirty="0"/>
          </a:p>
        </p:txBody>
      </p:sp>
      <p:sp>
        <p:nvSpPr>
          <p:cNvPr id="29" name="Oval 28"/>
          <p:cNvSpPr/>
          <p:nvPr/>
        </p:nvSpPr>
        <p:spPr>
          <a:xfrm>
            <a:off x="5715000" y="1066800"/>
            <a:ext cx="1371600" cy="1447800"/>
          </a:xfrm>
          <a:prstGeom prst="ellipse">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sz="900" dirty="0" smtClean="0">
                <a:solidFill>
                  <a:schemeClr val="accent1">
                    <a:lumMod val="75000"/>
                  </a:schemeClr>
                </a:solidFill>
              </a:rPr>
              <a:t>Results are sent back to the rural doctor </a:t>
            </a:r>
            <a:endParaRPr lang="en-US" sz="900" b="1" dirty="0">
              <a:solidFill>
                <a:schemeClr val="accent1">
                  <a:lumMod val="75000"/>
                </a:schemeClr>
              </a:solidFill>
            </a:endParaRPr>
          </a:p>
        </p:txBody>
      </p:sp>
      <p:sp>
        <p:nvSpPr>
          <p:cNvPr id="32" name="TextBox 31"/>
          <p:cNvSpPr txBox="1"/>
          <p:nvPr/>
        </p:nvSpPr>
        <p:spPr>
          <a:xfrm>
            <a:off x="3962400" y="1447800"/>
            <a:ext cx="1295400" cy="1477328"/>
          </a:xfrm>
          <a:prstGeom prst="rect">
            <a:avLst/>
          </a:prstGeom>
          <a:noFill/>
        </p:spPr>
        <p:txBody>
          <a:bodyPr wrap="square" rtlCol="0">
            <a:spAutoFit/>
          </a:bodyPr>
          <a:lstStyle/>
          <a:p>
            <a:pPr lvl="0" algn="ctr" fontAlgn="base">
              <a:spcBef>
                <a:spcPct val="0"/>
              </a:spcBef>
              <a:spcAft>
                <a:spcPct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900" dirty="0" smtClean="0">
                <a:solidFill>
                  <a:schemeClr val="accent1">
                    <a:lumMod val="75000"/>
                  </a:schemeClr>
                </a:solidFill>
                <a:latin typeface="Calibri" pitchFamily="34" charset="0"/>
                <a:ea typeface="Sylfaen" pitchFamily="18" charset="0"/>
                <a:cs typeface="Times New Roman" pitchFamily="18" charset="0"/>
              </a:rPr>
              <a:t>Rural doctor consults women between age 25-60 and either refers them to the service provider clinic or collects Pap smears and sends them to the service provider for cytological examination once in a week;</a:t>
            </a:r>
            <a:endParaRPr lang="en-US" sz="900" dirty="0" smtClean="0">
              <a:solidFill>
                <a:schemeClr val="accent1">
                  <a:lumMod val="75000"/>
                </a:schemeClr>
              </a:solidFill>
              <a:latin typeface="Arial" pitchFamily="34" charset="0"/>
              <a:cs typeface="Arial" pitchFamily="34" charset="0"/>
            </a:endParaRPr>
          </a:p>
        </p:txBody>
      </p:sp>
      <p:sp>
        <p:nvSpPr>
          <p:cNvPr id="1028" name="Rectangle 4"/>
          <p:cNvSpPr>
            <a:spLocks noChangeArrowheads="1"/>
          </p:cNvSpPr>
          <p:nvPr/>
        </p:nvSpPr>
        <p:spPr bwMode="auto">
          <a:xfrm>
            <a:off x="5715000" y="4648200"/>
            <a:ext cx="1371600" cy="13388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900" b="0" i="0" u="none" strike="noStrike" cap="none" normalizeH="0" baseline="0" dirty="0" smtClean="0">
                <a:ln>
                  <a:noFill/>
                </a:ln>
                <a:solidFill>
                  <a:schemeClr val="accent1">
                    <a:lumMod val="75000"/>
                  </a:schemeClr>
                </a:solidFill>
                <a:effectLst/>
                <a:latin typeface="Calibri" pitchFamily="34" charset="0"/>
                <a:ea typeface="Sylfaen" pitchFamily="18" charset="0"/>
                <a:cs typeface="Times New Roman" pitchFamily="18" charset="0"/>
              </a:rPr>
              <a:t>Rural doctor informs patients about testing results and in case of precancerous disease refers them to the specialized clinic and those with cancer are referred to the secondary level hospital.</a:t>
            </a:r>
            <a:endParaRPr kumimoji="0" lang="en-US" sz="900" b="0" i="0" u="none" strike="noStrike" cap="none" normalizeH="0" baseline="0" dirty="0" smtClean="0">
              <a:ln>
                <a:noFill/>
              </a:ln>
              <a:solidFill>
                <a:schemeClr val="accent1">
                  <a:lumMod val="75000"/>
                </a:schemeClr>
              </a:solidFill>
              <a:effectLst/>
              <a:latin typeface="Arial" pitchFamily="34" charset="0"/>
              <a:cs typeface="Arial" pitchFamily="34" charset="0"/>
            </a:endParaRPr>
          </a:p>
        </p:txBody>
      </p:sp>
      <p:sp>
        <p:nvSpPr>
          <p:cNvPr id="40" name="TextBox 39"/>
          <p:cNvSpPr txBox="1"/>
          <p:nvPr/>
        </p:nvSpPr>
        <p:spPr>
          <a:xfrm>
            <a:off x="3886200" y="3886200"/>
            <a:ext cx="990600" cy="1200329"/>
          </a:xfrm>
          <a:prstGeom prst="rect">
            <a:avLst/>
          </a:prstGeom>
          <a:noFill/>
        </p:spPr>
        <p:txBody>
          <a:bodyPr wrap="square" rtlCol="0">
            <a:spAutoFit/>
          </a:bodyPr>
          <a:lstStyle/>
          <a:p>
            <a:pPr lvl="0" algn="ctr"/>
            <a:r>
              <a:rPr lang="en-US" sz="900" dirty="0" smtClean="0">
                <a:solidFill>
                  <a:schemeClr val="accent1">
                    <a:lumMod val="75000"/>
                  </a:schemeClr>
                </a:solidFill>
              </a:rPr>
              <a:t>Treatment results and history are sent back to the rural doctor.</a:t>
            </a:r>
          </a:p>
          <a:p>
            <a:pPr lvl="0" algn="ctr"/>
            <a:endParaRPr lang="en-US" sz="900" dirty="0" smtClean="0">
              <a:solidFill>
                <a:schemeClr val="accent1">
                  <a:lumMod val="75000"/>
                </a:schemeClr>
              </a:solidFill>
            </a:endParaRPr>
          </a:p>
          <a:p>
            <a:pPr lvl="0" algn="ctr"/>
            <a:endParaRPr lang="en-US" sz="900" dirty="0" smtClean="0">
              <a:solidFill>
                <a:schemeClr val="accent1">
                  <a:lumMod val="75000"/>
                </a:schemeClr>
              </a:solidFill>
            </a:endParaRPr>
          </a:p>
          <a:p>
            <a:pPr algn="ctr"/>
            <a:endParaRPr lang="en-US" sz="900" dirty="0">
              <a:solidFill>
                <a:schemeClr val="accent1">
                  <a:lumMod val="75000"/>
                </a:schemeClr>
              </a:solidFill>
            </a:endParaRPr>
          </a:p>
        </p:txBody>
      </p:sp>
      <p:cxnSp>
        <p:nvCxnSpPr>
          <p:cNvPr id="41" name="Straight Arrow Connector 40"/>
          <p:cNvCxnSpPr>
            <a:endCxn id="26" idx="3"/>
          </p:cNvCxnSpPr>
          <p:nvPr/>
        </p:nvCxnSpPr>
        <p:spPr>
          <a:xfrm flipV="1">
            <a:off x="7162800" y="2737456"/>
            <a:ext cx="550303" cy="38674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4" name="Oval 43"/>
          <p:cNvSpPr/>
          <p:nvPr/>
        </p:nvSpPr>
        <p:spPr>
          <a:xfrm>
            <a:off x="7696200" y="3352800"/>
            <a:ext cx="1447800" cy="1524000"/>
          </a:xfrm>
          <a:prstGeom prst="ellipse">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sz="900" dirty="0" smtClean="0">
                <a:solidFill>
                  <a:schemeClr val="accent1">
                    <a:lumMod val="75000"/>
                  </a:schemeClr>
                </a:solidFill>
              </a:rPr>
              <a:t>Results are sent back to the rural doctor </a:t>
            </a:r>
            <a:endParaRPr lang="en-US" sz="900" b="1" dirty="0">
              <a:solidFill>
                <a:schemeClr val="accent1">
                  <a:lumMod val="75000"/>
                </a:schemeClr>
              </a:solidFill>
            </a:endParaRPr>
          </a:p>
        </p:txBody>
      </p:sp>
      <p:cxnSp>
        <p:nvCxnSpPr>
          <p:cNvPr id="57" name="Straight Arrow Connector 56"/>
          <p:cNvCxnSpPr>
            <a:stCxn id="1026" idx="2"/>
          </p:cNvCxnSpPr>
          <p:nvPr/>
        </p:nvCxnSpPr>
        <p:spPr>
          <a:xfrm>
            <a:off x="6400800" y="4343400"/>
            <a:ext cx="0" cy="2286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2" name="Straight Arrow Connector 91"/>
          <p:cNvCxnSpPr>
            <a:stCxn id="29" idx="4"/>
            <a:endCxn id="1026" idx="0"/>
          </p:cNvCxnSpPr>
          <p:nvPr/>
        </p:nvCxnSpPr>
        <p:spPr>
          <a:xfrm>
            <a:off x="6400800" y="2514600"/>
            <a:ext cx="0" cy="6096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93" name="Straight Arrow Connector 92"/>
          <p:cNvCxnSpPr>
            <a:stCxn id="44" idx="2"/>
            <a:endCxn id="1026" idx="3"/>
          </p:cNvCxnSpPr>
          <p:nvPr/>
        </p:nvCxnSpPr>
        <p:spPr>
          <a:xfrm flipH="1" flipV="1">
            <a:off x="7162800" y="3733800"/>
            <a:ext cx="533400" cy="381000"/>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96" name="Straight Arrow Connector 95"/>
          <p:cNvCxnSpPr>
            <a:stCxn id="28" idx="6"/>
            <a:endCxn id="1026" idx="1"/>
          </p:cNvCxnSpPr>
          <p:nvPr/>
        </p:nvCxnSpPr>
        <p:spPr>
          <a:xfrm flipV="1">
            <a:off x="5105400" y="3733800"/>
            <a:ext cx="533400" cy="533400"/>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sp>
        <p:nvSpPr>
          <p:cNvPr id="112" name="Right Arrow 111"/>
          <p:cNvSpPr/>
          <p:nvPr/>
        </p:nvSpPr>
        <p:spPr>
          <a:xfrm rot="21424876">
            <a:off x="5263146" y="1457650"/>
            <a:ext cx="392503" cy="219984"/>
          </a:xfrm>
          <a:prstGeom prst="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
        <p:nvSpPr>
          <p:cNvPr id="113" name="Right Arrow 112"/>
          <p:cNvSpPr/>
          <p:nvPr/>
        </p:nvSpPr>
        <p:spPr>
          <a:xfrm rot="21424876">
            <a:off x="7167926" y="1533856"/>
            <a:ext cx="392503" cy="211283"/>
          </a:xfrm>
          <a:prstGeom prst="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
        <p:nvSpPr>
          <p:cNvPr id="114" name="Right Arrow 113"/>
          <p:cNvSpPr/>
          <p:nvPr/>
        </p:nvSpPr>
        <p:spPr>
          <a:xfrm rot="5091569">
            <a:off x="8296019" y="3077264"/>
            <a:ext cx="248163" cy="207200"/>
          </a:xfrm>
          <a:prstGeom prst="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
        <p:nvSpPr>
          <p:cNvPr id="115" name="Right Arrow 114"/>
          <p:cNvSpPr/>
          <p:nvPr/>
        </p:nvSpPr>
        <p:spPr>
          <a:xfrm rot="8474575">
            <a:off x="7336530" y="4961361"/>
            <a:ext cx="626619" cy="198336"/>
          </a:xfrm>
          <a:prstGeom prst="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
        <p:nvSpPr>
          <p:cNvPr id="116" name="Right Arrow 115"/>
          <p:cNvSpPr/>
          <p:nvPr/>
        </p:nvSpPr>
        <p:spPr>
          <a:xfrm rot="12185982">
            <a:off x="4890586" y="4991770"/>
            <a:ext cx="626619" cy="198336"/>
          </a:xfrm>
          <a:prstGeom prst="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
        <p:nvSpPr>
          <p:cNvPr id="117" name="Right Arrow 116"/>
          <p:cNvSpPr/>
          <p:nvPr/>
        </p:nvSpPr>
        <p:spPr>
          <a:xfrm rot="16200000">
            <a:off x="4220592" y="3170808"/>
            <a:ext cx="398019" cy="152402"/>
          </a:xfrm>
          <a:prstGeom prst="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
        <p:nvSpPr>
          <p:cNvPr id="35"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36"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37" name="Picture 1030" descr="logo"/>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8"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676400"/>
            <a:ext cx="7696200" cy="4221163"/>
          </a:xfrm>
        </p:spPr>
        <p:txBody>
          <a:bodyPr>
            <a:normAutofit/>
          </a:bodyPr>
          <a:lstStyle/>
          <a:p>
            <a:pPr>
              <a:buNone/>
            </a:pPr>
            <a:r>
              <a:rPr lang="en-US" dirty="0" smtClean="0">
                <a:solidFill>
                  <a:schemeClr val="accent1">
                    <a:lumMod val="75000"/>
                  </a:schemeClr>
                </a:solidFill>
              </a:rPr>
              <a:t>Other program components include:</a:t>
            </a:r>
          </a:p>
          <a:p>
            <a:pPr>
              <a:buNone/>
            </a:pPr>
            <a:endParaRPr lang="en-US" sz="800" dirty="0" smtClean="0">
              <a:solidFill>
                <a:schemeClr val="accent1">
                  <a:lumMod val="75000"/>
                </a:schemeClr>
              </a:solidFill>
            </a:endParaRPr>
          </a:p>
          <a:p>
            <a:pPr lvl="0"/>
            <a:r>
              <a:rPr lang="en-US" sz="2400" dirty="0" smtClean="0">
                <a:solidFill>
                  <a:schemeClr val="accent1">
                    <a:lumMod val="75000"/>
                  </a:schemeClr>
                </a:solidFill>
              </a:rPr>
              <a:t>Prevention of mild and moderate mental disorders in children aged 1 to 6 years</a:t>
            </a:r>
          </a:p>
          <a:p>
            <a:pPr lvl="0"/>
            <a:endParaRPr lang="en-US" sz="2400" dirty="0" smtClean="0">
              <a:solidFill>
                <a:schemeClr val="accent1">
                  <a:lumMod val="75000"/>
                </a:schemeClr>
              </a:solidFill>
            </a:endParaRPr>
          </a:p>
          <a:p>
            <a:pPr lvl="0"/>
            <a:r>
              <a:rPr lang="en-US" sz="2400" dirty="0" smtClean="0">
                <a:solidFill>
                  <a:schemeClr val="accent1">
                    <a:lumMod val="75000"/>
                  </a:schemeClr>
                </a:solidFill>
              </a:rPr>
              <a:t>Early diagnosis and surveillance of epilepsy</a:t>
            </a:r>
          </a:p>
          <a:p>
            <a:pPr lvl="0">
              <a:buNone/>
            </a:pPr>
            <a:endParaRPr lang="en-US" sz="2400" dirty="0" smtClean="0">
              <a:solidFill>
                <a:schemeClr val="accent1">
                  <a:lumMod val="75000"/>
                </a:schemeClr>
              </a:solidFill>
            </a:endParaRPr>
          </a:p>
          <a:p>
            <a:pPr lvl="0"/>
            <a:r>
              <a:rPr lang="en-US" sz="2400" dirty="0" smtClean="0">
                <a:solidFill>
                  <a:schemeClr val="accent1">
                    <a:lumMod val="75000"/>
                  </a:schemeClr>
                </a:solidFill>
              </a:rPr>
              <a:t>Newborn screening for Retinopathy of prematurity (ROP)  </a:t>
            </a:r>
          </a:p>
          <a:p>
            <a:pPr>
              <a:buNone/>
            </a:pPr>
            <a:endParaRPr lang="en-US" dirty="0">
              <a:solidFill>
                <a:schemeClr val="accent1">
                  <a:lumMod val="75000"/>
                </a:schemeClr>
              </a:solidFill>
            </a:endParaRPr>
          </a:p>
        </p:txBody>
      </p:sp>
      <p:sp>
        <p:nvSpPr>
          <p:cNvPr id="6" name="Text Box 8"/>
          <p:cNvSpPr txBox="1">
            <a:spLocks noChangeArrowheads="1"/>
          </p:cNvSpPr>
          <p:nvPr/>
        </p:nvSpPr>
        <p:spPr bwMode="auto">
          <a:xfrm>
            <a:off x="7451725" y="6381750"/>
            <a:ext cx="1543050" cy="366713"/>
          </a:xfrm>
          <a:prstGeom prst="rect">
            <a:avLst/>
          </a:prstGeom>
          <a:noFill/>
          <a:ln w="9525">
            <a:noFill/>
            <a:miter lim="800000"/>
            <a:headEnd/>
            <a:tailEnd/>
          </a:ln>
        </p:spPr>
        <p:txBody>
          <a:bodyPr wrap="none">
            <a:spAutoFit/>
          </a:bodyPr>
          <a:lstStyle/>
          <a:p>
            <a:r>
              <a:rPr lang="en-US" dirty="0">
                <a:solidFill>
                  <a:schemeClr val="bg1"/>
                </a:solidFill>
              </a:rPr>
              <a:t>www.ncdc.ge</a:t>
            </a:r>
            <a:endParaRPr lang="ru-RU">
              <a:solidFill>
                <a:schemeClr val="bg1"/>
              </a:solidFill>
            </a:endParaRPr>
          </a:p>
        </p:txBody>
      </p:sp>
      <p:sp>
        <p:nvSpPr>
          <p:cNvPr id="12" name="Title 1"/>
          <p:cNvSpPr>
            <a:spLocks noGrp="1"/>
          </p:cNvSpPr>
          <p:nvPr>
            <p:ph type="title"/>
          </p:nvPr>
        </p:nvSpPr>
        <p:spPr>
          <a:xfrm>
            <a:off x="533400" y="685800"/>
            <a:ext cx="8229600" cy="533400"/>
          </a:xfrm>
        </p:spPr>
        <p:txBody>
          <a:bodyPr>
            <a:noAutofit/>
          </a:bodyPr>
          <a:lstStyle/>
          <a:p>
            <a:r>
              <a:rPr lang="en-US" sz="3600" dirty="0" smtClean="0">
                <a:solidFill>
                  <a:schemeClr val="accent1">
                    <a:lumMod val="75000"/>
                  </a:schemeClr>
                </a:solidFill>
              </a:rPr>
              <a:t>Early Disease Detection and Screening</a:t>
            </a:r>
            <a:br>
              <a:rPr lang="en-US" sz="3600" dirty="0" smtClean="0">
                <a:solidFill>
                  <a:schemeClr val="accent1">
                    <a:lumMod val="75000"/>
                  </a:schemeClr>
                </a:solidFill>
              </a:rPr>
            </a:br>
            <a:endParaRPr lang="en-US" sz="2800" dirty="0">
              <a:solidFill>
                <a:schemeClr val="accent1">
                  <a:lumMod val="75000"/>
                </a:schemeClr>
              </a:solidFill>
            </a:endParaRPr>
          </a:p>
        </p:txBody>
      </p:sp>
      <p:sp>
        <p:nvSpPr>
          <p:cNvPr id="13"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14"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15" name="Picture 1030" descr="logo"/>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6"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buNone/>
            </a:pPr>
            <a:r>
              <a:rPr lang="en-US" sz="2400" dirty="0" smtClean="0">
                <a:solidFill>
                  <a:schemeClr val="accent1">
                    <a:lumMod val="75000"/>
                  </a:schemeClr>
                </a:solidFill>
              </a:rPr>
              <a:t> </a:t>
            </a:r>
          </a:p>
          <a:p>
            <a:pPr>
              <a:buNone/>
            </a:pPr>
            <a:endParaRPr lang="en-US" dirty="0">
              <a:solidFill>
                <a:schemeClr val="accent1">
                  <a:lumMod val="75000"/>
                </a:schemeClr>
              </a:solidFill>
            </a:endParaRPr>
          </a:p>
        </p:txBody>
      </p:sp>
      <p:sp>
        <p:nvSpPr>
          <p:cNvPr id="4" name="Rectangle 6"/>
          <p:cNvSpPr>
            <a:spLocks noChangeArrowheads="1"/>
          </p:cNvSpPr>
          <p:nvPr/>
        </p:nvSpPr>
        <p:spPr bwMode="auto">
          <a:xfrm>
            <a:off x="1258888" y="6237288"/>
            <a:ext cx="4608513" cy="517525"/>
          </a:xfrm>
          <a:prstGeom prst="rect">
            <a:avLst/>
          </a:prstGeom>
          <a:noFill/>
          <a:ln w="9525">
            <a:noFill/>
            <a:miter lim="800000"/>
            <a:headEnd/>
            <a:tailEnd/>
          </a:ln>
        </p:spPr>
        <p:txBody>
          <a:bodyPr>
            <a:spAutoFit/>
          </a:bodyPr>
          <a:lstStyle/>
          <a:p>
            <a:r>
              <a:rPr lang="ka-GE" sz="1400" b="1" dirty="0">
                <a:solidFill>
                  <a:schemeClr val="bg1"/>
                </a:solidFill>
              </a:rPr>
              <a:t>დაავადებათა კონტროლისა და საზოგადოებრივი ჯანმრთელობის ეროვნული ცენტრი</a:t>
            </a:r>
            <a:endParaRPr lang="ru-RU" sz="1400" b="1" dirty="0">
              <a:solidFill>
                <a:schemeClr val="bg1"/>
              </a:solidFill>
            </a:endParaRPr>
          </a:p>
        </p:txBody>
      </p:sp>
      <p:sp>
        <p:nvSpPr>
          <p:cNvPr id="6" name="Text Box 8"/>
          <p:cNvSpPr txBox="1">
            <a:spLocks noChangeArrowheads="1"/>
          </p:cNvSpPr>
          <p:nvPr/>
        </p:nvSpPr>
        <p:spPr bwMode="auto">
          <a:xfrm>
            <a:off x="7451725" y="6381750"/>
            <a:ext cx="1543050" cy="366713"/>
          </a:xfrm>
          <a:prstGeom prst="rect">
            <a:avLst/>
          </a:prstGeom>
          <a:noFill/>
          <a:ln w="9525">
            <a:noFill/>
            <a:miter lim="800000"/>
            <a:headEnd/>
            <a:tailEnd/>
          </a:ln>
        </p:spPr>
        <p:txBody>
          <a:bodyPr wrap="none">
            <a:spAutoFit/>
          </a:bodyPr>
          <a:lstStyle/>
          <a:p>
            <a:r>
              <a:rPr lang="en-US" dirty="0">
                <a:solidFill>
                  <a:schemeClr val="bg1"/>
                </a:solidFill>
              </a:rPr>
              <a:t>www.ncdc.ge</a:t>
            </a:r>
            <a:endParaRPr lang="ru-RU">
              <a:solidFill>
                <a:schemeClr val="bg1"/>
              </a:solidFill>
            </a:endParaRPr>
          </a:p>
        </p:txBody>
      </p:sp>
      <p:sp>
        <p:nvSpPr>
          <p:cNvPr id="12" name="Title 1"/>
          <p:cNvSpPr>
            <a:spLocks noGrp="1"/>
          </p:cNvSpPr>
          <p:nvPr>
            <p:ph type="title"/>
          </p:nvPr>
        </p:nvSpPr>
        <p:spPr>
          <a:xfrm>
            <a:off x="533400" y="838200"/>
            <a:ext cx="8229600" cy="533400"/>
          </a:xfrm>
        </p:spPr>
        <p:txBody>
          <a:bodyPr>
            <a:noAutofit/>
          </a:bodyPr>
          <a:lstStyle/>
          <a:p>
            <a:r>
              <a:rPr lang="en-US" sz="3600" dirty="0" smtClean="0">
                <a:solidFill>
                  <a:schemeClr val="accent1">
                    <a:lumMod val="75000"/>
                  </a:schemeClr>
                </a:solidFill>
              </a:rPr>
              <a:t>Early Disease Detection and Screening</a:t>
            </a:r>
            <a:br>
              <a:rPr lang="en-US" sz="3600" dirty="0" smtClean="0">
                <a:solidFill>
                  <a:schemeClr val="accent1">
                    <a:lumMod val="75000"/>
                  </a:schemeClr>
                </a:solidFill>
              </a:rPr>
            </a:br>
            <a:r>
              <a:rPr lang="en-US" sz="3600" dirty="0" smtClean="0">
                <a:solidFill>
                  <a:schemeClr val="accent1">
                    <a:lumMod val="75000"/>
                  </a:schemeClr>
                </a:solidFill>
              </a:rPr>
              <a:t>Budget</a:t>
            </a:r>
            <a:br>
              <a:rPr lang="en-US" sz="3600" dirty="0" smtClean="0">
                <a:solidFill>
                  <a:schemeClr val="accent1">
                    <a:lumMod val="75000"/>
                  </a:schemeClr>
                </a:solidFill>
              </a:rPr>
            </a:br>
            <a:endParaRPr lang="en-US" sz="2800" dirty="0">
              <a:solidFill>
                <a:schemeClr val="accent1">
                  <a:lumMod val="75000"/>
                </a:schemeClr>
              </a:solidFill>
            </a:endParaRPr>
          </a:p>
        </p:txBody>
      </p:sp>
      <p:graphicFrame>
        <p:nvGraphicFramePr>
          <p:cNvPr id="13" name="Table 12"/>
          <p:cNvGraphicFramePr>
            <a:graphicFrameLocks noGrp="1"/>
          </p:cNvGraphicFramePr>
          <p:nvPr/>
        </p:nvGraphicFramePr>
        <p:xfrm>
          <a:off x="533400" y="1676400"/>
          <a:ext cx="8077200" cy="4297680"/>
        </p:xfrm>
        <a:graphic>
          <a:graphicData uri="http://schemas.openxmlformats.org/drawingml/2006/table">
            <a:tbl>
              <a:tblPr firstRow="1" bandRow="1">
                <a:tableStyleId>{5C22544A-7EE6-4342-B048-85BDC9FD1C3A}</a:tableStyleId>
              </a:tblPr>
              <a:tblGrid>
                <a:gridCol w="908684"/>
                <a:gridCol w="4745356"/>
                <a:gridCol w="2423160"/>
              </a:tblGrid>
              <a:tr h="370840">
                <a:tc>
                  <a:txBody>
                    <a:bodyPr/>
                    <a:lstStyle/>
                    <a:p>
                      <a:pPr algn="ctr"/>
                      <a:r>
                        <a:rPr lang="en-US" sz="2000" dirty="0" smtClean="0">
                          <a:solidFill>
                            <a:schemeClr val="bg1"/>
                          </a:solidFill>
                        </a:rPr>
                        <a:t>№</a:t>
                      </a:r>
                      <a:endParaRPr lang="en-US" sz="2000" dirty="0">
                        <a:solidFill>
                          <a:schemeClr val="bg1"/>
                        </a:solidFill>
                      </a:endParaRPr>
                    </a:p>
                  </a:txBody>
                  <a:tcPr/>
                </a:tc>
                <a:tc>
                  <a:txBody>
                    <a:bodyPr/>
                    <a:lstStyle/>
                    <a:p>
                      <a:pPr algn="ctr"/>
                      <a:r>
                        <a:rPr lang="en-US" sz="2000" dirty="0" smtClean="0">
                          <a:solidFill>
                            <a:schemeClr val="bg1"/>
                          </a:solidFill>
                        </a:rPr>
                        <a:t>Component</a:t>
                      </a:r>
                      <a:endParaRPr lang="en-US" sz="2000" dirty="0">
                        <a:solidFill>
                          <a:schemeClr val="bg1"/>
                        </a:solidFill>
                      </a:endParaRPr>
                    </a:p>
                  </a:txBody>
                  <a:tcPr/>
                </a:tc>
                <a:tc>
                  <a:txBody>
                    <a:bodyPr/>
                    <a:lstStyle/>
                    <a:p>
                      <a:pPr algn="ctr"/>
                      <a:r>
                        <a:rPr lang="en-US" sz="2000" dirty="0" smtClean="0">
                          <a:solidFill>
                            <a:schemeClr val="bg1"/>
                          </a:solidFill>
                        </a:rPr>
                        <a:t>Budget </a:t>
                      </a:r>
                    </a:p>
                    <a:p>
                      <a:pPr algn="ctr"/>
                      <a:r>
                        <a:rPr lang="en-US" sz="2000" dirty="0" smtClean="0">
                          <a:solidFill>
                            <a:schemeClr val="bg1"/>
                          </a:solidFill>
                        </a:rPr>
                        <a:t>GEL</a:t>
                      </a:r>
                      <a:endParaRPr lang="en-US" sz="2000" dirty="0">
                        <a:solidFill>
                          <a:schemeClr val="bg1"/>
                        </a:solidFill>
                      </a:endParaRPr>
                    </a:p>
                  </a:txBody>
                  <a:tcPr/>
                </a:tc>
              </a:tr>
              <a:tr h="391160">
                <a:tc>
                  <a:txBody>
                    <a:bodyPr/>
                    <a:lstStyle/>
                    <a:p>
                      <a:pPr algn="l"/>
                      <a:r>
                        <a:rPr lang="en-US" sz="2000" dirty="0" smtClean="0">
                          <a:solidFill>
                            <a:schemeClr val="accent1">
                              <a:lumMod val="75000"/>
                            </a:schemeClr>
                          </a:solidFill>
                        </a:rPr>
                        <a:t>1</a:t>
                      </a:r>
                      <a:endParaRPr lang="en-US" sz="2000" dirty="0">
                        <a:solidFill>
                          <a:schemeClr val="accent1">
                            <a:lumMod val="75000"/>
                          </a:schemeClr>
                        </a:solidFill>
                      </a:endParaRPr>
                    </a:p>
                  </a:txBody>
                  <a:tcPr/>
                </a:tc>
                <a:tc>
                  <a:txBody>
                    <a:bodyPr/>
                    <a:lstStyle/>
                    <a:p>
                      <a:pPr algn="l"/>
                      <a:r>
                        <a:rPr lang="en-US" sz="2000" dirty="0" smtClean="0">
                          <a:solidFill>
                            <a:schemeClr val="accent1">
                              <a:lumMod val="75000"/>
                            </a:schemeClr>
                          </a:solidFill>
                        </a:rPr>
                        <a:t>Cancer screening </a:t>
                      </a:r>
                      <a:endParaRPr lang="en-US" sz="2000" dirty="0">
                        <a:solidFill>
                          <a:schemeClr val="accent1">
                            <a:lumMod val="75000"/>
                          </a:schemeClr>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1">
                              <a:lumMod val="75000"/>
                            </a:schemeClr>
                          </a:solidFill>
                          <a:latin typeface="+mn-lt"/>
                          <a:ea typeface="Sylfaen"/>
                          <a:cs typeface="Calibri"/>
                        </a:rPr>
                        <a:t>1</a:t>
                      </a:r>
                      <a:r>
                        <a:rPr lang="en-US" sz="2000" baseline="0" dirty="0" smtClean="0">
                          <a:solidFill>
                            <a:schemeClr val="accent1">
                              <a:lumMod val="75000"/>
                            </a:schemeClr>
                          </a:solidFill>
                          <a:latin typeface="+mn-lt"/>
                          <a:ea typeface="Sylfaen"/>
                          <a:cs typeface="Calibri"/>
                        </a:rPr>
                        <a:t> </a:t>
                      </a:r>
                      <a:r>
                        <a:rPr lang="en-US" sz="2000" dirty="0" smtClean="0">
                          <a:solidFill>
                            <a:schemeClr val="accent1">
                              <a:lumMod val="75000"/>
                            </a:schemeClr>
                          </a:solidFill>
                          <a:latin typeface="+mn-lt"/>
                          <a:ea typeface="Sylfaen"/>
                          <a:cs typeface="Calibri"/>
                        </a:rPr>
                        <a:t>200</a:t>
                      </a:r>
                      <a:r>
                        <a:rPr lang="en-US" sz="2000" baseline="0" dirty="0" smtClean="0">
                          <a:solidFill>
                            <a:schemeClr val="accent1">
                              <a:lumMod val="75000"/>
                            </a:schemeClr>
                          </a:solidFill>
                          <a:latin typeface="+mn-lt"/>
                          <a:ea typeface="Sylfaen"/>
                          <a:cs typeface="Calibri"/>
                        </a:rPr>
                        <a:t> </a:t>
                      </a:r>
                      <a:r>
                        <a:rPr lang="en-US" sz="2000" dirty="0" smtClean="0">
                          <a:solidFill>
                            <a:schemeClr val="accent1">
                              <a:lumMod val="75000"/>
                            </a:schemeClr>
                          </a:solidFill>
                          <a:latin typeface="+mn-lt"/>
                          <a:ea typeface="Sylfaen"/>
                          <a:cs typeface="Calibri"/>
                        </a:rPr>
                        <a:t>000</a:t>
                      </a:r>
                      <a:endParaRPr lang="en-US" sz="2000" dirty="0">
                        <a:solidFill>
                          <a:schemeClr val="accent1">
                            <a:lumMod val="75000"/>
                          </a:schemeClr>
                        </a:solidFill>
                      </a:endParaRPr>
                    </a:p>
                  </a:txBody>
                  <a:tcPr/>
                </a:tc>
              </a:tr>
              <a:tr h="370840">
                <a:tc>
                  <a:txBody>
                    <a:bodyPr/>
                    <a:lstStyle/>
                    <a:p>
                      <a:pPr algn="l"/>
                      <a:r>
                        <a:rPr lang="en-US" sz="2000" dirty="0" smtClean="0">
                          <a:solidFill>
                            <a:schemeClr val="accent1">
                              <a:lumMod val="75000"/>
                            </a:schemeClr>
                          </a:solidFill>
                        </a:rPr>
                        <a:t>2</a:t>
                      </a:r>
                      <a:endParaRPr lang="en-US" sz="2000" dirty="0">
                        <a:solidFill>
                          <a:schemeClr val="accent1">
                            <a:lumMod val="75000"/>
                          </a:schemeClr>
                        </a:solidFill>
                      </a:endParaRPr>
                    </a:p>
                  </a:txBody>
                  <a:tcPr/>
                </a:tc>
                <a:tc>
                  <a:txBody>
                    <a:bodyPr/>
                    <a:lstStyle/>
                    <a:p>
                      <a:pPr algn="l"/>
                      <a:r>
                        <a:rPr lang="en-US" sz="2000" dirty="0" smtClean="0">
                          <a:solidFill>
                            <a:schemeClr val="accent1">
                              <a:lumMod val="75000"/>
                            </a:schemeClr>
                          </a:solidFill>
                        </a:rPr>
                        <a:t>Organized cervical cancer screening</a:t>
                      </a:r>
                      <a:endParaRPr lang="en-US" sz="2000" dirty="0">
                        <a:solidFill>
                          <a:schemeClr val="accent1">
                            <a:lumMod val="75000"/>
                          </a:schemeClr>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1">
                              <a:lumMod val="75000"/>
                            </a:schemeClr>
                          </a:solidFill>
                          <a:latin typeface="+mn-lt"/>
                          <a:ea typeface="Sylfaen"/>
                          <a:cs typeface="Calibri"/>
                        </a:rPr>
                        <a:t>40</a:t>
                      </a:r>
                      <a:r>
                        <a:rPr lang="en-US" sz="2000" baseline="0" dirty="0" smtClean="0">
                          <a:solidFill>
                            <a:schemeClr val="accent1">
                              <a:lumMod val="75000"/>
                            </a:schemeClr>
                          </a:solidFill>
                          <a:latin typeface="+mn-lt"/>
                          <a:ea typeface="Sylfaen"/>
                          <a:cs typeface="Calibri"/>
                        </a:rPr>
                        <a:t> </a:t>
                      </a:r>
                      <a:r>
                        <a:rPr lang="en-US" sz="2000" dirty="0" smtClean="0">
                          <a:solidFill>
                            <a:schemeClr val="accent1">
                              <a:lumMod val="75000"/>
                            </a:schemeClr>
                          </a:solidFill>
                          <a:latin typeface="+mn-lt"/>
                          <a:ea typeface="Sylfaen"/>
                          <a:cs typeface="Calibri"/>
                        </a:rPr>
                        <a:t>000</a:t>
                      </a:r>
                      <a:endParaRPr lang="en-US" sz="2000" dirty="0" smtClean="0">
                        <a:solidFill>
                          <a:schemeClr val="accent1">
                            <a:lumMod val="75000"/>
                          </a:schemeClr>
                        </a:solidFill>
                        <a:latin typeface="+mn-lt"/>
                        <a:ea typeface="Calibri"/>
                        <a:cs typeface="Times New Roman"/>
                      </a:endParaRPr>
                    </a:p>
                    <a:p>
                      <a:pPr algn="l"/>
                      <a:endParaRPr lang="en-US" sz="2000" dirty="0">
                        <a:solidFill>
                          <a:schemeClr val="accent1">
                            <a:lumMod val="75000"/>
                          </a:schemeClr>
                        </a:solidFill>
                      </a:endParaRPr>
                    </a:p>
                  </a:txBody>
                  <a:tcPr/>
                </a:tc>
              </a:tr>
              <a:tr h="370840">
                <a:tc>
                  <a:txBody>
                    <a:bodyPr/>
                    <a:lstStyle/>
                    <a:p>
                      <a:pPr algn="l"/>
                      <a:r>
                        <a:rPr lang="en-US" sz="2000" dirty="0" smtClean="0">
                          <a:solidFill>
                            <a:schemeClr val="accent1">
                              <a:lumMod val="75000"/>
                            </a:schemeClr>
                          </a:solidFill>
                        </a:rPr>
                        <a:t>3</a:t>
                      </a:r>
                      <a:endParaRPr lang="en-US" sz="2000" dirty="0">
                        <a:solidFill>
                          <a:schemeClr val="accent1">
                            <a:lumMod val="75000"/>
                          </a:schemeClr>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1">
                              <a:lumMod val="75000"/>
                            </a:schemeClr>
                          </a:solidFill>
                        </a:rPr>
                        <a:t>Prevention of mild and moderate mental disorders in children aged 1 to 6 years</a:t>
                      </a:r>
                      <a:endParaRPr lang="en-US" sz="2000" dirty="0">
                        <a:solidFill>
                          <a:schemeClr val="accent1">
                            <a:lumMod val="75000"/>
                          </a:schemeClr>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1">
                              <a:lumMod val="75000"/>
                            </a:schemeClr>
                          </a:solidFill>
                          <a:latin typeface="+mn-lt"/>
                          <a:ea typeface="Sylfaen"/>
                          <a:cs typeface="Calibri"/>
                        </a:rPr>
                        <a:t>170</a:t>
                      </a:r>
                      <a:r>
                        <a:rPr lang="en-US" sz="2000" baseline="0" dirty="0" smtClean="0">
                          <a:solidFill>
                            <a:schemeClr val="accent1">
                              <a:lumMod val="75000"/>
                            </a:schemeClr>
                          </a:solidFill>
                          <a:latin typeface="+mn-lt"/>
                          <a:ea typeface="Sylfaen"/>
                          <a:cs typeface="Calibri"/>
                        </a:rPr>
                        <a:t> </a:t>
                      </a:r>
                      <a:r>
                        <a:rPr lang="en-US" sz="2000" dirty="0" smtClean="0">
                          <a:solidFill>
                            <a:schemeClr val="accent1">
                              <a:lumMod val="75000"/>
                            </a:schemeClr>
                          </a:solidFill>
                          <a:latin typeface="+mn-lt"/>
                          <a:ea typeface="Sylfaen"/>
                          <a:cs typeface="Calibri"/>
                        </a:rPr>
                        <a:t>000</a:t>
                      </a:r>
                      <a:endParaRPr lang="en-US" sz="2000" dirty="0" smtClean="0">
                        <a:solidFill>
                          <a:schemeClr val="accent1">
                            <a:lumMod val="75000"/>
                          </a:schemeClr>
                        </a:solidFill>
                        <a:latin typeface="+mn-lt"/>
                        <a:ea typeface="Calibri"/>
                        <a:cs typeface="Times New Roman"/>
                      </a:endParaRPr>
                    </a:p>
                    <a:p>
                      <a:pPr algn="l"/>
                      <a:endParaRPr lang="en-US" sz="2000" dirty="0">
                        <a:solidFill>
                          <a:schemeClr val="accent1">
                            <a:lumMod val="75000"/>
                          </a:schemeClr>
                        </a:solidFill>
                      </a:endParaRPr>
                    </a:p>
                  </a:txBody>
                  <a:tcPr/>
                </a:tc>
              </a:tr>
              <a:tr h="370840">
                <a:tc>
                  <a:txBody>
                    <a:bodyPr/>
                    <a:lstStyle/>
                    <a:p>
                      <a:pPr algn="l"/>
                      <a:r>
                        <a:rPr lang="en-US" sz="2000" dirty="0" smtClean="0">
                          <a:solidFill>
                            <a:schemeClr val="accent1">
                              <a:lumMod val="75000"/>
                            </a:schemeClr>
                          </a:solidFill>
                        </a:rPr>
                        <a:t>4</a:t>
                      </a:r>
                      <a:endParaRPr lang="en-US" sz="2000" dirty="0">
                        <a:solidFill>
                          <a:schemeClr val="accent1">
                            <a:lumMod val="75000"/>
                          </a:schemeClr>
                        </a:solidFill>
                      </a:endParaRPr>
                    </a:p>
                  </a:txBody>
                  <a:tcPr/>
                </a:tc>
                <a:tc>
                  <a:txBody>
                    <a:bodyPr/>
                    <a:lstStyle/>
                    <a:p>
                      <a:pPr lvl="0" algn="l"/>
                      <a:r>
                        <a:rPr lang="en-US" sz="2000" dirty="0" smtClean="0">
                          <a:solidFill>
                            <a:schemeClr val="accent1">
                              <a:lumMod val="75000"/>
                            </a:schemeClr>
                          </a:solidFill>
                        </a:rPr>
                        <a:t>Early diagnosis and surveillance of epilepsy </a:t>
                      </a:r>
                      <a:endParaRPr lang="en-US" sz="2000" dirty="0">
                        <a:solidFill>
                          <a:schemeClr val="accent1">
                            <a:lumMod val="75000"/>
                          </a:schemeClr>
                        </a:solidFill>
                      </a:endParaRPr>
                    </a:p>
                  </a:txBody>
                  <a:tcPr/>
                </a:tc>
                <a:tc>
                  <a:txBody>
                    <a:bodyPr/>
                    <a:lstStyle/>
                    <a:p>
                      <a:pPr algn="l"/>
                      <a:r>
                        <a:rPr lang="en-US" sz="2000" dirty="0" smtClean="0">
                          <a:solidFill>
                            <a:schemeClr val="accent1">
                              <a:lumMod val="75000"/>
                            </a:schemeClr>
                          </a:solidFill>
                        </a:rPr>
                        <a:t>400</a:t>
                      </a:r>
                      <a:r>
                        <a:rPr lang="en-US" sz="2000" baseline="0" dirty="0" smtClean="0">
                          <a:solidFill>
                            <a:schemeClr val="accent1">
                              <a:lumMod val="75000"/>
                            </a:schemeClr>
                          </a:solidFill>
                        </a:rPr>
                        <a:t> </a:t>
                      </a:r>
                      <a:r>
                        <a:rPr lang="en-US" sz="2000" dirty="0" smtClean="0">
                          <a:solidFill>
                            <a:schemeClr val="accent1">
                              <a:lumMod val="75000"/>
                            </a:schemeClr>
                          </a:solidFill>
                        </a:rPr>
                        <a:t>000</a:t>
                      </a:r>
                      <a:endParaRPr lang="en-US" sz="2000" dirty="0">
                        <a:solidFill>
                          <a:schemeClr val="accent1">
                            <a:lumMod val="75000"/>
                          </a:schemeClr>
                        </a:solidFill>
                      </a:endParaRPr>
                    </a:p>
                  </a:txBody>
                  <a:tcPr/>
                </a:tc>
              </a:tr>
              <a:tr h="370840">
                <a:tc>
                  <a:txBody>
                    <a:bodyPr/>
                    <a:lstStyle/>
                    <a:p>
                      <a:pPr algn="l"/>
                      <a:r>
                        <a:rPr lang="en-US" sz="2000" dirty="0" smtClean="0">
                          <a:solidFill>
                            <a:schemeClr val="accent1">
                              <a:lumMod val="75000"/>
                            </a:schemeClr>
                          </a:solidFill>
                        </a:rPr>
                        <a:t>5</a:t>
                      </a:r>
                      <a:endParaRPr lang="en-US" sz="2000" dirty="0">
                        <a:solidFill>
                          <a:schemeClr val="accent1">
                            <a:lumMod val="75000"/>
                          </a:schemeClr>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1">
                              <a:lumMod val="75000"/>
                            </a:schemeClr>
                          </a:solidFill>
                        </a:rPr>
                        <a:t>Newborn screening for Retinopathy of prematurity (ROP)  </a:t>
                      </a:r>
                    </a:p>
                    <a:p>
                      <a:pPr algn="l"/>
                      <a:endParaRPr lang="en-US" sz="2000" dirty="0">
                        <a:solidFill>
                          <a:schemeClr val="accent1">
                            <a:lumMod val="75000"/>
                          </a:schemeClr>
                        </a:solidFill>
                      </a:endParaRPr>
                    </a:p>
                  </a:txBody>
                  <a:tcPr/>
                </a:tc>
                <a:tc>
                  <a:txBody>
                    <a:bodyPr/>
                    <a:lstStyle/>
                    <a:p>
                      <a:pPr algn="l"/>
                      <a:r>
                        <a:rPr lang="en-US" sz="2000" dirty="0" smtClean="0">
                          <a:solidFill>
                            <a:schemeClr val="accent1">
                              <a:lumMod val="75000"/>
                            </a:schemeClr>
                          </a:solidFill>
                        </a:rPr>
                        <a:t>90 000</a:t>
                      </a:r>
                      <a:endParaRPr lang="en-US" sz="2000" dirty="0">
                        <a:solidFill>
                          <a:schemeClr val="accent1">
                            <a:lumMod val="75000"/>
                          </a:schemeClr>
                        </a:solidFill>
                      </a:endParaRPr>
                    </a:p>
                  </a:txBody>
                  <a:tcPr/>
                </a:tc>
              </a:tr>
              <a:tr h="370840">
                <a:tc>
                  <a:txBody>
                    <a:bodyPr/>
                    <a:lstStyle/>
                    <a:p>
                      <a:pPr algn="l"/>
                      <a:r>
                        <a:rPr lang="en-US" sz="2000" b="1" dirty="0" smtClean="0">
                          <a:solidFill>
                            <a:schemeClr val="accent1">
                              <a:lumMod val="75000"/>
                            </a:schemeClr>
                          </a:solidFill>
                        </a:rPr>
                        <a:t>Total</a:t>
                      </a:r>
                      <a:endParaRPr lang="en-US" sz="2000" b="1" dirty="0">
                        <a:solidFill>
                          <a:schemeClr val="accent1">
                            <a:lumMod val="75000"/>
                          </a:schemeClr>
                        </a:solidFill>
                      </a:endParaRPr>
                    </a:p>
                  </a:txBody>
                  <a:tcPr/>
                </a:tc>
                <a:tc>
                  <a:txBody>
                    <a:bodyPr/>
                    <a:lstStyle/>
                    <a:p>
                      <a:pPr algn="l"/>
                      <a:endParaRPr lang="en-US" sz="2000" dirty="0">
                        <a:solidFill>
                          <a:schemeClr val="accent1">
                            <a:lumMod val="75000"/>
                          </a:schemeClr>
                        </a:solidFill>
                      </a:endParaRPr>
                    </a:p>
                  </a:txBody>
                  <a:tcPr/>
                </a:tc>
                <a:tc>
                  <a:txBody>
                    <a:bodyPr/>
                    <a:lstStyle/>
                    <a:p>
                      <a:pPr algn="l"/>
                      <a:r>
                        <a:rPr lang="en-US" sz="2000" b="1" dirty="0" smtClean="0">
                          <a:solidFill>
                            <a:schemeClr val="accent1">
                              <a:lumMod val="75000"/>
                            </a:schemeClr>
                          </a:solidFill>
                        </a:rPr>
                        <a:t>1 900 000</a:t>
                      </a:r>
                      <a:endParaRPr lang="en-US" sz="2000" b="1" dirty="0">
                        <a:solidFill>
                          <a:schemeClr val="accent1">
                            <a:lumMod val="75000"/>
                          </a:schemeClr>
                        </a:solidFill>
                      </a:endParaRPr>
                    </a:p>
                  </a:txBody>
                  <a:tcPr/>
                </a:tc>
              </a:tr>
            </a:tbl>
          </a:graphicData>
        </a:graphic>
      </p:graphicFrame>
      <p:sp>
        <p:nvSpPr>
          <p:cNvPr id="14"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15"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16" name="Picture 1030" descr="logo"/>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7"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Title 7"/>
          <p:cNvSpPr txBox="1">
            <a:spLocks/>
          </p:cNvSpPr>
          <p:nvPr/>
        </p:nvSpPr>
        <p:spPr>
          <a:xfrm>
            <a:off x="457200" y="1524000"/>
            <a:ext cx="8312020" cy="4114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en-US" sz="1800" b="1" dirty="0">
              <a:solidFill>
                <a:schemeClr val="accent1">
                  <a:lumMod val="75000"/>
                </a:schemeClr>
              </a:solidFill>
            </a:endParaRPr>
          </a:p>
          <a:p>
            <a:pPr algn="just"/>
            <a:r>
              <a:rPr lang="en-US" sz="1800" dirty="0" smtClean="0">
                <a:solidFill>
                  <a:schemeClr val="accent1">
                    <a:lumMod val="75000"/>
                  </a:schemeClr>
                </a:solidFill>
                <a:latin typeface="+mn-lt"/>
              </a:rPr>
              <a:t>The goal of the program is to protect the population from vaccine-preventable diseases,  to ensure provision of rabies vaccine and immunoglobulin and to create strategic stockpiles of specific serums and vaccines</a:t>
            </a:r>
            <a:r>
              <a:rPr lang="en-US" sz="1800" dirty="0" smtClean="0">
                <a:solidFill>
                  <a:schemeClr val="accent1">
                    <a:lumMod val="75000"/>
                  </a:schemeClr>
                </a:solidFill>
              </a:rPr>
              <a:t>.</a:t>
            </a:r>
            <a:endParaRPr lang="en-US" sz="1800" dirty="0" smtClean="0">
              <a:solidFill>
                <a:schemeClr val="accent1">
                  <a:lumMod val="75000"/>
                </a:schemeClr>
              </a:solidFill>
              <a:latin typeface="+mn-lt"/>
            </a:endParaRPr>
          </a:p>
          <a:p>
            <a:pPr algn="just"/>
            <a:endParaRPr lang="en-US" sz="1800" dirty="0" smtClean="0">
              <a:solidFill>
                <a:schemeClr val="accent1">
                  <a:lumMod val="75000"/>
                </a:schemeClr>
              </a:solidFill>
            </a:endParaRPr>
          </a:p>
          <a:p>
            <a:pPr algn="just"/>
            <a:r>
              <a:rPr lang="en-US" sz="2000" dirty="0" smtClean="0">
                <a:solidFill>
                  <a:schemeClr val="accent1">
                    <a:lumMod val="75000"/>
                  </a:schemeClr>
                </a:solidFill>
                <a:latin typeface="+mn-lt"/>
              </a:rPr>
              <a:t>Program activities include:</a:t>
            </a:r>
            <a:endParaRPr lang="ka-GE" sz="2000" dirty="0" smtClean="0">
              <a:solidFill>
                <a:schemeClr val="accent1">
                  <a:lumMod val="75000"/>
                </a:schemeClr>
              </a:solidFill>
              <a:latin typeface="+mn-lt"/>
            </a:endParaRPr>
          </a:p>
          <a:p>
            <a:pPr marL="285750" lvl="0" indent="-285750" algn="just">
              <a:buFont typeface="Arial" pitchFamily="34" charset="0"/>
              <a:buChar char="•"/>
            </a:pPr>
            <a:r>
              <a:rPr lang="en-US" sz="1800" dirty="0" smtClean="0">
                <a:solidFill>
                  <a:schemeClr val="accent1">
                    <a:lumMod val="75000"/>
                  </a:schemeClr>
                </a:solidFill>
              </a:rPr>
              <a:t>Procurement of vaccines and vaccination materials (syringes and safe boxes) for vaccination of children up to </a:t>
            </a:r>
            <a:r>
              <a:rPr lang="ka-GE" sz="1800" dirty="0" smtClean="0">
                <a:solidFill>
                  <a:schemeClr val="accent1">
                    <a:lumMod val="75000"/>
                  </a:schemeClr>
                </a:solidFill>
              </a:rPr>
              <a:t>15 </a:t>
            </a:r>
            <a:r>
              <a:rPr lang="en-US" sz="1800" dirty="0" smtClean="0">
                <a:solidFill>
                  <a:schemeClr val="accent1">
                    <a:lumMod val="75000"/>
                  </a:schemeClr>
                </a:solidFill>
              </a:rPr>
              <a:t>years old</a:t>
            </a:r>
          </a:p>
          <a:p>
            <a:pPr marL="285750" lvl="0" indent="-285750" algn="just">
              <a:buFont typeface="Arial" pitchFamily="34" charset="0"/>
              <a:buChar char="•"/>
            </a:pPr>
            <a:r>
              <a:rPr lang="en-US" sz="1800" dirty="0" smtClean="0">
                <a:solidFill>
                  <a:schemeClr val="accent1">
                    <a:lumMod val="75000"/>
                  </a:schemeClr>
                </a:solidFill>
              </a:rPr>
              <a:t>Procurement of </a:t>
            </a:r>
            <a:r>
              <a:rPr lang="ka-GE" sz="1800" dirty="0" smtClean="0">
                <a:solidFill>
                  <a:schemeClr val="accent1">
                    <a:lumMod val="75000"/>
                  </a:schemeClr>
                </a:solidFill>
              </a:rPr>
              <a:t>vaccines against </a:t>
            </a:r>
            <a:r>
              <a:rPr lang="en-US" sz="1800" dirty="0" smtClean="0">
                <a:solidFill>
                  <a:schemeClr val="accent1">
                    <a:lumMod val="75000"/>
                  </a:schemeClr>
                </a:solidFill>
              </a:rPr>
              <a:t>hepatitis B for patients with the diagnosis of HIV/AIDS and hepatitis C</a:t>
            </a:r>
            <a:endParaRPr lang="ka-GE" sz="1800" dirty="0" smtClean="0">
              <a:solidFill>
                <a:schemeClr val="accent1">
                  <a:lumMod val="75000"/>
                </a:schemeClr>
              </a:solidFill>
            </a:endParaRPr>
          </a:p>
          <a:p>
            <a:pPr marL="285750" lvl="0" indent="-285750" algn="just">
              <a:buFont typeface="Arial" pitchFamily="34" charset="0"/>
              <a:buChar char="•"/>
            </a:pPr>
            <a:r>
              <a:rPr lang="en-US" sz="1800" dirty="0" smtClean="0">
                <a:solidFill>
                  <a:schemeClr val="accent1">
                    <a:lumMod val="75000"/>
                  </a:schemeClr>
                </a:solidFill>
              </a:rPr>
              <a:t>Procurement of specific serums (against botulism, diphtheria, tetanus, snake venom antiserum) and yellow fever vaccine strategic supply</a:t>
            </a:r>
          </a:p>
          <a:p>
            <a:pPr marL="285750" lvl="0" indent="-285750" algn="just">
              <a:buFont typeface="Arial" pitchFamily="34" charset="0"/>
              <a:buChar char="•"/>
            </a:pPr>
            <a:r>
              <a:rPr lang="en-US" sz="1800" dirty="0" smtClean="0">
                <a:solidFill>
                  <a:schemeClr val="accent1">
                    <a:lumMod val="75000"/>
                  </a:schemeClr>
                </a:solidFill>
              </a:rPr>
              <a:t>Procurement of rabies vaccine and immunoglobulin for treatment purposes</a:t>
            </a:r>
          </a:p>
          <a:p>
            <a:pPr marL="285750" lvl="0" indent="-285750" algn="just">
              <a:buFont typeface="Arial" pitchFamily="34" charset="0"/>
              <a:buChar char="•"/>
            </a:pPr>
            <a:r>
              <a:rPr lang="en-US" sz="1800" dirty="0" smtClean="0">
                <a:solidFill>
                  <a:schemeClr val="accent1">
                    <a:lumMod val="75000"/>
                  </a:schemeClr>
                </a:solidFill>
              </a:rPr>
              <a:t>Procurement of  influenza vaccines</a:t>
            </a:r>
          </a:p>
          <a:p>
            <a:pPr marL="285750" lvl="0" indent="-285750" algn="just">
              <a:buFont typeface="Arial" pitchFamily="34" charset="0"/>
              <a:buChar char="•"/>
            </a:pPr>
            <a:r>
              <a:rPr lang="en-US" sz="1800" dirty="0" smtClean="0">
                <a:solidFill>
                  <a:schemeClr val="accent1">
                    <a:lumMod val="75000"/>
                  </a:schemeClr>
                </a:solidFill>
              </a:rPr>
              <a:t>S</a:t>
            </a:r>
            <a:r>
              <a:rPr lang="ka-GE" sz="1800" dirty="0" smtClean="0">
                <a:solidFill>
                  <a:schemeClr val="accent1">
                    <a:lumMod val="75000"/>
                  </a:schemeClr>
                </a:solidFill>
              </a:rPr>
              <a:t>torage</a:t>
            </a:r>
            <a:r>
              <a:rPr lang="en-US" sz="1800" dirty="0" smtClean="0">
                <a:solidFill>
                  <a:schemeClr val="accent1">
                    <a:lumMod val="75000"/>
                  </a:schemeClr>
                </a:solidFill>
              </a:rPr>
              <a:t> </a:t>
            </a:r>
            <a:r>
              <a:rPr lang="ka-GE" sz="1800" dirty="0" smtClean="0">
                <a:solidFill>
                  <a:schemeClr val="accent1">
                    <a:lumMod val="75000"/>
                  </a:schemeClr>
                </a:solidFill>
              </a:rPr>
              <a:t>and distribution of vaccines</a:t>
            </a:r>
            <a:r>
              <a:rPr lang="en-US" sz="1800" dirty="0" smtClean="0">
                <a:solidFill>
                  <a:schemeClr val="accent1">
                    <a:lumMod val="75000"/>
                  </a:schemeClr>
                </a:solidFill>
              </a:rPr>
              <a:t>,</a:t>
            </a:r>
            <a:r>
              <a:rPr lang="ka-GE" sz="1800" dirty="0" smtClean="0">
                <a:solidFill>
                  <a:schemeClr val="accent1">
                    <a:lumMod val="75000"/>
                  </a:schemeClr>
                </a:solidFill>
              </a:rPr>
              <a:t> serums</a:t>
            </a:r>
            <a:r>
              <a:rPr lang="en-US" sz="1800" dirty="0" smtClean="0">
                <a:solidFill>
                  <a:schemeClr val="accent1">
                    <a:lumMod val="75000"/>
                  </a:schemeClr>
                </a:solidFill>
              </a:rPr>
              <a:t>and   vaccinat</a:t>
            </a:r>
            <a:r>
              <a:rPr lang="ka-GE" sz="1800" dirty="0" smtClean="0">
                <a:solidFill>
                  <a:schemeClr val="accent1">
                    <a:lumMod val="75000"/>
                  </a:schemeClr>
                </a:solidFill>
              </a:rPr>
              <a:t>ion materials in compliance with the </a:t>
            </a:r>
            <a:r>
              <a:rPr lang="en-US" sz="1800" dirty="0" smtClean="0">
                <a:solidFill>
                  <a:schemeClr val="accent1">
                    <a:lumMod val="75000"/>
                  </a:schemeClr>
                </a:solidFill>
              </a:rPr>
              <a:t>C</a:t>
            </a:r>
            <a:r>
              <a:rPr lang="ka-GE" sz="1800" dirty="0" smtClean="0">
                <a:solidFill>
                  <a:schemeClr val="accent1">
                    <a:lumMod val="75000"/>
                  </a:schemeClr>
                </a:solidFill>
              </a:rPr>
              <a:t>old </a:t>
            </a:r>
            <a:r>
              <a:rPr lang="en-US" sz="1800" dirty="0" smtClean="0">
                <a:solidFill>
                  <a:schemeClr val="accent1">
                    <a:lumMod val="75000"/>
                  </a:schemeClr>
                </a:solidFill>
              </a:rPr>
              <a:t>C</a:t>
            </a:r>
            <a:r>
              <a:rPr lang="ka-GE" sz="1800" dirty="0" smtClean="0">
                <a:solidFill>
                  <a:schemeClr val="accent1">
                    <a:lumMod val="75000"/>
                  </a:schemeClr>
                </a:solidFill>
              </a:rPr>
              <a:t>hain principles, from the central level through the administrative units</a:t>
            </a:r>
          </a:p>
          <a:p>
            <a:pPr marL="285750" lvl="0" indent="-285750" algn="just">
              <a:buFont typeface="Arial" pitchFamily="34" charset="0"/>
              <a:buChar char="•"/>
            </a:pPr>
            <a:r>
              <a:rPr lang="en-US" sz="1800" dirty="0" smtClean="0">
                <a:solidFill>
                  <a:schemeClr val="accent1">
                    <a:lumMod val="75000"/>
                  </a:schemeClr>
                </a:solidFill>
              </a:rPr>
              <a:t>Vaccination of persons up to 30 years old with incomplete or no measles vaccination.</a:t>
            </a:r>
            <a:endParaRPr lang="ka-GE" sz="1800" b="1" dirty="0">
              <a:solidFill>
                <a:schemeClr val="accent1">
                  <a:lumMod val="75000"/>
                </a:schemeClr>
              </a:solidFill>
            </a:endParaRPr>
          </a:p>
        </p:txBody>
      </p:sp>
      <p:sp>
        <p:nvSpPr>
          <p:cNvPr id="11" name="Title 7"/>
          <p:cNvSpPr txBox="1">
            <a:spLocks/>
          </p:cNvSpPr>
          <p:nvPr/>
        </p:nvSpPr>
        <p:spPr>
          <a:xfrm>
            <a:off x="679580" y="2508570"/>
            <a:ext cx="7931020" cy="36191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ka-GE" sz="1600" dirty="0"/>
          </a:p>
        </p:txBody>
      </p:sp>
      <p:sp>
        <p:nvSpPr>
          <p:cNvPr id="13" name="Title 1"/>
          <p:cNvSpPr txBox="1">
            <a:spLocks/>
          </p:cNvSpPr>
          <p:nvPr/>
        </p:nvSpPr>
        <p:spPr>
          <a:xfrm>
            <a:off x="533400" y="381000"/>
            <a:ext cx="8229600" cy="5334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smtClean="0">
                <a:ln>
                  <a:noFill/>
                </a:ln>
                <a:solidFill>
                  <a:schemeClr val="accent1">
                    <a:lumMod val="75000"/>
                  </a:schemeClr>
                </a:solidFill>
                <a:effectLst/>
                <a:uLnTx/>
                <a:uFillTx/>
                <a:latin typeface="+mj-lt"/>
                <a:ea typeface="+mj-ea"/>
                <a:cs typeface="+mj-cs"/>
              </a:rPr>
              <a:t>State Immunization Program</a:t>
            </a:r>
            <a:endParaRPr kumimoji="0" lang="en-US" sz="2800" b="0" i="0" u="none" strike="noStrike" kern="1200" cap="none" spc="0" normalizeH="0" baseline="0" noProof="0" dirty="0">
              <a:ln>
                <a:noFill/>
              </a:ln>
              <a:solidFill>
                <a:schemeClr val="accent1">
                  <a:lumMod val="75000"/>
                </a:schemeClr>
              </a:solidFill>
              <a:effectLst/>
              <a:uLnTx/>
              <a:uFillTx/>
              <a:latin typeface="+mj-lt"/>
              <a:ea typeface="+mj-ea"/>
              <a:cs typeface="+mj-cs"/>
            </a:endParaRPr>
          </a:p>
        </p:txBody>
      </p:sp>
      <p:sp>
        <p:nvSpPr>
          <p:cNvPr id="12" name="Rectangle 7"/>
          <p:cNvSpPr>
            <a:spLocks noChangeArrowheads="1"/>
          </p:cNvSpPr>
          <p:nvPr/>
        </p:nvSpPr>
        <p:spPr bwMode="auto">
          <a:xfrm>
            <a:off x="0" y="6165850"/>
            <a:ext cx="9144000" cy="692150"/>
          </a:xfrm>
          <a:prstGeom prst="rect">
            <a:avLst/>
          </a:prstGeom>
          <a:solidFill>
            <a:srgbClr val="0099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spcBef>
                <a:spcPct val="0"/>
              </a:spcBef>
              <a:buFontTx/>
              <a:buNone/>
            </a:pPr>
            <a:endParaRPr lang="en-US" altLang="ka-GE" sz="1800"/>
          </a:p>
        </p:txBody>
      </p:sp>
      <p:sp>
        <p:nvSpPr>
          <p:cNvPr id="14" name="Rectangle 8"/>
          <p:cNvSpPr>
            <a:spLocks noChangeArrowheads="1"/>
          </p:cNvSpPr>
          <p:nvPr/>
        </p:nvSpPr>
        <p:spPr bwMode="auto">
          <a:xfrm>
            <a:off x="1331913" y="6381750"/>
            <a:ext cx="462756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b="1" dirty="0">
                <a:solidFill>
                  <a:schemeClr val="bg1"/>
                </a:solidFill>
              </a:rPr>
              <a:t>National Center for Disease Control &amp; Public Health</a:t>
            </a:r>
            <a:endParaRPr lang="ru-RU" altLang="ka-GE" sz="1400" b="1" dirty="0">
              <a:solidFill>
                <a:schemeClr val="bg1"/>
              </a:solidFill>
            </a:endParaRPr>
          </a:p>
        </p:txBody>
      </p:sp>
      <p:pic>
        <p:nvPicPr>
          <p:cNvPr id="15" name="Picture 1030" descr="logo"/>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42876" y="6165851"/>
            <a:ext cx="904875"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6" name="Text Box 10"/>
          <p:cNvSpPr txBox="1">
            <a:spLocks noChangeArrowheads="1"/>
          </p:cNvSpPr>
          <p:nvPr/>
        </p:nvSpPr>
        <p:spPr bwMode="auto">
          <a:xfrm>
            <a:off x="7543800" y="6324600"/>
            <a:ext cx="1240789"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buFontTx/>
              <a:buNone/>
            </a:pPr>
            <a:r>
              <a:rPr lang="en-US" altLang="ka-GE" sz="1400" dirty="0">
                <a:solidFill>
                  <a:schemeClr val="bg1"/>
                </a:solidFill>
              </a:rPr>
              <a:t>www.ncdc.ge</a:t>
            </a:r>
            <a:endParaRPr lang="ru-RU" altLang="ka-GE" sz="1400" dirty="0">
              <a:solidFill>
                <a:schemeClr val="bg1"/>
              </a:solidFill>
            </a:endParaRPr>
          </a:p>
        </p:txBody>
      </p:sp>
    </p:spTree>
    <p:extLst>
      <p:ext uri="{BB962C8B-B14F-4D97-AF65-F5344CB8AC3E}">
        <p14:creationId xmlns="" xmlns:p14="http://schemas.microsoft.com/office/powerpoint/2010/main" val="2702297933"/>
      </p:ext>
    </p:extLst>
  </p:cSld>
  <p:clrMapOvr>
    <a:masterClrMapping/>
  </p:clrMapOvr>
  <p:transition>
    <p:wipe dir="d"/>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5318</TotalTime>
  <Words>2414</Words>
  <Application>Microsoft Office PowerPoint</Application>
  <PresentationFormat>On-screen Show (4:3)</PresentationFormat>
  <Paragraphs>395</Paragraphs>
  <Slides>23</Slides>
  <Notes>13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State Public Health Programs</vt:lpstr>
      <vt:lpstr>Slide 2</vt:lpstr>
      <vt:lpstr>Slide 3</vt:lpstr>
      <vt:lpstr>Early Disease Detection and Screening  </vt:lpstr>
      <vt:lpstr> Dynamic of screening coverage for different cancer localizations in 2012-2016  </vt:lpstr>
      <vt:lpstr>Early Disease Detection and Screening </vt:lpstr>
      <vt:lpstr>Early Disease Detection and Screening </vt:lpstr>
      <vt:lpstr>Early Disease Detection and Screening Budget </vt:lpstr>
      <vt:lpstr>Slide 9</vt:lpstr>
      <vt:lpstr>Slide 10</vt:lpstr>
      <vt:lpstr>Slide 11</vt:lpstr>
      <vt:lpstr> State Immunization Program</vt:lpstr>
      <vt:lpstr>Epidemiological Surveillance State Program </vt:lpstr>
      <vt:lpstr>Epidemiological Surveillance State Program </vt:lpstr>
      <vt:lpstr>Safe Blood</vt:lpstr>
      <vt:lpstr>Slide 16</vt:lpstr>
      <vt:lpstr>Slide 17</vt:lpstr>
      <vt:lpstr>Safe Blood</vt:lpstr>
      <vt:lpstr>Slide 19</vt:lpstr>
      <vt:lpstr>Slide 20</vt:lpstr>
      <vt:lpstr>Slide 21</vt:lpstr>
      <vt:lpstr>Slide 22</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620</cp:revision>
  <dcterms:created xsi:type="dcterms:W3CDTF">2006-08-16T00:00:00Z</dcterms:created>
  <dcterms:modified xsi:type="dcterms:W3CDTF">2017-05-08T19:03:15Z</dcterms:modified>
</cp:coreProperties>
</file>