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8" r:id="rId5"/>
    <p:sldId id="270" r:id="rId6"/>
    <p:sldId id="271" r:id="rId7"/>
    <p:sldId id="273" r:id="rId8"/>
    <p:sldId id="272" r:id="rId9"/>
    <p:sldId id="269" r:id="rId10"/>
    <p:sldId id="274" r:id="rId11"/>
    <p:sldId id="275" r:id="rId12"/>
    <p:sldId id="263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 </a:t>
            </a:r>
            <a:r>
              <a:rPr lang="en-US" sz="2000"/>
              <a:t>Recipients of TSA by age groups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2268284840463321E-2"/>
          <c:y val="2.1682239951467768E-2"/>
          <c:w val="0.91527020660878933"/>
          <c:h val="0.91044690762529812"/>
        </c:manualLayout>
      </c:layout>
      <c:barChart>
        <c:barDir val="col"/>
        <c:grouping val="clustered"/>
        <c:varyColors val="0"/>
        <c:ser>
          <c:idx val="0"/>
          <c:order val="0"/>
          <c:tx>
            <c:v>2015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'[statistikuri_angarishi_2015_05-2017_07 (2).xlsx]ასაკობრივი ჯგუფების მიხედვით'!$B$29:$I$29</c:f>
              <c:strCache>
                <c:ptCount val="8"/>
                <c:pt idx="0">
                  <c:v> 0_6 </c:v>
                </c:pt>
                <c:pt idx="1">
                  <c:v> 6_18 </c:v>
                </c:pt>
                <c:pt idx="2">
                  <c:v> 18_30 </c:v>
                </c:pt>
                <c:pt idx="3">
                  <c:v> 30_40 </c:v>
                </c:pt>
                <c:pt idx="4">
                  <c:v> 40_60 </c:v>
                </c:pt>
                <c:pt idx="5">
                  <c:v> 60_65 </c:v>
                </c:pt>
                <c:pt idx="6">
                  <c:v> 65_70 </c:v>
                </c:pt>
                <c:pt idx="7">
                  <c:v> 70 +</c:v>
                </c:pt>
              </c:strCache>
            </c:strRef>
          </c:cat>
          <c:val>
            <c:numRef>
              <c:f>'[statistikuri_angarishi_2015_05-2017_07 (2).xlsx]ასაკობრივი ჯგუფების მიხედვით'!$B$30:$I$30</c:f>
              <c:numCache>
                <c:formatCode>_(* #,##0_);_(* \(#,##0\);_(* "-"_);_(@_)</c:formatCode>
                <c:ptCount val="8"/>
                <c:pt idx="0">
                  <c:v>34299</c:v>
                </c:pt>
                <c:pt idx="1">
                  <c:v>70399</c:v>
                </c:pt>
                <c:pt idx="2">
                  <c:v>55938</c:v>
                </c:pt>
                <c:pt idx="3">
                  <c:v>49560</c:v>
                </c:pt>
                <c:pt idx="4">
                  <c:v>93912</c:v>
                </c:pt>
                <c:pt idx="5">
                  <c:v>20183</c:v>
                </c:pt>
                <c:pt idx="6">
                  <c:v>16437</c:v>
                </c:pt>
                <c:pt idx="7">
                  <c:v>63891</c:v>
                </c:pt>
              </c:numCache>
            </c:numRef>
          </c:val>
        </c:ser>
        <c:ser>
          <c:idx val="1"/>
          <c:order val="1"/>
          <c:tx>
            <c:v>2017</c:v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'[statistikuri_angarishi_2015_05-2017_07 (2).xlsx]ასაკობრივი ჯგუფების მიხედვით'!$B$29:$I$29</c:f>
              <c:strCache>
                <c:ptCount val="8"/>
                <c:pt idx="0">
                  <c:v> 0_6 </c:v>
                </c:pt>
                <c:pt idx="1">
                  <c:v> 6_18 </c:v>
                </c:pt>
                <c:pt idx="2">
                  <c:v> 18_30 </c:v>
                </c:pt>
                <c:pt idx="3">
                  <c:v> 30_40 </c:v>
                </c:pt>
                <c:pt idx="4">
                  <c:v> 40_60 </c:v>
                </c:pt>
                <c:pt idx="5">
                  <c:v> 60_65 </c:v>
                </c:pt>
                <c:pt idx="6">
                  <c:v> 65_70 </c:v>
                </c:pt>
                <c:pt idx="7">
                  <c:v> 70 +</c:v>
                </c:pt>
              </c:strCache>
            </c:strRef>
          </c:cat>
          <c:val>
            <c:numRef>
              <c:f>'[statistikuri_angarishi_2015_05-2017_07 (2).xlsx]ასაკობრივი ჯგუფების მიხედვით'!$B$31:$I$31</c:f>
              <c:numCache>
                <c:formatCode>_(* #,##0_);_(* \(#,##0\);_(* "-"_);_(@_)</c:formatCode>
                <c:ptCount val="8"/>
                <c:pt idx="0">
                  <c:v>48131</c:v>
                </c:pt>
                <c:pt idx="1">
                  <c:v>101463</c:v>
                </c:pt>
                <c:pt idx="2">
                  <c:v>60367</c:v>
                </c:pt>
                <c:pt idx="3">
                  <c:v>64848</c:v>
                </c:pt>
                <c:pt idx="4">
                  <c:v>97507</c:v>
                </c:pt>
                <c:pt idx="5">
                  <c:v>20351</c:v>
                </c:pt>
                <c:pt idx="6">
                  <c:v>16580</c:v>
                </c:pt>
                <c:pt idx="7">
                  <c:v>47753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976960"/>
        <c:axId val="44241664"/>
      </c:barChart>
      <c:catAx>
        <c:axId val="4397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41664"/>
        <c:crosses val="autoZero"/>
        <c:auto val="1"/>
        <c:lblAlgn val="ctr"/>
        <c:lblOffset val="100"/>
        <c:noMultiLvlLbl val="0"/>
      </c:catAx>
      <c:valAx>
        <c:axId val="4424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76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90167156455870368"/>
          <c:y val="6.408515794145013E-2"/>
          <c:w val="6.9332615474347756E-2"/>
          <c:h val="0.255897135863091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79512" y="4509120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Ministry of </a:t>
            </a:r>
            <a:r>
              <a:rPr lang="en-US" sz="4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Labour</a:t>
            </a:r>
            <a:r>
              <a:rPr lang="en-US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Health and Social affairs of Georgia </a:t>
            </a:r>
            <a:endParaRPr lang="en-US" sz="4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4" y="980728"/>
            <a:ext cx="676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Reshuffle in Age Groups </a:t>
            </a:r>
            <a:endParaRPr lang="en-US" sz="32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20053"/>
              </p:ext>
            </p:extLst>
          </p:nvPr>
        </p:nvGraphicFramePr>
        <p:xfrm>
          <a:off x="467544" y="1645443"/>
          <a:ext cx="8424936" cy="430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918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495300" y="3035459"/>
          <a:ext cx="8153400" cy="1655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Recipients of TSA by age groups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0_6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6_18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18_30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30_40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40_60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60_65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65_70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70 +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34,299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70,399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55,938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49,560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93,912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20,183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16,437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63,891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404,619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48,131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101,463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60,367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64,848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97,507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20,351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16,580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47,753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457,000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Total%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17.40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13.82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12.25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23.21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4.99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4.06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15.79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100.00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2,017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10.53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22.20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13.21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14.19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21.34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4.45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3.63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10.45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100.00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1" y="0"/>
            <a:ext cx="9144000" cy="685746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508528"/>
              </p:ext>
            </p:extLst>
          </p:nvPr>
        </p:nvGraphicFramePr>
        <p:xfrm>
          <a:off x="179516" y="1916832"/>
          <a:ext cx="8784968" cy="3816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3128"/>
                <a:gridCol w="875760"/>
                <a:gridCol w="875760"/>
                <a:gridCol w="875760"/>
                <a:gridCol w="875760"/>
                <a:gridCol w="875760"/>
                <a:gridCol w="875760"/>
                <a:gridCol w="875760"/>
                <a:gridCol w="875760"/>
                <a:gridCol w="875760"/>
              </a:tblGrid>
              <a:tr h="59174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Year/Age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0_6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6_18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18_30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30_40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40_60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60_65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65_70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70 +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247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34,299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70,399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55,938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49,560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93,912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20,183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16,437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63,891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404,619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7247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2017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48,131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101,463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60,367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64,848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97,507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20,351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16,580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   47,753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         457,000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Total%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8.48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17.40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13.82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12.25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23.21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4.99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4.06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15.79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100.00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10.53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22.20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13.21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14.19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21.34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4.45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3.63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10.45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100.00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267744" y="908720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3200" dirty="0"/>
              <a:t>Recipients of TSA by age groups</a:t>
            </a:r>
            <a:endParaRPr lang="en-US" sz="3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7744" y="908720"/>
            <a:ext cx="4968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Strength of the TSA</a:t>
            </a:r>
            <a:r>
              <a:rPr lang="en-US" sz="2000" dirty="0" smtClean="0"/>
              <a:t> 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07504" y="2348880"/>
            <a:ext cx="89289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Self Referral of the households;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Better at targeting </a:t>
            </a:r>
            <a:r>
              <a:rPr lang="en-US" sz="3200" dirty="0" smtClean="0"/>
              <a:t> children; </a:t>
            </a:r>
            <a:endParaRPr lang="en-US" sz="32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Proxy- means testing formula (PMT) and needs index;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 </a:t>
            </a:r>
            <a:r>
              <a:rPr lang="en-US" sz="3200" dirty="0" smtClean="0"/>
              <a:t>Different transfers based on the vulnerability;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0166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99792" y="543595"/>
            <a:ext cx="54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Challenges of the TSA </a:t>
            </a:r>
            <a:endParaRPr lang="en-US" sz="4000" b="1" i="1" dirty="0"/>
          </a:p>
        </p:txBody>
      </p:sp>
      <p:sp>
        <p:nvSpPr>
          <p:cNvPr id="5" name="Rectangle 4"/>
          <p:cNvSpPr/>
          <p:nvPr/>
        </p:nvSpPr>
        <p:spPr>
          <a:xfrm>
            <a:off x="251520" y="1556792"/>
            <a:ext cx="856895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Assessment </a:t>
            </a:r>
            <a:r>
              <a:rPr lang="en-US" sz="2800" dirty="0"/>
              <a:t>methodology makes it difficult for the public to understand the decisions made under this </a:t>
            </a:r>
            <a:r>
              <a:rPr lang="en-US" sz="2800" dirty="0" smtClean="0"/>
              <a:t>system;</a:t>
            </a:r>
            <a:endParaRPr lang="en-US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Flexibility;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Transition </a:t>
            </a:r>
            <a:r>
              <a:rPr lang="en-US" sz="2800" dirty="0" smtClean="0"/>
              <a:t>from the system – becoming non </a:t>
            </a:r>
            <a:r>
              <a:rPr lang="en-US" sz="2800" dirty="0" smtClean="0"/>
              <a:t>eligible (loosing the benefit);  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0426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TSA is the main mechanism to support the extreme poor  households in Georgia.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sz="3600" dirty="0"/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835696" y="1340768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Targeted Social Assistance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633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Its goal is to reduce the </a:t>
            </a:r>
            <a:r>
              <a:rPr lang="en-US" sz="2800" b="1" dirty="0"/>
              <a:t>level of </a:t>
            </a:r>
            <a:r>
              <a:rPr lang="en-US" sz="2800" b="1" dirty="0" smtClean="0"/>
              <a:t>poverty of the most vulnerable households in the country  </a:t>
            </a:r>
            <a:r>
              <a:rPr lang="en-US" sz="2800" b="1" dirty="0"/>
              <a:t> 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/>
              <a:t>Operational since </a:t>
            </a:r>
            <a:r>
              <a:rPr lang="en-US" sz="2800" dirty="0" smtClean="0"/>
              <a:t>2007;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Modified in 2010 and 2015</a:t>
            </a: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324,717 </a:t>
            </a:r>
            <a:r>
              <a:rPr lang="en-US" sz="2800" dirty="0"/>
              <a:t>families are registered </a:t>
            </a:r>
            <a:r>
              <a:rPr lang="en-US" sz="2800" dirty="0"/>
              <a:t>-</a:t>
            </a:r>
            <a:r>
              <a:rPr lang="en-US" sz="2800" dirty="0" smtClean="0"/>
              <a:t>132,051receive </a:t>
            </a:r>
            <a:r>
              <a:rPr lang="en-US" sz="2800" dirty="0" smtClean="0"/>
              <a:t>cash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977,055 </a:t>
            </a:r>
            <a:r>
              <a:rPr lang="en-US" sz="2800" dirty="0"/>
              <a:t>population registered </a:t>
            </a:r>
            <a:r>
              <a:rPr lang="en-US" sz="2800" dirty="0" smtClean="0"/>
              <a:t>– </a:t>
            </a:r>
            <a:r>
              <a:rPr lang="en-US" sz="2800" dirty="0" smtClean="0"/>
              <a:t>459,699 </a:t>
            </a:r>
            <a:r>
              <a:rPr lang="en-US" sz="2800" dirty="0"/>
              <a:t>receive </a:t>
            </a:r>
            <a:r>
              <a:rPr lang="en-US" sz="2800" dirty="0" smtClean="0"/>
              <a:t>cash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12</a:t>
            </a:r>
            <a:r>
              <a:rPr lang="en-US" sz="2800" dirty="0" smtClean="0"/>
              <a:t>% of the total </a:t>
            </a:r>
            <a:r>
              <a:rPr lang="en-US" sz="2800" dirty="0" smtClean="0"/>
              <a:t>population receive TSA cash benefit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program overview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674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The TSA is the third largest expenditure item among social spending after social pensions and </a:t>
            </a:r>
            <a:r>
              <a:rPr lang="en-US" sz="2800" b="1" dirty="0" smtClean="0"/>
              <a:t>education; </a:t>
            </a:r>
            <a:endParaRPr lang="ka-GE" sz="28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8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TSA covers entire country with </a:t>
            </a:r>
            <a:r>
              <a:rPr lang="en-US" sz="2800" b="1" dirty="0" smtClean="0">
                <a:solidFill>
                  <a:srgbClr val="FF0000"/>
                </a:solidFill>
              </a:rPr>
              <a:t>73</a:t>
            </a:r>
            <a:r>
              <a:rPr lang="en-US" sz="2800" b="1" dirty="0" smtClean="0"/>
              <a:t> service units;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Employs </a:t>
            </a:r>
            <a:r>
              <a:rPr lang="en-US" sz="2800" b="1" dirty="0" smtClean="0">
                <a:solidFill>
                  <a:srgbClr val="FF0000"/>
                </a:solidFill>
              </a:rPr>
              <a:t>374</a:t>
            </a:r>
            <a:r>
              <a:rPr lang="en-US" sz="2800" b="1" dirty="0" smtClean="0"/>
              <a:t> social agents</a:t>
            </a:r>
            <a:r>
              <a:rPr lang="ka-GE" sz="2800" b="1" dirty="0" smtClean="0"/>
              <a:t>;</a:t>
            </a:r>
            <a:endParaRPr lang="en-US" sz="2800" b="1" dirty="0" smtClean="0"/>
          </a:p>
          <a:p>
            <a:endParaRPr lang="ka-GE" sz="28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TSA has lifted 6 % of the population from extreme poverty – from 9.7% to 3.9%</a:t>
            </a:r>
            <a:r>
              <a:rPr lang="ka-GE" sz="2800" b="1" dirty="0" smtClean="0"/>
              <a:t>;</a:t>
            </a:r>
            <a:endParaRPr lang="en-US" sz="28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dirty="0" smtClean="0"/>
              <a:t>TSA system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401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704" y="764704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b="1" dirty="0" smtClean="0"/>
              <a:t>Goals of the Revision </a:t>
            </a:r>
            <a:endParaRPr lang="ru-RU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07504" y="1443841"/>
            <a:ext cx="878497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Minimizing inclusion and exclusion errors associated with the program, given the changing economy; </a:t>
            </a: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Removing </a:t>
            </a:r>
            <a:r>
              <a:rPr lang="en-US" sz="2600" dirty="0"/>
              <a:t>from the Proxy Means Tested (PMT) formula easily concealable durable goods, as social agents were reporting that households had adopted this practice</a:t>
            </a:r>
            <a:r>
              <a:rPr lang="en-US" sz="26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Include </a:t>
            </a:r>
            <a:r>
              <a:rPr lang="en-US" sz="2600" dirty="0"/>
              <a:t>new, easily verifiable potential income-generating items</a:t>
            </a:r>
            <a:r>
              <a:rPr lang="en-US" sz="26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Reduce </a:t>
            </a:r>
            <a:r>
              <a:rPr lang="en-US" sz="2600" dirty="0"/>
              <a:t>the total number of variables used in the PMT formula to simplify it (while maintaining targeting efficiency);  </a:t>
            </a: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Remove </a:t>
            </a:r>
            <a:r>
              <a:rPr lang="en-US" sz="2600" dirty="0"/>
              <a:t>from the PMT formula the subjective assessment of the social agents.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472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1720840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Updated </a:t>
            </a:r>
            <a:r>
              <a:rPr lang="en-US" sz="2800" dirty="0"/>
              <a:t>PMT formula (new consumption index);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Updated and simplified Needs Index;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Establishment of a new benefit structure that varies with the vulnerability score;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</a:t>
            </a:r>
            <a:r>
              <a:rPr lang="en-US" sz="2800" dirty="0"/>
              <a:t>of </a:t>
            </a:r>
            <a:r>
              <a:rPr lang="en-US" sz="2800" dirty="0" smtClean="0"/>
              <a:t>the </a:t>
            </a:r>
            <a:r>
              <a:rPr lang="en-US" sz="2800" dirty="0"/>
              <a:t>Child </a:t>
            </a:r>
            <a:r>
              <a:rPr lang="en-US" sz="2800" dirty="0" smtClean="0"/>
              <a:t>Benefit;</a:t>
            </a:r>
            <a:endParaRPr lang="en-US" sz="28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b="1" dirty="0"/>
              <a:t>Key elements of the Reform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44409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411760" y="764704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200" b="1" dirty="0" smtClean="0"/>
              <a:t>Decrease (%) in extreme </a:t>
            </a:r>
            <a:r>
              <a:rPr lang="en-US" sz="3200" b="1" dirty="0"/>
              <a:t>poverty </a:t>
            </a:r>
            <a:r>
              <a:rPr lang="en-US" sz="3200" b="1" dirty="0" smtClean="0"/>
              <a:t>among due to TSA</a:t>
            </a:r>
            <a:endParaRPr lang="ru-RU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641142"/>
              </p:ext>
            </p:extLst>
          </p:nvPr>
        </p:nvGraphicFramePr>
        <p:xfrm>
          <a:off x="179513" y="1841921"/>
          <a:ext cx="8856983" cy="3823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0123"/>
                <a:gridCol w="1403139"/>
                <a:gridCol w="1269505"/>
                <a:gridCol w="1857108"/>
                <a:gridCol w="1857108"/>
              </a:tblGrid>
              <a:tr h="53348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</a:rPr>
                        <a:t>2009</a:t>
                      </a:r>
                      <a:endParaRPr lang="en-US" sz="3200" dirty="0">
                        <a:effectLst/>
                        <a:latin typeface="+mj-lt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</a:rPr>
                        <a:t>2011</a:t>
                      </a:r>
                      <a:endParaRPr lang="en-US" sz="3200" dirty="0">
                        <a:effectLst/>
                        <a:latin typeface="+mj-lt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effectLst/>
                          <a:latin typeface="+mj-lt"/>
                        </a:rPr>
                        <a:t>2013</a:t>
                      </a:r>
                      <a:endParaRPr lang="en-US" sz="3200" dirty="0">
                        <a:effectLst/>
                        <a:latin typeface="+mj-lt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+mj-lt"/>
                          <a:ea typeface="Arial Unicode MS" panose="020B0604020202020204" pitchFamily="34" charset="-128"/>
                        </a:rPr>
                        <a:t>2015</a:t>
                      </a:r>
                      <a:endParaRPr lang="en-US" sz="3200" dirty="0">
                        <a:effectLst/>
                        <a:latin typeface="+mj-lt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673196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Extreme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3</a:t>
                      </a:r>
                      <a:r>
                        <a:rPr lang="en-US" sz="3200" dirty="0" smtClean="0">
                          <a:effectLst/>
                        </a:rPr>
                        <a:t>.9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5</a:t>
                      </a:r>
                      <a:r>
                        <a:rPr lang="en-US" sz="3200" dirty="0" smtClean="0">
                          <a:effectLst/>
                        </a:rPr>
                        <a:t>.1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6.8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6.4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673196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Relative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+mn-lt"/>
                          <a:ea typeface="+mn-ea"/>
                        </a:rPr>
                        <a:t>2.0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2.2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2.7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3</a:t>
                      </a:r>
                      <a:r>
                        <a:rPr lang="en-US" sz="3200" dirty="0" smtClean="0">
                          <a:effectLst/>
                        </a:rPr>
                        <a:t>.7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673196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General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+mn-lt"/>
                          <a:ea typeface="+mn-ea"/>
                        </a:rPr>
                        <a:t>0.8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1.5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2.5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4.2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1194250">
                <a:tc gridSpan="5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05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Source</a:t>
                      </a:r>
                      <a:r>
                        <a:rPr lang="en-US" sz="1050" dirty="0">
                          <a:effectLst/>
                        </a:rPr>
                        <a:t>: Welfare Monitoring Survey </a:t>
                      </a:r>
                      <a:r>
                        <a:rPr lang="en-US" sz="1050" dirty="0" smtClean="0">
                          <a:effectLst/>
                        </a:rPr>
                        <a:t>UNICEF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30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Benefit Structure</a:t>
            </a:r>
            <a:endParaRPr lang="ru-RU" sz="2800" b="1" dirty="0"/>
          </a:p>
        </p:txBody>
      </p:sp>
      <p:graphicFrame>
        <p:nvGraphicFramePr>
          <p:cNvPr id="7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929479"/>
              </p:ext>
            </p:extLst>
          </p:nvPr>
        </p:nvGraphicFramePr>
        <p:xfrm>
          <a:off x="107504" y="1287923"/>
          <a:ext cx="9036496" cy="4661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133"/>
                <a:gridCol w="1384674"/>
                <a:gridCol w="1057269"/>
                <a:gridCol w="1153057"/>
                <a:gridCol w="303627"/>
                <a:gridCol w="1050041"/>
                <a:gridCol w="995821"/>
                <a:gridCol w="1136792"/>
                <a:gridCol w="242177"/>
                <a:gridCol w="966905"/>
              </a:tblGrid>
              <a:tr h="299579">
                <a:tc gridSpan="10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Structure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of Benefits: Comparing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pre and post reform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1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Old</a:t>
                      </a:r>
                      <a:r>
                        <a:rPr lang="en-US" sz="1600" baseline="0" dirty="0" smtClean="0">
                          <a:effectLst/>
                        </a:rPr>
                        <a:t> Methodology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New Methodology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</a:tr>
              <a:tr h="16996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Tier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Pre-reform PMT score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(‘000 )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Core benefit (for first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Variable benefit (per each additional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Post-reform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PMT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score ('000)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Core benefit (for first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Variable benefit (per each additional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Child benefit (per child)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0–57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0–30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30–57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57–60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60–65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57+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65–100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  <a:tr h="849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N/B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Over </a:t>
                      </a: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4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4" y="980728"/>
            <a:ext cx="676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Child Benefit Program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528" y="1565502"/>
            <a:ext cx="8496944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</a:rPr>
              <a:t>Benefits </a:t>
            </a:r>
            <a:r>
              <a:rPr lang="en-US" sz="2400" dirty="0">
                <a:latin typeface="Times New Roman" panose="02020603050405020304" pitchFamily="18" charset="0"/>
              </a:rPr>
              <a:t>are for children under the age of 16.</a:t>
            </a:r>
            <a:endParaRPr lang="en-US" sz="2400" dirty="0"/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</a:rPr>
              <a:t>Households with vulnerability score up to 100,000 are eligible. Households with scores 65,000–100,000 receive CBP solely.</a:t>
            </a:r>
            <a:endParaRPr lang="en-US" sz="2400" dirty="0"/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</a:rPr>
              <a:t>The transfer is GEL 10 per month, per children, payable every month.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726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676</Words>
  <Application>Microsoft Office PowerPoint</Application>
  <PresentationFormat>On-screen Show (4:3)</PresentationFormat>
  <Paragraphs>280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Nino Odisharia</cp:lastModifiedBy>
  <cp:revision>37</cp:revision>
  <dcterms:created xsi:type="dcterms:W3CDTF">2015-05-06T13:11:29Z</dcterms:created>
  <dcterms:modified xsi:type="dcterms:W3CDTF">2017-09-29T13:57:02Z</dcterms:modified>
</cp:coreProperties>
</file>