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1.xml" ContentType="application/vnd.openxmlformats-officedocument.presentationml.notesSlide+xml"/>
  <Override PartName="/ppt/charts/chart20.xml" ContentType="application/vnd.openxmlformats-officedocument.drawingml.chart+xml"/>
  <Override PartName="/ppt/drawings/drawing3.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93" r:id="rId2"/>
    <p:sldId id="294" r:id="rId3"/>
    <p:sldId id="295" r:id="rId4"/>
    <p:sldId id="296" r:id="rId5"/>
    <p:sldId id="298" r:id="rId6"/>
    <p:sldId id="297" r:id="rId7"/>
    <p:sldId id="299" r:id="rId8"/>
    <p:sldId id="310" r:id="rId9"/>
    <p:sldId id="300" r:id="rId10"/>
    <p:sldId id="284" r:id="rId11"/>
    <p:sldId id="301" r:id="rId12"/>
    <p:sldId id="278" r:id="rId13"/>
    <p:sldId id="274" r:id="rId14"/>
    <p:sldId id="276" r:id="rId15"/>
    <p:sldId id="281" r:id="rId16"/>
    <p:sldId id="275" r:id="rId17"/>
    <p:sldId id="280" r:id="rId18"/>
    <p:sldId id="288" r:id="rId19"/>
    <p:sldId id="302" r:id="rId20"/>
    <p:sldId id="292" r:id="rId21"/>
    <p:sldId id="286" r:id="rId22"/>
    <p:sldId id="289" r:id="rId23"/>
    <p:sldId id="279" r:id="rId24"/>
    <p:sldId id="306" r:id="rId25"/>
    <p:sldId id="305" r:id="rId26"/>
    <p:sldId id="304" r:id="rId27"/>
    <p:sldId id="285" r:id="rId28"/>
    <p:sldId id="287" r:id="rId29"/>
    <p:sldId id="30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88" autoAdjust="0"/>
    <p:restoredTop sz="94660"/>
  </p:normalViewPr>
  <p:slideViewPr>
    <p:cSldViewPr snapToGrid="0">
      <p:cViewPr>
        <p:scale>
          <a:sx n="80" d="100"/>
          <a:sy n="80" d="100"/>
        </p:scale>
        <p:origin x="378" y="60"/>
      </p:cViewPr>
      <p:guideLst/>
    </p:cSldViewPr>
  </p:slideViewPr>
  <p:notesTextViewPr>
    <p:cViewPr>
      <p:scale>
        <a:sx n="1" d="1"/>
        <a:sy n="1" d="1"/>
      </p:scale>
      <p:origin x="0" y="0"/>
    </p:cViewPr>
  </p:notesTextViewPr>
  <p:sorterViewPr>
    <p:cViewPr varScale="1">
      <p:scale>
        <a:sx n="1" d="1"/>
        <a:sy n="1" d="1"/>
      </p:scale>
      <p:origin x="0" y="-110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wb490163\Box%20Sync\Turkey\Turkey.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wb490163\Box%20Sync\Turkey\Turkey.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wb334947\AppData\Local\Microsoft\Windows\Temporary%20Internet%20Files\Content.Outlook\05YHKE2T\Levent%20Data.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2.xml"/></Relationships>
</file>

<file path=ppt/charts/_rels/chart1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wb490163\Downloads\Graph%207.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AS4349\Documents\Rouselle%20Nov%20mission\for%20Enis\source%20data%20of%20Turkey%20presentation.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wb334947\Documents\PROJECT\ENIS\source%20data%20of%20Turkey%20presentati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wb334947\Documents\PROJECT\ENIS\source%20data%20of%20Turkey%20presentatio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wb334947\Documents\PROJECT\ENIS\source%20data%20of%20Turkey%20presentatio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wb334947\Documents\PROJECT\ENIS\source%20data%20of%20Turkey%20presentatio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Debt!$D$2</c:f>
              <c:strCache>
                <c:ptCount val="1"/>
                <c:pt idx="0">
                  <c:v>ადგილობრივი</c:v>
                </c:pt>
              </c:strCache>
            </c:strRef>
          </c:tx>
          <c:spPr>
            <a:solidFill>
              <a:srgbClr val="C00000"/>
            </a:solidFill>
            <a:ln>
              <a:noFill/>
            </a:ln>
            <a:effectLst/>
          </c:spPr>
          <c:invertIfNegative val="0"/>
          <c:val>
            <c:numRef>
              <c:f>Debt!$D$27:$D$70</c:f>
              <c:numCache>
                <c:formatCode>_(* #,##0.0_);_(* \(#,##0.0\);_(* "-"??_);_(@_)</c:formatCode>
                <c:ptCount val="44"/>
                <c:pt idx="0">
                  <c:v>36.880000000000003</c:v>
                </c:pt>
                <c:pt idx="1">
                  <c:v>35.96</c:v>
                </c:pt>
                <c:pt idx="2">
                  <c:v>36.08</c:v>
                </c:pt>
                <c:pt idx="3">
                  <c:v>33.57</c:v>
                </c:pt>
                <c:pt idx="4">
                  <c:v>31.5</c:v>
                </c:pt>
                <c:pt idx="5">
                  <c:v>31.56</c:v>
                </c:pt>
                <c:pt idx="6">
                  <c:v>29.47</c:v>
                </c:pt>
                <c:pt idx="7">
                  <c:v>29.15</c:v>
                </c:pt>
                <c:pt idx="8">
                  <c:v>28.94</c:v>
                </c:pt>
                <c:pt idx="9">
                  <c:v>29.57</c:v>
                </c:pt>
                <c:pt idx="10">
                  <c:v>28.26</c:v>
                </c:pt>
                <c:pt idx="11">
                  <c:v>27.17</c:v>
                </c:pt>
                <c:pt idx="12">
                  <c:v>28.65</c:v>
                </c:pt>
                <c:pt idx="13">
                  <c:v>31.09</c:v>
                </c:pt>
                <c:pt idx="14">
                  <c:v>32.35</c:v>
                </c:pt>
                <c:pt idx="15">
                  <c:v>33.44</c:v>
                </c:pt>
                <c:pt idx="16">
                  <c:v>34.4</c:v>
                </c:pt>
                <c:pt idx="17">
                  <c:v>33.840000000000003</c:v>
                </c:pt>
                <c:pt idx="18">
                  <c:v>32.229999999999997</c:v>
                </c:pt>
                <c:pt idx="19">
                  <c:v>30.8</c:v>
                </c:pt>
                <c:pt idx="20">
                  <c:v>30.38</c:v>
                </c:pt>
                <c:pt idx="21">
                  <c:v>28.75</c:v>
                </c:pt>
                <c:pt idx="22">
                  <c:v>27.47</c:v>
                </c:pt>
                <c:pt idx="23">
                  <c:v>26.94</c:v>
                </c:pt>
                <c:pt idx="24">
                  <c:v>25.71</c:v>
                </c:pt>
                <c:pt idx="25">
                  <c:v>25.17</c:v>
                </c:pt>
                <c:pt idx="26">
                  <c:v>24.52</c:v>
                </c:pt>
                <c:pt idx="27">
                  <c:v>23.16</c:v>
                </c:pt>
                <c:pt idx="28">
                  <c:v>22.15</c:v>
                </c:pt>
                <c:pt idx="29">
                  <c:v>21.54</c:v>
                </c:pt>
                <c:pt idx="30">
                  <c:v>21.04</c:v>
                </c:pt>
                <c:pt idx="31">
                  <c:v>20.88</c:v>
                </c:pt>
                <c:pt idx="32">
                  <c:v>20.71</c:v>
                </c:pt>
                <c:pt idx="33">
                  <c:v>20.9</c:v>
                </c:pt>
                <c:pt idx="34">
                  <c:v>19.96</c:v>
                </c:pt>
                <c:pt idx="35">
                  <c:v>19.8</c:v>
                </c:pt>
                <c:pt idx="36">
                  <c:v>19.14</c:v>
                </c:pt>
                <c:pt idx="37">
                  <c:v>19.3</c:v>
                </c:pt>
                <c:pt idx="38">
                  <c:v>19.53</c:v>
                </c:pt>
                <c:pt idx="39">
                  <c:v>19.739999999999998</c:v>
                </c:pt>
                <c:pt idx="40">
                  <c:v>19.55</c:v>
                </c:pt>
                <c:pt idx="41">
                  <c:v>19.23</c:v>
                </c:pt>
                <c:pt idx="42">
                  <c:v>18.93</c:v>
                </c:pt>
                <c:pt idx="43">
                  <c:v>18.93</c:v>
                </c:pt>
              </c:numCache>
            </c:numRef>
          </c:val>
          <c:extLst>
            <c:ext xmlns:c16="http://schemas.microsoft.com/office/drawing/2014/chart" uri="{C3380CC4-5D6E-409C-BE32-E72D297353CC}">
              <c16:uniqueId val="{00000000-1F96-42FF-85BA-61227E96D7E0}"/>
            </c:ext>
          </c:extLst>
        </c:ser>
        <c:ser>
          <c:idx val="2"/>
          <c:order val="2"/>
          <c:tx>
            <c:strRef>
              <c:f>Debt!$E$2</c:f>
              <c:strCache>
                <c:ptCount val="1"/>
                <c:pt idx="0">
                  <c:v>საგარეო</c:v>
                </c:pt>
              </c:strCache>
            </c:strRef>
          </c:tx>
          <c:spPr>
            <a:solidFill>
              <a:schemeClr val="accent3"/>
            </a:solidFill>
            <a:ln>
              <a:noFill/>
            </a:ln>
            <a:effectLst/>
          </c:spPr>
          <c:invertIfNegative val="0"/>
          <c:val>
            <c:numRef>
              <c:f>Debt!$E$27:$E$70</c:f>
              <c:numCache>
                <c:formatCode>_(* #,##0.0_);_(* \(#,##0.0\);_(* "-"??_);_(@_)</c:formatCode>
                <c:ptCount val="44"/>
                <c:pt idx="0">
                  <c:v>15.17</c:v>
                </c:pt>
                <c:pt idx="1">
                  <c:v>15.03</c:v>
                </c:pt>
                <c:pt idx="2">
                  <c:v>14.97</c:v>
                </c:pt>
                <c:pt idx="3">
                  <c:v>14.63</c:v>
                </c:pt>
                <c:pt idx="4">
                  <c:v>14.73</c:v>
                </c:pt>
                <c:pt idx="5">
                  <c:v>14.12</c:v>
                </c:pt>
                <c:pt idx="6">
                  <c:v>13.53</c:v>
                </c:pt>
                <c:pt idx="7">
                  <c:v>12.35</c:v>
                </c:pt>
                <c:pt idx="8">
                  <c:v>11.47</c:v>
                </c:pt>
                <c:pt idx="9">
                  <c:v>11.67</c:v>
                </c:pt>
                <c:pt idx="10">
                  <c:v>11.45</c:v>
                </c:pt>
                <c:pt idx="11">
                  <c:v>11.15</c:v>
                </c:pt>
                <c:pt idx="12">
                  <c:v>12.01</c:v>
                </c:pt>
                <c:pt idx="13">
                  <c:v>12.21</c:v>
                </c:pt>
                <c:pt idx="14">
                  <c:v>11.87</c:v>
                </c:pt>
                <c:pt idx="15">
                  <c:v>12.4</c:v>
                </c:pt>
                <c:pt idx="16">
                  <c:v>12.18</c:v>
                </c:pt>
                <c:pt idx="17">
                  <c:v>12.3</c:v>
                </c:pt>
                <c:pt idx="18">
                  <c:v>12.71</c:v>
                </c:pt>
                <c:pt idx="19">
                  <c:v>12.31</c:v>
                </c:pt>
                <c:pt idx="20">
                  <c:v>12.47</c:v>
                </c:pt>
                <c:pt idx="21">
                  <c:v>13.04</c:v>
                </c:pt>
                <c:pt idx="22">
                  <c:v>13.44</c:v>
                </c:pt>
                <c:pt idx="23">
                  <c:v>13.38</c:v>
                </c:pt>
                <c:pt idx="24">
                  <c:v>13.48</c:v>
                </c:pt>
                <c:pt idx="25">
                  <c:v>12.74</c:v>
                </c:pt>
                <c:pt idx="26">
                  <c:v>12.73</c:v>
                </c:pt>
                <c:pt idx="27">
                  <c:v>13.48</c:v>
                </c:pt>
                <c:pt idx="28">
                  <c:v>13.7</c:v>
                </c:pt>
                <c:pt idx="29">
                  <c:v>13.34</c:v>
                </c:pt>
                <c:pt idx="30">
                  <c:v>13.65</c:v>
                </c:pt>
                <c:pt idx="31">
                  <c:v>13.55</c:v>
                </c:pt>
                <c:pt idx="32">
                  <c:v>13.49</c:v>
                </c:pt>
                <c:pt idx="33">
                  <c:v>12.83</c:v>
                </c:pt>
                <c:pt idx="34">
                  <c:v>12.83</c:v>
                </c:pt>
                <c:pt idx="35">
                  <c:v>12.57</c:v>
                </c:pt>
                <c:pt idx="36">
                  <c:v>12.66</c:v>
                </c:pt>
                <c:pt idx="37">
                  <c:v>12.64</c:v>
                </c:pt>
                <c:pt idx="38">
                  <c:v>12.3</c:v>
                </c:pt>
                <c:pt idx="39">
                  <c:v>12.51</c:v>
                </c:pt>
                <c:pt idx="40">
                  <c:v>11.24</c:v>
                </c:pt>
                <c:pt idx="41">
                  <c:v>11.01</c:v>
                </c:pt>
                <c:pt idx="42">
                  <c:v>11.33</c:v>
                </c:pt>
                <c:pt idx="43">
                  <c:v>11.6</c:v>
                </c:pt>
              </c:numCache>
            </c:numRef>
          </c:val>
          <c:extLst>
            <c:ext xmlns:c16="http://schemas.microsoft.com/office/drawing/2014/chart" uri="{C3380CC4-5D6E-409C-BE32-E72D297353CC}">
              <c16:uniqueId val="{00000001-1F96-42FF-85BA-61227E96D7E0}"/>
            </c:ext>
          </c:extLst>
        </c:ser>
        <c:dLbls>
          <c:showLegendKey val="0"/>
          <c:showVal val="0"/>
          <c:showCatName val="0"/>
          <c:showSerName val="0"/>
          <c:showPercent val="0"/>
          <c:showBubbleSize val="0"/>
        </c:dLbls>
        <c:gapWidth val="150"/>
        <c:overlap val="100"/>
        <c:axId val="396752104"/>
        <c:axId val="396749752"/>
      </c:barChart>
      <c:lineChart>
        <c:grouping val="standard"/>
        <c:varyColors val="0"/>
        <c:ser>
          <c:idx val="0"/>
          <c:order val="0"/>
          <c:tx>
            <c:strRef>
              <c:f>Debt!$C$2</c:f>
              <c:strCache>
                <c:ptCount val="1"/>
                <c:pt idx="0">
                  <c:v> ცენტრალური ხელისუფლების მთლიანი ვალი როგორც მშპ-ს %</c:v>
                </c:pt>
              </c:strCache>
            </c:strRef>
          </c:tx>
          <c:spPr>
            <a:ln w="28575" cap="rnd">
              <a:solidFill>
                <a:schemeClr val="accent5">
                  <a:lumMod val="5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1F96-42FF-85BA-61227E96D7E0}"/>
                </c:ext>
              </c:extLst>
            </c:dLbl>
            <c:dLbl>
              <c:idx val="2"/>
              <c:delete val="1"/>
              <c:extLst>
                <c:ext xmlns:c15="http://schemas.microsoft.com/office/drawing/2012/chart" uri="{CE6537A1-D6FC-4f65-9D91-7224C49458BB}"/>
                <c:ext xmlns:c16="http://schemas.microsoft.com/office/drawing/2014/chart" uri="{C3380CC4-5D6E-409C-BE32-E72D297353CC}">
                  <c16:uniqueId val="{00000003-1F96-42FF-85BA-61227E96D7E0}"/>
                </c:ext>
              </c:extLst>
            </c:dLbl>
            <c:dLbl>
              <c:idx val="3"/>
              <c:delete val="1"/>
              <c:extLst>
                <c:ext xmlns:c15="http://schemas.microsoft.com/office/drawing/2012/chart" uri="{CE6537A1-D6FC-4f65-9D91-7224C49458BB}"/>
                <c:ext xmlns:c16="http://schemas.microsoft.com/office/drawing/2014/chart" uri="{C3380CC4-5D6E-409C-BE32-E72D297353CC}">
                  <c16:uniqueId val="{00000004-1F96-42FF-85BA-61227E96D7E0}"/>
                </c:ext>
              </c:extLst>
            </c:dLbl>
            <c:dLbl>
              <c:idx val="4"/>
              <c:delete val="1"/>
              <c:extLst>
                <c:ext xmlns:c15="http://schemas.microsoft.com/office/drawing/2012/chart" uri="{CE6537A1-D6FC-4f65-9D91-7224C49458BB}"/>
                <c:ext xmlns:c16="http://schemas.microsoft.com/office/drawing/2014/chart" uri="{C3380CC4-5D6E-409C-BE32-E72D297353CC}">
                  <c16:uniqueId val="{00000005-1F96-42FF-85BA-61227E96D7E0}"/>
                </c:ext>
              </c:extLst>
            </c:dLbl>
            <c:dLbl>
              <c:idx val="6"/>
              <c:delete val="1"/>
              <c:extLst>
                <c:ext xmlns:c15="http://schemas.microsoft.com/office/drawing/2012/chart" uri="{CE6537A1-D6FC-4f65-9D91-7224C49458BB}"/>
                <c:ext xmlns:c16="http://schemas.microsoft.com/office/drawing/2014/chart" uri="{C3380CC4-5D6E-409C-BE32-E72D297353CC}">
                  <c16:uniqueId val="{00000006-1F96-42FF-85BA-61227E96D7E0}"/>
                </c:ext>
              </c:extLst>
            </c:dLbl>
            <c:dLbl>
              <c:idx val="7"/>
              <c:delete val="1"/>
              <c:extLst>
                <c:ext xmlns:c15="http://schemas.microsoft.com/office/drawing/2012/chart" uri="{CE6537A1-D6FC-4f65-9D91-7224C49458BB}"/>
                <c:ext xmlns:c16="http://schemas.microsoft.com/office/drawing/2014/chart" uri="{C3380CC4-5D6E-409C-BE32-E72D297353CC}">
                  <c16:uniqueId val="{00000007-1F96-42FF-85BA-61227E96D7E0}"/>
                </c:ext>
              </c:extLst>
            </c:dLbl>
            <c:dLbl>
              <c:idx val="8"/>
              <c:delete val="1"/>
              <c:extLst>
                <c:ext xmlns:c15="http://schemas.microsoft.com/office/drawing/2012/chart" uri="{CE6537A1-D6FC-4f65-9D91-7224C49458BB}"/>
                <c:ext xmlns:c16="http://schemas.microsoft.com/office/drawing/2014/chart" uri="{C3380CC4-5D6E-409C-BE32-E72D297353CC}">
                  <c16:uniqueId val="{00000008-1F96-42FF-85BA-61227E96D7E0}"/>
                </c:ext>
              </c:extLst>
            </c:dLbl>
            <c:dLbl>
              <c:idx val="10"/>
              <c:delete val="1"/>
              <c:extLst>
                <c:ext xmlns:c15="http://schemas.microsoft.com/office/drawing/2012/chart" uri="{CE6537A1-D6FC-4f65-9D91-7224C49458BB}"/>
                <c:ext xmlns:c16="http://schemas.microsoft.com/office/drawing/2014/chart" uri="{C3380CC4-5D6E-409C-BE32-E72D297353CC}">
                  <c16:uniqueId val="{00000009-1F96-42FF-85BA-61227E96D7E0}"/>
                </c:ext>
              </c:extLst>
            </c:dLbl>
            <c:dLbl>
              <c:idx val="11"/>
              <c:delete val="1"/>
              <c:extLst>
                <c:ext xmlns:c15="http://schemas.microsoft.com/office/drawing/2012/chart" uri="{CE6537A1-D6FC-4f65-9D91-7224C49458BB}"/>
                <c:ext xmlns:c16="http://schemas.microsoft.com/office/drawing/2014/chart" uri="{C3380CC4-5D6E-409C-BE32-E72D297353CC}">
                  <c16:uniqueId val="{0000000A-1F96-42FF-85BA-61227E96D7E0}"/>
                </c:ext>
              </c:extLst>
            </c:dLbl>
            <c:dLbl>
              <c:idx val="12"/>
              <c:delete val="1"/>
              <c:extLst>
                <c:ext xmlns:c15="http://schemas.microsoft.com/office/drawing/2012/chart" uri="{CE6537A1-D6FC-4f65-9D91-7224C49458BB}"/>
                <c:ext xmlns:c16="http://schemas.microsoft.com/office/drawing/2014/chart" uri="{C3380CC4-5D6E-409C-BE32-E72D297353CC}">
                  <c16:uniqueId val="{0000000B-1F96-42FF-85BA-61227E96D7E0}"/>
                </c:ext>
              </c:extLst>
            </c:dLbl>
            <c:dLbl>
              <c:idx val="14"/>
              <c:delete val="1"/>
              <c:extLst>
                <c:ext xmlns:c15="http://schemas.microsoft.com/office/drawing/2012/chart" uri="{CE6537A1-D6FC-4f65-9D91-7224C49458BB}"/>
                <c:ext xmlns:c16="http://schemas.microsoft.com/office/drawing/2014/chart" uri="{C3380CC4-5D6E-409C-BE32-E72D297353CC}">
                  <c16:uniqueId val="{0000000C-1F96-42FF-85BA-61227E96D7E0}"/>
                </c:ext>
              </c:extLst>
            </c:dLbl>
            <c:dLbl>
              <c:idx val="15"/>
              <c:delete val="1"/>
              <c:extLst>
                <c:ext xmlns:c15="http://schemas.microsoft.com/office/drawing/2012/chart" uri="{CE6537A1-D6FC-4f65-9D91-7224C49458BB}"/>
                <c:ext xmlns:c16="http://schemas.microsoft.com/office/drawing/2014/chart" uri="{C3380CC4-5D6E-409C-BE32-E72D297353CC}">
                  <c16:uniqueId val="{0000000D-1F96-42FF-85BA-61227E96D7E0}"/>
                </c:ext>
              </c:extLst>
            </c:dLbl>
            <c:dLbl>
              <c:idx val="16"/>
              <c:delete val="1"/>
              <c:extLst>
                <c:ext xmlns:c15="http://schemas.microsoft.com/office/drawing/2012/chart" uri="{CE6537A1-D6FC-4f65-9D91-7224C49458BB}"/>
                <c:ext xmlns:c16="http://schemas.microsoft.com/office/drawing/2014/chart" uri="{C3380CC4-5D6E-409C-BE32-E72D297353CC}">
                  <c16:uniqueId val="{0000000E-1F96-42FF-85BA-61227E96D7E0}"/>
                </c:ext>
              </c:extLst>
            </c:dLbl>
            <c:dLbl>
              <c:idx val="18"/>
              <c:delete val="1"/>
              <c:extLst>
                <c:ext xmlns:c15="http://schemas.microsoft.com/office/drawing/2012/chart" uri="{CE6537A1-D6FC-4f65-9D91-7224C49458BB}"/>
                <c:ext xmlns:c16="http://schemas.microsoft.com/office/drawing/2014/chart" uri="{C3380CC4-5D6E-409C-BE32-E72D297353CC}">
                  <c16:uniqueId val="{0000000F-1F96-42FF-85BA-61227E96D7E0}"/>
                </c:ext>
              </c:extLst>
            </c:dLbl>
            <c:dLbl>
              <c:idx val="19"/>
              <c:delete val="1"/>
              <c:extLst>
                <c:ext xmlns:c15="http://schemas.microsoft.com/office/drawing/2012/chart" uri="{CE6537A1-D6FC-4f65-9D91-7224C49458BB}"/>
                <c:ext xmlns:c16="http://schemas.microsoft.com/office/drawing/2014/chart" uri="{C3380CC4-5D6E-409C-BE32-E72D297353CC}">
                  <c16:uniqueId val="{00000010-1F96-42FF-85BA-61227E96D7E0}"/>
                </c:ext>
              </c:extLst>
            </c:dLbl>
            <c:dLbl>
              <c:idx val="20"/>
              <c:delete val="1"/>
              <c:extLst>
                <c:ext xmlns:c15="http://schemas.microsoft.com/office/drawing/2012/chart" uri="{CE6537A1-D6FC-4f65-9D91-7224C49458BB}"/>
                <c:ext xmlns:c16="http://schemas.microsoft.com/office/drawing/2014/chart" uri="{C3380CC4-5D6E-409C-BE32-E72D297353CC}">
                  <c16:uniqueId val="{00000011-1F96-42FF-85BA-61227E96D7E0}"/>
                </c:ext>
              </c:extLst>
            </c:dLbl>
            <c:dLbl>
              <c:idx val="22"/>
              <c:delete val="1"/>
              <c:extLst>
                <c:ext xmlns:c15="http://schemas.microsoft.com/office/drawing/2012/chart" uri="{CE6537A1-D6FC-4f65-9D91-7224C49458BB}"/>
                <c:ext xmlns:c16="http://schemas.microsoft.com/office/drawing/2014/chart" uri="{C3380CC4-5D6E-409C-BE32-E72D297353CC}">
                  <c16:uniqueId val="{00000012-1F96-42FF-85BA-61227E96D7E0}"/>
                </c:ext>
              </c:extLst>
            </c:dLbl>
            <c:dLbl>
              <c:idx val="23"/>
              <c:delete val="1"/>
              <c:extLst>
                <c:ext xmlns:c15="http://schemas.microsoft.com/office/drawing/2012/chart" uri="{CE6537A1-D6FC-4f65-9D91-7224C49458BB}"/>
                <c:ext xmlns:c16="http://schemas.microsoft.com/office/drawing/2014/chart" uri="{C3380CC4-5D6E-409C-BE32-E72D297353CC}">
                  <c16:uniqueId val="{00000013-1F96-42FF-85BA-61227E96D7E0}"/>
                </c:ext>
              </c:extLst>
            </c:dLbl>
            <c:dLbl>
              <c:idx val="24"/>
              <c:delete val="1"/>
              <c:extLst>
                <c:ext xmlns:c15="http://schemas.microsoft.com/office/drawing/2012/chart" uri="{CE6537A1-D6FC-4f65-9D91-7224C49458BB}"/>
                <c:ext xmlns:c16="http://schemas.microsoft.com/office/drawing/2014/chart" uri="{C3380CC4-5D6E-409C-BE32-E72D297353CC}">
                  <c16:uniqueId val="{00000014-1F96-42FF-85BA-61227E96D7E0}"/>
                </c:ext>
              </c:extLst>
            </c:dLbl>
            <c:dLbl>
              <c:idx val="26"/>
              <c:delete val="1"/>
              <c:extLst>
                <c:ext xmlns:c15="http://schemas.microsoft.com/office/drawing/2012/chart" uri="{CE6537A1-D6FC-4f65-9D91-7224C49458BB}"/>
                <c:ext xmlns:c16="http://schemas.microsoft.com/office/drawing/2014/chart" uri="{C3380CC4-5D6E-409C-BE32-E72D297353CC}">
                  <c16:uniqueId val="{00000015-1F96-42FF-85BA-61227E96D7E0}"/>
                </c:ext>
              </c:extLst>
            </c:dLbl>
            <c:dLbl>
              <c:idx val="27"/>
              <c:delete val="1"/>
              <c:extLst>
                <c:ext xmlns:c15="http://schemas.microsoft.com/office/drawing/2012/chart" uri="{CE6537A1-D6FC-4f65-9D91-7224C49458BB}"/>
                <c:ext xmlns:c16="http://schemas.microsoft.com/office/drawing/2014/chart" uri="{C3380CC4-5D6E-409C-BE32-E72D297353CC}">
                  <c16:uniqueId val="{00000016-1F96-42FF-85BA-61227E96D7E0}"/>
                </c:ext>
              </c:extLst>
            </c:dLbl>
            <c:dLbl>
              <c:idx val="28"/>
              <c:delete val="1"/>
              <c:extLst>
                <c:ext xmlns:c15="http://schemas.microsoft.com/office/drawing/2012/chart" uri="{CE6537A1-D6FC-4f65-9D91-7224C49458BB}"/>
                <c:ext xmlns:c16="http://schemas.microsoft.com/office/drawing/2014/chart" uri="{C3380CC4-5D6E-409C-BE32-E72D297353CC}">
                  <c16:uniqueId val="{00000017-1F96-42FF-85BA-61227E96D7E0}"/>
                </c:ext>
              </c:extLst>
            </c:dLbl>
            <c:dLbl>
              <c:idx val="30"/>
              <c:delete val="1"/>
              <c:extLst>
                <c:ext xmlns:c15="http://schemas.microsoft.com/office/drawing/2012/chart" uri="{CE6537A1-D6FC-4f65-9D91-7224C49458BB}"/>
                <c:ext xmlns:c16="http://schemas.microsoft.com/office/drawing/2014/chart" uri="{C3380CC4-5D6E-409C-BE32-E72D297353CC}">
                  <c16:uniqueId val="{00000018-1F96-42FF-85BA-61227E96D7E0}"/>
                </c:ext>
              </c:extLst>
            </c:dLbl>
            <c:dLbl>
              <c:idx val="31"/>
              <c:delete val="1"/>
              <c:extLst>
                <c:ext xmlns:c15="http://schemas.microsoft.com/office/drawing/2012/chart" uri="{CE6537A1-D6FC-4f65-9D91-7224C49458BB}"/>
                <c:ext xmlns:c16="http://schemas.microsoft.com/office/drawing/2014/chart" uri="{C3380CC4-5D6E-409C-BE32-E72D297353CC}">
                  <c16:uniqueId val="{00000019-1F96-42FF-85BA-61227E96D7E0}"/>
                </c:ext>
              </c:extLst>
            </c:dLbl>
            <c:dLbl>
              <c:idx val="32"/>
              <c:delete val="1"/>
              <c:extLst>
                <c:ext xmlns:c15="http://schemas.microsoft.com/office/drawing/2012/chart" uri="{CE6537A1-D6FC-4f65-9D91-7224C49458BB}"/>
                <c:ext xmlns:c16="http://schemas.microsoft.com/office/drawing/2014/chart" uri="{C3380CC4-5D6E-409C-BE32-E72D297353CC}">
                  <c16:uniqueId val="{0000001A-1F96-42FF-85BA-61227E96D7E0}"/>
                </c:ext>
              </c:extLst>
            </c:dLbl>
            <c:dLbl>
              <c:idx val="34"/>
              <c:delete val="1"/>
              <c:extLst>
                <c:ext xmlns:c15="http://schemas.microsoft.com/office/drawing/2012/chart" uri="{CE6537A1-D6FC-4f65-9D91-7224C49458BB}"/>
                <c:ext xmlns:c16="http://schemas.microsoft.com/office/drawing/2014/chart" uri="{C3380CC4-5D6E-409C-BE32-E72D297353CC}">
                  <c16:uniqueId val="{0000001B-1F96-42FF-85BA-61227E96D7E0}"/>
                </c:ext>
              </c:extLst>
            </c:dLbl>
            <c:dLbl>
              <c:idx val="35"/>
              <c:delete val="1"/>
              <c:extLst>
                <c:ext xmlns:c15="http://schemas.microsoft.com/office/drawing/2012/chart" uri="{CE6537A1-D6FC-4f65-9D91-7224C49458BB}"/>
                <c:ext xmlns:c16="http://schemas.microsoft.com/office/drawing/2014/chart" uri="{C3380CC4-5D6E-409C-BE32-E72D297353CC}">
                  <c16:uniqueId val="{0000001C-1F96-42FF-85BA-61227E96D7E0}"/>
                </c:ext>
              </c:extLst>
            </c:dLbl>
            <c:dLbl>
              <c:idx val="36"/>
              <c:delete val="1"/>
              <c:extLst>
                <c:ext xmlns:c15="http://schemas.microsoft.com/office/drawing/2012/chart" uri="{CE6537A1-D6FC-4f65-9D91-7224C49458BB}"/>
                <c:ext xmlns:c16="http://schemas.microsoft.com/office/drawing/2014/chart" uri="{C3380CC4-5D6E-409C-BE32-E72D297353CC}">
                  <c16:uniqueId val="{0000001D-1F96-42FF-85BA-61227E96D7E0}"/>
                </c:ext>
              </c:extLst>
            </c:dLbl>
            <c:dLbl>
              <c:idx val="38"/>
              <c:delete val="1"/>
              <c:extLst>
                <c:ext xmlns:c15="http://schemas.microsoft.com/office/drawing/2012/chart" uri="{CE6537A1-D6FC-4f65-9D91-7224C49458BB}"/>
                <c:ext xmlns:c16="http://schemas.microsoft.com/office/drawing/2014/chart" uri="{C3380CC4-5D6E-409C-BE32-E72D297353CC}">
                  <c16:uniqueId val="{0000001E-1F96-42FF-85BA-61227E96D7E0}"/>
                </c:ext>
              </c:extLst>
            </c:dLbl>
            <c:dLbl>
              <c:idx val="39"/>
              <c:delete val="1"/>
              <c:extLst>
                <c:ext xmlns:c15="http://schemas.microsoft.com/office/drawing/2012/chart" uri="{CE6537A1-D6FC-4f65-9D91-7224C49458BB}"/>
                <c:ext xmlns:c16="http://schemas.microsoft.com/office/drawing/2014/chart" uri="{C3380CC4-5D6E-409C-BE32-E72D297353CC}">
                  <c16:uniqueId val="{0000001F-1F96-42FF-85BA-61227E96D7E0}"/>
                </c:ext>
              </c:extLst>
            </c:dLbl>
            <c:dLbl>
              <c:idx val="40"/>
              <c:delete val="1"/>
              <c:extLst>
                <c:ext xmlns:c15="http://schemas.microsoft.com/office/drawing/2012/chart" uri="{CE6537A1-D6FC-4f65-9D91-7224C49458BB}"/>
                <c:ext xmlns:c16="http://schemas.microsoft.com/office/drawing/2014/chart" uri="{C3380CC4-5D6E-409C-BE32-E72D297353CC}">
                  <c16:uniqueId val="{00000020-1F96-42FF-85BA-61227E96D7E0}"/>
                </c:ext>
              </c:extLst>
            </c:dLbl>
            <c:dLbl>
              <c:idx val="42"/>
              <c:delete val="1"/>
              <c:extLst>
                <c:ext xmlns:c15="http://schemas.microsoft.com/office/drawing/2012/chart" uri="{CE6537A1-D6FC-4f65-9D91-7224C49458BB}"/>
                <c:ext xmlns:c16="http://schemas.microsoft.com/office/drawing/2014/chart" uri="{C3380CC4-5D6E-409C-BE32-E72D297353CC}">
                  <c16:uniqueId val="{00000021-1F96-42FF-85BA-61227E96D7E0}"/>
                </c:ext>
              </c:extLst>
            </c:dLbl>
            <c:dLbl>
              <c:idx val="43"/>
              <c:delete val="1"/>
              <c:extLst>
                <c:ext xmlns:c15="http://schemas.microsoft.com/office/drawing/2012/chart" uri="{CE6537A1-D6FC-4f65-9D91-7224C49458BB}"/>
                <c:ext xmlns:c16="http://schemas.microsoft.com/office/drawing/2014/chart" uri="{C3380CC4-5D6E-409C-BE32-E72D297353CC}">
                  <c16:uniqueId val="{00000022-1F96-42FF-85BA-61227E96D7E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Debt!$A$27:$B$70</c:f>
              <c:multiLvlStrCache>
                <c:ptCount val="44"/>
                <c:lvl>
                  <c:pt idx="0">
                    <c:v>4</c:v>
                  </c:pt>
                  <c:pt idx="1">
                    <c:v>1</c:v>
                  </c:pt>
                  <c:pt idx="2">
                    <c:v>2</c:v>
                  </c:pt>
                  <c:pt idx="3">
                    <c:v>3</c:v>
                  </c:pt>
                  <c:pt idx="4">
                    <c:v>4</c:v>
                  </c:pt>
                  <c:pt idx="5">
                    <c:v>1</c:v>
                  </c:pt>
                  <c:pt idx="6">
                    <c:v>2</c:v>
                  </c:pt>
                  <c:pt idx="7">
                    <c:v>3</c:v>
                  </c:pt>
                  <c:pt idx="8">
                    <c:v>4</c:v>
                  </c:pt>
                  <c:pt idx="9">
                    <c:v>1</c:v>
                  </c:pt>
                  <c:pt idx="10">
                    <c:v>2</c:v>
                  </c:pt>
                  <c:pt idx="11">
                    <c:v>3</c:v>
                  </c:pt>
                  <c:pt idx="12">
                    <c:v>4</c:v>
                  </c:pt>
                  <c:pt idx="13">
                    <c:v>1</c:v>
                  </c:pt>
                  <c:pt idx="14">
                    <c:v>2</c:v>
                  </c:pt>
                  <c:pt idx="15">
                    <c:v>3</c:v>
                  </c:pt>
                  <c:pt idx="16">
                    <c:v>4</c:v>
                  </c:pt>
                  <c:pt idx="17">
                    <c:v>1</c:v>
                  </c:pt>
                  <c:pt idx="18">
                    <c:v>2</c:v>
                  </c:pt>
                  <c:pt idx="19">
                    <c:v>3</c:v>
                  </c:pt>
                  <c:pt idx="20">
                    <c:v>4</c:v>
                  </c:pt>
                  <c:pt idx="21">
                    <c:v>1</c:v>
                  </c:pt>
                  <c:pt idx="22">
                    <c:v>2</c:v>
                  </c:pt>
                  <c:pt idx="23">
                    <c:v>3</c:v>
                  </c:pt>
                  <c:pt idx="24">
                    <c:v>4</c:v>
                  </c:pt>
                  <c:pt idx="25">
                    <c:v>1</c:v>
                  </c:pt>
                  <c:pt idx="26">
                    <c:v>2</c:v>
                  </c:pt>
                  <c:pt idx="27">
                    <c:v>3</c:v>
                  </c:pt>
                  <c:pt idx="28">
                    <c:v>4</c:v>
                  </c:pt>
                  <c:pt idx="29">
                    <c:v>1</c:v>
                  </c:pt>
                  <c:pt idx="30">
                    <c:v>2</c:v>
                  </c:pt>
                  <c:pt idx="31">
                    <c:v>3</c:v>
                  </c:pt>
                  <c:pt idx="32">
                    <c:v>4</c:v>
                  </c:pt>
                  <c:pt idx="33">
                    <c:v>1</c:v>
                  </c:pt>
                  <c:pt idx="34">
                    <c:v>2</c:v>
                  </c:pt>
                  <c:pt idx="35">
                    <c:v>3</c:v>
                  </c:pt>
                  <c:pt idx="36">
                    <c:v>4</c:v>
                  </c:pt>
                  <c:pt idx="37">
                    <c:v>1</c:v>
                  </c:pt>
                  <c:pt idx="38">
                    <c:v>2</c:v>
                  </c:pt>
                  <c:pt idx="39">
                    <c:v>3</c:v>
                  </c:pt>
                  <c:pt idx="40">
                    <c:v>4</c:v>
                  </c:pt>
                  <c:pt idx="41">
                    <c:v>1</c:v>
                  </c:pt>
                  <c:pt idx="42">
                    <c:v>2</c:v>
                  </c:pt>
                  <c:pt idx="43">
                    <c:v>3</c:v>
                  </c:pt>
                </c:lvl>
                <c:lvl>
                  <c:pt idx="1">
                    <c:v>2006</c:v>
                  </c:pt>
                  <c:pt idx="5">
                    <c:v>2007</c:v>
                  </c:pt>
                  <c:pt idx="9">
                    <c:v>2008</c:v>
                  </c:pt>
                  <c:pt idx="13">
                    <c:v>2009</c:v>
                  </c:pt>
                  <c:pt idx="17">
                    <c:v>2010</c:v>
                  </c:pt>
                  <c:pt idx="21">
                    <c:v>2011</c:v>
                  </c:pt>
                  <c:pt idx="25">
                    <c:v>2012</c:v>
                  </c:pt>
                  <c:pt idx="29">
                    <c:v>2013</c:v>
                  </c:pt>
                  <c:pt idx="33">
                    <c:v>2014</c:v>
                  </c:pt>
                  <c:pt idx="37">
                    <c:v>2015</c:v>
                  </c:pt>
                  <c:pt idx="41">
                    <c:v>2016</c:v>
                  </c:pt>
                </c:lvl>
              </c:multiLvlStrCache>
            </c:multiLvlStrRef>
          </c:cat>
          <c:val>
            <c:numRef>
              <c:f>Debt!$C$27:$C$70</c:f>
              <c:numCache>
                <c:formatCode>_(* #,##0.0_);_(* \(#,##0.0\);_(* "-"??_);_(@_)</c:formatCode>
                <c:ptCount val="44"/>
                <c:pt idx="0">
                  <c:v>52.05</c:v>
                </c:pt>
                <c:pt idx="1">
                  <c:v>50.98</c:v>
                </c:pt>
                <c:pt idx="2">
                  <c:v>51.05</c:v>
                </c:pt>
                <c:pt idx="3">
                  <c:v>48.2</c:v>
                </c:pt>
                <c:pt idx="4">
                  <c:v>46.23</c:v>
                </c:pt>
                <c:pt idx="5">
                  <c:v>45.68</c:v>
                </c:pt>
                <c:pt idx="6">
                  <c:v>42.99</c:v>
                </c:pt>
                <c:pt idx="7">
                  <c:v>41.5</c:v>
                </c:pt>
                <c:pt idx="8">
                  <c:v>40.409999999999997</c:v>
                </c:pt>
                <c:pt idx="9">
                  <c:v>41.23</c:v>
                </c:pt>
                <c:pt idx="10">
                  <c:v>39.700000000000003</c:v>
                </c:pt>
                <c:pt idx="11">
                  <c:v>38.32</c:v>
                </c:pt>
                <c:pt idx="12">
                  <c:v>40.67</c:v>
                </c:pt>
                <c:pt idx="13">
                  <c:v>43.3</c:v>
                </c:pt>
                <c:pt idx="14">
                  <c:v>44.22</c:v>
                </c:pt>
                <c:pt idx="15">
                  <c:v>45.84</c:v>
                </c:pt>
                <c:pt idx="16">
                  <c:v>46.58</c:v>
                </c:pt>
                <c:pt idx="17">
                  <c:v>46.14</c:v>
                </c:pt>
                <c:pt idx="18">
                  <c:v>44.94</c:v>
                </c:pt>
                <c:pt idx="19">
                  <c:v>43.11</c:v>
                </c:pt>
                <c:pt idx="20">
                  <c:v>42.85</c:v>
                </c:pt>
                <c:pt idx="21">
                  <c:v>41.79</c:v>
                </c:pt>
                <c:pt idx="22">
                  <c:v>40.92</c:v>
                </c:pt>
                <c:pt idx="23">
                  <c:v>40.32</c:v>
                </c:pt>
                <c:pt idx="24">
                  <c:v>39.19</c:v>
                </c:pt>
                <c:pt idx="25">
                  <c:v>37.909999999999997</c:v>
                </c:pt>
                <c:pt idx="26">
                  <c:v>37.25</c:v>
                </c:pt>
                <c:pt idx="27">
                  <c:v>36.630000000000003</c:v>
                </c:pt>
                <c:pt idx="28">
                  <c:v>35.85</c:v>
                </c:pt>
                <c:pt idx="29">
                  <c:v>34.880000000000003</c:v>
                </c:pt>
                <c:pt idx="30">
                  <c:v>34.69</c:v>
                </c:pt>
                <c:pt idx="31">
                  <c:v>34.43</c:v>
                </c:pt>
                <c:pt idx="32">
                  <c:v>34.21</c:v>
                </c:pt>
                <c:pt idx="33">
                  <c:v>33.729999999999997</c:v>
                </c:pt>
                <c:pt idx="34">
                  <c:v>32.79</c:v>
                </c:pt>
                <c:pt idx="35">
                  <c:v>32.36</c:v>
                </c:pt>
                <c:pt idx="36">
                  <c:v>31.8</c:v>
                </c:pt>
                <c:pt idx="37">
                  <c:v>31.93</c:v>
                </c:pt>
                <c:pt idx="38">
                  <c:v>31.83</c:v>
                </c:pt>
                <c:pt idx="39">
                  <c:v>32.25</c:v>
                </c:pt>
                <c:pt idx="40">
                  <c:v>30.79</c:v>
                </c:pt>
                <c:pt idx="41">
                  <c:v>30.24</c:v>
                </c:pt>
                <c:pt idx="42">
                  <c:v>30.26</c:v>
                </c:pt>
                <c:pt idx="43">
                  <c:v>30.53</c:v>
                </c:pt>
              </c:numCache>
            </c:numRef>
          </c:val>
          <c:smooth val="0"/>
          <c:extLst>
            <c:ext xmlns:c16="http://schemas.microsoft.com/office/drawing/2014/chart" uri="{C3380CC4-5D6E-409C-BE32-E72D297353CC}">
              <c16:uniqueId val="{00000023-1F96-42FF-85BA-61227E96D7E0}"/>
            </c:ext>
          </c:extLst>
        </c:ser>
        <c:dLbls>
          <c:showLegendKey val="0"/>
          <c:showVal val="0"/>
          <c:showCatName val="0"/>
          <c:showSerName val="0"/>
          <c:showPercent val="0"/>
          <c:showBubbleSize val="0"/>
        </c:dLbls>
        <c:marker val="1"/>
        <c:smooth val="0"/>
        <c:axId val="396752104"/>
        <c:axId val="396749752"/>
      </c:lineChart>
      <c:catAx>
        <c:axId val="396752104"/>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749752"/>
        <c:crosses val="autoZero"/>
        <c:auto val="1"/>
        <c:lblAlgn val="ctr"/>
        <c:lblOffset val="100"/>
        <c:noMultiLvlLbl val="0"/>
      </c:catAx>
      <c:valAx>
        <c:axId val="396749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6752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ka-GE" dirty="0"/>
              <a:t>ქირურგიული ოპერაციები </a:t>
            </a:r>
            <a:r>
              <a:rPr lang="en-US" dirty="0"/>
              <a:t>(1,000 </a:t>
            </a:r>
            <a:r>
              <a:rPr lang="ka-GE" dirty="0"/>
              <a:t>სულ მოსახლეზე</a:t>
            </a:r>
            <a:r>
              <a:rPr lang="en-US" dirty="0"/>
              <a:t>), </a:t>
            </a:r>
            <a:r>
              <a:rPr lang="ka-GE" dirty="0"/>
              <a:t>წლის და სექტორის მიხედვით</a:t>
            </a:r>
            <a:r>
              <a:rPr lang="en-US" dirty="0"/>
              <a:t>, </a:t>
            </a:r>
            <a:r>
              <a:rPr lang="ka-GE" dirty="0"/>
              <a:t>თურქეთი</a:t>
            </a:r>
            <a:endParaRPr lang="en-US" dirty="0"/>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Surg!$A$21</c:f>
              <c:strCache>
                <c:ptCount val="1"/>
                <c:pt idx="0">
                  <c:v>Ministry of Health</c:v>
                </c:pt>
              </c:strCache>
            </c:strRef>
          </c:tx>
          <c:spPr>
            <a:solidFill>
              <a:schemeClr val="accent1"/>
            </a:solidFill>
            <a:ln>
              <a:noFill/>
            </a:ln>
            <a:effectLst/>
          </c:spPr>
          <c:invertIfNegative val="0"/>
          <c:cat>
            <c:numRef>
              <c:f>Surg!$B$20:$O$20</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Surg!$B$21:$O$21</c:f>
              <c:numCache>
                <c:formatCode>_(* #,##0.0_);_(* \(#,##0.0\);_(* "-"??_);_(@_)</c:formatCode>
                <c:ptCount val="14"/>
                <c:pt idx="0">
                  <c:v>16.499553846153844</c:v>
                </c:pt>
                <c:pt idx="1">
                  <c:v>17.121560606060605</c:v>
                </c:pt>
                <c:pt idx="2">
                  <c:v>21.523522388059703</c:v>
                </c:pt>
                <c:pt idx="3">
                  <c:v>24.849955882352941</c:v>
                </c:pt>
                <c:pt idx="4">
                  <c:v>28.773985507246376</c:v>
                </c:pt>
                <c:pt idx="5">
                  <c:v>31.677328571428568</c:v>
                </c:pt>
                <c:pt idx="6">
                  <c:v>35.204157142857142</c:v>
                </c:pt>
                <c:pt idx="7">
                  <c:v>25.77350704225352</c:v>
                </c:pt>
                <c:pt idx="8">
                  <c:v>28.319736111111112</c:v>
                </c:pt>
                <c:pt idx="9">
                  <c:v>29.855756756756755</c:v>
                </c:pt>
                <c:pt idx="10">
                  <c:v>30.651906666666665</c:v>
                </c:pt>
                <c:pt idx="11">
                  <c:v>31.770236842105263</c:v>
                </c:pt>
                <c:pt idx="12">
                  <c:v>31.351589743589745</c:v>
                </c:pt>
                <c:pt idx="13">
                  <c:v>30</c:v>
                </c:pt>
              </c:numCache>
            </c:numRef>
          </c:val>
          <c:extLst>
            <c:ext xmlns:c16="http://schemas.microsoft.com/office/drawing/2014/chart" uri="{C3380CC4-5D6E-409C-BE32-E72D297353CC}">
              <c16:uniqueId val="{00000000-E97B-4211-898F-B6B36B62E674}"/>
            </c:ext>
          </c:extLst>
        </c:ser>
        <c:ser>
          <c:idx val="1"/>
          <c:order val="1"/>
          <c:tx>
            <c:strRef>
              <c:f>Surg!$A$22</c:f>
              <c:strCache>
                <c:ptCount val="1"/>
                <c:pt idx="0">
                  <c:v>Unversity</c:v>
                </c:pt>
              </c:strCache>
            </c:strRef>
          </c:tx>
          <c:spPr>
            <a:solidFill>
              <a:schemeClr val="accent2"/>
            </a:solidFill>
            <a:ln>
              <a:noFill/>
            </a:ln>
            <a:effectLst/>
          </c:spPr>
          <c:invertIfNegative val="0"/>
          <c:cat>
            <c:numRef>
              <c:f>Surg!$B$20:$O$20</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Surg!$B$22:$O$22</c:f>
              <c:numCache>
                <c:formatCode>_(* #,##0.0_);_(* \(#,##0.0\);_(* "-"??_);_(@_)</c:formatCode>
                <c:ptCount val="14"/>
                <c:pt idx="0">
                  <c:v>4.7247384615384611</c:v>
                </c:pt>
                <c:pt idx="1">
                  <c:v>4.9460757575757572</c:v>
                </c:pt>
                <c:pt idx="2">
                  <c:v>5.604074626865672</c:v>
                </c:pt>
                <c:pt idx="3">
                  <c:v>6.6518529411764709</c:v>
                </c:pt>
                <c:pt idx="4">
                  <c:v>7.3641884057971012</c:v>
                </c:pt>
                <c:pt idx="5">
                  <c:v>8.0039285714285722</c:v>
                </c:pt>
                <c:pt idx="6">
                  <c:v>9.1146857142857147</c:v>
                </c:pt>
                <c:pt idx="7">
                  <c:v>7.7028591549295768</c:v>
                </c:pt>
                <c:pt idx="8">
                  <c:v>8.0075972222222216</c:v>
                </c:pt>
                <c:pt idx="9">
                  <c:v>8.3442837837837835</c:v>
                </c:pt>
                <c:pt idx="10">
                  <c:v>8.8626000000000005</c:v>
                </c:pt>
                <c:pt idx="11">
                  <c:v>9.4195921052631579</c:v>
                </c:pt>
                <c:pt idx="12">
                  <c:v>9.8147307692307706</c:v>
                </c:pt>
                <c:pt idx="13">
                  <c:v>10.200000000000001</c:v>
                </c:pt>
              </c:numCache>
            </c:numRef>
          </c:val>
          <c:extLst>
            <c:ext xmlns:c16="http://schemas.microsoft.com/office/drawing/2014/chart" uri="{C3380CC4-5D6E-409C-BE32-E72D297353CC}">
              <c16:uniqueId val="{00000001-E97B-4211-898F-B6B36B62E674}"/>
            </c:ext>
          </c:extLst>
        </c:ser>
        <c:ser>
          <c:idx val="2"/>
          <c:order val="2"/>
          <c:tx>
            <c:strRef>
              <c:f>Surg!$A$23</c:f>
              <c:strCache>
                <c:ptCount val="1"/>
                <c:pt idx="0">
                  <c:v>Private</c:v>
                </c:pt>
              </c:strCache>
            </c:strRef>
          </c:tx>
          <c:spPr>
            <a:solidFill>
              <a:schemeClr val="accent3"/>
            </a:solidFill>
            <a:ln>
              <a:noFill/>
            </a:ln>
            <a:effectLst/>
          </c:spPr>
          <c:invertIfNegative val="0"/>
          <c:cat>
            <c:numRef>
              <c:f>Surg!$B$20:$O$20</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Surg!$B$23:$O$23</c:f>
              <c:numCache>
                <c:formatCode>_(* #,##0.0_);_(* \(#,##0.0\);_(* "-"??_);_(@_)</c:formatCode>
                <c:ptCount val="14"/>
                <c:pt idx="0">
                  <c:v>3.3667230769230772</c:v>
                </c:pt>
                <c:pt idx="1">
                  <c:v>3.5894848484848483</c:v>
                </c:pt>
                <c:pt idx="2">
                  <c:v>3.8822985074626866</c:v>
                </c:pt>
                <c:pt idx="3">
                  <c:v>5.7745735294117644</c:v>
                </c:pt>
                <c:pt idx="4">
                  <c:v>8.4024782608695645</c:v>
                </c:pt>
                <c:pt idx="5">
                  <c:v>11.2471</c:v>
                </c:pt>
                <c:pt idx="6">
                  <c:v>15.528214285714286</c:v>
                </c:pt>
                <c:pt idx="7">
                  <c:v>15.935647887323944</c:v>
                </c:pt>
                <c:pt idx="8">
                  <c:v>16.877208333333336</c:v>
                </c:pt>
                <c:pt idx="9">
                  <c:v>18.564513513513514</c:v>
                </c:pt>
                <c:pt idx="10">
                  <c:v>19.288399999999999</c:v>
                </c:pt>
                <c:pt idx="11">
                  <c:v>20.444868421052632</c:v>
                </c:pt>
                <c:pt idx="12">
                  <c:v>20.358628205128205</c:v>
                </c:pt>
                <c:pt idx="13">
                  <c:v>20.400000000000002</c:v>
                </c:pt>
              </c:numCache>
            </c:numRef>
          </c:val>
          <c:extLst>
            <c:ext xmlns:c16="http://schemas.microsoft.com/office/drawing/2014/chart" uri="{C3380CC4-5D6E-409C-BE32-E72D297353CC}">
              <c16:uniqueId val="{00000002-E97B-4211-898F-B6B36B62E674}"/>
            </c:ext>
          </c:extLst>
        </c:ser>
        <c:dLbls>
          <c:showLegendKey val="0"/>
          <c:showVal val="0"/>
          <c:showCatName val="0"/>
          <c:showSerName val="0"/>
          <c:showPercent val="0"/>
          <c:showBubbleSize val="0"/>
        </c:dLbls>
        <c:gapWidth val="150"/>
        <c:axId val="1746221631"/>
        <c:axId val="1746228703"/>
      </c:barChart>
      <c:lineChart>
        <c:grouping val="standard"/>
        <c:varyColors val="0"/>
        <c:ser>
          <c:idx val="3"/>
          <c:order val="3"/>
          <c:tx>
            <c:strRef>
              <c:f>Surg!$A$24</c:f>
              <c:strCache>
                <c:ptCount val="1"/>
                <c:pt idx="0">
                  <c:v>Total</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Surg!$B$20:$O$20</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Surg!$B$24:$O$24</c:f>
              <c:numCache>
                <c:formatCode>_(* #,##0.0_);_(* \(#,##0.0\);_(* "-"??_);_(@_)</c:formatCode>
                <c:ptCount val="14"/>
                <c:pt idx="0">
                  <c:v>24.590184615384615</c:v>
                </c:pt>
                <c:pt idx="1">
                  <c:v>25.657121212121211</c:v>
                </c:pt>
                <c:pt idx="2">
                  <c:v>31.00989552238806</c:v>
                </c:pt>
                <c:pt idx="3">
                  <c:v>37.27638235294117</c:v>
                </c:pt>
                <c:pt idx="4">
                  <c:v>44.540652173913045</c:v>
                </c:pt>
                <c:pt idx="5">
                  <c:v>50.928357142857145</c:v>
                </c:pt>
                <c:pt idx="6">
                  <c:v>59.847057142857146</c:v>
                </c:pt>
                <c:pt idx="7">
                  <c:v>49.412014084507042</c:v>
                </c:pt>
                <c:pt idx="8">
                  <c:v>53.204541666666664</c:v>
                </c:pt>
                <c:pt idx="9">
                  <c:v>56.764554054054052</c:v>
                </c:pt>
                <c:pt idx="10">
                  <c:v>58.802906666666665</c:v>
                </c:pt>
                <c:pt idx="11">
                  <c:v>61.634697368421051</c:v>
                </c:pt>
                <c:pt idx="12">
                  <c:v>61.524948717948718</c:v>
                </c:pt>
                <c:pt idx="13">
                  <c:v>60.6</c:v>
                </c:pt>
              </c:numCache>
            </c:numRef>
          </c:val>
          <c:smooth val="0"/>
          <c:extLst>
            <c:ext xmlns:c16="http://schemas.microsoft.com/office/drawing/2014/chart" uri="{C3380CC4-5D6E-409C-BE32-E72D297353CC}">
              <c16:uniqueId val="{00000003-E97B-4211-898F-B6B36B62E674}"/>
            </c:ext>
          </c:extLst>
        </c:ser>
        <c:dLbls>
          <c:showLegendKey val="0"/>
          <c:showVal val="0"/>
          <c:showCatName val="0"/>
          <c:showSerName val="0"/>
          <c:showPercent val="0"/>
          <c:showBubbleSize val="0"/>
        </c:dLbls>
        <c:marker val="1"/>
        <c:smooth val="0"/>
        <c:axId val="1746221631"/>
        <c:axId val="1746228703"/>
      </c:lineChart>
      <c:catAx>
        <c:axId val="174622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6228703"/>
        <c:crosses val="autoZero"/>
        <c:auto val="1"/>
        <c:lblAlgn val="ctr"/>
        <c:lblOffset val="100"/>
        <c:noMultiLvlLbl val="0"/>
      </c:catAx>
      <c:valAx>
        <c:axId val="17462287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Rate per 1,000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622163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ka-GE" dirty="0"/>
              <a:t>ჯანდაცვის სახელმწიფო ხარჯები და მოსახლეობის „ჯიბიდან“ გადახდილი ხარჯები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Comparator ECA Countries</c:v>
          </c:tx>
          <c:spPr>
            <a:ln w="25400" cap="rnd">
              <a:noFill/>
              <a:round/>
            </a:ln>
            <a:effectLst/>
          </c:spPr>
          <c:marker>
            <c:symbol val="circle"/>
            <c:size val="5"/>
            <c:spPr>
              <a:solidFill>
                <a:schemeClr val="bg1">
                  <a:lumMod val="65000"/>
                </a:schemeClr>
              </a:solidFill>
              <a:ln w="9525">
                <a:noFill/>
              </a:ln>
              <a:effectLst/>
            </c:spPr>
          </c:marker>
          <c:dPt>
            <c:idx val="2"/>
            <c:marker>
              <c:symbol val="circle"/>
              <c:size val="5"/>
              <c:spPr>
                <a:solidFill>
                  <a:schemeClr val="accent5">
                    <a:lumMod val="50000"/>
                  </a:schemeClr>
                </a:solidFill>
                <a:ln w="9525">
                  <a:noFill/>
                </a:ln>
                <a:effectLst/>
              </c:spPr>
            </c:marker>
            <c:bubble3D val="0"/>
            <c:extLst>
              <c:ext xmlns:c16="http://schemas.microsoft.com/office/drawing/2014/chart" uri="{C3380CC4-5D6E-409C-BE32-E72D297353CC}">
                <c16:uniqueId val="{00000000-BDA7-4111-8BE5-634083001DA9}"/>
              </c:ext>
            </c:extLst>
          </c:dPt>
          <c:dLbls>
            <c:dLbl>
              <c:idx val="0"/>
              <c:delete val="1"/>
              <c:extLst>
                <c:ext xmlns:c15="http://schemas.microsoft.com/office/drawing/2012/chart" uri="{CE6537A1-D6FC-4f65-9D91-7224C49458BB}"/>
                <c:ext xmlns:c16="http://schemas.microsoft.com/office/drawing/2014/chart" uri="{C3380CC4-5D6E-409C-BE32-E72D297353CC}">
                  <c16:uniqueId val="{00000001-BDA7-4111-8BE5-634083001DA9}"/>
                </c:ext>
              </c:extLst>
            </c:dLbl>
            <c:dLbl>
              <c:idx val="1"/>
              <c:delete val="1"/>
              <c:extLst>
                <c:ext xmlns:c15="http://schemas.microsoft.com/office/drawing/2012/chart" uri="{CE6537A1-D6FC-4f65-9D91-7224C49458BB}"/>
                <c:ext xmlns:c16="http://schemas.microsoft.com/office/drawing/2014/chart" uri="{C3380CC4-5D6E-409C-BE32-E72D297353CC}">
                  <c16:uniqueId val="{00000002-BDA7-4111-8BE5-634083001DA9}"/>
                </c:ext>
              </c:extLst>
            </c:dLbl>
            <c:dLbl>
              <c:idx val="2"/>
              <c:tx>
                <c:rich>
                  <a:bodyPr/>
                  <a:lstStyle/>
                  <a:p>
                    <a:fld id="{55B3EC58-3995-40B6-96A4-DD1D4BC0183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BDA7-4111-8BE5-634083001DA9}"/>
                </c:ext>
              </c:extLst>
            </c:dLbl>
            <c:dLbl>
              <c:idx val="3"/>
              <c:delete val="1"/>
              <c:extLst>
                <c:ext xmlns:c15="http://schemas.microsoft.com/office/drawing/2012/chart" uri="{CE6537A1-D6FC-4f65-9D91-7224C49458BB}"/>
                <c:ext xmlns:c16="http://schemas.microsoft.com/office/drawing/2014/chart" uri="{C3380CC4-5D6E-409C-BE32-E72D297353CC}">
                  <c16:uniqueId val="{00000003-BDA7-4111-8BE5-634083001DA9}"/>
                </c:ext>
              </c:extLst>
            </c:dLbl>
            <c:dLbl>
              <c:idx val="4"/>
              <c:delete val="1"/>
              <c:extLst>
                <c:ext xmlns:c15="http://schemas.microsoft.com/office/drawing/2012/chart" uri="{CE6537A1-D6FC-4f65-9D91-7224C49458BB}"/>
                <c:ext xmlns:c16="http://schemas.microsoft.com/office/drawing/2014/chart" uri="{C3380CC4-5D6E-409C-BE32-E72D297353CC}">
                  <c16:uniqueId val="{00000004-BDA7-4111-8BE5-634083001DA9}"/>
                </c:ext>
              </c:extLst>
            </c:dLbl>
            <c:dLbl>
              <c:idx val="5"/>
              <c:delete val="1"/>
              <c:extLst>
                <c:ext xmlns:c15="http://schemas.microsoft.com/office/drawing/2012/chart" uri="{CE6537A1-D6FC-4f65-9D91-7224C49458BB}"/>
                <c:ext xmlns:c16="http://schemas.microsoft.com/office/drawing/2014/chart" uri="{C3380CC4-5D6E-409C-BE32-E72D297353CC}">
                  <c16:uniqueId val="{00000005-BDA7-4111-8BE5-634083001DA9}"/>
                </c:ext>
              </c:extLst>
            </c:dLbl>
            <c:dLbl>
              <c:idx val="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A7-4111-8BE5-634083001DA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5">
                        <a:lumMod val="50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PHE_OOP!$C$3:$C$9</c:f>
              <c:numCache>
                <c:formatCode>#,##0.0</c:formatCode>
                <c:ptCount val="7"/>
                <c:pt idx="0">
                  <c:v>6.3882875905409904</c:v>
                </c:pt>
                <c:pt idx="1">
                  <c:v>6.2649763833824599</c:v>
                </c:pt>
                <c:pt idx="2">
                  <c:v>7.8184461746921103</c:v>
                </c:pt>
                <c:pt idx="3">
                  <c:v>4.8830819091766697</c:v>
                </c:pt>
                <c:pt idx="4">
                  <c:v>5.8395992024312999</c:v>
                </c:pt>
                <c:pt idx="5">
                  <c:v>6.6238217869950402</c:v>
                </c:pt>
                <c:pt idx="6">
                  <c:v>5.5460729598999023</c:v>
                </c:pt>
              </c:numCache>
            </c:numRef>
          </c:xVal>
          <c:yVal>
            <c:numRef>
              <c:f>PHE_OOP!$D$3:$D$9</c:f>
              <c:numCache>
                <c:formatCode>#,##0.0</c:formatCode>
                <c:ptCount val="7"/>
                <c:pt idx="0">
                  <c:v>11.206118350000001</c:v>
                </c:pt>
                <c:pt idx="1">
                  <c:v>14.32592339</c:v>
                </c:pt>
                <c:pt idx="2">
                  <c:v>13.943886878994199</c:v>
                </c:pt>
                <c:pt idx="3">
                  <c:v>26.590215109999999</c:v>
                </c:pt>
                <c:pt idx="4">
                  <c:v>22.536090959999999</c:v>
                </c:pt>
                <c:pt idx="5">
                  <c:v>12.06581854</c:v>
                </c:pt>
              </c:numCache>
            </c:numRef>
          </c:yVal>
          <c:smooth val="0"/>
          <c:extLst>
            <c:ext xmlns:c15="http://schemas.microsoft.com/office/drawing/2012/chart" uri="{02D57815-91ED-43cb-92C2-25804820EDAC}">
              <c15:datalabelsRange>
                <c15:f>PHE_OOP!$B$3:$B$9</c15:f>
                <c15:dlblRangeCache>
                  <c:ptCount val="7"/>
                  <c:pt idx="0">
                    <c:v>Croatia</c:v>
                  </c:pt>
                  <c:pt idx="1">
                    <c:v>Czech Republic</c:v>
                  </c:pt>
                  <c:pt idx="2">
                    <c:v>EU 2014</c:v>
                  </c:pt>
                  <c:pt idx="3">
                    <c:v>Hungary</c:v>
                  </c:pt>
                  <c:pt idx="4">
                    <c:v>Slovak Republic</c:v>
                  </c:pt>
                  <c:pt idx="5">
                    <c:v>Slovenia</c:v>
                  </c:pt>
                  <c:pt idx="6">
                    <c:v>Western Balkans</c:v>
                  </c:pt>
                </c15:dlblRangeCache>
              </c15:datalabelsRange>
            </c:ext>
            <c:ext xmlns:c16="http://schemas.microsoft.com/office/drawing/2014/chart" uri="{C3380CC4-5D6E-409C-BE32-E72D297353CC}">
              <c16:uniqueId val="{00000007-BDA7-4111-8BE5-634083001DA9}"/>
            </c:ext>
          </c:extLst>
        </c:ser>
        <c:ser>
          <c:idx val="1"/>
          <c:order val="1"/>
          <c:tx>
            <c:strRef>
              <c:f>PHE_OOP!$B$2</c:f>
              <c:strCache>
                <c:ptCount val="1"/>
                <c:pt idx="0">
                  <c:v>Turkey 2014</c:v>
                </c:pt>
              </c:strCache>
            </c:strRef>
          </c:tx>
          <c:spPr>
            <a:ln w="25400" cap="rnd">
              <a:noFill/>
              <a:round/>
            </a:ln>
            <a:effectLst/>
          </c:spPr>
          <c:marker>
            <c:symbol val="circle"/>
            <c:size val="5"/>
            <c:spPr>
              <a:solidFill>
                <a:srgbClr val="C00000"/>
              </a:solidFill>
              <a:ln w="9525">
                <a:noFill/>
              </a:ln>
              <a:effectLst/>
            </c:spPr>
          </c:marker>
          <c:dLbls>
            <c:dLbl>
              <c:idx val="0"/>
              <c:tx>
                <c:rich>
                  <a:bodyPr/>
                  <a:lstStyle/>
                  <a:p>
                    <a:fld id="{0A8B0152-8991-4B37-84DA-74D27BEFDBD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DA7-4111-8BE5-634083001DA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PHE_OOP!$C$2</c:f>
              <c:numCache>
                <c:formatCode>#,##0.0</c:formatCode>
                <c:ptCount val="1"/>
                <c:pt idx="0">
                  <c:v>4.1937789689131497</c:v>
                </c:pt>
              </c:numCache>
            </c:numRef>
          </c:xVal>
          <c:yVal>
            <c:numRef>
              <c:f>PHE_OOP!$D$2</c:f>
              <c:numCache>
                <c:formatCode>#,##0.0</c:formatCode>
                <c:ptCount val="1"/>
                <c:pt idx="0">
                  <c:v>17.750923480000001</c:v>
                </c:pt>
              </c:numCache>
            </c:numRef>
          </c:yVal>
          <c:smooth val="0"/>
          <c:extLst>
            <c:ext xmlns:c15="http://schemas.microsoft.com/office/drawing/2012/chart" uri="{02D57815-91ED-43cb-92C2-25804820EDAC}">
              <c15:datalabelsRange>
                <c15:f>PHE_OOP!$B$2</c15:f>
                <c15:dlblRangeCache>
                  <c:ptCount val="1"/>
                  <c:pt idx="0">
                    <c:v>Turkey 2014</c:v>
                  </c:pt>
                </c15:dlblRangeCache>
              </c15:datalabelsRange>
            </c:ext>
            <c:ext xmlns:c16="http://schemas.microsoft.com/office/drawing/2014/chart" uri="{C3380CC4-5D6E-409C-BE32-E72D297353CC}">
              <c16:uniqueId val="{00000009-BDA7-4111-8BE5-634083001DA9}"/>
            </c:ext>
          </c:extLst>
        </c:ser>
        <c:ser>
          <c:idx val="3"/>
          <c:order val="2"/>
          <c:tx>
            <c:v> </c:v>
          </c:tx>
          <c:spPr>
            <a:ln w="25400" cap="rnd">
              <a:noFill/>
              <a:round/>
            </a:ln>
            <a:effectLst/>
          </c:spPr>
          <c:marker>
            <c:symbol val="circle"/>
            <c:size val="5"/>
            <c:spPr>
              <a:noFill/>
              <a:ln w="9525">
                <a:noFill/>
              </a:ln>
              <a:effectLst/>
            </c:spPr>
          </c:marker>
          <c:trendline>
            <c:name>Log. (ECA)</c:name>
            <c:spPr>
              <a:ln w="44450" cap="rnd">
                <a:solidFill>
                  <a:schemeClr val="accent4">
                    <a:alpha val="44000"/>
                  </a:schemeClr>
                </a:solidFill>
                <a:prstDash val="sysDot"/>
              </a:ln>
              <a:effectLst/>
            </c:spPr>
            <c:trendlineType val="log"/>
            <c:dispRSqr val="0"/>
            <c:dispEq val="0"/>
          </c:trendline>
          <c:xVal>
            <c:numRef>
              <c:f>PHE_OOP!$C$2:$C$52</c:f>
              <c:numCache>
                <c:formatCode>#,##0.0</c:formatCode>
                <c:ptCount val="51"/>
                <c:pt idx="0">
                  <c:v>4.1937789689131497</c:v>
                </c:pt>
                <c:pt idx="1">
                  <c:v>6.3882875905409904</c:v>
                </c:pt>
                <c:pt idx="2">
                  <c:v>6.2649763833824599</c:v>
                </c:pt>
                <c:pt idx="3">
                  <c:v>7.8184461746921103</c:v>
                </c:pt>
                <c:pt idx="4">
                  <c:v>4.8830819091766697</c:v>
                </c:pt>
                <c:pt idx="5">
                  <c:v>5.8395992024312999</c:v>
                </c:pt>
                <c:pt idx="6">
                  <c:v>6.6238217869950402</c:v>
                </c:pt>
                <c:pt idx="7">
                  <c:v>5.5460729598999023</c:v>
                </c:pt>
                <c:pt idx="8">
                  <c:v>3.6394375525127098</c:v>
                </c:pt>
                <c:pt idx="9">
                  <c:v>1.9837650087103</c:v>
                </c:pt>
                <c:pt idx="10">
                  <c:v>3.1112482501256702</c:v>
                </c:pt>
                <c:pt idx="11">
                  <c:v>5.3039883044968104</c:v>
                </c:pt>
                <c:pt idx="12">
                  <c:v>3.6045211209662802</c:v>
                </c:pt>
                <c:pt idx="13">
                  <c:v>1.92567566679549</c:v>
                </c:pt>
                <c:pt idx="15">
                  <c:v>1.55273053770004</c:v>
                </c:pt>
                <c:pt idx="16">
                  <c:v>2.9363732754559599</c:v>
                </c:pt>
                <c:pt idx="17">
                  <c:v>6.8130770815535602</c:v>
                </c:pt>
                <c:pt idx="18">
                  <c:v>4.10142063757052</c:v>
                </c:pt>
                <c:pt idx="19">
                  <c:v>3.7417552510848102</c:v>
                </c:pt>
                <c:pt idx="20">
                  <c:v>1.23096747894636</c:v>
                </c:pt>
                <c:pt idx="21">
                  <c:v>4.6076314603085198</c:v>
                </c:pt>
                <c:pt idx="22">
                  <c:v>3.6673809303638101</c:v>
                </c:pt>
                <c:pt idx="23">
                  <c:v>1.3485305635170901</c:v>
                </c:pt>
                <c:pt idx="24">
                  <c:v>4.4744775498358704</c:v>
                </c:pt>
                <c:pt idx="25">
                  <c:v>6.4165056048473099</c:v>
                </c:pt>
                <c:pt idx="26">
                  <c:v>3.6909228083176902</c:v>
                </c:pt>
                <c:pt idx="27">
                  <c:v>2.3679030867247199</c:v>
                </c:pt>
                <c:pt idx="28">
                  <c:v>4.5076396026627696</c:v>
                </c:pt>
                <c:pt idx="29">
                  <c:v>3.7152319816531101</c:v>
                </c:pt>
                <c:pt idx="30">
                  <c:v>4.4468896122553501</c:v>
                </c:pt>
                <c:pt idx="31">
                  <c:v>5.0283959024487102</c:v>
                </c:pt>
                <c:pt idx="32">
                  <c:v>4.9850391934876104</c:v>
                </c:pt>
                <c:pt idx="33">
                  <c:v>6.1581891130441004</c:v>
                </c:pt>
                <c:pt idx="34">
                  <c:v>3.33201922181828</c:v>
                </c:pt>
                <c:pt idx="35">
                  <c:v>6.3999919005054604</c:v>
                </c:pt>
                <c:pt idx="36">
                  <c:v>6.99265103346141</c:v>
                </c:pt>
                <c:pt idx="37">
                  <c:v>9.0245143762019602</c:v>
                </c:pt>
                <c:pt idx="38">
                  <c:v>7.5788501689796099</c:v>
                </c:pt>
                <c:pt idx="39">
                  <c:v>8.2499894691465006</c:v>
                </c:pt>
                <c:pt idx="40">
                  <c:v>8.6972373239594098</c:v>
                </c:pt>
                <c:pt idx="41">
                  <c:v>7.2898142731073001</c:v>
                </c:pt>
                <c:pt idx="42">
                  <c:v>5.1414840757098004</c:v>
                </c:pt>
                <c:pt idx="43">
                  <c:v>8.7250257199879808</c:v>
                </c:pt>
                <c:pt idx="44">
                  <c:v>9.4811327294136696</c:v>
                </c:pt>
                <c:pt idx="45">
                  <c:v>7.1797059391631404</c:v>
                </c:pt>
                <c:pt idx="46">
                  <c:v>10.024694305958301</c:v>
                </c:pt>
                <c:pt idx="47">
                  <c:v>9.1587341086891794</c:v>
                </c:pt>
                <c:pt idx="48">
                  <c:v>5.8228360624625202</c:v>
                </c:pt>
                <c:pt idx="49">
                  <c:v>7.6951173551999998</c:v>
                </c:pt>
                <c:pt idx="50">
                  <c:v>8.3096182000468897</c:v>
                </c:pt>
              </c:numCache>
            </c:numRef>
          </c:xVal>
          <c:yVal>
            <c:numRef>
              <c:f>PHE_OOP!$D$2:$D$52</c:f>
              <c:numCache>
                <c:formatCode>#,##0.0</c:formatCode>
                <c:ptCount val="51"/>
                <c:pt idx="0">
                  <c:v>17.750923480000001</c:v>
                </c:pt>
                <c:pt idx="1">
                  <c:v>11.206118350000001</c:v>
                </c:pt>
                <c:pt idx="2">
                  <c:v>14.32592339</c:v>
                </c:pt>
                <c:pt idx="3">
                  <c:v>13.943886878994199</c:v>
                </c:pt>
                <c:pt idx="4">
                  <c:v>26.590215109999999</c:v>
                </c:pt>
                <c:pt idx="5">
                  <c:v>22.536090959999999</c:v>
                </c:pt>
                <c:pt idx="6">
                  <c:v>12.06581854</c:v>
                </c:pt>
                <c:pt idx="8">
                  <c:v>39.402305239999997</c:v>
                </c:pt>
                <c:pt idx="9">
                  <c:v>61.694583360000003</c:v>
                </c:pt>
                <c:pt idx="10">
                  <c:v>43.932354570000001</c:v>
                </c:pt>
                <c:pt idx="11">
                  <c:v>38.38943562</c:v>
                </c:pt>
                <c:pt idx="12">
                  <c:v>46.215469089999999</c:v>
                </c:pt>
                <c:pt idx="13">
                  <c:v>53.513338619999999</c:v>
                </c:pt>
                <c:pt idx="15">
                  <c:v>58.57930065</c:v>
                </c:pt>
                <c:pt idx="16">
                  <c:v>49.931651010000003</c:v>
                </c:pt>
                <c:pt idx="17">
                  <c:v>27.92931604</c:v>
                </c:pt>
                <c:pt idx="18">
                  <c:v>36.669674950000001</c:v>
                </c:pt>
                <c:pt idx="19">
                  <c:v>32.03152429</c:v>
                </c:pt>
                <c:pt idx="20">
                  <c:v>72.082138549999996</c:v>
                </c:pt>
                <c:pt idx="21">
                  <c:v>44.192397560000003</c:v>
                </c:pt>
                <c:pt idx="22">
                  <c:v>42.84490709</c:v>
                </c:pt>
                <c:pt idx="23">
                  <c:v>34.771232830000002</c:v>
                </c:pt>
                <c:pt idx="24">
                  <c:v>18.87093587</c:v>
                </c:pt>
                <c:pt idx="25">
                  <c:v>36.58918371</c:v>
                </c:pt>
                <c:pt idx="26">
                  <c:v>45.845438029999997</c:v>
                </c:pt>
                <c:pt idx="27">
                  <c:v>45.135773309999998</c:v>
                </c:pt>
                <c:pt idx="28">
                  <c:v>23.45940208</c:v>
                </c:pt>
                <c:pt idx="29">
                  <c:v>35.134035060000002</c:v>
                </c:pt>
                <c:pt idx="30">
                  <c:v>31.2651939</c:v>
                </c:pt>
                <c:pt idx="31">
                  <c:v>20.719832289999999</c:v>
                </c:pt>
                <c:pt idx="32">
                  <c:v>34.864159630000003</c:v>
                </c:pt>
                <c:pt idx="33">
                  <c:v>26.84162392</c:v>
                </c:pt>
                <c:pt idx="34">
                  <c:v>48.713785010000002</c:v>
                </c:pt>
                <c:pt idx="35">
                  <c:v>23.994998580000001</c:v>
                </c:pt>
                <c:pt idx="36">
                  <c:v>21.18616196</c:v>
                </c:pt>
                <c:pt idx="37">
                  <c:v>6.33740784</c:v>
                </c:pt>
                <c:pt idx="38">
                  <c:v>9.7331103100000007</c:v>
                </c:pt>
                <c:pt idx="39">
                  <c:v>17.80520538</c:v>
                </c:pt>
                <c:pt idx="40">
                  <c:v>13.19748255</c:v>
                </c:pt>
                <c:pt idx="41">
                  <c:v>18.23218997</c:v>
                </c:pt>
                <c:pt idx="42">
                  <c:v>17.664266770000001</c:v>
                </c:pt>
                <c:pt idx="43">
                  <c:v>16.14891707</c:v>
                </c:pt>
                <c:pt idx="44">
                  <c:v>5.2213440999999996</c:v>
                </c:pt>
                <c:pt idx="45">
                  <c:v>17.475119410000001</c:v>
                </c:pt>
                <c:pt idx="46">
                  <c:v>14.064256670000001</c:v>
                </c:pt>
                <c:pt idx="47">
                  <c:v>13.359693480000001</c:v>
                </c:pt>
                <c:pt idx="48">
                  <c:v>10.602528530000001</c:v>
                </c:pt>
                <c:pt idx="49">
                  <c:v>26.8</c:v>
                </c:pt>
                <c:pt idx="50">
                  <c:v>13.608637509999999</c:v>
                </c:pt>
              </c:numCache>
            </c:numRef>
          </c:yVal>
          <c:smooth val="0"/>
          <c:extLst>
            <c:ext xmlns:c16="http://schemas.microsoft.com/office/drawing/2014/chart" uri="{C3380CC4-5D6E-409C-BE32-E72D297353CC}">
              <c16:uniqueId val="{0000000A-BDA7-4111-8BE5-634083001DA9}"/>
            </c:ext>
          </c:extLst>
        </c:ser>
        <c:ser>
          <c:idx val="2"/>
          <c:order val="3"/>
          <c:tx>
            <c:v>Europe &amp; Central Asia 2014</c:v>
          </c:tx>
          <c:spPr>
            <a:ln w="25400" cap="rnd">
              <a:noFill/>
              <a:round/>
            </a:ln>
            <a:effectLst/>
          </c:spPr>
          <c:marker>
            <c:symbol val="circle"/>
            <c:size val="5"/>
            <c:spPr>
              <a:solidFill>
                <a:schemeClr val="bg1">
                  <a:lumMod val="65000"/>
                </a:schemeClr>
              </a:solidFill>
              <a:ln w="9525">
                <a:noFill/>
              </a:ln>
              <a:effectLst/>
            </c:spPr>
          </c:marker>
          <c:xVal>
            <c:numRef>
              <c:f>PHE_OOP!$C$10:$C$52</c:f>
              <c:numCache>
                <c:formatCode>#,##0.0</c:formatCode>
                <c:ptCount val="43"/>
                <c:pt idx="0">
                  <c:v>3.6394375525127098</c:v>
                </c:pt>
                <c:pt idx="1">
                  <c:v>1.9837650087103</c:v>
                </c:pt>
                <c:pt idx="2">
                  <c:v>3.1112482501256702</c:v>
                </c:pt>
                <c:pt idx="3">
                  <c:v>5.3039883044968104</c:v>
                </c:pt>
                <c:pt idx="4">
                  <c:v>3.6045211209662802</c:v>
                </c:pt>
                <c:pt idx="5">
                  <c:v>1.92567566679549</c:v>
                </c:pt>
                <c:pt idx="7">
                  <c:v>1.55273053770004</c:v>
                </c:pt>
                <c:pt idx="8">
                  <c:v>2.9363732754559599</c:v>
                </c:pt>
                <c:pt idx="9">
                  <c:v>6.8130770815535602</c:v>
                </c:pt>
                <c:pt idx="10">
                  <c:v>4.10142063757052</c:v>
                </c:pt>
                <c:pt idx="11">
                  <c:v>3.7417552510848102</c:v>
                </c:pt>
                <c:pt idx="12">
                  <c:v>1.23096747894636</c:v>
                </c:pt>
                <c:pt idx="13">
                  <c:v>4.6076314603085198</c:v>
                </c:pt>
                <c:pt idx="14">
                  <c:v>3.6673809303638101</c:v>
                </c:pt>
                <c:pt idx="15">
                  <c:v>1.3485305635170901</c:v>
                </c:pt>
                <c:pt idx="16">
                  <c:v>4.4744775498358704</c:v>
                </c:pt>
                <c:pt idx="17">
                  <c:v>6.4165056048473099</c:v>
                </c:pt>
                <c:pt idx="18">
                  <c:v>3.6909228083176902</c:v>
                </c:pt>
                <c:pt idx="19">
                  <c:v>2.3679030867247199</c:v>
                </c:pt>
                <c:pt idx="20">
                  <c:v>4.5076396026627696</c:v>
                </c:pt>
                <c:pt idx="21">
                  <c:v>3.7152319816531101</c:v>
                </c:pt>
                <c:pt idx="22">
                  <c:v>4.4468896122553501</c:v>
                </c:pt>
                <c:pt idx="23">
                  <c:v>5.0283959024487102</c:v>
                </c:pt>
                <c:pt idx="24">
                  <c:v>4.9850391934876104</c:v>
                </c:pt>
                <c:pt idx="25">
                  <c:v>6.1581891130441004</c:v>
                </c:pt>
                <c:pt idx="26">
                  <c:v>3.33201922181828</c:v>
                </c:pt>
                <c:pt idx="27">
                  <c:v>6.3999919005054604</c:v>
                </c:pt>
                <c:pt idx="28">
                  <c:v>6.99265103346141</c:v>
                </c:pt>
                <c:pt idx="29">
                  <c:v>9.0245143762019602</c:v>
                </c:pt>
                <c:pt idx="30">
                  <c:v>7.5788501689796099</c:v>
                </c:pt>
                <c:pt idx="31">
                  <c:v>8.2499894691465006</c:v>
                </c:pt>
                <c:pt idx="32">
                  <c:v>8.6972373239594098</c:v>
                </c:pt>
                <c:pt idx="33">
                  <c:v>7.2898142731073001</c:v>
                </c:pt>
                <c:pt idx="34">
                  <c:v>5.1414840757098004</c:v>
                </c:pt>
                <c:pt idx="35">
                  <c:v>8.7250257199879808</c:v>
                </c:pt>
                <c:pt idx="36">
                  <c:v>9.4811327294136696</c:v>
                </c:pt>
                <c:pt idx="37">
                  <c:v>7.1797059391631404</c:v>
                </c:pt>
                <c:pt idx="38">
                  <c:v>10.024694305958301</c:v>
                </c:pt>
                <c:pt idx="39">
                  <c:v>9.1587341086891794</c:v>
                </c:pt>
                <c:pt idx="40">
                  <c:v>5.8228360624625202</c:v>
                </c:pt>
                <c:pt idx="41">
                  <c:v>7.6951173551999998</c:v>
                </c:pt>
                <c:pt idx="42">
                  <c:v>8.3096182000468897</c:v>
                </c:pt>
              </c:numCache>
            </c:numRef>
          </c:xVal>
          <c:yVal>
            <c:numRef>
              <c:f>PHE_OOP!$D$10:$D$52</c:f>
              <c:numCache>
                <c:formatCode>#,##0.0</c:formatCode>
                <c:ptCount val="43"/>
                <c:pt idx="0">
                  <c:v>39.402305239999997</c:v>
                </c:pt>
                <c:pt idx="1">
                  <c:v>61.694583360000003</c:v>
                </c:pt>
                <c:pt idx="2">
                  <c:v>43.932354570000001</c:v>
                </c:pt>
                <c:pt idx="3">
                  <c:v>38.38943562</c:v>
                </c:pt>
                <c:pt idx="4">
                  <c:v>46.215469089999999</c:v>
                </c:pt>
                <c:pt idx="5">
                  <c:v>53.513338619999999</c:v>
                </c:pt>
                <c:pt idx="7">
                  <c:v>58.57930065</c:v>
                </c:pt>
                <c:pt idx="8">
                  <c:v>49.931651010000003</c:v>
                </c:pt>
                <c:pt idx="9">
                  <c:v>27.92931604</c:v>
                </c:pt>
                <c:pt idx="10">
                  <c:v>36.669674950000001</c:v>
                </c:pt>
                <c:pt idx="11">
                  <c:v>32.03152429</c:v>
                </c:pt>
                <c:pt idx="12">
                  <c:v>72.082138549999996</c:v>
                </c:pt>
                <c:pt idx="13">
                  <c:v>44.192397560000003</c:v>
                </c:pt>
                <c:pt idx="14">
                  <c:v>42.84490709</c:v>
                </c:pt>
                <c:pt idx="15">
                  <c:v>34.771232830000002</c:v>
                </c:pt>
                <c:pt idx="16">
                  <c:v>18.87093587</c:v>
                </c:pt>
                <c:pt idx="17">
                  <c:v>36.58918371</c:v>
                </c:pt>
                <c:pt idx="18">
                  <c:v>45.845438029999997</c:v>
                </c:pt>
                <c:pt idx="19">
                  <c:v>45.135773309999998</c:v>
                </c:pt>
                <c:pt idx="20">
                  <c:v>23.45940208</c:v>
                </c:pt>
                <c:pt idx="21">
                  <c:v>35.134035060000002</c:v>
                </c:pt>
                <c:pt idx="22">
                  <c:v>31.2651939</c:v>
                </c:pt>
                <c:pt idx="23">
                  <c:v>20.719832289999999</c:v>
                </c:pt>
                <c:pt idx="24">
                  <c:v>34.864159630000003</c:v>
                </c:pt>
                <c:pt idx="25">
                  <c:v>26.84162392</c:v>
                </c:pt>
                <c:pt idx="26">
                  <c:v>48.713785010000002</c:v>
                </c:pt>
                <c:pt idx="27">
                  <c:v>23.994998580000001</c:v>
                </c:pt>
                <c:pt idx="28">
                  <c:v>21.18616196</c:v>
                </c:pt>
                <c:pt idx="29">
                  <c:v>6.33740784</c:v>
                </c:pt>
                <c:pt idx="30">
                  <c:v>9.7331103100000007</c:v>
                </c:pt>
                <c:pt idx="31">
                  <c:v>17.80520538</c:v>
                </c:pt>
                <c:pt idx="32">
                  <c:v>13.19748255</c:v>
                </c:pt>
                <c:pt idx="33">
                  <c:v>18.23218997</c:v>
                </c:pt>
                <c:pt idx="34">
                  <c:v>17.664266770000001</c:v>
                </c:pt>
                <c:pt idx="35">
                  <c:v>16.14891707</c:v>
                </c:pt>
                <c:pt idx="36">
                  <c:v>5.2213440999999996</c:v>
                </c:pt>
                <c:pt idx="37">
                  <c:v>17.475119410000001</c:v>
                </c:pt>
                <c:pt idx="38">
                  <c:v>14.064256670000001</c:v>
                </c:pt>
                <c:pt idx="39">
                  <c:v>13.359693480000001</c:v>
                </c:pt>
                <c:pt idx="40">
                  <c:v>10.602528530000001</c:v>
                </c:pt>
                <c:pt idx="41">
                  <c:v>26.8</c:v>
                </c:pt>
                <c:pt idx="42">
                  <c:v>13.608637509999999</c:v>
                </c:pt>
              </c:numCache>
            </c:numRef>
          </c:yVal>
          <c:smooth val="0"/>
          <c:extLst>
            <c:ext xmlns:c16="http://schemas.microsoft.com/office/drawing/2014/chart" uri="{C3380CC4-5D6E-409C-BE32-E72D297353CC}">
              <c16:uniqueId val="{0000000B-BDA7-4111-8BE5-634083001DA9}"/>
            </c:ext>
          </c:extLst>
        </c:ser>
        <c:ser>
          <c:idx val="4"/>
          <c:order val="4"/>
          <c:tx>
            <c:v>Turkey</c:v>
          </c:tx>
          <c:spPr>
            <a:ln w="25400" cap="rnd">
              <a:noFill/>
              <a:round/>
            </a:ln>
            <a:effectLst/>
          </c:spPr>
          <c:marker>
            <c:symbol val="circle"/>
            <c:size val="5"/>
            <c:spPr>
              <a:noFill/>
              <a:ln w="9525">
                <a:no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C-BDA7-4111-8BE5-634083001DA9}"/>
                </c:ext>
              </c:extLst>
            </c:dLbl>
            <c:dLbl>
              <c:idx val="1"/>
              <c:delete val="1"/>
              <c:extLst>
                <c:ext xmlns:c15="http://schemas.microsoft.com/office/drawing/2012/chart" uri="{CE6537A1-D6FC-4f65-9D91-7224C49458BB}"/>
                <c:ext xmlns:c16="http://schemas.microsoft.com/office/drawing/2014/chart" uri="{C3380CC4-5D6E-409C-BE32-E72D297353CC}">
                  <c16:uniqueId val="{0000000D-BDA7-4111-8BE5-634083001DA9}"/>
                </c:ext>
              </c:extLst>
            </c:dLbl>
            <c:dLbl>
              <c:idx val="2"/>
              <c:delete val="1"/>
              <c:extLst>
                <c:ext xmlns:c15="http://schemas.microsoft.com/office/drawing/2012/chart" uri="{CE6537A1-D6FC-4f65-9D91-7224C49458BB}"/>
                <c:ext xmlns:c16="http://schemas.microsoft.com/office/drawing/2014/chart" uri="{C3380CC4-5D6E-409C-BE32-E72D297353CC}">
                  <c16:uniqueId val="{0000000E-BDA7-4111-8BE5-634083001DA9}"/>
                </c:ext>
              </c:extLst>
            </c:dLbl>
            <c:dLbl>
              <c:idx val="3"/>
              <c:delete val="1"/>
              <c:extLst>
                <c:ext xmlns:c15="http://schemas.microsoft.com/office/drawing/2012/chart" uri="{CE6537A1-D6FC-4f65-9D91-7224C49458BB}"/>
                <c:ext xmlns:c16="http://schemas.microsoft.com/office/drawing/2014/chart" uri="{C3380CC4-5D6E-409C-BE32-E72D297353CC}">
                  <c16:uniqueId val="{0000000F-BDA7-4111-8BE5-634083001DA9}"/>
                </c:ext>
              </c:extLst>
            </c:dLbl>
            <c:dLbl>
              <c:idx val="4"/>
              <c:delete val="1"/>
              <c:extLst>
                <c:ext xmlns:c15="http://schemas.microsoft.com/office/drawing/2012/chart" uri="{CE6537A1-D6FC-4f65-9D91-7224C49458BB}"/>
                <c:ext xmlns:c16="http://schemas.microsoft.com/office/drawing/2014/chart" uri="{C3380CC4-5D6E-409C-BE32-E72D297353CC}">
                  <c16:uniqueId val="{00000010-BDA7-4111-8BE5-634083001DA9}"/>
                </c:ext>
              </c:extLst>
            </c:dLbl>
            <c:dLbl>
              <c:idx val="5"/>
              <c:delete val="1"/>
              <c:extLst>
                <c:ext xmlns:c15="http://schemas.microsoft.com/office/drawing/2012/chart" uri="{CE6537A1-D6FC-4f65-9D91-7224C49458BB}"/>
                <c:ext xmlns:c16="http://schemas.microsoft.com/office/drawing/2014/chart" uri="{C3380CC4-5D6E-409C-BE32-E72D297353CC}">
                  <c16:uniqueId val="{00000011-BDA7-4111-8BE5-634083001DA9}"/>
                </c:ext>
              </c:extLst>
            </c:dLbl>
            <c:dLbl>
              <c:idx val="6"/>
              <c:delete val="1"/>
              <c:extLst>
                <c:ext xmlns:c15="http://schemas.microsoft.com/office/drawing/2012/chart" uri="{CE6537A1-D6FC-4f65-9D91-7224C49458BB}"/>
                <c:ext xmlns:c16="http://schemas.microsoft.com/office/drawing/2014/chart" uri="{C3380CC4-5D6E-409C-BE32-E72D297353CC}">
                  <c16:uniqueId val="{00000012-BDA7-4111-8BE5-634083001DA9}"/>
                </c:ext>
              </c:extLst>
            </c:dLbl>
            <c:dLbl>
              <c:idx val="7"/>
              <c:delete val="1"/>
              <c:extLst>
                <c:ext xmlns:c15="http://schemas.microsoft.com/office/drawing/2012/chart" uri="{CE6537A1-D6FC-4f65-9D91-7224C49458BB}"/>
                <c:ext xmlns:c16="http://schemas.microsoft.com/office/drawing/2014/chart" uri="{C3380CC4-5D6E-409C-BE32-E72D297353CC}">
                  <c16:uniqueId val="{00000013-BDA7-4111-8BE5-634083001DA9}"/>
                </c:ext>
              </c:extLst>
            </c:dLbl>
            <c:dLbl>
              <c:idx val="8"/>
              <c:delete val="1"/>
              <c:extLst>
                <c:ext xmlns:c15="http://schemas.microsoft.com/office/drawing/2012/chart" uri="{CE6537A1-D6FC-4f65-9D91-7224C49458BB}"/>
                <c:ext xmlns:c16="http://schemas.microsoft.com/office/drawing/2014/chart" uri="{C3380CC4-5D6E-409C-BE32-E72D297353CC}">
                  <c16:uniqueId val="{00000014-BDA7-4111-8BE5-634083001DA9}"/>
                </c:ext>
              </c:extLst>
            </c:dLbl>
            <c:dLbl>
              <c:idx val="9"/>
              <c:delete val="1"/>
              <c:extLst>
                <c:ext xmlns:c15="http://schemas.microsoft.com/office/drawing/2012/chart" uri="{CE6537A1-D6FC-4f65-9D91-7224C49458BB}"/>
                <c:ext xmlns:c16="http://schemas.microsoft.com/office/drawing/2014/chart" uri="{C3380CC4-5D6E-409C-BE32-E72D297353CC}">
                  <c16:uniqueId val="{00000015-BDA7-4111-8BE5-634083001DA9}"/>
                </c:ext>
              </c:extLst>
            </c:dLbl>
            <c:dLbl>
              <c:idx val="10"/>
              <c:delete val="1"/>
              <c:extLst>
                <c:ext xmlns:c15="http://schemas.microsoft.com/office/drawing/2012/chart" uri="{CE6537A1-D6FC-4f65-9D91-7224C49458BB}"/>
                <c:ext xmlns:c16="http://schemas.microsoft.com/office/drawing/2014/chart" uri="{C3380CC4-5D6E-409C-BE32-E72D297353CC}">
                  <c16:uniqueId val="{00000016-BDA7-4111-8BE5-634083001DA9}"/>
                </c:ext>
              </c:extLst>
            </c:dLbl>
            <c:dLbl>
              <c:idx val="11"/>
              <c:delete val="1"/>
              <c:extLst>
                <c:ext xmlns:c15="http://schemas.microsoft.com/office/drawing/2012/chart" uri="{CE6537A1-D6FC-4f65-9D91-7224C49458BB}"/>
                <c:ext xmlns:c16="http://schemas.microsoft.com/office/drawing/2014/chart" uri="{C3380CC4-5D6E-409C-BE32-E72D297353CC}">
                  <c16:uniqueId val="{00000017-BDA7-4111-8BE5-634083001DA9}"/>
                </c:ext>
              </c:extLst>
            </c:dLbl>
            <c:dLbl>
              <c:idx val="12"/>
              <c:delete val="1"/>
              <c:extLst>
                <c:ext xmlns:c15="http://schemas.microsoft.com/office/drawing/2012/chart" uri="{CE6537A1-D6FC-4f65-9D91-7224C49458BB}"/>
                <c:ext xmlns:c16="http://schemas.microsoft.com/office/drawing/2014/chart" uri="{C3380CC4-5D6E-409C-BE32-E72D297353CC}">
                  <c16:uniqueId val="{00000018-BDA7-4111-8BE5-634083001DA9}"/>
                </c:ext>
              </c:extLst>
            </c:dLbl>
            <c:dLbl>
              <c:idx val="13"/>
              <c:delete val="1"/>
              <c:extLst>
                <c:ext xmlns:c15="http://schemas.microsoft.com/office/drawing/2012/chart" uri="{CE6537A1-D6FC-4f65-9D91-7224C49458BB}"/>
                <c:ext xmlns:c16="http://schemas.microsoft.com/office/drawing/2014/chart" uri="{C3380CC4-5D6E-409C-BE32-E72D297353CC}">
                  <c16:uniqueId val="{00000019-BDA7-4111-8BE5-634083001DA9}"/>
                </c:ext>
              </c:extLst>
            </c:dLbl>
            <c:dLbl>
              <c:idx val="14"/>
              <c:delete val="1"/>
              <c:extLst>
                <c:ext xmlns:c15="http://schemas.microsoft.com/office/drawing/2012/chart" uri="{CE6537A1-D6FC-4f65-9D91-7224C49458BB}"/>
                <c:ext xmlns:c16="http://schemas.microsoft.com/office/drawing/2014/chart" uri="{C3380CC4-5D6E-409C-BE32-E72D297353CC}">
                  <c16:uniqueId val="{0000001A-BDA7-4111-8BE5-634083001DA9}"/>
                </c:ext>
              </c:extLst>
            </c:dLbl>
            <c:dLbl>
              <c:idx val="15"/>
              <c:delete val="1"/>
              <c:extLst>
                <c:ext xmlns:c15="http://schemas.microsoft.com/office/drawing/2012/chart" uri="{CE6537A1-D6FC-4f65-9D91-7224C49458BB}"/>
                <c:ext xmlns:c16="http://schemas.microsoft.com/office/drawing/2014/chart" uri="{C3380CC4-5D6E-409C-BE32-E72D297353CC}">
                  <c16:uniqueId val="{0000001B-BDA7-4111-8BE5-634083001DA9}"/>
                </c:ext>
              </c:extLst>
            </c:dLbl>
            <c:dLbl>
              <c:idx val="16"/>
              <c:delete val="1"/>
              <c:extLst>
                <c:ext xmlns:c15="http://schemas.microsoft.com/office/drawing/2012/chart" uri="{CE6537A1-D6FC-4f65-9D91-7224C49458BB}"/>
                <c:ext xmlns:c16="http://schemas.microsoft.com/office/drawing/2014/chart" uri="{C3380CC4-5D6E-409C-BE32-E72D297353CC}">
                  <c16:uniqueId val="{0000001C-BDA7-4111-8BE5-634083001DA9}"/>
                </c:ext>
              </c:extLst>
            </c:dLbl>
            <c:dLbl>
              <c:idx val="17"/>
              <c:delete val="1"/>
              <c:extLst>
                <c:ext xmlns:c15="http://schemas.microsoft.com/office/drawing/2012/chart" uri="{CE6537A1-D6FC-4f65-9D91-7224C49458BB}"/>
                <c:ext xmlns:c16="http://schemas.microsoft.com/office/drawing/2014/chart" uri="{C3380CC4-5D6E-409C-BE32-E72D297353CC}">
                  <c16:uniqueId val="{0000001D-BDA7-4111-8BE5-634083001DA9}"/>
                </c:ext>
              </c:extLst>
            </c:dLbl>
            <c:dLbl>
              <c:idx val="18"/>
              <c:delete val="1"/>
              <c:extLst>
                <c:ext xmlns:c15="http://schemas.microsoft.com/office/drawing/2012/chart" uri="{CE6537A1-D6FC-4f65-9D91-7224C49458BB}"/>
                <c:ext xmlns:c16="http://schemas.microsoft.com/office/drawing/2014/chart" uri="{C3380CC4-5D6E-409C-BE32-E72D297353CC}">
                  <c16:uniqueId val="{0000001E-BDA7-4111-8BE5-634083001DA9}"/>
                </c:ext>
              </c:extLst>
            </c:dLbl>
            <c:dLbl>
              <c:idx val="19"/>
              <c:delete val="1"/>
              <c:extLst>
                <c:ext xmlns:c15="http://schemas.microsoft.com/office/drawing/2012/chart" uri="{CE6537A1-D6FC-4f65-9D91-7224C49458BB}"/>
                <c:ext xmlns:c16="http://schemas.microsoft.com/office/drawing/2014/chart" uri="{C3380CC4-5D6E-409C-BE32-E72D297353CC}">
                  <c16:uniqueId val="{0000001F-BDA7-4111-8BE5-634083001DA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trendline>
            <c:spPr>
              <a:ln w="19050" cap="rnd">
                <a:solidFill>
                  <a:srgbClr val="C00000"/>
                </a:solidFill>
                <a:prstDash val="sysDot"/>
              </a:ln>
              <a:effectLst/>
            </c:spPr>
            <c:trendlineType val="log"/>
            <c:dispRSqr val="0"/>
            <c:dispEq val="0"/>
          </c:trendline>
          <c:xVal>
            <c:numRef>
              <c:f>PHE_OOP!$C$56:$C$75</c:f>
              <c:numCache>
                <c:formatCode>#,##0.0</c:formatCode>
                <c:ptCount val="20"/>
                <c:pt idx="0">
                  <c:v>1.7628771604803</c:v>
                </c:pt>
                <c:pt idx="1">
                  <c:v>2.0071669435606001</c:v>
                </c:pt>
                <c:pt idx="2">
                  <c:v>2.2440240525284199</c:v>
                </c:pt>
                <c:pt idx="3">
                  <c:v>2.5846704002058201</c:v>
                </c:pt>
                <c:pt idx="4">
                  <c:v>2.9131157048221601</c:v>
                </c:pt>
                <c:pt idx="5">
                  <c:v>3.1142396466126501</c:v>
                </c:pt>
                <c:pt idx="6">
                  <c:v>3.5125538060659101</c:v>
                </c:pt>
                <c:pt idx="7">
                  <c:v>3.7862782152240899</c:v>
                </c:pt>
                <c:pt idx="8">
                  <c:v>3.8396531983026199</c:v>
                </c:pt>
                <c:pt idx="9">
                  <c:v>3.8260710883955298</c:v>
                </c:pt>
                <c:pt idx="10">
                  <c:v>3.6963829084451301</c:v>
                </c:pt>
                <c:pt idx="11">
                  <c:v>3.9710396682111702</c:v>
                </c:pt>
                <c:pt idx="12">
                  <c:v>4.0952185750576398</c:v>
                </c:pt>
                <c:pt idx="13">
                  <c:v>4.4352952020884304</c:v>
                </c:pt>
                <c:pt idx="14">
                  <c:v>4.9225319967520997</c:v>
                </c:pt>
                <c:pt idx="15">
                  <c:v>4.4122704393559697</c:v>
                </c:pt>
                <c:pt idx="16">
                  <c:v>4.20585980375093</c:v>
                </c:pt>
                <c:pt idx="17">
                  <c:v>4.1491432999371698</c:v>
                </c:pt>
                <c:pt idx="18">
                  <c:v>4.22563990943316</c:v>
                </c:pt>
                <c:pt idx="19">
                  <c:v>4.1937789689131497</c:v>
                </c:pt>
              </c:numCache>
            </c:numRef>
          </c:xVal>
          <c:yVal>
            <c:numRef>
              <c:f>PHE_OOP!$D$56:$D$75</c:f>
              <c:numCache>
                <c:formatCode>#,##0.0</c:formatCode>
                <c:ptCount val="20"/>
                <c:pt idx="0">
                  <c:v>29.678899080000001</c:v>
                </c:pt>
                <c:pt idx="1">
                  <c:v>30.84464032</c:v>
                </c:pt>
                <c:pt idx="2">
                  <c:v>28.263983209999999</c:v>
                </c:pt>
                <c:pt idx="3">
                  <c:v>27.95762375</c:v>
                </c:pt>
                <c:pt idx="4">
                  <c:v>29.078711380000001</c:v>
                </c:pt>
                <c:pt idx="5">
                  <c:v>27.645285820000002</c:v>
                </c:pt>
                <c:pt idx="6">
                  <c:v>22.846079379999999</c:v>
                </c:pt>
                <c:pt idx="7">
                  <c:v>19.841269839999999</c:v>
                </c:pt>
                <c:pt idx="8">
                  <c:v>18.460393759999999</c:v>
                </c:pt>
                <c:pt idx="9">
                  <c:v>19.238073350000001</c:v>
                </c:pt>
                <c:pt idx="10">
                  <c:v>22.764651149999999</c:v>
                </c:pt>
                <c:pt idx="11">
                  <c:v>21.973525609999999</c:v>
                </c:pt>
                <c:pt idx="12">
                  <c:v>21.816229369999999</c:v>
                </c:pt>
                <c:pt idx="13">
                  <c:v>17.381085899999999</c:v>
                </c:pt>
                <c:pt idx="14">
                  <c:v>14.059505100000001</c:v>
                </c:pt>
                <c:pt idx="15">
                  <c:v>16.313758549999999</c:v>
                </c:pt>
                <c:pt idx="16">
                  <c:v>15.43574271</c:v>
                </c:pt>
                <c:pt idx="17">
                  <c:v>15.83792746</c:v>
                </c:pt>
                <c:pt idx="18">
                  <c:v>16.774499349999999</c:v>
                </c:pt>
                <c:pt idx="19">
                  <c:v>17.750923480000001</c:v>
                </c:pt>
              </c:numCache>
            </c:numRef>
          </c:yVal>
          <c:smooth val="0"/>
          <c:extLst>
            <c:ext xmlns:c16="http://schemas.microsoft.com/office/drawing/2014/chart" uri="{C3380CC4-5D6E-409C-BE32-E72D297353CC}">
              <c16:uniqueId val="{00000020-BDA7-4111-8BE5-634083001DA9}"/>
            </c:ext>
          </c:extLst>
        </c:ser>
        <c:ser>
          <c:idx val="5"/>
          <c:order val="5"/>
          <c:tx>
            <c:v>EU</c:v>
          </c:tx>
          <c:spPr>
            <a:ln w="25400" cap="rnd">
              <a:noFill/>
              <a:round/>
            </a:ln>
            <a:effectLst/>
          </c:spPr>
          <c:marker>
            <c:symbol val="circle"/>
            <c:size val="5"/>
            <c:spPr>
              <a:noFill/>
              <a:ln w="9525">
                <a:noFill/>
              </a:ln>
              <a:effectLst/>
            </c:spPr>
          </c:marker>
          <c:trendline>
            <c:spPr>
              <a:ln w="19050" cap="rnd">
                <a:solidFill>
                  <a:schemeClr val="accent5">
                    <a:lumMod val="50000"/>
                  </a:schemeClr>
                </a:solidFill>
                <a:prstDash val="sysDot"/>
              </a:ln>
              <a:effectLst/>
            </c:spPr>
            <c:trendlineType val="log"/>
            <c:dispRSqr val="0"/>
            <c:dispEq val="0"/>
          </c:trendline>
          <c:xVal>
            <c:numRef>
              <c:f>PHE_OOP!$C$77:$C$96</c:f>
              <c:numCache>
                <c:formatCode>#,##0.0</c:formatCode>
                <c:ptCount val="20"/>
                <c:pt idx="0">
                  <c:v>6.4981643709659247</c:v>
                </c:pt>
                <c:pt idx="1">
                  <c:v>6.5748392604589814</c:v>
                </c:pt>
                <c:pt idx="2">
                  <c:v>6.4352794839509553</c:v>
                </c:pt>
                <c:pt idx="3">
                  <c:v>6.3853638334997065</c:v>
                </c:pt>
                <c:pt idx="4">
                  <c:v>6.4448094349099438</c:v>
                </c:pt>
                <c:pt idx="5">
                  <c:v>6.4314045725810622</c:v>
                </c:pt>
                <c:pt idx="6">
                  <c:v>6.5638715802275254</c:v>
                </c:pt>
                <c:pt idx="7">
                  <c:v>6.741373549650306</c:v>
                </c:pt>
                <c:pt idx="8">
                  <c:v>6.894527626079932</c:v>
                </c:pt>
                <c:pt idx="9">
                  <c:v>6.9077098422625145</c:v>
                </c:pt>
                <c:pt idx="10">
                  <c:v>7.0481343507078122</c:v>
                </c:pt>
                <c:pt idx="11">
                  <c:v>7.0857372106550427</c:v>
                </c:pt>
                <c:pt idx="12">
                  <c:v>7.0010131077842699</c:v>
                </c:pt>
                <c:pt idx="13">
                  <c:v>7.2558046873409063</c:v>
                </c:pt>
                <c:pt idx="14">
                  <c:v>7.9363192062093955</c:v>
                </c:pt>
                <c:pt idx="15">
                  <c:v>7.8201316749827603</c:v>
                </c:pt>
                <c:pt idx="16">
                  <c:v>7.7440990765391868</c:v>
                </c:pt>
                <c:pt idx="17">
                  <c:v>7.7927949276337625</c:v>
                </c:pt>
                <c:pt idx="18">
                  <c:v>7.8369831831949677</c:v>
                </c:pt>
                <c:pt idx="19">
                  <c:v>7.8174769665363826</c:v>
                </c:pt>
              </c:numCache>
            </c:numRef>
          </c:xVal>
          <c:yVal>
            <c:numRef>
              <c:f>PHE_OOP!$D$77:$D$96</c:f>
              <c:numCache>
                <c:formatCode>#,##0.0</c:formatCode>
                <c:ptCount val="20"/>
                <c:pt idx="0">
                  <c:v>13.790920062127368</c:v>
                </c:pt>
                <c:pt idx="1">
                  <c:v>13.836591216704079</c:v>
                </c:pt>
                <c:pt idx="2">
                  <c:v>14.384238953577071</c:v>
                </c:pt>
                <c:pt idx="3">
                  <c:v>14.755295384641141</c:v>
                </c:pt>
                <c:pt idx="4">
                  <c:v>14.640476642735207</c:v>
                </c:pt>
                <c:pt idx="5">
                  <c:v>14.520058812874771</c:v>
                </c:pt>
                <c:pt idx="6">
                  <c:v>14.389383401109125</c:v>
                </c:pt>
                <c:pt idx="7">
                  <c:v>14.34401315685094</c:v>
                </c:pt>
                <c:pt idx="8">
                  <c:v>14.383845355816495</c:v>
                </c:pt>
                <c:pt idx="9">
                  <c:v>14.555954138601104</c:v>
                </c:pt>
                <c:pt idx="10">
                  <c:v>14.338572184896771</c:v>
                </c:pt>
                <c:pt idx="11">
                  <c:v>14.368406472122743</c:v>
                </c:pt>
                <c:pt idx="12">
                  <c:v>14.430355839722598</c:v>
                </c:pt>
                <c:pt idx="13">
                  <c:v>14.460511677401819</c:v>
                </c:pt>
                <c:pt idx="14">
                  <c:v>13.89145161150058</c:v>
                </c:pt>
                <c:pt idx="15">
                  <c:v>14.066468553913078</c:v>
                </c:pt>
                <c:pt idx="16">
                  <c:v>14.014179281682614</c:v>
                </c:pt>
                <c:pt idx="17">
                  <c:v>13.989170682457612</c:v>
                </c:pt>
                <c:pt idx="18">
                  <c:v>13.83704944476108</c:v>
                </c:pt>
                <c:pt idx="19">
                  <c:v>13.943886878994174</c:v>
                </c:pt>
              </c:numCache>
            </c:numRef>
          </c:yVal>
          <c:smooth val="0"/>
          <c:extLst>
            <c:ext xmlns:c16="http://schemas.microsoft.com/office/drawing/2014/chart" uri="{C3380CC4-5D6E-409C-BE32-E72D297353CC}">
              <c16:uniqueId val="{00000021-BDA7-4111-8BE5-634083001DA9}"/>
            </c:ext>
          </c:extLst>
        </c:ser>
        <c:ser>
          <c:idx val="6"/>
          <c:order val="6"/>
          <c:tx>
            <c:v>EU 1995</c:v>
          </c:tx>
          <c:spPr>
            <a:ln w="25400" cap="rnd">
              <a:noFill/>
              <a:round/>
            </a:ln>
            <a:effectLst/>
          </c:spPr>
          <c:marker>
            <c:symbol val="circle"/>
            <c:size val="5"/>
            <c:spPr>
              <a:solidFill>
                <a:schemeClr val="accent5">
                  <a:lumMod val="50000"/>
                </a:schemeClr>
              </a:solidFill>
              <a:ln w="9525">
                <a:solidFill>
                  <a:schemeClr val="accent1">
                    <a:lumMod val="60000"/>
                  </a:schemeClr>
                </a:solidFill>
              </a:ln>
              <a:effectLst/>
            </c:spPr>
          </c:marker>
          <c:dLbls>
            <c:dLbl>
              <c:idx val="0"/>
              <c:layout>
                <c:manualLayout>
                  <c:x val="-3.3927741105195523E-2"/>
                  <c:y val="-2.693868857469587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accent5">
                            <a:lumMod val="50000"/>
                          </a:schemeClr>
                        </a:solidFill>
                        <a:latin typeface="+mn-lt"/>
                        <a:ea typeface="+mn-ea"/>
                        <a:cs typeface="+mn-cs"/>
                      </a:defRPr>
                    </a:pPr>
                    <a:r>
                      <a:rPr lang="en-US" sz="1200" b="1">
                        <a:solidFill>
                          <a:schemeClr val="accent5">
                            <a:lumMod val="50000"/>
                          </a:schemeClr>
                        </a:solidFill>
                      </a:rPr>
                      <a:t>EU 1995</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5">
                          <a:lumMod val="50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BDA7-4111-8BE5-634083001D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PHE_OOP!$C$77</c:f>
              <c:numCache>
                <c:formatCode>#,##0.0</c:formatCode>
                <c:ptCount val="1"/>
                <c:pt idx="0">
                  <c:v>6.4981643709659247</c:v>
                </c:pt>
              </c:numCache>
            </c:numRef>
          </c:xVal>
          <c:yVal>
            <c:numRef>
              <c:f>PHE_OOP!$D$77</c:f>
              <c:numCache>
                <c:formatCode>#,##0.0</c:formatCode>
                <c:ptCount val="1"/>
                <c:pt idx="0">
                  <c:v>13.790920062127368</c:v>
                </c:pt>
              </c:numCache>
            </c:numRef>
          </c:yVal>
          <c:smooth val="0"/>
          <c:extLst>
            <c:ext xmlns:c16="http://schemas.microsoft.com/office/drawing/2014/chart" uri="{C3380CC4-5D6E-409C-BE32-E72D297353CC}">
              <c16:uniqueId val="{00000023-BDA7-4111-8BE5-634083001DA9}"/>
            </c:ext>
          </c:extLst>
        </c:ser>
        <c:ser>
          <c:idx val="7"/>
          <c:order val="7"/>
          <c:tx>
            <c:v>Turkey 1995</c:v>
          </c:tx>
          <c:spPr>
            <a:ln w="25400" cap="rnd">
              <a:noFill/>
              <a:round/>
            </a:ln>
            <a:effectLst/>
          </c:spPr>
          <c:marker>
            <c:symbol val="circle"/>
            <c:size val="5"/>
            <c:spPr>
              <a:solidFill>
                <a:srgbClr val="C00000"/>
              </a:solidFill>
              <a:ln w="9525">
                <a:noFill/>
              </a:ln>
              <a:effectLst/>
            </c:spPr>
          </c:marker>
          <c:dLbls>
            <c:dLbl>
              <c:idx val="0"/>
              <c:tx>
                <c:rich>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fld id="{C0D42454-97E7-44C9-AEC1-BCE460D088AB}" type="SERIESNAME">
                      <a:rPr lang="en-US" sz="1200" b="1">
                        <a:solidFill>
                          <a:srgbClr val="C00000"/>
                        </a:solidFill>
                      </a:rPr>
                      <a:pPr>
                        <a:defRPr sz="1200" b="1">
                          <a:solidFill>
                            <a:srgbClr val="C00000"/>
                          </a:solidFill>
                        </a:defRPr>
                      </a:pPr>
                      <a:t>[SERIES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4-BDA7-4111-8BE5-634083001D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PHE_OOP!$C$56</c:f>
              <c:numCache>
                <c:formatCode>#,##0.0</c:formatCode>
                <c:ptCount val="1"/>
                <c:pt idx="0">
                  <c:v>1.7628771604803</c:v>
                </c:pt>
              </c:numCache>
            </c:numRef>
          </c:xVal>
          <c:yVal>
            <c:numRef>
              <c:f>PHE_OOP!$D$56</c:f>
              <c:numCache>
                <c:formatCode>#,##0.0</c:formatCode>
                <c:ptCount val="1"/>
                <c:pt idx="0">
                  <c:v>29.678899080000001</c:v>
                </c:pt>
              </c:numCache>
            </c:numRef>
          </c:yVal>
          <c:smooth val="0"/>
          <c:extLst>
            <c:ext xmlns:c16="http://schemas.microsoft.com/office/drawing/2014/chart" uri="{C3380CC4-5D6E-409C-BE32-E72D297353CC}">
              <c16:uniqueId val="{00000025-BDA7-4111-8BE5-634083001DA9}"/>
            </c:ext>
          </c:extLst>
        </c:ser>
        <c:dLbls>
          <c:showLegendKey val="0"/>
          <c:showVal val="0"/>
          <c:showCatName val="0"/>
          <c:showSerName val="0"/>
          <c:showPercent val="0"/>
          <c:showBubbleSize val="0"/>
        </c:dLbls>
        <c:axId val="900149535"/>
        <c:axId val="900144959"/>
      </c:scatterChart>
      <c:valAx>
        <c:axId val="900149535"/>
        <c:scaling>
          <c:orientation val="minMax"/>
          <c:max val="1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ka-GE" sz="1000" b="0" i="0" baseline="0" dirty="0">
                    <a:effectLst/>
                  </a:rPr>
                  <a:t>ჯანდაცვის სახელმწიფო ხარჯები </a:t>
                </a:r>
                <a:r>
                  <a:rPr lang="en-US" sz="1000" b="0" i="0" baseline="0" dirty="0">
                    <a:effectLst/>
                  </a:rPr>
                  <a:t>(</a:t>
                </a:r>
                <a:r>
                  <a:rPr lang="ka-GE" sz="1000" b="0" i="0" baseline="0" dirty="0" err="1">
                    <a:effectLst/>
                  </a:rPr>
                  <a:t>მშპ</a:t>
                </a:r>
                <a:r>
                  <a:rPr lang="ka-GE" sz="1000" b="0" i="0" baseline="0" dirty="0">
                    <a:effectLst/>
                  </a:rPr>
                  <a:t>-ს </a:t>
                </a:r>
                <a:r>
                  <a:rPr lang="en-US" sz="1000" b="0" i="0" baseline="0" dirty="0">
                    <a:effectLst/>
                  </a:rPr>
                  <a:t>%)</a:t>
                </a:r>
                <a:endParaRPr lang="en-US" sz="1000" dirty="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0144959"/>
        <c:crosses val="autoZero"/>
        <c:crossBetween val="midCat"/>
      </c:valAx>
      <c:valAx>
        <c:axId val="900144959"/>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ka-GE" sz="1000" b="0" i="0" baseline="0" dirty="0">
                    <a:effectLst/>
                  </a:rPr>
                  <a:t>„ჯიბიდან გადახდილი“ ჯანდაცვის ხარჯები (ჯანდაცვის მთლიანი ხარჯების წილი %) </a:t>
                </a:r>
                <a:endParaRPr lang="en-US" sz="1000" dirty="0">
                  <a:effectLst/>
                </a:endParaRPr>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0149535"/>
        <c:crosses val="autoZero"/>
        <c:crossBetween val="midCat"/>
        <c:majorUnit val="10"/>
      </c:valAx>
      <c:spPr>
        <a:noFill/>
        <a:ln>
          <a:noFill/>
        </a:ln>
        <a:effectLst/>
      </c:spPr>
    </c:plotArea>
    <c:legend>
      <c:legendPos val="b"/>
      <c:legendEntry>
        <c:idx val="0"/>
        <c:delete val="1"/>
      </c:legendEntry>
      <c:legendEntry>
        <c:idx val="1"/>
        <c:delete val="1"/>
      </c:legendEntry>
      <c:legendEntry>
        <c:idx val="2"/>
        <c:delete val="1"/>
      </c:legendEntry>
      <c:legendEntry>
        <c:idx val="4"/>
        <c:delete val="1"/>
      </c:legendEntry>
      <c:legendEntry>
        <c:idx val="5"/>
        <c:delete val="1"/>
      </c:legendEntry>
      <c:legendEntry>
        <c:idx val="6"/>
        <c:delete val="1"/>
      </c:legendEntry>
      <c:legendEntry>
        <c:idx val="7"/>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54367525738288E-2"/>
          <c:y val="3.0036841250090762E-2"/>
          <c:w val="0.90897128493545665"/>
          <c:h val="0.76991826904542682"/>
        </c:manualLayout>
      </c:layout>
      <c:barChart>
        <c:barDir val="col"/>
        <c:grouping val="clustered"/>
        <c:varyColors val="0"/>
        <c:ser>
          <c:idx val="0"/>
          <c:order val="0"/>
          <c:tx>
            <c:strRef>
              <c:f>PrHE_OOP!$B$2</c:f>
              <c:strCache>
                <c:ptCount val="1"/>
                <c:pt idx="0">
                  <c:v>Out-of-Pocket Health Expenditure (% of Private Health Expenditure)</c:v>
                </c:pt>
              </c:strCache>
            </c:strRef>
          </c:tx>
          <c:spPr>
            <a:solidFill>
              <a:schemeClr val="bg1">
                <a:lumMod val="75000"/>
              </a:schemeClr>
            </a:solidFill>
            <a:ln>
              <a:noFill/>
            </a:ln>
            <a:effectLst/>
          </c:spPr>
          <c:invertIfNegative val="0"/>
          <c:dPt>
            <c:idx val="4"/>
            <c:invertIfNegative val="0"/>
            <c:bubble3D val="0"/>
            <c:spPr>
              <a:pattFill prst="dkUpDiag">
                <a:fgClr>
                  <a:schemeClr val="bg1">
                    <a:lumMod val="75000"/>
                  </a:schemeClr>
                </a:fgClr>
                <a:bgClr>
                  <a:schemeClr val="bg1"/>
                </a:bgClr>
              </a:pattFill>
              <a:ln>
                <a:noFill/>
              </a:ln>
              <a:effectLst/>
            </c:spPr>
            <c:extLst>
              <c:ext xmlns:c16="http://schemas.microsoft.com/office/drawing/2014/chart" uri="{C3380CC4-5D6E-409C-BE32-E72D297353CC}">
                <c16:uniqueId val="{00000001-682B-43A0-92A1-51011316861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PrHE_OOP!$A$3:$A$24</c:f>
              <c:strCache>
                <c:ptCount val="22"/>
                <c:pt idx="0">
                  <c:v>Czech Republic</c:v>
                </c:pt>
                <c:pt idx="1">
                  <c:v>Croatia</c:v>
                </c:pt>
                <c:pt idx="2">
                  <c:v>Romania</c:v>
                </c:pt>
                <c:pt idx="3">
                  <c:v>Estonia</c:v>
                </c:pt>
                <c:pt idx="4">
                  <c:v>Turkey</c:v>
                </c:pt>
                <c:pt idx="5">
                  <c:v>Slovak Republic</c:v>
                </c:pt>
                <c:pt idx="6">
                  <c:v>Slovenia</c:v>
                </c:pt>
                <c:pt idx="7">
                  <c:v>Poland</c:v>
                </c:pt>
                <c:pt idx="8">
                  <c:v>Hungary</c:v>
                </c:pt>
                <c:pt idx="9">
                  <c:v>Belarus</c:v>
                </c:pt>
                <c:pt idx="10">
                  <c:v>Latvia</c:v>
                </c:pt>
                <c:pt idx="11">
                  <c:v>Kyrgyz Republic</c:v>
                </c:pt>
                <c:pt idx="12">
                  <c:v>Kazakhstan</c:v>
                </c:pt>
                <c:pt idx="13">
                  <c:v>Bulgaria</c:v>
                </c:pt>
                <c:pt idx="14">
                  <c:v>Uzbekistan</c:v>
                </c:pt>
                <c:pt idx="15">
                  <c:v>Russian Federation</c:v>
                </c:pt>
                <c:pt idx="16">
                  <c:v>Moldova</c:v>
                </c:pt>
                <c:pt idx="17">
                  <c:v>Ukraine</c:v>
                </c:pt>
                <c:pt idx="18">
                  <c:v>Armenia</c:v>
                </c:pt>
                <c:pt idx="19">
                  <c:v>Tajikistan</c:v>
                </c:pt>
                <c:pt idx="20">
                  <c:v>Georgia</c:v>
                </c:pt>
                <c:pt idx="21">
                  <c:v>Azerbaijan</c:v>
                </c:pt>
              </c:strCache>
            </c:strRef>
          </c:cat>
          <c:val>
            <c:numRef>
              <c:f>PrHE_OOP!$B$3:$B$24</c:f>
              <c:numCache>
                <c:formatCode>_(* #,##0.0_);_(* \(#,##0.0\);_(* "-"??_);_(@_)</c:formatCode>
                <c:ptCount val="22"/>
                <c:pt idx="0">
                  <c:v>92.647605895996094</c:v>
                </c:pt>
                <c:pt idx="1">
                  <c:v>61.799919128417969</c:v>
                </c:pt>
                <c:pt idx="2">
                  <c:v>96.298843383789063</c:v>
                </c:pt>
                <c:pt idx="3">
                  <c:v>97.844451904296875</c:v>
                </c:pt>
                <c:pt idx="4">
                  <c:v>78.711158752441406</c:v>
                </c:pt>
                <c:pt idx="5">
                  <c:v>81.964767456054688</c:v>
                </c:pt>
                <c:pt idx="6">
                  <c:v>42.686454772949219</c:v>
                </c:pt>
                <c:pt idx="7">
                  <c:v>80.849037170410156</c:v>
                </c:pt>
                <c:pt idx="8">
                  <c:v>78.1619873046875</c:v>
                </c:pt>
                <c:pt idx="9">
                  <c:v>93.622581481933594</c:v>
                </c:pt>
                <c:pt idx="10">
                  <c:v>95.412681579589844</c:v>
                </c:pt>
                <c:pt idx="11">
                  <c:v>89.81927490234375</c:v>
                </c:pt>
                <c:pt idx="12">
                  <c:v>98.895912170410156</c:v>
                </c:pt>
                <c:pt idx="13">
                  <c:v>97.284263610839844</c:v>
                </c:pt>
                <c:pt idx="14">
                  <c:v>94.049972534179688</c:v>
                </c:pt>
                <c:pt idx="15">
                  <c:v>95.915771484375</c:v>
                </c:pt>
                <c:pt idx="16">
                  <c:v>78.953300476074219</c:v>
                </c:pt>
                <c:pt idx="17">
                  <c:v>93.93084716796875</c:v>
                </c:pt>
                <c:pt idx="18">
                  <c:v>93.85406494140625</c:v>
                </c:pt>
                <c:pt idx="19">
                  <c:v>86.686332702636719</c:v>
                </c:pt>
                <c:pt idx="20">
                  <c:v>74.090721130371094</c:v>
                </c:pt>
                <c:pt idx="21">
                  <c:v>90.545036315917969</c:v>
                </c:pt>
              </c:numCache>
            </c:numRef>
          </c:val>
          <c:extLst>
            <c:ext xmlns:c16="http://schemas.microsoft.com/office/drawing/2014/chart" uri="{C3380CC4-5D6E-409C-BE32-E72D297353CC}">
              <c16:uniqueId val="{00000002-682B-43A0-92A1-510113168616}"/>
            </c:ext>
          </c:extLst>
        </c:ser>
        <c:ser>
          <c:idx val="1"/>
          <c:order val="1"/>
          <c:tx>
            <c:strRef>
              <c:f>PrHE_OOP!$C$2</c:f>
              <c:strCache>
                <c:ptCount val="1"/>
                <c:pt idx="0">
                  <c:v>Private Health Expenditure (% of Total Health Expenditure)</c:v>
                </c:pt>
              </c:strCache>
            </c:strRef>
          </c:tx>
          <c:spPr>
            <a:solidFill>
              <a:srgbClr val="002060"/>
            </a:solidFill>
            <a:ln>
              <a:noFill/>
            </a:ln>
            <a:effectLst/>
          </c:spPr>
          <c:invertIfNegative val="0"/>
          <c:dPt>
            <c:idx val="4"/>
            <c:invertIfNegative val="0"/>
            <c:bubble3D val="0"/>
            <c:spPr>
              <a:pattFill prst="dkUpDiag">
                <a:fgClr>
                  <a:srgbClr val="002060"/>
                </a:fgClr>
                <a:bgClr>
                  <a:schemeClr val="bg1"/>
                </a:bgClr>
              </a:pattFill>
              <a:ln>
                <a:noFill/>
              </a:ln>
              <a:effectLst/>
            </c:spPr>
            <c:extLst>
              <c:ext xmlns:c16="http://schemas.microsoft.com/office/drawing/2014/chart" uri="{C3380CC4-5D6E-409C-BE32-E72D297353CC}">
                <c16:uniqueId val="{00000004-682B-43A0-92A1-51011316861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PrHE_OOP!$A$3:$A$24</c:f>
              <c:strCache>
                <c:ptCount val="22"/>
                <c:pt idx="0">
                  <c:v>Czech Republic</c:v>
                </c:pt>
                <c:pt idx="1">
                  <c:v>Croatia</c:v>
                </c:pt>
                <c:pt idx="2">
                  <c:v>Romania</c:v>
                </c:pt>
                <c:pt idx="3">
                  <c:v>Estonia</c:v>
                </c:pt>
                <c:pt idx="4">
                  <c:v>Turkey</c:v>
                </c:pt>
                <c:pt idx="5">
                  <c:v>Slovak Republic</c:v>
                </c:pt>
                <c:pt idx="6">
                  <c:v>Slovenia</c:v>
                </c:pt>
                <c:pt idx="7">
                  <c:v>Poland</c:v>
                </c:pt>
                <c:pt idx="8">
                  <c:v>Hungary</c:v>
                </c:pt>
                <c:pt idx="9">
                  <c:v>Belarus</c:v>
                </c:pt>
                <c:pt idx="10">
                  <c:v>Latvia</c:v>
                </c:pt>
                <c:pt idx="11">
                  <c:v>Kyrgyz Republic</c:v>
                </c:pt>
                <c:pt idx="12">
                  <c:v>Kazakhstan</c:v>
                </c:pt>
                <c:pt idx="13">
                  <c:v>Bulgaria</c:v>
                </c:pt>
                <c:pt idx="14">
                  <c:v>Uzbekistan</c:v>
                </c:pt>
                <c:pt idx="15">
                  <c:v>Russian Federation</c:v>
                </c:pt>
                <c:pt idx="16">
                  <c:v>Moldova</c:v>
                </c:pt>
                <c:pt idx="17">
                  <c:v>Ukraine</c:v>
                </c:pt>
                <c:pt idx="18">
                  <c:v>Armenia</c:v>
                </c:pt>
                <c:pt idx="19">
                  <c:v>Tajikistan</c:v>
                </c:pt>
                <c:pt idx="20">
                  <c:v>Georgia</c:v>
                </c:pt>
                <c:pt idx="21">
                  <c:v>Azerbaijan</c:v>
                </c:pt>
              </c:strCache>
            </c:strRef>
          </c:cat>
          <c:val>
            <c:numRef>
              <c:f>PrHE_OOP!$C$3:$C$24</c:f>
              <c:numCache>
                <c:formatCode>_(* #,##0.0_);_(* \(#,##0.0\);_(* "-"??_);_(@_)</c:formatCode>
                <c:ptCount val="22"/>
                <c:pt idx="0">
                  <c:v>15.462809562683105</c:v>
                </c:pt>
                <c:pt idx="1">
                  <c:v>18.132902145385742</c:v>
                </c:pt>
                <c:pt idx="2">
                  <c:v>19.596221923828125</c:v>
                </c:pt>
                <c:pt idx="3">
                  <c:v>21.176297300000002</c:v>
                </c:pt>
                <c:pt idx="4">
                  <c:v>22.551979064941406</c:v>
                </c:pt>
                <c:pt idx="5">
                  <c:v>27.494850158691406</c:v>
                </c:pt>
                <c:pt idx="6">
                  <c:v>28.266153335571289</c:v>
                </c:pt>
                <c:pt idx="7">
                  <c:v>29.016304016113281</c:v>
                </c:pt>
                <c:pt idx="8">
                  <c:v>34.019371032714844</c:v>
                </c:pt>
                <c:pt idx="9">
                  <c:v>34.213459014892578</c:v>
                </c:pt>
                <c:pt idx="10">
                  <c:v>36.823234558105469</c:v>
                </c:pt>
                <c:pt idx="11">
                  <c:v>43.868431091308594</c:v>
                </c:pt>
                <c:pt idx="12">
                  <c:v>44.193683624267578</c:v>
                </c:pt>
                <c:pt idx="13">
                  <c:v>45.426048278808594</c:v>
                </c:pt>
                <c:pt idx="14">
                  <c:v>46.711711883544922</c:v>
                </c:pt>
                <c:pt idx="15">
                  <c:v>47.797599792480469</c:v>
                </c:pt>
                <c:pt idx="16">
                  <c:v>48.622962951660156</c:v>
                </c:pt>
                <c:pt idx="17">
                  <c:v>49.201590009999997</c:v>
                </c:pt>
                <c:pt idx="18">
                  <c:v>57.017601013183594</c:v>
                </c:pt>
                <c:pt idx="19">
                  <c:v>71.169914245605469</c:v>
                </c:pt>
                <c:pt idx="20">
                  <c:v>79.064285278320313</c:v>
                </c:pt>
                <c:pt idx="21">
                  <c:v>79.609153747558594</c:v>
                </c:pt>
              </c:numCache>
            </c:numRef>
          </c:val>
          <c:extLst>
            <c:ext xmlns:c16="http://schemas.microsoft.com/office/drawing/2014/chart" uri="{C3380CC4-5D6E-409C-BE32-E72D297353CC}">
              <c16:uniqueId val="{00000005-682B-43A0-92A1-510113168616}"/>
            </c:ext>
          </c:extLst>
        </c:ser>
        <c:dLbls>
          <c:dLblPos val="outEnd"/>
          <c:showLegendKey val="0"/>
          <c:showVal val="1"/>
          <c:showCatName val="0"/>
          <c:showSerName val="0"/>
          <c:showPercent val="0"/>
          <c:showBubbleSize val="0"/>
        </c:dLbls>
        <c:gapWidth val="100"/>
        <c:axId val="1571149583"/>
        <c:axId val="1571147503"/>
      </c:barChart>
      <c:catAx>
        <c:axId val="1571149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1147503"/>
        <c:crosses val="autoZero"/>
        <c:auto val="1"/>
        <c:lblAlgn val="ctr"/>
        <c:lblOffset val="100"/>
        <c:noMultiLvlLbl val="0"/>
      </c:catAx>
      <c:valAx>
        <c:axId val="157114750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1149583"/>
        <c:crosses val="autoZero"/>
        <c:crossBetween val="between"/>
      </c:valAx>
      <c:spPr>
        <a:noFill/>
        <a:ln>
          <a:noFill/>
        </a:ln>
        <a:effectLst/>
      </c:spPr>
    </c:plotArea>
    <c:legend>
      <c:legendPos val="b"/>
      <c:layout>
        <c:manualLayout>
          <c:xMode val="edge"/>
          <c:yMode val="edge"/>
          <c:x val="3.2397037948235209E-2"/>
          <c:y val="0.92820012388423179"/>
          <c:w val="0.95081280999676343"/>
          <c:h val="5.6781455490722756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Sheet6!$A$3</c:f>
              <c:strCache>
                <c:ptCount val="1"/>
                <c:pt idx="0">
                  <c:v>Proportion of households with catastrophic health expenditures</c:v>
                </c:pt>
              </c:strCache>
            </c:strRef>
          </c:tx>
          <c:spPr>
            <a:ln w="28575"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0AE4-4A70-B7B2-D33C25D807A1}"/>
                </c:ext>
              </c:extLst>
            </c:dLbl>
            <c:dLbl>
              <c:idx val="2"/>
              <c:delete val="1"/>
              <c:extLst>
                <c:ext xmlns:c15="http://schemas.microsoft.com/office/drawing/2012/chart" uri="{CE6537A1-D6FC-4f65-9D91-7224C49458BB}"/>
                <c:ext xmlns:c16="http://schemas.microsoft.com/office/drawing/2014/chart" uri="{C3380CC4-5D6E-409C-BE32-E72D297353CC}">
                  <c16:uniqueId val="{00000001-0AE4-4A70-B7B2-D33C25D807A1}"/>
                </c:ext>
              </c:extLst>
            </c:dLbl>
            <c:dLbl>
              <c:idx val="3"/>
              <c:delete val="1"/>
              <c:extLst>
                <c:ext xmlns:c15="http://schemas.microsoft.com/office/drawing/2012/chart" uri="{CE6537A1-D6FC-4f65-9D91-7224C49458BB}"/>
                <c:ext xmlns:c16="http://schemas.microsoft.com/office/drawing/2014/chart" uri="{C3380CC4-5D6E-409C-BE32-E72D297353CC}">
                  <c16:uniqueId val="{00000002-0AE4-4A70-B7B2-D33C25D807A1}"/>
                </c:ext>
              </c:extLst>
            </c:dLbl>
            <c:dLbl>
              <c:idx val="4"/>
              <c:delete val="1"/>
              <c:extLst>
                <c:ext xmlns:c15="http://schemas.microsoft.com/office/drawing/2012/chart" uri="{CE6537A1-D6FC-4f65-9D91-7224C49458BB}"/>
                <c:ext xmlns:c16="http://schemas.microsoft.com/office/drawing/2014/chart" uri="{C3380CC4-5D6E-409C-BE32-E72D297353CC}">
                  <c16:uniqueId val="{00000003-0AE4-4A70-B7B2-D33C25D807A1}"/>
                </c:ext>
              </c:extLst>
            </c:dLbl>
            <c:dLbl>
              <c:idx val="5"/>
              <c:delete val="1"/>
              <c:extLst>
                <c:ext xmlns:c15="http://schemas.microsoft.com/office/drawing/2012/chart" uri="{CE6537A1-D6FC-4f65-9D91-7224C49458BB}"/>
                <c:ext xmlns:c16="http://schemas.microsoft.com/office/drawing/2014/chart" uri="{C3380CC4-5D6E-409C-BE32-E72D297353CC}">
                  <c16:uniqueId val="{00000004-0AE4-4A70-B7B2-D33C25D807A1}"/>
                </c:ext>
              </c:extLst>
            </c:dLbl>
            <c:dLbl>
              <c:idx val="6"/>
              <c:delete val="1"/>
              <c:extLst>
                <c:ext xmlns:c15="http://schemas.microsoft.com/office/drawing/2012/chart" uri="{CE6537A1-D6FC-4f65-9D91-7224C49458BB}"/>
                <c:ext xmlns:c16="http://schemas.microsoft.com/office/drawing/2014/chart" uri="{C3380CC4-5D6E-409C-BE32-E72D297353CC}">
                  <c16:uniqueId val="{00000005-0AE4-4A70-B7B2-D33C25D807A1}"/>
                </c:ext>
              </c:extLst>
            </c:dLbl>
            <c:dLbl>
              <c:idx val="7"/>
              <c:delete val="1"/>
              <c:extLst>
                <c:ext xmlns:c15="http://schemas.microsoft.com/office/drawing/2012/chart" uri="{CE6537A1-D6FC-4f65-9D91-7224C49458BB}"/>
                <c:ext xmlns:c16="http://schemas.microsoft.com/office/drawing/2014/chart" uri="{C3380CC4-5D6E-409C-BE32-E72D297353CC}">
                  <c16:uniqueId val="{00000006-0AE4-4A70-B7B2-D33C25D807A1}"/>
                </c:ext>
              </c:extLst>
            </c:dLbl>
            <c:dLbl>
              <c:idx val="8"/>
              <c:delete val="1"/>
              <c:extLst>
                <c:ext xmlns:c15="http://schemas.microsoft.com/office/drawing/2012/chart" uri="{CE6537A1-D6FC-4f65-9D91-7224C49458BB}"/>
                <c:ext xmlns:c16="http://schemas.microsoft.com/office/drawing/2014/chart" uri="{C3380CC4-5D6E-409C-BE32-E72D297353CC}">
                  <c16:uniqueId val="{00000007-0AE4-4A70-B7B2-D33C25D807A1}"/>
                </c:ext>
              </c:extLst>
            </c:dLbl>
            <c:dLbl>
              <c:idx val="9"/>
              <c:delete val="1"/>
              <c:extLst>
                <c:ext xmlns:c15="http://schemas.microsoft.com/office/drawing/2012/chart" uri="{CE6537A1-D6FC-4f65-9D91-7224C49458BB}"/>
                <c:ext xmlns:c16="http://schemas.microsoft.com/office/drawing/2014/chart" uri="{C3380CC4-5D6E-409C-BE32-E72D297353CC}">
                  <c16:uniqueId val="{00000008-0AE4-4A70-B7B2-D33C25D807A1}"/>
                </c:ext>
              </c:extLst>
            </c:dLbl>
            <c:dLbl>
              <c:idx val="10"/>
              <c:delete val="1"/>
              <c:extLst>
                <c:ext xmlns:c15="http://schemas.microsoft.com/office/drawing/2012/chart" uri="{CE6537A1-D6FC-4f65-9D91-7224C49458BB}"/>
                <c:ext xmlns:c16="http://schemas.microsoft.com/office/drawing/2014/chart" uri="{C3380CC4-5D6E-409C-BE32-E72D297353CC}">
                  <c16:uniqueId val="{00000009-0AE4-4A70-B7B2-D33C25D807A1}"/>
                </c:ext>
              </c:extLst>
            </c:dLbl>
            <c:dLbl>
              <c:idx val="11"/>
              <c:delete val="1"/>
              <c:extLst>
                <c:ext xmlns:c15="http://schemas.microsoft.com/office/drawing/2012/chart" uri="{CE6537A1-D6FC-4f65-9D91-7224C49458BB}"/>
                <c:ext xmlns:c16="http://schemas.microsoft.com/office/drawing/2014/chart" uri="{C3380CC4-5D6E-409C-BE32-E72D297353CC}">
                  <c16:uniqueId val="{0000000A-0AE4-4A70-B7B2-D33C25D807A1}"/>
                </c:ext>
              </c:extLst>
            </c:dLbl>
            <c:dLbl>
              <c:idx val="12"/>
              <c:delete val="1"/>
              <c:extLst>
                <c:ext xmlns:c15="http://schemas.microsoft.com/office/drawing/2012/chart" uri="{CE6537A1-D6FC-4f65-9D91-7224C49458BB}"/>
                <c:ext xmlns:c16="http://schemas.microsoft.com/office/drawing/2014/chart" uri="{C3380CC4-5D6E-409C-BE32-E72D297353CC}">
                  <c16:uniqueId val="{0000000B-0AE4-4A70-B7B2-D33C25D807A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Sheet6!$B$2:$O$2</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Sheet6!$B$3:$O$3</c:f>
              <c:numCache>
                <c:formatCode>General</c:formatCode>
                <c:ptCount val="14"/>
                <c:pt idx="0">
                  <c:v>0.81</c:v>
                </c:pt>
                <c:pt idx="1">
                  <c:v>0.75</c:v>
                </c:pt>
                <c:pt idx="2">
                  <c:v>0.84</c:v>
                </c:pt>
                <c:pt idx="3">
                  <c:v>0.64</c:v>
                </c:pt>
                <c:pt idx="4">
                  <c:v>0.59</c:v>
                </c:pt>
                <c:pt idx="5">
                  <c:v>0.68</c:v>
                </c:pt>
                <c:pt idx="6">
                  <c:v>0.36</c:v>
                </c:pt>
                <c:pt idx="7">
                  <c:v>0.48</c:v>
                </c:pt>
                <c:pt idx="8">
                  <c:v>0.37</c:v>
                </c:pt>
                <c:pt idx="9">
                  <c:v>0.17</c:v>
                </c:pt>
                <c:pt idx="10">
                  <c:v>0.14000000000000001</c:v>
                </c:pt>
                <c:pt idx="11">
                  <c:v>0.22</c:v>
                </c:pt>
                <c:pt idx="12">
                  <c:v>0.31</c:v>
                </c:pt>
                <c:pt idx="13" formatCode="0.00">
                  <c:v>0.3</c:v>
                </c:pt>
              </c:numCache>
            </c:numRef>
          </c:val>
          <c:smooth val="1"/>
          <c:extLst>
            <c:ext xmlns:c16="http://schemas.microsoft.com/office/drawing/2014/chart" uri="{C3380CC4-5D6E-409C-BE32-E72D297353CC}">
              <c16:uniqueId val="{0000000C-0AE4-4A70-B7B2-D33C25D807A1}"/>
            </c:ext>
          </c:extLst>
        </c:ser>
        <c:ser>
          <c:idx val="1"/>
          <c:order val="1"/>
          <c:tx>
            <c:strRef>
              <c:f>Sheet6!$A$4</c:f>
              <c:strCache>
                <c:ptCount val="1"/>
                <c:pt idx="0">
                  <c:v>Incidence of household impoverishment due to health  expenditures </c:v>
                </c:pt>
              </c:strCache>
            </c:strRef>
          </c:tx>
          <c:spPr>
            <a:ln w="28575" cap="rnd">
              <a:solidFill>
                <a:schemeClr val="accent2"/>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D-0AE4-4A70-B7B2-D33C25D807A1}"/>
                </c:ext>
              </c:extLst>
            </c:dLbl>
            <c:dLbl>
              <c:idx val="2"/>
              <c:delete val="1"/>
              <c:extLst>
                <c:ext xmlns:c15="http://schemas.microsoft.com/office/drawing/2012/chart" uri="{CE6537A1-D6FC-4f65-9D91-7224C49458BB}"/>
                <c:ext xmlns:c16="http://schemas.microsoft.com/office/drawing/2014/chart" uri="{C3380CC4-5D6E-409C-BE32-E72D297353CC}">
                  <c16:uniqueId val="{0000000E-0AE4-4A70-B7B2-D33C25D807A1}"/>
                </c:ext>
              </c:extLst>
            </c:dLbl>
            <c:dLbl>
              <c:idx val="3"/>
              <c:delete val="1"/>
              <c:extLst>
                <c:ext xmlns:c15="http://schemas.microsoft.com/office/drawing/2012/chart" uri="{CE6537A1-D6FC-4f65-9D91-7224C49458BB}"/>
                <c:ext xmlns:c16="http://schemas.microsoft.com/office/drawing/2014/chart" uri="{C3380CC4-5D6E-409C-BE32-E72D297353CC}">
                  <c16:uniqueId val="{0000000F-0AE4-4A70-B7B2-D33C25D807A1}"/>
                </c:ext>
              </c:extLst>
            </c:dLbl>
            <c:dLbl>
              <c:idx val="4"/>
              <c:delete val="1"/>
              <c:extLst>
                <c:ext xmlns:c15="http://schemas.microsoft.com/office/drawing/2012/chart" uri="{CE6537A1-D6FC-4f65-9D91-7224C49458BB}"/>
                <c:ext xmlns:c16="http://schemas.microsoft.com/office/drawing/2014/chart" uri="{C3380CC4-5D6E-409C-BE32-E72D297353CC}">
                  <c16:uniqueId val="{00000010-0AE4-4A70-B7B2-D33C25D807A1}"/>
                </c:ext>
              </c:extLst>
            </c:dLbl>
            <c:dLbl>
              <c:idx val="5"/>
              <c:delete val="1"/>
              <c:extLst>
                <c:ext xmlns:c15="http://schemas.microsoft.com/office/drawing/2012/chart" uri="{CE6537A1-D6FC-4f65-9D91-7224C49458BB}"/>
                <c:ext xmlns:c16="http://schemas.microsoft.com/office/drawing/2014/chart" uri="{C3380CC4-5D6E-409C-BE32-E72D297353CC}">
                  <c16:uniqueId val="{00000011-0AE4-4A70-B7B2-D33C25D807A1}"/>
                </c:ext>
              </c:extLst>
            </c:dLbl>
            <c:dLbl>
              <c:idx val="6"/>
              <c:delete val="1"/>
              <c:extLst>
                <c:ext xmlns:c15="http://schemas.microsoft.com/office/drawing/2012/chart" uri="{CE6537A1-D6FC-4f65-9D91-7224C49458BB}"/>
                <c:ext xmlns:c16="http://schemas.microsoft.com/office/drawing/2014/chart" uri="{C3380CC4-5D6E-409C-BE32-E72D297353CC}">
                  <c16:uniqueId val="{00000012-0AE4-4A70-B7B2-D33C25D807A1}"/>
                </c:ext>
              </c:extLst>
            </c:dLbl>
            <c:dLbl>
              <c:idx val="7"/>
              <c:delete val="1"/>
              <c:extLst>
                <c:ext xmlns:c15="http://schemas.microsoft.com/office/drawing/2012/chart" uri="{CE6537A1-D6FC-4f65-9D91-7224C49458BB}"/>
                <c:ext xmlns:c16="http://schemas.microsoft.com/office/drawing/2014/chart" uri="{C3380CC4-5D6E-409C-BE32-E72D297353CC}">
                  <c16:uniqueId val="{00000013-0AE4-4A70-B7B2-D33C25D807A1}"/>
                </c:ext>
              </c:extLst>
            </c:dLbl>
            <c:dLbl>
              <c:idx val="8"/>
              <c:delete val="1"/>
              <c:extLst>
                <c:ext xmlns:c15="http://schemas.microsoft.com/office/drawing/2012/chart" uri="{CE6537A1-D6FC-4f65-9D91-7224C49458BB}"/>
                <c:ext xmlns:c16="http://schemas.microsoft.com/office/drawing/2014/chart" uri="{C3380CC4-5D6E-409C-BE32-E72D297353CC}">
                  <c16:uniqueId val="{00000014-0AE4-4A70-B7B2-D33C25D807A1}"/>
                </c:ext>
              </c:extLst>
            </c:dLbl>
            <c:dLbl>
              <c:idx val="9"/>
              <c:delete val="1"/>
              <c:extLst>
                <c:ext xmlns:c15="http://schemas.microsoft.com/office/drawing/2012/chart" uri="{CE6537A1-D6FC-4f65-9D91-7224C49458BB}"/>
                <c:ext xmlns:c16="http://schemas.microsoft.com/office/drawing/2014/chart" uri="{C3380CC4-5D6E-409C-BE32-E72D297353CC}">
                  <c16:uniqueId val="{00000015-0AE4-4A70-B7B2-D33C25D807A1}"/>
                </c:ext>
              </c:extLst>
            </c:dLbl>
            <c:dLbl>
              <c:idx val="10"/>
              <c:delete val="1"/>
              <c:extLst>
                <c:ext xmlns:c15="http://schemas.microsoft.com/office/drawing/2012/chart" uri="{CE6537A1-D6FC-4f65-9D91-7224C49458BB}"/>
                <c:ext xmlns:c16="http://schemas.microsoft.com/office/drawing/2014/chart" uri="{C3380CC4-5D6E-409C-BE32-E72D297353CC}">
                  <c16:uniqueId val="{00000016-0AE4-4A70-B7B2-D33C25D807A1}"/>
                </c:ext>
              </c:extLst>
            </c:dLbl>
            <c:dLbl>
              <c:idx val="11"/>
              <c:delete val="1"/>
              <c:extLst>
                <c:ext xmlns:c15="http://schemas.microsoft.com/office/drawing/2012/chart" uri="{CE6537A1-D6FC-4f65-9D91-7224C49458BB}"/>
                <c:ext xmlns:c16="http://schemas.microsoft.com/office/drawing/2014/chart" uri="{C3380CC4-5D6E-409C-BE32-E72D297353CC}">
                  <c16:uniqueId val="{00000017-0AE4-4A70-B7B2-D33C25D807A1}"/>
                </c:ext>
              </c:extLst>
            </c:dLbl>
            <c:dLbl>
              <c:idx val="12"/>
              <c:delete val="1"/>
              <c:extLst>
                <c:ext xmlns:c15="http://schemas.microsoft.com/office/drawing/2012/chart" uri="{CE6537A1-D6FC-4f65-9D91-7224C49458BB}"/>
                <c:ext xmlns:c16="http://schemas.microsoft.com/office/drawing/2014/chart" uri="{C3380CC4-5D6E-409C-BE32-E72D297353CC}">
                  <c16:uniqueId val="{00000018-0AE4-4A70-B7B2-D33C25D807A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Sheet6!$B$2:$O$2</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Sheet6!$B$4:$O$4</c:f>
              <c:numCache>
                <c:formatCode>General</c:formatCode>
                <c:ptCount val="14"/>
                <c:pt idx="0">
                  <c:v>0.43</c:v>
                </c:pt>
                <c:pt idx="1">
                  <c:v>0.25</c:v>
                </c:pt>
                <c:pt idx="2">
                  <c:v>0.28000000000000003</c:v>
                </c:pt>
                <c:pt idx="3">
                  <c:v>0.23</c:v>
                </c:pt>
                <c:pt idx="4">
                  <c:v>0.34</c:v>
                </c:pt>
                <c:pt idx="5">
                  <c:v>0.19</c:v>
                </c:pt>
                <c:pt idx="6">
                  <c:v>0.17</c:v>
                </c:pt>
                <c:pt idx="7">
                  <c:v>0.22</c:v>
                </c:pt>
                <c:pt idx="8">
                  <c:v>0.15</c:v>
                </c:pt>
                <c:pt idx="9">
                  <c:v>0.15</c:v>
                </c:pt>
                <c:pt idx="10">
                  <c:v>7.0000000000000007E-2</c:v>
                </c:pt>
                <c:pt idx="11">
                  <c:v>0.15</c:v>
                </c:pt>
                <c:pt idx="12">
                  <c:v>0.12</c:v>
                </c:pt>
                <c:pt idx="13" formatCode="0.00">
                  <c:v>0.13</c:v>
                </c:pt>
              </c:numCache>
            </c:numRef>
          </c:val>
          <c:smooth val="1"/>
          <c:extLst>
            <c:ext xmlns:c16="http://schemas.microsoft.com/office/drawing/2014/chart" uri="{C3380CC4-5D6E-409C-BE32-E72D297353CC}">
              <c16:uniqueId val="{00000019-0AE4-4A70-B7B2-D33C25D807A1}"/>
            </c:ext>
          </c:extLst>
        </c:ser>
        <c:dLbls>
          <c:dLblPos val="t"/>
          <c:showLegendKey val="0"/>
          <c:showVal val="1"/>
          <c:showCatName val="0"/>
          <c:showSerName val="0"/>
          <c:showPercent val="0"/>
          <c:showBubbleSize val="0"/>
        </c:dLbls>
        <c:smooth val="0"/>
        <c:axId val="461816207"/>
        <c:axId val="461818287"/>
      </c:lineChart>
      <c:catAx>
        <c:axId val="461816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818287"/>
        <c:crosses val="autoZero"/>
        <c:auto val="1"/>
        <c:lblAlgn val="ctr"/>
        <c:lblOffset val="100"/>
        <c:noMultiLvlLbl val="0"/>
      </c:catAx>
      <c:valAx>
        <c:axId val="461818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181620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667328967056697E-2"/>
          <c:y val="3.3898305084745797E-2"/>
          <c:w val="0.96249417420953198"/>
          <c:h val="0.90837070154366295"/>
        </c:manualLayout>
      </c:layout>
      <c:lineChart>
        <c:grouping val="standard"/>
        <c:varyColors val="0"/>
        <c:ser>
          <c:idx val="0"/>
          <c:order val="0"/>
          <c:tx>
            <c:strRef>
              <c:f>Sheet3!$A$2</c:f>
              <c:strCache>
                <c:ptCount val="1"/>
                <c:pt idx="0">
                  <c:v>Health</c:v>
                </c:pt>
              </c:strCache>
            </c:strRef>
          </c:tx>
          <c:spPr>
            <a:ln w="44450" cap="rnd">
              <a:solidFill>
                <a:schemeClr val="accent1"/>
              </a:solidFill>
              <a:round/>
            </a:ln>
            <a:effectLst/>
          </c:spPr>
          <c:marker>
            <c:symbol val="none"/>
          </c:marker>
          <c:dLbls>
            <c:dLbl>
              <c:idx val="0"/>
              <c:layout>
                <c:manualLayout>
                  <c:x val="-5.5555555555555497E-2"/>
                  <c:y val="4.62962962962963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90-4336-957C-273A0A2A1841}"/>
                </c:ext>
              </c:extLst>
            </c:dLbl>
            <c:dLbl>
              <c:idx val="10"/>
              <c:layout>
                <c:manualLayout>
                  <c:x val="-1.557632398753889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90-4336-957C-273A0A2A1841}"/>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Sheet3!$B$2:$L$2</c:f>
              <c:numCache>
                <c:formatCode>0</c:formatCode>
                <c:ptCount val="11"/>
                <c:pt idx="0">
                  <c:v>46.9</c:v>
                </c:pt>
                <c:pt idx="1">
                  <c:v>55.3</c:v>
                </c:pt>
                <c:pt idx="2">
                  <c:v>52.3</c:v>
                </c:pt>
                <c:pt idx="3">
                  <c:v>66.5</c:v>
                </c:pt>
                <c:pt idx="4">
                  <c:v>63.36</c:v>
                </c:pt>
                <c:pt idx="5">
                  <c:v>65.05</c:v>
                </c:pt>
                <c:pt idx="6">
                  <c:v>73.040000000000006</c:v>
                </c:pt>
                <c:pt idx="7">
                  <c:v>75.900000000000006</c:v>
                </c:pt>
                <c:pt idx="8">
                  <c:v>74.8</c:v>
                </c:pt>
                <c:pt idx="9">
                  <c:v>74.66</c:v>
                </c:pt>
                <c:pt idx="10">
                  <c:v>71.2</c:v>
                </c:pt>
              </c:numCache>
            </c:numRef>
          </c:val>
          <c:smooth val="1"/>
          <c:extLst>
            <c:ext xmlns:c16="http://schemas.microsoft.com/office/drawing/2014/chart" uri="{C3380CC4-5D6E-409C-BE32-E72D297353CC}">
              <c16:uniqueId val="{00000002-D190-4336-957C-273A0A2A1841}"/>
            </c:ext>
          </c:extLst>
        </c:ser>
        <c:ser>
          <c:idx val="1"/>
          <c:order val="1"/>
          <c:tx>
            <c:strRef>
              <c:f>Sheet3!$A$3</c:f>
              <c:strCache>
                <c:ptCount val="1"/>
                <c:pt idx="0">
                  <c:v>Education</c:v>
                </c:pt>
              </c:strCache>
            </c:strRef>
          </c:tx>
          <c:spPr>
            <a:ln w="28575" cap="rnd">
              <a:solidFill>
                <a:schemeClr val="accent2"/>
              </a:solidFill>
              <a:round/>
            </a:ln>
            <a:effectLst/>
          </c:spPr>
          <c:marker>
            <c:symbol val="none"/>
          </c:marker>
          <c:dLbls>
            <c:dLbl>
              <c:idx val="0"/>
              <c:layout>
                <c:manualLayout>
                  <c:x val="-5.5555555555555497E-2"/>
                  <c:y val="-1.8518518518518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90-4336-957C-273A0A2A1841}"/>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90-4336-957C-273A0A2A184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Sheet3!$B$3:$L$3</c:f>
              <c:numCache>
                <c:formatCode>0</c:formatCode>
                <c:ptCount val="11"/>
                <c:pt idx="0">
                  <c:v>48.68</c:v>
                </c:pt>
                <c:pt idx="1">
                  <c:v>52.44</c:v>
                </c:pt>
                <c:pt idx="2">
                  <c:v>55.11</c:v>
                </c:pt>
                <c:pt idx="3">
                  <c:v>59.85</c:v>
                </c:pt>
                <c:pt idx="4">
                  <c:v>56.91</c:v>
                </c:pt>
                <c:pt idx="5">
                  <c:v>58.07</c:v>
                </c:pt>
                <c:pt idx="6">
                  <c:v>61.5</c:v>
                </c:pt>
                <c:pt idx="7">
                  <c:v>64.2</c:v>
                </c:pt>
                <c:pt idx="8">
                  <c:v>64.599999999999994</c:v>
                </c:pt>
                <c:pt idx="9">
                  <c:v>69.650000000000006</c:v>
                </c:pt>
                <c:pt idx="10">
                  <c:v>65.599999999999994</c:v>
                </c:pt>
              </c:numCache>
            </c:numRef>
          </c:val>
          <c:smooth val="1"/>
          <c:extLst>
            <c:ext xmlns:c16="http://schemas.microsoft.com/office/drawing/2014/chart" uri="{C3380CC4-5D6E-409C-BE32-E72D297353CC}">
              <c16:uniqueId val="{00000005-D190-4336-957C-273A0A2A1841}"/>
            </c:ext>
          </c:extLst>
        </c:ser>
        <c:ser>
          <c:idx val="2"/>
          <c:order val="2"/>
          <c:tx>
            <c:strRef>
              <c:f>Sheet3!$A$4</c:f>
              <c:strCache>
                <c:ptCount val="1"/>
                <c:pt idx="0">
                  <c:v>Social Security</c:v>
                </c:pt>
              </c:strCache>
            </c:strRef>
          </c:tx>
          <c:spPr>
            <a:ln w="28575" cap="rnd">
              <a:solidFill>
                <a:schemeClr val="accent3"/>
              </a:solidFill>
              <a:round/>
            </a:ln>
            <a:effectLst/>
          </c:spPr>
          <c:marker>
            <c:symbol val="none"/>
          </c:marker>
          <c:dLbls>
            <c:dLbl>
              <c:idx val="0"/>
              <c:layout>
                <c:manualLayout>
                  <c:x val="-4.4444444444444502E-2"/>
                  <c:y val="-5.0925925925925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190-4336-957C-273A0A2A1841}"/>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90-4336-957C-273A0A2A184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Sheet3!$B$4:$L$4</c:f>
              <c:numCache>
                <c:formatCode>0</c:formatCode>
                <c:ptCount val="11"/>
                <c:pt idx="0">
                  <c:v>52.5</c:v>
                </c:pt>
                <c:pt idx="1">
                  <c:v>61.6</c:v>
                </c:pt>
                <c:pt idx="2">
                  <c:v>63.8</c:v>
                </c:pt>
                <c:pt idx="3">
                  <c:v>73.8</c:v>
                </c:pt>
                <c:pt idx="4">
                  <c:v>71.459999999999994</c:v>
                </c:pt>
                <c:pt idx="5">
                  <c:v>58.9</c:v>
                </c:pt>
                <c:pt idx="6">
                  <c:v>54.9</c:v>
                </c:pt>
                <c:pt idx="7">
                  <c:v>56.1</c:v>
                </c:pt>
                <c:pt idx="8">
                  <c:v>59.7</c:v>
                </c:pt>
                <c:pt idx="9">
                  <c:v>69.62</c:v>
                </c:pt>
                <c:pt idx="10">
                  <c:v>58.4</c:v>
                </c:pt>
              </c:numCache>
            </c:numRef>
          </c:val>
          <c:smooth val="1"/>
          <c:extLst>
            <c:ext xmlns:c16="http://schemas.microsoft.com/office/drawing/2014/chart" uri="{C3380CC4-5D6E-409C-BE32-E72D297353CC}">
              <c16:uniqueId val="{00000008-D190-4336-957C-273A0A2A1841}"/>
            </c:ext>
          </c:extLst>
        </c:ser>
        <c:ser>
          <c:idx val="3"/>
          <c:order val="3"/>
          <c:tx>
            <c:strRef>
              <c:f>Sheet3!$A$5</c:f>
              <c:strCache>
                <c:ptCount val="1"/>
                <c:pt idx="0">
                  <c:v>Justice</c:v>
                </c:pt>
              </c:strCache>
            </c:strRef>
          </c:tx>
          <c:spPr>
            <a:ln w="28575" cap="rnd">
              <a:solidFill>
                <a:schemeClr val="accent4"/>
              </a:solidFill>
              <a:round/>
            </a:ln>
            <a:effectLst/>
          </c:spPr>
          <c:marker>
            <c:symbol val="none"/>
          </c:marker>
          <c:dLbls>
            <c:dLbl>
              <c:idx val="0"/>
              <c:layout>
                <c:manualLayout>
                  <c:x val="-0.05"/>
                  <c:y val="4.6296296296296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190-4336-957C-273A0A2A1841}"/>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190-4336-957C-273A0A2A184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Sheet3!$B$1:$L$1</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Sheet3!$B$5:$L$5</c:f>
              <c:numCache>
                <c:formatCode>0</c:formatCode>
                <c:ptCount val="11"/>
                <c:pt idx="0">
                  <c:v>44.7</c:v>
                </c:pt>
                <c:pt idx="1">
                  <c:v>38.9</c:v>
                </c:pt>
                <c:pt idx="2">
                  <c:v>45.2</c:v>
                </c:pt>
                <c:pt idx="3">
                  <c:v>48.8</c:v>
                </c:pt>
                <c:pt idx="4">
                  <c:v>45.26</c:v>
                </c:pt>
                <c:pt idx="5">
                  <c:v>38.68</c:v>
                </c:pt>
                <c:pt idx="6">
                  <c:v>37.19</c:v>
                </c:pt>
                <c:pt idx="7">
                  <c:v>38.9</c:v>
                </c:pt>
                <c:pt idx="8">
                  <c:v>44.7</c:v>
                </c:pt>
                <c:pt idx="9">
                  <c:v>52.76</c:v>
                </c:pt>
                <c:pt idx="10">
                  <c:v>50.8</c:v>
                </c:pt>
              </c:numCache>
            </c:numRef>
          </c:val>
          <c:smooth val="1"/>
          <c:extLst>
            <c:ext xmlns:c16="http://schemas.microsoft.com/office/drawing/2014/chart" uri="{C3380CC4-5D6E-409C-BE32-E72D297353CC}">
              <c16:uniqueId val="{0000000B-D190-4336-957C-273A0A2A1841}"/>
            </c:ext>
          </c:extLst>
        </c:ser>
        <c:dLbls>
          <c:showLegendKey val="0"/>
          <c:showVal val="0"/>
          <c:showCatName val="0"/>
          <c:showSerName val="0"/>
          <c:showPercent val="0"/>
          <c:showBubbleSize val="0"/>
        </c:dLbls>
        <c:smooth val="0"/>
        <c:axId val="1322382144"/>
        <c:axId val="1321415584"/>
      </c:lineChart>
      <c:catAx>
        <c:axId val="132238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1415584"/>
        <c:crosses val="autoZero"/>
        <c:auto val="1"/>
        <c:lblAlgn val="ctr"/>
        <c:lblOffset val="100"/>
        <c:noMultiLvlLbl val="0"/>
      </c:catAx>
      <c:valAx>
        <c:axId val="1321415584"/>
        <c:scaling>
          <c:orientation val="minMax"/>
          <c:min val="30"/>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2382144"/>
        <c:crosses val="autoZero"/>
        <c:crossBetween val="between"/>
      </c:valAx>
      <c:spPr>
        <a:noFill/>
        <a:ln>
          <a:noFill/>
        </a:ln>
        <a:effectLst/>
      </c:spPr>
    </c:plotArea>
    <c:legend>
      <c:legendPos val="r"/>
      <c:layout>
        <c:manualLayout>
          <c:xMode val="edge"/>
          <c:yMode val="edge"/>
          <c:x val="0.80968798292736799"/>
          <c:y val="0.63821860335639902"/>
          <c:w val="0.19031201707263201"/>
          <c:h val="0.286009305654975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ka-GE" sz="2000" dirty="0"/>
              <a:t>სახელმწიფო ჯანდაცვის და გრძელვადიანი სამედიცინო მომსახურების საპროგნოზო ხარჯები</a:t>
            </a:r>
            <a:endParaRPr lang="en-US" sz="2000" dirty="0"/>
          </a:p>
          <a:p>
            <a:pPr>
              <a:defRPr sz="2400"/>
            </a:pPr>
            <a:r>
              <a:rPr lang="en-US" sz="2400" dirty="0"/>
              <a:t>(</a:t>
            </a:r>
            <a:r>
              <a:rPr lang="ka-GE" sz="2400" dirty="0" err="1"/>
              <a:t>მშპ</a:t>
            </a:r>
            <a:r>
              <a:rPr lang="ka-GE" sz="2400" dirty="0"/>
              <a:t>-ს </a:t>
            </a:r>
            <a:r>
              <a:rPr lang="en-US" sz="2400" dirty="0"/>
              <a:t>%  2060</a:t>
            </a:r>
            <a:r>
              <a:rPr lang="ka-GE" sz="2400" dirty="0"/>
              <a:t> წელს</a:t>
            </a:r>
            <a:r>
              <a:rPr lang="en-US" sz="2400" dirty="0"/>
              <a:t>)</a:t>
            </a:r>
          </a:p>
        </c:rich>
      </c:tx>
      <c:layout>
        <c:manualLayout>
          <c:xMode val="edge"/>
          <c:yMode val="edge"/>
          <c:x val="0.16347975757461425"/>
          <c:y val="7.1727435744172148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Sheet2!$C$14</c:f>
              <c:strCache>
                <c:ptCount val="1"/>
                <c:pt idx="0">
                  <c:v>Healthcare</c:v>
                </c:pt>
              </c:strCache>
            </c:strRef>
          </c:tx>
          <c:spPr>
            <a:solidFill>
              <a:schemeClr val="accent5">
                <a:lumMod val="50000"/>
              </a:schemeClr>
            </a:solidFill>
            <a:ln>
              <a:noFill/>
            </a:ln>
            <a:effectLst/>
          </c:spPr>
          <c:invertIfNegative val="0"/>
          <c:dLbls>
            <c:dLbl>
              <c:idx val="1"/>
              <c:tx>
                <c:rich>
                  <a:bodyPr/>
                  <a:lstStyle/>
                  <a:p>
                    <a:fld id="{24711396-D864-4D82-A517-F58B1860262F}" type="VALUE">
                      <a:rPr lang="en-US" smtClean="0"/>
                      <a:pPr/>
                      <a:t>[VALUE]</a:t>
                    </a:fld>
                    <a:r>
                      <a:rPr lang="en-US"/>
                      <a:t>.0</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87C-4EE7-A96D-4188ACC29AA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Sheet2!$A$15:$B$21</c:f>
              <c:multiLvlStrCache>
                <c:ptCount val="6"/>
                <c:lvl>
                  <c:pt idx="0">
                    <c:v>Average 2006-2010</c:v>
                  </c:pt>
                  <c:pt idx="1">
                    <c:v>Cost-containment scenario</c:v>
                  </c:pt>
                  <c:pt idx="2">
                    <c:v>Cost-pressure scenario</c:v>
                  </c:pt>
                  <c:pt idx="3">
                    <c:v>Average 2006-2010</c:v>
                  </c:pt>
                  <c:pt idx="4">
                    <c:v>Cost-containment scenario</c:v>
                  </c:pt>
                  <c:pt idx="5">
                    <c:v>Cost-pressure scenario</c:v>
                  </c:pt>
                </c:lvl>
                <c:lvl>
                  <c:pt idx="0">
                    <c:v>OECD</c:v>
                  </c:pt>
                  <c:pt idx="3">
                    <c:v>Turkey</c:v>
                  </c:pt>
                </c:lvl>
              </c:multiLvlStrCache>
            </c:multiLvlStrRef>
          </c:cat>
          <c:val>
            <c:numRef>
              <c:f>Sheet2!$C$15:$C$20</c:f>
              <c:numCache>
                <c:formatCode>General</c:formatCode>
                <c:ptCount val="6"/>
                <c:pt idx="0">
                  <c:v>5.5</c:v>
                </c:pt>
                <c:pt idx="1">
                  <c:v>8</c:v>
                </c:pt>
                <c:pt idx="2">
                  <c:v>11.8</c:v>
                </c:pt>
                <c:pt idx="3">
                  <c:v>3.8</c:v>
                </c:pt>
                <c:pt idx="4">
                  <c:v>5.3</c:v>
                </c:pt>
                <c:pt idx="5">
                  <c:v>5.8</c:v>
                </c:pt>
              </c:numCache>
            </c:numRef>
          </c:val>
          <c:extLst>
            <c:ext xmlns:c16="http://schemas.microsoft.com/office/drawing/2014/chart" uri="{C3380CC4-5D6E-409C-BE32-E72D297353CC}">
              <c16:uniqueId val="{00000000-287C-4EE7-A96D-4188ACC29AA4}"/>
            </c:ext>
          </c:extLst>
        </c:ser>
        <c:ser>
          <c:idx val="1"/>
          <c:order val="1"/>
          <c:tx>
            <c:strRef>
              <c:f>Sheet2!$D$14</c:f>
              <c:strCache>
                <c:ptCount val="1"/>
                <c:pt idx="0">
                  <c:v>LTC</c:v>
                </c:pt>
              </c:strCache>
            </c:strRef>
          </c:tx>
          <c:spPr>
            <a:solidFill>
              <a:srgbClr val="C0000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3-287C-4EE7-A96D-4188ACC29AA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Sheet2!$A$15:$B$21</c:f>
              <c:multiLvlStrCache>
                <c:ptCount val="6"/>
                <c:lvl>
                  <c:pt idx="0">
                    <c:v>Average 2006-2010</c:v>
                  </c:pt>
                  <c:pt idx="1">
                    <c:v>Cost-containment scenario</c:v>
                  </c:pt>
                  <c:pt idx="2">
                    <c:v>Cost-pressure scenario</c:v>
                  </c:pt>
                  <c:pt idx="3">
                    <c:v>Average 2006-2010</c:v>
                  </c:pt>
                  <c:pt idx="4">
                    <c:v>Cost-containment scenario</c:v>
                  </c:pt>
                  <c:pt idx="5">
                    <c:v>Cost-pressure scenario</c:v>
                  </c:pt>
                </c:lvl>
                <c:lvl>
                  <c:pt idx="0">
                    <c:v>OECD</c:v>
                  </c:pt>
                  <c:pt idx="3">
                    <c:v>Turkey</c:v>
                  </c:pt>
                </c:lvl>
              </c:multiLvlStrCache>
            </c:multiLvlStrRef>
          </c:cat>
          <c:val>
            <c:numRef>
              <c:f>Sheet2!$D$15:$D$20</c:f>
              <c:numCache>
                <c:formatCode>General</c:formatCode>
                <c:ptCount val="6"/>
                <c:pt idx="0">
                  <c:v>0.8</c:v>
                </c:pt>
                <c:pt idx="1">
                  <c:v>1.6</c:v>
                </c:pt>
                <c:pt idx="2">
                  <c:v>2.2000000000000002</c:v>
                </c:pt>
                <c:pt idx="3">
                  <c:v>0</c:v>
                </c:pt>
                <c:pt idx="4">
                  <c:v>1.6</c:v>
                </c:pt>
                <c:pt idx="5">
                  <c:v>2.2999999999999998</c:v>
                </c:pt>
              </c:numCache>
            </c:numRef>
          </c:val>
          <c:extLst>
            <c:ext xmlns:c16="http://schemas.microsoft.com/office/drawing/2014/chart" uri="{C3380CC4-5D6E-409C-BE32-E72D297353CC}">
              <c16:uniqueId val="{00000001-287C-4EE7-A96D-4188ACC29AA4}"/>
            </c:ext>
          </c:extLst>
        </c:ser>
        <c:dLbls>
          <c:dLblPos val="ctr"/>
          <c:showLegendKey val="0"/>
          <c:showVal val="1"/>
          <c:showCatName val="0"/>
          <c:showSerName val="0"/>
          <c:showPercent val="0"/>
          <c:showBubbleSize val="0"/>
        </c:dLbls>
        <c:gapWidth val="150"/>
        <c:overlap val="100"/>
        <c:axId val="521407567"/>
        <c:axId val="521402575"/>
      </c:barChart>
      <c:catAx>
        <c:axId val="521407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1402575"/>
        <c:crosses val="autoZero"/>
        <c:auto val="1"/>
        <c:lblAlgn val="ctr"/>
        <c:lblOffset val="100"/>
        <c:noMultiLvlLbl val="0"/>
      </c:catAx>
      <c:valAx>
        <c:axId val="5214025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14075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'[Graph 7.xlsx]Sheet3'!$C$1</c:f>
              <c:strCache>
                <c:ptCount val="1"/>
                <c:pt idx="0">
                  <c:v>Healthy life expectancy (HALE) at birth (years) - 2015</c:v>
                </c:pt>
              </c:strCache>
            </c:strRef>
          </c:tx>
          <c:spPr>
            <a:ln w="19050" cap="rnd">
              <a:noFill/>
              <a:round/>
            </a:ln>
            <a:effectLst/>
          </c:spPr>
          <c:marker>
            <c:symbol val="circle"/>
            <c:size val="5"/>
            <c:spPr>
              <a:solidFill>
                <a:schemeClr val="bg1">
                  <a:lumMod val="75000"/>
                </a:schemeClr>
              </a:solidFill>
              <a:ln w="9525">
                <a:solidFill>
                  <a:schemeClr val="bg1">
                    <a:lumMod val="75000"/>
                  </a:schemeClr>
                </a:solidFill>
              </a:ln>
              <a:effectLst/>
            </c:spPr>
          </c:marker>
          <c:trendline>
            <c:spPr>
              <a:ln w="25400" cap="rnd">
                <a:solidFill>
                  <a:schemeClr val="accent5">
                    <a:lumMod val="50000"/>
                  </a:schemeClr>
                </a:solidFill>
                <a:prstDash val="sysDot"/>
              </a:ln>
              <a:effectLst/>
            </c:spPr>
            <c:trendlineType val="log"/>
            <c:dispRSqr val="0"/>
            <c:dispEq val="0"/>
          </c:trendline>
          <c:xVal>
            <c:numRef>
              <c:f>'[Graph 7.xlsx]Sheet3'!$B$7:$B$184</c:f>
              <c:numCache>
                <c:formatCode>0.0</c:formatCode>
                <c:ptCount val="178"/>
                <c:pt idx="0">
                  <c:v>1137.2434228899999</c:v>
                </c:pt>
                <c:pt idx="1">
                  <c:v>362.12527877000002</c:v>
                </c:pt>
                <c:pt idx="2">
                  <c:v>4357.26078332</c:v>
                </c:pt>
                <c:pt idx="3">
                  <c:v>5038.8816446000001</c:v>
                </c:pt>
                <c:pt idx="4">
                  <c:v>1047.3005977600001</c:v>
                </c:pt>
                <c:pt idx="5">
                  <c:v>1818.7684929</c:v>
                </c:pt>
                <c:pt idx="6">
                  <c:v>2272.8959049499999</c:v>
                </c:pt>
                <c:pt idx="7">
                  <c:v>88.075857429999999</c:v>
                </c:pt>
                <c:pt idx="8">
                  <c:v>1013.96688192</c:v>
                </c:pt>
                <c:pt idx="9">
                  <c:v>1030.9924107899999</c:v>
                </c:pt>
                <c:pt idx="10">
                  <c:v>4391.5951443100003</c:v>
                </c:pt>
                <c:pt idx="11">
                  <c:v>488.73545494000001</c:v>
                </c:pt>
                <c:pt idx="12">
                  <c:v>85.608360750000003</c:v>
                </c:pt>
                <c:pt idx="13">
                  <c:v>281.09634273</c:v>
                </c:pt>
                <c:pt idx="14">
                  <c:v>427.41129647999998</c:v>
                </c:pt>
                <c:pt idx="15">
                  <c:v>957.39697910999996</c:v>
                </c:pt>
                <c:pt idx="16">
                  <c:v>870.83699002000003</c:v>
                </c:pt>
                <c:pt idx="17">
                  <c:v>1318.1720803400001</c:v>
                </c:pt>
                <c:pt idx="18">
                  <c:v>1777.75860876</c:v>
                </c:pt>
                <c:pt idx="19">
                  <c:v>1398.87848798</c:v>
                </c:pt>
                <c:pt idx="20">
                  <c:v>82.305376879999997</c:v>
                </c:pt>
                <c:pt idx="21">
                  <c:v>58.018619450000003</c:v>
                </c:pt>
                <c:pt idx="22">
                  <c:v>187.01992050000001</c:v>
                </c:pt>
                <c:pt idx="23">
                  <c:v>310.12388300999999</c:v>
                </c:pt>
                <c:pt idx="24">
                  <c:v>183.23122805</c:v>
                </c:pt>
                <c:pt idx="25">
                  <c:v>121.92341860000001</c:v>
                </c:pt>
                <c:pt idx="26">
                  <c:v>4640.9464967100002</c:v>
                </c:pt>
                <c:pt idx="27">
                  <c:v>24.95621963</c:v>
                </c:pt>
                <c:pt idx="28">
                  <c:v>79.015386730000003</c:v>
                </c:pt>
                <c:pt idx="29">
                  <c:v>1749.3632408200001</c:v>
                </c:pt>
                <c:pt idx="30">
                  <c:v>730.51780313999996</c:v>
                </c:pt>
                <c:pt idx="31">
                  <c:v>961.88797029</c:v>
                </c:pt>
                <c:pt idx="32">
                  <c:v>100.81611783</c:v>
                </c:pt>
                <c:pt idx="33">
                  <c:v>322.63336555000001</c:v>
                </c:pt>
                <c:pt idx="34">
                  <c:v>1389.33691785</c:v>
                </c:pt>
                <c:pt idx="35">
                  <c:v>1652.12229359</c:v>
                </c:pt>
                <c:pt idx="36">
                  <c:v>2474.6167785100001</c:v>
                </c:pt>
                <c:pt idx="37">
                  <c:v>2062.3740575699999</c:v>
                </c:pt>
                <c:pt idx="38">
                  <c:v>2146.32088342</c:v>
                </c:pt>
                <c:pt idx="39">
                  <c:v>32.280431610000001</c:v>
                </c:pt>
                <c:pt idx="40">
                  <c:v>4782.0595139099996</c:v>
                </c:pt>
                <c:pt idx="41">
                  <c:v>337.95886137999997</c:v>
                </c:pt>
                <c:pt idx="42">
                  <c:v>580.32840811999995</c:v>
                </c:pt>
                <c:pt idx="43">
                  <c:v>1039.75658557</c:v>
                </c:pt>
                <c:pt idx="44">
                  <c:v>594.11025158999996</c:v>
                </c:pt>
                <c:pt idx="45">
                  <c:v>564.88546102999999</c:v>
                </c:pt>
                <c:pt idx="46">
                  <c:v>1163.41614673</c:v>
                </c:pt>
                <c:pt idx="47">
                  <c:v>51.0405941</c:v>
                </c:pt>
                <c:pt idx="48">
                  <c:v>1668.3134666799999</c:v>
                </c:pt>
                <c:pt idx="49">
                  <c:v>72.964352149999996</c:v>
                </c:pt>
                <c:pt idx="50">
                  <c:v>364.05091815999998</c:v>
                </c:pt>
                <c:pt idx="51">
                  <c:v>3701.1411273399999</c:v>
                </c:pt>
                <c:pt idx="52">
                  <c:v>4508.1345659299996</c:v>
                </c:pt>
                <c:pt idx="53">
                  <c:v>599.26416401999995</c:v>
                </c:pt>
                <c:pt idx="54">
                  <c:v>118.42800642</c:v>
                </c:pt>
                <c:pt idx="55">
                  <c:v>627.74076410999999</c:v>
                </c:pt>
                <c:pt idx="56">
                  <c:v>5182.1140491799997</c:v>
                </c:pt>
                <c:pt idx="57">
                  <c:v>145.36813142</c:v>
                </c:pt>
                <c:pt idx="58">
                  <c:v>2098.05225625</c:v>
                </c:pt>
                <c:pt idx="59">
                  <c:v>728.31317013</c:v>
                </c:pt>
                <c:pt idx="60">
                  <c:v>472.85084974</c:v>
                </c:pt>
                <c:pt idx="61">
                  <c:v>68.458215229999993</c:v>
                </c:pt>
                <c:pt idx="62">
                  <c:v>90.959108349999994</c:v>
                </c:pt>
                <c:pt idx="63">
                  <c:v>378.78631014000001</c:v>
                </c:pt>
                <c:pt idx="64">
                  <c:v>130.84864328</c:v>
                </c:pt>
                <c:pt idx="65">
                  <c:v>399.74980914999998</c:v>
                </c:pt>
                <c:pt idx="66">
                  <c:v>1826.67506469</c:v>
                </c:pt>
                <c:pt idx="67">
                  <c:v>3881.7037317700001</c:v>
                </c:pt>
                <c:pt idx="68">
                  <c:v>267.40862498000001</c:v>
                </c:pt>
                <c:pt idx="69">
                  <c:v>299.40513923999998</c:v>
                </c:pt>
                <c:pt idx="70">
                  <c:v>1081.6715053600001</c:v>
                </c:pt>
                <c:pt idx="71">
                  <c:v>667.00735288999999</c:v>
                </c:pt>
                <c:pt idx="72">
                  <c:v>3801.06423038</c:v>
                </c:pt>
                <c:pt idx="73">
                  <c:v>2599.13225388</c:v>
                </c:pt>
                <c:pt idx="74">
                  <c:v>3238.88900053</c:v>
                </c:pt>
                <c:pt idx="75">
                  <c:v>476.17910904000001</c:v>
                </c:pt>
                <c:pt idx="76">
                  <c:v>3726.67637444</c:v>
                </c:pt>
                <c:pt idx="77">
                  <c:v>797.59333290999996</c:v>
                </c:pt>
                <c:pt idx="78">
                  <c:v>1068.06212381</c:v>
                </c:pt>
                <c:pt idx="79">
                  <c:v>168.98178730000001</c:v>
                </c:pt>
                <c:pt idx="80">
                  <c:v>183.56233104</c:v>
                </c:pt>
                <c:pt idx="81">
                  <c:v>2319.6046497100001</c:v>
                </c:pt>
                <c:pt idx="82">
                  <c:v>215.05762806999999</c:v>
                </c:pt>
                <c:pt idx="83">
                  <c:v>98.467782369999995</c:v>
                </c:pt>
                <c:pt idx="84">
                  <c:v>940.30243923</c:v>
                </c:pt>
                <c:pt idx="85">
                  <c:v>987.38532955000005</c:v>
                </c:pt>
                <c:pt idx="86">
                  <c:v>276.04193164999998</c:v>
                </c:pt>
                <c:pt idx="87">
                  <c:v>98.285891640000003</c:v>
                </c:pt>
                <c:pt idx="88">
                  <c:v>806.22574483000005</c:v>
                </c:pt>
                <c:pt idx="89">
                  <c:v>1718.0232903900001</c:v>
                </c:pt>
                <c:pt idx="90">
                  <c:v>6812.0803478500002</c:v>
                </c:pt>
                <c:pt idx="91">
                  <c:v>43.704767779999997</c:v>
                </c:pt>
                <c:pt idx="92">
                  <c:v>93.482086940000002</c:v>
                </c:pt>
                <c:pt idx="93">
                  <c:v>1040.23279265</c:v>
                </c:pt>
                <c:pt idx="94">
                  <c:v>1995.8422550400001</c:v>
                </c:pt>
                <c:pt idx="95">
                  <c:v>108.09989826</c:v>
                </c:pt>
                <c:pt idx="96">
                  <c:v>3071.6276507799998</c:v>
                </c:pt>
                <c:pt idx="97">
                  <c:v>148.10751933</c:v>
                </c:pt>
                <c:pt idx="98">
                  <c:v>896.15816959999995</c:v>
                </c:pt>
                <c:pt idx="99">
                  <c:v>1121.9887776</c:v>
                </c:pt>
                <c:pt idx="100">
                  <c:v>565.07024751999995</c:v>
                </c:pt>
                <c:pt idx="101">
                  <c:v>888.16736185000002</c:v>
                </c:pt>
                <c:pt idx="102">
                  <c:v>446.63974242</c:v>
                </c:pt>
                <c:pt idx="103">
                  <c:v>79.320694160000002</c:v>
                </c:pt>
                <c:pt idx="104">
                  <c:v>103.46613421000001</c:v>
                </c:pt>
                <c:pt idx="105">
                  <c:v>869.29535580000004</c:v>
                </c:pt>
                <c:pt idx="106">
                  <c:v>137.3973226</c:v>
                </c:pt>
                <c:pt idx="107">
                  <c:v>5201.6963765999999</c:v>
                </c:pt>
                <c:pt idx="108">
                  <c:v>4018.3078187800002</c:v>
                </c:pt>
                <c:pt idx="109">
                  <c:v>444.61846220000001</c:v>
                </c:pt>
                <c:pt idx="110">
                  <c:v>53.530402039999998</c:v>
                </c:pt>
                <c:pt idx="111">
                  <c:v>216.87117050000001</c:v>
                </c:pt>
                <c:pt idx="112">
                  <c:v>6346.6154633699998</c:v>
                </c:pt>
                <c:pt idx="113">
                  <c:v>1441.96769341</c:v>
                </c:pt>
                <c:pt idx="114">
                  <c:v>128.98872466</c:v>
                </c:pt>
                <c:pt idx="115">
                  <c:v>1676.95228529</c:v>
                </c:pt>
                <c:pt idx="116">
                  <c:v>109.48832118999999</c:v>
                </c:pt>
                <c:pt idx="117">
                  <c:v>872.92836492000004</c:v>
                </c:pt>
                <c:pt idx="118">
                  <c:v>656.18008382000005</c:v>
                </c:pt>
                <c:pt idx="119">
                  <c:v>328.87213835</c:v>
                </c:pt>
                <c:pt idx="120">
                  <c:v>1570.4464691799999</c:v>
                </c:pt>
                <c:pt idx="121">
                  <c:v>2689.9423357800001</c:v>
                </c:pt>
                <c:pt idx="122">
                  <c:v>3071.1877565999998</c:v>
                </c:pt>
                <c:pt idx="123">
                  <c:v>2530.57164113</c:v>
                </c:pt>
                <c:pt idx="124">
                  <c:v>514.21019947000002</c:v>
                </c:pt>
                <c:pt idx="125">
                  <c:v>1079.25833188</c:v>
                </c:pt>
                <c:pt idx="126">
                  <c:v>1835.7132779000001</c:v>
                </c:pt>
                <c:pt idx="127">
                  <c:v>125.06543320999999</c:v>
                </c:pt>
                <c:pt idx="128">
                  <c:v>417.81388559999999</c:v>
                </c:pt>
                <c:pt idx="129">
                  <c:v>299.72955882000002</c:v>
                </c:pt>
                <c:pt idx="130">
                  <c:v>2465.9767676900001</c:v>
                </c:pt>
                <c:pt idx="131">
                  <c:v>106.93550431</c:v>
                </c:pt>
                <c:pt idx="132">
                  <c:v>1312.22306804</c:v>
                </c:pt>
                <c:pt idx="133">
                  <c:v>844.33708839999997</c:v>
                </c:pt>
                <c:pt idx="134">
                  <c:v>223.74445177999999</c:v>
                </c:pt>
                <c:pt idx="135">
                  <c:v>4046.9752878999998</c:v>
                </c:pt>
                <c:pt idx="136">
                  <c:v>2179.0510036199998</c:v>
                </c:pt>
                <c:pt idx="137">
                  <c:v>2697.67107106</c:v>
                </c:pt>
                <c:pt idx="138">
                  <c:v>107.60977318</c:v>
                </c:pt>
                <c:pt idx="139">
                  <c:v>1148.3724984400001</c:v>
                </c:pt>
                <c:pt idx="140">
                  <c:v>72.822148949999999</c:v>
                </c:pt>
                <c:pt idx="141">
                  <c:v>2965.8183247100001</c:v>
                </c:pt>
                <c:pt idx="142">
                  <c:v>369.17415649999998</c:v>
                </c:pt>
                <c:pt idx="143">
                  <c:v>281.64049937999999</c:v>
                </c:pt>
                <c:pt idx="144">
                  <c:v>978.62888071999998</c:v>
                </c:pt>
                <c:pt idx="145">
                  <c:v>586.82287031999999</c:v>
                </c:pt>
                <c:pt idx="146">
                  <c:v>5218.8607342400001</c:v>
                </c:pt>
                <c:pt idx="147">
                  <c:v>6468.4955732899998</c:v>
                </c:pt>
                <c:pt idx="148">
                  <c:v>375.87533693</c:v>
                </c:pt>
                <c:pt idx="149">
                  <c:v>185.14753547999999</c:v>
                </c:pt>
                <c:pt idx="150">
                  <c:v>950.14137311000002</c:v>
                </c:pt>
                <c:pt idx="151">
                  <c:v>851.15265665000004</c:v>
                </c:pt>
                <c:pt idx="152">
                  <c:v>101.53536611</c:v>
                </c:pt>
                <c:pt idx="153">
                  <c:v>76.253009460000001</c:v>
                </c:pt>
                <c:pt idx="154">
                  <c:v>269.76719936000001</c:v>
                </c:pt>
                <c:pt idx="155">
                  <c:v>1815.6549045700001</c:v>
                </c:pt>
                <c:pt idx="156">
                  <c:v>785.31749078999997</c:v>
                </c:pt>
                <c:pt idx="157">
                  <c:v>1036.46529379</c:v>
                </c:pt>
                <c:pt idx="158">
                  <c:v>319.89865997999999</c:v>
                </c:pt>
                <c:pt idx="159">
                  <c:v>132.58798788999999</c:v>
                </c:pt>
                <c:pt idx="160">
                  <c:v>584.23599725999998</c:v>
                </c:pt>
                <c:pt idx="161">
                  <c:v>2405.36771937</c:v>
                </c:pt>
                <c:pt idx="162">
                  <c:v>3376.8699652800001</c:v>
                </c:pt>
                <c:pt idx="163">
                  <c:v>137.49307091</c:v>
                </c:pt>
                <c:pt idx="164">
                  <c:v>9402.5369713300006</c:v>
                </c:pt>
                <c:pt idx="165">
                  <c:v>1792.1809730299999</c:v>
                </c:pt>
                <c:pt idx="166">
                  <c:v>339.60620291999999</c:v>
                </c:pt>
                <c:pt idx="167">
                  <c:v>150.36164396999999</c:v>
                </c:pt>
                <c:pt idx="168">
                  <c:v>922.98867425000003</c:v>
                </c:pt>
                <c:pt idx="169">
                  <c:v>390.49743035</c:v>
                </c:pt>
                <c:pt idx="170">
                  <c:v>202.1649506</c:v>
                </c:pt>
                <c:pt idx="171">
                  <c:v>194.68451092999999</c:v>
                </c:pt>
                <c:pt idx="172">
                  <c:v>114.60850655</c:v>
                </c:pt>
              </c:numCache>
            </c:numRef>
          </c:xVal>
          <c:yVal>
            <c:numRef>
              <c:f>'[Graph 7.xlsx]Sheet3'!$C$7:$C$184</c:f>
              <c:numCache>
                <c:formatCode>General</c:formatCode>
                <c:ptCount val="178"/>
                <c:pt idx="0">
                  <c:v>67.599999999999994</c:v>
                </c:pt>
                <c:pt idx="1">
                  <c:v>66.900000000000006</c:v>
                </c:pt>
                <c:pt idx="2">
                  <c:v>71.900000000000006</c:v>
                </c:pt>
                <c:pt idx="3">
                  <c:v>72</c:v>
                </c:pt>
                <c:pt idx="4">
                  <c:v>64.7</c:v>
                </c:pt>
                <c:pt idx="5">
                  <c:v>66.599999999999994</c:v>
                </c:pt>
                <c:pt idx="6">
                  <c:v>67</c:v>
                </c:pt>
                <c:pt idx="7">
                  <c:v>62.4</c:v>
                </c:pt>
                <c:pt idx="8">
                  <c:v>66.8</c:v>
                </c:pt>
                <c:pt idx="9">
                  <c:v>65.2</c:v>
                </c:pt>
                <c:pt idx="10">
                  <c:v>71.099999999999994</c:v>
                </c:pt>
                <c:pt idx="11">
                  <c:v>62.2</c:v>
                </c:pt>
                <c:pt idx="12">
                  <c:v>52.5</c:v>
                </c:pt>
                <c:pt idx="13">
                  <c:v>61.2</c:v>
                </c:pt>
                <c:pt idx="14">
                  <c:v>62.5</c:v>
                </c:pt>
                <c:pt idx="15">
                  <c:v>68.599999999999994</c:v>
                </c:pt>
                <c:pt idx="16">
                  <c:v>56.9</c:v>
                </c:pt>
                <c:pt idx="17">
                  <c:v>65.5</c:v>
                </c:pt>
                <c:pt idx="18">
                  <c:v>70.3</c:v>
                </c:pt>
                <c:pt idx="19">
                  <c:v>66.400000000000006</c:v>
                </c:pt>
                <c:pt idx="20">
                  <c:v>52.6</c:v>
                </c:pt>
                <c:pt idx="21">
                  <c:v>52.2</c:v>
                </c:pt>
                <c:pt idx="22">
                  <c:v>47</c:v>
                </c:pt>
                <c:pt idx="23">
                  <c:v>64.2</c:v>
                </c:pt>
                <c:pt idx="24">
                  <c:v>58.1</c:v>
                </c:pt>
                <c:pt idx="25">
                  <c:v>50.3</c:v>
                </c:pt>
                <c:pt idx="26">
                  <c:v>72.3</c:v>
                </c:pt>
                <c:pt idx="27">
                  <c:v>45.9</c:v>
                </c:pt>
                <c:pt idx="28">
                  <c:v>46.1</c:v>
                </c:pt>
                <c:pt idx="29">
                  <c:v>70.5</c:v>
                </c:pt>
                <c:pt idx="30">
                  <c:v>68.5</c:v>
                </c:pt>
                <c:pt idx="31">
                  <c:v>65.2</c:v>
                </c:pt>
                <c:pt idx="32">
                  <c:v>55.9</c:v>
                </c:pt>
                <c:pt idx="33">
                  <c:v>56.6</c:v>
                </c:pt>
                <c:pt idx="34">
                  <c:v>69.8</c:v>
                </c:pt>
                <c:pt idx="35">
                  <c:v>69.400000000000006</c:v>
                </c:pt>
                <c:pt idx="36">
                  <c:v>69.2</c:v>
                </c:pt>
                <c:pt idx="37">
                  <c:v>71.3</c:v>
                </c:pt>
                <c:pt idx="38">
                  <c:v>69.400000000000006</c:v>
                </c:pt>
                <c:pt idx="39">
                  <c:v>51.8</c:v>
                </c:pt>
                <c:pt idx="40">
                  <c:v>71.2</c:v>
                </c:pt>
                <c:pt idx="41">
                  <c:v>55.8</c:v>
                </c:pt>
                <c:pt idx="42">
                  <c:v>65.099999999999994</c:v>
                </c:pt>
                <c:pt idx="43">
                  <c:v>67</c:v>
                </c:pt>
                <c:pt idx="44">
                  <c:v>62.2</c:v>
                </c:pt>
                <c:pt idx="45">
                  <c:v>64.099999999999994</c:v>
                </c:pt>
                <c:pt idx="46">
                  <c:v>51.3</c:v>
                </c:pt>
                <c:pt idx="47">
                  <c:v>55.7</c:v>
                </c:pt>
                <c:pt idx="48">
                  <c:v>69</c:v>
                </c:pt>
                <c:pt idx="49">
                  <c:v>56.1</c:v>
                </c:pt>
                <c:pt idx="50">
                  <c:v>62.9</c:v>
                </c:pt>
                <c:pt idx="51">
                  <c:v>71</c:v>
                </c:pt>
                <c:pt idx="52">
                  <c:v>72.599999999999994</c:v>
                </c:pt>
                <c:pt idx="53">
                  <c:v>57.2</c:v>
                </c:pt>
                <c:pt idx="54">
                  <c:v>53.8</c:v>
                </c:pt>
                <c:pt idx="55">
                  <c:v>66.400000000000006</c:v>
                </c:pt>
                <c:pt idx="56">
                  <c:v>71.3</c:v>
                </c:pt>
                <c:pt idx="57">
                  <c:v>55.3</c:v>
                </c:pt>
                <c:pt idx="58">
                  <c:v>71.900000000000006</c:v>
                </c:pt>
                <c:pt idx="59">
                  <c:v>65</c:v>
                </c:pt>
                <c:pt idx="60">
                  <c:v>62.2</c:v>
                </c:pt>
                <c:pt idx="61">
                  <c:v>51.7</c:v>
                </c:pt>
                <c:pt idx="62">
                  <c:v>51.5</c:v>
                </c:pt>
                <c:pt idx="63">
                  <c:v>59</c:v>
                </c:pt>
                <c:pt idx="64">
                  <c:v>55.4</c:v>
                </c:pt>
                <c:pt idx="65">
                  <c:v>64.900000000000006</c:v>
                </c:pt>
                <c:pt idx="66">
                  <c:v>67.400000000000006</c:v>
                </c:pt>
                <c:pt idx="67">
                  <c:v>72.7</c:v>
                </c:pt>
                <c:pt idx="68">
                  <c:v>59.6</c:v>
                </c:pt>
                <c:pt idx="69">
                  <c:v>62.1</c:v>
                </c:pt>
                <c:pt idx="70">
                  <c:v>66.5</c:v>
                </c:pt>
                <c:pt idx="71">
                  <c:v>60</c:v>
                </c:pt>
                <c:pt idx="72">
                  <c:v>71.5</c:v>
                </c:pt>
                <c:pt idx="73">
                  <c:v>72.8</c:v>
                </c:pt>
                <c:pt idx="74">
                  <c:v>72.8</c:v>
                </c:pt>
                <c:pt idx="75">
                  <c:v>67</c:v>
                </c:pt>
                <c:pt idx="76">
                  <c:v>74.900000000000006</c:v>
                </c:pt>
                <c:pt idx="77">
                  <c:v>65</c:v>
                </c:pt>
                <c:pt idx="78">
                  <c:v>63.3</c:v>
                </c:pt>
                <c:pt idx="79">
                  <c:v>55.6</c:v>
                </c:pt>
                <c:pt idx="80">
                  <c:v>58.7</c:v>
                </c:pt>
                <c:pt idx="81">
                  <c:v>65.7</c:v>
                </c:pt>
                <c:pt idx="82">
                  <c:v>63.9</c:v>
                </c:pt>
                <c:pt idx="83">
                  <c:v>57.9</c:v>
                </c:pt>
                <c:pt idx="84">
                  <c:v>67.099999999999994</c:v>
                </c:pt>
                <c:pt idx="85">
                  <c:v>65.7</c:v>
                </c:pt>
                <c:pt idx="86">
                  <c:v>46.6</c:v>
                </c:pt>
                <c:pt idx="87">
                  <c:v>52.7</c:v>
                </c:pt>
                <c:pt idx="88">
                  <c:v>63.7</c:v>
                </c:pt>
                <c:pt idx="89">
                  <c:v>66.099999999999994</c:v>
                </c:pt>
                <c:pt idx="90">
                  <c:v>71.8</c:v>
                </c:pt>
                <c:pt idx="91">
                  <c:v>56.9</c:v>
                </c:pt>
                <c:pt idx="92">
                  <c:v>51.2</c:v>
                </c:pt>
                <c:pt idx="93">
                  <c:v>66.5</c:v>
                </c:pt>
                <c:pt idx="94">
                  <c:v>69.5</c:v>
                </c:pt>
                <c:pt idx="95">
                  <c:v>51.1</c:v>
                </c:pt>
                <c:pt idx="96">
                  <c:v>71.7</c:v>
                </c:pt>
                <c:pt idx="97">
                  <c:v>55.1</c:v>
                </c:pt>
                <c:pt idx="98">
                  <c:v>66.8</c:v>
                </c:pt>
                <c:pt idx="99">
                  <c:v>67.400000000000006</c:v>
                </c:pt>
                <c:pt idx="100">
                  <c:v>62.1</c:v>
                </c:pt>
                <c:pt idx="101">
                  <c:v>67.900000000000006</c:v>
                </c:pt>
                <c:pt idx="102">
                  <c:v>65.099999999999994</c:v>
                </c:pt>
                <c:pt idx="103">
                  <c:v>49.6</c:v>
                </c:pt>
                <c:pt idx="104">
                  <c:v>59.1</c:v>
                </c:pt>
                <c:pt idx="105">
                  <c:v>57.5</c:v>
                </c:pt>
                <c:pt idx="106">
                  <c:v>61.2</c:v>
                </c:pt>
                <c:pt idx="107">
                  <c:v>72.2</c:v>
                </c:pt>
                <c:pt idx="108">
                  <c:v>71.599999999999994</c:v>
                </c:pt>
                <c:pt idx="109">
                  <c:v>63.8</c:v>
                </c:pt>
                <c:pt idx="110">
                  <c:v>54.2</c:v>
                </c:pt>
                <c:pt idx="111">
                  <c:v>47.7</c:v>
                </c:pt>
                <c:pt idx="112">
                  <c:v>72</c:v>
                </c:pt>
                <c:pt idx="113">
                  <c:v>66.599999999999994</c:v>
                </c:pt>
                <c:pt idx="114">
                  <c:v>57.8</c:v>
                </c:pt>
                <c:pt idx="115">
                  <c:v>68.099999999999994</c:v>
                </c:pt>
                <c:pt idx="116">
                  <c:v>56.4</c:v>
                </c:pt>
                <c:pt idx="117">
                  <c:v>65.2</c:v>
                </c:pt>
                <c:pt idx="118">
                  <c:v>65.7</c:v>
                </c:pt>
                <c:pt idx="119">
                  <c:v>61.1</c:v>
                </c:pt>
                <c:pt idx="120">
                  <c:v>68.7</c:v>
                </c:pt>
                <c:pt idx="121">
                  <c:v>71.400000000000006</c:v>
                </c:pt>
                <c:pt idx="122">
                  <c:v>67.8</c:v>
                </c:pt>
                <c:pt idx="123">
                  <c:v>73.2</c:v>
                </c:pt>
                <c:pt idx="124">
                  <c:v>64.900000000000006</c:v>
                </c:pt>
                <c:pt idx="125">
                  <c:v>66.8</c:v>
                </c:pt>
                <c:pt idx="126">
                  <c:v>63.4</c:v>
                </c:pt>
                <c:pt idx="127">
                  <c:v>56.6</c:v>
                </c:pt>
                <c:pt idx="128">
                  <c:v>66.599999999999994</c:v>
                </c:pt>
                <c:pt idx="129">
                  <c:v>59</c:v>
                </c:pt>
                <c:pt idx="130">
                  <c:v>64.400000000000006</c:v>
                </c:pt>
                <c:pt idx="131">
                  <c:v>58.3</c:v>
                </c:pt>
                <c:pt idx="132">
                  <c:v>67.7</c:v>
                </c:pt>
                <c:pt idx="133">
                  <c:v>65.5</c:v>
                </c:pt>
                <c:pt idx="134">
                  <c:v>44.4</c:v>
                </c:pt>
                <c:pt idx="135">
                  <c:v>73.900000000000006</c:v>
                </c:pt>
                <c:pt idx="136">
                  <c:v>68.099999999999994</c:v>
                </c:pt>
                <c:pt idx="137">
                  <c:v>71.099999999999994</c:v>
                </c:pt>
                <c:pt idx="138">
                  <c:v>62.1</c:v>
                </c:pt>
                <c:pt idx="139">
                  <c:v>54.4</c:v>
                </c:pt>
                <c:pt idx="140">
                  <c:v>49.9</c:v>
                </c:pt>
                <c:pt idx="141">
                  <c:v>72.400000000000006</c:v>
                </c:pt>
                <c:pt idx="142">
                  <c:v>67</c:v>
                </c:pt>
                <c:pt idx="143">
                  <c:v>55.9</c:v>
                </c:pt>
                <c:pt idx="144">
                  <c:v>63.1</c:v>
                </c:pt>
                <c:pt idx="145">
                  <c:v>50.9</c:v>
                </c:pt>
                <c:pt idx="146">
                  <c:v>72</c:v>
                </c:pt>
                <c:pt idx="147">
                  <c:v>73.099999999999994</c:v>
                </c:pt>
                <c:pt idx="148">
                  <c:v>55.9</c:v>
                </c:pt>
                <c:pt idx="149">
                  <c:v>62.1</c:v>
                </c:pt>
                <c:pt idx="150">
                  <c:v>66.8</c:v>
                </c:pt>
                <c:pt idx="151">
                  <c:v>67.5</c:v>
                </c:pt>
                <c:pt idx="152">
                  <c:v>61.1</c:v>
                </c:pt>
                <c:pt idx="153">
                  <c:v>52.8</c:v>
                </c:pt>
                <c:pt idx="154">
                  <c:v>66</c:v>
                </c:pt>
                <c:pt idx="155">
                  <c:v>63.3</c:v>
                </c:pt>
                <c:pt idx="156">
                  <c:v>66.7</c:v>
                </c:pt>
                <c:pt idx="157">
                  <c:v>66.2</c:v>
                </c:pt>
                <c:pt idx="158">
                  <c:v>59.8</c:v>
                </c:pt>
                <c:pt idx="159">
                  <c:v>54</c:v>
                </c:pt>
                <c:pt idx="160">
                  <c:v>64.099999999999994</c:v>
                </c:pt>
                <c:pt idx="161">
                  <c:v>68.3</c:v>
                </c:pt>
                <c:pt idx="162">
                  <c:v>71.400000000000006</c:v>
                </c:pt>
                <c:pt idx="163">
                  <c:v>54.2</c:v>
                </c:pt>
                <c:pt idx="164">
                  <c:v>69.099999999999994</c:v>
                </c:pt>
                <c:pt idx="165">
                  <c:v>67.900000000000006</c:v>
                </c:pt>
                <c:pt idx="166">
                  <c:v>62.4</c:v>
                </c:pt>
                <c:pt idx="167">
                  <c:v>64.599999999999994</c:v>
                </c:pt>
                <c:pt idx="168">
                  <c:v>65.2</c:v>
                </c:pt>
                <c:pt idx="169">
                  <c:v>66.599999999999994</c:v>
                </c:pt>
                <c:pt idx="170">
                  <c:v>57.7</c:v>
                </c:pt>
                <c:pt idx="171">
                  <c:v>53.7</c:v>
                </c:pt>
                <c:pt idx="172">
                  <c:v>52.1</c:v>
                </c:pt>
              </c:numCache>
            </c:numRef>
          </c:yVal>
          <c:smooth val="0"/>
          <c:extLst>
            <c:ext xmlns:c16="http://schemas.microsoft.com/office/drawing/2014/chart" uri="{C3380CC4-5D6E-409C-BE32-E72D297353CC}">
              <c16:uniqueId val="{00000000-5A98-47DB-91B1-D6684E9AC412}"/>
            </c:ext>
          </c:extLst>
        </c:ser>
        <c:ser>
          <c:idx val="1"/>
          <c:order val="1"/>
          <c:tx>
            <c:strRef>
              <c:f>'[Graph 7.xlsx]Sheet3'!$A$164</c:f>
              <c:strCache>
                <c:ptCount val="1"/>
                <c:pt idx="0">
                  <c:v>Turkey</c:v>
                </c:pt>
              </c:strCache>
            </c:strRef>
          </c:tx>
          <c:spPr>
            <a:ln w="25400" cap="rnd">
              <a:noFill/>
              <a:round/>
            </a:ln>
            <a:effectLst/>
          </c:spPr>
          <c:marker>
            <c:symbol val="circle"/>
            <c:size val="5"/>
            <c:spPr>
              <a:solidFill>
                <a:srgbClr val="FF0000"/>
              </a:solidFill>
              <a:ln w="9525">
                <a:noFill/>
              </a:ln>
              <a:effectLst/>
            </c:spPr>
          </c:marker>
          <c:xVal>
            <c:numRef>
              <c:f>'[Graph 7.xlsx]Sheet3'!$B$164</c:f>
              <c:numCache>
                <c:formatCode>0.0</c:formatCode>
                <c:ptCount val="1"/>
                <c:pt idx="0">
                  <c:v>1036.46529379</c:v>
                </c:pt>
              </c:numCache>
            </c:numRef>
          </c:xVal>
          <c:yVal>
            <c:numRef>
              <c:f>'[Graph 7.xlsx]Sheet3'!$C$164</c:f>
              <c:numCache>
                <c:formatCode>General</c:formatCode>
                <c:ptCount val="1"/>
                <c:pt idx="0">
                  <c:v>66.2</c:v>
                </c:pt>
              </c:numCache>
            </c:numRef>
          </c:yVal>
          <c:smooth val="0"/>
          <c:extLst>
            <c:ext xmlns:c16="http://schemas.microsoft.com/office/drawing/2014/chart" uri="{C3380CC4-5D6E-409C-BE32-E72D297353CC}">
              <c16:uniqueId val="{00000001-5A98-47DB-91B1-D6684E9AC412}"/>
            </c:ext>
          </c:extLst>
        </c:ser>
        <c:dLbls>
          <c:showLegendKey val="0"/>
          <c:showVal val="0"/>
          <c:showCatName val="0"/>
          <c:showSerName val="0"/>
          <c:showPercent val="0"/>
          <c:showBubbleSize val="0"/>
        </c:dLbls>
        <c:axId val="1287120448"/>
        <c:axId val="1287119272"/>
      </c:scatterChart>
      <c:valAx>
        <c:axId val="12871204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Health expenditure per capita, PPP (constant 2011 international $) - 2014</a:t>
                </a:r>
                <a:r>
                  <a:rPr lang="en-US" sz="1000" b="0" i="0" u="none" strike="noStrike" baseline="0"/>
                  <a:t> </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7119272"/>
        <c:crosses val="autoZero"/>
        <c:crossBetween val="midCat"/>
      </c:valAx>
      <c:valAx>
        <c:axId val="1287119272"/>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baseline="0">
                    <a:effectLst/>
                  </a:rPr>
                  <a:t>HALE at birth (years) - 2015</a:t>
                </a:r>
                <a:r>
                  <a:rPr lang="en-US" sz="1000" b="0" i="0" u="none" strike="noStrike" baseline="0"/>
                  <a:t> </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7120448"/>
        <c:crosses val="autoZero"/>
        <c:crossBetween val="midCat"/>
      </c:valAx>
      <c:spPr>
        <a:noFill/>
        <a:ln>
          <a:noFill/>
        </a:ln>
        <a:effectLst/>
      </c:spPr>
    </c:plotArea>
    <c:legend>
      <c:legendPos val="b"/>
      <c:legendEntry>
        <c:idx val="0"/>
        <c:delete val="1"/>
      </c:legendEntry>
      <c:layout>
        <c:manualLayout>
          <c:xMode val="edge"/>
          <c:yMode val="edge"/>
          <c:x val="0.14222381293247438"/>
          <c:y val="0.90805494774140572"/>
          <c:w val="0.74835395575553054"/>
          <c:h val="6.813120647302731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bg1">
                  <a:lumMod val="75000"/>
                </a:schemeClr>
              </a:solidFill>
              <a:ln w="9525">
                <a:noFill/>
              </a:ln>
              <a:effectLst/>
            </c:spPr>
          </c:marker>
          <c:dPt>
            <c:idx val="43"/>
            <c:marker>
              <c:symbol val="circle"/>
              <c:size val="5"/>
              <c:spPr>
                <a:solidFill>
                  <a:schemeClr val="bg1">
                    <a:lumMod val="75000"/>
                  </a:schemeClr>
                </a:solidFill>
                <a:ln w="9525">
                  <a:noFill/>
                </a:ln>
                <a:effectLst/>
              </c:spPr>
            </c:marker>
            <c:bubble3D val="0"/>
            <c:extLst>
              <c:ext xmlns:c16="http://schemas.microsoft.com/office/drawing/2014/chart" uri="{C3380CC4-5D6E-409C-BE32-E72D297353CC}">
                <c16:uniqueId val="{00000000-548C-4F9A-8CAD-0B50EF3C465C}"/>
              </c:ext>
            </c:extLst>
          </c:dPt>
          <c:dPt>
            <c:idx val="49"/>
            <c:marker>
              <c:symbol val="circle"/>
              <c:size val="5"/>
              <c:spPr>
                <a:solidFill>
                  <a:schemeClr val="bg1">
                    <a:lumMod val="75000"/>
                  </a:schemeClr>
                </a:solidFill>
                <a:ln w="9525">
                  <a:noFill/>
                </a:ln>
                <a:effectLst/>
              </c:spPr>
            </c:marker>
            <c:bubble3D val="0"/>
            <c:spPr>
              <a:ln w="25400" cap="rnd">
                <a:noFill/>
                <a:round/>
              </a:ln>
              <a:effectLst/>
            </c:spPr>
            <c:extLst>
              <c:ext xmlns:c16="http://schemas.microsoft.com/office/drawing/2014/chart" uri="{C3380CC4-5D6E-409C-BE32-E72D297353CC}">
                <c16:uniqueId val="{00000002-548C-4F9A-8CAD-0B50EF3C465C}"/>
              </c:ext>
            </c:extLst>
          </c:dPt>
          <c:xVal>
            <c:numRef>
              <c:f>'Sheet3 (2)'!$B$19:$B$179</c:f>
              <c:numCache>
                <c:formatCode>0.0</c:formatCode>
                <c:ptCount val="161"/>
                <c:pt idx="0">
                  <c:v>3726.67637444</c:v>
                </c:pt>
                <c:pt idx="1">
                  <c:v>3701.1411273399999</c:v>
                </c:pt>
                <c:pt idx="2">
                  <c:v>3376.8699652800001</c:v>
                </c:pt>
                <c:pt idx="3">
                  <c:v>3238.88900053</c:v>
                </c:pt>
                <c:pt idx="4">
                  <c:v>3071.6276507799998</c:v>
                </c:pt>
                <c:pt idx="5">
                  <c:v>3071.1877565999998</c:v>
                </c:pt>
                <c:pt idx="6">
                  <c:v>2965.8183247100001</c:v>
                </c:pt>
                <c:pt idx="7">
                  <c:v>2697.67107106</c:v>
                </c:pt>
                <c:pt idx="8">
                  <c:v>2689.9423357800001</c:v>
                </c:pt>
                <c:pt idx="9">
                  <c:v>2599.13225388</c:v>
                </c:pt>
                <c:pt idx="10">
                  <c:v>2530.57164113</c:v>
                </c:pt>
                <c:pt idx="11">
                  <c:v>2474.6167785100001</c:v>
                </c:pt>
                <c:pt idx="12">
                  <c:v>2465.9767676900001</c:v>
                </c:pt>
                <c:pt idx="13">
                  <c:v>2405.36771937</c:v>
                </c:pt>
                <c:pt idx="14">
                  <c:v>2319.6046497100001</c:v>
                </c:pt>
                <c:pt idx="15">
                  <c:v>2272.8959049499999</c:v>
                </c:pt>
                <c:pt idx="16">
                  <c:v>2179.0510036199998</c:v>
                </c:pt>
                <c:pt idx="17">
                  <c:v>2146.32088342</c:v>
                </c:pt>
                <c:pt idx="18">
                  <c:v>2098.05225625</c:v>
                </c:pt>
                <c:pt idx="19">
                  <c:v>2062.3740575699999</c:v>
                </c:pt>
                <c:pt idx="20">
                  <c:v>1995.8422550400001</c:v>
                </c:pt>
                <c:pt idx="21">
                  <c:v>1835.7132779000001</c:v>
                </c:pt>
                <c:pt idx="22">
                  <c:v>1826.67506469</c:v>
                </c:pt>
                <c:pt idx="23">
                  <c:v>1818.7684929</c:v>
                </c:pt>
                <c:pt idx="24">
                  <c:v>1815.6549045700001</c:v>
                </c:pt>
                <c:pt idx="25">
                  <c:v>1792.1809730299999</c:v>
                </c:pt>
                <c:pt idx="26">
                  <c:v>1777.75860876</c:v>
                </c:pt>
                <c:pt idx="27">
                  <c:v>1749.3632408200001</c:v>
                </c:pt>
                <c:pt idx="28">
                  <c:v>1718.0232903900001</c:v>
                </c:pt>
                <c:pt idx="29">
                  <c:v>1676.95228529</c:v>
                </c:pt>
                <c:pt idx="30">
                  <c:v>1668.3134666799999</c:v>
                </c:pt>
                <c:pt idx="31">
                  <c:v>1652.12229359</c:v>
                </c:pt>
                <c:pt idx="32">
                  <c:v>1570.4464691799999</c:v>
                </c:pt>
                <c:pt idx="33">
                  <c:v>1441.96769341</c:v>
                </c:pt>
                <c:pt idx="34">
                  <c:v>1398.87848798</c:v>
                </c:pt>
                <c:pt idx="35">
                  <c:v>1389.33691785</c:v>
                </c:pt>
                <c:pt idx="36">
                  <c:v>1318.1720803400001</c:v>
                </c:pt>
                <c:pt idx="37">
                  <c:v>1312.22306804</c:v>
                </c:pt>
                <c:pt idx="38">
                  <c:v>1208.07584636</c:v>
                </c:pt>
                <c:pt idx="39">
                  <c:v>1163.41614673</c:v>
                </c:pt>
                <c:pt idx="40">
                  <c:v>1148.3724984400001</c:v>
                </c:pt>
                <c:pt idx="41">
                  <c:v>1137.2434228899999</c:v>
                </c:pt>
                <c:pt idx="42">
                  <c:v>1121.9887776</c:v>
                </c:pt>
                <c:pt idx="43">
                  <c:v>1081.6715053600001</c:v>
                </c:pt>
                <c:pt idx="44">
                  <c:v>1079.25833188</c:v>
                </c:pt>
                <c:pt idx="45">
                  <c:v>1068.06212381</c:v>
                </c:pt>
                <c:pt idx="46">
                  <c:v>1047.3005977600001</c:v>
                </c:pt>
                <c:pt idx="47">
                  <c:v>1040.23279265</c:v>
                </c:pt>
                <c:pt idx="48">
                  <c:v>1039.75658557</c:v>
                </c:pt>
                <c:pt idx="49">
                  <c:v>1036.46529379</c:v>
                </c:pt>
                <c:pt idx="50">
                  <c:v>1030.9924107899999</c:v>
                </c:pt>
                <c:pt idx="51">
                  <c:v>1013.96688192</c:v>
                </c:pt>
                <c:pt idx="52">
                  <c:v>987.38532955000005</c:v>
                </c:pt>
                <c:pt idx="53">
                  <c:v>978.62888071999998</c:v>
                </c:pt>
                <c:pt idx="54">
                  <c:v>961.88797029</c:v>
                </c:pt>
                <c:pt idx="55">
                  <c:v>957.39697910999996</c:v>
                </c:pt>
                <c:pt idx="56">
                  <c:v>950.14137311000002</c:v>
                </c:pt>
                <c:pt idx="57">
                  <c:v>940.30243923</c:v>
                </c:pt>
                <c:pt idx="58">
                  <c:v>932.10028378000004</c:v>
                </c:pt>
                <c:pt idx="59">
                  <c:v>922.98867425000003</c:v>
                </c:pt>
                <c:pt idx="60">
                  <c:v>896.15816959999995</c:v>
                </c:pt>
                <c:pt idx="61">
                  <c:v>888.16736185000002</c:v>
                </c:pt>
                <c:pt idx="62">
                  <c:v>872.92836492000004</c:v>
                </c:pt>
                <c:pt idx="63">
                  <c:v>870.83699002000003</c:v>
                </c:pt>
                <c:pt idx="64">
                  <c:v>869.29535580000004</c:v>
                </c:pt>
                <c:pt idx="65">
                  <c:v>851.15265665000004</c:v>
                </c:pt>
                <c:pt idx="66">
                  <c:v>844.33708839999997</c:v>
                </c:pt>
                <c:pt idx="67">
                  <c:v>806.22574483000005</c:v>
                </c:pt>
                <c:pt idx="68">
                  <c:v>797.59333290999996</c:v>
                </c:pt>
                <c:pt idx="69">
                  <c:v>785.31749078999997</c:v>
                </c:pt>
                <c:pt idx="70">
                  <c:v>730.51780313999996</c:v>
                </c:pt>
                <c:pt idx="71">
                  <c:v>728.31317013</c:v>
                </c:pt>
                <c:pt idx="72">
                  <c:v>667.00735288999999</c:v>
                </c:pt>
                <c:pt idx="73">
                  <c:v>656.18008382000005</c:v>
                </c:pt>
                <c:pt idx="74">
                  <c:v>627.74076410999999</c:v>
                </c:pt>
                <c:pt idx="75">
                  <c:v>614.53594606000001</c:v>
                </c:pt>
                <c:pt idx="76">
                  <c:v>599.26416401999995</c:v>
                </c:pt>
                <c:pt idx="77">
                  <c:v>594.11025158999996</c:v>
                </c:pt>
                <c:pt idx="78">
                  <c:v>586.82287031999999</c:v>
                </c:pt>
                <c:pt idx="79">
                  <c:v>584.23599725999998</c:v>
                </c:pt>
                <c:pt idx="80">
                  <c:v>580.32840811999995</c:v>
                </c:pt>
                <c:pt idx="81">
                  <c:v>565.07024751999995</c:v>
                </c:pt>
                <c:pt idx="82">
                  <c:v>564.88546102999999</c:v>
                </c:pt>
                <c:pt idx="83">
                  <c:v>514.21019947000002</c:v>
                </c:pt>
                <c:pt idx="84">
                  <c:v>488.73545494000001</c:v>
                </c:pt>
                <c:pt idx="85">
                  <c:v>476.17910904000001</c:v>
                </c:pt>
                <c:pt idx="86">
                  <c:v>472.85084974</c:v>
                </c:pt>
                <c:pt idx="87">
                  <c:v>446.63974242</c:v>
                </c:pt>
                <c:pt idx="88">
                  <c:v>444.61846220000001</c:v>
                </c:pt>
                <c:pt idx="89">
                  <c:v>427.41129647999998</c:v>
                </c:pt>
                <c:pt idx="90">
                  <c:v>417.81388559999999</c:v>
                </c:pt>
                <c:pt idx="91">
                  <c:v>399.74980914999998</c:v>
                </c:pt>
                <c:pt idx="92">
                  <c:v>390.49743035</c:v>
                </c:pt>
                <c:pt idx="93">
                  <c:v>378.78631014000001</c:v>
                </c:pt>
                <c:pt idx="94">
                  <c:v>375.87533693</c:v>
                </c:pt>
                <c:pt idx="95">
                  <c:v>369.17415649999998</c:v>
                </c:pt>
                <c:pt idx="96">
                  <c:v>364.05091815999998</c:v>
                </c:pt>
                <c:pt idx="97">
                  <c:v>362.12527877000002</c:v>
                </c:pt>
                <c:pt idx="98">
                  <c:v>339.60620291999999</c:v>
                </c:pt>
                <c:pt idx="99">
                  <c:v>337.95886137999997</c:v>
                </c:pt>
                <c:pt idx="100">
                  <c:v>328.87213835</c:v>
                </c:pt>
                <c:pt idx="101">
                  <c:v>322.63336555000001</c:v>
                </c:pt>
                <c:pt idx="102">
                  <c:v>319.89865997999999</c:v>
                </c:pt>
                <c:pt idx="103">
                  <c:v>310.12388300999999</c:v>
                </c:pt>
                <c:pt idx="104">
                  <c:v>299.72955882000002</c:v>
                </c:pt>
                <c:pt idx="105">
                  <c:v>299.40513923999998</c:v>
                </c:pt>
                <c:pt idx="106">
                  <c:v>281.64049937999999</c:v>
                </c:pt>
                <c:pt idx="107">
                  <c:v>281.09634273</c:v>
                </c:pt>
                <c:pt idx="108">
                  <c:v>276.04193164999998</c:v>
                </c:pt>
                <c:pt idx="109">
                  <c:v>269.76719936000001</c:v>
                </c:pt>
                <c:pt idx="110">
                  <c:v>267.40862498000001</c:v>
                </c:pt>
                <c:pt idx="111">
                  <c:v>239.01023293</c:v>
                </c:pt>
                <c:pt idx="112">
                  <c:v>223.74445177999999</c:v>
                </c:pt>
                <c:pt idx="113">
                  <c:v>216.87117050000001</c:v>
                </c:pt>
                <c:pt idx="114">
                  <c:v>215.05762806999999</c:v>
                </c:pt>
                <c:pt idx="115">
                  <c:v>202.1649506</c:v>
                </c:pt>
                <c:pt idx="116">
                  <c:v>194.68451092999999</c:v>
                </c:pt>
                <c:pt idx="117">
                  <c:v>187.01992050000001</c:v>
                </c:pt>
                <c:pt idx="118">
                  <c:v>185.14753547999999</c:v>
                </c:pt>
                <c:pt idx="119">
                  <c:v>183.56233104</c:v>
                </c:pt>
                <c:pt idx="120">
                  <c:v>183.23122805</c:v>
                </c:pt>
                <c:pt idx="121">
                  <c:v>168.98178730000001</c:v>
                </c:pt>
                <c:pt idx="122">
                  <c:v>166.51672658000001</c:v>
                </c:pt>
                <c:pt idx="123">
                  <c:v>150.36164396999999</c:v>
                </c:pt>
                <c:pt idx="124">
                  <c:v>148.10751933</c:v>
                </c:pt>
                <c:pt idx="125">
                  <c:v>145.36813142</c:v>
                </c:pt>
                <c:pt idx="126">
                  <c:v>137.49307091</c:v>
                </c:pt>
                <c:pt idx="127">
                  <c:v>137.3973226</c:v>
                </c:pt>
                <c:pt idx="128">
                  <c:v>132.58798788999999</c:v>
                </c:pt>
                <c:pt idx="129">
                  <c:v>130.84864328</c:v>
                </c:pt>
                <c:pt idx="130">
                  <c:v>128.98872466</c:v>
                </c:pt>
                <c:pt idx="131">
                  <c:v>125.06543320999999</c:v>
                </c:pt>
                <c:pt idx="132">
                  <c:v>121.92341860000001</c:v>
                </c:pt>
                <c:pt idx="133">
                  <c:v>118.42800642</c:v>
                </c:pt>
                <c:pt idx="134">
                  <c:v>114.60850655</c:v>
                </c:pt>
                <c:pt idx="135">
                  <c:v>109.48832118999999</c:v>
                </c:pt>
                <c:pt idx="136">
                  <c:v>108.09989826</c:v>
                </c:pt>
                <c:pt idx="137">
                  <c:v>107.60977318</c:v>
                </c:pt>
                <c:pt idx="138">
                  <c:v>106.93550431</c:v>
                </c:pt>
                <c:pt idx="139">
                  <c:v>103.46613421000001</c:v>
                </c:pt>
                <c:pt idx="140">
                  <c:v>101.53536611</c:v>
                </c:pt>
                <c:pt idx="141">
                  <c:v>100.81611783</c:v>
                </c:pt>
                <c:pt idx="142">
                  <c:v>98.467782369999995</c:v>
                </c:pt>
                <c:pt idx="143">
                  <c:v>98.285891640000003</c:v>
                </c:pt>
                <c:pt idx="144">
                  <c:v>93.482086940000002</c:v>
                </c:pt>
                <c:pt idx="145">
                  <c:v>90.959108349999994</c:v>
                </c:pt>
                <c:pt idx="146">
                  <c:v>88.075857429999999</c:v>
                </c:pt>
                <c:pt idx="147">
                  <c:v>85.608360750000003</c:v>
                </c:pt>
                <c:pt idx="148">
                  <c:v>82.305376879999997</c:v>
                </c:pt>
                <c:pt idx="149">
                  <c:v>79.320694160000002</c:v>
                </c:pt>
                <c:pt idx="150">
                  <c:v>79.015386730000003</c:v>
                </c:pt>
                <c:pt idx="151">
                  <c:v>76.253009460000001</c:v>
                </c:pt>
                <c:pt idx="152">
                  <c:v>72.964352149999996</c:v>
                </c:pt>
                <c:pt idx="153">
                  <c:v>72.822148949999999</c:v>
                </c:pt>
                <c:pt idx="154">
                  <c:v>68.458215229999993</c:v>
                </c:pt>
                <c:pt idx="155">
                  <c:v>58.018619450000003</c:v>
                </c:pt>
                <c:pt idx="156">
                  <c:v>53.530402039999998</c:v>
                </c:pt>
                <c:pt idx="157">
                  <c:v>51.0405941</c:v>
                </c:pt>
                <c:pt idx="158">
                  <c:v>43.704767779999997</c:v>
                </c:pt>
                <c:pt idx="159">
                  <c:v>32.280431610000001</c:v>
                </c:pt>
                <c:pt idx="160">
                  <c:v>24.95621963</c:v>
                </c:pt>
              </c:numCache>
            </c:numRef>
          </c:xVal>
          <c:yVal>
            <c:numRef>
              <c:f>'Sheet3 (2)'!$C$19:$C$179</c:f>
              <c:numCache>
                <c:formatCode>General</c:formatCode>
                <c:ptCount val="161"/>
                <c:pt idx="0">
                  <c:v>74.900000000000006</c:v>
                </c:pt>
                <c:pt idx="1">
                  <c:v>71</c:v>
                </c:pt>
                <c:pt idx="2">
                  <c:v>71.400000000000006</c:v>
                </c:pt>
                <c:pt idx="3">
                  <c:v>72.8</c:v>
                </c:pt>
                <c:pt idx="4">
                  <c:v>71.7</c:v>
                </c:pt>
                <c:pt idx="5">
                  <c:v>67.8</c:v>
                </c:pt>
                <c:pt idx="6">
                  <c:v>72.400000000000006</c:v>
                </c:pt>
                <c:pt idx="7">
                  <c:v>71.099999999999994</c:v>
                </c:pt>
                <c:pt idx="8">
                  <c:v>71.400000000000006</c:v>
                </c:pt>
                <c:pt idx="9">
                  <c:v>72.8</c:v>
                </c:pt>
                <c:pt idx="10">
                  <c:v>73.2</c:v>
                </c:pt>
                <c:pt idx="11">
                  <c:v>69.2</c:v>
                </c:pt>
                <c:pt idx="12">
                  <c:v>64.400000000000006</c:v>
                </c:pt>
                <c:pt idx="13">
                  <c:v>68.3</c:v>
                </c:pt>
                <c:pt idx="14">
                  <c:v>65.7</c:v>
                </c:pt>
                <c:pt idx="15">
                  <c:v>67</c:v>
                </c:pt>
                <c:pt idx="16">
                  <c:v>68.099999999999994</c:v>
                </c:pt>
                <c:pt idx="17">
                  <c:v>69.400000000000006</c:v>
                </c:pt>
                <c:pt idx="18">
                  <c:v>71.900000000000006</c:v>
                </c:pt>
                <c:pt idx="19">
                  <c:v>71.3</c:v>
                </c:pt>
                <c:pt idx="20">
                  <c:v>69.5</c:v>
                </c:pt>
                <c:pt idx="21">
                  <c:v>63.4</c:v>
                </c:pt>
                <c:pt idx="22">
                  <c:v>67.400000000000006</c:v>
                </c:pt>
                <c:pt idx="23">
                  <c:v>66.599999999999994</c:v>
                </c:pt>
                <c:pt idx="24">
                  <c:v>63.3</c:v>
                </c:pt>
                <c:pt idx="25">
                  <c:v>67.900000000000006</c:v>
                </c:pt>
                <c:pt idx="26">
                  <c:v>70.3</c:v>
                </c:pt>
                <c:pt idx="27">
                  <c:v>70.5</c:v>
                </c:pt>
                <c:pt idx="28">
                  <c:v>66.099999999999994</c:v>
                </c:pt>
                <c:pt idx="29">
                  <c:v>68.099999999999994</c:v>
                </c:pt>
                <c:pt idx="30">
                  <c:v>69</c:v>
                </c:pt>
                <c:pt idx="31">
                  <c:v>69.400000000000006</c:v>
                </c:pt>
                <c:pt idx="32">
                  <c:v>68.7</c:v>
                </c:pt>
                <c:pt idx="33">
                  <c:v>66.599999999999994</c:v>
                </c:pt>
                <c:pt idx="34">
                  <c:v>66.400000000000006</c:v>
                </c:pt>
                <c:pt idx="35">
                  <c:v>69.8</c:v>
                </c:pt>
                <c:pt idx="36">
                  <c:v>65.5</c:v>
                </c:pt>
                <c:pt idx="37">
                  <c:v>67.7</c:v>
                </c:pt>
                <c:pt idx="38">
                  <c:v>67.2</c:v>
                </c:pt>
                <c:pt idx="39">
                  <c:v>51.3</c:v>
                </c:pt>
                <c:pt idx="40">
                  <c:v>54.4</c:v>
                </c:pt>
                <c:pt idx="41">
                  <c:v>67.599999999999994</c:v>
                </c:pt>
                <c:pt idx="42">
                  <c:v>67.400000000000006</c:v>
                </c:pt>
                <c:pt idx="43">
                  <c:v>66.5</c:v>
                </c:pt>
                <c:pt idx="44">
                  <c:v>66.8</c:v>
                </c:pt>
                <c:pt idx="45">
                  <c:v>63.3</c:v>
                </c:pt>
                <c:pt idx="46">
                  <c:v>64.7</c:v>
                </c:pt>
                <c:pt idx="47">
                  <c:v>66.5</c:v>
                </c:pt>
                <c:pt idx="48">
                  <c:v>67</c:v>
                </c:pt>
                <c:pt idx="49">
                  <c:v>66.2</c:v>
                </c:pt>
                <c:pt idx="50">
                  <c:v>65.2</c:v>
                </c:pt>
                <c:pt idx="51">
                  <c:v>66.8</c:v>
                </c:pt>
                <c:pt idx="52">
                  <c:v>65.7</c:v>
                </c:pt>
                <c:pt idx="53">
                  <c:v>63.1</c:v>
                </c:pt>
                <c:pt idx="54">
                  <c:v>65.2</c:v>
                </c:pt>
                <c:pt idx="55">
                  <c:v>68.599999999999994</c:v>
                </c:pt>
                <c:pt idx="56">
                  <c:v>66.8</c:v>
                </c:pt>
                <c:pt idx="57">
                  <c:v>67.099999999999994</c:v>
                </c:pt>
                <c:pt idx="58">
                  <c:v>66.3</c:v>
                </c:pt>
                <c:pt idx="59">
                  <c:v>65.2</c:v>
                </c:pt>
                <c:pt idx="60">
                  <c:v>66.8</c:v>
                </c:pt>
                <c:pt idx="61">
                  <c:v>67.900000000000006</c:v>
                </c:pt>
                <c:pt idx="62">
                  <c:v>65.2</c:v>
                </c:pt>
                <c:pt idx="63">
                  <c:v>56.9</c:v>
                </c:pt>
                <c:pt idx="64">
                  <c:v>57.5</c:v>
                </c:pt>
                <c:pt idx="65">
                  <c:v>67.5</c:v>
                </c:pt>
                <c:pt idx="66">
                  <c:v>65.5</c:v>
                </c:pt>
                <c:pt idx="67">
                  <c:v>63.7</c:v>
                </c:pt>
                <c:pt idx="68">
                  <c:v>65</c:v>
                </c:pt>
                <c:pt idx="69">
                  <c:v>66.7</c:v>
                </c:pt>
                <c:pt idx="70">
                  <c:v>68.5</c:v>
                </c:pt>
                <c:pt idx="71">
                  <c:v>65</c:v>
                </c:pt>
                <c:pt idx="72">
                  <c:v>60</c:v>
                </c:pt>
                <c:pt idx="73">
                  <c:v>65.7</c:v>
                </c:pt>
                <c:pt idx="74">
                  <c:v>66.400000000000006</c:v>
                </c:pt>
                <c:pt idx="75">
                  <c:v>68.8</c:v>
                </c:pt>
                <c:pt idx="76">
                  <c:v>57.2</c:v>
                </c:pt>
                <c:pt idx="77">
                  <c:v>62.2</c:v>
                </c:pt>
                <c:pt idx="78">
                  <c:v>50.9</c:v>
                </c:pt>
                <c:pt idx="79">
                  <c:v>64.099999999999994</c:v>
                </c:pt>
                <c:pt idx="80">
                  <c:v>65.099999999999994</c:v>
                </c:pt>
                <c:pt idx="81">
                  <c:v>62.1</c:v>
                </c:pt>
                <c:pt idx="82">
                  <c:v>64.099999999999994</c:v>
                </c:pt>
                <c:pt idx="83">
                  <c:v>64.900000000000006</c:v>
                </c:pt>
                <c:pt idx="84">
                  <c:v>62.2</c:v>
                </c:pt>
                <c:pt idx="85">
                  <c:v>67</c:v>
                </c:pt>
                <c:pt idx="86">
                  <c:v>62.2</c:v>
                </c:pt>
                <c:pt idx="87">
                  <c:v>65.099999999999994</c:v>
                </c:pt>
                <c:pt idx="88">
                  <c:v>63.8</c:v>
                </c:pt>
                <c:pt idx="89">
                  <c:v>62.5</c:v>
                </c:pt>
                <c:pt idx="90">
                  <c:v>66.599999999999994</c:v>
                </c:pt>
                <c:pt idx="91">
                  <c:v>64.900000000000006</c:v>
                </c:pt>
                <c:pt idx="92">
                  <c:v>66.599999999999994</c:v>
                </c:pt>
                <c:pt idx="93">
                  <c:v>59</c:v>
                </c:pt>
                <c:pt idx="94">
                  <c:v>55.9</c:v>
                </c:pt>
                <c:pt idx="95">
                  <c:v>67</c:v>
                </c:pt>
                <c:pt idx="96">
                  <c:v>62.9</c:v>
                </c:pt>
                <c:pt idx="97">
                  <c:v>66.900000000000006</c:v>
                </c:pt>
                <c:pt idx="98">
                  <c:v>62.4</c:v>
                </c:pt>
                <c:pt idx="99">
                  <c:v>55.8</c:v>
                </c:pt>
                <c:pt idx="100">
                  <c:v>61.1</c:v>
                </c:pt>
                <c:pt idx="101">
                  <c:v>56.6</c:v>
                </c:pt>
                <c:pt idx="102">
                  <c:v>59.8</c:v>
                </c:pt>
                <c:pt idx="103">
                  <c:v>64.2</c:v>
                </c:pt>
                <c:pt idx="104">
                  <c:v>59</c:v>
                </c:pt>
                <c:pt idx="105">
                  <c:v>62.1</c:v>
                </c:pt>
                <c:pt idx="106">
                  <c:v>55.9</c:v>
                </c:pt>
                <c:pt idx="107">
                  <c:v>61.2</c:v>
                </c:pt>
                <c:pt idx="108">
                  <c:v>46.6</c:v>
                </c:pt>
                <c:pt idx="109">
                  <c:v>66</c:v>
                </c:pt>
                <c:pt idx="110">
                  <c:v>59.6</c:v>
                </c:pt>
                <c:pt idx="111">
                  <c:v>45.9</c:v>
                </c:pt>
                <c:pt idx="112">
                  <c:v>44.4</c:v>
                </c:pt>
                <c:pt idx="113">
                  <c:v>47.7</c:v>
                </c:pt>
                <c:pt idx="114">
                  <c:v>63.9</c:v>
                </c:pt>
                <c:pt idx="115">
                  <c:v>57.7</c:v>
                </c:pt>
                <c:pt idx="116">
                  <c:v>53.7</c:v>
                </c:pt>
                <c:pt idx="117">
                  <c:v>47</c:v>
                </c:pt>
                <c:pt idx="118">
                  <c:v>62.1</c:v>
                </c:pt>
                <c:pt idx="119">
                  <c:v>58.7</c:v>
                </c:pt>
                <c:pt idx="120">
                  <c:v>58.1</c:v>
                </c:pt>
                <c:pt idx="121">
                  <c:v>55.6</c:v>
                </c:pt>
                <c:pt idx="122">
                  <c:v>52.3</c:v>
                </c:pt>
                <c:pt idx="123">
                  <c:v>64.599999999999994</c:v>
                </c:pt>
                <c:pt idx="124">
                  <c:v>55.1</c:v>
                </c:pt>
                <c:pt idx="125">
                  <c:v>55.3</c:v>
                </c:pt>
                <c:pt idx="126">
                  <c:v>54.2</c:v>
                </c:pt>
                <c:pt idx="127">
                  <c:v>61.2</c:v>
                </c:pt>
                <c:pt idx="128">
                  <c:v>54</c:v>
                </c:pt>
                <c:pt idx="129">
                  <c:v>55.4</c:v>
                </c:pt>
                <c:pt idx="130">
                  <c:v>57.8</c:v>
                </c:pt>
                <c:pt idx="131">
                  <c:v>56.6</c:v>
                </c:pt>
                <c:pt idx="132">
                  <c:v>50.3</c:v>
                </c:pt>
                <c:pt idx="133">
                  <c:v>53.8</c:v>
                </c:pt>
                <c:pt idx="134">
                  <c:v>52.1</c:v>
                </c:pt>
                <c:pt idx="135">
                  <c:v>56.4</c:v>
                </c:pt>
                <c:pt idx="136">
                  <c:v>51.1</c:v>
                </c:pt>
                <c:pt idx="137">
                  <c:v>62.1</c:v>
                </c:pt>
                <c:pt idx="138">
                  <c:v>58.3</c:v>
                </c:pt>
                <c:pt idx="139">
                  <c:v>59.1</c:v>
                </c:pt>
                <c:pt idx="140">
                  <c:v>61.1</c:v>
                </c:pt>
                <c:pt idx="141">
                  <c:v>55.9</c:v>
                </c:pt>
                <c:pt idx="142">
                  <c:v>57.9</c:v>
                </c:pt>
                <c:pt idx="143">
                  <c:v>52.7</c:v>
                </c:pt>
                <c:pt idx="144">
                  <c:v>51.2</c:v>
                </c:pt>
                <c:pt idx="145">
                  <c:v>51.5</c:v>
                </c:pt>
                <c:pt idx="146">
                  <c:v>62.4</c:v>
                </c:pt>
                <c:pt idx="147">
                  <c:v>52.5</c:v>
                </c:pt>
                <c:pt idx="148">
                  <c:v>52.6</c:v>
                </c:pt>
                <c:pt idx="149">
                  <c:v>49.6</c:v>
                </c:pt>
                <c:pt idx="150">
                  <c:v>46.1</c:v>
                </c:pt>
                <c:pt idx="151">
                  <c:v>52.8</c:v>
                </c:pt>
                <c:pt idx="152">
                  <c:v>56.1</c:v>
                </c:pt>
                <c:pt idx="153">
                  <c:v>49.9</c:v>
                </c:pt>
                <c:pt idx="154">
                  <c:v>51.7</c:v>
                </c:pt>
                <c:pt idx="155">
                  <c:v>52.2</c:v>
                </c:pt>
                <c:pt idx="156">
                  <c:v>54.2</c:v>
                </c:pt>
                <c:pt idx="157">
                  <c:v>55.7</c:v>
                </c:pt>
                <c:pt idx="158">
                  <c:v>56.9</c:v>
                </c:pt>
                <c:pt idx="159">
                  <c:v>51.8</c:v>
                </c:pt>
                <c:pt idx="160">
                  <c:v>45.9</c:v>
                </c:pt>
              </c:numCache>
            </c:numRef>
          </c:yVal>
          <c:smooth val="0"/>
          <c:extLst>
            <c:ext xmlns:c16="http://schemas.microsoft.com/office/drawing/2014/chart" uri="{C3380CC4-5D6E-409C-BE32-E72D297353CC}">
              <c16:uniqueId val="{00000003-548C-4F9A-8CAD-0B50EF3C465C}"/>
            </c:ext>
          </c:extLst>
        </c:ser>
        <c:ser>
          <c:idx val="1"/>
          <c:order val="1"/>
          <c:tx>
            <c:v>Efficiency Frontier</c:v>
          </c:tx>
          <c:spPr>
            <a:ln w="34925" cap="rnd">
              <a:solidFill>
                <a:schemeClr val="accent5">
                  <a:lumMod val="50000"/>
                </a:schemeClr>
              </a:solidFill>
              <a:round/>
            </a:ln>
            <a:effectLst/>
          </c:spPr>
          <c:marker>
            <c:symbol val="none"/>
          </c:marker>
          <c:xVal>
            <c:numRef>
              <c:f>'Sheet3 (2)'!$B$182:$B$191</c:f>
              <c:numCache>
                <c:formatCode>0.0</c:formatCode>
                <c:ptCount val="10"/>
                <c:pt idx="0">
                  <c:v>0</c:v>
                </c:pt>
                <c:pt idx="1">
                  <c:v>24.95621963</c:v>
                </c:pt>
                <c:pt idx="2">
                  <c:v>43.704767779999997</c:v>
                </c:pt>
                <c:pt idx="3">
                  <c:v>88.075857429999999</c:v>
                </c:pt>
                <c:pt idx="4">
                  <c:v>150.36164396999999</c:v>
                </c:pt>
                <c:pt idx="5">
                  <c:v>362.12527877000002</c:v>
                </c:pt>
                <c:pt idx="6">
                  <c:v>614.53594606000001</c:v>
                </c:pt>
                <c:pt idx="7">
                  <c:v>2098.05225625</c:v>
                </c:pt>
                <c:pt idx="8">
                  <c:v>2530.57164113</c:v>
                </c:pt>
                <c:pt idx="9">
                  <c:v>3726.67637444</c:v>
                </c:pt>
              </c:numCache>
            </c:numRef>
          </c:xVal>
          <c:yVal>
            <c:numRef>
              <c:f>'Sheet3 (2)'!$C$182:$C$191</c:f>
              <c:numCache>
                <c:formatCode>General</c:formatCode>
                <c:ptCount val="10"/>
                <c:pt idx="0">
                  <c:v>0</c:v>
                </c:pt>
                <c:pt idx="1">
                  <c:v>45.9</c:v>
                </c:pt>
                <c:pt idx="2">
                  <c:v>56.9</c:v>
                </c:pt>
                <c:pt idx="3">
                  <c:v>62.4</c:v>
                </c:pt>
                <c:pt idx="4">
                  <c:v>64.599999999999994</c:v>
                </c:pt>
                <c:pt idx="5">
                  <c:v>66.900000000000006</c:v>
                </c:pt>
                <c:pt idx="6">
                  <c:v>68.8</c:v>
                </c:pt>
                <c:pt idx="7">
                  <c:v>71.900000000000006</c:v>
                </c:pt>
                <c:pt idx="8">
                  <c:v>73.2</c:v>
                </c:pt>
                <c:pt idx="9">
                  <c:v>74.900000000000006</c:v>
                </c:pt>
              </c:numCache>
            </c:numRef>
          </c:yVal>
          <c:smooth val="1"/>
          <c:extLst>
            <c:ext xmlns:c16="http://schemas.microsoft.com/office/drawing/2014/chart" uri="{C3380CC4-5D6E-409C-BE32-E72D297353CC}">
              <c16:uniqueId val="{00000004-548C-4F9A-8CAD-0B50EF3C465C}"/>
            </c:ext>
          </c:extLst>
        </c:ser>
        <c:ser>
          <c:idx val="2"/>
          <c:order val="2"/>
          <c:tx>
            <c:v>Turkey</c:v>
          </c:tx>
          <c:spPr>
            <a:ln w="25400" cap="rnd">
              <a:noFill/>
              <a:round/>
            </a:ln>
            <a:effectLst/>
          </c:spPr>
          <c:marker>
            <c:symbol val="circle"/>
            <c:size val="8"/>
            <c:spPr>
              <a:solidFill>
                <a:srgbClr val="C00000"/>
              </a:solidFill>
              <a:ln w="9525">
                <a:noFill/>
              </a:ln>
              <a:effectLst/>
            </c:spPr>
          </c:marker>
          <c:dLbls>
            <c:dLbl>
              <c:idx val="0"/>
              <c:tx>
                <c:rich>
                  <a:bodyPr/>
                  <a:lstStyle/>
                  <a:p>
                    <a:fld id="{AA1F5412-77C2-4842-87C6-A056092EE143}" type="SERIESNAME">
                      <a:rPr lang="en-US"/>
                      <a:pPr/>
                      <a:t>[SERIES NAME]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48C-4F9A-8CAD-0B50EF3C465C}"/>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'Sheet3 (2)'!$B$68</c:f>
              <c:numCache>
                <c:formatCode>0.0</c:formatCode>
                <c:ptCount val="1"/>
                <c:pt idx="0">
                  <c:v>1036.46529379</c:v>
                </c:pt>
              </c:numCache>
            </c:numRef>
          </c:xVal>
          <c:yVal>
            <c:numRef>
              <c:f>'Sheet3 (2)'!$C$68</c:f>
              <c:numCache>
                <c:formatCode>General</c:formatCode>
                <c:ptCount val="1"/>
                <c:pt idx="0">
                  <c:v>66.2</c:v>
                </c:pt>
              </c:numCache>
            </c:numRef>
          </c:yVal>
          <c:smooth val="0"/>
          <c:extLst>
            <c:ext xmlns:c16="http://schemas.microsoft.com/office/drawing/2014/chart" uri="{C3380CC4-5D6E-409C-BE32-E72D297353CC}">
              <c16:uniqueId val="{00000006-548C-4F9A-8CAD-0B50EF3C465C}"/>
            </c:ext>
          </c:extLst>
        </c:ser>
        <c:dLbls>
          <c:showLegendKey val="0"/>
          <c:showVal val="0"/>
          <c:showCatName val="0"/>
          <c:showSerName val="0"/>
          <c:showPercent val="0"/>
          <c:showBubbleSize val="0"/>
        </c:dLbls>
        <c:axId val="1287120448"/>
        <c:axId val="1287119272"/>
      </c:scatterChart>
      <c:valAx>
        <c:axId val="1287120448"/>
        <c:scaling>
          <c:orientation val="minMax"/>
          <c:max val="35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Health expenditure per capita, PPP (constant 2011 international $) - 2014 </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87119272"/>
        <c:crosses val="autoZero"/>
        <c:crossBetween val="midCat"/>
      </c:valAx>
      <c:valAx>
        <c:axId val="1287119272"/>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HALE at birth (years) - 2015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87120448"/>
        <c:crosses val="autoZero"/>
        <c:crossBetween val="midCat"/>
      </c:valAx>
      <c:spPr>
        <a:noFill/>
        <a:ln>
          <a:noFill/>
        </a:ln>
        <a:effectLst/>
      </c:spPr>
    </c:plotArea>
    <c:legend>
      <c:legendPos val="b"/>
      <c:legendEntry>
        <c:idx val="0"/>
        <c:delete val="1"/>
      </c:legendEntry>
      <c:legendEntry>
        <c:idx val="2"/>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ka-GE" sz="2800" dirty="0">
                <a:solidFill>
                  <a:schemeClr val="tx2"/>
                </a:solidFill>
              </a:rPr>
              <a:t>ინვალიდობით გამოწვეული სიკვდილიანობის </a:t>
            </a:r>
            <a:r>
              <a:rPr lang="en-US" sz="2800" dirty="0">
                <a:solidFill>
                  <a:schemeClr val="tx2"/>
                </a:solidFill>
              </a:rPr>
              <a:t>% </a:t>
            </a:r>
            <a:r>
              <a:rPr lang="en-US" sz="2800" baseline="0" dirty="0">
                <a:solidFill>
                  <a:schemeClr val="tx2"/>
                </a:solidFill>
              </a:rPr>
              <a:t>70</a:t>
            </a:r>
            <a:r>
              <a:rPr lang="ka-GE" sz="2800" baseline="0" dirty="0">
                <a:solidFill>
                  <a:schemeClr val="tx2"/>
                </a:solidFill>
              </a:rPr>
              <a:t> წლის ასაკამდე</a:t>
            </a:r>
            <a:r>
              <a:rPr lang="en-US" sz="2800" baseline="0" dirty="0">
                <a:solidFill>
                  <a:schemeClr val="tx2"/>
                </a:solidFill>
              </a:rPr>
              <a:t> (</a:t>
            </a:r>
            <a:r>
              <a:rPr lang="ka-GE" sz="2800" baseline="0" dirty="0">
                <a:solidFill>
                  <a:schemeClr val="tx2"/>
                </a:solidFill>
              </a:rPr>
              <a:t>მამაკაცები</a:t>
            </a:r>
            <a:r>
              <a:rPr lang="en-US" sz="2800" baseline="0" dirty="0">
                <a:solidFill>
                  <a:schemeClr val="tx2"/>
                </a:solidFill>
              </a:rPr>
              <a:t>, 2012)</a:t>
            </a:r>
          </a:p>
          <a:p>
            <a:pPr>
              <a:defRPr sz="2800"/>
            </a:pPr>
            <a:r>
              <a:rPr lang="ka-GE" sz="2000" baseline="0" dirty="0">
                <a:solidFill>
                  <a:schemeClr val="tx2"/>
                </a:solidFill>
              </a:rPr>
              <a:t>ევროპა და ცენტრალური აზია</a:t>
            </a:r>
            <a:endParaRPr lang="en-US" sz="2800" dirty="0">
              <a:solidFill>
                <a:schemeClr val="tx2"/>
              </a:solidFill>
            </a:endParaRPr>
          </a:p>
        </c:rich>
      </c:tx>
      <c:layout>
        <c:manualLayout>
          <c:xMode val="edge"/>
          <c:yMode val="edge"/>
          <c:x val="0.14966090512114871"/>
          <c:y val="1.2219957307125533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NCD deaths</c:v>
                </c:pt>
              </c:strCache>
            </c:strRef>
          </c:tx>
          <c:spPr>
            <a:solidFill>
              <a:schemeClr val="accent1"/>
            </a:solidFill>
            <a:ln>
              <a:noFill/>
            </a:ln>
            <a:effectLst/>
          </c:spPr>
          <c:invertIfNegative val="0"/>
          <c:dPt>
            <c:idx val="38"/>
            <c:invertIfNegative val="0"/>
            <c:bubble3D val="0"/>
            <c:spPr>
              <a:solidFill>
                <a:srgbClr val="C00000"/>
              </a:solidFill>
              <a:ln>
                <a:solidFill>
                  <a:srgbClr val="C00000"/>
                </a:solidFill>
              </a:ln>
              <a:effectLst/>
            </c:spPr>
            <c:extLst>
              <c:ext xmlns:c16="http://schemas.microsoft.com/office/drawing/2014/chart" uri="{C3380CC4-5D6E-409C-BE32-E72D297353CC}">
                <c16:uniqueId val="{00000001-3494-4761-A976-F9095EDC3FE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Sheet1!$A$2:$A$51</c:f>
              <c:strCache>
                <c:ptCount val="50"/>
                <c:pt idx="0">
                  <c:v>იტალია</c:v>
                </c:pt>
                <c:pt idx="1">
                  <c:v>შვედეთი</c:v>
                </c:pt>
                <c:pt idx="2">
                  <c:v>საბერძნეთი</c:v>
                </c:pt>
                <c:pt idx="3">
                  <c:v>ესპანეთი</c:v>
                </c:pt>
                <c:pt idx="4">
                  <c:v>შვეიცარია</c:v>
                </c:pt>
                <c:pt idx="5">
                  <c:v>ისლანდია</c:v>
                </c:pt>
                <c:pt idx="6">
                  <c:v>ნორვეგია</c:v>
                </c:pt>
                <c:pt idx="7">
                  <c:v>ბელგია</c:v>
                </c:pt>
                <c:pt idx="8">
                  <c:v>გერმანია</c:v>
                </c:pt>
                <c:pt idx="9">
                  <c:v>გაერთიანებული სამეფო</c:v>
                </c:pt>
                <c:pt idx="10">
                  <c:v>ისრაელი</c:v>
                </c:pt>
                <c:pt idx="11">
                  <c:v>ნიდერლანდები</c:v>
                </c:pt>
                <c:pt idx="12">
                  <c:v>ავსტრია</c:v>
                </c:pt>
                <c:pt idx="13">
                  <c:v>პორტუგალია</c:v>
                </c:pt>
                <c:pt idx="14">
                  <c:v>ირლანდია</c:v>
                </c:pt>
                <c:pt idx="15">
                  <c:v>კვიპროსი</c:v>
                </c:pt>
                <c:pt idx="16">
                  <c:v>საფრანგეთი</c:v>
                </c:pt>
                <c:pt idx="17">
                  <c:v>ლუქსემბურგი</c:v>
                </c:pt>
                <c:pt idx="18">
                  <c:v>ალბანეთი</c:v>
                </c:pt>
                <c:pt idx="19">
                  <c:v>დანია</c:v>
                </c:pt>
                <c:pt idx="20">
                  <c:v>ფინეთი</c:v>
                </c:pt>
                <c:pt idx="21">
                  <c:v>მალტა</c:v>
                </c:pt>
                <c:pt idx="22">
                  <c:v>საქართველო</c:v>
                </c:pt>
                <c:pt idx="23">
                  <c:v>სომხეთი</c:v>
                </c:pt>
                <c:pt idx="24">
                  <c:v>ხორვატია</c:v>
                </c:pt>
                <c:pt idx="25">
                  <c:v>სლოვენია</c:v>
                </c:pt>
                <c:pt idx="26">
                  <c:v>ბოსნია და ჰერცეგოვინა</c:v>
                </c:pt>
                <c:pt idx="27">
                  <c:v>ბულგარეთი</c:v>
                </c:pt>
                <c:pt idx="28">
                  <c:v>ჩეხეთის რესპ.</c:v>
                </c:pt>
                <c:pt idx="29">
                  <c:v>მაკედონია</c:v>
                </c:pt>
                <c:pt idx="30">
                  <c:v>მონტენეგრო</c:v>
                </c:pt>
                <c:pt idx="31">
                  <c:v>რუმინეთი</c:v>
                </c:pt>
                <c:pt idx="32">
                  <c:v>ესტონეთი</c:v>
                </c:pt>
                <c:pt idx="33">
                  <c:v>ლატვია</c:v>
                </c:pt>
                <c:pt idx="34">
                  <c:v>სერბეთი</c:v>
                </c:pt>
                <c:pt idx="35">
                  <c:v>უნგრეთი</c:v>
                </c:pt>
                <c:pt idx="36">
                  <c:v>უკრაინა</c:v>
                </c:pt>
                <c:pt idx="37">
                  <c:v>პოლონეთი</c:v>
                </c:pt>
                <c:pt idx="38">
                  <c:v>თურქეთი</c:v>
                </c:pt>
                <c:pt idx="39">
                  <c:v>სლოვაკეთი</c:v>
                </c:pt>
                <c:pt idx="40">
                  <c:v>აზერბაიჯანი</c:v>
                </c:pt>
                <c:pt idx="41">
                  <c:v>ბელარუსი</c:v>
                </c:pt>
                <c:pt idx="42">
                  <c:v>მოლდოვა</c:v>
                </c:pt>
                <c:pt idx="43">
                  <c:v>რუსეთი</c:v>
                </c:pt>
                <c:pt idx="44">
                  <c:v>ლიტვა</c:v>
                </c:pt>
                <c:pt idx="45">
                  <c:v>უზბეკეთი</c:v>
                </c:pt>
                <c:pt idx="46">
                  <c:v>ტაჯიკეთი</c:v>
                </c:pt>
                <c:pt idx="47">
                  <c:v>ყაზახეთი</c:v>
                </c:pt>
                <c:pt idx="48">
                  <c:v>ყირგიზეთი</c:v>
                </c:pt>
                <c:pt idx="49">
                  <c:v>თურქმენეთი</c:v>
                </c:pt>
              </c:strCache>
            </c:strRef>
          </c:cat>
          <c:val>
            <c:numRef>
              <c:f>Sheet1!$B$2:$B$51</c:f>
              <c:numCache>
                <c:formatCode>General</c:formatCode>
                <c:ptCount val="50"/>
                <c:pt idx="0">
                  <c:v>23</c:v>
                </c:pt>
                <c:pt idx="1">
                  <c:v>23</c:v>
                </c:pt>
                <c:pt idx="2">
                  <c:v>27</c:v>
                </c:pt>
                <c:pt idx="3">
                  <c:v>27</c:v>
                </c:pt>
                <c:pt idx="4">
                  <c:v>27</c:v>
                </c:pt>
                <c:pt idx="5">
                  <c:v>28</c:v>
                </c:pt>
                <c:pt idx="6">
                  <c:v>28</c:v>
                </c:pt>
                <c:pt idx="7">
                  <c:v>29</c:v>
                </c:pt>
                <c:pt idx="8">
                  <c:v>29</c:v>
                </c:pt>
                <c:pt idx="9">
                  <c:v>29</c:v>
                </c:pt>
                <c:pt idx="10">
                  <c:v>30</c:v>
                </c:pt>
                <c:pt idx="11">
                  <c:v>30</c:v>
                </c:pt>
                <c:pt idx="12">
                  <c:v>31</c:v>
                </c:pt>
                <c:pt idx="13">
                  <c:v>31</c:v>
                </c:pt>
                <c:pt idx="14">
                  <c:v>32</c:v>
                </c:pt>
                <c:pt idx="15">
                  <c:v>33</c:v>
                </c:pt>
                <c:pt idx="16">
                  <c:v>33</c:v>
                </c:pt>
                <c:pt idx="17">
                  <c:v>33</c:v>
                </c:pt>
                <c:pt idx="18">
                  <c:v>34</c:v>
                </c:pt>
                <c:pt idx="19">
                  <c:v>34</c:v>
                </c:pt>
                <c:pt idx="20">
                  <c:v>34</c:v>
                </c:pt>
                <c:pt idx="21">
                  <c:v>35</c:v>
                </c:pt>
                <c:pt idx="22">
                  <c:v>36</c:v>
                </c:pt>
                <c:pt idx="23">
                  <c:v>37</c:v>
                </c:pt>
                <c:pt idx="24">
                  <c:v>37</c:v>
                </c:pt>
                <c:pt idx="25">
                  <c:v>37</c:v>
                </c:pt>
                <c:pt idx="26">
                  <c:v>38</c:v>
                </c:pt>
                <c:pt idx="27">
                  <c:v>40</c:v>
                </c:pt>
                <c:pt idx="28">
                  <c:v>41</c:v>
                </c:pt>
                <c:pt idx="29">
                  <c:v>41</c:v>
                </c:pt>
                <c:pt idx="30">
                  <c:v>42</c:v>
                </c:pt>
                <c:pt idx="31">
                  <c:v>42</c:v>
                </c:pt>
                <c:pt idx="32">
                  <c:v>43</c:v>
                </c:pt>
                <c:pt idx="33">
                  <c:v>43</c:v>
                </c:pt>
                <c:pt idx="34">
                  <c:v>43</c:v>
                </c:pt>
                <c:pt idx="35">
                  <c:v>45</c:v>
                </c:pt>
                <c:pt idx="36">
                  <c:v>45</c:v>
                </c:pt>
                <c:pt idx="37">
                  <c:v>46</c:v>
                </c:pt>
                <c:pt idx="38">
                  <c:v>46</c:v>
                </c:pt>
                <c:pt idx="39">
                  <c:v>48</c:v>
                </c:pt>
                <c:pt idx="40">
                  <c:v>51</c:v>
                </c:pt>
                <c:pt idx="41">
                  <c:v>51</c:v>
                </c:pt>
                <c:pt idx="42">
                  <c:v>52</c:v>
                </c:pt>
                <c:pt idx="43">
                  <c:v>52</c:v>
                </c:pt>
                <c:pt idx="44">
                  <c:v>53</c:v>
                </c:pt>
                <c:pt idx="45">
                  <c:v>57</c:v>
                </c:pt>
                <c:pt idx="46">
                  <c:v>58</c:v>
                </c:pt>
                <c:pt idx="47">
                  <c:v>60</c:v>
                </c:pt>
                <c:pt idx="48">
                  <c:v>60</c:v>
                </c:pt>
                <c:pt idx="49">
                  <c:v>73</c:v>
                </c:pt>
              </c:numCache>
            </c:numRef>
          </c:val>
          <c:extLst>
            <c:ext xmlns:c16="http://schemas.microsoft.com/office/drawing/2014/chart" uri="{C3380CC4-5D6E-409C-BE32-E72D297353CC}">
              <c16:uniqueId val="{00000002-3494-4761-A976-F9095EDC3FEB}"/>
            </c:ext>
          </c:extLst>
        </c:ser>
        <c:dLbls>
          <c:dLblPos val="outEnd"/>
          <c:showLegendKey val="0"/>
          <c:showVal val="1"/>
          <c:showCatName val="0"/>
          <c:showSerName val="0"/>
          <c:showPercent val="0"/>
          <c:showBubbleSize val="0"/>
        </c:dLbls>
        <c:gapWidth val="182"/>
        <c:axId val="518728783"/>
        <c:axId val="518730031"/>
      </c:barChart>
      <c:catAx>
        <c:axId val="518728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18730031"/>
        <c:crosses val="autoZero"/>
        <c:auto val="1"/>
        <c:lblAlgn val="ctr"/>
        <c:lblOffset val="100"/>
        <c:noMultiLvlLbl val="0"/>
      </c:catAx>
      <c:valAx>
        <c:axId val="518730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87287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ka-GE" sz="1400" dirty="0" err="1">
                <a:solidFill>
                  <a:schemeClr val="tx2"/>
                </a:solidFill>
              </a:rPr>
              <a:t>სიკვდილობის</a:t>
            </a:r>
            <a:r>
              <a:rPr lang="ka-GE" sz="1400" dirty="0">
                <a:solidFill>
                  <a:schemeClr val="tx2"/>
                </a:solidFill>
              </a:rPr>
              <a:t> პროცენტული კლება </a:t>
            </a:r>
            <a:r>
              <a:rPr lang="en-US" sz="1400" dirty="0">
                <a:solidFill>
                  <a:schemeClr val="tx2"/>
                </a:solidFill>
              </a:rPr>
              <a:t>1997-98 </a:t>
            </a:r>
            <a:r>
              <a:rPr lang="ka-GE" sz="1400" dirty="0">
                <a:solidFill>
                  <a:schemeClr val="tx2"/>
                </a:solidFill>
              </a:rPr>
              <a:t>-დან</a:t>
            </a:r>
            <a:r>
              <a:rPr lang="en-US" sz="1400" dirty="0">
                <a:solidFill>
                  <a:schemeClr val="tx2"/>
                </a:solidFill>
              </a:rPr>
              <a:t> 2006-07</a:t>
            </a:r>
            <a:r>
              <a:rPr lang="ka-GE" sz="1400" dirty="0">
                <a:solidFill>
                  <a:schemeClr val="tx2"/>
                </a:solidFill>
              </a:rPr>
              <a:t>-მდე</a:t>
            </a:r>
            <a:r>
              <a:rPr lang="en-US" sz="1400" baseline="0" dirty="0">
                <a:solidFill>
                  <a:schemeClr val="tx2"/>
                </a:solidFill>
              </a:rPr>
              <a:t> </a:t>
            </a:r>
            <a:r>
              <a:rPr lang="en-US" sz="1400" dirty="0">
                <a:solidFill>
                  <a:schemeClr val="tx2"/>
                </a:solidFill>
              </a:rPr>
              <a:t>(0-74</a:t>
            </a:r>
            <a:r>
              <a:rPr lang="ka-GE" sz="1400" dirty="0">
                <a:solidFill>
                  <a:schemeClr val="tx2"/>
                </a:solidFill>
              </a:rPr>
              <a:t>წ</a:t>
            </a:r>
            <a:r>
              <a:rPr lang="en-US" sz="1400" dirty="0">
                <a:solidFill>
                  <a:schemeClr val="tx2"/>
                </a:solidFill>
              </a:rPr>
              <a:t>,</a:t>
            </a:r>
            <a:r>
              <a:rPr lang="ka-GE" sz="1400" dirty="0">
                <a:solidFill>
                  <a:schemeClr val="tx2"/>
                </a:solidFill>
              </a:rPr>
              <a:t> ორივე სქესი</a:t>
            </a:r>
            <a:r>
              <a:rPr lang="en-US" sz="1400" dirty="0">
                <a:solidFill>
                  <a:schemeClr val="tx2"/>
                </a:solidFill>
              </a:rPr>
              <a:t>) </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Sheet3!$E$2</c:f>
              <c:strCache>
                <c:ptCount val="1"/>
                <c:pt idx="0">
                  <c:v>Other Causes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Sheet3!$D$3:$D$18</c:f>
              <c:strCache>
                <c:ptCount val="16"/>
                <c:pt idx="0">
                  <c:v>US</c:v>
                </c:pt>
                <c:pt idx="1">
                  <c:v>Greece</c:v>
                </c:pt>
                <c:pt idx="2">
                  <c:v>Japan</c:v>
                </c:pt>
                <c:pt idx="3">
                  <c:v>France</c:v>
                </c:pt>
                <c:pt idx="4">
                  <c:v>Germany</c:v>
                </c:pt>
                <c:pt idx="5">
                  <c:v>Denmark</c:v>
                </c:pt>
                <c:pt idx="6">
                  <c:v>Sweden</c:v>
                </c:pt>
                <c:pt idx="7">
                  <c:v>New Zealand</c:v>
                </c:pt>
                <c:pt idx="8">
                  <c:v>Netherlands</c:v>
                </c:pt>
                <c:pt idx="9">
                  <c:v>Italy</c:v>
                </c:pt>
                <c:pt idx="10">
                  <c:v>UK</c:v>
                </c:pt>
                <c:pt idx="11">
                  <c:v>Australia</c:v>
                </c:pt>
                <c:pt idx="12">
                  <c:v>Norway</c:v>
                </c:pt>
                <c:pt idx="13">
                  <c:v>Finland</c:v>
                </c:pt>
                <c:pt idx="14">
                  <c:v>Austria</c:v>
                </c:pt>
                <c:pt idx="15">
                  <c:v>Ireland</c:v>
                </c:pt>
              </c:strCache>
            </c:strRef>
          </c:cat>
          <c:val>
            <c:numRef>
              <c:f>Sheet3!$E$3:$E$18</c:f>
              <c:numCache>
                <c:formatCode>General</c:formatCode>
                <c:ptCount val="16"/>
                <c:pt idx="0">
                  <c:v>6.9</c:v>
                </c:pt>
                <c:pt idx="1">
                  <c:v>12.5</c:v>
                </c:pt>
                <c:pt idx="2">
                  <c:v>13.9</c:v>
                </c:pt>
                <c:pt idx="3">
                  <c:v>16.399999999999999</c:v>
                </c:pt>
                <c:pt idx="4">
                  <c:v>14.8</c:v>
                </c:pt>
                <c:pt idx="5">
                  <c:v>13.5</c:v>
                </c:pt>
                <c:pt idx="6">
                  <c:v>9.1999999999999993</c:v>
                </c:pt>
                <c:pt idx="7">
                  <c:v>16</c:v>
                </c:pt>
                <c:pt idx="8">
                  <c:v>16.100000000000001</c:v>
                </c:pt>
                <c:pt idx="9">
                  <c:v>22.2</c:v>
                </c:pt>
                <c:pt idx="10">
                  <c:v>9.8000000000000007</c:v>
                </c:pt>
                <c:pt idx="11">
                  <c:v>19.2</c:v>
                </c:pt>
                <c:pt idx="12">
                  <c:v>12.5</c:v>
                </c:pt>
                <c:pt idx="13">
                  <c:v>6.6</c:v>
                </c:pt>
                <c:pt idx="14">
                  <c:v>13.1</c:v>
                </c:pt>
                <c:pt idx="15">
                  <c:v>20.8</c:v>
                </c:pt>
              </c:numCache>
            </c:numRef>
          </c:val>
          <c:extLst>
            <c:ext xmlns:c16="http://schemas.microsoft.com/office/drawing/2014/chart" uri="{C3380CC4-5D6E-409C-BE32-E72D297353CC}">
              <c16:uniqueId val="{00000000-B43E-4A4E-964F-0A9A3366DF2E}"/>
            </c:ext>
          </c:extLst>
        </c:ser>
        <c:ser>
          <c:idx val="1"/>
          <c:order val="1"/>
          <c:tx>
            <c:strRef>
              <c:f>Sheet3!$F$2</c:f>
              <c:strCache>
                <c:ptCount val="1"/>
                <c:pt idx="0">
                  <c:v>Amenable Causes</c:v>
                </c:pt>
              </c:strCache>
            </c:strRef>
          </c:tx>
          <c:spPr>
            <a:solidFill>
              <a:schemeClr val="accent2"/>
            </a:solidFill>
            <a:ln>
              <a:noFill/>
            </a:ln>
            <a:effectLst/>
          </c:spPr>
          <c:invertIfNegative val="0"/>
          <c:dLbls>
            <c:dLbl>
              <c:idx val="4"/>
              <c:tx>
                <c:rich>
                  <a:bodyPr/>
                  <a:lstStyle/>
                  <a:p>
                    <a:fld id="{BFAF1DE1-D27E-4D71-B9A6-EBBFE9D0D5A8}" type="VALUE">
                      <a:rPr lang="en-US" smtClean="0"/>
                      <a:pPr/>
                      <a:t>[VALUE]</a:t>
                    </a:fld>
                    <a:r>
                      <a:rPr lang="en-US"/>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43E-4A4E-964F-0A9A3366DF2E}"/>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Sheet3!$D$3:$D$18</c:f>
              <c:strCache>
                <c:ptCount val="16"/>
                <c:pt idx="0">
                  <c:v>US</c:v>
                </c:pt>
                <c:pt idx="1">
                  <c:v>Greece</c:v>
                </c:pt>
                <c:pt idx="2">
                  <c:v>Japan</c:v>
                </c:pt>
                <c:pt idx="3">
                  <c:v>France</c:v>
                </c:pt>
                <c:pt idx="4">
                  <c:v>Germany</c:v>
                </c:pt>
                <c:pt idx="5">
                  <c:v>Denmark</c:v>
                </c:pt>
                <c:pt idx="6">
                  <c:v>Sweden</c:v>
                </c:pt>
                <c:pt idx="7">
                  <c:v>New Zealand</c:v>
                </c:pt>
                <c:pt idx="8">
                  <c:v>Netherlands</c:v>
                </c:pt>
                <c:pt idx="9">
                  <c:v>Italy</c:v>
                </c:pt>
                <c:pt idx="10">
                  <c:v>UK</c:v>
                </c:pt>
                <c:pt idx="11">
                  <c:v>Australia</c:v>
                </c:pt>
                <c:pt idx="12">
                  <c:v>Norway</c:v>
                </c:pt>
                <c:pt idx="13">
                  <c:v>Finland</c:v>
                </c:pt>
                <c:pt idx="14">
                  <c:v>Austria</c:v>
                </c:pt>
                <c:pt idx="15">
                  <c:v>Ireland</c:v>
                </c:pt>
              </c:strCache>
            </c:strRef>
          </c:cat>
          <c:val>
            <c:numRef>
              <c:f>Sheet3!$F$3:$F$18</c:f>
              <c:numCache>
                <c:formatCode>General</c:formatCode>
                <c:ptCount val="16"/>
                <c:pt idx="0">
                  <c:v>20.5</c:v>
                </c:pt>
                <c:pt idx="1">
                  <c:v>21.2</c:v>
                </c:pt>
                <c:pt idx="2">
                  <c:v>24.9</c:v>
                </c:pt>
                <c:pt idx="3">
                  <c:v>27.3</c:v>
                </c:pt>
                <c:pt idx="4">
                  <c:v>28</c:v>
                </c:pt>
                <c:pt idx="5">
                  <c:v>29.1</c:v>
                </c:pt>
                <c:pt idx="6">
                  <c:v>30.7</c:v>
                </c:pt>
                <c:pt idx="7">
                  <c:v>31.3</c:v>
                </c:pt>
                <c:pt idx="8">
                  <c:v>32.299999999999997</c:v>
                </c:pt>
                <c:pt idx="9">
                  <c:v>32.5</c:v>
                </c:pt>
                <c:pt idx="10">
                  <c:v>34.700000000000003</c:v>
                </c:pt>
                <c:pt idx="11">
                  <c:v>35.299999999999997</c:v>
                </c:pt>
                <c:pt idx="12">
                  <c:v>35.5</c:v>
                </c:pt>
                <c:pt idx="13">
                  <c:v>36.5</c:v>
                </c:pt>
                <c:pt idx="14">
                  <c:v>38.200000000000003</c:v>
                </c:pt>
                <c:pt idx="15">
                  <c:v>42.1</c:v>
                </c:pt>
              </c:numCache>
            </c:numRef>
          </c:val>
          <c:extLst>
            <c:ext xmlns:c16="http://schemas.microsoft.com/office/drawing/2014/chart" uri="{C3380CC4-5D6E-409C-BE32-E72D297353CC}">
              <c16:uniqueId val="{00000001-B43E-4A4E-964F-0A9A3366DF2E}"/>
            </c:ext>
          </c:extLst>
        </c:ser>
        <c:dLbls>
          <c:showLegendKey val="0"/>
          <c:showVal val="0"/>
          <c:showCatName val="0"/>
          <c:showSerName val="0"/>
          <c:showPercent val="0"/>
          <c:showBubbleSize val="0"/>
        </c:dLbls>
        <c:gapWidth val="50"/>
        <c:axId val="515455311"/>
        <c:axId val="515455727"/>
      </c:barChart>
      <c:catAx>
        <c:axId val="515455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5455727"/>
        <c:crosses val="autoZero"/>
        <c:auto val="1"/>
        <c:lblAlgn val="ctr"/>
        <c:lblOffset val="100"/>
        <c:noMultiLvlLbl val="0"/>
      </c:catAx>
      <c:valAx>
        <c:axId val="5154557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5455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D5-4540-896E-BF7323047539}"/>
                </c:ext>
              </c:extLst>
            </c:dLbl>
            <c:dLbl>
              <c:idx val="3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D5-4540-896E-BF7323047539}"/>
                </c:ext>
              </c:extLst>
            </c:dLbl>
            <c:dLbl>
              <c:idx val="3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D5-4540-896E-BF7323047539}"/>
                </c:ext>
              </c:extLst>
            </c:dLbl>
            <c:dLbl>
              <c:idx val="6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D5-4540-896E-BF7323047539}"/>
                </c:ext>
              </c:extLst>
            </c:dLbl>
            <c:dLbl>
              <c:idx val="6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D5-4540-896E-BF732304753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GDP!$A$11:$B$76</c:f>
              <c:multiLvlStrCache>
                <c:ptCount val="66"/>
                <c:lvl>
                  <c:pt idx="0">
                    <c:v>1</c:v>
                  </c:pt>
                  <c:pt idx="1">
                    <c:v>2</c:v>
                  </c:pt>
                  <c:pt idx="2">
                    <c:v>3</c:v>
                  </c:pt>
                  <c:pt idx="3">
                    <c:v>4</c:v>
                  </c:pt>
                  <c:pt idx="4">
                    <c:v>1</c:v>
                  </c:pt>
                  <c:pt idx="5">
                    <c:v>2</c:v>
                  </c:pt>
                  <c:pt idx="6">
                    <c:v>3</c:v>
                  </c:pt>
                  <c:pt idx="7">
                    <c:v>4</c:v>
                  </c:pt>
                  <c:pt idx="8">
                    <c:v>1</c:v>
                  </c:pt>
                  <c:pt idx="9">
                    <c:v>2</c:v>
                  </c:pt>
                  <c:pt idx="10">
                    <c:v>3</c:v>
                  </c:pt>
                  <c:pt idx="11">
                    <c:v>4</c:v>
                  </c:pt>
                  <c:pt idx="12">
                    <c:v>1</c:v>
                  </c:pt>
                  <c:pt idx="13">
                    <c:v>2</c:v>
                  </c:pt>
                  <c:pt idx="14">
                    <c:v>3</c:v>
                  </c:pt>
                  <c:pt idx="15">
                    <c:v>4</c:v>
                  </c:pt>
                  <c:pt idx="16">
                    <c:v>1</c:v>
                  </c:pt>
                  <c:pt idx="17">
                    <c:v>2</c:v>
                  </c:pt>
                  <c:pt idx="18">
                    <c:v>3</c:v>
                  </c:pt>
                  <c:pt idx="19">
                    <c:v>4</c:v>
                  </c:pt>
                  <c:pt idx="20">
                    <c:v>1</c:v>
                  </c:pt>
                  <c:pt idx="21">
                    <c:v>2</c:v>
                  </c:pt>
                  <c:pt idx="22">
                    <c:v>3</c:v>
                  </c:pt>
                  <c:pt idx="23">
                    <c:v>4</c:v>
                  </c:pt>
                  <c:pt idx="24">
                    <c:v>1</c:v>
                  </c:pt>
                  <c:pt idx="25">
                    <c:v>2</c:v>
                  </c:pt>
                  <c:pt idx="26">
                    <c:v>3</c:v>
                  </c:pt>
                  <c:pt idx="27">
                    <c:v>4</c:v>
                  </c:pt>
                  <c:pt idx="28">
                    <c:v>1</c:v>
                  </c:pt>
                  <c:pt idx="29">
                    <c:v>2</c:v>
                  </c:pt>
                  <c:pt idx="30">
                    <c:v>3</c:v>
                  </c:pt>
                  <c:pt idx="31">
                    <c:v>4</c:v>
                  </c:pt>
                  <c:pt idx="32">
                    <c:v>1</c:v>
                  </c:pt>
                  <c:pt idx="33">
                    <c:v>2</c:v>
                  </c:pt>
                  <c:pt idx="34">
                    <c:v>3</c:v>
                  </c:pt>
                  <c:pt idx="35">
                    <c:v>4</c:v>
                  </c:pt>
                  <c:pt idx="36">
                    <c:v>1</c:v>
                  </c:pt>
                  <c:pt idx="37">
                    <c:v>2</c:v>
                  </c:pt>
                  <c:pt idx="38">
                    <c:v>3</c:v>
                  </c:pt>
                  <c:pt idx="39">
                    <c:v>4</c:v>
                  </c:pt>
                  <c:pt idx="40">
                    <c:v>1</c:v>
                  </c:pt>
                  <c:pt idx="41">
                    <c:v>2</c:v>
                  </c:pt>
                  <c:pt idx="42">
                    <c:v>3</c:v>
                  </c:pt>
                  <c:pt idx="43">
                    <c:v>4</c:v>
                  </c:pt>
                  <c:pt idx="44">
                    <c:v>1</c:v>
                  </c:pt>
                  <c:pt idx="45">
                    <c:v>2</c:v>
                  </c:pt>
                  <c:pt idx="46">
                    <c:v>3</c:v>
                  </c:pt>
                  <c:pt idx="47">
                    <c:v>4</c:v>
                  </c:pt>
                  <c:pt idx="48">
                    <c:v>1</c:v>
                  </c:pt>
                  <c:pt idx="49">
                    <c:v>2</c:v>
                  </c:pt>
                  <c:pt idx="50">
                    <c:v>3</c:v>
                  </c:pt>
                  <c:pt idx="51">
                    <c:v>4</c:v>
                  </c:pt>
                  <c:pt idx="52">
                    <c:v>1</c:v>
                  </c:pt>
                  <c:pt idx="53">
                    <c:v>2</c:v>
                  </c:pt>
                  <c:pt idx="54">
                    <c:v>3</c:v>
                  </c:pt>
                  <c:pt idx="55">
                    <c:v>4</c:v>
                  </c:pt>
                  <c:pt idx="56">
                    <c:v>1</c:v>
                  </c:pt>
                  <c:pt idx="57">
                    <c:v>2</c:v>
                  </c:pt>
                  <c:pt idx="58">
                    <c:v>3</c:v>
                  </c:pt>
                  <c:pt idx="59">
                    <c:v>4</c:v>
                  </c:pt>
                  <c:pt idx="60">
                    <c:v>1</c:v>
                  </c:pt>
                  <c:pt idx="61">
                    <c:v>2</c:v>
                  </c:pt>
                  <c:pt idx="62">
                    <c:v>3</c:v>
                  </c:pt>
                  <c:pt idx="63">
                    <c:v>4</c:v>
                  </c:pt>
                  <c:pt idx="64">
                    <c:v>1</c:v>
                  </c:pt>
                  <c:pt idx="65">
                    <c:v>2</c:v>
                  </c:pt>
                </c:lvl>
                <c:lvl>
                  <c:pt idx="0">
                    <c:v>2000</c:v>
                  </c:pt>
                  <c:pt idx="4">
                    <c:v>2001</c:v>
                  </c:pt>
                  <c:pt idx="8">
                    <c:v>2002</c:v>
                  </c:pt>
                  <c:pt idx="12">
                    <c:v>2003</c:v>
                  </c:pt>
                  <c:pt idx="16">
                    <c:v>2004</c:v>
                  </c:pt>
                  <c:pt idx="20">
                    <c:v>2005</c:v>
                  </c:pt>
                  <c:pt idx="24">
                    <c:v>2006</c:v>
                  </c:pt>
                  <c:pt idx="28">
                    <c:v>2007</c:v>
                  </c:pt>
                  <c:pt idx="32">
                    <c:v>2008</c:v>
                  </c:pt>
                  <c:pt idx="36">
                    <c:v>2009</c:v>
                  </c:pt>
                  <c:pt idx="40">
                    <c:v>2010</c:v>
                  </c:pt>
                  <c:pt idx="44">
                    <c:v>2011</c:v>
                  </c:pt>
                  <c:pt idx="48">
                    <c:v>2012</c:v>
                  </c:pt>
                  <c:pt idx="52">
                    <c:v>2013</c:v>
                  </c:pt>
                  <c:pt idx="56">
                    <c:v>2014</c:v>
                  </c:pt>
                  <c:pt idx="60">
                    <c:v>2015</c:v>
                  </c:pt>
                  <c:pt idx="64">
                    <c:v>2016</c:v>
                  </c:pt>
                </c:lvl>
              </c:multiLvlStrCache>
            </c:multiLvlStrRef>
          </c:cat>
          <c:val>
            <c:numRef>
              <c:f>GDP!$D$11:$D$77</c:f>
              <c:numCache>
                <c:formatCode>_(* #,##0.0_);_(* \(#,##0.0\);_(* "-"??_);_(@_)</c:formatCode>
                <c:ptCount val="67"/>
                <c:pt idx="0">
                  <c:v>100</c:v>
                </c:pt>
                <c:pt idx="1">
                  <c:v>103.37467811229148</c:v>
                </c:pt>
                <c:pt idx="2">
                  <c:v>104.77869041901543</c:v>
                </c:pt>
                <c:pt idx="3">
                  <c:v>105.21232704938588</c:v>
                </c:pt>
                <c:pt idx="4">
                  <c:v>101.74052941205396</c:v>
                </c:pt>
                <c:pt idx="5">
                  <c:v>95.875329673661994</c:v>
                </c:pt>
                <c:pt idx="6">
                  <c:v>97.393180816066263</c:v>
                </c:pt>
                <c:pt idx="7">
                  <c:v>95.044199628569032</c:v>
                </c:pt>
                <c:pt idx="8">
                  <c:v>99.836167147210247</c:v>
                </c:pt>
                <c:pt idx="9">
                  <c:v>103.37967751400242</c:v>
                </c:pt>
                <c:pt idx="10">
                  <c:v>104.58977860026587</c:v>
                </c:pt>
                <c:pt idx="11">
                  <c:v>105.97789117040091</c:v>
                </c:pt>
                <c:pt idx="12">
                  <c:v>105.68153319356863</c:v>
                </c:pt>
                <c:pt idx="13">
                  <c:v>106.9797384903118</c:v>
                </c:pt>
                <c:pt idx="14">
                  <c:v>110.98106292197819</c:v>
                </c:pt>
                <c:pt idx="15">
                  <c:v>113.18965107454353</c:v>
                </c:pt>
                <c:pt idx="16">
                  <c:v>116.43590193304735</c:v>
                </c:pt>
                <c:pt idx="17">
                  <c:v>119.11763018524012</c:v>
                </c:pt>
                <c:pt idx="18">
                  <c:v>120.92290594732106</c:v>
                </c:pt>
                <c:pt idx="19">
                  <c:v>122.5877886744701</c:v>
                </c:pt>
                <c:pt idx="20">
                  <c:v>126.96955938059871</c:v>
                </c:pt>
                <c:pt idx="21">
                  <c:v>128.42577855436971</c:v>
                </c:pt>
                <c:pt idx="22">
                  <c:v>131.65137614678898</c:v>
                </c:pt>
                <c:pt idx="23">
                  <c:v>134.89229977396147</c:v>
                </c:pt>
                <c:pt idx="24">
                  <c:v>135.22980036815267</c:v>
                </c:pt>
                <c:pt idx="25">
                  <c:v>140.58391372835709</c:v>
                </c:pt>
                <c:pt idx="26">
                  <c:v>140.39377254853108</c:v>
                </c:pt>
                <c:pt idx="27">
                  <c:v>142.71357689981363</c:v>
                </c:pt>
                <c:pt idx="28">
                  <c:v>146.51746594260032</c:v>
                </c:pt>
                <c:pt idx="29">
                  <c:v>145.42964530474222</c:v>
                </c:pt>
                <c:pt idx="30">
                  <c:v>145.3601454252196</c:v>
                </c:pt>
                <c:pt idx="31">
                  <c:v>149.90156915647799</c:v>
                </c:pt>
                <c:pt idx="32">
                  <c:v>157.97675032332197</c:v>
                </c:pt>
                <c:pt idx="33">
                  <c:v>149.08674863499942</c:v>
                </c:pt>
                <c:pt idx="34">
                  <c:v>146.1206281871186</c:v>
                </c:pt>
                <c:pt idx="35">
                  <c:v>140.67709929795285</c:v>
                </c:pt>
                <c:pt idx="36">
                  <c:v>136.22992658255652</c:v>
                </c:pt>
                <c:pt idx="37">
                  <c:v>139.41298828173024</c:v>
                </c:pt>
                <c:pt idx="38">
                  <c:v>143.10820180535771</c:v>
                </c:pt>
                <c:pt idx="39">
                  <c:v>144.80824425929356</c:v>
                </c:pt>
                <c:pt idx="40">
                  <c:v>146.6483519185409</c:v>
                </c:pt>
                <c:pt idx="41">
                  <c:v>150.85547139440689</c:v>
                </c:pt>
                <c:pt idx="42">
                  <c:v>154.98055150777037</c:v>
                </c:pt>
                <c:pt idx="43">
                  <c:v>159.03744306009281</c:v>
                </c:pt>
                <c:pt idx="44">
                  <c:v>163.9666072748671</c:v>
                </c:pt>
                <c:pt idx="45">
                  <c:v>168.17938181168483</c:v>
                </c:pt>
                <c:pt idx="46">
                  <c:v>172.82489144741695</c:v>
                </c:pt>
                <c:pt idx="47">
                  <c:v>174.98651800686147</c:v>
                </c:pt>
                <c:pt idx="48">
                  <c:v>174.66417953261328</c:v>
                </c:pt>
                <c:pt idx="49">
                  <c:v>176.67574208332445</c:v>
                </c:pt>
                <c:pt idx="50">
                  <c:v>179.38091015337505</c:v>
                </c:pt>
                <c:pt idx="51">
                  <c:v>182.53389348487804</c:v>
                </c:pt>
                <c:pt idx="52">
                  <c:v>188.70545000352416</c:v>
                </c:pt>
                <c:pt idx="53">
                  <c:v>194.03866422542876</c:v>
                </c:pt>
                <c:pt idx="54">
                  <c:v>196.03260593404394</c:v>
                </c:pt>
                <c:pt idx="55">
                  <c:v>194.92618096522875</c:v>
                </c:pt>
                <c:pt idx="56">
                  <c:v>204.47454648869888</c:v>
                </c:pt>
                <c:pt idx="57">
                  <c:v>199.63946937497641</c:v>
                </c:pt>
                <c:pt idx="58">
                  <c:v>203.92289119498815</c:v>
                </c:pt>
                <c:pt idx="59">
                  <c:v>206.22146857835043</c:v>
                </c:pt>
                <c:pt idx="60">
                  <c:v>211.3524938818797</c:v>
                </c:pt>
                <c:pt idx="61">
                  <c:v>213.73843785907587</c:v>
                </c:pt>
                <c:pt idx="62">
                  <c:v>216.63636974591566</c:v>
                </c:pt>
                <c:pt idx="63">
                  <c:v>220.97896481240764</c:v>
                </c:pt>
                <c:pt idx="64">
                  <c:v>220.77505478852527</c:v>
                </c:pt>
                <c:pt idx="65">
                  <c:v>223.22148333068336</c:v>
                </c:pt>
                <c:pt idx="66">
                  <c:v>213.08663061633604</c:v>
                </c:pt>
              </c:numCache>
            </c:numRef>
          </c:val>
          <c:smooth val="0"/>
          <c:extLst>
            <c:ext xmlns:c16="http://schemas.microsoft.com/office/drawing/2014/chart" uri="{C3380CC4-5D6E-409C-BE32-E72D297353CC}">
              <c16:uniqueId val="{00000005-3BD5-4540-896E-BF7323047539}"/>
            </c:ext>
          </c:extLst>
        </c:ser>
        <c:dLbls>
          <c:showLegendKey val="0"/>
          <c:showVal val="0"/>
          <c:showCatName val="0"/>
          <c:showSerName val="0"/>
          <c:showPercent val="0"/>
          <c:showBubbleSize val="0"/>
        </c:dLbls>
        <c:smooth val="0"/>
        <c:axId val="948062239"/>
        <c:axId val="948061823"/>
      </c:lineChart>
      <c:catAx>
        <c:axId val="94806223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8061823"/>
        <c:crosses val="autoZero"/>
        <c:auto val="0"/>
        <c:lblAlgn val="ctr"/>
        <c:lblOffset val="100"/>
        <c:noMultiLvlLbl val="0"/>
      </c:catAx>
      <c:valAx>
        <c:axId val="948061823"/>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80622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'slide 16'!$A$51:$B$61</c:f>
              <c:multiLvlStrCache>
                <c:ptCount val="11"/>
                <c:lvl>
                  <c:pt idx="0">
                    <c:v>Public preschools &amp; kindergartens - for 48-72 month group, MONE (2014)</c:v>
                  </c:pt>
                  <c:pt idx="1">
                    <c:v>Private preschools (2014)</c:v>
                  </c:pt>
                  <c:pt idx="2">
                    <c:v>Home-based MOCEP- for 6 year group only, MONE (2008)</c:v>
                  </c:pt>
                  <c:pt idx="3">
                    <c:v>SHCEK Community Centers (2008)</c:v>
                  </c:pt>
                  <c:pt idx="4">
                    <c:v>Growth &amp; Psysho-social Monitoring-Family Doctors, MOH (2008)</c:v>
                  </c:pt>
                  <c:pt idx="5">
                    <c:v>Parent Training, MONE (2008)</c:v>
                  </c:pt>
                  <c:pt idx="6">
                    <c:v>Private Day Care centers, nurseries and community driven models (2008)</c:v>
                  </c:pt>
                  <c:pt idx="7">
                    <c:v>Parent Training, MONE (2008)</c:v>
                  </c:pt>
                  <c:pt idx="8">
                    <c:v>Growth &amp; Psysho-social Monitoring-Family Doctors, MOH (2008)</c:v>
                  </c:pt>
                  <c:pt idx="9">
                    <c:v>Immunizations-DPT, MOH (2014)</c:v>
                  </c:pt>
                  <c:pt idx="10">
                    <c:v>Pregnancy monitoring, MOH (2014)</c:v>
                  </c:pt>
                </c:lvl>
                <c:lvl>
                  <c:pt idx="0">
                    <c:v>Preschool (months 36-72)</c:v>
                  </c:pt>
                  <c:pt idx="4">
                    <c:v>Toddler and post-toddler (18-36 months)</c:v>
                  </c:pt>
                  <c:pt idx="7">
                    <c:v>Infancy (0-18 months)</c:v>
                  </c:pt>
                  <c:pt idx="10">
                    <c:v>Pre-natal</c:v>
                  </c:pt>
                </c:lvl>
              </c:multiLvlStrCache>
            </c:multiLvlStrRef>
          </c:cat>
          <c:val>
            <c:numRef>
              <c:f>'slide 16'!$C$51:$C$61</c:f>
              <c:numCache>
                <c:formatCode>0%</c:formatCode>
                <c:ptCount val="11"/>
                <c:pt idx="0">
                  <c:v>0.26</c:v>
                </c:pt>
                <c:pt idx="1">
                  <c:v>0.04</c:v>
                </c:pt>
                <c:pt idx="2">
                  <c:v>0.06</c:v>
                </c:pt>
                <c:pt idx="3">
                  <c:v>0.02</c:v>
                </c:pt>
                <c:pt idx="4">
                  <c:v>0.1</c:v>
                </c:pt>
                <c:pt idx="5">
                  <c:v>0.03</c:v>
                </c:pt>
                <c:pt idx="6">
                  <c:v>0.01</c:v>
                </c:pt>
                <c:pt idx="7">
                  <c:v>0.03</c:v>
                </c:pt>
                <c:pt idx="8">
                  <c:v>0.1</c:v>
                </c:pt>
                <c:pt idx="9">
                  <c:v>0.96</c:v>
                </c:pt>
                <c:pt idx="10">
                  <c:v>0.97</c:v>
                </c:pt>
              </c:numCache>
            </c:numRef>
          </c:val>
          <c:extLst>
            <c:ext xmlns:c16="http://schemas.microsoft.com/office/drawing/2014/chart" uri="{C3380CC4-5D6E-409C-BE32-E72D297353CC}">
              <c16:uniqueId val="{00000000-243D-44D8-A430-7994C2B06136}"/>
            </c:ext>
          </c:extLst>
        </c:ser>
        <c:dLbls>
          <c:showLegendKey val="0"/>
          <c:showVal val="0"/>
          <c:showCatName val="0"/>
          <c:showSerName val="0"/>
          <c:showPercent val="0"/>
          <c:showBubbleSize val="0"/>
        </c:dLbls>
        <c:gapWidth val="150"/>
        <c:axId val="1322352208"/>
        <c:axId val="1322354032"/>
      </c:barChart>
      <c:catAx>
        <c:axId val="1322352208"/>
        <c:scaling>
          <c:orientation val="minMax"/>
        </c:scaling>
        <c:delete val="0"/>
        <c:axPos val="l"/>
        <c:numFmt formatCode="General" sourceLinked="0"/>
        <c:majorTickMark val="out"/>
        <c:minorTickMark val="none"/>
        <c:tickLblPos val="nextTo"/>
        <c:crossAx val="1322354032"/>
        <c:crosses val="autoZero"/>
        <c:auto val="1"/>
        <c:lblAlgn val="ctr"/>
        <c:lblOffset val="100"/>
        <c:noMultiLvlLbl val="0"/>
      </c:catAx>
      <c:valAx>
        <c:axId val="1322354032"/>
        <c:scaling>
          <c:orientation val="minMax"/>
          <c:max val="1"/>
        </c:scaling>
        <c:delete val="0"/>
        <c:axPos val="b"/>
        <c:majorGridlines>
          <c:spPr>
            <a:ln>
              <a:noFill/>
            </a:ln>
          </c:spPr>
        </c:majorGridlines>
        <c:numFmt formatCode="0%" sourceLinked="1"/>
        <c:majorTickMark val="out"/>
        <c:minorTickMark val="none"/>
        <c:tickLblPos val="nextTo"/>
        <c:crossAx val="1322352208"/>
        <c:crosses val="autoZero"/>
        <c:crossBetween val="between"/>
        <c:majorUnit val="0.2"/>
        <c:minorUnit val="0.04"/>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ka-GE" dirty="0"/>
              <a:t>ჯანდაცვის ხარჯები, სულ</a:t>
            </a:r>
            <a:r>
              <a:rPr lang="en-US" dirty="0"/>
              <a:t> (</a:t>
            </a:r>
            <a:r>
              <a:rPr lang="ka-GE" dirty="0" err="1"/>
              <a:t>მშპ</a:t>
            </a:r>
            <a:r>
              <a:rPr lang="ka-GE" dirty="0"/>
              <a:t>-ს </a:t>
            </a:r>
            <a:r>
              <a:rPr lang="en-US" dirty="0"/>
              <a:t>%)</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THE!$AO$6</c:f>
              <c:strCache>
                <c:ptCount val="1"/>
                <c:pt idx="0">
                  <c:v>თურქეთი</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THE!$AP$5:$AR$5</c:f>
              <c:strCache>
                <c:ptCount val="3"/>
                <c:pt idx="0">
                  <c:v>2000</c:v>
                </c:pt>
                <c:pt idx="1">
                  <c:v>2007</c:v>
                </c:pt>
                <c:pt idx="2">
                  <c:v>2014</c:v>
                </c:pt>
              </c:strCache>
            </c:strRef>
          </c:cat>
          <c:val>
            <c:numRef>
              <c:f>THE!$AP$6:$AR$6</c:f>
              <c:numCache>
                <c:formatCode>_(* #,##0.0_);_(* \(#,##0.0\);_(* "-"??_);_(@_)</c:formatCode>
                <c:ptCount val="3"/>
                <c:pt idx="0">
                  <c:v>4.9489848800000003</c:v>
                </c:pt>
                <c:pt idx="1">
                  <c:v>6.0371562799999996</c:v>
                </c:pt>
                <c:pt idx="2">
                  <c:v>5.4149594900000002</c:v>
                </c:pt>
              </c:numCache>
            </c:numRef>
          </c:val>
          <c:extLst>
            <c:ext xmlns:c16="http://schemas.microsoft.com/office/drawing/2014/chart" uri="{C3380CC4-5D6E-409C-BE32-E72D297353CC}">
              <c16:uniqueId val="{00000000-7AFF-4DF3-817C-E9F8FACD5CE7}"/>
            </c:ext>
          </c:extLst>
        </c:ser>
        <c:ser>
          <c:idx val="1"/>
          <c:order val="1"/>
          <c:tx>
            <c:strRef>
              <c:f>THE!$AO$7</c:f>
              <c:strCache>
                <c:ptCount val="1"/>
                <c:pt idx="0">
                  <c:v>საშუალოზე მაღალი შემოსავლის მქონე ქვეყნები</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THE!$AP$5:$AR$5</c:f>
              <c:strCache>
                <c:ptCount val="3"/>
                <c:pt idx="0">
                  <c:v>2000</c:v>
                </c:pt>
                <c:pt idx="1">
                  <c:v>2007</c:v>
                </c:pt>
                <c:pt idx="2">
                  <c:v>2014</c:v>
                </c:pt>
              </c:strCache>
            </c:strRef>
          </c:cat>
          <c:val>
            <c:numRef>
              <c:f>THE!$AP$7:$AR$7</c:f>
              <c:numCache>
                <c:formatCode>_(* #,##0.0_);_(* \(#,##0.0\);_(* "-"??_);_(@_)</c:formatCode>
                <c:ptCount val="3"/>
                <c:pt idx="0">
                  <c:v>5.5210197977956295</c:v>
                </c:pt>
                <c:pt idx="1">
                  <c:v>5.5602958175866108</c:v>
                </c:pt>
                <c:pt idx="2">
                  <c:v>6.1790047150637761</c:v>
                </c:pt>
              </c:numCache>
            </c:numRef>
          </c:val>
          <c:extLst>
            <c:ext xmlns:c16="http://schemas.microsoft.com/office/drawing/2014/chart" uri="{C3380CC4-5D6E-409C-BE32-E72D297353CC}">
              <c16:uniqueId val="{00000001-7AFF-4DF3-817C-E9F8FACD5CE7}"/>
            </c:ext>
          </c:extLst>
        </c:ser>
        <c:dLbls>
          <c:dLblPos val="outEnd"/>
          <c:showLegendKey val="0"/>
          <c:showVal val="1"/>
          <c:showCatName val="0"/>
          <c:showSerName val="0"/>
          <c:showPercent val="0"/>
          <c:showBubbleSize val="0"/>
        </c:dLbls>
        <c:gapWidth val="219"/>
        <c:overlap val="-27"/>
        <c:axId val="889806495"/>
        <c:axId val="889807327"/>
      </c:barChart>
      <c:catAx>
        <c:axId val="889806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89807327"/>
        <c:crosses val="autoZero"/>
        <c:auto val="1"/>
        <c:lblAlgn val="ctr"/>
        <c:lblOffset val="100"/>
        <c:noMultiLvlLbl val="0"/>
      </c:catAx>
      <c:valAx>
        <c:axId val="8898073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898064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ka-GE" sz="1400" dirty="0"/>
              <a:t>ცენტრალური მთავრობის მიერ ჯანდაცვაზე გაწეული ხარჯები, როგორც მთლიანი სახელმწიფო ხარჯების %</a:t>
            </a:r>
            <a:endParaRPr lang="en-US" sz="14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PHE!$D$4</c:f>
              <c:strCache>
                <c:ptCount val="1"/>
                <c:pt idx="0">
                  <c:v>თურქეთი</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PHE!$E$3:$G$3</c:f>
              <c:numCache>
                <c:formatCode>General</c:formatCode>
                <c:ptCount val="3"/>
                <c:pt idx="0">
                  <c:v>2007</c:v>
                </c:pt>
                <c:pt idx="1">
                  <c:v>2010</c:v>
                </c:pt>
                <c:pt idx="2">
                  <c:v>2014</c:v>
                </c:pt>
              </c:numCache>
            </c:numRef>
          </c:cat>
          <c:val>
            <c:numRef>
              <c:f>PHE!$E$4:$G$4</c:f>
              <c:numCache>
                <c:formatCode>_(* #,##0.0_);_(* \(#,##0.0\);_(* "-"??_);_(@_)</c:formatCode>
                <c:ptCount val="3"/>
                <c:pt idx="0">
                  <c:v>11.800241000000002</c:v>
                </c:pt>
                <c:pt idx="1">
                  <c:v>10.964358999999998</c:v>
                </c:pt>
                <c:pt idx="2">
                  <c:v>10.501173999999999</c:v>
                </c:pt>
              </c:numCache>
            </c:numRef>
          </c:val>
          <c:extLst>
            <c:ext xmlns:c16="http://schemas.microsoft.com/office/drawing/2014/chart" uri="{C3380CC4-5D6E-409C-BE32-E72D297353CC}">
              <c16:uniqueId val="{00000000-958A-4FEF-9634-7EFD8C40178E}"/>
            </c:ext>
          </c:extLst>
        </c:ser>
        <c:ser>
          <c:idx val="1"/>
          <c:order val="1"/>
          <c:tx>
            <c:strRef>
              <c:f>PHE!$D$5</c:f>
              <c:strCache>
                <c:ptCount val="1"/>
                <c:pt idx="0">
                  <c:v>საშუალოზე მაღალი შემოსავლის მქონე ქვეყნები</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PHE!$E$3:$G$3</c:f>
              <c:numCache>
                <c:formatCode>General</c:formatCode>
                <c:ptCount val="3"/>
                <c:pt idx="0">
                  <c:v>2007</c:v>
                </c:pt>
                <c:pt idx="1">
                  <c:v>2010</c:v>
                </c:pt>
                <c:pt idx="2">
                  <c:v>2014</c:v>
                </c:pt>
              </c:numCache>
            </c:numRef>
          </c:cat>
          <c:val>
            <c:numRef>
              <c:f>PHE!$E$5:$G$5</c:f>
              <c:numCache>
                <c:formatCode>_(* #,##0.0_);_(* \(#,##0.0\);_(* "-"??_);_(@_)</c:formatCode>
                <c:ptCount val="3"/>
                <c:pt idx="0">
                  <c:v>9.1999999999999993</c:v>
                </c:pt>
                <c:pt idx="1">
                  <c:v>10.584993000000001</c:v>
                </c:pt>
                <c:pt idx="2">
                  <c:v>10</c:v>
                </c:pt>
              </c:numCache>
            </c:numRef>
          </c:val>
          <c:extLst>
            <c:ext xmlns:c16="http://schemas.microsoft.com/office/drawing/2014/chart" uri="{C3380CC4-5D6E-409C-BE32-E72D297353CC}">
              <c16:uniqueId val="{00000001-958A-4FEF-9634-7EFD8C40178E}"/>
            </c:ext>
          </c:extLst>
        </c:ser>
        <c:dLbls>
          <c:dLblPos val="outEnd"/>
          <c:showLegendKey val="0"/>
          <c:showVal val="1"/>
          <c:showCatName val="0"/>
          <c:showSerName val="0"/>
          <c:showPercent val="0"/>
          <c:showBubbleSize val="0"/>
        </c:dLbls>
        <c:gapWidth val="219"/>
        <c:overlap val="-27"/>
        <c:axId val="1489576575"/>
        <c:axId val="1492409231"/>
      </c:barChart>
      <c:catAx>
        <c:axId val="1489576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92409231"/>
        <c:crosses val="autoZero"/>
        <c:auto val="1"/>
        <c:lblAlgn val="ctr"/>
        <c:lblOffset val="100"/>
        <c:noMultiLvlLbl val="0"/>
      </c:catAx>
      <c:valAx>
        <c:axId val="14924092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89576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28"/>
            <c:invertIfNegative val="0"/>
            <c:bubble3D val="0"/>
            <c:spPr>
              <a:solidFill>
                <a:srgbClr val="C00000"/>
              </a:solidFill>
              <a:ln>
                <a:solidFill>
                  <a:srgbClr val="C00000"/>
                </a:solidFill>
              </a:ln>
              <a:effectLst/>
            </c:spPr>
            <c:extLst>
              <c:ext xmlns:c16="http://schemas.microsoft.com/office/drawing/2014/chart" uri="{C3380CC4-5D6E-409C-BE32-E72D297353CC}">
                <c16:uniqueId val="{00000001-F6BD-4431-8F0D-4942BF113B20}"/>
              </c:ext>
            </c:extLst>
          </c:dPt>
          <c:cat>
            <c:strRef>
              <c:f>PCHE!$C$40:$C$74</c:f>
              <c:strCache>
                <c:ptCount val="35"/>
                <c:pt idx="0">
                  <c:v>საბერძნეთი</c:v>
                </c:pt>
                <c:pt idx="1">
                  <c:v>ისლანდია</c:v>
                </c:pt>
                <c:pt idx="2">
                  <c:v>პორტუგალია</c:v>
                </c:pt>
                <c:pt idx="3">
                  <c:v>იტალია</c:v>
                </c:pt>
                <c:pt idx="4">
                  <c:v>უნგრეთი</c:v>
                </c:pt>
                <c:pt idx="5">
                  <c:v>სლოვენია</c:v>
                </c:pt>
                <c:pt idx="6">
                  <c:v>კანადა</c:v>
                </c:pt>
                <c:pt idx="7">
                  <c:v>საფრანგეთი</c:v>
                </c:pt>
                <c:pt idx="8">
                  <c:v>ისრაელი</c:v>
                </c:pt>
                <c:pt idx="9">
                  <c:v>მექსიკა</c:v>
                </c:pt>
                <c:pt idx="10">
                  <c:v>აშშ</c:v>
                </c:pt>
                <c:pt idx="11">
                  <c:v>ესპანეთი</c:v>
                </c:pt>
                <c:pt idx="12">
                  <c:v>ავსტრია</c:v>
                </c:pt>
                <c:pt idx="13">
                  <c:v>ნიდერლანდები</c:v>
                </c:pt>
                <c:pt idx="14">
                  <c:v>ბელგია</c:v>
                </c:pt>
                <c:pt idx="15">
                  <c:v>ლუქსემბურგი</c:v>
                </c:pt>
                <c:pt idx="16">
                  <c:v>ფინეთი</c:v>
                </c:pt>
                <c:pt idx="17">
                  <c:v>ავსტრალია</c:v>
                </c:pt>
                <c:pt idx="18">
                  <c:v>გაერთიანებული სამეფო</c:v>
                </c:pt>
                <c:pt idx="19">
                  <c:v>გერმანია</c:v>
                </c:pt>
                <c:pt idx="20">
                  <c:v>დანია</c:v>
                </c:pt>
                <c:pt idx="21">
                  <c:v>ნორვეგია</c:v>
                </c:pt>
                <c:pt idx="22">
                  <c:v>ირლანდია</c:v>
                </c:pt>
                <c:pt idx="23">
                  <c:v>ლატვია</c:v>
                </c:pt>
                <c:pt idx="24">
                  <c:v>იაპონია</c:v>
                </c:pt>
                <c:pt idx="25">
                  <c:v>ახალი ზელანდია</c:v>
                </c:pt>
                <c:pt idx="26">
                  <c:v>შვეიცარია</c:v>
                </c:pt>
                <c:pt idx="27">
                  <c:v>ჩეხეთის რესპ.</c:v>
                </c:pt>
                <c:pt idx="28">
                  <c:v>თურქეთი</c:v>
                </c:pt>
                <c:pt idx="29">
                  <c:v>შვედეთი</c:v>
                </c:pt>
                <c:pt idx="30">
                  <c:v>სლოვაკეთის რესპ.</c:v>
                </c:pt>
                <c:pt idx="31">
                  <c:v>კორეა</c:v>
                </c:pt>
                <c:pt idx="32">
                  <c:v>ჩილე</c:v>
                </c:pt>
                <c:pt idx="33">
                  <c:v>პოლონეთი</c:v>
                </c:pt>
                <c:pt idx="34">
                  <c:v>ესტონეთი</c:v>
                </c:pt>
              </c:strCache>
            </c:strRef>
          </c:cat>
          <c:val>
            <c:numRef>
              <c:f>PCHE!$D$40:$D$74</c:f>
              <c:numCache>
                <c:formatCode>0.0%</c:formatCode>
                <c:ptCount val="35"/>
                <c:pt idx="0">
                  <c:v>1.1953387011100821E-3</c:v>
                </c:pt>
                <c:pt idx="1">
                  <c:v>2.0592323611464979E-2</c:v>
                </c:pt>
                <c:pt idx="2">
                  <c:v>2.4129881778609866E-2</c:v>
                </c:pt>
                <c:pt idx="3">
                  <c:v>2.8664226110706459E-2</c:v>
                </c:pt>
                <c:pt idx="4">
                  <c:v>2.9139418909470409E-2</c:v>
                </c:pt>
                <c:pt idx="5">
                  <c:v>3.3908455054632816E-2</c:v>
                </c:pt>
                <c:pt idx="6">
                  <c:v>3.4796229630758305E-2</c:v>
                </c:pt>
                <c:pt idx="7">
                  <c:v>3.5922664392866031E-2</c:v>
                </c:pt>
                <c:pt idx="8">
                  <c:v>3.6956430173460446E-2</c:v>
                </c:pt>
                <c:pt idx="9">
                  <c:v>3.7261849612598909E-2</c:v>
                </c:pt>
                <c:pt idx="10">
                  <c:v>3.9059212392856292E-2</c:v>
                </c:pt>
                <c:pt idx="11">
                  <c:v>4.0348514741612863E-2</c:v>
                </c:pt>
                <c:pt idx="12">
                  <c:v>4.2164778559823361E-2</c:v>
                </c:pt>
                <c:pt idx="13">
                  <c:v>4.3192530179119622E-2</c:v>
                </c:pt>
                <c:pt idx="14">
                  <c:v>4.4629354394972037E-2</c:v>
                </c:pt>
                <c:pt idx="15">
                  <c:v>4.4699100695951566E-2</c:v>
                </c:pt>
                <c:pt idx="16">
                  <c:v>4.5131521560910812E-2</c:v>
                </c:pt>
                <c:pt idx="17">
                  <c:v>4.5563433126465082E-2</c:v>
                </c:pt>
                <c:pt idx="18">
                  <c:v>4.7218572199530809E-2</c:v>
                </c:pt>
                <c:pt idx="19">
                  <c:v>4.8023930071680217E-2</c:v>
                </c:pt>
                <c:pt idx="20">
                  <c:v>4.8291515122769607E-2</c:v>
                </c:pt>
                <c:pt idx="21">
                  <c:v>5.0310561260155498E-2</c:v>
                </c:pt>
                <c:pt idx="22">
                  <c:v>5.2534645921551007E-2</c:v>
                </c:pt>
                <c:pt idx="23">
                  <c:v>5.3401411723605172E-2</c:v>
                </c:pt>
                <c:pt idx="24">
                  <c:v>5.4595687889872083E-2</c:v>
                </c:pt>
                <c:pt idx="25">
                  <c:v>5.4753662645681524E-2</c:v>
                </c:pt>
                <c:pt idx="26">
                  <c:v>5.6413898732692438E-2</c:v>
                </c:pt>
                <c:pt idx="27">
                  <c:v>5.774000461860903E-2</c:v>
                </c:pt>
                <c:pt idx="28">
                  <c:v>6.2629261071456999E-2</c:v>
                </c:pt>
                <c:pt idx="29">
                  <c:v>6.602974141015415E-2</c:v>
                </c:pt>
                <c:pt idx="30">
                  <c:v>6.812653988757629E-2</c:v>
                </c:pt>
                <c:pt idx="31">
                  <c:v>7.4383801340372729E-2</c:v>
                </c:pt>
                <c:pt idx="32">
                  <c:v>7.5460512871605684E-2</c:v>
                </c:pt>
                <c:pt idx="33">
                  <c:v>7.6836117189210656E-2</c:v>
                </c:pt>
                <c:pt idx="34">
                  <c:v>8.4425500133204129E-2</c:v>
                </c:pt>
              </c:numCache>
            </c:numRef>
          </c:val>
          <c:extLst>
            <c:ext xmlns:c16="http://schemas.microsoft.com/office/drawing/2014/chart" uri="{C3380CC4-5D6E-409C-BE32-E72D297353CC}">
              <c16:uniqueId val="{00000002-F6BD-4431-8F0D-4942BF113B20}"/>
            </c:ext>
          </c:extLst>
        </c:ser>
        <c:dLbls>
          <c:showLegendKey val="0"/>
          <c:showVal val="0"/>
          <c:showCatName val="0"/>
          <c:showSerName val="0"/>
          <c:showPercent val="0"/>
          <c:showBubbleSize val="0"/>
        </c:dLbls>
        <c:gapWidth val="182"/>
        <c:axId val="1492410063"/>
        <c:axId val="1492408815"/>
      </c:barChart>
      <c:catAx>
        <c:axId val="14924100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2408815"/>
        <c:crosses val="autoZero"/>
        <c:auto val="1"/>
        <c:lblAlgn val="ctr"/>
        <c:lblOffset val="100"/>
        <c:noMultiLvlLbl val="0"/>
      </c:catAx>
      <c:valAx>
        <c:axId val="149240881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24100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Sheet6!$A$2</c:f>
              <c:strCache>
                <c:ptCount val="1"/>
                <c:pt idx="0">
                  <c:v>GOVT SPENDING BASE CASE</c:v>
                </c:pt>
              </c:strCache>
            </c:strRef>
          </c:tx>
          <c:spPr>
            <a:ln w="28575" cap="rnd">
              <a:solidFill>
                <a:schemeClr val="accent1"/>
              </a:solidFill>
              <a:round/>
            </a:ln>
            <a:effectLst/>
          </c:spPr>
          <c:marker>
            <c:symbol val="none"/>
          </c:marker>
          <c:cat>
            <c:numRef>
              <c:f>Sheet6!$B$1:$U$1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Sheet6!$B$2:$U$2</c:f>
              <c:numCache>
                <c:formatCode>General</c:formatCode>
                <c:ptCount val="20"/>
                <c:pt idx="0">
                  <c:v>2.1651926959214731</c:v>
                </c:pt>
                <c:pt idx="1">
                  <c:v>2.3394007377101751</c:v>
                </c:pt>
                <c:pt idx="2">
                  <c:v>2.524302241617542</c:v>
                </c:pt>
                <c:pt idx="3">
                  <c:v>2.7210380368033622</c:v>
                </c:pt>
                <c:pt idx="4">
                  <c:v>2.9281425129963901</c:v>
                </c:pt>
                <c:pt idx="5">
                  <c:v>3.149951672118966</c:v>
                </c:pt>
                <c:pt idx="6">
                  <c:v>3.3798360511283572</c:v>
                </c:pt>
                <c:pt idx="7">
                  <c:v>3.6254233876430089</c:v>
                </c:pt>
                <c:pt idx="8">
                  <c:v>3.8838635418215111</c:v>
                </c:pt>
                <c:pt idx="9">
                  <c:v>4.1563791102794214</c:v>
                </c:pt>
                <c:pt idx="10">
                  <c:v>4.4447504885049174</c:v>
                </c:pt>
                <c:pt idx="11">
                  <c:v>4.7484378498796467</c:v>
                </c:pt>
                <c:pt idx="12">
                  <c:v>5.0861544139422774</c:v>
                </c:pt>
                <c:pt idx="13">
                  <c:v>5.4386733173482407</c:v>
                </c:pt>
                <c:pt idx="14">
                  <c:v>5.811449557947209</c:v>
                </c:pt>
                <c:pt idx="15">
                  <c:v>6.2004730846004916</c:v>
                </c:pt>
                <c:pt idx="16">
                  <c:v>6.614952106629433</c:v>
                </c:pt>
                <c:pt idx="17">
                  <c:v>7.0447343091409973</c:v>
                </c:pt>
                <c:pt idx="18">
                  <c:v>7.497590899193785</c:v>
                </c:pt>
                <c:pt idx="19">
                  <c:v>7.9696254517919751</c:v>
                </c:pt>
              </c:numCache>
            </c:numRef>
          </c:val>
          <c:smooth val="0"/>
          <c:extLst>
            <c:ext xmlns:c16="http://schemas.microsoft.com/office/drawing/2014/chart" uri="{C3380CC4-5D6E-409C-BE32-E72D297353CC}">
              <c16:uniqueId val="{00000000-A98B-4BE9-BBF3-ECFBDA9A29CA}"/>
            </c:ext>
          </c:extLst>
        </c:ser>
        <c:ser>
          <c:idx val="1"/>
          <c:order val="1"/>
          <c:tx>
            <c:strRef>
              <c:f>Sheet6!$A$3</c:f>
              <c:strCache>
                <c:ptCount val="1"/>
                <c:pt idx="0">
                  <c:v>GOVT SPENDING UHI NO REFORM</c:v>
                </c:pt>
              </c:strCache>
            </c:strRef>
          </c:tx>
          <c:spPr>
            <a:ln w="28575" cap="rnd">
              <a:solidFill>
                <a:schemeClr val="accent2"/>
              </a:solidFill>
              <a:round/>
            </a:ln>
            <a:effectLst/>
          </c:spPr>
          <c:marker>
            <c:symbol val="none"/>
          </c:marker>
          <c:cat>
            <c:numRef>
              <c:f>Sheet6!$B$1:$U$1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Sheet6!$B$3:$U$3</c:f>
              <c:numCache>
                <c:formatCode>General</c:formatCode>
                <c:ptCount val="20"/>
                <c:pt idx="0">
                  <c:v>2.3292663095680401</c:v>
                </c:pt>
                <c:pt idx="1">
                  <c:v>2.9169162917602152</c:v>
                </c:pt>
                <c:pt idx="2">
                  <c:v>3.4235676688808012</c:v>
                </c:pt>
                <c:pt idx="3">
                  <c:v>4.2369266463717334</c:v>
                </c:pt>
                <c:pt idx="4">
                  <c:v>4.8484082436260669</c:v>
                </c:pt>
                <c:pt idx="5">
                  <c:v>5.7506153939964726</c:v>
                </c:pt>
                <c:pt idx="6">
                  <c:v>6.4564084275677072</c:v>
                </c:pt>
                <c:pt idx="7">
                  <c:v>7.3299553541944693</c:v>
                </c:pt>
                <c:pt idx="8">
                  <c:v>8.4632081597655962</c:v>
                </c:pt>
                <c:pt idx="9">
                  <c:v>9.0088591819990693</c:v>
                </c:pt>
                <c:pt idx="10">
                  <c:v>9.6279877216165559</c:v>
                </c:pt>
                <c:pt idx="11">
                  <c:v>10.23479746128525</c:v>
                </c:pt>
                <c:pt idx="12">
                  <c:v>10.93337880952226</c:v>
                </c:pt>
                <c:pt idx="13">
                  <c:v>11.62019526042423</c:v>
                </c:pt>
                <c:pt idx="14">
                  <c:v>12.400708953348859</c:v>
                </c:pt>
                <c:pt idx="15">
                  <c:v>13.167033749116079</c:v>
                </c:pt>
                <c:pt idx="16">
                  <c:v>14.03870042817103</c:v>
                </c:pt>
                <c:pt idx="17">
                  <c:v>14.88859174546322</c:v>
                </c:pt>
                <c:pt idx="18">
                  <c:v>15.847403902241471</c:v>
                </c:pt>
                <c:pt idx="19">
                  <c:v>16.785682445510421</c:v>
                </c:pt>
              </c:numCache>
            </c:numRef>
          </c:val>
          <c:smooth val="0"/>
          <c:extLst>
            <c:ext xmlns:c16="http://schemas.microsoft.com/office/drawing/2014/chart" uri="{C3380CC4-5D6E-409C-BE32-E72D297353CC}">
              <c16:uniqueId val="{00000001-A98B-4BE9-BBF3-ECFBDA9A29CA}"/>
            </c:ext>
          </c:extLst>
        </c:ser>
        <c:ser>
          <c:idx val="2"/>
          <c:order val="2"/>
          <c:tx>
            <c:strRef>
              <c:f>Sheet6!$A$4</c:f>
              <c:strCache>
                <c:ptCount val="1"/>
                <c:pt idx="0">
                  <c:v>GOVT SPENDING UHI WITH REFORM</c:v>
                </c:pt>
              </c:strCache>
            </c:strRef>
          </c:tx>
          <c:spPr>
            <a:ln w="28575" cap="rnd">
              <a:solidFill>
                <a:schemeClr val="accent3"/>
              </a:solidFill>
              <a:round/>
            </a:ln>
            <a:effectLst/>
          </c:spPr>
          <c:marker>
            <c:symbol val="none"/>
          </c:marker>
          <c:cat>
            <c:numRef>
              <c:f>Sheet6!$B$1:$U$1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Sheet6!$B$4:$U$4</c:f>
              <c:numCache>
                <c:formatCode>General</c:formatCode>
                <c:ptCount val="20"/>
                <c:pt idx="0">
                  <c:v>1.808821598555969</c:v>
                </c:pt>
                <c:pt idx="1">
                  <c:v>2.2006996073559608</c:v>
                </c:pt>
                <c:pt idx="2">
                  <c:v>2.4822119757106189</c:v>
                </c:pt>
                <c:pt idx="3">
                  <c:v>2.950786682671255</c:v>
                </c:pt>
                <c:pt idx="4">
                  <c:v>3.2509431388330698</c:v>
                </c:pt>
                <c:pt idx="5">
                  <c:v>3.7993525642172981</c:v>
                </c:pt>
                <c:pt idx="6">
                  <c:v>4.0504125079531406</c:v>
                </c:pt>
                <c:pt idx="7">
                  <c:v>4.5073555046993006</c:v>
                </c:pt>
                <c:pt idx="8">
                  <c:v>5.1170733744020884</c:v>
                </c:pt>
                <c:pt idx="9">
                  <c:v>5.097904917723417</c:v>
                </c:pt>
                <c:pt idx="10">
                  <c:v>5.2574264181910406</c:v>
                </c:pt>
                <c:pt idx="11">
                  <c:v>5.4524876507093687</c:v>
                </c:pt>
                <c:pt idx="12">
                  <c:v>5.5416911791216696</c:v>
                </c:pt>
                <c:pt idx="13">
                  <c:v>5.6956286931172206</c:v>
                </c:pt>
                <c:pt idx="14">
                  <c:v>5.9326944651317621</c:v>
                </c:pt>
                <c:pt idx="15">
                  <c:v>6.0516987988399702</c:v>
                </c:pt>
                <c:pt idx="16">
                  <c:v>6.3002961751265083</c:v>
                </c:pt>
                <c:pt idx="17">
                  <c:v>6.518175157211668</c:v>
                </c:pt>
                <c:pt idx="18">
                  <c:v>6.6629226825114269</c:v>
                </c:pt>
                <c:pt idx="19">
                  <c:v>6.8775532534916186</c:v>
                </c:pt>
              </c:numCache>
            </c:numRef>
          </c:val>
          <c:smooth val="0"/>
          <c:extLst>
            <c:ext xmlns:c16="http://schemas.microsoft.com/office/drawing/2014/chart" uri="{C3380CC4-5D6E-409C-BE32-E72D297353CC}">
              <c16:uniqueId val="{00000002-A98B-4BE9-BBF3-ECFBDA9A29CA}"/>
            </c:ext>
          </c:extLst>
        </c:ser>
        <c:ser>
          <c:idx val="3"/>
          <c:order val="3"/>
          <c:tx>
            <c:strRef>
              <c:f>Sheet6!$A$5</c:f>
              <c:strCache>
                <c:ptCount val="1"/>
                <c:pt idx="0">
                  <c:v>GOVT SPENDING ACTUAL</c:v>
                </c:pt>
              </c:strCache>
            </c:strRef>
          </c:tx>
          <c:spPr>
            <a:ln w="44450" cap="rnd">
              <a:solidFill>
                <a:schemeClr val="accent4"/>
              </a:solidFill>
              <a:round/>
            </a:ln>
            <a:effectLst/>
          </c:spPr>
          <c:marker>
            <c:symbol val="none"/>
          </c:marker>
          <c:cat>
            <c:numRef>
              <c:f>Sheet6!$B$1:$U$1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Sheet6!$B$5:$U$5</c:f>
              <c:numCache>
                <c:formatCode>General</c:formatCode>
                <c:ptCount val="20"/>
                <c:pt idx="0">
                  <c:v>3.6963828400000001</c:v>
                </c:pt>
                <c:pt idx="1">
                  <c:v>3.9710397300000002</c:v>
                </c:pt>
                <c:pt idx="2">
                  <c:v>4.0952187599999963</c:v>
                </c:pt>
                <c:pt idx="3">
                  <c:v>4.4352949700000002</c:v>
                </c:pt>
                <c:pt idx="4">
                  <c:v>4.9225317999999962</c:v>
                </c:pt>
                <c:pt idx="5">
                  <c:v>4.4122707400000003</c:v>
                </c:pt>
                <c:pt idx="6">
                  <c:v>4.2058599699999961</c:v>
                </c:pt>
                <c:pt idx="7">
                  <c:v>4.1389089599999958</c:v>
                </c:pt>
                <c:pt idx="8">
                  <c:v>4.3272180599999928</c:v>
                </c:pt>
              </c:numCache>
            </c:numRef>
          </c:val>
          <c:smooth val="0"/>
          <c:extLst>
            <c:ext xmlns:c16="http://schemas.microsoft.com/office/drawing/2014/chart" uri="{C3380CC4-5D6E-409C-BE32-E72D297353CC}">
              <c16:uniqueId val="{00000003-A98B-4BE9-BBF3-ECFBDA9A29CA}"/>
            </c:ext>
          </c:extLst>
        </c:ser>
        <c:dLbls>
          <c:showLegendKey val="0"/>
          <c:showVal val="0"/>
          <c:showCatName val="0"/>
          <c:showSerName val="0"/>
          <c:showPercent val="0"/>
          <c:showBubbleSize val="0"/>
        </c:dLbls>
        <c:smooth val="0"/>
        <c:axId val="1267655392"/>
        <c:axId val="1267657728"/>
      </c:lineChart>
      <c:catAx>
        <c:axId val="126765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67657728"/>
        <c:crosses val="autoZero"/>
        <c:auto val="1"/>
        <c:lblAlgn val="ctr"/>
        <c:lblOffset val="100"/>
        <c:noMultiLvlLbl val="0"/>
      </c:catAx>
      <c:valAx>
        <c:axId val="1267657728"/>
        <c:scaling>
          <c:orientation val="minMax"/>
          <c:max val="16"/>
          <c:min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as % of 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67655392"/>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Char Title</a:t>
            </a:r>
          </a:p>
        </c:rich>
      </c:tx>
      <c:layout>
        <c:manualLayout>
          <c:xMode val="edge"/>
          <c:yMode val="edge"/>
          <c:x val="0.41782633420822402"/>
          <c:y val="2.77777777777778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Sheet6!$A$27</c:f>
              <c:strCache>
                <c:ptCount val="1"/>
                <c:pt idx="0">
                  <c:v>Cost with UHI and Health Reforms</c:v>
                </c:pt>
              </c:strCache>
            </c:strRef>
          </c:tx>
          <c:spPr>
            <a:ln w="28575" cap="rnd">
              <a:solidFill>
                <a:schemeClr val="accent1"/>
              </a:solidFill>
              <a:round/>
            </a:ln>
            <a:effectLst/>
          </c:spPr>
          <c:marker>
            <c:symbol val="none"/>
          </c:marker>
          <c:cat>
            <c:numRef>
              <c:f>Sheet6!$B$26:$V$26</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Sheet6!$B$27:$V$27</c:f>
              <c:numCache>
                <c:formatCode>General</c:formatCode>
                <c:ptCount val="21"/>
                <c:pt idx="0">
                  <c:v>15449.559840890241</c:v>
                </c:pt>
                <c:pt idx="1">
                  <c:v>17049.017345525928</c:v>
                </c:pt>
                <c:pt idx="2">
                  <c:v>18360.370601158931</c:v>
                </c:pt>
                <c:pt idx="3">
                  <c:v>20379.61669519934</c:v>
                </c:pt>
                <c:pt idx="4">
                  <c:v>21891.011240133219</c:v>
                </c:pt>
                <c:pt idx="5">
                  <c:v>24410.67251935961</c:v>
                </c:pt>
                <c:pt idx="6">
                  <c:v>25886.65634411756</c:v>
                </c:pt>
                <c:pt idx="7">
                  <c:v>28247.98995720817</c:v>
                </c:pt>
                <c:pt idx="8">
                  <c:v>31419.13371941452</c:v>
                </c:pt>
                <c:pt idx="9">
                  <c:v>32113.994350662921</c:v>
                </c:pt>
                <c:pt idx="10">
                  <c:v>33623.357444935973</c:v>
                </c:pt>
                <c:pt idx="11">
                  <c:v>35384.069018278482</c:v>
                </c:pt>
                <c:pt idx="12">
                  <c:v>36593.325019317068</c:v>
                </c:pt>
                <c:pt idx="13">
                  <c:v>38203.014814228758</c:v>
                </c:pt>
                <c:pt idx="14">
                  <c:v>40349.683011820052</c:v>
                </c:pt>
                <c:pt idx="15">
                  <c:v>41899.526971244763</c:v>
                </c:pt>
                <c:pt idx="16">
                  <c:v>44282.737214611872</c:v>
                </c:pt>
                <c:pt idx="17">
                  <c:v>46630.232045394529</c:v>
                </c:pt>
                <c:pt idx="18">
                  <c:v>48586.589924936277</c:v>
                </c:pt>
                <c:pt idx="19">
                  <c:v>51159.900134126838</c:v>
                </c:pt>
                <c:pt idx="20">
                  <c:v>54073.677651148231</c:v>
                </c:pt>
              </c:numCache>
            </c:numRef>
          </c:val>
          <c:smooth val="0"/>
          <c:extLst>
            <c:ext xmlns:c16="http://schemas.microsoft.com/office/drawing/2014/chart" uri="{C3380CC4-5D6E-409C-BE32-E72D297353CC}">
              <c16:uniqueId val="{00000000-D2E6-420B-B429-2121DA7040F7}"/>
            </c:ext>
          </c:extLst>
        </c:ser>
        <c:ser>
          <c:idx val="1"/>
          <c:order val="1"/>
          <c:tx>
            <c:strRef>
              <c:f>Sheet6!$A$28</c:f>
              <c:strCache>
                <c:ptCount val="1"/>
                <c:pt idx="0">
                  <c:v>Cost without UHI</c:v>
                </c:pt>
              </c:strCache>
            </c:strRef>
          </c:tx>
          <c:spPr>
            <a:ln w="28575" cap="rnd">
              <a:solidFill>
                <a:schemeClr val="accent2"/>
              </a:solidFill>
              <a:round/>
            </a:ln>
            <a:effectLst/>
          </c:spPr>
          <c:marker>
            <c:symbol val="none"/>
          </c:marker>
          <c:cat>
            <c:numRef>
              <c:f>Sheet6!$B$26:$V$26</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Sheet6!$B$28:$V$28</c:f>
              <c:numCache>
                <c:formatCode>General</c:formatCode>
                <c:ptCount val="21"/>
                <c:pt idx="0">
                  <c:v>13721.330118393809</c:v>
                </c:pt>
                <c:pt idx="1">
                  <c:v>14980.67127644854</c:v>
                </c:pt>
                <c:pt idx="2">
                  <c:v>16355.43073993466</c:v>
                </c:pt>
                <c:pt idx="3">
                  <c:v>17855.564648049411</c:v>
                </c:pt>
                <c:pt idx="4">
                  <c:v>19492.633408863101</c:v>
                </c:pt>
                <c:pt idx="5">
                  <c:v>21279.02215616922</c:v>
                </c:pt>
                <c:pt idx="6">
                  <c:v>23228.292083710719</c:v>
                </c:pt>
                <c:pt idx="7">
                  <c:v>25355.35554315937</c:v>
                </c:pt>
                <c:pt idx="8">
                  <c:v>27676.562372334469</c:v>
                </c:pt>
                <c:pt idx="9">
                  <c:v>30209.822545305909</c:v>
                </c:pt>
                <c:pt idx="10">
                  <c:v>32974.674529035939</c:v>
                </c:pt>
                <c:pt idx="11">
                  <c:v>35992.548907402699</c:v>
                </c:pt>
                <c:pt idx="12">
                  <c:v>39286.802183773121</c:v>
                </c:pt>
                <c:pt idx="13">
                  <c:v>42882.744815492981</c:v>
                </c:pt>
                <c:pt idx="14">
                  <c:v>46807.713615976289</c:v>
                </c:pt>
                <c:pt idx="15">
                  <c:v>51091.729003823828</c:v>
                </c:pt>
                <c:pt idx="16">
                  <c:v>55767.387549101768</c:v>
                </c:pt>
                <c:pt idx="17">
                  <c:v>60869.719543614992</c:v>
                </c:pt>
                <c:pt idx="18">
                  <c:v>66437.333743595402</c:v>
                </c:pt>
                <c:pt idx="19">
                  <c:v>72512.416193251905</c:v>
                </c:pt>
                <c:pt idx="20">
                  <c:v>79140.84326802734</c:v>
                </c:pt>
              </c:numCache>
            </c:numRef>
          </c:val>
          <c:smooth val="0"/>
          <c:extLst>
            <c:ext xmlns:c16="http://schemas.microsoft.com/office/drawing/2014/chart" uri="{C3380CC4-5D6E-409C-BE32-E72D297353CC}">
              <c16:uniqueId val="{00000001-D2E6-420B-B429-2121DA7040F7}"/>
            </c:ext>
          </c:extLst>
        </c:ser>
        <c:ser>
          <c:idx val="2"/>
          <c:order val="2"/>
          <c:tx>
            <c:strRef>
              <c:f>Sheet6!$A$29</c:f>
              <c:strCache>
                <c:ptCount val="1"/>
                <c:pt idx="0">
                  <c:v>Cost with UHI and No Health Reforms </c:v>
                </c:pt>
              </c:strCache>
            </c:strRef>
          </c:tx>
          <c:spPr>
            <a:ln w="28575" cap="rnd">
              <a:solidFill>
                <a:schemeClr val="accent3"/>
              </a:solidFill>
              <a:round/>
            </a:ln>
            <a:effectLst/>
          </c:spPr>
          <c:marker>
            <c:symbol val="none"/>
          </c:marker>
          <c:cat>
            <c:numRef>
              <c:f>Sheet6!$B$26:$V$26</c:f>
              <c:numCache>
                <c:formatCode>General</c:formatCode>
                <c:ptCount val="2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numCache>
            </c:numRef>
          </c:cat>
          <c:val>
            <c:numRef>
              <c:f>Sheet6!$B$29:$V$29</c:f>
              <c:numCache>
                <c:formatCode>General</c:formatCode>
                <c:ptCount val="21"/>
                <c:pt idx="0">
                  <c:v>16699.321036246231</c:v>
                </c:pt>
                <c:pt idx="1">
                  <c:v>18815.416314513011</c:v>
                </c:pt>
                <c:pt idx="2">
                  <c:v>20742.112839481011</c:v>
                </c:pt>
                <c:pt idx="3">
                  <c:v>23838.028050171881</c:v>
                </c:pt>
                <c:pt idx="4">
                  <c:v>26315.496254228048</c:v>
                </c:pt>
                <c:pt idx="5">
                  <c:v>30019.786288539261</c:v>
                </c:pt>
                <c:pt idx="6">
                  <c:v>33091.094484644927</c:v>
                </c:pt>
                <c:pt idx="7">
                  <c:v>36975.036124495447</c:v>
                </c:pt>
                <c:pt idx="8">
                  <c:v>42192.715881074233</c:v>
                </c:pt>
                <c:pt idx="9">
                  <c:v>45349.157516520747</c:v>
                </c:pt>
                <c:pt idx="10">
                  <c:v>49005.072602559172</c:v>
                </c:pt>
                <c:pt idx="11">
                  <c:v>52764.34570300558</c:v>
                </c:pt>
                <c:pt idx="12">
                  <c:v>57123.115303375962</c:v>
                </c:pt>
                <c:pt idx="13">
                  <c:v>61607.883380038817</c:v>
                </c:pt>
                <c:pt idx="14">
                  <c:v>66807.310353383931</c:v>
                </c:pt>
                <c:pt idx="15">
                  <c:v>72157.067305021075</c:v>
                </c:pt>
                <c:pt idx="16">
                  <c:v>78359.289184573834</c:v>
                </c:pt>
                <c:pt idx="17">
                  <c:v>84739.180347707224</c:v>
                </c:pt>
                <c:pt idx="18">
                  <c:v>92133.438253362328</c:v>
                </c:pt>
                <c:pt idx="19">
                  <c:v>99741.109684517607</c:v>
                </c:pt>
                <c:pt idx="20">
                  <c:v>108559.30614895299</c:v>
                </c:pt>
              </c:numCache>
            </c:numRef>
          </c:val>
          <c:smooth val="0"/>
          <c:extLst>
            <c:ext xmlns:c16="http://schemas.microsoft.com/office/drawing/2014/chart" uri="{C3380CC4-5D6E-409C-BE32-E72D297353CC}">
              <c16:uniqueId val="{00000002-D2E6-420B-B429-2121DA7040F7}"/>
            </c:ext>
          </c:extLst>
        </c:ser>
        <c:dLbls>
          <c:showLegendKey val="0"/>
          <c:showVal val="0"/>
          <c:showCatName val="0"/>
          <c:showSerName val="0"/>
          <c:showPercent val="0"/>
          <c:showBubbleSize val="0"/>
        </c:dLbls>
        <c:smooth val="0"/>
        <c:axId val="1318859488"/>
        <c:axId val="1318455952"/>
      </c:lineChart>
      <c:catAx>
        <c:axId val="131885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18455952"/>
        <c:crosses val="autoZero"/>
        <c:auto val="1"/>
        <c:lblAlgn val="ctr"/>
        <c:lblOffset val="100"/>
        <c:noMultiLvlLbl val="0"/>
      </c:catAx>
      <c:valAx>
        <c:axId val="131845595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 trillion TL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18859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57807160897301"/>
          <c:y val="0.14856481481481501"/>
          <c:w val="0.75692096339197301"/>
          <c:h val="0.54380322251385305"/>
        </c:manualLayout>
      </c:layout>
      <c:lineChart>
        <c:grouping val="standard"/>
        <c:varyColors val="0"/>
        <c:ser>
          <c:idx val="0"/>
          <c:order val="0"/>
          <c:tx>
            <c:strRef>
              <c:f>'slide 8'!$A$3</c:f>
              <c:strCache>
                <c:ptCount val="1"/>
                <c:pt idx="0">
                  <c:v>Number of GPs</c:v>
                </c:pt>
              </c:strCache>
            </c:strRef>
          </c:tx>
          <c:spPr>
            <a:ln w="28575" cap="rnd">
              <a:solidFill>
                <a:schemeClr val="accent1"/>
              </a:solidFill>
              <a:round/>
            </a:ln>
            <a:effectLst/>
          </c:spPr>
          <c:marker>
            <c:symbol val="none"/>
          </c:marker>
          <c:dPt>
            <c:idx val="0"/>
            <c:marker>
              <c:symbol val="none"/>
            </c:marker>
            <c:bubble3D val="0"/>
            <c:spPr>
              <a:ln w="28575" cap="rnd">
                <a:solidFill>
                  <a:schemeClr val="accent1"/>
                </a:solidFill>
                <a:round/>
              </a:ln>
              <a:effectLst>
                <a:glow rad="228600">
                  <a:schemeClr val="accent5">
                    <a:satMod val="175000"/>
                    <a:alpha val="40000"/>
                  </a:schemeClr>
                </a:glow>
                <a:outerShdw blurRad="50800" dist="38100" dir="2700000" algn="tl" rotWithShape="0">
                  <a:prstClr val="black">
                    <a:alpha val="40000"/>
                  </a:prstClr>
                </a:outerShdw>
              </a:effectLst>
            </c:spPr>
            <c:extLst>
              <c:ext xmlns:c16="http://schemas.microsoft.com/office/drawing/2014/chart" uri="{C3380CC4-5D6E-409C-BE32-E72D297353CC}">
                <c16:uniqueId val="{00000001-C7D0-43C7-BB35-AD86DB26713F}"/>
              </c:ext>
            </c:extLst>
          </c:dPt>
          <c:dLbls>
            <c:dLbl>
              <c:idx val="0"/>
              <c:layout>
                <c:manualLayout>
                  <c:x val="-6.0935225077997299E-2"/>
                  <c:y val="-5.5555697074523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D0-43C7-BB35-AD86DB26713F}"/>
                </c:ext>
              </c:extLst>
            </c:dLbl>
            <c:dLbl>
              <c:idx val="12"/>
              <c:layout>
                <c:manualLayout>
                  <c:x val="-8.4967320261437995E-2"/>
                  <c:y val="-4.60992907801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D0-43C7-BB35-AD86DB26713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8'!$B$2:$N$2</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'slide 8'!$B$3:$N$3</c:f>
              <c:numCache>
                <c:formatCode>General</c:formatCode>
                <c:ptCount val="13"/>
                <c:pt idx="0">
                  <c:v>30900</c:v>
                </c:pt>
                <c:pt idx="1">
                  <c:v>32019</c:v>
                </c:pt>
                <c:pt idx="2">
                  <c:v>32579</c:v>
                </c:pt>
                <c:pt idx="3">
                  <c:v>34886</c:v>
                </c:pt>
                <c:pt idx="4">
                  <c:v>33383</c:v>
                </c:pt>
                <c:pt idx="5">
                  <c:v>34559</c:v>
                </c:pt>
                <c:pt idx="6">
                  <c:v>35763</c:v>
                </c:pt>
                <c:pt idx="7">
                  <c:v>35911</c:v>
                </c:pt>
                <c:pt idx="8">
                  <c:v>38818</c:v>
                </c:pt>
                <c:pt idx="9">
                  <c:v>39712</c:v>
                </c:pt>
                <c:pt idx="10">
                  <c:v>38877</c:v>
                </c:pt>
                <c:pt idx="11">
                  <c:v>38572</c:v>
                </c:pt>
                <c:pt idx="12">
                  <c:v>39045</c:v>
                </c:pt>
              </c:numCache>
            </c:numRef>
          </c:val>
          <c:smooth val="1"/>
          <c:extLst>
            <c:ext xmlns:c16="http://schemas.microsoft.com/office/drawing/2014/chart" uri="{C3380CC4-5D6E-409C-BE32-E72D297353CC}">
              <c16:uniqueId val="{00000003-C7D0-43C7-BB35-AD86DB26713F}"/>
            </c:ext>
          </c:extLst>
        </c:ser>
        <c:dLbls>
          <c:showLegendKey val="0"/>
          <c:showVal val="0"/>
          <c:showCatName val="0"/>
          <c:showSerName val="0"/>
          <c:showPercent val="0"/>
          <c:showBubbleSize val="0"/>
        </c:dLbls>
        <c:marker val="1"/>
        <c:smooth val="0"/>
        <c:axId val="1318387968"/>
        <c:axId val="1318390848"/>
      </c:lineChart>
      <c:lineChart>
        <c:grouping val="standard"/>
        <c:varyColors val="0"/>
        <c:ser>
          <c:idx val="1"/>
          <c:order val="1"/>
          <c:tx>
            <c:strRef>
              <c:f>'slide 8'!$A$4</c:f>
              <c:strCache>
                <c:ptCount val="1"/>
                <c:pt idx="0">
                  <c:v>visits to primary care facilities (millions)</c:v>
                </c:pt>
              </c:strCache>
            </c:strRef>
          </c:tx>
          <c:spPr>
            <a:ln w="28575" cap="rnd">
              <a:solidFill>
                <a:schemeClr val="accent2"/>
              </a:solidFill>
              <a:round/>
            </a:ln>
            <a:effectLst/>
          </c:spPr>
          <c:marker>
            <c:symbol val="none"/>
          </c:marker>
          <c:dLbls>
            <c:dLbl>
              <c:idx val="0"/>
              <c:layout>
                <c:manualLayout>
                  <c:x val="-3.45911949685535E-2"/>
                  <c:y val="5.5459262006074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7D0-43C7-BB35-AD86DB26713F}"/>
                </c:ext>
              </c:extLst>
            </c:dLbl>
            <c:dLbl>
              <c:idx val="12"/>
              <c:layout>
                <c:manualLayout>
                  <c:x val="-6.5359477124182996E-2"/>
                  <c:y val="6.7375886524822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7D0-43C7-BB35-AD86DB26713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8'!$B$2:$N$2</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'slide 8'!$B$4:$N$4</c:f>
              <c:numCache>
                <c:formatCode>General</c:formatCode>
                <c:ptCount val="13"/>
                <c:pt idx="0">
                  <c:v>74.8</c:v>
                </c:pt>
                <c:pt idx="1">
                  <c:v>85.8</c:v>
                </c:pt>
                <c:pt idx="2">
                  <c:v>89.6</c:v>
                </c:pt>
                <c:pt idx="3">
                  <c:v>115.1</c:v>
                </c:pt>
                <c:pt idx="4">
                  <c:v>130.19999999999999</c:v>
                </c:pt>
                <c:pt idx="5">
                  <c:v>156.69999999999999</c:v>
                </c:pt>
                <c:pt idx="6">
                  <c:v>177.3</c:v>
                </c:pt>
                <c:pt idx="7">
                  <c:v>200.2</c:v>
                </c:pt>
                <c:pt idx="8">
                  <c:v>202.3</c:v>
                </c:pt>
                <c:pt idx="9">
                  <c:v>244.3</c:v>
                </c:pt>
                <c:pt idx="10">
                  <c:v>235.1</c:v>
                </c:pt>
                <c:pt idx="11">
                  <c:v>220.3</c:v>
                </c:pt>
                <c:pt idx="12">
                  <c:v>219.2</c:v>
                </c:pt>
              </c:numCache>
            </c:numRef>
          </c:val>
          <c:smooth val="1"/>
          <c:extLst>
            <c:ext xmlns:c16="http://schemas.microsoft.com/office/drawing/2014/chart" uri="{C3380CC4-5D6E-409C-BE32-E72D297353CC}">
              <c16:uniqueId val="{00000006-C7D0-43C7-BB35-AD86DB26713F}"/>
            </c:ext>
          </c:extLst>
        </c:ser>
        <c:dLbls>
          <c:showLegendKey val="0"/>
          <c:showVal val="0"/>
          <c:showCatName val="0"/>
          <c:showSerName val="0"/>
          <c:showPercent val="0"/>
          <c:showBubbleSize val="0"/>
        </c:dLbls>
        <c:marker val="1"/>
        <c:smooth val="0"/>
        <c:axId val="1322269664"/>
        <c:axId val="1322267840"/>
      </c:lineChart>
      <c:catAx>
        <c:axId val="131838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18390848"/>
        <c:crosses val="autoZero"/>
        <c:auto val="1"/>
        <c:lblAlgn val="ctr"/>
        <c:lblOffset val="100"/>
        <c:noMultiLvlLbl val="0"/>
      </c:catAx>
      <c:valAx>
        <c:axId val="131839084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18387968"/>
        <c:crosses val="autoZero"/>
        <c:crossBetween val="between"/>
      </c:valAx>
      <c:valAx>
        <c:axId val="132226784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2269664"/>
        <c:crosses val="max"/>
        <c:crossBetween val="between"/>
      </c:valAx>
      <c:catAx>
        <c:axId val="1322269664"/>
        <c:scaling>
          <c:orientation val="minMax"/>
        </c:scaling>
        <c:delete val="1"/>
        <c:axPos val="b"/>
        <c:numFmt formatCode="General" sourceLinked="1"/>
        <c:majorTickMark val="out"/>
        <c:minorTickMark val="none"/>
        <c:tickLblPos val="nextTo"/>
        <c:crossAx val="1322267840"/>
        <c:crosses val="autoZero"/>
        <c:auto val="1"/>
        <c:lblAlgn val="ctr"/>
        <c:lblOffset val="100"/>
        <c:noMultiLvlLbl val="0"/>
      </c:catAx>
      <c:spPr>
        <a:noFill/>
        <a:ln>
          <a:noFill/>
        </a:ln>
        <a:effectLst/>
      </c:spPr>
    </c:plotArea>
    <c:legend>
      <c:legendPos val="b"/>
      <c:overlay val="0"/>
      <c:spPr>
        <a:noFill/>
        <a:ln>
          <a:solidFill>
            <a:schemeClr val="accent1"/>
          </a:solid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36482939633"/>
          <c:y val="0.17171296296296301"/>
          <c:w val="0.86486351706036801"/>
          <c:h val="0.61498432487605703"/>
        </c:manualLayout>
      </c:layout>
      <c:lineChart>
        <c:grouping val="standard"/>
        <c:varyColors val="0"/>
        <c:ser>
          <c:idx val="0"/>
          <c:order val="0"/>
          <c:tx>
            <c:strRef>
              <c:f>'slide 8'!$A$21</c:f>
              <c:strCache>
                <c:ptCount val="1"/>
                <c:pt idx="0">
                  <c:v>Number of Specialists</c:v>
                </c:pt>
              </c:strCache>
            </c:strRef>
          </c:tx>
          <c:spPr>
            <a:ln w="28575" cap="rnd">
              <a:solidFill>
                <a:schemeClr val="accent1"/>
              </a:solidFill>
              <a:round/>
            </a:ln>
            <a:effectLst/>
          </c:spPr>
          <c:marker>
            <c:symbol val="none"/>
          </c:marker>
          <c:dLbls>
            <c:dLbl>
              <c:idx val="0"/>
              <c:layout>
                <c:manualLayout>
                  <c:x val="-3.05555555555556E-2"/>
                  <c:y val="-5.5555555555555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F1-49DD-B23C-8035812BF0E4}"/>
                </c:ext>
              </c:extLst>
            </c:dLbl>
            <c:dLbl>
              <c:idx val="12"/>
              <c:layout>
                <c:manualLayout>
                  <c:x val="-7.5326797385620897E-2"/>
                  <c:y val="-5.2994359747584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F1-49DD-B23C-8035812BF0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8'!$B$20:$N$20</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'slide 8'!$B$21:$N$21</c:f>
              <c:numCache>
                <c:formatCode>General</c:formatCode>
                <c:ptCount val="13"/>
                <c:pt idx="0">
                  <c:v>45457</c:v>
                </c:pt>
                <c:pt idx="1">
                  <c:v>47103</c:v>
                </c:pt>
                <c:pt idx="2">
                  <c:v>48687</c:v>
                </c:pt>
                <c:pt idx="3">
                  <c:v>49477</c:v>
                </c:pt>
                <c:pt idx="4">
                  <c:v>52868</c:v>
                </c:pt>
                <c:pt idx="5">
                  <c:v>54439</c:v>
                </c:pt>
                <c:pt idx="6">
                  <c:v>56973</c:v>
                </c:pt>
                <c:pt idx="7">
                  <c:v>60655</c:v>
                </c:pt>
                <c:pt idx="8">
                  <c:v>63563</c:v>
                </c:pt>
                <c:pt idx="9">
                  <c:v>66064</c:v>
                </c:pt>
                <c:pt idx="10">
                  <c:v>70103</c:v>
                </c:pt>
                <c:pt idx="11">
                  <c:v>73886</c:v>
                </c:pt>
                <c:pt idx="12">
                  <c:v>75251</c:v>
                </c:pt>
              </c:numCache>
            </c:numRef>
          </c:val>
          <c:smooth val="1"/>
          <c:extLst>
            <c:ext xmlns:c16="http://schemas.microsoft.com/office/drawing/2014/chart" uri="{C3380CC4-5D6E-409C-BE32-E72D297353CC}">
              <c16:uniqueId val="{00000002-01F1-49DD-B23C-8035812BF0E4}"/>
            </c:ext>
          </c:extLst>
        </c:ser>
        <c:dLbls>
          <c:showLegendKey val="0"/>
          <c:showVal val="0"/>
          <c:showCatName val="0"/>
          <c:showSerName val="0"/>
          <c:showPercent val="0"/>
          <c:showBubbleSize val="0"/>
        </c:dLbls>
        <c:marker val="1"/>
        <c:smooth val="0"/>
        <c:axId val="1268741872"/>
        <c:axId val="1267735568"/>
      </c:lineChart>
      <c:lineChart>
        <c:grouping val="standard"/>
        <c:varyColors val="0"/>
        <c:ser>
          <c:idx val="1"/>
          <c:order val="1"/>
          <c:tx>
            <c:strRef>
              <c:f>'slide 8'!$A$22</c:f>
              <c:strCache>
                <c:ptCount val="1"/>
                <c:pt idx="0">
                  <c:v>visits to specialists (millions)</c:v>
                </c:pt>
              </c:strCache>
            </c:strRef>
          </c:tx>
          <c:spPr>
            <a:ln w="28575" cap="rnd">
              <a:solidFill>
                <a:schemeClr val="accent2"/>
              </a:solidFill>
              <a:round/>
            </a:ln>
            <a:effectLst/>
          </c:spPr>
          <c:marker>
            <c:symbol val="none"/>
          </c:marker>
          <c:dLbls>
            <c:dLbl>
              <c:idx val="0"/>
              <c:layout>
                <c:manualLayout>
                  <c:x val="-2.5000000000000001E-2"/>
                  <c:y val="6.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F1-49DD-B23C-8035812BF0E4}"/>
                </c:ext>
              </c:extLst>
            </c:dLbl>
            <c:dLbl>
              <c:idx val="12"/>
              <c:layout>
                <c:manualLayout>
                  <c:x val="-0.10310457516339901"/>
                  <c:y val="7.47635003071424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F1-49DD-B23C-8035812BF0E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8'!$B$20:$N$20</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'slide 8'!$B$22:$N$22</c:f>
              <c:numCache>
                <c:formatCode>General</c:formatCode>
                <c:ptCount val="13"/>
                <c:pt idx="0">
                  <c:v>134.1</c:v>
                </c:pt>
                <c:pt idx="1">
                  <c:v>141.19999999999999</c:v>
                </c:pt>
                <c:pt idx="2">
                  <c:v>164.9</c:v>
                </c:pt>
                <c:pt idx="3">
                  <c:v>204</c:v>
                </c:pt>
                <c:pt idx="4">
                  <c:v>236.9</c:v>
                </c:pt>
                <c:pt idx="5">
                  <c:v>273.39999999999992</c:v>
                </c:pt>
                <c:pt idx="6">
                  <c:v>301.60000000000002</c:v>
                </c:pt>
                <c:pt idx="7">
                  <c:v>327.3</c:v>
                </c:pt>
                <c:pt idx="8">
                  <c:v>336.8</c:v>
                </c:pt>
                <c:pt idx="9">
                  <c:v>366.9</c:v>
                </c:pt>
                <c:pt idx="10">
                  <c:v>386.7</c:v>
                </c:pt>
                <c:pt idx="11">
                  <c:v>410.1</c:v>
                </c:pt>
                <c:pt idx="12">
                  <c:v>424.8</c:v>
                </c:pt>
              </c:numCache>
            </c:numRef>
          </c:val>
          <c:smooth val="1"/>
          <c:extLst>
            <c:ext xmlns:c16="http://schemas.microsoft.com/office/drawing/2014/chart" uri="{C3380CC4-5D6E-409C-BE32-E72D297353CC}">
              <c16:uniqueId val="{00000005-01F1-49DD-B23C-8035812BF0E4}"/>
            </c:ext>
          </c:extLst>
        </c:ser>
        <c:dLbls>
          <c:showLegendKey val="0"/>
          <c:showVal val="0"/>
          <c:showCatName val="0"/>
          <c:showSerName val="0"/>
          <c:showPercent val="0"/>
          <c:showBubbleSize val="0"/>
        </c:dLbls>
        <c:marker val="1"/>
        <c:smooth val="0"/>
        <c:axId val="1318285600"/>
        <c:axId val="1318283232"/>
      </c:lineChart>
      <c:catAx>
        <c:axId val="126874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7735568"/>
        <c:crosses val="autoZero"/>
        <c:auto val="1"/>
        <c:lblAlgn val="ctr"/>
        <c:lblOffset val="100"/>
        <c:noMultiLvlLbl val="0"/>
      </c:catAx>
      <c:valAx>
        <c:axId val="126773556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8741872"/>
        <c:crosses val="autoZero"/>
        <c:crossBetween val="between"/>
      </c:valAx>
      <c:valAx>
        <c:axId val="131828323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8285600"/>
        <c:crosses val="max"/>
        <c:crossBetween val="between"/>
      </c:valAx>
      <c:catAx>
        <c:axId val="1318285600"/>
        <c:scaling>
          <c:orientation val="minMax"/>
        </c:scaling>
        <c:delete val="1"/>
        <c:axPos val="b"/>
        <c:numFmt formatCode="General" sourceLinked="1"/>
        <c:majorTickMark val="out"/>
        <c:minorTickMark val="none"/>
        <c:tickLblPos val="nextTo"/>
        <c:crossAx val="13182832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0.70193</cdr:x>
      <cdr:y>0.29912</cdr:y>
    </cdr:from>
    <cdr:to>
      <cdr:x>0.98648</cdr:x>
      <cdr:y>0.77299</cdr:y>
    </cdr:to>
    <cdr:sp macro="" textlink="">
      <cdr:nvSpPr>
        <cdr:cNvPr id="2" name="TextBox 1"/>
        <cdr:cNvSpPr txBox="1"/>
      </cdr:nvSpPr>
      <cdr:spPr>
        <a:xfrm xmlns:a="http://schemas.openxmlformats.org/drawingml/2006/main">
          <a:off x="6186055" y="909509"/>
          <a:ext cx="2507672" cy="14408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0.70036</cdr:x>
      <cdr:y>0.26722</cdr:y>
    </cdr:from>
    <cdr:to>
      <cdr:x>0.97547</cdr:x>
      <cdr:y>0.83678</cdr:y>
    </cdr:to>
    <cdr:sp macro="" textlink="">
      <cdr:nvSpPr>
        <cdr:cNvPr id="3" name="TextBox 2"/>
        <cdr:cNvSpPr txBox="1"/>
      </cdr:nvSpPr>
      <cdr:spPr>
        <a:xfrm xmlns:a="http://schemas.openxmlformats.org/drawingml/2006/main">
          <a:off x="6172200" y="812528"/>
          <a:ext cx="2424545" cy="173181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rtl="0" eaLnBrk="1" fontAlgn="b" latinLnBrk="0" hangingPunct="1"/>
          <a:r>
            <a:rPr lang="ka-GE" dirty="0"/>
            <a:t>შინამეურნეობების წილი ჯანდაცვის კატასტროფული ხარჯებით</a:t>
          </a:r>
          <a:endParaRPr lang="en-US" dirty="0"/>
        </a:p>
        <a:p xmlns:a="http://schemas.openxmlformats.org/drawingml/2006/main">
          <a:pPr rtl="0" eaLnBrk="1" fontAlgn="b" latinLnBrk="0" hangingPunct="1"/>
          <a:endParaRPr lang="ka-GE" dirty="0"/>
        </a:p>
        <a:p xmlns:a="http://schemas.openxmlformats.org/drawingml/2006/main">
          <a:pPr rtl="0" eaLnBrk="1" fontAlgn="b" latinLnBrk="0" hangingPunct="1"/>
          <a:endParaRPr lang="ka-GE" dirty="0"/>
        </a:p>
        <a:p xmlns:a="http://schemas.openxmlformats.org/drawingml/2006/main">
          <a:pPr rtl="0" eaLnBrk="1" fontAlgn="b" latinLnBrk="0" hangingPunct="1"/>
          <a:r>
            <a:rPr lang="ka-GE" dirty="0"/>
            <a:t>ჯანდაცვის ხარჯების გამო შინამეურნეობების გაღარიბების სიხშირის მაჩვენებელი</a:t>
          </a:r>
          <a:endParaRPr lang="en-US" dirty="0"/>
        </a:p>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0.84494</cdr:x>
      <cdr:y>0.63843</cdr:y>
    </cdr:from>
    <cdr:to>
      <cdr:x>1</cdr:x>
      <cdr:y>0.93526</cdr:y>
    </cdr:to>
    <cdr:sp macro="" textlink="">
      <cdr:nvSpPr>
        <cdr:cNvPr id="2" name="TextBox 1"/>
        <cdr:cNvSpPr txBox="1"/>
      </cdr:nvSpPr>
      <cdr:spPr>
        <a:xfrm xmlns:a="http://schemas.openxmlformats.org/drawingml/2006/main">
          <a:off x="6889149" y="3210792"/>
          <a:ext cx="1264251" cy="149282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ka-GE" sz="1100" dirty="0"/>
            <a:t>ჯანდაცვა</a:t>
          </a:r>
        </a:p>
        <a:p xmlns:a="http://schemas.openxmlformats.org/drawingml/2006/main">
          <a:endParaRPr lang="ka-GE" dirty="0"/>
        </a:p>
        <a:p xmlns:a="http://schemas.openxmlformats.org/drawingml/2006/main">
          <a:r>
            <a:rPr lang="ka-GE" dirty="0"/>
            <a:t>განათლება</a:t>
          </a:r>
        </a:p>
        <a:p xmlns:a="http://schemas.openxmlformats.org/drawingml/2006/main">
          <a:endParaRPr lang="ka-GE" sz="1100" dirty="0"/>
        </a:p>
        <a:p xmlns:a="http://schemas.openxmlformats.org/drawingml/2006/main">
          <a:r>
            <a:rPr lang="ka-GE" sz="1100" dirty="0"/>
            <a:t>სოციალური დაცვა</a:t>
          </a:r>
        </a:p>
        <a:p xmlns:a="http://schemas.openxmlformats.org/drawingml/2006/main">
          <a:endParaRPr lang="ka-GE" dirty="0"/>
        </a:p>
        <a:p xmlns:a="http://schemas.openxmlformats.org/drawingml/2006/main">
          <a:r>
            <a:rPr lang="ka-GE" sz="900" dirty="0"/>
            <a:t>მართლმსაჯულება</a:t>
          </a:r>
          <a:endParaRPr lang="en-US" sz="900" dirty="0"/>
        </a:p>
      </cdr:txBody>
    </cdr:sp>
  </cdr:relSizeAnchor>
</c:userShapes>
</file>

<file path=ppt/drawings/drawing3.xml><?xml version="1.0" encoding="utf-8"?>
<c:userShapes xmlns:c="http://schemas.openxmlformats.org/drawingml/2006/chart">
  <cdr:absSizeAnchor xmlns:cdr="http://schemas.openxmlformats.org/drawingml/2006/chartDrawing">
    <cdr:from>
      <cdr:x>0.96223</cdr:x>
      <cdr:y>0.04545</cdr:y>
    </cdr:from>
    <cdr:ext cx="0" cy="4495800"/>
    <cdr:cxnSp macro="">
      <cdr:nvCxnSpPr>
        <cdr:cNvPr id="4" name="Straight Connector 3"/>
        <cdr:cNvCxnSpPr/>
      </cdr:nvCxnSpPr>
      <cdr:spPr>
        <a:xfrm xmlns:a="http://schemas.openxmlformats.org/drawingml/2006/main">
          <a:off x="7845425" y="228600"/>
          <a:ext cx="0" cy="449580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absSizeAnchor>
  <cdr:relSizeAnchor xmlns:cdr="http://schemas.openxmlformats.org/drawingml/2006/chartDrawing">
    <cdr:from>
      <cdr:x>0.84878</cdr:x>
      <cdr:y>0.42424</cdr:y>
    </cdr:from>
    <cdr:to>
      <cdr:x>0.97962</cdr:x>
      <cdr:y>0.51515</cdr:y>
    </cdr:to>
    <cdr:sp macro="" textlink="">
      <cdr:nvSpPr>
        <cdr:cNvPr id="5" name="TextBox 4"/>
        <cdr:cNvSpPr txBox="1"/>
      </cdr:nvSpPr>
      <cdr:spPr>
        <a:xfrm xmlns:a="http://schemas.openxmlformats.org/drawingml/2006/main">
          <a:off x="6920474" y="2133600"/>
          <a:ext cx="10668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rgbClr val="FF0000"/>
              </a:solidFill>
            </a:rPr>
            <a:t>100% Coverage line</a:t>
          </a:r>
        </a:p>
      </cdr:txBody>
    </cdr:sp>
  </cdr:relSizeAnchor>
  <cdr:relSizeAnchor xmlns:cdr="http://schemas.openxmlformats.org/drawingml/2006/chartDrawing">
    <cdr:from>
      <cdr:x>0.0183</cdr:x>
      <cdr:y>0.93268</cdr:y>
    </cdr:from>
    <cdr:to>
      <cdr:x>0.51363</cdr:x>
      <cdr:y>1</cdr:y>
    </cdr:to>
    <cdr:sp macro="" textlink="">
      <cdr:nvSpPr>
        <cdr:cNvPr id="6" name="TextBox 7"/>
        <cdr:cNvSpPr txBox="1"/>
      </cdr:nvSpPr>
      <cdr:spPr>
        <a:xfrm xmlns:a="http://schemas.openxmlformats.org/drawingml/2006/main">
          <a:off x="149225" y="4690646"/>
          <a:ext cx="40386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ka-GE" sz="800" dirty="0"/>
            <a:t>წყარო</a:t>
          </a:r>
          <a:r>
            <a:rPr lang="en-US" sz="800" dirty="0"/>
            <a:t>:  World Bank: Turkey: Expanding Opportunities for the Next Generation: A Report on Life Chances, February 2010 and Health Statistics Yearbook 2014, MOH</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1B9AF-B7F0-46B6-BF8E-3B4EFB7EE8C0}" type="datetimeFigureOut">
              <a:rPr lang="en-US" smtClean="0"/>
              <a:t>3/6/2017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6DA3F-FAE1-4A47-BE98-13D4F7B562D6}" type="slidenum">
              <a:rPr lang="en-US" smtClean="0"/>
              <a:t>‹#›</a:t>
            </a:fld>
            <a:endParaRPr lang="en-US"/>
          </a:p>
        </p:txBody>
      </p:sp>
    </p:spTree>
    <p:extLst>
      <p:ext uri="{BB962C8B-B14F-4D97-AF65-F5344CB8AC3E}">
        <p14:creationId xmlns:p14="http://schemas.microsoft.com/office/powerpoint/2010/main" val="2530888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7BC398-92D6-4E8E-8649-AEF66D4AD3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61455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Latest</a:t>
            </a:r>
            <a:r>
              <a:rPr lang="en-US" baseline="0" dirty="0"/>
              <a:t> year is 2013.</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12</a:t>
            </a:fld>
            <a:endParaRPr lang="en-US"/>
          </a:p>
        </p:txBody>
      </p:sp>
    </p:spTree>
    <p:extLst>
      <p:ext uri="{BB962C8B-B14F-4D97-AF65-F5344CB8AC3E}">
        <p14:creationId xmlns:p14="http://schemas.microsoft.com/office/powerpoint/2010/main" val="4086809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OOP  as percent of total health expenditure</a:t>
            </a:r>
            <a:r>
              <a:rPr lang="en-US" baseline="0" dirty="0"/>
              <a:t> is 14.98% in 2013.  It </a:t>
            </a:r>
            <a:r>
              <a:rPr lang="en-US" dirty="0"/>
              <a:t>was 29.1% in 1999</a:t>
            </a:r>
          </a:p>
          <a:p>
            <a:endParaRPr lang="en-US" dirty="0"/>
          </a:p>
          <a:p>
            <a:r>
              <a:rPr lang="en-US" dirty="0"/>
              <a:t>In 2013, government health expenditure</a:t>
            </a:r>
            <a:r>
              <a:rPr lang="en-US" baseline="0" dirty="0"/>
              <a:t> is 4.3% of GDP.  In 1999, it was 2.9%.</a:t>
            </a:r>
          </a:p>
          <a:p>
            <a:r>
              <a:rPr lang="en-US" baseline="0" dirty="0"/>
              <a:t>In 1999 it was 14.6%</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13</a:t>
            </a:fld>
            <a:endParaRPr lang="en-US"/>
          </a:p>
        </p:txBody>
      </p:sp>
    </p:spTree>
    <p:extLst>
      <p:ext uri="{BB962C8B-B14F-4D97-AF65-F5344CB8AC3E}">
        <p14:creationId xmlns:p14="http://schemas.microsoft.com/office/powerpoint/2010/main" val="2084535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a:t>
            </a:r>
            <a:r>
              <a:rPr lang="en-US" baseline="0" dirty="0"/>
              <a:t> satisfaction in Turkey is 71%.</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14</a:t>
            </a:fld>
            <a:endParaRPr lang="en-US"/>
          </a:p>
        </p:txBody>
      </p:sp>
    </p:spTree>
    <p:extLst>
      <p:ext uri="{BB962C8B-B14F-4D97-AF65-F5344CB8AC3E}">
        <p14:creationId xmlns:p14="http://schemas.microsoft.com/office/powerpoint/2010/main" val="3171321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spending in CESEE countries is less</a:t>
            </a:r>
            <a:r>
              <a:rPr lang="en-US" baseline="0" dirty="0"/>
              <a:t> efficient than in advanced Europe. HE efficiency in CESEE countries is at the l9ower end of emerging market economies. Some SEE countries have higher efficiency with a very low level of expenditure. CIS countries have the most room for improved efficiency.</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15</a:t>
            </a:fld>
            <a:endParaRPr lang="en-US"/>
          </a:p>
        </p:txBody>
      </p:sp>
    </p:spTree>
    <p:extLst>
      <p:ext uri="{BB962C8B-B14F-4D97-AF65-F5344CB8AC3E}">
        <p14:creationId xmlns:p14="http://schemas.microsoft.com/office/powerpoint/2010/main" val="404865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BC398-92D6-4E8E-8649-AEF66D4AD32B}" type="slidenum">
              <a:rPr lang="en-US" smtClean="0"/>
              <a:pPr/>
              <a:t>16</a:t>
            </a:fld>
            <a:endParaRPr lang="en-US"/>
          </a:p>
        </p:txBody>
      </p:sp>
    </p:spTree>
    <p:extLst>
      <p:ext uri="{BB962C8B-B14F-4D97-AF65-F5344CB8AC3E}">
        <p14:creationId xmlns:p14="http://schemas.microsoft.com/office/powerpoint/2010/main" val="3274125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BC398-92D6-4E8E-8649-AEF66D4AD32B}" type="slidenum">
              <a:rPr lang="en-US" smtClean="0"/>
              <a:pPr/>
              <a:t>17</a:t>
            </a:fld>
            <a:endParaRPr lang="en-US"/>
          </a:p>
        </p:txBody>
      </p:sp>
    </p:spTree>
    <p:extLst>
      <p:ext uri="{BB962C8B-B14F-4D97-AF65-F5344CB8AC3E}">
        <p14:creationId xmlns:p14="http://schemas.microsoft.com/office/powerpoint/2010/main" val="1246037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Even if cost-containment efforts are put in place, the Organization for Economic Co-operation and Development (OECD) still predicts that public spending on health in its member states will rise from an average of 6% of GDP across its member states in 2006-10 to around 9.5% of GDP in 2060. With no cost containment, that proportion would reach 14%.</a:t>
            </a:r>
          </a:p>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18</a:t>
            </a:fld>
            <a:endParaRPr lang="de-DE" dirty="0"/>
          </a:p>
        </p:txBody>
      </p:sp>
    </p:spTree>
    <p:extLst>
      <p:ext uri="{BB962C8B-B14F-4D97-AF65-F5344CB8AC3E}">
        <p14:creationId xmlns:p14="http://schemas.microsoft.com/office/powerpoint/2010/main" val="2841388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put, efficiency frontier refers to achieving best possible health outcomes for the lowest cost, the former measured in LE at birth. Needless to say, we could make it more meaningful by also measuring at the age of 65, for instance, or even better, in terms of Healthy LE, or HALE.  There are really two components to it, one addressing</a:t>
            </a:r>
            <a:r>
              <a:rPr lang="en-US" baseline="0" dirty="0"/>
              <a:t> risk f</a:t>
            </a:r>
            <a:r>
              <a:rPr lang="ka-GE" baseline="0" dirty="0"/>
              <a:t>მონაწილეები</a:t>
            </a:r>
            <a:r>
              <a:rPr lang="en-US" baseline="0" dirty="0"/>
              <a:t> amenable to prevention and effectively managing and treating conditions to avoid mortality.</a:t>
            </a:r>
          </a:p>
          <a:p>
            <a:endParaRPr lang="en-US" baseline="0" dirty="0"/>
          </a:p>
          <a:p>
            <a:r>
              <a:rPr lang="en-US" baseline="0" dirty="0"/>
              <a:t>Value based health care is the ends to avoidable mortality, by focussing on the value we get for our </a:t>
            </a:r>
            <a:r>
              <a:rPr lang="en-US" baseline="0" dirty="0" err="1"/>
              <a:t>Kums</a:t>
            </a:r>
            <a:r>
              <a:rPr lang="en-US" baseline="0" dirty="0"/>
              <a:t>  or dollars rather than how much </a:t>
            </a:r>
            <a:r>
              <a:rPr lang="ka-GE" baseline="0" dirty="0"/>
              <a:t>სერვისები</a:t>
            </a:r>
            <a:r>
              <a:rPr lang="en-US" baseline="0" dirty="0"/>
              <a:t> we produce, so much as less about productivity, and more about performance. I would like to note here that performance is often understood in terms of health outcomes, which is indeed a very large part of it. But in reality it is more than that, and includes to social and academic functions for instance that the healthcare system plays in a given society. </a:t>
            </a:r>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19</a:t>
            </a:fld>
            <a:endParaRPr lang="de-DE" dirty="0"/>
          </a:p>
        </p:txBody>
      </p:sp>
    </p:spTree>
    <p:extLst>
      <p:ext uri="{BB962C8B-B14F-4D97-AF65-F5344CB8AC3E}">
        <p14:creationId xmlns:p14="http://schemas.microsoft.com/office/powerpoint/2010/main" val="566294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20</a:t>
            </a:fld>
            <a:endParaRPr lang="en-US"/>
          </a:p>
        </p:txBody>
      </p:sp>
    </p:spTree>
    <p:extLst>
      <p:ext uri="{BB962C8B-B14F-4D97-AF65-F5344CB8AC3E}">
        <p14:creationId xmlns:p14="http://schemas.microsoft.com/office/powerpoint/2010/main" val="1484119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7FBB2-5846-4CB3-90B4-143FC78ABB54}" type="slidenum">
              <a:rPr lang="en-US" smtClean="0"/>
              <a:t>21</a:t>
            </a:fld>
            <a:endParaRPr lang="en-US"/>
          </a:p>
        </p:txBody>
      </p:sp>
    </p:spTree>
    <p:extLst>
      <p:ext uri="{BB962C8B-B14F-4D97-AF65-F5344CB8AC3E}">
        <p14:creationId xmlns:p14="http://schemas.microsoft.com/office/powerpoint/2010/main" val="132758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7BC398-92D6-4E8E-8649-AEF66D4AD3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78425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22</a:t>
            </a:fld>
            <a:endParaRPr lang="de-DE" dirty="0"/>
          </a:p>
        </p:txBody>
      </p:sp>
    </p:spTree>
    <p:extLst>
      <p:ext uri="{BB962C8B-B14F-4D97-AF65-F5344CB8AC3E}">
        <p14:creationId xmlns:p14="http://schemas.microsoft.com/office/powerpoint/2010/main" val="1857398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combines new data from </a:t>
            </a:r>
            <a:r>
              <a:rPr lang="en-US" baseline="0" dirty="0" err="1"/>
              <a:t>Levent</a:t>
            </a:r>
            <a:r>
              <a:rPr lang="en-US" baseline="0" dirty="0"/>
              <a:t> and data from old slide</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23</a:t>
            </a:fld>
            <a:endParaRPr lang="en-US"/>
          </a:p>
        </p:txBody>
      </p:sp>
    </p:spTree>
    <p:extLst>
      <p:ext uri="{BB962C8B-B14F-4D97-AF65-F5344CB8AC3E}">
        <p14:creationId xmlns:p14="http://schemas.microsoft.com/office/powerpoint/2010/main" val="3244936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about equitable</a:t>
            </a:r>
            <a:r>
              <a:rPr lang="en-US" baseline="0" dirty="0"/>
              <a:t> coverage, but not only in the health sector and at the individual level and not only for cure, but rather prevention.</a:t>
            </a:r>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24</a:t>
            </a:fld>
            <a:endParaRPr lang="de-DE" dirty="0"/>
          </a:p>
        </p:txBody>
      </p:sp>
    </p:spTree>
    <p:extLst>
      <p:ext uri="{BB962C8B-B14F-4D97-AF65-F5344CB8AC3E}">
        <p14:creationId xmlns:p14="http://schemas.microsoft.com/office/powerpoint/2010/main" val="44193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B22FE-F869-4CFE-92A0-938D0E41CCBF}" type="slidenum">
              <a:rPr lang="de-DE" smtClean="0"/>
              <a:pPr/>
              <a:t>26</a:t>
            </a:fld>
            <a:endParaRPr lang="de-DE" dirty="0"/>
          </a:p>
        </p:txBody>
      </p:sp>
    </p:spTree>
    <p:extLst>
      <p:ext uri="{BB962C8B-B14F-4D97-AF65-F5344CB8AC3E}">
        <p14:creationId xmlns:p14="http://schemas.microsoft.com/office/powerpoint/2010/main" val="3987992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EF639403-FC49-4E74-828C-AC3D25CF975C}" type="slidenum">
              <a:rPr lang="en-US" smtClean="0"/>
              <a:t>27</a:t>
            </a:fld>
            <a:endParaRPr lang="en-US"/>
          </a:p>
        </p:txBody>
      </p:sp>
    </p:spTree>
    <p:extLst>
      <p:ext uri="{BB962C8B-B14F-4D97-AF65-F5344CB8AC3E}">
        <p14:creationId xmlns:p14="http://schemas.microsoft.com/office/powerpoint/2010/main" val="2227429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baseline="0" dirty="0"/>
          </a:p>
          <a:p>
            <a:r>
              <a:rPr lang="en-US" baseline="0" dirty="0"/>
              <a:t>N.B. THE COMMONWEALTH FUND SHOULD HAVE THE LATEST ON THIS ONE AS THIS IS UPDATED ON A YEARLY BASIS.</a:t>
            </a:r>
          </a:p>
          <a:p>
            <a:endParaRPr lang="en-US" baseline="0" dirty="0"/>
          </a:p>
          <a:p>
            <a:r>
              <a:rPr lang="en-US" b="1" baseline="0" dirty="0"/>
              <a:t>Alessia: it seems that 2014 is the latest year for country-level scorecards; I find that the commonwealth fund published US state-level scorecards in 2015 and US local-level scorecards in 2016 only?</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EF639403-FC49-4E74-828C-AC3D25CF975C}" type="slidenum">
              <a:rPr lang="en-US" smtClean="0"/>
              <a:t>28</a:t>
            </a:fld>
            <a:endParaRPr lang="en-US"/>
          </a:p>
        </p:txBody>
      </p:sp>
    </p:spTree>
    <p:extLst>
      <p:ext uri="{BB962C8B-B14F-4D97-AF65-F5344CB8AC3E}">
        <p14:creationId xmlns:p14="http://schemas.microsoft.com/office/powerpoint/2010/main" val="1503399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ka-GE" b="1" dirty="0"/>
              <a:t>პოლიტიკური პასუხისმგებლობა და ხელმძღვანელობა მხოლოდ მაღალფარდოვანი სიტყვები არაა. მათ რეალური მნიშვნელობა აქვთ! </a:t>
            </a:r>
            <a:r>
              <a:rPr lang="en-US" b="1" dirty="0"/>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Five attempts to establish UHI, first in 1967, 1969, 1974, 1992 the last being in 1998</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SSK established in 1945 transferred to SGK in 2006</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err="1"/>
              <a:t>Emekli</a:t>
            </a:r>
            <a:r>
              <a:rPr lang="en-US" dirty="0"/>
              <a:t> </a:t>
            </a:r>
            <a:r>
              <a:rPr lang="en-US" dirty="0" err="1"/>
              <a:t>Sandigi</a:t>
            </a:r>
            <a:r>
              <a:rPr lang="en-US" dirty="0"/>
              <a:t>: 1954 transferred to SGK in 2006</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BagKur:1972 transferred to SGK in 2006</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dirty="0"/>
              <a:t>and Green Card 1992, with MOH</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t>First White Paper 1993</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t>New constitution in 1982 refers to right to social security and states that UHI could be established (Article 56)</a:t>
            </a:r>
          </a:p>
          <a:p>
            <a:endParaRPr lang="en-US" dirty="0"/>
          </a:p>
          <a:p>
            <a:pPr>
              <a:lnSpc>
                <a:spcPct val="90000"/>
              </a:lnSpc>
            </a:pPr>
            <a:r>
              <a:rPr lang="en-US" dirty="0"/>
              <a:t>End of almost two decades of coalition governments</a:t>
            </a:r>
          </a:p>
          <a:p>
            <a:pPr>
              <a:lnSpc>
                <a:spcPct val="90000"/>
              </a:lnSpc>
            </a:pPr>
            <a:r>
              <a:rPr lang="en-US" dirty="0"/>
              <a:t>Explicit interest in the health sector</a:t>
            </a:r>
          </a:p>
          <a:p>
            <a:pPr>
              <a:lnSpc>
                <a:spcPct val="90000"/>
              </a:lnSpc>
            </a:pPr>
            <a:r>
              <a:rPr lang="en-US" dirty="0"/>
              <a:t>Issuance of post-election Urgent Action Program (UAP) with explicit reference to health sector</a:t>
            </a:r>
          </a:p>
          <a:p>
            <a:pPr>
              <a:lnSpc>
                <a:spcPct val="90000"/>
              </a:lnSpc>
            </a:pPr>
            <a:r>
              <a:rPr lang="en-US" dirty="0"/>
              <a:t>Issuance of </a:t>
            </a:r>
            <a:r>
              <a:rPr lang="en-US" dirty="0" err="1"/>
              <a:t>Gov’t</a:t>
            </a:r>
            <a:r>
              <a:rPr lang="en-US" dirty="0"/>
              <a:t> Program for Transformation in Health based on objective assessment of the health status and sector</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7BC398-92D6-4E8E-8649-AEF66D4AD3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9498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7BC398-92D6-4E8E-8649-AEF66D4AD3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7123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health</a:t>
            </a:r>
            <a:r>
              <a:rPr lang="en-US" baseline="0" dirty="0"/>
              <a:t> expenditure as % of GDP for Turkey is 4.9% in 2000, 6.03% in 2007, and 5.59% in 2013</a:t>
            </a:r>
          </a:p>
          <a:p>
            <a:r>
              <a:rPr lang="en-US" baseline="0" dirty="0"/>
              <a:t>Government health expenditure as % of general government health expenditure is 9.76% in 2000, 11.8% in 2007, and 10.74% in 2013.</a:t>
            </a:r>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5</a:t>
            </a:fld>
            <a:endParaRPr lang="en-US"/>
          </a:p>
        </p:txBody>
      </p:sp>
    </p:spTree>
    <p:extLst>
      <p:ext uri="{BB962C8B-B14F-4D97-AF65-F5344CB8AC3E}">
        <p14:creationId xmlns:p14="http://schemas.microsoft.com/office/powerpoint/2010/main" val="1085311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6</a:t>
            </a:fld>
            <a:endParaRPr lang="en-US"/>
          </a:p>
        </p:txBody>
      </p:sp>
    </p:spTree>
    <p:extLst>
      <p:ext uri="{BB962C8B-B14F-4D97-AF65-F5344CB8AC3E}">
        <p14:creationId xmlns:p14="http://schemas.microsoft.com/office/powerpoint/2010/main" val="423625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BC398-92D6-4E8E-8649-AEF66D4AD32B}" type="slidenum">
              <a:rPr lang="en-US" smtClean="0"/>
              <a:pPr/>
              <a:t>7</a:t>
            </a:fld>
            <a:endParaRPr lang="en-US"/>
          </a:p>
        </p:txBody>
      </p:sp>
    </p:spTree>
    <p:extLst>
      <p:ext uri="{BB962C8B-B14F-4D97-AF65-F5344CB8AC3E}">
        <p14:creationId xmlns:p14="http://schemas.microsoft.com/office/powerpoint/2010/main" val="50572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7BC398-92D6-4E8E-8649-AEF66D4AD32B}" type="slidenum">
              <a:rPr lang="en-US" smtClean="0"/>
              <a:pPr/>
              <a:t>9</a:t>
            </a:fld>
            <a:endParaRPr lang="en-US"/>
          </a:p>
        </p:txBody>
      </p:sp>
    </p:spTree>
    <p:extLst>
      <p:ext uri="{BB962C8B-B14F-4D97-AF65-F5344CB8AC3E}">
        <p14:creationId xmlns:p14="http://schemas.microsoft.com/office/powerpoint/2010/main" val="540482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Breadth: </a:t>
            </a:r>
            <a:r>
              <a:rPr lang="ka-GE" dirty="0"/>
              <a:t>მოსახლეობა</a:t>
            </a:r>
            <a:r>
              <a:rPr lang="en-US" baseline="0" dirty="0"/>
              <a:t> coverage from 64% in 2003 to 94% in 2008</a:t>
            </a:r>
          </a:p>
          <a:p>
            <a:endParaRPr lang="en-US" baseline="0" dirty="0"/>
          </a:p>
          <a:p>
            <a:r>
              <a:rPr lang="en-US" baseline="0" dirty="0"/>
              <a:t>Scope: cost sharing: 2 YTL per visit, 10 to 20% of pharmaceuticals</a:t>
            </a:r>
          </a:p>
          <a:p>
            <a:endParaRPr lang="en-US" baseline="0" dirty="0"/>
          </a:p>
          <a:p>
            <a:r>
              <a:rPr lang="en-US" baseline="0" dirty="0"/>
              <a:t>Depth: almost all </a:t>
            </a:r>
            <a:r>
              <a:rPr lang="ka-GE" baseline="0" dirty="0"/>
              <a:t>სერვისები</a:t>
            </a:r>
            <a:r>
              <a:rPr lang="en-US" baseline="0" dirty="0"/>
              <a:t>, except IVF and a few others.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57BC398-92D6-4E8E-8649-AEF66D4AD32B}" type="slidenum">
              <a:rPr lang="en-US" smtClean="0"/>
              <a:pPr/>
              <a:t>11</a:t>
            </a:fld>
            <a:endParaRPr lang="en-US"/>
          </a:p>
        </p:txBody>
      </p:sp>
    </p:spTree>
    <p:extLst>
      <p:ext uri="{BB962C8B-B14F-4D97-AF65-F5344CB8AC3E}">
        <p14:creationId xmlns:p14="http://schemas.microsoft.com/office/powerpoint/2010/main" val="1840559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FB2E0CE-DA93-40A1-8190-F8F19895A6B6}" type="datetimeFigureOut">
              <a:rPr lang="en-US" smtClean="0"/>
              <a:pPr/>
              <a:t>3/6/2017</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5132D3B6-A205-4DC4-BF9C-BE37C32663D8}" type="slidenum">
              <a:rPr lang="en-US" smtClean="0"/>
              <a:pPr/>
              <a:t>‹#›</a:t>
            </a:fld>
            <a:endParaRPr lang="en-US"/>
          </a:p>
        </p:txBody>
      </p:sp>
    </p:spTree>
    <p:extLst>
      <p:ext uri="{BB962C8B-B14F-4D97-AF65-F5344CB8AC3E}">
        <p14:creationId xmlns:p14="http://schemas.microsoft.com/office/powerpoint/2010/main" val="15894782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B2E0CE-DA93-40A1-8190-F8F19895A6B6}"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2D3B6-A205-4DC4-BF9C-BE37C32663D8}" type="slidenum">
              <a:rPr lang="en-US" smtClean="0"/>
              <a:pPr/>
              <a:t>‹#›</a:t>
            </a:fld>
            <a:endParaRPr lang="en-US"/>
          </a:p>
        </p:txBody>
      </p:sp>
    </p:spTree>
    <p:extLst>
      <p:ext uri="{BB962C8B-B14F-4D97-AF65-F5344CB8AC3E}">
        <p14:creationId xmlns:p14="http://schemas.microsoft.com/office/powerpoint/2010/main" val="41878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DFB2E0CE-DA93-40A1-8190-F8F19895A6B6}" type="datetimeFigureOut">
              <a:rPr lang="en-US" smtClean="0"/>
              <a:pPr/>
              <a:t>3/6/2017</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5132D3B6-A205-4DC4-BF9C-BE37C32663D8}" type="slidenum">
              <a:rPr lang="en-US" smtClean="0"/>
              <a:pPr/>
              <a:t>‹#›</a:t>
            </a:fld>
            <a:endParaRPr lang="en-US"/>
          </a:p>
        </p:txBody>
      </p:sp>
    </p:spTree>
    <p:extLst>
      <p:ext uri="{BB962C8B-B14F-4D97-AF65-F5344CB8AC3E}">
        <p14:creationId xmlns:p14="http://schemas.microsoft.com/office/powerpoint/2010/main" val="2384989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r>
              <a:rPr lang="en-US" dirty="0"/>
              <a:t>Title of Presentation</a:t>
            </a: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dirty="0"/>
          </a:p>
        </p:txBody>
      </p:sp>
      <p:sp>
        <p:nvSpPr>
          <p:cNvPr id="6" name="Inhaltsplatzhalter 5"/>
          <p:cNvSpPr>
            <a:spLocks noGrp="1"/>
          </p:cNvSpPr>
          <p:nvPr>
            <p:ph sz="quarter" idx="12" hasCustomPrompt="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marL="361950" indent="-361950">
              <a:buFont typeface="Arial" panose="020B0604020202020204" pitchFamily="34" charset="0"/>
              <a:buChar cha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vl6pPr>
              <a:defRPr>
                <a:latin typeface="Century Gothic" panose="020B0502020202020204" pitchFamily="34" charset="0"/>
              </a:defRPr>
            </a:lvl6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15212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FB2E0CE-DA93-40A1-8190-F8F19895A6B6}" type="datetimeFigureOut">
              <a:rPr lang="en-US" smtClean="0"/>
              <a:pPr/>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132D3B6-A205-4DC4-BF9C-BE37C32663D8}"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4996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DFB2E0CE-DA93-40A1-8190-F8F19895A6B6}" type="datetimeFigureOut">
              <a:rPr lang="en-US" smtClean="0"/>
              <a:pPr/>
              <a:t>3/6/2017</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5132D3B6-A205-4DC4-BF9C-BE37C32663D8}"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687804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DFB2E0CE-DA93-40A1-8190-F8F19895A6B6}" type="datetimeFigureOut">
              <a:rPr lang="en-US" smtClean="0"/>
              <a:pPr/>
              <a:t>3/6/2017</a:t>
            </a:fld>
            <a:endParaRPr lang="en-US"/>
          </a:p>
        </p:txBody>
      </p:sp>
      <p:sp>
        <p:nvSpPr>
          <p:cNvPr id="10" name="Slide Number Placeholder 9"/>
          <p:cNvSpPr>
            <a:spLocks noGrp="1"/>
          </p:cNvSpPr>
          <p:nvPr>
            <p:ph type="sldNum" sz="quarter" idx="16"/>
          </p:nvPr>
        </p:nvSpPr>
        <p:spPr/>
        <p:txBody>
          <a:bodyPr rtlCol="0"/>
          <a:lstStyle/>
          <a:p>
            <a:fld id="{5132D3B6-A205-4DC4-BF9C-BE37C32663D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383692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DFB2E0CE-DA93-40A1-8190-F8F19895A6B6}" type="datetimeFigureOut">
              <a:rPr lang="en-US" smtClean="0"/>
              <a:pPr/>
              <a:t>3/6/2017</a:t>
            </a:fld>
            <a:endParaRPr lang="en-US"/>
          </a:p>
        </p:txBody>
      </p:sp>
      <p:sp>
        <p:nvSpPr>
          <p:cNvPr id="12" name="Slide Number Placeholder 11"/>
          <p:cNvSpPr>
            <a:spLocks noGrp="1"/>
          </p:cNvSpPr>
          <p:nvPr>
            <p:ph type="sldNum" sz="quarter" idx="16"/>
          </p:nvPr>
        </p:nvSpPr>
        <p:spPr/>
        <p:txBody>
          <a:bodyPr rtlCol="0"/>
          <a:lstStyle/>
          <a:p>
            <a:fld id="{5132D3B6-A205-4DC4-BF9C-BE37C32663D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78073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FB2E0CE-DA93-40A1-8190-F8F19895A6B6}" type="datetimeFigureOut">
              <a:rPr lang="en-US" smtClean="0"/>
              <a:pPr/>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132D3B6-A205-4DC4-BF9C-BE37C32663D8}" type="slidenum">
              <a:rPr lang="en-US" smtClean="0"/>
              <a:pPr/>
              <a:t>‹#›</a:t>
            </a:fld>
            <a:endParaRPr lang="en-US"/>
          </a:p>
        </p:txBody>
      </p:sp>
    </p:spTree>
    <p:extLst>
      <p:ext uri="{BB962C8B-B14F-4D97-AF65-F5344CB8AC3E}">
        <p14:creationId xmlns:p14="http://schemas.microsoft.com/office/powerpoint/2010/main" val="357072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2E0CE-DA93-40A1-8190-F8F19895A6B6}" type="datetimeFigureOut">
              <a:rPr lang="en-US" smtClean="0"/>
              <a:pPr/>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5132D3B6-A205-4DC4-BF9C-BE37C32663D8}" type="slidenum">
              <a:rPr lang="en-US" smtClean="0"/>
              <a:pPr/>
              <a:t>‹#›</a:t>
            </a:fld>
            <a:endParaRPr lang="en-US"/>
          </a:p>
        </p:txBody>
      </p:sp>
    </p:spTree>
    <p:extLst>
      <p:ext uri="{BB962C8B-B14F-4D97-AF65-F5344CB8AC3E}">
        <p14:creationId xmlns:p14="http://schemas.microsoft.com/office/powerpoint/2010/main" val="427351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DFB2E0CE-DA93-40A1-8190-F8F19895A6B6}" type="datetimeFigureOut">
              <a:rPr lang="en-US" smtClean="0"/>
              <a:pPr/>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132D3B6-A205-4DC4-BF9C-BE37C32663D8}"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469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fld id="{DFB2E0CE-DA93-40A1-8190-F8F19895A6B6}" type="datetimeFigureOut">
              <a:rPr lang="en-US" smtClean="0"/>
              <a:pPr/>
              <a:t>3/6/2017</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5132D3B6-A205-4DC4-BF9C-BE37C32663D8}"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3660817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FB2E0CE-DA93-40A1-8190-F8F19895A6B6}" type="datetimeFigureOut">
              <a:rPr lang="en-US" smtClean="0"/>
              <a:pPr/>
              <a:t>3/6/2017</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132D3B6-A205-4DC4-BF9C-BE37C32663D8}" type="slidenum">
              <a:rPr lang="en-US" smtClean="0"/>
              <a:pPr/>
              <a:t>‹#›</a:t>
            </a:fld>
            <a:endParaRPr lang="en-US"/>
          </a:p>
        </p:txBody>
      </p:sp>
    </p:spTree>
    <p:extLst>
      <p:ext uri="{BB962C8B-B14F-4D97-AF65-F5344CB8AC3E}">
        <p14:creationId xmlns:p14="http://schemas.microsoft.com/office/powerpoint/2010/main" val="550750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8842" y="3124200"/>
            <a:ext cx="6918158" cy="1828800"/>
          </a:xfrm>
        </p:spPr>
        <p:txBody>
          <a:bodyPr>
            <a:normAutofit/>
          </a:bodyPr>
          <a:lstStyle/>
          <a:p>
            <a:pPr algn="just"/>
            <a:r>
              <a:rPr lang="ka-GE" sz="2800" b="1" dirty="0"/>
              <a:t>საყოველთაო ჯანდაცვის დაფარვა თურქეთში: რვა მნიშვნელოვანი დასკვნა გასაზიარებლად</a:t>
            </a:r>
            <a:endParaRPr lang="en-US" sz="2800" b="1" dirty="0"/>
          </a:p>
        </p:txBody>
      </p:sp>
      <p:sp>
        <p:nvSpPr>
          <p:cNvPr id="3" name="Subtitle 2"/>
          <p:cNvSpPr>
            <a:spLocks noGrp="1"/>
          </p:cNvSpPr>
          <p:nvPr>
            <p:ph type="subTitle" idx="1"/>
          </p:nvPr>
        </p:nvSpPr>
        <p:spPr/>
        <p:txBody>
          <a:bodyPr>
            <a:normAutofit/>
          </a:bodyPr>
          <a:lstStyle/>
          <a:p>
            <a:r>
              <a:rPr lang="ka-GE" sz="2000" dirty="0"/>
              <a:t>ენის ბარიში</a:t>
            </a:r>
            <a:r>
              <a:rPr lang="en-US" sz="2000" dirty="0"/>
              <a:t>, </a:t>
            </a:r>
            <a:r>
              <a:rPr lang="ka-GE" sz="2000" dirty="0"/>
              <a:t>პრაქტიკოსი მენეჯერი</a:t>
            </a:r>
            <a:r>
              <a:rPr lang="en-US" sz="2000" dirty="0"/>
              <a:t>, ECA, HNP GP, </a:t>
            </a:r>
            <a:r>
              <a:rPr lang="ka-GE" sz="2000" dirty="0"/>
              <a:t>მსოფლიო ბანკი</a:t>
            </a:r>
            <a:endParaRPr lang="en-US" sz="2000" dirty="0"/>
          </a:p>
        </p:txBody>
      </p:sp>
    </p:spTree>
    <p:extLst>
      <p:ext uri="{BB962C8B-B14F-4D97-AF65-F5344CB8AC3E}">
        <p14:creationId xmlns:p14="http://schemas.microsoft.com/office/powerpoint/2010/main" val="984526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ka-GE" sz="4000" dirty="0"/>
              <a:t>კერძო სექტორის როლის ზრდა მომსახურების გაწევაში</a:t>
            </a:r>
            <a:endParaRPr lang="en-US" sz="4000" dirty="0"/>
          </a:p>
        </p:txBody>
      </p:sp>
      <p:graphicFrame>
        <p:nvGraphicFramePr>
          <p:cNvPr id="7" name="Chart 6"/>
          <p:cNvGraphicFramePr>
            <a:graphicFrameLocks/>
          </p:cNvGraphicFramePr>
          <p:nvPr>
            <p:extLst>
              <p:ext uri="{D42A27DB-BD31-4B8C-83A1-F6EECF244321}">
                <p14:modId xmlns:p14="http://schemas.microsoft.com/office/powerpoint/2010/main" val="3157067786"/>
              </p:ext>
            </p:extLst>
          </p:nvPr>
        </p:nvGraphicFramePr>
        <p:xfrm>
          <a:off x="1495168" y="1653345"/>
          <a:ext cx="10188832" cy="483149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3494192" y="6484837"/>
            <a:ext cx="5331028" cy="276999"/>
          </a:xfrm>
          <a:prstGeom prst="rect">
            <a:avLst/>
          </a:prstGeom>
        </p:spPr>
        <p:txBody>
          <a:bodyPr wrap="square">
            <a:spAutoFit/>
          </a:bodyPr>
          <a:lstStyle/>
          <a:p>
            <a:pPr algn="ctr"/>
            <a:r>
              <a:rPr lang="ka-GE" sz="1200" dirty="0"/>
              <a:t>წყარო</a:t>
            </a:r>
            <a:r>
              <a:rPr lang="en-US" sz="1200" dirty="0"/>
              <a:t>: </a:t>
            </a:r>
            <a:r>
              <a:rPr lang="en-US" sz="1200" dirty="0" err="1"/>
              <a:t>MoH</a:t>
            </a:r>
            <a:r>
              <a:rPr lang="en-US" sz="1200" dirty="0"/>
              <a:t> General Directorate of Health Research Turkish Health Statistics 2013</a:t>
            </a:r>
          </a:p>
        </p:txBody>
      </p:sp>
    </p:spTree>
    <p:extLst>
      <p:ext uri="{BB962C8B-B14F-4D97-AF65-F5344CB8AC3E}">
        <p14:creationId xmlns:p14="http://schemas.microsoft.com/office/powerpoint/2010/main" val="863418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ka-GE" sz="2800" b="1" dirty="0"/>
              <a:t>დამაბალანსებელი მოქმედება სიღრმესა და მასშტაბს შორის შედეგების მისაღწევად</a:t>
            </a:r>
            <a:r>
              <a:rPr lang="en-US" sz="2800" b="1" dirty="0"/>
              <a:t>!</a:t>
            </a:r>
          </a:p>
        </p:txBody>
      </p:sp>
      <p:sp>
        <p:nvSpPr>
          <p:cNvPr id="3" name="Text Placeholder 2"/>
          <p:cNvSpPr>
            <a:spLocks noGrp="1"/>
          </p:cNvSpPr>
          <p:nvPr>
            <p:ph type="body" sz="quarter" idx="1"/>
          </p:nvPr>
        </p:nvSpPr>
        <p:spPr/>
        <p:txBody>
          <a:bodyPr>
            <a:normAutofit/>
          </a:bodyPr>
          <a:lstStyle/>
          <a:p>
            <a:pPr algn="ctr"/>
            <a:r>
              <a:rPr lang="ka-GE" sz="3200" dirty="0"/>
              <a:t>მანამდე</a:t>
            </a:r>
            <a:endParaRPr lang="en-US" sz="3200" dirty="0"/>
          </a:p>
        </p:txBody>
      </p:sp>
      <p:sp>
        <p:nvSpPr>
          <p:cNvPr id="5" name="Text Placeholder 4"/>
          <p:cNvSpPr>
            <a:spLocks noGrp="1"/>
          </p:cNvSpPr>
          <p:nvPr>
            <p:ph type="body" sz="quarter" idx="3"/>
          </p:nvPr>
        </p:nvSpPr>
        <p:spPr/>
        <p:txBody>
          <a:bodyPr>
            <a:normAutofit/>
          </a:bodyPr>
          <a:lstStyle/>
          <a:p>
            <a:pPr algn="ctr"/>
            <a:r>
              <a:rPr lang="ka-GE" sz="3200" dirty="0"/>
              <a:t>შემდეგ</a:t>
            </a:r>
            <a:endParaRPr lang="en-US" sz="3200" dirty="0"/>
          </a:p>
        </p:txBody>
      </p:sp>
      <p:sp>
        <p:nvSpPr>
          <p:cNvPr id="7" name="Cube 6"/>
          <p:cNvSpPr/>
          <p:nvPr/>
        </p:nvSpPr>
        <p:spPr>
          <a:xfrm>
            <a:off x="2286000" y="2514600"/>
            <a:ext cx="3352800" cy="3352800"/>
          </a:xfrm>
          <a:prstGeom prst="cube">
            <a:avLst>
              <a:gd name="adj" fmla="val 349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14600" y="5791201"/>
            <a:ext cx="1951175" cy="461665"/>
          </a:xfrm>
          <a:prstGeom prst="rect">
            <a:avLst/>
          </a:prstGeom>
          <a:noFill/>
        </p:spPr>
        <p:txBody>
          <a:bodyPr wrap="none" rtlCol="0">
            <a:spAutoFit/>
          </a:bodyPr>
          <a:lstStyle/>
          <a:p>
            <a:r>
              <a:rPr lang="ka-GE" sz="2400" dirty="0"/>
              <a:t>მოსახლეობა</a:t>
            </a:r>
            <a:endParaRPr lang="en-US" sz="2400" dirty="0"/>
          </a:p>
        </p:txBody>
      </p:sp>
      <p:sp>
        <p:nvSpPr>
          <p:cNvPr id="9" name="TextBox 8"/>
          <p:cNvSpPr txBox="1"/>
          <p:nvPr/>
        </p:nvSpPr>
        <p:spPr>
          <a:xfrm rot="18754181">
            <a:off x="4433221" y="5120049"/>
            <a:ext cx="1648208" cy="461665"/>
          </a:xfrm>
          <a:prstGeom prst="rect">
            <a:avLst/>
          </a:prstGeom>
          <a:noFill/>
        </p:spPr>
        <p:txBody>
          <a:bodyPr wrap="none" rtlCol="0">
            <a:spAutoFit/>
          </a:bodyPr>
          <a:lstStyle/>
          <a:p>
            <a:r>
              <a:rPr lang="ka-GE" sz="2400" dirty="0"/>
              <a:t>სერვისები</a:t>
            </a:r>
            <a:endParaRPr lang="en-US" sz="2400" dirty="0"/>
          </a:p>
        </p:txBody>
      </p:sp>
      <p:sp>
        <p:nvSpPr>
          <p:cNvPr id="10" name="TextBox 9"/>
          <p:cNvSpPr txBox="1"/>
          <p:nvPr/>
        </p:nvSpPr>
        <p:spPr>
          <a:xfrm rot="16200000">
            <a:off x="5265273" y="3253740"/>
            <a:ext cx="1268790" cy="400110"/>
          </a:xfrm>
          <a:prstGeom prst="rect">
            <a:avLst/>
          </a:prstGeom>
          <a:noFill/>
        </p:spPr>
        <p:txBody>
          <a:bodyPr wrap="square" rtlCol="0">
            <a:spAutoFit/>
          </a:bodyPr>
          <a:lstStyle/>
          <a:p>
            <a:r>
              <a:rPr lang="ka-GE" sz="2000" dirty="0"/>
              <a:t>ხარჯები</a:t>
            </a:r>
            <a:endParaRPr lang="en-US" sz="2000" dirty="0"/>
          </a:p>
        </p:txBody>
      </p:sp>
      <p:sp>
        <p:nvSpPr>
          <p:cNvPr id="11" name="Cube 10"/>
          <p:cNvSpPr/>
          <p:nvPr/>
        </p:nvSpPr>
        <p:spPr>
          <a:xfrm>
            <a:off x="2286000" y="4343400"/>
            <a:ext cx="1752600" cy="1524000"/>
          </a:xfrm>
          <a:prstGeom prst="cube">
            <a:avLst>
              <a:gd name="adj" fmla="val 239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629400" y="5791201"/>
            <a:ext cx="1951175" cy="461665"/>
          </a:xfrm>
          <a:prstGeom prst="rect">
            <a:avLst/>
          </a:prstGeom>
          <a:noFill/>
        </p:spPr>
        <p:txBody>
          <a:bodyPr wrap="none" rtlCol="0">
            <a:spAutoFit/>
          </a:bodyPr>
          <a:lstStyle/>
          <a:p>
            <a:r>
              <a:rPr lang="ka-GE" sz="2400" dirty="0"/>
              <a:t>მოსახლეობა</a:t>
            </a:r>
            <a:endParaRPr lang="en-US" sz="2400" dirty="0"/>
          </a:p>
        </p:txBody>
      </p:sp>
      <p:sp>
        <p:nvSpPr>
          <p:cNvPr id="14" name="TextBox 13"/>
          <p:cNvSpPr txBox="1"/>
          <p:nvPr/>
        </p:nvSpPr>
        <p:spPr>
          <a:xfrm rot="18754181">
            <a:off x="8548021" y="5120049"/>
            <a:ext cx="1648208" cy="461665"/>
          </a:xfrm>
          <a:prstGeom prst="rect">
            <a:avLst/>
          </a:prstGeom>
          <a:noFill/>
        </p:spPr>
        <p:txBody>
          <a:bodyPr wrap="none" rtlCol="0">
            <a:spAutoFit/>
          </a:bodyPr>
          <a:lstStyle/>
          <a:p>
            <a:r>
              <a:rPr lang="ka-GE" sz="2400" dirty="0"/>
              <a:t>სერვისები</a:t>
            </a:r>
            <a:endParaRPr lang="en-US" sz="2400" dirty="0"/>
          </a:p>
        </p:txBody>
      </p:sp>
      <p:sp>
        <p:nvSpPr>
          <p:cNvPr id="15" name="TextBox 14"/>
          <p:cNvSpPr txBox="1"/>
          <p:nvPr/>
        </p:nvSpPr>
        <p:spPr>
          <a:xfrm rot="16200000">
            <a:off x="9316200" y="3159090"/>
            <a:ext cx="1396536" cy="461665"/>
          </a:xfrm>
          <a:prstGeom prst="rect">
            <a:avLst/>
          </a:prstGeom>
          <a:noFill/>
        </p:spPr>
        <p:txBody>
          <a:bodyPr wrap="none" rtlCol="0">
            <a:spAutoFit/>
          </a:bodyPr>
          <a:lstStyle/>
          <a:p>
            <a:r>
              <a:rPr lang="ka-GE" sz="2400" dirty="0"/>
              <a:t>ხარჯები</a:t>
            </a:r>
            <a:endParaRPr lang="en-US" sz="2400" dirty="0"/>
          </a:p>
        </p:txBody>
      </p:sp>
      <p:sp>
        <p:nvSpPr>
          <p:cNvPr id="16" name="Cube 15"/>
          <p:cNvSpPr/>
          <p:nvPr/>
        </p:nvSpPr>
        <p:spPr>
          <a:xfrm>
            <a:off x="6400800" y="3276600"/>
            <a:ext cx="2590800" cy="2590800"/>
          </a:xfrm>
          <a:prstGeom prst="cube">
            <a:avLst>
              <a:gd name="adj" fmla="val 25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p:cNvSpPr/>
          <p:nvPr/>
        </p:nvSpPr>
        <p:spPr>
          <a:xfrm>
            <a:off x="6400800" y="2514600"/>
            <a:ext cx="3352800" cy="3352800"/>
          </a:xfrm>
          <a:prstGeom prst="cube">
            <a:avLst>
              <a:gd name="adj" fmla="val 349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0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461248" cy="990600"/>
          </a:xfrm>
        </p:spPr>
        <p:txBody>
          <a:bodyPr>
            <a:noAutofit/>
          </a:bodyPr>
          <a:lstStyle/>
          <a:p>
            <a:pPr algn="ctr"/>
            <a:r>
              <a:rPr lang="ka-GE" sz="3200" dirty="0"/>
              <a:t>ჯანდაცვის მიმართულებით მიღწეული შედეგების ევოლუცია</a:t>
            </a:r>
            <a:r>
              <a:rPr lang="en-US" sz="3200" dirty="0"/>
              <a:t>…</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90406667"/>
              </p:ext>
            </p:extLst>
          </p:nvPr>
        </p:nvGraphicFramePr>
        <p:xfrm>
          <a:off x="978569" y="1096674"/>
          <a:ext cx="8534399" cy="5237523"/>
        </p:xfrm>
        <a:graphic>
          <a:graphicData uri="http://schemas.openxmlformats.org/drawingml/2006/table">
            <a:tbl>
              <a:tblPr firstRow="1" bandRow="1">
                <a:tableStyleId>{5C22544A-7EE6-4342-B048-85BDC9FD1C3A}</a:tableStyleId>
              </a:tblPr>
              <a:tblGrid>
                <a:gridCol w="3266867">
                  <a:extLst>
                    <a:ext uri="{9D8B030D-6E8A-4147-A177-3AD203B41FA5}">
                      <a16:colId xmlns:a16="http://schemas.microsoft.com/office/drawing/2014/main" val="20000"/>
                    </a:ext>
                  </a:extLst>
                </a:gridCol>
                <a:gridCol w="1116650">
                  <a:extLst>
                    <a:ext uri="{9D8B030D-6E8A-4147-A177-3AD203B41FA5}">
                      <a16:colId xmlns:a16="http://schemas.microsoft.com/office/drawing/2014/main" val="20001"/>
                    </a:ext>
                  </a:extLst>
                </a:gridCol>
                <a:gridCol w="1355933">
                  <a:extLst>
                    <a:ext uri="{9D8B030D-6E8A-4147-A177-3AD203B41FA5}">
                      <a16:colId xmlns:a16="http://schemas.microsoft.com/office/drawing/2014/main" val="20002"/>
                    </a:ext>
                  </a:extLst>
                </a:gridCol>
                <a:gridCol w="1116650">
                  <a:extLst>
                    <a:ext uri="{9D8B030D-6E8A-4147-A177-3AD203B41FA5}">
                      <a16:colId xmlns:a16="http://schemas.microsoft.com/office/drawing/2014/main" val="20003"/>
                    </a:ext>
                  </a:extLst>
                </a:gridCol>
                <a:gridCol w="877368">
                  <a:extLst>
                    <a:ext uri="{9D8B030D-6E8A-4147-A177-3AD203B41FA5}">
                      <a16:colId xmlns:a16="http://schemas.microsoft.com/office/drawing/2014/main" val="20004"/>
                    </a:ext>
                  </a:extLst>
                </a:gridCol>
                <a:gridCol w="800931">
                  <a:extLst>
                    <a:ext uri="{9D8B030D-6E8A-4147-A177-3AD203B41FA5}">
                      <a16:colId xmlns:a16="http://schemas.microsoft.com/office/drawing/2014/main" val="20005"/>
                    </a:ext>
                  </a:extLst>
                </a:gridCol>
              </a:tblGrid>
              <a:tr h="900545">
                <a:tc>
                  <a:txBody>
                    <a:bodyPr/>
                    <a:lstStyle/>
                    <a:p>
                      <a:pPr algn="l" fontAlgn="b"/>
                      <a:r>
                        <a:rPr lang="ka-GE" sz="1000" b="0" i="0" u="none" strike="noStrike" dirty="0">
                          <a:solidFill>
                            <a:srgbClr val="000000"/>
                          </a:solidFill>
                          <a:effectLst/>
                          <a:latin typeface="Calibri"/>
                        </a:rPr>
                        <a:t>ძირითადი ინდიკატორები</a:t>
                      </a:r>
                      <a:endParaRPr lang="en-US" sz="1000" b="0" i="0" u="none" strike="noStrike" dirty="0">
                        <a:solidFill>
                          <a:srgbClr val="000000"/>
                        </a:solidFill>
                        <a:effectLst/>
                        <a:latin typeface="Calibri"/>
                      </a:endParaRPr>
                    </a:p>
                  </a:txBody>
                  <a:tcPr marL="9525" marR="9525" marT="9525" marB="0" anchor="b"/>
                </a:tc>
                <a:tc>
                  <a:txBody>
                    <a:bodyPr/>
                    <a:lstStyle/>
                    <a:p>
                      <a:pPr algn="ctr" fontAlgn="b"/>
                      <a:r>
                        <a:rPr lang="ka-GE" sz="1000" b="0" i="0" u="none" strike="noStrike" dirty="0">
                          <a:solidFill>
                            <a:srgbClr val="000000"/>
                          </a:solidFill>
                          <a:effectLst/>
                          <a:latin typeface="Calibri"/>
                        </a:rPr>
                        <a:t>თურქეთი</a:t>
                      </a:r>
                      <a:r>
                        <a:rPr lang="en-US" sz="1000" b="0" i="0" u="none" strike="noStrike" dirty="0">
                          <a:solidFill>
                            <a:srgbClr val="000000"/>
                          </a:solidFill>
                          <a:effectLst/>
                          <a:latin typeface="Calibri"/>
                        </a:rPr>
                        <a:t>, 2000</a:t>
                      </a:r>
                    </a:p>
                  </a:txBody>
                  <a:tcPr marL="9525" marR="9525" marT="9525" marB="0" anchor="b"/>
                </a:tc>
                <a:tc>
                  <a:txBody>
                    <a:bodyPr/>
                    <a:lstStyle/>
                    <a:p>
                      <a:pPr algn="ctr" fontAlgn="b"/>
                      <a:r>
                        <a:rPr lang="ka-GE" sz="1000" b="0" i="0" u="none" strike="noStrike" dirty="0">
                          <a:solidFill>
                            <a:srgbClr val="000000"/>
                          </a:solidFill>
                          <a:effectLst/>
                          <a:latin typeface="Calibri"/>
                        </a:rPr>
                        <a:t>თურქეთი, უახლესი მონაცემები</a:t>
                      </a:r>
                      <a:endParaRPr lang="en-US" sz="1000" b="0" i="0" u="none" strike="noStrike" dirty="0">
                        <a:solidFill>
                          <a:srgbClr val="000000"/>
                        </a:solidFill>
                        <a:effectLst/>
                        <a:latin typeface="Calibri"/>
                      </a:endParaRPr>
                    </a:p>
                  </a:txBody>
                  <a:tcPr marL="9525" marR="9525" marT="9525" marB="0" anchor="b"/>
                </a:tc>
                <a:tc>
                  <a:txBody>
                    <a:bodyPr/>
                    <a:lstStyle/>
                    <a:p>
                      <a:pPr algn="ctr" fontAlgn="b"/>
                      <a:r>
                        <a:rPr lang="ka-GE" sz="1000" b="0" i="0" u="none" strike="noStrike" dirty="0">
                          <a:solidFill>
                            <a:srgbClr val="000000"/>
                          </a:solidFill>
                          <a:effectLst/>
                          <a:latin typeface="Calibri"/>
                        </a:rPr>
                        <a:t>ყველაზე დაბალი, </a:t>
                      </a:r>
                      <a:r>
                        <a:rPr lang="ka-GE" sz="1000" b="0" i="0" u="none" strike="noStrike" dirty="0">
                          <a:solidFill>
                            <a:srgbClr val="000000"/>
                          </a:solidFill>
                          <a:effectLst/>
                          <a:latin typeface="Calibri"/>
                        </a:rPr>
                        <a:t>უახლესი მონაცემებით</a:t>
                      </a:r>
                      <a:endParaRPr lang="en-US" sz="1000" b="0" i="0" u="none" strike="noStrike" dirty="0">
                        <a:solidFill>
                          <a:srgbClr val="000000"/>
                        </a:solidFill>
                        <a:effectLst/>
                        <a:latin typeface="Calibri"/>
                      </a:endParaRPr>
                    </a:p>
                  </a:txBody>
                  <a:tcPr marL="9525" marR="9525" marT="9525" marB="0" anchor="b"/>
                </a:tc>
                <a:tc>
                  <a:txBody>
                    <a:bodyPr/>
                    <a:lstStyle/>
                    <a:p>
                      <a:pPr algn="ctr" fontAlgn="b"/>
                      <a:r>
                        <a:rPr lang="ka-GE" sz="1000" b="0" i="0" u="none" strike="noStrike" dirty="0">
                          <a:solidFill>
                            <a:srgbClr val="000000"/>
                          </a:solidFill>
                          <a:effectLst/>
                          <a:latin typeface="Calibri"/>
                        </a:rPr>
                        <a:t>ყველაზე მაღალი, </a:t>
                      </a:r>
                      <a:r>
                        <a:rPr lang="ka-GE" sz="1000" b="0" i="0" u="none" strike="noStrike" dirty="0">
                          <a:solidFill>
                            <a:srgbClr val="000000"/>
                          </a:solidFill>
                          <a:effectLst/>
                          <a:latin typeface="Calibri"/>
                        </a:rPr>
                        <a:t>უახლესი მონაცემებით</a:t>
                      </a:r>
                      <a:endParaRPr lang="en-US" sz="1000" b="0" i="0" u="none" strike="noStrike" dirty="0">
                        <a:solidFill>
                          <a:srgbClr val="000000"/>
                        </a:solidFill>
                        <a:effectLst/>
                        <a:latin typeface="Calibri"/>
                      </a:endParaRPr>
                    </a:p>
                  </a:txBody>
                  <a:tcPr marL="9525" marR="9525" marT="9525" marB="0" anchor="b"/>
                </a:tc>
                <a:tc>
                  <a:txBody>
                    <a:bodyPr/>
                    <a:lstStyle/>
                    <a:p>
                      <a:pPr algn="ctr" fontAlgn="b"/>
                      <a:r>
                        <a:rPr lang="ka-GE" sz="1000" b="0" i="0" u="none" strike="noStrike" dirty="0">
                          <a:solidFill>
                            <a:srgbClr val="000000"/>
                          </a:solidFill>
                          <a:effectLst/>
                          <a:latin typeface="Calibri"/>
                        </a:rPr>
                        <a:t>შესადარი ქვეყნების საშუალო მაჩვენებელი, </a:t>
                      </a:r>
                      <a:r>
                        <a:rPr lang="ka-GE" sz="1000" b="0" i="0" u="none" strike="noStrike" dirty="0">
                          <a:solidFill>
                            <a:srgbClr val="000000"/>
                          </a:solidFill>
                          <a:effectLst/>
                          <a:latin typeface="Calibri"/>
                        </a:rPr>
                        <a:t>უახლესი მონაცემებით</a:t>
                      </a:r>
                      <a:endParaRPr lang="en-US" sz="10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308320">
                <a:tc>
                  <a:txBody>
                    <a:bodyPr/>
                    <a:lstStyle/>
                    <a:p>
                      <a:pPr algn="l" fontAlgn="b"/>
                      <a:r>
                        <a:rPr lang="ka-GE" sz="900" b="0" i="0" u="none" strike="noStrike" dirty="0">
                          <a:solidFill>
                            <a:srgbClr val="000000"/>
                          </a:solidFill>
                          <a:effectLst/>
                          <a:latin typeface="Calibri"/>
                        </a:rPr>
                        <a:t>ერთი წლის ბავშვების იმუნიზაცია</a:t>
                      </a:r>
                      <a:r>
                        <a:rPr lang="en-US" sz="900" b="0" i="0" u="none" strike="noStrike" dirty="0">
                          <a:solidFill>
                            <a:srgbClr val="000000"/>
                          </a:solidFill>
                          <a:effectLst/>
                          <a:latin typeface="Calibri"/>
                        </a:rPr>
                        <a:t> MCV</a:t>
                      </a:r>
                      <a:r>
                        <a:rPr lang="ka-GE" sz="900" b="0" i="0" u="none" strike="noStrike" dirty="0">
                          <a:solidFill>
                            <a:srgbClr val="000000"/>
                          </a:solidFill>
                          <a:effectLst/>
                          <a:latin typeface="Calibri"/>
                        </a:rPr>
                        <a:t>-ით</a:t>
                      </a:r>
                      <a:r>
                        <a:rPr lang="en-US" sz="900" b="0" i="0" u="none" strike="noStrike" dirty="0">
                          <a:solidFill>
                            <a:srgbClr val="000000"/>
                          </a:solidFill>
                          <a:effectLst/>
                          <a:latin typeface="Calibri"/>
                        </a:rPr>
                        <a:t> (%)</a:t>
                      </a:r>
                    </a:p>
                  </a:txBody>
                  <a:tcPr marL="9525" marR="9525" marT="9525" marB="0" anchor="b"/>
                </a:tc>
                <a:tc>
                  <a:txBody>
                    <a:bodyPr/>
                    <a:lstStyle/>
                    <a:p>
                      <a:pPr algn="ctr" fontAlgn="b"/>
                      <a:r>
                        <a:rPr lang="en-US" sz="1100" b="0" i="0" u="none" strike="noStrike">
                          <a:solidFill>
                            <a:srgbClr val="000000"/>
                          </a:solidFill>
                          <a:effectLst/>
                          <a:latin typeface="Calibri"/>
                        </a:rPr>
                        <a:t>87</a:t>
                      </a:r>
                    </a:p>
                  </a:txBody>
                  <a:tcPr marL="9525" marR="9525" marT="9525" marB="0" anchor="b"/>
                </a:tc>
                <a:tc>
                  <a:txBody>
                    <a:bodyPr/>
                    <a:lstStyle/>
                    <a:p>
                      <a:pPr algn="ctr" fontAlgn="b"/>
                      <a:r>
                        <a:rPr lang="en-US" sz="1100" b="0" i="0" u="none" strike="noStrike">
                          <a:solidFill>
                            <a:srgbClr val="000000"/>
                          </a:solidFill>
                          <a:effectLst/>
                          <a:latin typeface="Calibri"/>
                        </a:rPr>
                        <a:t>98.0</a:t>
                      </a:r>
                    </a:p>
                  </a:txBody>
                  <a:tcPr marL="9525" marR="9525" marT="9525" marB="0" anchor="b"/>
                </a:tc>
                <a:tc>
                  <a:txBody>
                    <a:bodyPr/>
                    <a:lstStyle/>
                    <a:p>
                      <a:pPr algn="ctr" fontAlgn="b"/>
                      <a:r>
                        <a:rPr lang="en-US" sz="1100" b="0" i="0" u="none" strike="noStrike">
                          <a:solidFill>
                            <a:srgbClr val="000000"/>
                          </a:solidFill>
                          <a:effectLst/>
                          <a:latin typeface="Calibri"/>
                        </a:rPr>
                        <a:t>66.0</a:t>
                      </a:r>
                    </a:p>
                  </a:txBody>
                  <a:tcPr marL="9525" marR="9525" marT="9525" marB="0" anchor="b"/>
                </a:tc>
                <a:tc>
                  <a:txBody>
                    <a:bodyPr/>
                    <a:lstStyle/>
                    <a:p>
                      <a:pPr algn="ctr" fontAlgn="b"/>
                      <a:r>
                        <a:rPr lang="en-US" sz="1100" b="0" i="0" u="none" strike="noStrike">
                          <a:solidFill>
                            <a:srgbClr val="000000"/>
                          </a:solidFill>
                          <a:effectLst/>
                          <a:latin typeface="Calibri"/>
                        </a:rPr>
                        <a:t>99.0</a:t>
                      </a:r>
                    </a:p>
                  </a:txBody>
                  <a:tcPr marL="9525" marR="9525" marT="9525" marB="0" anchor="b"/>
                </a:tc>
                <a:tc>
                  <a:txBody>
                    <a:bodyPr/>
                    <a:lstStyle/>
                    <a:p>
                      <a:pPr algn="ctr" fontAlgn="b"/>
                      <a:r>
                        <a:rPr lang="en-US" sz="1100" b="0" i="0" u="none" strike="noStrike">
                          <a:solidFill>
                            <a:srgbClr val="000000"/>
                          </a:solidFill>
                          <a:effectLst/>
                          <a:latin typeface="Calibri"/>
                        </a:rPr>
                        <a:t>90.7</a:t>
                      </a:r>
                    </a:p>
                  </a:txBody>
                  <a:tcPr marL="9525" marR="9525" marT="9525" marB="0" anchor="b"/>
                </a:tc>
                <a:extLst>
                  <a:ext uri="{0D108BD9-81ED-4DB2-BD59-A6C34878D82A}">
                    <a16:rowId xmlns:a16="http://schemas.microsoft.com/office/drawing/2014/main" val="10001"/>
                  </a:ext>
                </a:extLst>
              </a:tr>
              <a:tr h="409180">
                <a:tc>
                  <a:txBody>
                    <a:bodyPr/>
                    <a:lstStyle/>
                    <a:p>
                      <a:pPr algn="l" fontAlgn="b"/>
                      <a:r>
                        <a:rPr lang="ka-GE" sz="900" b="0" i="0" u="none" strike="noStrike" dirty="0">
                          <a:solidFill>
                            <a:srgbClr val="000000"/>
                          </a:solidFill>
                          <a:effectLst/>
                          <a:latin typeface="Calibri"/>
                        </a:rPr>
                        <a:t>დიფტერია, </a:t>
                      </a:r>
                      <a:r>
                        <a:rPr lang="ka-GE" sz="900" b="0" i="0" u="none" strike="noStrike" dirty="0" err="1">
                          <a:solidFill>
                            <a:srgbClr val="000000"/>
                          </a:solidFill>
                          <a:effectLst/>
                          <a:latin typeface="Calibri"/>
                        </a:rPr>
                        <a:t>ტეტალუსი</a:t>
                      </a:r>
                      <a:r>
                        <a:rPr lang="ka-GE" sz="900" b="0" i="0" u="none" strike="noStrike" dirty="0">
                          <a:solidFill>
                            <a:srgbClr val="000000"/>
                          </a:solidFill>
                          <a:effectLst/>
                          <a:latin typeface="Calibri"/>
                        </a:rPr>
                        <a:t>, </a:t>
                      </a:r>
                      <a:r>
                        <a:rPr lang="ka-GE" sz="900" b="0" i="0" u="none" strike="noStrike" dirty="0" err="1">
                          <a:solidFill>
                            <a:srgbClr val="000000"/>
                          </a:solidFill>
                          <a:effectLst/>
                          <a:latin typeface="Calibri"/>
                        </a:rPr>
                        <a:t>ტოქსოიდი</a:t>
                      </a:r>
                      <a:r>
                        <a:rPr lang="ka-GE" sz="900" b="0" i="0" u="none" strike="noStrike" dirty="0">
                          <a:solidFill>
                            <a:srgbClr val="000000"/>
                          </a:solidFill>
                          <a:effectLst/>
                          <a:latin typeface="Calibri"/>
                        </a:rPr>
                        <a:t> და ყივანახველა </a:t>
                      </a:r>
                      <a:r>
                        <a:rPr lang="en-US" sz="900" b="0" i="0" u="none" strike="noStrike" dirty="0">
                          <a:solidFill>
                            <a:srgbClr val="000000"/>
                          </a:solidFill>
                          <a:effectLst/>
                          <a:latin typeface="Calibri"/>
                        </a:rPr>
                        <a:t>(DTP3) </a:t>
                      </a:r>
                      <a:r>
                        <a:rPr lang="ka-GE" sz="900" b="0" i="0" u="none" strike="noStrike" dirty="0">
                          <a:solidFill>
                            <a:srgbClr val="000000"/>
                          </a:solidFill>
                          <a:effectLst/>
                          <a:latin typeface="Calibri"/>
                        </a:rPr>
                        <a:t>იმუნიზაცია 1 წლის ბავშვებისთვის</a:t>
                      </a:r>
                      <a:endParaRPr lang="en-US" sz="9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a:solidFill>
                            <a:srgbClr val="000000"/>
                          </a:solidFill>
                          <a:effectLst/>
                          <a:latin typeface="Calibri"/>
                        </a:rPr>
                        <a:t>85</a:t>
                      </a:r>
                    </a:p>
                  </a:txBody>
                  <a:tcPr marL="9525" marR="9525" marT="9525" marB="0" anchor="b"/>
                </a:tc>
                <a:tc>
                  <a:txBody>
                    <a:bodyPr/>
                    <a:lstStyle/>
                    <a:p>
                      <a:pPr algn="ctr" fontAlgn="b"/>
                      <a:r>
                        <a:rPr lang="en-US" sz="1100" b="0" i="0" u="none" strike="noStrike" dirty="0">
                          <a:solidFill>
                            <a:srgbClr val="000000"/>
                          </a:solidFill>
                          <a:effectLst/>
                          <a:latin typeface="Calibri"/>
                        </a:rPr>
                        <a:t>98.0</a:t>
                      </a:r>
                    </a:p>
                  </a:txBody>
                  <a:tcPr marL="9525" marR="9525" marT="9525" marB="0" anchor="b"/>
                </a:tc>
                <a:tc>
                  <a:txBody>
                    <a:bodyPr/>
                    <a:lstStyle/>
                    <a:p>
                      <a:pPr algn="ctr" fontAlgn="b"/>
                      <a:r>
                        <a:rPr lang="en-US" sz="1100" b="0" i="0" u="none" strike="noStrike">
                          <a:solidFill>
                            <a:srgbClr val="000000"/>
                          </a:solidFill>
                          <a:effectLst/>
                          <a:latin typeface="Calibri"/>
                        </a:rPr>
                        <a:t>65.0</a:t>
                      </a:r>
                    </a:p>
                  </a:txBody>
                  <a:tcPr marL="9525" marR="9525" marT="9525" marB="0" anchor="b"/>
                </a:tc>
                <a:tc>
                  <a:txBody>
                    <a:bodyPr/>
                    <a:lstStyle/>
                    <a:p>
                      <a:pPr algn="ctr" fontAlgn="b"/>
                      <a:r>
                        <a:rPr lang="en-US" sz="1100" b="0" i="0" u="none" strike="noStrike">
                          <a:solidFill>
                            <a:srgbClr val="000000"/>
                          </a:solidFill>
                          <a:effectLst/>
                          <a:latin typeface="Calibri"/>
                        </a:rPr>
                        <a:t>99.0</a:t>
                      </a:r>
                    </a:p>
                  </a:txBody>
                  <a:tcPr marL="9525" marR="9525" marT="9525" marB="0" anchor="b"/>
                </a:tc>
                <a:tc>
                  <a:txBody>
                    <a:bodyPr/>
                    <a:lstStyle/>
                    <a:p>
                      <a:pPr algn="ctr" fontAlgn="b"/>
                      <a:r>
                        <a:rPr lang="en-US" sz="1100" b="0" i="0" u="none" strike="noStrike">
                          <a:solidFill>
                            <a:srgbClr val="000000"/>
                          </a:solidFill>
                          <a:effectLst/>
                          <a:latin typeface="Calibri"/>
                        </a:rPr>
                        <a:t>89.5</a:t>
                      </a:r>
                    </a:p>
                  </a:txBody>
                  <a:tcPr marL="9525" marR="9525" marT="9525" marB="0" anchor="b"/>
                </a:tc>
                <a:extLst>
                  <a:ext uri="{0D108BD9-81ED-4DB2-BD59-A6C34878D82A}">
                    <a16:rowId xmlns:a16="http://schemas.microsoft.com/office/drawing/2014/main" val="10002"/>
                  </a:ext>
                </a:extLst>
              </a:tr>
              <a:tr h="308320">
                <a:tc>
                  <a:txBody>
                    <a:bodyPr/>
                    <a:lstStyle/>
                    <a:p>
                      <a:pPr algn="l" fontAlgn="b"/>
                      <a:r>
                        <a:rPr lang="ka-GE" sz="900" b="0" i="0" u="none" strike="noStrike" dirty="0">
                          <a:solidFill>
                            <a:srgbClr val="000000"/>
                          </a:solidFill>
                          <a:effectLst/>
                          <a:latin typeface="Calibri"/>
                        </a:rPr>
                        <a:t>ჩვილ ბავშვთა </a:t>
                      </a:r>
                      <a:r>
                        <a:rPr lang="ka-GE" sz="900" b="0" i="0" u="none" strike="noStrike" dirty="0" err="1">
                          <a:solidFill>
                            <a:srgbClr val="000000"/>
                          </a:solidFill>
                          <a:effectLst/>
                          <a:latin typeface="Calibri"/>
                        </a:rPr>
                        <a:t>სიკვდილობა</a:t>
                      </a:r>
                      <a:r>
                        <a:rPr lang="ka-GE" sz="900" b="0" i="0" u="none" strike="noStrike" dirty="0">
                          <a:solidFill>
                            <a:srgbClr val="000000"/>
                          </a:solidFill>
                          <a:effectLst/>
                          <a:latin typeface="Calibri"/>
                        </a:rPr>
                        <a:t> </a:t>
                      </a:r>
                      <a:r>
                        <a:rPr lang="en-US" sz="900" b="0" i="0" u="none" strike="noStrike" dirty="0">
                          <a:solidFill>
                            <a:srgbClr val="000000"/>
                          </a:solidFill>
                          <a:effectLst/>
                          <a:latin typeface="Calibri"/>
                        </a:rPr>
                        <a:t>(1 000 </a:t>
                      </a:r>
                      <a:r>
                        <a:rPr lang="ka-GE" sz="900" b="0" i="0" u="none" strike="noStrike" dirty="0">
                          <a:solidFill>
                            <a:srgbClr val="000000"/>
                          </a:solidFill>
                          <a:effectLst/>
                          <a:latin typeface="Calibri"/>
                        </a:rPr>
                        <a:t>ცოცხალ მშობიარეზე</a:t>
                      </a:r>
                      <a:r>
                        <a:rPr lang="en-US" sz="900" b="0" i="0" u="none" strike="noStrike" dirty="0">
                          <a:solidFill>
                            <a:srgbClr val="000000"/>
                          </a:solidFill>
                          <a:effectLst/>
                          <a:latin typeface="Calibri"/>
                        </a:rPr>
                        <a:t>) </a:t>
                      </a:r>
                      <a:r>
                        <a:rPr lang="ka-GE" sz="900" b="0" i="0" u="none" strike="noStrike" dirty="0">
                          <a:solidFill>
                            <a:srgbClr val="000000"/>
                          </a:solidFill>
                          <a:effectLst/>
                          <a:latin typeface="Calibri"/>
                        </a:rPr>
                        <a:t>ორივე სქესისთვის</a:t>
                      </a:r>
                      <a:endParaRPr lang="en-US" sz="9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a:solidFill>
                            <a:srgbClr val="000000"/>
                          </a:solidFill>
                          <a:effectLst/>
                          <a:latin typeface="Calibri"/>
                        </a:rPr>
                        <a:t>33.7</a:t>
                      </a:r>
                    </a:p>
                  </a:txBody>
                  <a:tcPr marL="9525" marR="9525" marT="9525" marB="0" anchor="b"/>
                </a:tc>
                <a:tc>
                  <a:txBody>
                    <a:bodyPr/>
                    <a:lstStyle/>
                    <a:p>
                      <a:pPr algn="ctr" fontAlgn="b"/>
                      <a:r>
                        <a:rPr lang="en-US" sz="1100" b="0" i="0" u="none" strike="noStrike" dirty="0">
                          <a:solidFill>
                            <a:srgbClr val="FF0000"/>
                          </a:solidFill>
                          <a:effectLst/>
                          <a:latin typeface="Calibri"/>
                        </a:rPr>
                        <a:t>16.5</a:t>
                      </a:r>
                    </a:p>
                  </a:txBody>
                  <a:tcPr marL="9525" marR="9525" marT="9525" marB="0" anchor="b"/>
                </a:tc>
                <a:tc>
                  <a:txBody>
                    <a:bodyPr/>
                    <a:lstStyle/>
                    <a:p>
                      <a:pPr algn="ctr" fontAlgn="b"/>
                      <a:r>
                        <a:rPr lang="en-US" sz="1100" b="0" i="0" u="none" strike="noStrike">
                          <a:solidFill>
                            <a:srgbClr val="000000"/>
                          </a:solidFill>
                          <a:effectLst/>
                          <a:latin typeface="Calibri"/>
                        </a:rPr>
                        <a:t>3.8</a:t>
                      </a:r>
                    </a:p>
                  </a:txBody>
                  <a:tcPr marL="9525" marR="9525" marT="9525" marB="0" anchor="b"/>
                </a:tc>
                <a:tc>
                  <a:txBody>
                    <a:bodyPr/>
                    <a:lstStyle/>
                    <a:p>
                      <a:pPr algn="ctr" fontAlgn="b"/>
                      <a:r>
                        <a:rPr lang="en-US" sz="1100" b="0" i="0" u="none" strike="noStrike">
                          <a:solidFill>
                            <a:srgbClr val="000000"/>
                          </a:solidFill>
                          <a:effectLst/>
                          <a:latin typeface="Calibri"/>
                        </a:rPr>
                        <a:t>32.8</a:t>
                      </a:r>
                    </a:p>
                  </a:txBody>
                  <a:tcPr marL="9525" marR="9525" marT="9525" marB="0" anchor="b"/>
                </a:tc>
                <a:tc>
                  <a:txBody>
                    <a:bodyPr/>
                    <a:lstStyle/>
                    <a:p>
                      <a:pPr algn="ctr" fontAlgn="b"/>
                      <a:r>
                        <a:rPr lang="en-US" sz="1100" b="0" i="0" u="none" strike="noStrike">
                          <a:solidFill>
                            <a:srgbClr val="000000"/>
                          </a:solidFill>
                          <a:effectLst/>
                          <a:latin typeface="Calibri"/>
                        </a:rPr>
                        <a:t>10.9</a:t>
                      </a:r>
                    </a:p>
                  </a:txBody>
                  <a:tcPr marL="9525" marR="9525" marT="9525" marB="0" anchor="b"/>
                </a:tc>
                <a:extLst>
                  <a:ext uri="{0D108BD9-81ED-4DB2-BD59-A6C34878D82A}">
                    <a16:rowId xmlns:a16="http://schemas.microsoft.com/office/drawing/2014/main" val="10003"/>
                  </a:ext>
                </a:extLst>
              </a:tr>
              <a:tr h="409180">
                <a:tc>
                  <a:txBody>
                    <a:bodyPr/>
                    <a:lstStyle/>
                    <a:p>
                      <a:pPr algn="l" fontAlgn="b"/>
                      <a:r>
                        <a:rPr lang="ka-GE" sz="900" b="0" i="0" u="none" strike="noStrike" dirty="0">
                          <a:solidFill>
                            <a:srgbClr val="000000"/>
                          </a:solidFill>
                          <a:effectLst/>
                          <a:latin typeface="Calibri"/>
                        </a:rPr>
                        <a:t>5 წლამდე </a:t>
                      </a:r>
                      <a:r>
                        <a:rPr lang="ka-GE" sz="900" b="0" i="0" u="none" strike="noStrike" dirty="0" err="1">
                          <a:solidFill>
                            <a:srgbClr val="000000"/>
                          </a:solidFill>
                          <a:effectLst/>
                          <a:latin typeface="Calibri"/>
                        </a:rPr>
                        <a:t>სიკვდილობის</a:t>
                      </a:r>
                      <a:r>
                        <a:rPr lang="ka-GE" sz="900" b="0" i="0" u="none" strike="noStrike" dirty="0">
                          <a:solidFill>
                            <a:srgbClr val="000000"/>
                          </a:solidFill>
                          <a:effectLst/>
                          <a:latin typeface="Calibri"/>
                        </a:rPr>
                        <a:t> მაჩვენებელი </a:t>
                      </a:r>
                      <a:r>
                        <a:rPr lang="en-US" sz="900" b="0" i="0" u="none" strike="noStrike" dirty="0">
                          <a:solidFill>
                            <a:srgbClr val="000000"/>
                          </a:solidFill>
                          <a:effectLst/>
                          <a:latin typeface="Calibri"/>
                        </a:rPr>
                        <a:t>(</a:t>
                      </a:r>
                      <a:r>
                        <a:rPr lang="ka-GE" sz="900" b="0" i="0" u="none" strike="noStrike" dirty="0">
                          <a:solidFill>
                            <a:srgbClr val="000000"/>
                          </a:solidFill>
                          <a:effectLst/>
                          <a:latin typeface="Calibri"/>
                        </a:rPr>
                        <a:t>5 წლამდე </a:t>
                      </a:r>
                      <a:r>
                        <a:rPr lang="ka-GE" sz="900" b="0" i="0" u="none" strike="noStrike" dirty="0" err="1">
                          <a:solidFill>
                            <a:srgbClr val="000000"/>
                          </a:solidFill>
                          <a:effectLst/>
                          <a:latin typeface="Calibri"/>
                        </a:rPr>
                        <a:t>სიკვდილობის</a:t>
                      </a:r>
                      <a:r>
                        <a:rPr lang="ka-GE" sz="900" b="0" i="0" u="none" strike="noStrike" dirty="0">
                          <a:solidFill>
                            <a:srgbClr val="000000"/>
                          </a:solidFill>
                          <a:effectLst/>
                          <a:latin typeface="Calibri"/>
                        </a:rPr>
                        <a:t> ალბათობა </a:t>
                      </a:r>
                      <a:r>
                        <a:rPr lang="en-US" sz="900" b="0" i="0" u="none" strike="noStrike" dirty="0">
                          <a:solidFill>
                            <a:srgbClr val="000000"/>
                          </a:solidFill>
                          <a:effectLst/>
                          <a:latin typeface="Calibri"/>
                        </a:rPr>
                        <a:t> 1000 </a:t>
                      </a:r>
                      <a:r>
                        <a:rPr lang="ka-GE" sz="900" b="0" i="0" u="none" strike="noStrike" dirty="0">
                          <a:solidFill>
                            <a:srgbClr val="000000"/>
                          </a:solidFill>
                          <a:effectLst/>
                          <a:latin typeface="Calibri"/>
                        </a:rPr>
                        <a:t>ცოცხალ მშობიარეზე</a:t>
                      </a:r>
                      <a:r>
                        <a:rPr lang="en-US" sz="900" b="0" i="0" u="none" strike="noStrike" dirty="0">
                          <a:solidFill>
                            <a:srgbClr val="000000"/>
                          </a:solidFill>
                          <a:effectLst/>
                          <a:latin typeface="Calibri"/>
                        </a:rPr>
                        <a:t>) </a:t>
                      </a:r>
                      <a:r>
                        <a:rPr lang="ka-GE" sz="900" b="0" i="0" u="none" strike="noStrike" dirty="0">
                          <a:solidFill>
                            <a:srgbClr val="000000"/>
                          </a:solidFill>
                          <a:effectLst/>
                          <a:latin typeface="Calibri"/>
                        </a:rPr>
                        <a:t>ორივე სქესისთვის</a:t>
                      </a:r>
                      <a:endParaRPr lang="en-US" sz="9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a:solidFill>
                            <a:srgbClr val="000000"/>
                          </a:solidFill>
                          <a:effectLst/>
                          <a:latin typeface="Calibri"/>
                        </a:rPr>
                        <a:t>41.7</a:t>
                      </a:r>
                    </a:p>
                  </a:txBody>
                  <a:tcPr marL="9525" marR="9525" marT="9525" marB="0" anchor="b"/>
                </a:tc>
                <a:tc>
                  <a:txBody>
                    <a:bodyPr/>
                    <a:lstStyle/>
                    <a:p>
                      <a:pPr algn="ctr" fontAlgn="b"/>
                      <a:r>
                        <a:rPr lang="en-US" sz="1100" b="0" i="0" u="none" strike="noStrike" dirty="0">
                          <a:solidFill>
                            <a:srgbClr val="FF0000"/>
                          </a:solidFill>
                          <a:effectLst/>
                          <a:latin typeface="Calibri"/>
                        </a:rPr>
                        <a:t>19.2</a:t>
                      </a:r>
                    </a:p>
                  </a:txBody>
                  <a:tcPr marL="9525" marR="9525" marT="9525" marB="0" anchor="b"/>
                </a:tc>
                <a:tc>
                  <a:txBody>
                    <a:bodyPr/>
                    <a:lstStyle/>
                    <a:p>
                      <a:pPr algn="ctr" fontAlgn="b"/>
                      <a:r>
                        <a:rPr lang="en-US" sz="1100" b="0" i="0" u="none" strike="noStrike">
                          <a:solidFill>
                            <a:srgbClr val="000000"/>
                          </a:solidFill>
                          <a:effectLst/>
                          <a:latin typeface="Calibri"/>
                        </a:rPr>
                        <a:t>4.5</a:t>
                      </a:r>
                    </a:p>
                  </a:txBody>
                  <a:tcPr marL="9525" marR="9525" marT="9525" marB="0" anchor="b"/>
                </a:tc>
                <a:tc>
                  <a:txBody>
                    <a:bodyPr/>
                    <a:lstStyle/>
                    <a:p>
                      <a:pPr algn="ctr" fontAlgn="b"/>
                      <a:r>
                        <a:rPr lang="en-US" sz="1100" b="0" i="0" u="none" strike="noStrike">
                          <a:solidFill>
                            <a:srgbClr val="000000"/>
                          </a:solidFill>
                          <a:effectLst/>
                          <a:latin typeface="Calibri"/>
                        </a:rPr>
                        <a:t>43.9</a:t>
                      </a:r>
                    </a:p>
                  </a:txBody>
                  <a:tcPr marL="9525" marR="9525" marT="9525" marB="0" anchor="b"/>
                </a:tc>
                <a:tc>
                  <a:txBody>
                    <a:bodyPr/>
                    <a:lstStyle/>
                    <a:p>
                      <a:pPr algn="ctr" fontAlgn="b"/>
                      <a:r>
                        <a:rPr lang="en-US" sz="1100" b="0" i="0" u="none" strike="noStrike">
                          <a:solidFill>
                            <a:srgbClr val="000000"/>
                          </a:solidFill>
                          <a:effectLst/>
                          <a:latin typeface="Calibri"/>
                        </a:rPr>
                        <a:t>12.9</a:t>
                      </a:r>
                    </a:p>
                  </a:txBody>
                  <a:tcPr marL="9525" marR="9525" marT="9525" marB="0" anchor="b"/>
                </a:tc>
                <a:extLst>
                  <a:ext uri="{0D108BD9-81ED-4DB2-BD59-A6C34878D82A}">
                    <a16:rowId xmlns:a16="http://schemas.microsoft.com/office/drawing/2014/main" val="10004"/>
                  </a:ext>
                </a:extLst>
              </a:tr>
              <a:tr h="223119">
                <a:tc>
                  <a:txBody>
                    <a:bodyPr/>
                    <a:lstStyle/>
                    <a:p>
                      <a:pPr algn="l" fontAlgn="b"/>
                      <a:r>
                        <a:rPr lang="ka-GE" sz="900" b="0" i="0" u="none" strike="noStrike" dirty="0">
                          <a:solidFill>
                            <a:srgbClr val="000000"/>
                          </a:solidFill>
                          <a:effectLst/>
                          <a:latin typeface="Calibri"/>
                        </a:rPr>
                        <a:t>დედათა </a:t>
                      </a:r>
                      <a:r>
                        <a:rPr lang="ka-GE" sz="900" b="0" i="0" u="none" strike="noStrike" dirty="0" err="1">
                          <a:solidFill>
                            <a:srgbClr val="000000"/>
                          </a:solidFill>
                          <a:effectLst/>
                          <a:latin typeface="Calibri"/>
                        </a:rPr>
                        <a:t>სიკვდილობის</a:t>
                      </a:r>
                      <a:r>
                        <a:rPr lang="ka-GE" sz="900" b="0" i="0" u="none" strike="noStrike" dirty="0">
                          <a:solidFill>
                            <a:srgbClr val="000000"/>
                          </a:solidFill>
                          <a:effectLst/>
                          <a:latin typeface="Calibri"/>
                        </a:rPr>
                        <a:t> კოეფიციენტი</a:t>
                      </a:r>
                      <a:endParaRPr lang="en-US" sz="9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a:solidFill>
                            <a:srgbClr val="000000"/>
                          </a:solidFill>
                          <a:effectLst/>
                          <a:latin typeface="Calibri"/>
                        </a:rPr>
                        <a:t>33</a:t>
                      </a:r>
                    </a:p>
                  </a:txBody>
                  <a:tcPr marL="9525" marR="9525" marT="9525" marB="0" anchor="b"/>
                </a:tc>
                <a:tc>
                  <a:txBody>
                    <a:bodyPr/>
                    <a:lstStyle/>
                    <a:p>
                      <a:pPr algn="ctr" fontAlgn="b"/>
                      <a:r>
                        <a:rPr lang="en-US" sz="1100" b="0" i="0" u="none" strike="noStrike" dirty="0">
                          <a:solidFill>
                            <a:srgbClr val="00B050"/>
                          </a:solidFill>
                          <a:effectLst/>
                          <a:latin typeface="Calibri"/>
                        </a:rPr>
                        <a:t>20.0</a:t>
                      </a:r>
                    </a:p>
                  </a:txBody>
                  <a:tcPr marL="9525" marR="9525" marT="9525" marB="0" anchor="b"/>
                </a:tc>
                <a:tc>
                  <a:txBody>
                    <a:bodyPr/>
                    <a:lstStyle/>
                    <a:p>
                      <a:pPr algn="ctr" fontAlgn="b"/>
                      <a:r>
                        <a:rPr lang="en-US" sz="1100" b="0" i="0" u="none" strike="noStrike">
                          <a:solidFill>
                            <a:srgbClr val="000000"/>
                          </a:solidFill>
                          <a:effectLst/>
                          <a:latin typeface="Calibri"/>
                        </a:rPr>
                        <a:t>3.0</a:t>
                      </a:r>
                    </a:p>
                  </a:txBody>
                  <a:tcPr marL="9525" marR="9525" marT="9525" marB="0" anchor="b"/>
                </a:tc>
                <a:tc>
                  <a:txBody>
                    <a:bodyPr/>
                    <a:lstStyle/>
                    <a:p>
                      <a:pPr algn="ctr" fontAlgn="b"/>
                      <a:r>
                        <a:rPr lang="en-US" sz="1100" b="0" i="0" u="none" strike="noStrike">
                          <a:solidFill>
                            <a:srgbClr val="000000"/>
                          </a:solidFill>
                          <a:effectLst/>
                          <a:latin typeface="Calibri"/>
                        </a:rPr>
                        <a:t>140.0</a:t>
                      </a:r>
                    </a:p>
                  </a:txBody>
                  <a:tcPr marL="9525" marR="9525" marT="9525" marB="0" anchor="b"/>
                </a:tc>
                <a:tc>
                  <a:txBody>
                    <a:bodyPr/>
                    <a:lstStyle/>
                    <a:p>
                      <a:pPr algn="ctr" fontAlgn="b"/>
                      <a:r>
                        <a:rPr lang="en-US" sz="1100" b="0" i="0" u="none" strike="noStrike">
                          <a:solidFill>
                            <a:srgbClr val="000000"/>
                          </a:solidFill>
                          <a:effectLst/>
                          <a:latin typeface="Calibri"/>
                        </a:rPr>
                        <a:t>44.6</a:t>
                      </a:r>
                    </a:p>
                  </a:txBody>
                  <a:tcPr marL="9525" marR="9525" marT="9525" marB="0" anchor="b"/>
                </a:tc>
                <a:extLst>
                  <a:ext uri="{0D108BD9-81ED-4DB2-BD59-A6C34878D82A}">
                    <a16:rowId xmlns:a16="http://schemas.microsoft.com/office/drawing/2014/main" val="10005"/>
                  </a:ext>
                </a:extLst>
              </a:tr>
              <a:tr h="223119">
                <a:tc>
                  <a:txBody>
                    <a:bodyPr/>
                    <a:lstStyle/>
                    <a:p>
                      <a:pPr algn="l" fontAlgn="b"/>
                      <a:r>
                        <a:rPr lang="ka-GE" sz="900" b="0" i="0" u="none" strike="noStrike" dirty="0">
                          <a:solidFill>
                            <a:srgbClr val="000000"/>
                          </a:solidFill>
                          <a:effectLst/>
                          <a:latin typeface="Calibri"/>
                        </a:rPr>
                        <a:t>სიცოცხლის სავარაუდო ხანგრძლივობა დაბადებისას </a:t>
                      </a:r>
                      <a:r>
                        <a:rPr lang="en-US" sz="900" b="0" i="0" u="none" strike="noStrike" dirty="0">
                          <a:solidFill>
                            <a:srgbClr val="000000"/>
                          </a:solidFill>
                          <a:effectLst/>
                          <a:latin typeface="Calibri"/>
                        </a:rPr>
                        <a:t>(</a:t>
                      </a:r>
                      <a:r>
                        <a:rPr lang="ka-GE" sz="900" b="0" i="0" u="none" strike="noStrike" dirty="0">
                          <a:solidFill>
                            <a:srgbClr val="000000"/>
                          </a:solidFill>
                          <a:effectLst/>
                          <a:latin typeface="Calibri"/>
                        </a:rPr>
                        <a:t>წელი</a:t>
                      </a:r>
                      <a:r>
                        <a:rPr lang="en-US" sz="900" b="0" i="0" u="none" strike="noStrike" dirty="0">
                          <a:solidFill>
                            <a:srgbClr val="000000"/>
                          </a:solidFill>
                          <a:effectLst/>
                          <a:latin typeface="Calibri"/>
                        </a:rPr>
                        <a:t>) </a:t>
                      </a:r>
                      <a:r>
                        <a:rPr lang="ka-GE" sz="900" b="0" i="0" u="none" strike="noStrike" dirty="0">
                          <a:solidFill>
                            <a:srgbClr val="000000"/>
                          </a:solidFill>
                          <a:effectLst/>
                          <a:latin typeface="Calibri"/>
                        </a:rPr>
                        <a:t>ორივე სქესისთვის</a:t>
                      </a:r>
                      <a:endParaRPr lang="en-US" sz="9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a:solidFill>
                            <a:srgbClr val="000000"/>
                          </a:solidFill>
                          <a:effectLst/>
                          <a:latin typeface="Calibri"/>
                        </a:rPr>
                        <a:t>70</a:t>
                      </a:r>
                    </a:p>
                  </a:txBody>
                  <a:tcPr marL="9525" marR="9525" marT="9525" marB="0" anchor="b"/>
                </a:tc>
                <a:tc>
                  <a:txBody>
                    <a:bodyPr/>
                    <a:lstStyle/>
                    <a:p>
                      <a:pPr algn="ctr" fontAlgn="b"/>
                      <a:r>
                        <a:rPr lang="en-US" sz="1100" b="0" i="0" u="none" strike="noStrike" dirty="0">
                          <a:solidFill>
                            <a:srgbClr val="00B050"/>
                          </a:solidFill>
                          <a:effectLst/>
                          <a:latin typeface="Calibri"/>
                        </a:rPr>
                        <a:t>75.2</a:t>
                      </a:r>
                    </a:p>
                  </a:txBody>
                  <a:tcPr marL="9525" marR="9525" marT="9525" marB="0" anchor="b"/>
                </a:tc>
                <a:tc>
                  <a:txBody>
                    <a:bodyPr/>
                    <a:lstStyle/>
                    <a:p>
                      <a:pPr algn="ctr" fontAlgn="b"/>
                      <a:r>
                        <a:rPr lang="en-US" sz="1100" b="0" i="0" u="none" strike="noStrike">
                          <a:solidFill>
                            <a:srgbClr val="000000"/>
                          </a:solidFill>
                          <a:effectLst/>
                          <a:latin typeface="Calibri"/>
                        </a:rPr>
                        <a:t>56.7</a:t>
                      </a:r>
                    </a:p>
                  </a:txBody>
                  <a:tcPr marL="9525" marR="9525" marT="9525" marB="0" anchor="b"/>
                </a:tc>
                <a:tc>
                  <a:txBody>
                    <a:bodyPr/>
                    <a:lstStyle/>
                    <a:p>
                      <a:pPr algn="ctr" fontAlgn="b"/>
                      <a:r>
                        <a:rPr lang="en-US" sz="1100" b="0" i="0" u="none" strike="noStrike">
                          <a:solidFill>
                            <a:srgbClr val="000000"/>
                          </a:solidFill>
                          <a:effectLst/>
                          <a:latin typeface="Calibri"/>
                        </a:rPr>
                        <a:t>79.8</a:t>
                      </a:r>
                    </a:p>
                  </a:txBody>
                  <a:tcPr marL="9525" marR="9525" marT="9525" marB="0" anchor="b"/>
                </a:tc>
                <a:tc>
                  <a:txBody>
                    <a:bodyPr/>
                    <a:lstStyle/>
                    <a:p>
                      <a:pPr algn="ctr" fontAlgn="b"/>
                      <a:r>
                        <a:rPr lang="en-US" sz="1100" b="0" i="0" u="none" strike="noStrike">
                          <a:solidFill>
                            <a:srgbClr val="000000"/>
                          </a:solidFill>
                          <a:effectLst/>
                          <a:latin typeface="Calibri"/>
                        </a:rPr>
                        <a:t>73.9</a:t>
                      </a:r>
                    </a:p>
                  </a:txBody>
                  <a:tcPr marL="9525" marR="9525" marT="9525" marB="0" anchor="b"/>
                </a:tc>
                <a:extLst>
                  <a:ext uri="{0D108BD9-81ED-4DB2-BD59-A6C34878D82A}">
                    <a16:rowId xmlns:a16="http://schemas.microsoft.com/office/drawing/2014/main" val="10006"/>
                  </a:ext>
                </a:extLst>
              </a:tr>
              <a:tr h="354886">
                <a:tc>
                  <a:txBody>
                    <a:bodyPr/>
                    <a:lstStyle/>
                    <a:p>
                      <a:pPr algn="l" fontAlgn="b"/>
                      <a:r>
                        <a:rPr lang="ka-GE" sz="900" b="0" i="0" u="none" strike="noStrike" dirty="0">
                          <a:solidFill>
                            <a:srgbClr val="000000"/>
                          </a:solidFill>
                          <a:effectLst/>
                          <a:latin typeface="Calibri"/>
                        </a:rPr>
                        <a:t>ჯანდაცვის მთიანი ხარჯი როგორც </a:t>
                      </a:r>
                      <a:r>
                        <a:rPr lang="ka-GE" sz="900" b="0" i="0" u="none" strike="noStrike" dirty="0" err="1">
                          <a:solidFill>
                            <a:srgbClr val="000000"/>
                          </a:solidFill>
                          <a:effectLst/>
                          <a:latin typeface="Calibri"/>
                        </a:rPr>
                        <a:t>მშპ</a:t>
                      </a:r>
                      <a:r>
                        <a:rPr lang="ka-GE" sz="900" b="0" i="0" u="none" strike="noStrike" dirty="0">
                          <a:solidFill>
                            <a:srgbClr val="000000"/>
                          </a:solidFill>
                          <a:effectLst/>
                          <a:latin typeface="Calibri"/>
                        </a:rPr>
                        <a:t>-ს %</a:t>
                      </a:r>
                      <a:endParaRPr lang="en-US" sz="9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a:solidFill>
                            <a:srgbClr val="000000"/>
                          </a:solidFill>
                          <a:effectLst/>
                          <a:latin typeface="Calibri"/>
                        </a:rPr>
                        <a:t>5</a:t>
                      </a:r>
                    </a:p>
                  </a:txBody>
                  <a:tcPr marL="9525" marR="9525" marT="9525" marB="0" anchor="b"/>
                </a:tc>
                <a:tc>
                  <a:txBody>
                    <a:bodyPr/>
                    <a:lstStyle/>
                    <a:p>
                      <a:pPr algn="ctr" fontAlgn="b"/>
                      <a:r>
                        <a:rPr lang="en-US" sz="1100" b="0" i="0" u="none" strike="noStrike" dirty="0">
                          <a:solidFill>
                            <a:srgbClr val="00B050"/>
                          </a:solidFill>
                          <a:effectLst/>
                          <a:latin typeface="Calibri"/>
                        </a:rPr>
                        <a:t>5.6</a:t>
                      </a:r>
                    </a:p>
                  </a:txBody>
                  <a:tcPr marL="9525" marR="9525" marT="9525" marB="0" anchor="b"/>
                </a:tc>
                <a:tc>
                  <a:txBody>
                    <a:bodyPr/>
                    <a:lstStyle/>
                    <a:p>
                      <a:pPr algn="ctr" fontAlgn="b"/>
                      <a:r>
                        <a:rPr lang="en-US" sz="1100" b="0" i="0" u="none" strike="noStrike">
                          <a:solidFill>
                            <a:srgbClr val="000000"/>
                          </a:solidFill>
                          <a:effectLst/>
                          <a:latin typeface="Calibri"/>
                        </a:rPr>
                        <a:t>3.4</a:t>
                      </a:r>
                    </a:p>
                  </a:txBody>
                  <a:tcPr marL="9525" marR="9525" marT="9525" marB="0" anchor="b"/>
                </a:tc>
                <a:tc>
                  <a:txBody>
                    <a:bodyPr/>
                    <a:lstStyle/>
                    <a:p>
                      <a:pPr algn="ctr" fontAlgn="b"/>
                      <a:r>
                        <a:rPr lang="en-US" sz="1100" b="0" i="0" u="none" strike="noStrike">
                          <a:solidFill>
                            <a:srgbClr val="000000"/>
                          </a:solidFill>
                          <a:effectLst/>
                          <a:latin typeface="Calibri"/>
                        </a:rPr>
                        <a:t>10.6</a:t>
                      </a:r>
                    </a:p>
                  </a:txBody>
                  <a:tcPr marL="9525" marR="9525" marT="9525" marB="0" anchor="b"/>
                </a:tc>
                <a:tc>
                  <a:txBody>
                    <a:bodyPr/>
                    <a:lstStyle/>
                    <a:p>
                      <a:pPr algn="ctr" fontAlgn="b"/>
                      <a:r>
                        <a:rPr lang="en-US" sz="1100" b="0" i="0" u="none" strike="noStrike">
                          <a:solidFill>
                            <a:srgbClr val="000000"/>
                          </a:solidFill>
                          <a:effectLst/>
                          <a:latin typeface="Calibri"/>
                        </a:rPr>
                        <a:t>6.9</a:t>
                      </a:r>
                    </a:p>
                  </a:txBody>
                  <a:tcPr marL="9525" marR="9525" marT="9525" marB="0" anchor="b"/>
                </a:tc>
                <a:extLst>
                  <a:ext uri="{0D108BD9-81ED-4DB2-BD59-A6C34878D82A}">
                    <a16:rowId xmlns:a16="http://schemas.microsoft.com/office/drawing/2014/main" val="10007"/>
                  </a:ext>
                </a:extLst>
              </a:tr>
              <a:tr h="510043">
                <a:tc>
                  <a:txBody>
                    <a:bodyPr/>
                    <a:lstStyle/>
                    <a:p>
                      <a:pPr algn="l" fontAlgn="b"/>
                      <a:r>
                        <a:rPr lang="ka-GE" sz="900" b="0" i="0" u="none" strike="noStrike" dirty="0">
                          <a:solidFill>
                            <a:srgbClr val="000000"/>
                          </a:solidFill>
                          <a:effectLst/>
                          <a:latin typeface="Calibri"/>
                        </a:rPr>
                        <a:t>ცენტრალური მთავრობის ხარჯები ჯანდაცვაზე როგორც მთლიანი სახელმწიფო ხარჯების წილი (%)</a:t>
                      </a:r>
                      <a:endParaRPr lang="en-US" sz="9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a:solidFill>
                            <a:srgbClr val="000000"/>
                          </a:solidFill>
                          <a:effectLst/>
                          <a:latin typeface="Calibri"/>
                        </a:rPr>
                        <a:t>9.8</a:t>
                      </a:r>
                    </a:p>
                  </a:txBody>
                  <a:tcPr marL="9525" marR="9525" marT="9525" marB="0" anchor="b"/>
                </a:tc>
                <a:tc>
                  <a:txBody>
                    <a:bodyPr/>
                    <a:lstStyle/>
                    <a:p>
                      <a:pPr algn="ctr" fontAlgn="b"/>
                      <a:r>
                        <a:rPr lang="en-US" sz="1100" b="0" i="0" u="none" strike="noStrike" dirty="0">
                          <a:solidFill>
                            <a:srgbClr val="00B050"/>
                          </a:solidFill>
                          <a:effectLst/>
                          <a:latin typeface="Calibri"/>
                        </a:rPr>
                        <a:t>10.7</a:t>
                      </a:r>
                    </a:p>
                  </a:txBody>
                  <a:tcPr marL="9525" marR="9525" marT="9525" marB="0" anchor="b"/>
                </a:tc>
                <a:tc>
                  <a:txBody>
                    <a:bodyPr/>
                    <a:lstStyle/>
                    <a:p>
                      <a:pPr algn="ctr" fontAlgn="b"/>
                      <a:r>
                        <a:rPr lang="en-US" sz="1100" b="0" i="0" u="none" strike="noStrike">
                          <a:solidFill>
                            <a:srgbClr val="000000"/>
                          </a:solidFill>
                          <a:effectLst/>
                          <a:latin typeface="Calibri"/>
                        </a:rPr>
                        <a:t>4.3</a:t>
                      </a:r>
                    </a:p>
                  </a:txBody>
                  <a:tcPr marL="9525" marR="9525" marT="9525" marB="0" anchor="b"/>
                </a:tc>
                <a:tc>
                  <a:txBody>
                    <a:bodyPr/>
                    <a:lstStyle/>
                    <a:p>
                      <a:pPr algn="ctr" fontAlgn="b"/>
                      <a:r>
                        <a:rPr lang="en-US" sz="1100" b="0" i="0" u="none" strike="noStrike">
                          <a:solidFill>
                            <a:srgbClr val="000000"/>
                          </a:solidFill>
                          <a:effectLst/>
                          <a:latin typeface="Calibri"/>
                        </a:rPr>
                        <a:t>31.8</a:t>
                      </a:r>
                    </a:p>
                  </a:txBody>
                  <a:tcPr marL="9525" marR="9525" marT="9525" marB="0" anchor="b"/>
                </a:tc>
                <a:tc>
                  <a:txBody>
                    <a:bodyPr/>
                    <a:lstStyle/>
                    <a:p>
                      <a:pPr algn="ctr" fontAlgn="b"/>
                      <a:r>
                        <a:rPr lang="en-US" sz="1100" b="0" i="0" u="none" strike="noStrike">
                          <a:solidFill>
                            <a:srgbClr val="000000"/>
                          </a:solidFill>
                          <a:effectLst/>
                          <a:latin typeface="Calibri"/>
                        </a:rPr>
                        <a:t>13.0</a:t>
                      </a:r>
                    </a:p>
                  </a:txBody>
                  <a:tcPr marL="9525" marR="9525" marT="9525" marB="0" anchor="b"/>
                </a:tc>
                <a:extLst>
                  <a:ext uri="{0D108BD9-81ED-4DB2-BD59-A6C34878D82A}">
                    <a16:rowId xmlns:a16="http://schemas.microsoft.com/office/drawing/2014/main" val="10008"/>
                  </a:ext>
                </a:extLst>
              </a:tr>
              <a:tr h="470637">
                <a:tc>
                  <a:txBody>
                    <a:bodyPr/>
                    <a:lstStyle/>
                    <a:p>
                      <a:pPr algn="l" fontAlgn="b"/>
                      <a:r>
                        <a:rPr lang="ka-GE" sz="900" b="0" i="0" u="none" strike="noStrike" dirty="0">
                          <a:solidFill>
                            <a:srgbClr val="000000"/>
                          </a:solidFill>
                          <a:effectLst/>
                          <a:latin typeface="Calibri"/>
                        </a:rPr>
                        <a:t>ჯანდაცვის სახელმწიფო ხარჯები ერთ სულზე </a:t>
                      </a:r>
                      <a:r>
                        <a:rPr lang="en-US" sz="900" b="0" i="0" u="none" strike="noStrike" dirty="0">
                          <a:solidFill>
                            <a:srgbClr val="000000"/>
                          </a:solidFill>
                          <a:effectLst/>
                          <a:latin typeface="Calibri"/>
                        </a:rPr>
                        <a:t>(PPP int. $)</a:t>
                      </a:r>
                    </a:p>
                  </a:txBody>
                  <a:tcPr marL="9525" marR="9525" marT="9525" marB="0" anchor="b"/>
                </a:tc>
                <a:tc>
                  <a:txBody>
                    <a:bodyPr/>
                    <a:lstStyle/>
                    <a:p>
                      <a:pPr algn="ctr" fontAlgn="b"/>
                      <a:r>
                        <a:rPr lang="en-US" sz="1100" b="0" i="0" u="none" strike="noStrike">
                          <a:solidFill>
                            <a:srgbClr val="000000"/>
                          </a:solidFill>
                          <a:effectLst/>
                          <a:latin typeface="Calibri"/>
                        </a:rPr>
                        <a:t>436.5</a:t>
                      </a:r>
                    </a:p>
                  </a:txBody>
                  <a:tcPr marL="9525" marR="9525" marT="9525" marB="0" anchor="b"/>
                </a:tc>
                <a:tc>
                  <a:txBody>
                    <a:bodyPr/>
                    <a:lstStyle/>
                    <a:p>
                      <a:pPr algn="ctr" fontAlgn="b"/>
                      <a:r>
                        <a:rPr lang="en-US" sz="1100" b="0" i="0" u="none" strike="noStrike">
                          <a:solidFill>
                            <a:srgbClr val="000000"/>
                          </a:solidFill>
                          <a:effectLst/>
                          <a:latin typeface="Calibri"/>
                        </a:rPr>
                        <a:t>1053.5</a:t>
                      </a:r>
                    </a:p>
                  </a:txBody>
                  <a:tcPr marL="9525" marR="9525" marT="9525" marB="0" anchor="b"/>
                </a:tc>
                <a:tc>
                  <a:txBody>
                    <a:bodyPr/>
                    <a:lstStyle/>
                    <a:p>
                      <a:pPr algn="ctr" fontAlgn="b"/>
                      <a:r>
                        <a:rPr lang="en-US" sz="1100" b="0" i="0" u="none" strike="noStrike">
                          <a:solidFill>
                            <a:srgbClr val="000000"/>
                          </a:solidFill>
                          <a:effectLst/>
                          <a:latin typeface="Calibri"/>
                        </a:rPr>
                        <a:t>655.9</a:t>
                      </a:r>
                    </a:p>
                  </a:txBody>
                  <a:tcPr marL="9525" marR="9525" marT="9525" marB="0" anchor="b"/>
                </a:tc>
                <a:tc>
                  <a:txBody>
                    <a:bodyPr/>
                    <a:lstStyle/>
                    <a:p>
                      <a:pPr algn="ctr" fontAlgn="b"/>
                      <a:r>
                        <a:rPr lang="en-US" sz="1100" b="0" i="0" u="none" strike="noStrike">
                          <a:solidFill>
                            <a:srgbClr val="000000"/>
                          </a:solidFill>
                          <a:effectLst/>
                          <a:latin typeface="Calibri"/>
                        </a:rPr>
                        <a:t>1724.6</a:t>
                      </a:r>
                    </a:p>
                  </a:txBody>
                  <a:tcPr marL="9525" marR="9525" marT="9525" marB="0" anchor="b"/>
                </a:tc>
                <a:tc>
                  <a:txBody>
                    <a:bodyPr/>
                    <a:lstStyle/>
                    <a:p>
                      <a:pPr algn="ctr" fontAlgn="b"/>
                      <a:r>
                        <a:rPr lang="en-US" sz="1100" b="0" i="0" u="none" strike="noStrike">
                          <a:solidFill>
                            <a:srgbClr val="000000"/>
                          </a:solidFill>
                          <a:effectLst/>
                          <a:latin typeface="Calibri"/>
                        </a:rPr>
                        <a:t>1149.2</a:t>
                      </a:r>
                    </a:p>
                  </a:txBody>
                  <a:tcPr marL="9525" marR="9525" marT="9525" marB="0" anchor="b"/>
                </a:tc>
                <a:extLst>
                  <a:ext uri="{0D108BD9-81ED-4DB2-BD59-A6C34878D82A}">
                    <a16:rowId xmlns:a16="http://schemas.microsoft.com/office/drawing/2014/main" val="10009"/>
                  </a:ext>
                </a:extLst>
              </a:tr>
              <a:tr h="354886">
                <a:tc>
                  <a:txBody>
                    <a:bodyPr/>
                    <a:lstStyle/>
                    <a:p>
                      <a:pPr algn="l" fontAlgn="b"/>
                      <a:r>
                        <a:rPr lang="ka-GE" sz="900" b="0" i="0" u="none" strike="noStrike" dirty="0">
                          <a:solidFill>
                            <a:srgbClr val="000000"/>
                          </a:solidFill>
                          <a:effectLst/>
                          <a:latin typeface="Calibri"/>
                        </a:rPr>
                        <a:t>მთლიანი ეროვნული შემოსავალი ერთ სულზე</a:t>
                      </a:r>
                      <a:r>
                        <a:rPr lang="it-IT" sz="900" b="0" i="0" u="none" strike="noStrike" dirty="0">
                          <a:solidFill>
                            <a:srgbClr val="000000"/>
                          </a:solidFill>
                          <a:effectLst/>
                          <a:latin typeface="Calibri"/>
                        </a:rPr>
                        <a:t>, PPP (constant 2011 international $)</a:t>
                      </a:r>
                    </a:p>
                  </a:txBody>
                  <a:tcPr marL="9525" marR="9525" marT="9525" marB="0" anchor="b"/>
                </a:tc>
                <a:tc>
                  <a:txBody>
                    <a:bodyPr/>
                    <a:lstStyle/>
                    <a:p>
                      <a:pPr algn="ctr" fontAlgn="b"/>
                      <a:r>
                        <a:rPr lang="en-US" sz="1100" b="0" i="0" u="none" strike="noStrike">
                          <a:solidFill>
                            <a:srgbClr val="000000"/>
                          </a:solidFill>
                          <a:effectLst/>
                          <a:latin typeface="Calibri"/>
                        </a:rPr>
                        <a:t>12807.3</a:t>
                      </a:r>
                    </a:p>
                  </a:txBody>
                  <a:tcPr marL="9525" marR="9525" marT="9525" marB="0" anchor="b"/>
                </a:tc>
                <a:tc>
                  <a:txBody>
                    <a:bodyPr/>
                    <a:lstStyle/>
                    <a:p>
                      <a:pPr algn="ctr" fontAlgn="b"/>
                      <a:r>
                        <a:rPr lang="en-US" sz="1100" b="0" i="0" u="none" strike="noStrike">
                          <a:solidFill>
                            <a:srgbClr val="000000"/>
                          </a:solidFill>
                          <a:effectLst/>
                          <a:latin typeface="Calibri"/>
                        </a:rPr>
                        <a:t>18356.0</a:t>
                      </a:r>
                    </a:p>
                  </a:txBody>
                  <a:tcPr marL="9525" marR="9525" marT="9525" marB="0" anchor="b"/>
                </a:tc>
                <a:tc>
                  <a:txBody>
                    <a:bodyPr/>
                    <a:lstStyle/>
                    <a:p>
                      <a:pPr algn="ctr" fontAlgn="b"/>
                      <a:r>
                        <a:rPr lang="en-US" sz="1100" b="0" i="0" u="none" strike="noStrike" dirty="0">
                          <a:solidFill>
                            <a:srgbClr val="000000"/>
                          </a:solidFill>
                          <a:effectLst/>
                          <a:latin typeface="Calibri"/>
                        </a:rPr>
                        <a:t>         11,585.26 </a:t>
                      </a:r>
                    </a:p>
                  </a:txBody>
                  <a:tcPr marL="9525" marR="9525" marT="9525" marB="0" anchor="b"/>
                </a:tc>
                <a:tc>
                  <a:txBody>
                    <a:bodyPr/>
                    <a:lstStyle/>
                    <a:p>
                      <a:pPr algn="ctr" fontAlgn="b"/>
                      <a:r>
                        <a:rPr lang="en-US" sz="1100" b="0" i="0" u="none" strike="noStrike">
                          <a:solidFill>
                            <a:srgbClr val="000000"/>
                          </a:solidFill>
                          <a:effectLst/>
                          <a:latin typeface="Calibri"/>
                        </a:rPr>
                        <a:t>         22,614.65 </a:t>
                      </a:r>
                    </a:p>
                  </a:txBody>
                  <a:tcPr marL="9525" marR="9525" marT="9525" marB="0" anchor="b"/>
                </a:tc>
                <a:tc>
                  <a:txBody>
                    <a:bodyPr/>
                    <a:lstStyle/>
                    <a:p>
                      <a:pPr algn="ctr" fontAlgn="b"/>
                      <a:r>
                        <a:rPr lang="en-US" sz="1100" b="0" i="0" u="none" strike="noStrike">
                          <a:solidFill>
                            <a:srgbClr val="000000"/>
                          </a:solidFill>
                          <a:effectLst/>
                          <a:latin typeface="Calibri"/>
                        </a:rPr>
                        <a:t>         16,705.79 </a:t>
                      </a:r>
                    </a:p>
                  </a:txBody>
                  <a:tcPr marL="9525" marR="9525" marT="9525" marB="0" anchor="b"/>
                </a:tc>
                <a:extLst>
                  <a:ext uri="{0D108BD9-81ED-4DB2-BD59-A6C34878D82A}">
                    <a16:rowId xmlns:a16="http://schemas.microsoft.com/office/drawing/2014/main" val="10010"/>
                  </a:ext>
                </a:extLst>
              </a:tr>
              <a:tr h="223119">
                <a:tc>
                  <a:txBody>
                    <a:bodyPr/>
                    <a:lstStyle/>
                    <a:p>
                      <a:pPr algn="l" fontAlgn="b"/>
                      <a:r>
                        <a:rPr lang="ka-GE" sz="1100" b="0" i="0" u="none" strike="noStrike" dirty="0">
                          <a:solidFill>
                            <a:srgbClr val="000000"/>
                          </a:solidFill>
                          <a:effectLst/>
                          <a:latin typeface="Calibri"/>
                        </a:rPr>
                        <a:t>ზრდასრული ქალების წიგნიერების მაჩვენებელი</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dirty="0">
                          <a:solidFill>
                            <a:srgbClr val="000000"/>
                          </a:solidFill>
                          <a:effectLst/>
                          <a:latin typeface="Calibri"/>
                        </a:rPr>
                        <a:t>79.6</a:t>
                      </a:r>
                      <a:r>
                        <a:rPr lang="en-US" sz="1100" b="0" i="0" u="none" strike="noStrike" baseline="30000" dirty="0">
                          <a:solidFill>
                            <a:srgbClr val="000000"/>
                          </a:solidFill>
                          <a:effectLst/>
                          <a:latin typeface="Calibri"/>
                        </a:rPr>
                        <a:t>a</a:t>
                      </a:r>
                    </a:p>
                  </a:txBody>
                  <a:tcPr marL="9525" marR="9525" marT="9525" marB="0" anchor="b"/>
                </a:tc>
                <a:tc>
                  <a:txBody>
                    <a:bodyPr/>
                    <a:lstStyle/>
                    <a:p>
                      <a:pPr algn="ctr" fontAlgn="b"/>
                      <a:r>
                        <a:rPr lang="en-US" sz="1100" b="0" i="0" u="none" strike="noStrike" dirty="0">
                          <a:solidFill>
                            <a:srgbClr val="000000"/>
                          </a:solidFill>
                          <a:effectLst/>
                          <a:latin typeface="Calibri"/>
                        </a:rPr>
                        <a:t>91.6</a:t>
                      </a:r>
                      <a:r>
                        <a:rPr lang="en-US" sz="1100" b="0" i="0" u="none" strike="noStrike" baseline="30000" dirty="0">
                          <a:solidFill>
                            <a:srgbClr val="000000"/>
                          </a:solidFill>
                          <a:effectLst/>
                          <a:latin typeface="Calibri"/>
                        </a:rPr>
                        <a:t>c</a:t>
                      </a:r>
                    </a:p>
                  </a:txBody>
                  <a:tcPr marL="9525" marR="9525" marT="9525" marB="0" anchor="b"/>
                </a:tc>
                <a:tc>
                  <a:txBody>
                    <a:bodyPr/>
                    <a:lstStyle/>
                    <a:p>
                      <a:pPr algn="ctr" fontAlgn="b"/>
                      <a:r>
                        <a:rPr lang="en-US" sz="1100" b="0" i="0" u="none" strike="noStrike" dirty="0">
                          <a:solidFill>
                            <a:srgbClr val="000000"/>
                          </a:solidFill>
                          <a:effectLst/>
                          <a:latin typeface="Calibri"/>
                        </a:rPr>
                        <a:t>91.6</a:t>
                      </a:r>
                    </a:p>
                  </a:txBody>
                  <a:tcPr marL="9525" marR="9525" marT="9525" marB="0" anchor="b"/>
                </a:tc>
                <a:tc>
                  <a:txBody>
                    <a:bodyPr/>
                    <a:lstStyle/>
                    <a:p>
                      <a:pPr algn="ctr" fontAlgn="b"/>
                      <a:r>
                        <a:rPr lang="en-US" sz="1100" b="0" i="0" u="none" strike="noStrike">
                          <a:solidFill>
                            <a:srgbClr val="000000"/>
                          </a:solidFill>
                          <a:effectLst/>
                          <a:latin typeface="Calibri"/>
                        </a:rPr>
                        <a:t>99.7</a:t>
                      </a:r>
                    </a:p>
                  </a:txBody>
                  <a:tcPr marL="9525" marR="9525" marT="9525" marB="0" anchor="b"/>
                </a:tc>
                <a:tc>
                  <a:txBody>
                    <a:bodyPr/>
                    <a:lstStyle/>
                    <a:p>
                      <a:pPr algn="ctr" fontAlgn="b"/>
                      <a:r>
                        <a:rPr lang="en-US" sz="1100" b="0" i="0" u="none" strike="noStrike">
                          <a:solidFill>
                            <a:srgbClr val="000000"/>
                          </a:solidFill>
                          <a:effectLst/>
                          <a:latin typeface="Calibri"/>
                        </a:rPr>
                        <a:t>96.0</a:t>
                      </a:r>
                    </a:p>
                  </a:txBody>
                  <a:tcPr marL="9525" marR="9525" marT="9525" marB="0" anchor="b"/>
                </a:tc>
                <a:extLst>
                  <a:ext uri="{0D108BD9-81ED-4DB2-BD59-A6C34878D82A}">
                    <a16:rowId xmlns:a16="http://schemas.microsoft.com/office/drawing/2014/main" val="10011"/>
                  </a:ext>
                </a:extLst>
              </a:tr>
              <a:tr h="223119">
                <a:tc>
                  <a:txBody>
                    <a:bodyPr/>
                    <a:lstStyle/>
                    <a:p>
                      <a:pPr algn="l" fontAlgn="b"/>
                      <a:r>
                        <a:rPr lang="en-US" sz="1100" b="0" i="0" u="none" strike="noStrike" dirty="0">
                          <a:solidFill>
                            <a:srgbClr val="000000"/>
                          </a:solidFill>
                          <a:effectLst/>
                          <a:latin typeface="Calibri"/>
                        </a:rPr>
                        <a:t>Gini </a:t>
                      </a:r>
                    </a:p>
                  </a:txBody>
                  <a:tcPr marL="9525" marR="9525" marT="9525" marB="0" anchor="b"/>
                </a:tc>
                <a:tc>
                  <a:txBody>
                    <a:bodyPr/>
                    <a:lstStyle/>
                    <a:p>
                      <a:pPr algn="ctr" fontAlgn="b"/>
                      <a:r>
                        <a:rPr lang="en-US" sz="1100" b="0" i="0" u="none" strike="noStrike" dirty="0">
                          <a:solidFill>
                            <a:srgbClr val="000000"/>
                          </a:solidFill>
                          <a:effectLst/>
                          <a:latin typeface="Calibri"/>
                        </a:rPr>
                        <a:t>41.4</a:t>
                      </a:r>
                      <a:r>
                        <a:rPr lang="en-US" sz="1100" b="0" i="0" u="none" strike="noStrike" baseline="30000" dirty="0">
                          <a:solidFill>
                            <a:srgbClr val="000000"/>
                          </a:solidFill>
                          <a:effectLst/>
                          <a:latin typeface="Calibri"/>
                        </a:rPr>
                        <a:t>b</a:t>
                      </a:r>
                    </a:p>
                  </a:txBody>
                  <a:tcPr marL="9525" marR="9525" marT="9525" marB="0" anchor="b"/>
                </a:tc>
                <a:tc>
                  <a:txBody>
                    <a:bodyPr/>
                    <a:lstStyle/>
                    <a:p>
                      <a:pPr algn="ctr" fontAlgn="b"/>
                      <a:r>
                        <a:rPr lang="en-US" sz="1100" b="0" i="0" u="none" strike="noStrike" dirty="0">
                          <a:solidFill>
                            <a:srgbClr val="000000"/>
                          </a:solidFill>
                          <a:effectLst/>
                          <a:latin typeface="Calibri"/>
                        </a:rPr>
                        <a:t>40.0</a:t>
                      </a:r>
                      <a:r>
                        <a:rPr lang="en-US" sz="1100" b="0" i="0" u="none" strike="noStrike" baseline="30000" dirty="0">
                          <a:solidFill>
                            <a:srgbClr val="000000"/>
                          </a:solidFill>
                          <a:effectLst/>
                          <a:latin typeface="Calibri"/>
                        </a:rPr>
                        <a:t>d</a:t>
                      </a:r>
                    </a:p>
                  </a:txBody>
                  <a:tcPr marL="9525" marR="9525" marT="9525" marB="0" anchor="b"/>
                </a:tc>
                <a:tc>
                  <a:txBody>
                    <a:bodyPr/>
                    <a:lstStyle/>
                    <a:p>
                      <a:pPr algn="ctr" fontAlgn="b"/>
                      <a:r>
                        <a:rPr lang="en-US" sz="1100" b="0" i="0" u="none" strike="noStrike">
                          <a:solidFill>
                            <a:srgbClr val="000000"/>
                          </a:solidFill>
                          <a:effectLst/>
                          <a:latin typeface="Calibri"/>
                        </a:rPr>
                        <a:t>27.2</a:t>
                      </a:r>
                    </a:p>
                  </a:txBody>
                  <a:tcPr marL="9525" marR="9525" marT="9525" marB="0" anchor="b"/>
                </a:tc>
                <a:tc>
                  <a:txBody>
                    <a:bodyPr/>
                    <a:lstStyle/>
                    <a:p>
                      <a:pPr algn="ctr" fontAlgn="b"/>
                      <a:r>
                        <a:rPr lang="en-US" sz="1100" b="0" i="0" u="none" strike="noStrike">
                          <a:solidFill>
                            <a:srgbClr val="000000"/>
                          </a:solidFill>
                          <a:effectLst/>
                          <a:latin typeface="Calibri"/>
                        </a:rPr>
                        <a:t>65.0</a:t>
                      </a:r>
                    </a:p>
                  </a:txBody>
                  <a:tcPr marL="9525" marR="9525" marT="9525" marB="0" anchor="b"/>
                </a:tc>
                <a:tc>
                  <a:txBody>
                    <a:bodyPr/>
                    <a:lstStyle/>
                    <a:p>
                      <a:pPr algn="ctr" fontAlgn="b"/>
                      <a:r>
                        <a:rPr lang="en-US" sz="1100" b="0" i="0" u="none" strike="noStrike">
                          <a:solidFill>
                            <a:srgbClr val="000000"/>
                          </a:solidFill>
                          <a:effectLst/>
                          <a:latin typeface="Calibri"/>
                        </a:rPr>
                        <a:t>45.1</a:t>
                      </a:r>
                    </a:p>
                  </a:txBody>
                  <a:tcPr marL="9525" marR="9525" marT="9525" marB="0" anchor="b"/>
                </a:tc>
                <a:extLst>
                  <a:ext uri="{0D108BD9-81ED-4DB2-BD59-A6C34878D82A}">
                    <a16:rowId xmlns:a16="http://schemas.microsoft.com/office/drawing/2014/main" val="10012"/>
                  </a:ext>
                </a:extLst>
              </a:tr>
              <a:tr h="223119">
                <a:tc>
                  <a:txBody>
                    <a:bodyPr/>
                    <a:lstStyle/>
                    <a:p>
                      <a:pPr algn="l" fontAlgn="b"/>
                      <a:r>
                        <a:rPr lang="ka-GE" sz="1100" b="0" i="0" u="none" strike="noStrike" dirty="0">
                          <a:solidFill>
                            <a:srgbClr val="000000"/>
                          </a:solidFill>
                          <a:effectLst/>
                          <a:latin typeface="Calibri"/>
                        </a:rPr>
                        <a:t>მთლიანი შობადობის კოეფიციენტი</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b="0" i="0" u="none" strike="noStrike">
                          <a:solidFill>
                            <a:srgbClr val="000000"/>
                          </a:solidFill>
                          <a:effectLst/>
                          <a:latin typeface="Calibri"/>
                        </a:rPr>
                        <a:t>2.4</a:t>
                      </a:r>
                    </a:p>
                  </a:txBody>
                  <a:tcPr marL="9525" marR="9525" marT="9525" marB="0" anchor="b"/>
                </a:tc>
                <a:tc>
                  <a:txBody>
                    <a:bodyPr/>
                    <a:lstStyle/>
                    <a:p>
                      <a:pPr algn="ctr" fontAlgn="b"/>
                      <a:r>
                        <a:rPr lang="en-US" sz="1100" b="0" i="0" u="none" strike="noStrike">
                          <a:solidFill>
                            <a:srgbClr val="000000"/>
                          </a:solidFill>
                          <a:effectLst/>
                          <a:latin typeface="Calibri"/>
                        </a:rPr>
                        <a:t>2.0</a:t>
                      </a:r>
                    </a:p>
                  </a:txBody>
                  <a:tcPr marL="9525" marR="9525" marT="9525" marB="0" anchor="b"/>
                </a:tc>
                <a:tc>
                  <a:txBody>
                    <a:bodyPr/>
                    <a:lstStyle/>
                    <a:p>
                      <a:pPr algn="ctr" fontAlgn="b"/>
                      <a:r>
                        <a:rPr lang="en-US" sz="1100" b="0" i="0" u="none" strike="noStrike">
                          <a:solidFill>
                            <a:srgbClr val="000000"/>
                          </a:solidFill>
                          <a:effectLst/>
                          <a:latin typeface="Calibri"/>
                        </a:rPr>
                        <a:t>1.3</a:t>
                      </a:r>
                    </a:p>
                  </a:txBody>
                  <a:tcPr marL="9525" marR="9525" marT="9525" marB="0" anchor="b"/>
                </a:tc>
                <a:tc>
                  <a:txBody>
                    <a:bodyPr/>
                    <a:lstStyle/>
                    <a:p>
                      <a:pPr algn="ctr" fontAlgn="b"/>
                      <a:r>
                        <a:rPr lang="en-US" sz="1100" b="0" i="0" u="none" strike="noStrike" dirty="0">
                          <a:solidFill>
                            <a:srgbClr val="000000"/>
                          </a:solidFill>
                          <a:effectLst/>
                          <a:latin typeface="Calibri"/>
                        </a:rPr>
                        <a:t>2.4</a:t>
                      </a:r>
                    </a:p>
                  </a:txBody>
                  <a:tcPr marL="9525" marR="9525" marT="9525" marB="0" anchor="b"/>
                </a:tc>
                <a:tc>
                  <a:txBody>
                    <a:bodyPr/>
                    <a:lstStyle/>
                    <a:p>
                      <a:pPr algn="ctr" fontAlgn="b"/>
                      <a:r>
                        <a:rPr lang="en-US" sz="1100" b="0" i="0" u="none" strike="noStrike" dirty="0">
                          <a:solidFill>
                            <a:srgbClr val="000000"/>
                          </a:solidFill>
                          <a:effectLst/>
                          <a:latin typeface="Calibri"/>
                        </a:rPr>
                        <a:t>1.8</a:t>
                      </a:r>
                    </a:p>
                  </a:txBody>
                  <a:tcPr marL="9525" marR="9525" marT="9525" marB="0" anchor="b"/>
                </a:tc>
                <a:extLst>
                  <a:ext uri="{0D108BD9-81ED-4DB2-BD59-A6C34878D82A}">
                    <a16:rowId xmlns:a16="http://schemas.microsoft.com/office/drawing/2014/main" val="10013"/>
                  </a:ext>
                </a:extLst>
              </a:tr>
            </a:tbl>
          </a:graphicData>
        </a:graphic>
      </p:graphicFrame>
      <p:sp>
        <p:nvSpPr>
          <p:cNvPr id="5" name="Text Box 3"/>
          <p:cNvSpPr txBox="1">
            <a:spLocks noChangeArrowheads="1"/>
          </p:cNvSpPr>
          <p:nvPr/>
        </p:nvSpPr>
        <p:spPr bwMode="auto">
          <a:xfrm>
            <a:off x="1981200" y="6211670"/>
            <a:ext cx="8686800" cy="646331"/>
          </a:xfrm>
          <a:prstGeom prst="rect">
            <a:avLst/>
          </a:prstGeom>
          <a:noFill/>
          <a:ln w="9525" algn="ctr">
            <a:noFill/>
            <a:miter lim="800000"/>
            <a:headEnd/>
            <a:tailEnd/>
          </a:ln>
          <a:effectLst/>
        </p:spPr>
        <p:txBody>
          <a:bodyPr wrap="square">
            <a:spAutoFit/>
          </a:bodyPr>
          <a:lstStyle/>
          <a:p>
            <a:pPr lvl="0" fontAlgn="base">
              <a:spcBef>
                <a:spcPct val="0"/>
              </a:spcBef>
              <a:spcAft>
                <a:spcPct val="0"/>
              </a:spcAft>
            </a:pPr>
            <a:r>
              <a:rPr lang="en-GB" sz="900" dirty="0">
                <a:latin typeface="Arial" pitchFamily="34" charset="0"/>
                <a:ea typeface="Times New Roman" pitchFamily="18" charset="0"/>
                <a:cs typeface="Arial" pitchFamily="34" charset="0"/>
              </a:rPr>
              <a:t>Note: The following sixteen countries were used as reference: Argentina, Brazil, Bulgaria, Chile, Colombia, Croatia, Malaysia, Mexico, Poland, Romania, the Russian Federation, Serbia, South Africa, Thailand, Ukraine and Venezuela. </a:t>
            </a:r>
          </a:p>
          <a:p>
            <a:pPr lvl="0" fontAlgn="base">
              <a:spcBef>
                <a:spcPct val="0"/>
              </a:spcBef>
              <a:spcAft>
                <a:spcPct val="0"/>
              </a:spcAft>
            </a:pPr>
            <a:r>
              <a:rPr lang="en-GB" sz="900" dirty="0">
                <a:latin typeface="Arial" pitchFamily="34" charset="0"/>
                <a:cs typeface="Arial" pitchFamily="34" charset="0"/>
              </a:rPr>
              <a:t>a-2004; b-2002; c-2012, d-2011</a:t>
            </a:r>
            <a:endParaRPr lang="en-US" sz="900" dirty="0">
              <a:latin typeface="Arial" pitchFamily="34" charset="0"/>
              <a:cs typeface="Arial" pitchFamily="34" charset="0"/>
            </a:endParaRPr>
          </a:p>
          <a:p>
            <a:r>
              <a:rPr lang="ka-GE" sz="900" dirty="0"/>
              <a:t>წყარო</a:t>
            </a:r>
            <a:r>
              <a:rPr lang="en-GB" sz="900" dirty="0"/>
              <a:t>: WHO, Global Health Expenditure Database (2015) and World Development Report, 2015</a:t>
            </a:r>
            <a:endParaRPr lang="en-US" sz="900" dirty="0"/>
          </a:p>
        </p:txBody>
      </p:sp>
    </p:spTree>
    <p:extLst>
      <p:ext uri="{BB962C8B-B14F-4D97-AF65-F5344CB8AC3E}">
        <p14:creationId xmlns:p14="http://schemas.microsoft.com/office/powerpoint/2010/main" val="105543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a:t>
            </a:r>
            <a:r>
              <a:rPr lang="ka-GE" sz="4000" dirty="0"/>
              <a:t>ფინანსური დაცვა</a:t>
            </a:r>
            <a:endParaRPr lang="en-US" sz="4000" dirty="0"/>
          </a:p>
        </p:txBody>
      </p:sp>
      <p:sp>
        <p:nvSpPr>
          <p:cNvPr id="5" name="Text Box 3"/>
          <p:cNvSpPr txBox="1">
            <a:spLocks noChangeArrowheads="1"/>
          </p:cNvSpPr>
          <p:nvPr/>
        </p:nvSpPr>
        <p:spPr bwMode="auto">
          <a:xfrm>
            <a:off x="3078708" y="6325108"/>
            <a:ext cx="4474751" cy="307777"/>
          </a:xfrm>
          <a:prstGeom prst="rect">
            <a:avLst/>
          </a:prstGeom>
          <a:noFill/>
          <a:ln w="9525" algn="ctr">
            <a:noFill/>
            <a:miter lim="800000"/>
            <a:headEnd/>
            <a:tailEnd/>
          </a:ln>
          <a:effectLst/>
        </p:spPr>
        <p:txBody>
          <a:bodyPr wrap="none">
            <a:spAutoFit/>
          </a:bodyPr>
          <a:lstStyle/>
          <a:p>
            <a:r>
              <a:rPr lang="ka-GE" sz="1400" dirty="0"/>
              <a:t>წყარო</a:t>
            </a:r>
            <a:r>
              <a:rPr lang="en-GB" sz="1400" dirty="0"/>
              <a:t>: WHO, Global Health Expenditure Database (2015)</a:t>
            </a:r>
            <a:endParaRPr lang="en-US" sz="1400" dirty="0"/>
          </a:p>
        </p:txBody>
      </p:sp>
      <p:graphicFrame>
        <p:nvGraphicFramePr>
          <p:cNvPr id="6" name="Chart 5"/>
          <p:cNvGraphicFramePr>
            <a:graphicFrameLocks/>
          </p:cNvGraphicFramePr>
          <p:nvPr>
            <p:extLst>
              <p:ext uri="{D42A27DB-BD31-4B8C-83A1-F6EECF244321}">
                <p14:modId xmlns:p14="http://schemas.microsoft.com/office/powerpoint/2010/main" val="2114371303"/>
              </p:ext>
            </p:extLst>
          </p:nvPr>
        </p:nvGraphicFramePr>
        <p:xfrm>
          <a:off x="71011" y="1509050"/>
          <a:ext cx="6015395" cy="4199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506947393"/>
              </p:ext>
            </p:extLst>
          </p:nvPr>
        </p:nvGraphicFramePr>
        <p:xfrm>
          <a:off x="5600989" y="1914966"/>
          <a:ext cx="6509947" cy="4228141"/>
        </p:xfrm>
        <a:graphic>
          <a:graphicData uri="http://schemas.openxmlformats.org/drawingml/2006/chart">
            <c:chart xmlns:c="http://schemas.openxmlformats.org/drawingml/2006/chart" xmlns:r="http://schemas.openxmlformats.org/officeDocument/2006/relationships" r:id="rId4"/>
          </a:graphicData>
        </a:graphic>
      </p:graphicFrame>
      <p:sp>
        <p:nvSpPr>
          <p:cNvPr id="3" name="Oval 2"/>
          <p:cNvSpPr/>
          <p:nvPr/>
        </p:nvSpPr>
        <p:spPr>
          <a:xfrm rot="3258159">
            <a:off x="7101305" y="5183219"/>
            <a:ext cx="252270" cy="7361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157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672" y="228600"/>
            <a:ext cx="11601974" cy="990600"/>
          </a:xfrm>
        </p:spPr>
        <p:txBody>
          <a:bodyPr>
            <a:normAutofit/>
          </a:bodyPr>
          <a:lstStyle/>
          <a:p>
            <a:pPr algn="ctr"/>
            <a:r>
              <a:rPr lang="en-US" sz="3600" dirty="0"/>
              <a:t>…..</a:t>
            </a:r>
            <a:r>
              <a:rPr lang="ka-GE" sz="3600" dirty="0"/>
              <a:t>პაციენტთა კმაყოფილება</a:t>
            </a:r>
            <a:r>
              <a:rPr lang="en-US" sz="3600" dirty="0"/>
              <a:t>.</a:t>
            </a:r>
          </a:p>
        </p:txBody>
      </p:sp>
      <p:sp>
        <p:nvSpPr>
          <p:cNvPr id="5" name="TextBox 4"/>
          <p:cNvSpPr txBox="1"/>
          <p:nvPr/>
        </p:nvSpPr>
        <p:spPr>
          <a:xfrm>
            <a:off x="1905000" y="6553200"/>
            <a:ext cx="5029200" cy="369332"/>
          </a:xfrm>
          <a:prstGeom prst="rect">
            <a:avLst/>
          </a:prstGeom>
          <a:noFill/>
        </p:spPr>
        <p:txBody>
          <a:bodyPr wrap="square" rtlCol="0">
            <a:spAutoFit/>
          </a:bodyPr>
          <a:lstStyle/>
          <a:p>
            <a:r>
              <a:rPr lang="ka-GE" dirty="0"/>
              <a:t>წყარო</a:t>
            </a:r>
            <a:r>
              <a:rPr lang="en-US" dirty="0"/>
              <a:t>:  Health Statistics Yearbook 2015, MOH</a:t>
            </a:r>
          </a:p>
        </p:txBody>
      </p:sp>
      <p:pic>
        <p:nvPicPr>
          <p:cNvPr id="6" name="Picture 5"/>
          <p:cNvPicPr>
            <a:picLocks noChangeAspect="1"/>
          </p:cNvPicPr>
          <p:nvPr/>
        </p:nvPicPr>
        <p:blipFill>
          <a:blip r:embed="rId3"/>
          <a:stretch>
            <a:fillRect/>
          </a:stretch>
        </p:blipFill>
        <p:spPr>
          <a:xfrm>
            <a:off x="2234453" y="1866059"/>
            <a:ext cx="7239000" cy="4524375"/>
          </a:xfrm>
          <a:prstGeom prst="rect">
            <a:avLst/>
          </a:prstGeom>
        </p:spPr>
      </p:pic>
      <p:sp>
        <p:nvSpPr>
          <p:cNvPr id="7" name="Rectangle 6"/>
          <p:cNvSpPr/>
          <p:nvPr/>
        </p:nvSpPr>
        <p:spPr>
          <a:xfrm>
            <a:off x="737347" y="1615399"/>
            <a:ext cx="10233212" cy="584775"/>
          </a:xfrm>
          <a:prstGeom prst="rect">
            <a:avLst/>
          </a:prstGeom>
        </p:spPr>
        <p:txBody>
          <a:bodyPr wrap="square">
            <a:spAutoFit/>
          </a:bodyPr>
          <a:lstStyle/>
          <a:p>
            <a:r>
              <a:rPr lang="ka-GE" sz="1600" dirty="0">
                <a:latin typeface="TimesNewRomanPSMT"/>
              </a:rPr>
              <a:t>კმაყოფილება ჯანდაცვის სერვისებით</a:t>
            </a:r>
            <a:r>
              <a:rPr lang="en-US" sz="1600" dirty="0">
                <a:latin typeface="TimesNewRomanPSMT"/>
              </a:rPr>
              <a:t>, (%) </a:t>
            </a:r>
            <a:r>
              <a:rPr lang="ka-GE" sz="1600" dirty="0">
                <a:latin typeface="TimesNewRomanPSMT"/>
              </a:rPr>
              <a:t>და ჯანდაცვის მთლიანი მიმდინარე ხარჯები ერთ სულ მოსახლეზე </a:t>
            </a:r>
            <a:r>
              <a:rPr lang="en-US" sz="1600" dirty="0">
                <a:latin typeface="TimesNewRomanPSMT"/>
              </a:rPr>
              <a:t>, (PPP US $), 2014</a:t>
            </a:r>
            <a:endParaRPr lang="en-US" sz="1600" dirty="0"/>
          </a:p>
        </p:txBody>
      </p:sp>
    </p:spTree>
    <p:extLst>
      <p:ext uri="{BB962C8B-B14F-4D97-AF65-F5344CB8AC3E}">
        <p14:creationId xmlns:p14="http://schemas.microsoft.com/office/powerpoint/2010/main" val="2592782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a:stretch>
            <a:fillRect/>
          </a:stretch>
        </p:blipFill>
        <p:spPr>
          <a:xfrm>
            <a:off x="1953260" y="2470350"/>
            <a:ext cx="4066541" cy="2939850"/>
          </a:xfrm>
          <a:prstGeom prst="rect">
            <a:avLst/>
          </a:prstGeom>
        </p:spPr>
      </p:pic>
      <p:pic>
        <p:nvPicPr>
          <p:cNvPr id="6" name="Content Placeholder 5"/>
          <p:cNvPicPr>
            <a:picLocks noGrp="1" noChangeAspect="1"/>
          </p:cNvPicPr>
          <p:nvPr>
            <p:ph sz="quarter" idx="2"/>
          </p:nvPr>
        </p:nvPicPr>
        <p:blipFill>
          <a:blip r:embed="rId4"/>
          <a:stretch>
            <a:fillRect/>
          </a:stretch>
        </p:blipFill>
        <p:spPr>
          <a:xfrm>
            <a:off x="6369050" y="2454917"/>
            <a:ext cx="3886200" cy="2840342"/>
          </a:xfrm>
          <a:prstGeom prst="rect">
            <a:avLst/>
          </a:prstGeom>
        </p:spPr>
      </p:pic>
      <p:sp>
        <p:nvSpPr>
          <p:cNvPr id="7" name="TextBox 6"/>
          <p:cNvSpPr txBox="1"/>
          <p:nvPr/>
        </p:nvSpPr>
        <p:spPr>
          <a:xfrm>
            <a:off x="1490494" y="1996859"/>
            <a:ext cx="4992072" cy="369332"/>
          </a:xfrm>
          <a:prstGeom prst="rect">
            <a:avLst/>
          </a:prstGeom>
          <a:noFill/>
        </p:spPr>
        <p:txBody>
          <a:bodyPr wrap="none" rtlCol="0">
            <a:spAutoFit/>
          </a:bodyPr>
          <a:lstStyle/>
          <a:p>
            <a:r>
              <a:rPr lang="ka-GE" dirty="0">
                <a:solidFill>
                  <a:srgbClr val="FF0000"/>
                </a:solidFill>
              </a:rPr>
              <a:t>ჯანდაცვის ხარჯების ეფექტიანობის ზღვარი</a:t>
            </a:r>
            <a:endParaRPr lang="en-US" dirty="0">
              <a:solidFill>
                <a:srgbClr val="FF0000"/>
              </a:solidFill>
            </a:endParaRPr>
          </a:p>
        </p:txBody>
      </p:sp>
      <p:sp>
        <p:nvSpPr>
          <p:cNvPr id="8" name="TextBox 7"/>
          <p:cNvSpPr txBox="1"/>
          <p:nvPr/>
        </p:nvSpPr>
        <p:spPr>
          <a:xfrm>
            <a:off x="6804119" y="1981200"/>
            <a:ext cx="4958389" cy="369332"/>
          </a:xfrm>
          <a:prstGeom prst="rect">
            <a:avLst/>
          </a:prstGeom>
          <a:noFill/>
        </p:spPr>
        <p:txBody>
          <a:bodyPr wrap="square" rtlCol="0">
            <a:spAutoFit/>
          </a:bodyPr>
          <a:lstStyle/>
          <a:p>
            <a:r>
              <a:rPr lang="ka-GE" dirty="0">
                <a:solidFill>
                  <a:srgbClr val="FF0000"/>
                </a:solidFill>
              </a:rPr>
              <a:t>ჯანდაცვის ხარჯების ეფექტიანობის ქულა</a:t>
            </a:r>
            <a:endParaRPr lang="en-US" dirty="0">
              <a:solidFill>
                <a:srgbClr val="FF0000"/>
              </a:solidFill>
            </a:endParaRPr>
          </a:p>
        </p:txBody>
      </p:sp>
      <p:pic>
        <p:nvPicPr>
          <p:cNvPr id="9" name="Picture 8"/>
          <p:cNvPicPr>
            <a:picLocks noChangeAspect="1"/>
          </p:cNvPicPr>
          <p:nvPr/>
        </p:nvPicPr>
        <p:blipFill>
          <a:blip r:embed="rId5"/>
          <a:stretch>
            <a:fillRect/>
          </a:stretch>
        </p:blipFill>
        <p:spPr>
          <a:xfrm>
            <a:off x="2895600" y="5448215"/>
            <a:ext cx="6019800" cy="963326"/>
          </a:xfrm>
          <a:prstGeom prst="rect">
            <a:avLst/>
          </a:prstGeom>
        </p:spPr>
      </p:pic>
      <p:cxnSp>
        <p:nvCxnSpPr>
          <p:cNvPr id="11" name="Straight Arrow Connector 10"/>
          <p:cNvCxnSpPr/>
          <p:nvPr/>
        </p:nvCxnSpPr>
        <p:spPr>
          <a:xfrm>
            <a:off x="2861930" y="3200956"/>
            <a:ext cx="228600" cy="304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61930" y="3505756"/>
            <a:ext cx="1242648" cy="369332"/>
          </a:xfrm>
          <a:prstGeom prst="rect">
            <a:avLst/>
          </a:prstGeom>
          <a:noFill/>
        </p:spPr>
        <p:txBody>
          <a:bodyPr wrap="none" rtlCol="0">
            <a:spAutoFit/>
          </a:bodyPr>
          <a:lstStyle/>
          <a:p>
            <a:r>
              <a:rPr lang="ka-GE" dirty="0">
                <a:solidFill>
                  <a:srgbClr val="FF0000"/>
                </a:solidFill>
              </a:rPr>
              <a:t>თურქეთი</a:t>
            </a:r>
            <a:endParaRPr lang="en-US" dirty="0">
              <a:solidFill>
                <a:srgbClr val="FF0000"/>
              </a:solidFill>
            </a:endParaRPr>
          </a:p>
        </p:txBody>
      </p:sp>
      <p:sp>
        <p:nvSpPr>
          <p:cNvPr id="14" name="TextBox 13"/>
          <p:cNvSpPr txBox="1"/>
          <p:nvPr/>
        </p:nvSpPr>
        <p:spPr>
          <a:xfrm>
            <a:off x="2392839" y="6440178"/>
            <a:ext cx="7025321" cy="276999"/>
          </a:xfrm>
          <a:prstGeom prst="rect">
            <a:avLst/>
          </a:prstGeom>
          <a:noFill/>
        </p:spPr>
        <p:txBody>
          <a:bodyPr wrap="none" rtlCol="0">
            <a:spAutoFit/>
          </a:bodyPr>
          <a:lstStyle/>
          <a:p>
            <a:r>
              <a:rPr lang="ka-GE" sz="1200" dirty="0"/>
              <a:t>წყარო</a:t>
            </a:r>
            <a:r>
              <a:rPr lang="en-US" sz="1200" dirty="0"/>
              <a:t> : IMF; Central, Eastern and Southeastern Europe; Reconciling fiscal Consolidation and Growth, Nov 2015.</a:t>
            </a:r>
          </a:p>
        </p:txBody>
      </p:sp>
      <p:sp>
        <p:nvSpPr>
          <p:cNvPr id="15" name="Title 1"/>
          <p:cNvSpPr>
            <a:spLocks noGrp="1"/>
          </p:cNvSpPr>
          <p:nvPr>
            <p:ph type="title"/>
          </p:nvPr>
        </p:nvSpPr>
        <p:spPr>
          <a:xfrm>
            <a:off x="2128432" y="259270"/>
            <a:ext cx="8856400" cy="990600"/>
          </a:xfrm>
        </p:spPr>
        <p:txBody>
          <a:bodyPr>
            <a:normAutofit fontScale="90000"/>
          </a:bodyPr>
          <a:lstStyle/>
          <a:p>
            <a:pPr algn="ctr"/>
            <a:r>
              <a:rPr lang="ka-GE" dirty="0"/>
              <a:t>არის თურქეთი ჯერ</a:t>
            </a:r>
            <a:r>
              <a:rPr lang="en-US" dirty="0"/>
              <a:t> </a:t>
            </a:r>
            <a:r>
              <a:rPr lang="ka-GE" dirty="0"/>
              <a:t>ამ დონეზე </a:t>
            </a:r>
            <a:r>
              <a:rPr lang="en-US" dirty="0"/>
              <a:t>(2)?</a:t>
            </a:r>
          </a:p>
        </p:txBody>
      </p:sp>
      <p:sp>
        <p:nvSpPr>
          <p:cNvPr id="17" name="Oval 16"/>
          <p:cNvSpPr/>
          <p:nvPr/>
        </p:nvSpPr>
        <p:spPr>
          <a:xfrm>
            <a:off x="2667000" y="3048000"/>
            <a:ext cx="228600" cy="1529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9763125" y="4819650"/>
            <a:ext cx="409575"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346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0" name="21 Dikdörtgen"/>
          <p:cNvSpPr>
            <a:spLocks noChangeArrowheads="1"/>
          </p:cNvSpPr>
          <p:nvPr/>
        </p:nvSpPr>
        <p:spPr bwMode="auto">
          <a:xfrm>
            <a:off x="2362200" y="6324600"/>
            <a:ext cx="2961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en-US" sz="900" i="1" dirty="0"/>
          </a:p>
          <a:p>
            <a:r>
              <a:rPr lang="ka-GE" altLang="en-US" sz="900" i="1" dirty="0"/>
              <a:t>წყარო</a:t>
            </a:r>
            <a:r>
              <a:rPr lang="en-US" altLang="en-US" sz="900" i="1" dirty="0"/>
              <a:t>: </a:t>
            </a:r>
            <a:r>
              <a:rPr lang="tr-TR" altLang="en-US" sz="900" i="1" dirty="0"/>
              <a:t>TURKSTAT</a:t>
            </a:r>
            <a:endParaRPr lang="en-US" altLang="en-US" sz="900" b="1" i="1" dirty="0"/>
          </a:p>
        </p:txBody>
      </p:sp>
      <p:sp>
        <p:nvSpPr>
          <p:cNvPr id="2" name="Slide Number Placeholder 1"/>
          <p:cNvSpPr>
            <a:spLocks noGrp="1"/>
          </p:cNvSpPr>
          <p:nvPr>
            <p:ph type="sldNum" sz="quarter" idx="12"/>
          </p:nvPr>
        </p:nvSpPr>
        <p:spPr/>
        <p:txBody>
          <a:bodyPr>
            <a:normAutofit fontScale="85000" lnSpcReduction="20000"/>
          </a:bodyPr>
          <a:lstStyle>
            <a:lvl1pPr>
              <a:defRPr>
                <a:solidFill>
                  <a:schemeClr val="tx1"/>
                </a:solidFill>
                <a:latin typeface="Calibri" panose="020F0502020204030204" pitchFamily="34" charset="0"/>
                <a:ea typeface="MS PGothic" panose="020B0600070205080204" pitchFamily="34" charset="-128"/>
              </a:defRPr>
            </a:lvl1pPr>
            <a:lvl2pPr marL="557213" indent="-214313">
              <a:defRPr>
                <a:solidFill>
                  <a:schemeClr val="tx1"/>
                </a:solidFill>
                <a:latin typeface="Calibri" panose="020F0502020204030204" pitchFamily="34" charset="0"/>
                <a:ea typeface="MS PGothic" panose="020B0600070205080204" pitchFamily="34" charset="-128"/>
              </a:defRPr>
            </a:lvl2pPr>
            <a:lvl3pPr marL="857250" indent="-171450">
              <a:defRPr>
                <a:solidFill>
                  <a:schemeClr val="tx1"/>
                </a:solidFill>
                <a:latin typeface="Calibri" panose="020F0502020204030204" pitchFamily="34" charset="0"/>
                <a:ea typeface="MS PGothic" panose="020B0600070205080204" pitchFamily="34" charset="-128"/>
              </a:defRPr>
            </a:lvl3pPr>
            <a:lvl4pPr marL="1200150" indent="-171450">
              <a:defRPr>
                <a:solidFill>
                  <a:schemeClr val="tx1"/>
                </a:solidFill>
                <a:latin typeface="Calibri" panose="020F0502020204030204" pitchFamily="34" charset="0"/>
                <a:ea typeface="MS PGothic" panose="020B0600070205080204" pitchFamily="34" charset="-128"/>
              </a:defRPr>
            </a:lvl4pPr>
            <a:lvl5pPr marL="1543050" indent="-171450">
              <a:defRPr>
                <a:solidFill>
                  <a:schemeClr val="tx1"/>
                </a:solidFill>
                <a:latin typeface="Calibri" panose="020F0502020204030204" pitchFamily="34" charset="0"/>
                <a:ea typeface="MS PGothic" panose="020B0600070205080204" pitchFamily="34" charset="-128"/>
              </a:defRPr>
            </a:lvl5pPr>
            <a:lvl6pPr marL="1885950" indent="-171450" defTabSz="3429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228850" indent="-171450" defTabSz="3429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2571750" indent="-171450" defTabSz="3429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2914650" indent="-171450" defTabSz="3429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3616AC7-99A3-4D21-90C0-8FF329E9C4AA}" type="slidenum">
              <a:rPr lang="en-US" altLang="en-US">
                <a:solidFill>
                  <a:srgbClr val="898989"/>
                </a:solidFill>
              </a:rPr>
              <a:pPr/>
              <a:t>16</a:t>
            </a:fld>
            <a:endParaRPr lang="en-US" altLang="en-US">
              <a:solidFill>
                <a:srgbClr val="898989"/>
              </a:solidFill>
            </a:endParaRPr>
          </a:p>
        </p:txBody>
      </p:sp>
      <p:sp>
        <p:nvSpPr>
          <p:cNvPr id="12" name="Rectangle 8"/>
          <p:cNvSpPr>
            <a:spLocks noChangeArrowheads="1"/>
          </p:cNvSpPr>
          <p:nvPr/>
        </p:nvSpPr>
        <p:spPr bwMode="auto">
          <a:xfrm>
            <a:off x="1526796" y="381001"/>
            <a:ext cx="9648308" cy="674031"/>
          </a:xfrm>
          <a:prstGeom prst="rect">
            <a:avLst/>
          </a:prstGeom>
          <a:noFill/>
          <a:ln w="9525">
            <a:noFill/>
            <a:miter lim="800000"/>
            <a:headEnd/>
            <a:tailEnd/>
          </a:ln>
        </p:spPr>
        <p:txBody>
          <a:bodyPr wrap="square">
            <a:spAutoFit/>
          </a:bodyPr>
          <a:lstStyle/>
          <a:p>
            <a:pPr algn="ctr" defTabSz="912813">
              <a:lnSpc>
                <a:spcPct val="105000"/>
              </a:lnSpc>
              <a:spcBef>
                <a:spcPct val="20000"/>
              </a:spcBef>
              <a:spcAft>
                <a:spcPct val="10000"/>
              </a:spcAft>
            </a:pPr>
            <a:r>
              <a:rPr lang="ka-GE" sz="3600" b="1" dirty="0">
                <a:solidFill>
                  <a:schemeClr val="tx2"/>
                </a:solidFill>
                <a:latin typeface="+mj-lt"/>
              </a:rPr>
              <a:t>ფინანსური რისკისგან დაცვა გათანაბრდა </a:t>
            </a:r>
            <a:r>
              <a:rPr lang="en-US" sz="3600" b="1" dirty="0">
                <a:solidFill>
                  <a:schemeClr val="tx2"/>
                </a:solidFill>
                <a:latin typeface="+mj-lt"/>
              </a:rPr>
              <a:t>…..</a:t>
            </a:r>
            <a:endParaRPr lang="tr-TR" sz="3600" b="1" dirty="0">
              <a:solidFill>
                <a:schemeClr val="tx2"/>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26736056"/>
              </p:ext>
            </p:extLst>
          </p:nvPr>
        </p:nvGraphicFramePr>
        <p:xfrm>
          <a:off x="2153920" y="4962811"/>
          <a:ext cx="8138162" cy="1565819"/>
        </p:xfrm>
        <a:graphic>
          <a:graphicData uri="http://schemas.openxmlformats.org/drawingml/2006/table">
            <a:tbl>
              <a:tblPr>
                <a:tableStyleId>{5C22544A-7EE6-4342-B048-85BDC9FD1C3A}</a:tableStyleId>
              </a:tblPr>
              <a:tblGrid>
                <a:gridCol w="2077828">
                  <a:extLst>
                    <a:ext uri="{9D8B030D-6E8A-4147-A177-3AD203B41FA5}">
                      <a16:colId xmlns:a16="http://schemas.microsoft.com/office/drawing/2014/main" val="23689348"/>
                    </a:ext>
                  </a:extLst>
                </a:gridCol>
                <a:gridCol w="432881">
                  <a:extLst>
                    <a:ext uri="{9D8B030D-6E8A-4147-A177-3AD203B41FA5}">
                      <a16:colId xmlns:a16="http://schemas.microsoft.com/office/drawing/2014/main" val="1502184334"/>
                    </a:ext>
                  </a:extLst>
                </a:gridCol>
                <a:gridCol w="432881">
                  <a:extLst>
                    <a:ext uri="{9D8B030D-6E8A-4147-A177-3AD203B41FA5}">
                      <a16:colId xmlns:a16="http://schemas.microsoft.com/office/drawing/2014/main" val="3308242735"/>
                    </a:ext>
                  </a:extLst>
                </a:gridCol>
                <a:gridCol w="432881">
                  <a:extLst>
                    <a:ext uri="{9D8B030D-6E8A-4147-A177-3AD203B41FA5}">
                      <a16:colId xmlns:a16="http://schemas.microsoft.com/office/drawing/2014/main" val="4291139043"/>
                    </a:ext>
                  </a:extLst>
                </a:gridCol>
                <a:gridCol w="432881">
                  <a:extLst>
                    <a:ext uri="{9D8B030D-6E8A-4147-A177-3AD203B41FA5}">
                      <a16:colId xmlns:a16="http://schemas.microsoft.com/office/drawing/2014/main" val="1221733000"/>
                    </a:ext>
                  </a:extLst>
                </a:gridCol>
                <a:gridCol w="432881">
                  <a:extLst>
                    <a:ext uri="{9D8B030D-6E8A-4147-A177-3AD203B41FA5}">
                      <a16:colId xmlns:a16="http://schemas.microsoft.com/office/drawing/2014/main" val="2938627592"/>
                    </a:ext>
                  </a:extLst>
                </a:gridCol>
                <a:gridCol w="432881">
                  <a:extLst>
                    <a:ext uri="{9D8B030D-6E8A-4147-A177-3AD203B41FA5}">
                      <a16:colId xmlns:a16="http://schemas.microsoft.com/office/drawing/2014/main" val="1689096676"/>
                    </a:ext>
                  </a:extLst>
                </a:gridCol>
                <a:gridCol w="432881">
                  <a:extLst>
                    <a:ext uri="{9D8B030D-6E8A-4147-A177-3AD203B41FA5}">
                      <a16:colId xmlns:a16="http://schemas.microsoft.com/office/drawing/2014/main" val="796491350"/>
                    </a:ext>
                  </a:extLst>
                </a:gridCol>
                <a:gridCol w="432881">
                  <a:extLst>
                    <a:ext uri="{9D8B030D-6E8A-4147-A177-3AD203B41FA5}">
                      <a16:colId xmlns:a16="http://schemas.microsoft.com/office/drawing/2014/main" val="2733864768"/>
                    </a:ext>
                  </a:extLst>
                </a:gridCol>
                <a:gridCol w="432881">
                  <a:extLst>
                    <a:ext uri="{9D8B030D-6E8A-4147-A177-3AD203B41FA5}">
                      <a16:colId xmlns:a16="http://schemas.microsoft.com/office/drawing/2014/main" val="719777097"/>
                    </a:ext>
                  </a:extLst>
                </a:gridCol>
                <a:gridCol w="432881">
                  <a:extLst>
                    <a:ext uri="{9D8B030D-6E8A-4147-A177-3AD203B41FA5}">
                      <a16:colId xmlns:a16="http://schemas.microsoft.com/office/drawing/2014/main" val="3858452945"/>
                    </a:ext>
                  </a:extLst>
                </a:gridCol>
                <a:gridCol w="432881">
                  <a:extLst>
                    <a:ext uri="{9D8B030D-6E8A-4147-A177-3AD203B41FA5}">
                      <a16:colId xmlns:a16="http://schemas.microsoft.com/office/drawing/2014/main" val="463366653"/>
                    </a:ext>
                  </a:extLst>
                </a:gridCol>
                <a:gridCol w="432881">
                  <a:extLst>
                    <a:ext uri="{9D8B030D-6E8A-4147-A177-3AD203B41FA5}">
                      <a16:colId xmlns:a16="http://schemas.microsoft.com/office/drawing/2014/main" val="2375319456"/>
                    </a:ext>
                  </a:extLst>
                </a:gridCol>
                <a:gridCol w="432881">
                  <a:extLst>
                    <a:ext uri="{9D8B030D-6E8A-4147-A177-3AD203B41FA5}">
                      <a16:colId xmlns:a16="http://schemas.microsoft.com/office/drawing/2014/main" val="2469924084"/>
                    </a:ext>
                  </a:extLst>
                </a:gridCol>
                <a:gridCol w="432881">
                  <a:extLst>
                    <a:ext uri="{9D8B030D-6E8A-4147-A177-3AD203B41FA5}">
                      <a16:colId xmlns:a16="http://schemas.microsoft.com/office/drawing/2014/main" val="2221343979"/>
                    </a:ext>
                  </a:extLst>
                </a:gridCol>
              </a:tblGrid>
              <a:tr h="91341">
                <a:tc>
                  <a:txBody>
                    <a:bodyPr/>
                    <a:lstStyle/>
                    <a:p>
                      <a:pPr algn="l" fontAlgn="b"/>
                      <a:endParaRPr lang="en-US" sz="1100" b="1" i="0" u="none" strike="noStrike" dirty="0">
                        <a:solidFill>
                          <a:schemeClr val="bg1"/>
                        </a:solidFill>
                        <a:effectLst/>
                        <a:latin typeface="Calibri" panose="020F0502020204030204" pitchFamily="34" charset="0"/>
                      </a:endParaRPr>
                    </a:p>
                  </a:txBody>
                  <a:tcPr marL="9525" marR="9525" marT="9525" marB="0" anchor="b">
                    <a:solidFill>
                      <a:schemeClr val="accent1">
                        <a:lumMod val="50000"/>
                      </a:schemeClr>
                    </a:solidFill>
                  </a:tcPr>
                </a:tc>
                <a:tc>
                  <a:txBody>
                    <a:bodyPr/>
                    <a:lstStyle/>
                    <a:p>
                      <a:pPr algn="ctr" fontAlgn="b"/>
                      <a:r>
                        <a:rPr lang="en-US" sz="1100" b="1" u="none" strike="noStrike" dirty="0">
                          <a:solidFill>
                            <a:schemeClr val="bg1"/>
                          </a:solidFill>
                          <a:effectLst/>
                        </a:rPr>
                        <a:t>2002</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2003</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2004</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2005</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2006</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2007</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2008</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2009</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2010</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2011</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2012</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2013</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u="none" strike="noStrike" dirty="0">
                          <a:solidFill>
                            <a:schemeClr val="bg1"/>
                          </a:solidFill>
                          <a:effectLst/>
                        </a:rPr>
                        <a:t>2014</a:t>
                      </a:r>
                      <a:endParaRPr lang="en-US" sz="1100" b="1" i="0" u="none" strike="noStrike" dirty="0">
                        <a:solidFill>
                          <a:schemeClr val="bg1"/>
                        </a:solidFill>
                        <a:effectLst/>
                        <a:latin typeface="Calibri" panose="020F0502020204030204" pitchFamily="34" charset="0"/>
                      </a:endParaRPr>
                    </a:p>
                  </a:txBody>
                  <a:tcPr marL="9525" marR="9525" marT="9525" marB="0" anchor="ctr">
                    <a:solidFill>
                      <a:schemeClr val="accent1">
                        <a:lumMod val="50000"/>
                      </a:schemeClr>
                    </a:solidFill>
                  </a:tcPr>
                </a:tc>
                <a:tc>
                  <a:txBody>
                    <a:bodyPr/>
                    <a:lstStyle/>
                    <a:p>
                      <a:pPr algn="ctr" fontAlgn="b"/>
                      <a:r>
                        <a:rPr lang="en-US" sz="1100" b="1" i="0" u="none" strike="noStrike" dirty="0">
                          <a:solidFill>
                            <a:schemeClr val="bg1"/>
                          </a:solidFill>
                          <a:effectLst/>
                          <a:latin typeface="Calibri" panose="020F0502020204030204" pitchFamily="34" charset="0"/>
                        </a:rPr>
                        <a:t>2015</a:t>
                      </a:r>
                    </a:p>
                  </a:txBody>
                  <a:tcPr marL="9525" marR="9525" marT="9525" marB="0" anchor="ctr">
                    <a:solidFill>
                      <a:schemeClr val="accent1">
                        <a:lumMod val="50000"/>
                      </a:schemeClr>
                    </a:solidFill>
                  </a:tcPr>
                </a:tc>
                <a:extLst>
                  <a:ext uri="{0D108BD9-81ED-4DB2-BD59-A6C34878D82A}">
                    <a16:rowId xmlns:a16="http://schemas.microsoft.com/office/drawing/2014/main" val="835143674"/>
                  </a:ext>
                </a:extLst>
              </a:tr>
              <a:tr h="647609">
                <a:tc>
                  <a:txBody>
                    <a:bodyPr/>
                    <a:lstStyle/>
                    <a:p>
                      <a:pPr algn="l" fontAlgn="b"/>
                      <a:r>
                        <a:rPr lang="ka-GE" sz="1200" u="none" strike="noStrike" dirty="0">
                          <a:effectLst/>
                        </a:rPr>
                        <a:t>შინამეურნეობების წილი ჯანდაცვის კატასტროფული ხარჯებით</a:t>
                      </a:r>
                      <a:endParaRPr lang="en-US" sz="1200" b="0" i="0" u="none" strike="noStrike" dirty="0">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0.81</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0.75</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0.84</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0.64</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0.59</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0.68</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0.36</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0.48</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0.37</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0.17</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0.14</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0.22</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0.31</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b="0" i="0" u="none" strike="noStrike" dirty="0">
                          <a:effectLst/>
                          <a:latin typeface="Calibri" panose="020F0502020204030204" pitchFamily="34" charset="0"/>
                        </a:rPr>
                        <a:t>0.30</a:t>
                      </a:r>
                    </a:p>
                  </a:txBody>
                  <a:tcPr marL="9525" marR="9525" marT="9525" marB="0" anchor="ctr"/>
                </a:tc>
                <a:extLst>
                  <a:ext uri="{0D108BD9-81ED-4DB2-BD59-A6C34878D82A}">
                    <a16:rowId xmlns:a16="http://schemas.microsoft.com/office/drawing/2014/main" val="1600524751"/>
                  </a:ext>
                </a:extLst>
              </a:tr>
              <a:tr h="647609">
                <a:tc>
                  <a:txBody>
                    <a:bodyPr/>
                    <a:lstStyle/>
                    <a:p>
                      <a:pPr algn="l" fontAlgn="b"/>
                      <a:r>
                        <a:rPr lang="ka-GE" sz="1200" u="none" strike="noStrike" dirty="0">
                          <a:effectLst/>
                        </a:rPr>
                        <a:t>ჯანდაცვის ხარჯების გამო შინამეურნეობების გაღარიბების სიხშირის მაჩვენებელი</a:t>
                      </a:r>
                      <a:endParaRPr lang="en-US" sz="1200" b="0" i="0" u="none" strike="noStrike" dirty="0">
                        <a:effectLst/>
                        <a:latin typeface="Calibri" panose="020F0502020204030204" pitchFamily="34" charset="0"/>
                      </a:endParaRPr>
                    </a:p>
                  </a:txBody>
                  <a:tcPr marL="9525" marR="9525" marT="9525" marB="0" anchor="b"/>
                </a:tc>
                <a:tc>
                  <a:txBody>
                    <a:bodyPr/>
                    <a:lstStyle/>
                    <a:p>
                      <a:pPr algn="ctr" fontAlgn="b"/>
                      <a:r>
                        <a:rPr lang="en-US" sz="1100" u="none" strike="noStrike">
                          <a:effectLst/>
                        </a:rPr>
                        <a:t>0.43</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0.25</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0.28</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0.23</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0.34</a:t>
                      </a:r>
                      <a:endParaRPr lang="en-US" sz="1100" b="0" i="0" u="none" strike="noStrike">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0.19</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0.17</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0.22</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0.15</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0.15</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0.07</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0.15</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0.12</a:t>
                      </a:r>
                      <a:endParaRPr lang="en-US" sz="1100" b="0" i="0" u="none" strike="noStrike" dirty="0">
                        <a:effectLst/>
                        <a:latin typeface="Calibri" panose="020F0502020204030204" pitchFamily="34" charset="0"/>
                      </a:endParaRPr>
                    </a:p>
                  </a:txBody>
                  <a:tcPr marL="9525" marR="9525" marT="9525" marB="0" anchor="ctr"/>
                </a:tc>
                <a:tc>
                  <a:txBody>
                    <a:bodyPr/>
                    <a:lstStyle/>
                    <a:p>
                      <a:pPr algn="ctr" fontAlgn="b"/>
                      <a:r>
                        <a:rPr lang="en-US" sz="1100" b="0" i="0" u="none" strike="noStrike" dirty="0">
                          <a:effectLst/>
                          <a:latin typeface="Calibri" panose="020F0502020204030204" pitchFamily="34" charset="0"/>
                        </a:rPr>
                        <a:t>0.13</a:t>
                      </a:r>
                    </a:p>
                  </a:txBody>
                  <a:tcPr marL="9525" marR="9525" marT="9525" marB="0" anchor="ctr"/>
                </a:tc>
                <a:extLst>
                  <a:ext uri="{0D108BD9-81ED-4DB2-BD59-A6C34878D82A}">
                    <a16:rowId xmlns:a16="http://schemas.microsoft.com/office/drawing/2014/main" val="878940246"/>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863586328"/>
              </p:ext>
            </p:extLst>
          </p:nvPr>
        </p:nvGraphicFramePr>
        <p:xfrm>
          <a:off x="2362200" y="1667436"/>
          <a:ext cx="8812904" cy="30406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70312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a:t>
            </a:r>
            <a:r>
              <a:rPr lang="ka-GE" sz="3600" b="1" dirty="0"/>
              <a:t>კმაყოფილება</a:t>
            </a:r>
            <a:endParaRPr lang="en-US" sz="3600" b="1"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222604901"/>
              </p:ext>
            </p:extLst>
          </p:nvPr>
        </p:nvGraphicFramePr>
        <p:xfrm>
          <a:off x="2157868" y="1600200"/>
          <a:ext cx="8153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514600" y="1676400"/>
            <a:ext cx="7315200" cy="369332"/>
          </a:xfrm>
          <a:prstGeom prst="rect">
            <a:avLst/>
          </a:prstGeom>
          <a:noFill/>
        </p:spPr>
        <p:txBody>
          <a:bodyPr wrap="square" rtlCol="0">
            <a:spAutoFit/>
          </a:bodyPr>
          <a:lstStyle/>
          <a:p>
            <a:r>
              <a:rPr lang="ka-GE" dirty="0"/>
              <a:t>სახელმწიფო სერვისებით კმაყოფილება </a:t>
            </a:r>
            <a:r>
              <a:rPr lang="en-US" dirty="0"/>
              <a:t>(%)</a:t>
            </a:r>
          </a:p>
        </p:txBody>
      </p:sp>
      <p:sp>
        <p:nvSpPr>
          <p:cNvPr id="6" name="21 Dikdörtgen"/>
          <p:cNvSpPr>
            <a:spLocks noChangeArrowheads="1"/>
          </p:cNvSpPr>
          <p:nvPr/>
        </p:nvSpPr>
        <p:spPr bwMode="auto">
          <a:xfrm>
            <a:off x="1752600" y="6488668"/>
            <a:ext cx="29610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en-US" sz="900" i="1" dirty="0"/>
          </a:p>
          <a:p>
            <a:r>
              <a:rPr lang="ka-GE" altLang="en-US" sz="900" i="1" dirty="0"/>
              <a:t>წყარო</a:t>
            </a:r>
            <a:r>
              <a:rPr lang="en-US" altLang="en-US" sz="900" i="1" dirty="0"/>
              <a:t>: </a:t>
            </a:r>
            <a:r>
              <a:rPr lang="tr-TR" altLang="en-US" sz="900" i="1" dirty="0"/>
              <a:t>TURKSTAT</a:t>
            </a:r>
            <a:endParaRPr lang="en-US" altLang="en-US" sz="900" b="1" i="1" dirty="0"/>
          </a:p>
        </p:txBody>
      </p:sp>
    </p:spTree>
    <p:extLst>
      <p:ext uri="{BB962C8B-B14F-4D97-AF65-F5344CB8AC3E}">
        <p14:creationId xmlns:p14="http://schemas.microsoft.com/office/powerpoint/2010/main" val="425181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normAutofit fontScale="85000" lnSpcReduction="20000"/>
          </a:bodyPr>
          <a:lstStyle/>
          <a:p>
            <a:pPr>
              <a:defRPr/>
            </a:pPr>
            <a:fld id="{EF62D93A-3BA0-8848-BFA3-D7046C1B555D}" type="slidenum">
              <a:rPr lang="en-US" smtClean="0"/>
              <a:pPr>
                <a:defRPr/>
              </a:pPr>
              <a:t>18</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821426105"/>
              </p:ext>
            </p:extLst>
          </p:nvPr>
        </p:nvGraphicFramePr>
        <p:xfrm>
          <a:off x="1219200" y="558800"/>
          <a:ext cx="9753599" cy="53117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308191" y="5928796"/>
            <a:ext cx="4838700" cy="276999"/>
          </a:xfrm>
          <a:prstGeom prst="rect">
            <a:avLst/>
          </a:prstGeom>
          <a:noFill/>
        </p:spPr>
        <p:txBody>
          <a:bodyPr wrap="square" rtlCol="0">
            <a:spAutoFit/>
          </a:bodyPr>
          <a:lstStyle/>
          <a:p>
            <a:r>
              <a:rPr lang="ka-GE" sz="1200" dirty="0"/>
              <a:t>წყარო</a:t>
            </a:r>
            <a:r>
              <a:rPr lang="en-US" sz="1200" dirty="0"/>
              <a:t>: OECD</a:t>
            </a:r>
          </a:p>
        </p:txBody>
      </p:sp>
    </p:spTree>
    <p:extLst>
      <p:ext uri="{BB962C8B-B14F-4D97-AF65-F5344CB8AC3E}">
        <p14:creationId xmlns:p14="http://schemas.microsoft.com/office/powerpoint/2010/main" val="138219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dirty="0"/>
              <a:t>როგორია შემდეგი ნაბიჯი</a:t>
            </a:r>
            <a:r>
              <a:rPr lang="en-US" dirty="0"/>
              <a:t>?</a:t>
            </a:r>
          </a:p>
        </p:txBody>
      </p:sp>
      <p:sp>
        <p:nvSpPr>
          <p:cNvPr id="4" name="Slide Number Placeholder 3"/>
          <p:cNvSpPr>
            <a:spLocks noGrp="1"/>
          </p:cNvSpPr>
          <p:nvPr>
            <p:ph type="sldNum" sz="quarter" idx="11"/>
          </p:nvPr>
        </p:nvSpPr>
        <p:spPr/>
        <p:txBody>
          <a:bodyPr>
            <a:normAutofit fontScale="85000" lnSpcReduction="20000"/>
          </a:bodyPr>
          <a:lstStyle/>
          <a:p>
            <a:pPr>
              <a:defRPr/>
            </a:pPr>
            <a:fld id="{EF62D93A-3BA0-8848-BFA3-D7046C1B555D}" type="slidenum">
              <a:rPr lang="en-US" smtClean="0"/>
              <a:pPr>
                <a:defRPr/>
              </a:pPr>
              <a:t>19</a:t>
            </a:fld>
            <a:endParaRPr lang="en-US" dirty="0"/>
          </a:p>
        </p:txBody>
      </p:sp>
      <p:sp>
        <p:nvSpPr>
          <p:cNvPr id="5" name="Content Placeholder 4"/>
          <p:cNvSpPr>
            <a:spLocks noGrp="1"/>
          </p:cNvSpPr>
          <p:nvPr>
            <p:ph sz="quarter" idx="12"/>
          </p:nvPr>
        </p:nvSpPr>
        <p:spPr/>
        <p:txBody>
          <a:bodyPr/>
          <a:lstStyle/>
          <a:p>
            <a:pPr marL="457200" indent="-457200">
              <a:buFont typeface="Arial" panose="020B0604020202020204" pitchFamily="34" charset="0"/>
              <a:buChar char="•"/>
            </a:pPr>
            <a:r>
              <a:rPr lang="ka-GE" dirty="0"/>
              <a:t>ეფექტიანობის ზღვარი</a:t>
            </a:r>
            <a:r>
              <a:rPr lang="en-US" dirty="0"/>
              <a:t>(EF)</a:t>
            </a:r>
          </a:p>
          <a:p>
            <a:pPr marL="819150" lvl="2" indent="-457200"/>
            <a:r>
              <a:rPr lang="ka-GE" dirty="0"/>
              <a:t>სიცოცხლის უმაღლესი ხანგრძლივობა უდაბლესი ხარჯებით</a:t>
            </a:r>
            <a:endParaRPr lang="en-US" dirty="0"/>
          </a:p>
          <a:p>
            <a:pPr marL="1173163" lvl="3" indent="-457200"/>
            <a:r>
              <a:rPr lang="ka-GE" dirty="0" err="1"/>
              <a:t>სიკვდილობის</a:t>
            </a:r>
            <a:r>
              <a:rPr lang="ka-GE" dirty="0"/>
              <a:t> თავიდან აცილების შესაძლებლობა</a:t>
            </a:r>
            <a:r>
              <a:rPr lang="en-US" dirty="0"/>
              <a:t>(NCDs)</a:t>
            </a:r>
          </a:p>
          <a:p>
            <a:pPr marL="1173163" lvl="3" indent="-457200"/>
            <a:r>
              <a:rPr lang="ka-GE" dirty="0"/>
              <a:t>პასუხისმგებლობა პრევენციაზე</a:t>
            </a:r>
            <a:r>
              <a:rPr lang="en-US" dirty="0"/>
              <a:t>(NCDs)</a:t>
            </a:r>
          </a:p>
          <a:p>
            <a:pPr marL="1173163" lvl="3" indent="-457200"/>
            <a:r>
              <a:rPr lang="ka-GE" dirty="0"/>
              <a:t>ინვესტიციები ადრეული ბავშვობის ასაკში მყოფი პაციენტების მკურნალობაში</a:t>
            </a:r>
            <a:endParaRPr lang="en-US" dirty="0"/>
          </a:p>
          <a:p>
            <a:pPr marL="457200" indent="-457200">
              <a:buFont typeface="Arial" panose="020B0604020202020204" pitchFamily="34" charset="0"/>
              <a:buChar char="•"/>
            </a:pPr>
            <a:r>
              <a:rPr lang="ka-GE" dirty="0"/>
              <a:t>ღირებულებაზე დამყარებული ჯანდაცვა</a:t>
            </a:r>
            <a:r>
              <a:rPr lang="en-US" dirty="0"/>
              <a:t>(VBH)</a:t>
            </a:r>
          </a:p>
          <a:p>
            <a:pPr marL="819150" lvl="2" indent="-457200"/>
            <a:r>
              <a:rPr lang="ka-GE" dirty="0"/>
              <a:t>ღირებულებაზე ფოკუსირებული ჯანდაცვის სტიმულირება ჯანდაცვის მოცულობის-მოხმარების მიმართ </a:t>
            </a:r>
          </a:p>
          <a:p>
            <a:pPr marL="819150" lvl="2" indent="-457200"/>
            <a:r>
              <a:rPr lang="ka-GE" dirty="0"/>
              <a:t>ეფექტიანობა და პროდუქტიულობა</a:t>
            </a:r>
            <a:endParaRPr lang="en-US" dirty="0"/>
          </a:p>
          <a:p>
            <a:pPr marL="1173163" lvl="3" indent="-457200"/>
            <a:endParaRPr lang="en-US" dirty="0"/>
          </a:p>
        </p:txBody>
      </p:sp>
    </p:spTree>
    <p:extLst>
      <p:ext uri="{BB962C8B-B14F-4D97-AF65-F5344CB8AC3E}">
        <p14:creationId xmlns:p14="http://schemas.microsoft.com/office/powerpoint/2010/main" val="354613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ka-GE" sz="3600" b="1" dirty="0"/>
              <a:t>საყოველთაო ჯანდაცვის დაფარვა თურქეთში : რვა გაკვეთილი გასაზიარებლად</a:t>
            </a:r>
            <a:endParaRPr lang="en-US" sz="3600" b="1" dirty="0"/>
          </a:p>
        </p:txBody>
      </p:sp>
      <p:sp>
        <p:nvSpPr>
          <p:cNvPr id="3" name="Content Placeholder 2"/>
          <p:cNvSpPr>
            <a:spLocks noGrp="1"/>
          </p:cNvSpPr>
          <p:nvPr>
            <p:ph sz="quarter" idx="1"/>
          </p:nvPr>
        </p:nvSpPr>
        <p:spPr/>
        <p:txBody>
          <a:bodyPr>
            <a:normAutofit fontScale="70000" lnSpcReduction="20000"/>
          </a:bodyPr>
          <a:lstStyle/>
          <a:p>
            <a:pPr marL="514350" indent="-514350">
              <a:buFont typeface="+mj-lt"/>
              <a:buAutoNum type="arabicPeriod"/>
            </a:pPr>
            <a:r>
              <a:rPr lang="ka-GE" dirty="0"/>
              <a:t>პოლიტიკური პასუხისმგებლობა და ხელმძღვანელობა მხოლოდ მაღალფარდოვანი სიტყვები არაა. მათ რეალური მნიშვნელობა აქვთ!</a:t>
            </a:r>
            <a:endParaRPr lang="en-US" dirty="0"/>
          </a:p>
          <a:p>
            <a:pPr marL="514350" indent="-514350">
              <a:buFont typeface="+mj-lt"/>
              <a:buAutoNum type="arabicPeriod"/>
            </a:pPr>
            <a:r>
              <a:rPr lang="ka-GE" dirty="0"/>
              <a:t>ასევეა მაკროეკონომიკური და ფისკალური სივრცე</a:t>
            </a:r>
            <a:r>
              <a:rPr lang="en-US" dirty="0"/>
              <a:t>!</a:t>
            </a:r>
          </a:p>
          <a:p>
            <a:pPr marL="514350" indent="-514350">
              <a:buFont typeface="+mj-lt"/>
              <a:buAutoNum type="arabicPeriod"/>
            </a:pPr>
            <a:r>
              <a:rPr lang="ka-GE" dirty="0"/>
              <a:t>წარმოსახვით ხმაურიან რეფორმას საჭიროა თან ახლდეს თანდათანობითი ცვლილებები</a:t>
            </a:r>
            <a:r>
              <a:rPr lang="en-US" dirty="0"/>
              <a:t>.</a:t>
            </a:r>
          </a:p>
          <a:p>
            <a:pPr marL="514350" indent="-514350">
              <a:buFont typeface="+mj-lt"/>
              <a:buAutoNum type="arabicPeriod"/>
            </a:pPr>
            <a:r>
              <a:rPr lang="ka-GE" dirty="0"/>
              <a:t>მზარდი მოთხოვნა უნდა დაკმაყოფილდეს</a:t>
            </a:r>
            <a:r>
              <a:rPr lang="en-US" dirty="0"/>
              <a:t>.</a:t>
            </a:r>
          </a:p>
          <a:p>
            <a:pPr marL="514350" indent="-514350">
              <a:buFont typeface="+mj-lt"/>
              <a:buAutoNum type="arabicPeriod"/>
            </a:pPr>
            <a:r>
              <a:rPr lang="ka-GE" dirty="0"/>
              <a:t>დამაბალანსებელი მოქმედება სიღრმესა და მასშტაბს შორის შედეგების მისაღწევად</a:t>
            </a:r>
            <a:r>
              <a:rPr lang="en-US" dirty="0"/>
              <a:t>.</a:t>
            </a:r>
          </a:p>
          <a:p>
            <a:pPr marL="514350" indent="-514350">
              <a:buFont typeface="+mj-lt"/>
              <a:buAutoNum type="arabicPeriod"/>
            </a:pPr>
            <a:r>
              <a:rPr lang="ka-GE" dirty="0"/>
              <a:t>შეუპოვრობა უმნიშვნელოვანესია მდგრადობისთვის; რეფორმით დაღლა თავიდან უნდა იქნეს აცილებული</a:t>
            </a:r>
            <a:r>
              <a:rPr lang="en-US" dirty="0"/>
              <a:t>.</a:t>
            </a:r>
          </a:p>
          <a:p>
            <a:pPr marL="514350" indent="-514350">
              <a:buFont typeface="+mj-lt"/>
              <a:buAutoNum type="arabicPeriod"/>
            </a:pPr>
            <a:r>
              <a:rPr lang="ka-GE" dirty="0"/>
              <a:t>ფინანსური და ფისკალური მდგრადობა მნიშვნელოვანია, მაგრამ არ უნდა იქნეს მიღწეული საბოლოო მიზნის ხარჯზე, რომელიცაა ჯანდაცვის დონის ამაღლება და შედეგების განაწილება</a:t>
            </a:r>
            <a:r>
              <a:rPr lang="en-US" dirty="0"/>
              <a:t>.</a:t>
            </a:r>
          </a:p>
          <a:p>
            <a:pPr marL="514350" indent="-514350">
              <a:buFont typeface="+mj-lt"/>
              <a:buAutoNum type="arabicPeriod"/>
            </a:pPr>
            <a:r>
              <a:rPr lang="ka-GE" dirty="0"/>
              <a:t>საყოველთაო ჯანდაცვა ჯანდაცვის მოხმარებას კი არ ნიშნავს არამედ ჯანმრთელობის უზრუნველყოფას!</a:t>
            </a:r>
            <a:r>
              <a:rPr lang="en-US" dirty="0"/>
              <a:t>!</a:t>
            </a:r>
          </a:p>
        </p:txBody>
      </p:sp>
    </p:spTree>
    <p:extLst>
      <p:ext uri="{BB962C8B-B14F-4D97-AF65-F5344CB8AC3E}">
        <p14:creationId xmlns:p14="http://schemas.microsoft.com/office/powerpoint/2010/main" val="635153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2439" y="1443600"/>
            <a:ext cx="3877985" cy="369332"/>
          </a:xfrm>
          <a:prstGeom prst="rect">
            <a:avLst/>
          </a:prstGeom>
          <a:noFill/>
        </p:spPr>
        <p:txBody>
          <a:bodyPr wrap="none" rtlCol="0">
            <a:spAutoFit/>
          </a:bodyPr>
          <a:lstStyle/>
          <a:p>
            <a:r>
              <a:rPr lang="ka-GE" dirty="0">
                <a:solidFill>
                  <a:srgbClr val="FF0000"/>
                </a:solidFill>
              </a:rPr>
              <a:t>ჯანდაცვის ხარჯების ეფექტიანობა</a:t>
            </a:r>
            <a:endParaRPr lang="en-US" dirty="0">
              <a:solidFill>
                <a:srgbClr val="FF0000"/>
              </a:solidFill>
            </a:endParaRPr>
          </a:p>
        </p:txBody>
      </p:sp>
      <p:sp>
        <p:nvSpPr>
          <p:cNvPr id="8" name="TextBox 7"/>
          <p:cNvSpPr txBox="1"/>
          <p:nvPr/>
        </p:nvSpPr>
        <p:spPr>
          <a:xfrm>
            <a:off x="6315832" y="1455707"/>
            <a:ext cx="5876168" cy="338554"/>
          </a:xfrm>
          <a:prstGeom prst="rect">
            <a:avLst/>
          </a:prstGeom>
          <a:noFill/>
        </p:spPr>
        <p:txBody>
          <a:bodyPr wrap="square" rtlCol="0">
            <a:spAutoFit/>
          </a:bodyPr>
          <a:lstStyle/>
          <a:p>
            <a:r>
              <a:rPr lang="ka-GE" sz="1600" dirty="0">
                <a:solidFill>
                  <a:srgbClr val="FF0000"/>
                </a:solidFill>
              </a:rPr>
              <a:t>ჯანდაცვის ხარჯების ეფექტიანობა </a:t>
            </a:r>
            <a:r>
              <a:rPr lang="ka-GE" sz="1600" b="1" dirty="0">
                <a:solidFill>
                  <a:srgbClr val="FF0000"/>
                </a:solidFill>
              </a:rPr>
              <a:t>ზღვარი</a:t>
            </a:r>
            <a:endParaRPr lang="en-US" sz="1600" b="1" dirty="0">
              <a:solidFill>
                <a:srgbClr val="FF0000"/>
              </a:solidFill>
            </a:endParaRPr>
          </a:p>
        </p:txBody>
      </p:sp>
      <p:sp>
        <p:nvSpPr>
          <p:cNvPr id="14" name="TextBox 13"/>
          <p:cNvSpPr txBox="1"/>
          <p:nvPr/>
        </p:nvSpPr>
        <p:spPr>
          <a:xfrm>
            <a:off x="1812649" y="6330666"/>
            <a:ext cx="8185702" cy="307777"/>
          </a:xfrm>
          <a:prstGeom prst="rect">
            <a:avLst/>
          </a:prstGeom>
          <a:noFill/>
        </p:spPr>
        <p:txBody>
          <a:bodyPr wrap="none" rtlCol="0">
            <a:spAutoFit/>
          </a:bodyPr>
          <a:lstStyle/>
          <a:p>
            <a:r>
              <a:rPr lang="ka-GE" sz="1400" dirty="0"/>
              <a:t>წყარო</a:t>
            </a:r>
            <a:r>
              <a:rPr lang="en-US" sz="1400" dirty="0"/>
              <a:t> : IMF; Central, Eastern and Southeastern Europe; Reconciling fiscal Consolidation and Growth, Nov 2015.</a:t>
            </a:r>
          </a:p>
        </p:txBody>
      </p:sp>
      <p:sp>
        <p:nvSpPr>
          <p:cNvPr id="15" name="Title 1"/>
          <p:cNvSpPr>
            <a:spLocks noGrp="1"/>
          </p:cNvSpPr>
          <p:nvPr>
            <p:ph type="title"/>
          </p:nvPr>
        </p:nvSpPr>
        <p:spPr>
          <a:xfrm>
            <a:off x="2128432" y="259270"/>
            <a:ext cx="8153400" cy="990600"/>
          </a:xfrm>
        </p:spPr>
        <p:txBody>
          <a:bodyPr>
            <a:normAutofit/>
          </a:bodyPr>
          <a:lstStyle/>
          <a:p>
            <a:pPr algn="ctr"/>
            <a:r>
              <a:rPr lang="ka-GE" sz="2800" b="1" dirty="0">
                <a:effectLst>
                  <a:outerShdw blurRad="38100" dist="38100" dir="2700000" algn="tl">
                    <a:srgbClr val="000000">
                      <a:alpha val="43137"/>
                    </a:srgbClr>
                  </a:outerShdw>
                </a:effectLst>
              </a:rPr>
              <a:t>ჯანდაცვის ხარჯების ეფექტიანობა თურქეთში</a:t>
            </a:r>
            <a:endParaRPr lang="en-US" sz="2800" b="1" dirty="0">
              <a:effectLst>
                <a:outerShdw blurRad="38100" dist="38100" dir="2700000" algn="tl">
                  <a:srgbClr val="000000">
                    <a:alpha val="43137"/>
                  </a:srgbClr>
                </a:outerShdw>
              </a:effectLst>
            </a:endParaRPr>
          </a:p>
        </p:txBody>
      </p:sp>
      <p:graphicFrame>
        <p:nvGraphicFramePr>
          <p:cNvPr id="13" name="Chart 12"/>
          <p:cNvGraphicFramePr>
            <a:graphicFrameLocks/>
          </p:cNvGraphicFramePr>
          <p:nvPr>
            <p:extLst/>
          </p:nvPr>
        </p:nvGraphicFramePr>
        <p:xfrm>
          <a:off x="337732" y="2224607"/>
          <a:ext cx="5867400" cy="314560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869250" y="1841433"/>
            <a:ext cx="5259773" cy="261610"/>
          </a:xfrm>
          <a:prstGeom prst="rect">
            <a:avLst/>
          </a:prstGeom>
          <a:noFill/>
        </p:spPr>
        <p:txBody>
          <a:bodyPr wrap="none" rtlCol="0">
            <a:spAutoFit/>
          </a:bodyPr>
          <a:lstStyle/>
          <a:p>
            <a:r>
              <a:rPr lang="ka-GE" sz="1100" dirty="0"/>
              <a:t>ჯანმრთელი სიცოცხლის ხანგრძლივობა და ჯანდაცვის ხარჯები ერთ სულზე  </a:t>
            </a:r>
            <a:endParaRPr lang="en-US" sz="1100" dirty="0"/>
          </a:p>
        </p:txBody>
      </p:sp>
      <p:graphicFrame>
        <p:nvGraphicFramePr>
          <p:cNvPr id="10" name="Chart 9"/>
          <p:cNvGraphicFramePr>
            <a:graphicFrameLocks/>
          </p:cNvGraphicFramePr>
          <p:nvPr>
            <p:extLst>
              <p:ext uri="{D42A27DB-BD31-4B8C-83A1-F6EECF244321}">
                <p14:modId xmlns:p14="http://schemas.microsoft.com/office/powerpoint/2010/main" val="1200676716"/>
              </p:ext>
            </p:extLst>
          </p:nvPr>
        </p:nvGraphicFramePr>
        <p:xfrm>
          <a:off x="5905499" y="2030877"/>
          <a:ext cx="5855865" cy="359036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6315832" y="1766956"/>
            <a:ext cx="5259773" cy="261610"/>
          </a:xfrm>
          <a:prstGeom prst="rect">
            <a:avLst/>
          </a:prstGeom>
          <a:noFill/>
        </p:spPr>
        <p:txBody>
          <a:bodyPr wrap="none" rtlCol="0">
            <a:spAutoFit/>
          </a:bodyPr>
          <a:lstStyle/>
          <a:p>
            <a:r>
              <a:rPr lang="ka-GE" sz="1100" dirty="0"/>
              <a:t>ჯანმრთელი სიცოცხლის ხანგრძლივობა და ჯანდაცვის ხარჯები ერთ სულზე  </a:t>
            </a:r>
            <a:endParaRPr lang="en-US" sz="1100" dirty="0"/>
          </a:p>
        </p:txBody>
      </p:sp>
      <p:cxnSp>
        <p:nvCxnSpPr>
          <p:cNvPr id="3" name="Straight Arrow Connector 2"/>
          <p:cNvCxnSpPr/>
          <p:nvPr/>
        </p:nvCxnSpPr>
        <p:spPr>
          <a:xfrm flipH="1" flipV="1">
            <a:off x="7029975" y="3057573"/>
            <a:ext cx="1015067" cy="838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8045042" y="2813458"/>
            <a:ext cx="0" cy="18455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679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265311643"/>
              </p:ext>
            </p:extLst>
          </p:nvPr>
        </p:nvGraphicFramePr>
        <p:xfrm>
          <a:off x="228600" y="330200"/>
          <a:ext cx="11518900" cy="62357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42900" y="6488668"/>
            <a:ext cx="4838700" cy="369332"/>
          </a:xfrm>
          <a:prstGeom prst="rect">
            <a:avLst/>
          </a:prstGeom>
          <a:noFill/>
        </p:spPr>
        <p:txBody>
          <a:bodyPr wrap="square" rtlCol="0">
            <a:spAutoFit/>
          </a:bodyPr>
          <a:lstStyle/>
          <a:p>
            <a:r>
              <a:rPr lang="ka-GE" dirty="0"/>
              <a:t>წყარო</a:t>
            </a:r>
            <a:r>
              <a:rPr lang="en-US" dirty="0"/>
              <a:t>: World Health Organization</a:t>
            </a:r>
          </a:p>
        </p:txBody>
      </p:sp>
    </p:spTree>
    <p:extLst>
      <p:ext uri="{BB962C8B-B14F-4D97-AF65-F5344CB8AC3E}">
        <p14:creationId xmlns:p14="http://schemas.microsoft.com/office/powerpoint/2010/main" val="97873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85000" lnSpcReduction="20000"/>
          </a:bodyPr>
          <a:lstStyle/>
          <a:p>
            <a:fld id="{27946F13-D5C0-4D55-B449-EA433D2ED68C}" type="slidenum">
              <a:rPr lang="en-US" smtClean="0"/>
              <a:t>22</a:t>
            </a:fld>
            <a:endParaRPr lang="en-US"/>
          </a:p>
        </p:txBody>
      </p:sp>
      <p:sp>
        <p:nvSpPr>
          <p:cNvPr id="2" name="Rectangle 1"/>
          <p:cNvSpPr/>
          <p:nvPr/>
        </p:nvSpPr>
        <p:spPr>
          <a:xfrm>
            <a:off x="1336879" y="6526635"/>
            <a:ext cx="10236200" cy="261610"/>
          </a:xfrm>
          <a:prstGeom prst="rect">
            <a:avLst/>
          </a:prstGeom>
        </p:spPr>
        <p:txBody>
          <a:bodyPr wrap="square">
            <a:spAutoFit/>
          </a:bodyPr>
          <a:lstStyle/>
          <a:p>
            <a:r>
              <a:rPr lang="ka-GE" sz="1100" dirty="0"/>
              <a:t>წყარო</a:t>
            </a:r>
            <a:r>
              <a:rPr lang="en-US" sz="1100" dirty="0"/>
              <a:t>: Nolte, Ellen, and Martin McKee. "Variations in amenable mortality—trends in 16 high-income nations." Health policy 103, no. 1 (2011): 47-52.</a:t>
            </a:r>
          </a:p>
        </p:txBody>
      </p:sp>
      <p:graphicFrame>
        <p:nvGraphicFramePr>
          <p:cNvPr id="15" name="Chart 14"/>
          <p:cNvGraphicFramePr>
            <a:graphicFrameLocks/>
          </p:cNvGraphicFramePr>
          <p:nvPr>
            <p:extLst>
              <p:ext uri="{D42A27DB-BD31-4B8C-83A1-F6EECF244321}">
                <p14:modId xmlns:p14="http://schemas.microsoft.com/office/powerpoint/2010/main" val="237983583"/>
              </p:ext>
            </p:extLst>
          </p:nvPr>
        </p:nvGraphicFramePr>
        <p:xfrm>
          <a:off x="1196363" y="1516699"/>
          <a:ext cx="9650602" cy="514074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2189527" y="483710"/>
            <a:ext cx="8657438" cy="660238"/>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2800" b="1" dirty="0">
                <a:solidFill>
                  <a:schemeClr val="tx2"/>
                </a:solidFill>
                <a:latin typeface="Cambria" panose="02040503050406030204" pitchFamily="18" charset="0"/>
                <a:cs typeface="Times New Roman" panose="02020603050405020304" pitchFamily="18" charset="0"/>
              </a:rPr>
              <a:t>ჯანდაცვის მიზეზით გამოწვეული </a:t>
            </a:r>
            <a:r>
              <a:rPr lang="ka-GE" sz="2800" b="1" dirty="0" err="1">
                <a:solidFill>
                  <a:schemeClr val="tx2"/>
                </a:solidFill>
                <a:latin typeface="Cambria" panose="02040503050406030204" pitchFamily="18" charset="0"/>
                <a:cs typeface="Times New Roman" panose="02020603050405020304" pitchFamily="18" charset="0"/>
              </a:rPr>
              <a:t>სიკვდილობის</a:t>
            </a:r>
            <a:r>
              <a:rPr lang="ka-GE" sz="2800" b="1" dirty="0">
                <a:solidFill>
                  <a:schemeClr val="tx2"/>
                </a:solidFill>
                <a:latin typeface="Cambria" panose="02040503050406030204" pitchFamily="18" charset="0"/>
                <a:cs typeface="Times New Roman" panose="02020603050405020304" pitchFamily="18" charset="0"/>
              </a:rPr>
              <a:t> მკვეთრი შემცირება</a:t>
            </a:r>
            <a:endParaRPr lang="en-US" sz="2800" b="1" dirty="0">
              <a:solidFill>
                <a:schemeClr val="tx2"/>
              </a:solidFill>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344538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400" dirty="0"/>
              <a:t>ადრეული ბავშვობის ასაკში განვითარების პროგრამების დაფარვა თურქეთში</a:t>
            </a:r>
            <a:endParaRPr lang="en-US" sz="2400" dirty="0"/>
          </a:p>
        </p:txBody>
      </p:sp>
      <p:cxnSp>
        <p:nvCxnSpPr>
          <p:cNvPr id="8" name="Straight Connector 7"/>
          <p:cNvCxnSpPr/>
          <p:nvPr/>
        </p:nvCxnSpPr>
        <p:spPr>
          <a:xfrm flipV="1">
            <a:off x="10134600" y="1905000"/>
            <a:ext cx="0" cy="4038600"/>
          </a:xfrm>
          <a:prstGeom prst="line">
            <a:avLst/>
          </a:prstGeom>
          <a:ln w="19050">
            <a:solidFill>
              <a:schemeClr val="accent1">
                <a:alpha val="74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p:cNvGraphicFramePr>
            <a:graphicFrameLocks noGrp="1"/>
          </p:cNvGraphicFramePr>
          <p:nvPr>
            <p:ph sz="quarter" idx="1"/>
            <p:extLst/>
          </p:nvPr>
        </p:nvGraphicFramePr>
        <p:xfrm>
          <a:off x="2136775" y="1676400"/>
          <a:ext cx="8153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600200" y="1447800"/>
            <a:ext cx="2514600" cy="307777"/>
          </a:xfrm>
          <a:prstGeom prst="rect">
            <a:avLst/>
          </a:prstGeom>
          <a:noFill/>
        </p:spPr>
        <p:txBody>
          <a:bodyPr wrap="square" rtlCol="0">
            <a:spAutoFit/>
          </a:bodyPr>
          <a:lstStyle/>
          <a:p>
            <a:r>
              <a:rPr lang="ka-GE" sz="1400" dirty="0"/>
              <a:t>ბავშვის განვითარების ფაზა</a:t>
            </a:r>
            <a:endParaRPr lang="en-US" sz="1400" dirty="0"/>
          </a:p>
        </p:txBody>
      </p:sp>
      <p:sp>
        <p:nvSpPr>
          <p:cNvPr id="5" name="TextBox 4"/>
          <p:cNvSpPr txBox="1"/>
          <p:nvPr/>
        </p:nvSpPr>
        <p:spPr>
          <a:xfrm>
            <a:off x="4419600" y="1447800"/>
            <a:ext cx="1752600" cy="307777"/>
          </a:xfrm>
          <a:prstGeom prst="rect">
            <a:avLst/>
          </a:prstGeom>
          <a:noFill/>
        </p:spPr>
        <p:txBody>
          <a:bodyPr wrap="square" rtlCol="0">
            <a:spAutoFit/>
          </a:bodyPr>
          <a:lstStyle/>
          <a:p>
            <a:r>
              <a:rPr lang="ka-GE" sz="1400" dirty="0"/>
              <a:t>ინტერვენცია</a:t>
            </a:r>
            <a:endParaRPr lang="en-US" sz="1400" dirty="0"/>
          </a:p>
        </p:txBody>
      </p:sp>
      <p:sp>
        <p:nvSpPr>
          <p:cNvPr id="7" name="TextBox 6"/>
          <p:cNvSpPr txBox="1"/>
          <p:nvPr/>
        </p:nvSpPr>
        <p:spPr>
          <a:xfrm>
            <a:off x="6858000" y="1447800"/>
            <a:ext cx="3124200" cy="307777"/>
          </a:xfrm>
          <a:prstGeom prst="rect">
            <a:avLst/>
          </a:prstGeom>
          <a:noFill/>
        </p:spPr>
        <p:txBody>
          <a:bodyPr wrap="square" rtlCol="0">
            <a:spAutoFit/>
          </a:bodyPr>
          <a:lstStyle/>
          <a:p>
            <a:r>
              <a:rPr lang="ka-GE" sz="1400" dirty="0"/>
              <a:t>ასაკობრივი ჯგუფის დაფარვა</a:t>
            </a:r>
            <a:endParaRPr lang="en-US" sz="1400" dirty="0"/>
          </a:p>
        </p:txBody>
      </p:sp>
    </p:spTree>
    <p:extLst>
      <p:ext uri="{BB962C8B-B14F-4D97-AF65-F5344CB8AC3E}">
        <p14:creationId xmlns:p14="http://schemas.microsoft.com/office/powerpoint/2010/main" val="2025398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85000" lnSpcReduction="20000"/>
          </a:bodyPr>
          <a:lstStyle/>
          <a:p>
            <a:fld id="{27946F13-D5C0-4D55-B449-EA433D2ED68C}" type="slidenum">
              <a:rPr lang="en-US" smtClean="0"/>
              <a:t>24</a:t>
            </a:fld>
            <a:endParaRPr lang="en-US"/>
          </a:p>
        </p:txBody>
      </p:sp>
      <p:sp>
        <p:nvSpPr>
          <p:cNvPr id="12" name="Rectangle 11"/>
          <p:cNvSpPr/>
          <p:nvPr/>
        </p:nvSpPr>
        <p:spPr>
          <a:xfrm>
            <a:off x="538734" y="281542"/>
            <a:ext cx="9562233" cy="954107"/>
          </a:xfrm>
          <a:prstGeom prst="rect">
            <a:avLst/>
          </a:prstGeom>
        </p:spPr>
        <p:txBody>
          <a:bodyPr wrap="none">
            <a:spAutoFit/>
          </a:bodyPr>
          <a:lstStyle/>
          <a:p>
            <a:pPr algn="ctr"/>
            <a:r>
              <a:rPr lang="ka-GE" sz="2800" b="1" dirty="0">
                <a:solidFill>
                  <a:schemeClr val="tx2"/>
                </a:solidFill>
                <a:latin typeface="Century Gothic" panose="020B0502020202020204" pitchFamily="34" charset="0"/>
              </a:rPr>
              <a:t>ღირებულებებზე დამყარებული ჯანდაცვა ინვალიდობის </a:t>
            </a:r>
          </a:p>
          <a:p>
            <a:pPr algn="ctr"/>
            <a:r>
              <a:rPr lang="ka-GE" sz="2800" b="1" dirty="0">
                <a:solidFill>
                  <a:schemeClr val="tx2"/>
                </a:solidFill>
                <a:latin typeface="Century Gothic" panose="020B0502020202020204" pitchFamily="34" charset="0"/>
              </a:rPr>
              <a:t>ეროვნული საბჭოს ეპოქაში</a:t>
            </a:r>
            <a:endParaRPr lang="en-US" sz="4000" b="1" dirty="0">
              <a:solidFill>
                <a:schemeClr val="tx2"/>
              </a:solidFill>
              <a:latin typeface="Century Gothic" panose="020B0502020202020204" pitchFamily="34" charset="0"/>
            </a:endParaRPr>
          </a:p>
        </p:txBody>
      </p:sp>
      <p:sp>
        <p:nvSpPr>
          <p:cNvPr id="20" name="Rectangle 19"/>
          <p:cNvSpPr/>
          <p:nvPr/>
        </p:nvSpPr>
        <p:spPr>
          <a:xfrm>
            <a:off x="6597724" y="2501282"/>
            <a:ext cx="2598814" cy="127914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ka-GE" sz="2400" b="1" dirty="0">
                <a:latin typeface="Century Gothic" panose="020B0502020202020204" pitchFamily="34" charset="0"/>
              </a:rPr>
              <a:t>ჯანდაცვა ყველა პოლიტიკაში</a:t>
            </a:r>
            <a:endParaRPr lang="en-US" sz="2400" b="1" dirty="0">
              <a:latin typeface="Century Gothic" panose="020B0502020202020204" pitchFamily="34" charset="0"/>
            </a:endParaRPr>
          </a:p>
        </p:txBody>
      </p:sp>
      <p:sp>
        <p:nvSpPr>
          <p:cNvPr id="21" name="Rectangle 20"/>
          <p:cNvSpPr/>
          <p:nvPr/>
        </p:nvSpPr>
        <p:spPr>
          <a:xfrm>
            <a:off x="2419301" y="2544953"/>
            <a:ext cx="2598814" cy="127914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ka-GE" sz="2000" b="1" dirty="0">
                <a:latin typeface="Century Gothic" panose="020B0502020202020204" pitchFamily="34" charset="0"/>
              </a:rPr>
              <a:t>საყოველთაო ჯანდაცვის მხრიდან დაფარვა</a:t>
            </a:r>
            <a:endParaRPr lang="en-US" sz="2000" b="1" dirty="0">
              <a:latin typeface="Century Gothic" panose="020B0502020202020204" pitchFamily="34" charset="0"/>
            </a:endParaRPr>
          </a:p>
        </p:txBody>
      </p:sp>
      <p:sp>
        <p:nvSpPr>
          <p:cNvPr id="22" name="Rectangle 21"/>
          <p:cNvSpPr/>
          <p:nvPr/>
        </p:nvSpPr>
        <p:spPr>
          <a:xfrm>
            <a:off x="6597724" y="4395147"/>
            <a:ext cx="2598814" cy="515741"/>
          </a:xfrm>
          <a:prstGeom prst="rect">
            <a:avLst/>
          </a:prstGeom>
          <a:solidFill>
            <a:schemeClr val="tx2">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ka-GE" sz="2000" b="1" dirty="0">
                <a:latin typeface="Century Gothic" panose="020B0502020202020204" pitchFamily="34" charset="0"/>
              </a:rPr>
              <a:t>მოსახლეობის დონე</a:t>
            </a:r>
            <a:endParaRPr lang="en-US" sz="2000" b="1" dirty="0">
              <a:latin typeface="Century Gothic" panose="020B0502020202020204" pitchFamily="34" charset="0"/>
            </a:endParaRPr>
          </a:p>
        </p:txBody>
      </p:sp>
      <p:sp>
        <p:nvSpPr>
          <p:cNvPr id="23" name="Rectangle 22"/>
          <p:cNvSpPr/>
          <p:nvPr/>
        </p:nvSpPr>
        <p:spPr>
          <a:xfrm>
            <a:off x="2446280" y="4395147"/>
            <a:ext cx="2598814" cy="515741"/>
          </a:xfrm>
          <a:prstGeom prst="rect">
            <a:avLst/>
          </a:prstGeom>
          <a:solidFill>
            <a:schemeClr val="tx2">
              <a:lumMod val="25000"/>
              <a:lumOff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ka-GE" sz="2000" b="1" dirty="0">
                <a:latin typeface="Century Gothic" panose="020B0502020202020204" pitchFamily="34" charset="0"/>
              </a:rPr>
              <a:t>ინდივიდუალური დონე</a:t>
            </a:r>
            <a:endParaRPr lang="en-US" sz="2000" b="1" dirty="0">
              <a:latin typeface="Century Gothic" panose="020B0502020202020204" pitchFamily="34" charset="0"/>
            </a:endParaRPr>
          </a:p>
        </p:txBody>
      </p:sp>
      <p:sp>
        <p:nvSpPr>
          <p:cNvPr id="2" name="Rectangle 1"/>
          <p:cNvSpPr/>
          <p:nvPr/>
        </p:nvSpPr>
        <p:spPr>
          <a:xfrm>
            <a:off x="1995948" y="2224585"/>
            <a:ext cx="7430107" cy="3773092"/>
          </a:xfrm>
          <a:prstGeom prst="rect">
            <a:avLst/>
          </a:prstGeom>
          <a:noFill/>
          <a:ln w="38100">
            <a:solidFill>
              <a:schemeClr val="tx2">
                <a:lumMod val="25000"/>
                <a:lumOff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Left-Right Arrow 3"/>
          <p:cNvSpPr/>
          <p:nvPr/>
        </p:nvSpPr>
        <p:spPr>
          <a:xfrm>
            <a:off x="5126504" y="3289683"/>
            <a:ext cx="1431892" cy="1105464"/>
          </a:xfrm>
          <a:prstGeom prst="leftRightArrow">
            <a:avLst>
              <a:gd name="adj1" fmla="val 55751"/>
              <a:gd name="adj2" fmla="val 44249"/>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43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ka-GE" sz="3600" b="1" dirty="0"/>
              <a:t>ღირებულებებზე დამყარებული ჯანდაცვის სისტემის მიმართულებით</a:t>
            </a:r>
            <a:endParaRPr lang="en-US" sz="3600" b="1" dirty="0"/>
          </a:p>
        </p:txBody>
      </p:sp>
      <p:sp>
        <p:nvSpPr>
          <p:cNvPr id="4" name="Slide Number Placeholder 3"/>
          <p:cNvSpPr>
            <a:spLocks noGrp="1"/>
          </p:cNvSpPr>
          <p:nvPr>
            <p:ph type="sldNum" sz="quarter" idx="11"/>
          </p:nvPr>
        </p:nvSpPr>
        <p:spPr/>
        <p:txBody>
          <a:bodyPr>
            <a:normAutofit fontScale="85000" lnSpcReduction="20000"/>
          </a:bodyPr>
          <a:lstStyle/>
          <a:p>
            <a:pPr>
              <a:defRPr/>
            </a:pPr>
            <a:fld id="{EF62D93A-3BA0-8848-BFA3-D7046C1B555D}" type="slidenum">
              <a:rPr lang="en-US" smtClean="0"/>
              <a:pPr>
                <a:defRPr/>
              </a:pPr>
              <a:t>25</a:t>
            </a:fld>
            <a:endParaRPr lang="en-US" dirty="0"/>
          </a:p>
        </p:txBody>
      </p:sp>
      <p:pic>
        <p:nvPicPr>
          <p:cNvPr id="6" name="Content Placeholder 5"/>
          <p:cNvPicPr>
            <a:picLocks noGrp="1" noChangeAspect="1"/>
          </p:cNvPicPr>
          <p:nvPr>
            <p:ph sz="quarter" idx="12"/>
          </p:nvPr>
        </p:nvPicPr>
        <p:blipFill>
          <a:blip r:embed="rId2"/>
          <a:stretch>
            <a:fillRect/>
          </a:stretch>
        </p:blipFill>
        <p:spPr>
          <a:xfrm>
            <a:off x="781939" y="1791093"/>
            <a:ext cx="10737616" cy="4805497"/>
          </a:xfrm>
          <a:prstGeom prst="rect">
            <a:avLst/>
          </a:prstGeom>
        </p:spPr>
      </p:pic>
    </p:spTree>
    <p:extLst>
      <p:ext uri="{BB962C8B-B14F-4D97-AF65-F5344CB8AC3E}">
        <p14:creationId xmlns:p14="http://schemas.microsoft.com/office/powerpoint/2010/main" val="2082741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a:t>გადახდის მოდალობა და ჯანდაცვის შედეგები</a:t>
            </a:r>
            <a:endParaRPr lang="en-US" sz="3200" b="1" dirty="0"/>
          </a:p>
        </p:txBody>
      </p:sp>
      <p:sp>
        <p:nvSpPr>
          <p:cNvPr id="4" name="Slide Number Placeholder 3"/>
          <p:cNvSpPr>
            <a:spLocks noGrp="1"/>
          </p:cNvSpPr>
          <p:nvPr>
            <p:ph type="sldNum" sz="quarter" idx="11"/>
          </p:nvPr>
        </p:nvSpPr>
        <p:spPr/>
        <p:txBody>
          <a:bodyPr>
            <a:normAutofit fontScale="85000" lnSpcReduction="20000"/>
          </a:bodyPr>
          <a:lstStyle/>
          <a:p>
            <a:pPr>
              <a:defRPr/>
            </a:pPr>
            <a:fld id="{EF62D93A-3BA0-8848-BFA3-D7046C1B555D}" type="slidenum">
              <a:rPr lang="en-US" smtClean="0"/>
              <a:pPr>
                <a:defRPr/>
              </a:pPr>
              <a:t>26</a:t>
            </a:fld>
            <a:endParaRPr lang="en-US" dirty="0"/>
          </a:p>
        </p:txBody>
      </p:sp>
      <p:pic>
        <p:nvPicPr>
          <p:cNvPr id="6" name="Content Placeholder 5"/>
          <p:cNvPicPr>
            <a:picLocks noGrp="1" noChangeAspect="1"/>
          </p:cNvPicPr>
          <p:nvPr>
            <p:ph sz="quarter" idx="12"/>
          </p:nvPr>
        </p:nvPicPr>
        <p:blipFill>
          <a:blip r:embed="rId3"/>
          <a:stretch>
            <a:fillRect/>
          </a:stretch>
        </p:blipFill>
        <p:spPr>
          <a:xfrm>
            <a:off x="2110132" y="1516698"/>
            <a:ext cx="7802053" cy="4752975"/>
          </a:xfrm>
          <a:prstGeom prst="rect">
            <a:avLst/>
          </a:prstGeom>
        </p:spPr>
      </p:pic>
    </p:spTree>
    <p:extLst>
      <p:ext uri="{BB962C8B-B14F-4D97-AF65-F5344CB8AC3E}">
        <p14:creationId xmlns:p14="http://schemas.microsoft.com/office/powerpoint/2010/main" val="2334298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lipse 29"/>
          <p:cNvSpPr/>
          <p:nvPr/>
        </p:nvSpPr>
        <p:spPr>
          <a:xfrm>
            <a:off x="3159823"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Elipse 29"/>
          <p:cNvSpPr/>
          <p:nvPr/>
        </p:nvSpPr>
        <p:spPr>
          <a:xfrm>
            <a:off x="6046397"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29"/>
          <p:cNvSpPr/>
          <p:nvPr/>
        </p:nvSpPr>
        <p:spPr>
          <a:xfrm>
            <a:off x="8906083"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angle 2"/>
          <p:cNvSpPr>
            <a:spLocks noGrp="1" noChangeArrowheads="1"/>
          </p:cNvSpPr>
          <p:nvPr>
            <p:ph type="title"/>
          </p:nvPr>
        </p:nvSpPr>
        <p:spPr>
          <a:xfrm>
            <a:off x="860597" y="477275"/>
            <a:ext cx="10515600" cy="614781"/>
          </a:xfrm>
        </p:spPr>
        <p:txBody>
          <a:bodyPr>
            <a:normAutofit fontScale="90000"/>
          </a:bodyPr>
          <a:lstStyle/>
          <a:p>
            <a:pPr algn="ctr"/>
            <a:r>
              <a:rPr lang="ka-GE" sz="3200" b="1" dirty="0"/>
              <a:t>ქრონიკული დაავადებების მკურნალობის </a:t>
            </a:r>
            <a:r>
              <a:rPr lang="ka-GE" sz="3200" b="1" dirty="0" err="1"/>
              <a:t>მაღალეფექტური</a:t>
            </a:r>
            <a:r>
              <a:rPr lang="ka-GE" sz="3200" b="1" dirty="0"/>
              <a:t> სისტემის მახასიათებლები</a:t>
            </a:r>
            <a:endParaRPr lang="en-US" sz="3200" b="1" dirty="0"/>
          </a:p>
        </p:txBody>
      </p:sp>
      <p:sp>
        <p:nvSpPr>
          <p:cNvPr id="41" name="Rectangle 3"/>
          <p:cNvSpPr txBox="1">
            <a:spLocks noChangeArrowheads="1"/>
          </p:cNvSpPr>
          <p:nvPr/>
        </p:nvSpPr>
        <p:spPr>
          <a:xfrm>
            <a:off x="668684" y="2234275"/>
            <a:ext cx="4705351" cy="40941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2D050"/>
              </a:buClr>
              <a:buFont typeface="Wingdings" panose="05000000000000000000" pitchFamily="2" charset="2"/>
              <a:buChar char="ü"/>
            </a:pPr>
            <a:r>
              <a:rPr lang="ka-GE" sz="2000" dirty="0"/>
              <a:t>უნივერსალური დაფარვა</a:t>
            </a:r>
            <a:endParaRPr lang="en-GB" sz="2000" dirty="0"/>
          </a:p>
          <a:p>
            <a:pPr>
              <a:buClr>
                <a:srgbClr val="92D050"/>
              </a:buClr>
              <a:buFont typeface="Wingdings" panose="05000000000000000000" pitchFamily="2" charset="2"/>
              <a:buChar char="ü"/>
            </a:pPr>
            <a:r>
              <a:rPr lang="ka-GE" sz="2000" dirty="0"/>
              <a:t>თანასწორი წვდომა </a:t>
            </a:r>
            <a:r>
              <a:rPr lang="en-GB" sz="2000" dirty="0"/>
              <a:t>(</a:t>
            </a:r>
            <a:r>
              <a:rPr lang="ka-GE" sz="2000" dirty="0"/>
              <a:t>უფასო მომსახურების წერტილში</a:t>
            </a:r>
            <a:r>
              <a:rPr lang="en-GB" sz="2000" dirty="0"/>
              <a:t>)</a:t>
            </a:r>
          </a:p>
          <a:p>
            <a:pPr>
              <a:buClr>
                <a:srgbClr val="FF0000"/>
              </a:buClr>
              <a:buFont typeface="Wingdings" panose="05000000000000000000" pitchFamily="2" charset="2"/>
              <a:buChar char="Ø"/>
            </a:pPr>
            <a:r>
              <a:rPr lang="ka-GE" sz="2000" dirty="0"/>
              <a:t>ავადმყოფობის პრევენცია</a:t>
            </a:r>
            <a:endParaRPr lang="en-GB" sz="2000" dirty="0"/>
          </a:p>
          <a:p>
            <a:pPr>
              <a:buClr>
                <a:srgbClr val="FF0000"/>
              </a:buClr>
              <a:buFont typeface="Wingdings" panose="05000000000000000000" pitchFamily="2" charset="2"/>
              <a:buChar char="Ø"/>
            </a:pPr>
            <a:r>
              <a:rPr lang="ka-GE" sz="2000" dirty="0" err="1"/>
              <a:t>თვითმართვის</a:t>
            </a:r>
            <a:r>
              <a:rPr lang="ka-GE" sz="2000" dirty="0"/>
              <a:t> მხარდაჭერა</a:t>
            </a:r>
            <a:endParaRPr lang="en-GB" sz="2000" dirty="0"/>
          </a:p>
          <a:p>
            <a:pPr>
              <a:buClr>
                <a:srgbClr val="92D050"/>
              </a:buClr>
              <a:buFont typeface="Wingdings" panose="05000000000000000000" pitchFamily="2" charset="2"/>
              <a:buChar char="ü"/>
            </a:pPr>
            <a:r>
              <a:rPr lang="ka-GE" sz="2000" dirty="0"/>
              <a:t>პირველადი დახმარება</a:t>
            </a:r>
            <a:endParaRPr lang="en-GB" sz="2000" dirty="0"/>
          </a:p>
          <a:p>
            <a:pPr>
              <a:buClr>
                <a:srgbClr val="FF0000"/>
              </a:buClr>
              <a:buFont typeface="Wingdings" panose="05000000000000000000" pitchFamily="2" charset="2"/>
              <a:buChar char="Ø"/>
            </a:pPr>
            <a:r>
              <a:rPr lang="ka-GE" sz="2000" dirty="0"/>
              <a:t>მოსახლეობის რისკის მართვა</a:t>
            </a:r>
            <a:endParaRPr lang="en-GB" sz="2000" dirty="0"/>
          </a:p>
          <a:p>
            <a:pPr>
              <a:buClr>
                <a:srgbClr val="FF0000"/>
              </a:buClr>
              <a:buFont typeface="Wingdings" panose="05000000000000000000" pitchFamily="2" charset="2"/>
              <a:buChar char="Ø"/>
            </a:pPr>
            <a:r>
              <a:rPr lang="ka-GE" sz="2000" dirty="0"/>
              <a:t>ინტეგრაცია</a:t>
            </a:r>
            <a:r>
              <a:rPr lang="en-GB" sz="2000" dirty="0"/>
              <a:t> (</a:t>
            </a:r>
            <a:r>
              <a:rPr lang="ka-GE" sz="2000" dirty="0"/>
              <a:t>პირველადი დახმარება</a:t>
            </a:r>
            <a:r>
              <a:rPr lang="en-GB" sz="2000" dirty="0"/>
              <a:t> </a:t>
            </a:r>
            <a:r>
              <a:rPr lang="ka-GE" sz="2000" dirty="0"/>
              <a:t>და სპეციალისტი</a:t>
            </a:r>
            <a:r>
              <a:rPr lang="en-GB" sz="2000" dirty="0"/>
              <a:t>)</a:t>
            </a:r>
          </a:p>
          <a:p>
            <a:pPr>
              <a:buClr>
                <a:srgbClr val="92D050"/>
              </a:buClr>
              <a:buFont typeface="Wingdings" panose="05000000000000000000" pitchFamily="2" charset="2"/>
              <a:buChar char="ü"/>
            </a:pPr>
            <a:r>
              <a:rPr lang="ka-GE" sz="2000" dirty="0"/>
              <a:t>ინფორმაციული ტექნოლოგიები</a:t>
            </a:r>
            <a:endParaRPr lang="en-GB" sz="2000" dirty="0"/>
          </a:p>
          <a:p>
            <a:pPr>
              <a:buClr>
                <a:srgbClr val="FF0000"/>
              </a:buClr>
              <a:buFont typeface="Wingdings" panose="05000000000000000000" pitchFamily="2" charset="2"/>
              <a:buChar char="Ø"/>
            </a:pPr>
            <a:r>
              <a:rPr lang="ka-GE" sz="2000" dirty="0"/>
              <a:t>კოორდინაცია</a:t>
            </a:r>
            <a:endParaRPr lang="en-US" sz="2000" dirty="0"/>
          </a:p>
        </p:txBody>
      </p:sp>
      <p:sp>
        <p:nvSpPr>
          <p:cNvPr id="42" name="AutoShape 4"/>
          <p:cNvSpPr>
            <a:spLocks/>
          </p:cNvSpPr>
          <p:nvPr/>
        </p:nvSpPr>
        <p:spPr bwMode="auto">
          <a:xfrm>
            <a:off x="5197329" y="2264904"/>
            <a:ext cx="1153584" cy="3744912"/>
          </a:xfrm>
          <a:prstGeom prst="rightBrace">
            <a:avLst>
              <a:gd name="adj1" fmla="val 36070"/>
              <a:gd name="adj2" fmla="val 50000"/>
            </a:avLst>
          </a:prstGeom>
          <a:noFill/>
          <a:ln w="38100">
            <a:solidFill>
              <a:schemeClr val="tx1"/>
            </a:solidFill>
            <a:round/>
            <a:headEnd/>
            <a:tailEnd/>
          </a:ln>
          <a:effectLst/>
        </p:spPr>
        <p:txBody>
          <a:bodyPr wrap="none" anchor="ctr"/>
          <a:lstStyle/>
          <a:p>
            <a:endParaRPr lang="fr-CA"/>
          </a:p>
        </p:txBody>
      </p:sp>
      <p:sp>
        <p:nvSpPr>
          <p:cNvPr id="43" name="Text Box 5"/>
          <p:cNvSpPr txBox="1">
            <a:spLocks noChangeArrowheads="1"/>
          </p:cNvSpPr>
          <p:nvPr/>
        </p:nvSpPr>
        <p:spPr bwMode="auto">
          <a:xfrm>
            <a:off x="6653596" y="3721861"/>
            <a:ext cx="1566454" cy="830997"/>
          </a:xfrm>
          <a:prstGeom prst="rect">
            <a:avLst/>
          </a:prstGeom>
          <a:noFill/>
          <a:ln w="9525">
            <a:noFill/>
            <a:miter lim="800000"/>
            <a:headEnd/>
            <a:tailEnd/>
          </a:ln>
          <a:effectLst/>
        </p:spPr>
        <p:txBody>
          <a:bodyPr wrap="none">
            <a:spAutoFit/>
          </a:bodyPr>
          <a:lstStyle/>
          <a:p>
            <a:r>
              <a:rPr lang="ka-GE" sz="2400" b="1" dirty="0">
                <a:solidFill>
                  <a:srgbClr val="990033"/>
                </a:solidFill>
              </a:rPr>
              <a:t>სისტემის </a:t>
            </a:r>
          </a:p>
          <a:p>
            <a:r>
              <a:rPr lang="ka-GE" sz="2400" b="1" dirty="0">
                <a:solidFill>
                  <a:srgbClr val="990033"/>
                </a:solidFill>
              </a:rPr>
              <a:t>მოწყობა</a:t>
            </a:r>
            <a:endParaRPr lang="en-US" sz="2400" b="1" dirty="0">
              <a:solidFill>
                <a:srgbClr val="990033"/>
              </a:solidFill>
            </a:endParaRPr>
          </a:p>
        </p:txBody>
      </p:sp>
      <p:sp>
        <p:nvSpPr>
          <p:cNvPr id="44" name="Text Box 6"/>
          <p:cNvSpPr txBox="1">
            <a:spLocks noChangeArrowheads="1"/>
          </p:cNvSpPr>
          <p:nvPr/>
        </p:nvSpPr>
        <p:spPr bwMode="auto">
          <a:xfrm>
            <a:off x="1781645" y="6210748"/>
            <a:ext cx="8161658" cy="276999"/>
          </a:xfrm>
          <a:prstGeom prst="rect">
            <a:avLst/>
          </a:prstGeom>
          <a:noFill/>
          <a:ln w="9525">
            <a:noFill/>
            <a:miter lim="800000"/>
            <a:headEnd/>
            <a:tailEnd/>
          </a:ln>
          <a:effectLst/>
        </p:spPr>
        <p:txBody>
          <a:bodyPr wrap="none">
            <a:spAutoFit/>
          </a:bodyPr>
          <a:lstStyle/>
          <a:p>
            <a:r>
              <a:rPr lang="ka-GE" sz="1200" dirty="0"/>
              <a:t>წყარო</a:t>
            </a:r>
            <a:r>
              <a:rPr lang="en-GB" sz="1200" dirty="0"/>
              <a:t>: Ham C: The ten characteristics of high performing chronic care system. Health Economics, Policy and Law. 2010; 5:71-90</a:t>
            </a:r>
            <a:endParaRPr lang="en-US" sz="1200" dirty="0"/>
          </a:p>
        </p:txBody>
      </p:sp>
      <p:sp>
        <p:nvSpPr>
          <p:cNvPr id="45" name="AutoShape 7"/>
          <p:cNvSpPr>
            <a:spLocks/>
          </p:cNvSpPr>
          <p:nvPr/>
        </p:nvSpPr>
        <p:spPr bwMode="auto">
          <a:xfrm rot="10800000">
            <a:off x="8173362" y="2264904"/>
            <a:ext cx="1153584" cy="3744912"/>
          </a:xfrm>
          <a:prstGeom prst="rightBrace">
            <a:avLst>
              <a:gd name="adj1" fmla="val 36070"/>
              <a:gd name="adj2" fmla="val 50000"/>
            </a:avLst>
          </a:prstGeom>
          <a:noFill/>
          <a:ln w="38100">
            <a:solidFill>
              <a:schemeClr val="tx1"/>
            </a:solidFill>
            <a:round/>
            <a:headEnd/>
            <a:tailEnd/>
          </a:ln>
          <a:effectLst/>
        </p:spPr>
        <p:txBody>
          <a:bodyPr wrap="none" anchor="ctr"/>
          <a:lstStyle/>
          <a:p>
            <a:endParaRPr lang="fr-CA"/>
          </a:p>
        </p:txBody>
      </p:sp>
      <p:sp>
        <p:nvSpPr>
          <p:cNvPr id="46" name="Text Box 8"/>
          <p:cNvSpPr txBox="1">
            <a:spLocks noChangeArrowheads="1"/>
          </p:cNvSpPr>
          <p:nvPr/>
        </p:nvSpPr>
        <p:spPr bwMode="auto">
          <a:xfrm>
            <a:off x="8943012" y="2760205"/>
            <a:ext cx="2620433" cy="2123658"/>
          </a:xfrm>
          <a:prstGeom prst="rect">
            <a:avLst/>
          </a:prstGeom>
          <a:noFill/>
          <a:ln w="9525">
            <a:noFill/>
            <a:miter lim="800000"/>
            <a:headEnd/>
            <a:tailEnd/>
          </a:ln>
          <a:effectLst/>
        </p:spPr>
        <p:txBody>
          <a:bodyPr>
            <a:spAutoFit/>
          </a:bodyPr>
          <a:lstStyle/>
          <a:p>
            <a:pPr marL="285750" indent="-285750">
              <a:buClr>
                <a:srgbClr val="FFC000"/>
              </a:buClr>
              <a:buFont typeface="Wingdings" panose="05000000000000000000" pitchFamily="2" charset="2"/>
              <a:buChar char="Ø"/>
            </a:pPr>
            <a:r>
              <a:rPr lang="ka-GE" sz="1600" dirty="0"/>
              <a:t>ექიმების ლიდერობა</a:t>
            </a:r>
            <a:endParaRPr lang="en-GB" sz="1600" dirty="0"/>
          </a:p>
          <a:p>
            <a:pPr marL="285750" indent="-285750">
              <a:buClr>
                <a:srgbClr val="FFC000"/>
              </a:buClr>
              <a:buFont typeface="Wingdings" panose="05000000000000000000" pitchFamily="2" charset="2"/>
              <a:buChar char="Ø"/>
            </a:pPr>
            <a:r>
              <a:rPr lang="ka-GE" sz="1600" dirty="0"/>
              <a:t>პაციენტთა შედეგების შეფასება</a:t>
            </a:r>
            <a:endParaRPr lang="en-GB" sz="1600" dirty="0"/>
          </a:p>
          <a:p>
            <a:pPr marL="285750" indent="-285750">
              <a:buClr>
                <a:srgbClr val="FFC000"/>
              </a:buClr>
              <a:buFont typeface="Wingdings" panose="05000000000000000000" pitchFamily="2" charset="2"/>
              <a:buChar char="Ø"/>
            </a:pPr>
            <a:r>
              <a:rPr lang="ka-GE" sz="1600" dirty="0"/>
              <a:t>სტიმულების შეხამება</a:t>
            </a:r>
            <a:endParaRPr lang="en-GB" sz="1600" dirty="0"/>
          </a:p>
          <a:p>
            <a:pPr marL="285750" indent="-285750">
              <a:buClr>
                <a:srgbClr val="FF0000"/>
              </a:buClr>
              <a:buFont typeface="Wingdings" panose="05000000000000000000" pitchFamily="2" charset="2"/>
              <a:buChar char="Ø"/>
            </a:pPr>
            <a:r>
              <a:rPr lang="ka-GE" sz="1600" dirty="0"/>
              <a:t>საზოგადოების ჩართულობა</a:t>
            </a:r>
            <a:endParaRPr lang="en-GB" sz="1600" dirty="0"/>
          </a:p>
          <a:p>
            <a:pPr marL="180975" indent="-180975"/>
            <a:endParaRPr lang="en-GB" dirty="0"/>
          </a:p>
          <a:p>
            <a:pPr marL="180975" indent="-180975"/>
            <a:endParaRPr lang="en-US" dirty="0"/>
          </a:p>
        </p:txBody>
      </p:sp>
    </p:spTree>
    <p:extLst>
      <p:ext uri="{BB962C8B-B14F-4D97-AF65-F5344CB8AC3E}">
        <p14:creationId xmlns:p14="http://schemas.microsoft.com/office/powerpoint/2010/main" val="352965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9525306" y="6067678"/>
            <a:ext cx="2252540" cy="769441"/>
          </a:xfrm>
          <a:prstGeom prst="rect">
            <a:avLst/>
          </a:prstGeom>
        </p:spPr>
        <p:txBody>
          <a:bodyPr wrap="none">
            <a:spAutoFit/>
          </a:bodyPr>
          <a:lstStyle/>
          <a:p>
            <a:r>
              <a:rPr lang="en-US" sz="2200" b="1" i="1" u="sng" dirty="0">
                <a:solidFill>
                  <a:schemeClr val="bg1"/>
                </a:solidFill>
                <a:latin typeface="Times New Roman" panose="02020603050405020304" pitchFamily="18" charset="0"/>
                <a:cs typeface="Times New Roman" panose="02020603050405020304" pitchFamily="18" charset="0"/>
              </a:rPr>
              <a:t>Lessons learnt &amp;</a:t>
            </a:r>
          </a:p>
          <a:p>
            <a:r>
              <a:rPr lang="en-US" sz="2200" b="1" i="1" u="sng" dirty="0">
                <a:solidFill>
                  <a:schemeClr val="bg1"/>
                </a:solidFill>
                <a:latin typeface="Times New Roman" panose="02020603050405020304" pitchFamily="18" charset="0"/>
                <a:cs typeface="Times New Roman" panose="02020603050405020304" pitchFamily="18" charset="0"/>
              </a:rPr>
              <a:t>recommendations</a:t>
            </a:r>
          </a:p>
        </p:txBody>
      </p:sp>
      <p:sp>
        <p:nvSpPr>
          <p:cNvPr id="29" name="Elipse 29"/>
          <p:cNvSpPr/>
          <p:nvPr/>
        </p:nvSpPr>
        <p:spPr>
          <a:xfrm>
            <a:off x="3159823"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Elipse 29"/>
          <p:cNvSpPr/>
          <p:nvPr/>
        </p:nvSpPr>
        <p:spPr>
          <a:xfrm>
            <a:off x="6046397"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29"/>
          <p:cNvSpPr/>
          <p:nvPr/>
        </p:nvSpPr>
        <p:spPr>
          <a:xfrm>
            <a:off x="8906083" y="640780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660238"/>
            <a:ext cx="8178800" cy="5107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itle 1"/>
          <p:cNvSpPr txBox="1">
            <a:spLocks/>
          </p:cNvSpPr>
          <p:nvPr/>
        </p:nvSpPr>
        <p:spPr>
          <a:xfrm>
            <a:off x="3384989" y="292017"/>
            <a:ext cx="6724977" cy="660238"/>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3000" b="1" dirty="0">
                <a:solidFill>
                  <a:schemeClr val="tx2"/>
                </a:solidFill>
                <a:latin typeface="Cambria" panose="02040503050406030204" pitchFamily="18" charset="0"/>
                <a:cs typeface="Times New Roman" panose="02020603050405020304" pitchFamily="18" charset="0"/>
              </a:rPr>
              <a:t>დასკვნითი  შენიშვნები</a:t>
            </a:r>
            <a:endParaRPr lang="en-US" sz="2000" b="1" dirty="0">
              <a:solidFill>
                <a:schemeClr val="tx2"/>
              </a:solidFill>
              <a:latin typeface="Cambria" panose="02040503050406030204" pitchFamily="18" charset="0"/>
              <a:cs typeface="Times New Roman" panose="02020603050405020304" pitchFamily="18" charset="0"/>
            </a:endParaRPr>
          </a:p>
        </p:txBody>
      </p:sp>
      <p:sp>
        <p:nvSpPr>
          <p:cNvPr id="3" name="TextBox 2"/>
          <p:cNvSpPr txBox="1"/>
          <p:nvPr/>
        </p:nvSpPr>
        <p:spPr>
          <a:xfrm>
            <a:off x="3384989" y="5806068"/>
            <a:ext cx="4964821" cy="261610"/>
          </a:xfrm>
          <a:prstGeom prst="rect">
            <a:avLst/>
          </a:prstGeom>
          <a:noFill/>
        </p:spPr>
        <p:txBody>
          <a:bodyPr wrap="none" rtlCol="0">
            <a:spAutoFit/>
          </a:bodyPr>
          <a:lstStyle/>
          <a:p>
            <a:r>
              <a:rPr lang="en-US" sz="1100" dirty="0"/>
              <a:t>Davis K et al:  Mirror </a:t>
            </a:r>
            <a:r>
              <a:rPr lang="en-US" sz="1100" dirty="0" err="1"/>
              <a:t>Mirror</a:t>
            </a:r>
            <a:r>
              <a:rPr lang="en-US" sz="1100" dirty="0"/>
              <a:t> on the Wall – 2014 update, Commonwealth Fund, 2014</a:t>
            </a:r>
          </a:p>
        </p:txBody>
      </p:sp>
    </p:spTree>
    <p:extLst>
      <p:ext uri="{BB962C8B-B14F-4D97-AF65-F5344CB8AC3E}">
        <p14:creationId xmlns:p14="http://schemas.microsoft.com/office/powerpoint/2010/main" val="150632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ka-GE" sz="4800" dirty="0"/>
              <a:t>გმადლობთ</a:t>
            </a:r>
            <a:r>
              <a:rPr lang="en-US" sz="4800" dirty="0"/>
              <a:t>!</a:t>
            </a:r>
          </a:p>
        </p:txBody>
      </p:sp>
    </p:spTree>
    <p:extLst>
      <p:ext uri="{BB962C8B-B14F-4D97-AF65-F5344CB8AC3E}">
        <p14:creationId xmlns:p14="http://schemas.microsoft.com/office/powerpoint/2010/main" val="2173045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2819401" y="6096000"/>
            <a:ext cx="6580648" cy="461665"/>
          </a:xfrm>
          <a:prstGeom prst="rect">
            <a:avLst/>
          </a:prstGeom>
          <a:noFill/>
          <a:ln w="9525">
            <a:noFill/>
            <a:miter lim="800000"/>
            <a:headEnd/>
            <a:tailEnd/>
          </a:ln>
          <a:effectLst/>
        </p:spPr>
        <p:txBody>
          <a:bodyPr wrap="none">
            <a:spAutoFit/>
          </a:bodyPr>
          <a:lstStyle/>
          <a:p>
            <a:r>
              <a:rPr lang="ka-GE" sz="1200" kern="0" dirty="0">
                <a:cs typeface="Arial" pitchFamily="34" charset="0"/>
              </a:rPr>
              <a:t>წყარო</a:t>
            </a:r>
            <a:r>
              <a:rPr lang="en-US" sz="1200" kern="0" dirty="0">
                <a:cs typeface="Arial" pitchFamily="34" charset="0"/>
              </a:rPr>
              <a:t>: Walt G: Health Policy; An Introduction to Process and Power, Zed Books, London, 1994, pp 226.</a:t>
            </a:r>
          </a:p>
          <a:p>
            <a:r>
              <a:rPr lang="en-US" sz="1200" kern="0" dirty="0">
                <a:cs typeface="Arial" pitchFamily="34" charset="0"/>
              </a:rPr>
              <a:t>Walt and Gibson, Reforming the Health Sector in Developing Countries</a:t>
            </a:r>
          </a:p>
        </p:txBody>
      </p:sp>
      <p:sp>
        <p:nvSpPr>
          <p:cNvPr id="58372" name="AutoShape 4"/>
          <p:cNvSpPr>
            <a:spLocks noChangeArrowheads="1"/>
          </p:cNvSpPr>
          <p:nvPr/>
        </p:nvSpPr>
        <p:spPr bwMode="auto">
          <a:xfrm>
            <a:off x="7162800" y="2286000"/>
            <a:ext cx="2286000" cy="2895600"/>
          </a:xfrm>
          <a:prstGeom prst="triangle">
            <a:avLst>
              <a:gd name="adj" fmla="val 50000"/>
            </a:avLst>
          </a:prstGeom>
          <a:noFill/>
          <a:ln w="9525">
            <a:solidFill>
              <a:schemeClr val="tx1"/>
            </a:solidFill>
            <a:miter lim="800000"/>
            <a:headEnd/>
            <a:tailEnd/>
          </a:ln>
          <a:effectLst/>
        </p:spPr>
        <p:txBody>
          <a:bodyPr wrap="none" anchor="ctr"/>
          <a:lstStyle/>
          <a:p>
            <a:endParaRPr lang="en-US" kern="0">
              <a:solidFill>
                <a:sysClr val="windowText" lastClr="000000"/>
              </a:solidFill>
            </a:endParaRPr>
          </a:p>
        </p:txBody>
      </p:sp>
      <p:sp>
        <p:nvSpPr>
          <p:cNvPr id="58373" name="Text Box 5"/>
          <p:cNvSpPr txBox="1">
            <a:spLocks noChangeArrowheads="1"/>
          </p:cNvSpPr>
          <p:nvPr/>
        </p:nvSpPr>
        <p:spPr bwMode="auto">
          <a:xfrm>
            <a:off x="2209801" y="5257801"/>
            <a:ext cx="1580882" cy="369332"/>
          </a:xfrm>
          <a:prstGeom prst="rect">
            <a:avLst/>
          </a:prstGeom>
          <a:noFill/>
          <a:ln w="9525">
            <a:noFill/>
            <a:miter lim="800000"/>
            <a:headEnd/>
            <a:tailEnd/>
          </a:ln>
          <a:effectLst/>
        </p:spPr>
        <p:txBody>
          <a:bodyPr wrap="none">
            <a:spAutoFit/>
          </a:bodyPr>
          <a:lstStyle/>
          <a:p>
            <a:r>
              <a:rPr lang="ka-GE" b="1" kern="0" dirty="0">
                <a:latin typeface="Verdana" pitchFamily="34" charset="0"/>
                <a:cs typeface="Arial" pitchFamily="34" charset="0"/>
              </a:rPr>
              <a:t>მონაწილეები</a:t>
            </a:r>
            <a:endParaRPr lang="en-US" b="1" kern="0" dirty="0">
              <a:latin typeface="Verdana" pitchFamily="34" charset="0"/>
              <a:cs typeface="Arial" pitchFamily="34" charset="0"/>
            </a:endParaRPr>
          </a:p>
        </p:txBody>
      </p:sp>
      <p:sp>
        <p:nvSpPr>
          <p:cNvPr id="58374" name="Text Box 6"/>
          <p:cNvSpPr txBox="1">
            <a:spLocks noChangeArrowheads="1"/>
          </p:cNvSpPr>
          <p:nvPr/>
        </p:nvSpPr>
        <p:spPr bwMode="auto">
          <a:xfrm>
            <a:off x="4648200" y="5257801"/>
            <a:ext cx="1090363" cy="369332"/>
          </a:xfrm>
          <a:prstGeom prst="rect">
            <a:avLst/>
          </a:prstGeom>
          <a:noFill/>
          <a:ln w="9525">
            <a:noFill/>
            <a:miter lim="800000"/>
            <a:headEnd/>
            <a:tailEnd/>
          </a:ln>
          <a:effectLst/>
        </p:spPr>
        <p:txBody>
          <a:bodyPr wrap="none">
            <a:spAutoFit/>
          </a:bodyPr>
          <a:lstStyle/>
          <a:p>
            <a:r>
              <a:rPr lang="ka-GE" b="1" kern="0" dirty="0">
                <a:latin typeface="Verdana" pitchFamily="34" charset="0"/>
                <a:cs typeface="Arial" pitchFamily="34" charset="0"/>
              </a:rPr>
              <a:t>პროცესი</a:t>
            </a:r>
            <a:endParaRPr lang="en-US" b="1" kern="0" dirty="0">
              <a:latin typeface="Verdana" pitchFamily="34" charset="0"/>
              <a:cs typeface="Arial" pitchFamily="34" charset="0"/>
            </a:endParaRPr>
          </a:p>
        </p:txBody>
      </p:sp>
      <p:sp>
        <p:nvSpPr>
          <p:cNvPr id="58375" name="Text Box 7"/>
          <p:cNvSpPr txBox="1">
            <a:spLocks noChangeArrowheads="1"/>
          </p:cNvSpPr>
          <p:nvPr/>
        </p:nvSpPr>
        <p:spPr bwMode="auto">
          <a:xfrm>
            <a:off x="3352801" y="1752601"/>
            <a:ext cx="1346844" cy="369332"/>
          </a:xfrm>
          <a:prstGeom prst="rect">
            <a:avLst/>
          </a:prstGeom>
          <a:noFill/>
          <a:ln w="9525">
            <a:noFill/>
            <a:miter lim="800000"/>
            <a:headEnd/>
            <a:tailEnd/>
          </a:ln>
          <a:effectLst/>
        </p:spPr>
        <p:txBody>
          <a:bodyPr wrap="none">
            <a:spAutoFit/>
          </a:bodyPr>
          <a:lstStyle/>
          <a:p>
            <a:r>
              <a:rPr lang="ka-GE" b="1" kern="0" dirty="0">
                <a:latin typeface="Verdana" pitchFamily="34" charset="0"/>
                <a:cs typeface="Arial" pitchFamily="34" charset="0"/>
              </a:rPr>
              <a:t>კონტექსტი</a:t>
            </a:r>
            <a:endParaRPr lang="en-US" b="1" kern="0" dirty="0">
              <a:latin typeface="Verdana" pitchFamily="34" charset="0"/>
              <a:cs typeface="Arial" pitchFamily="34" charset="0"/>
            </a:endParaRPr>
          </a:p>
        </p:txBody>
      </p:sp>
      <p:sp>
        <p:nvSpPr>
          <p:cNvPr id="58376" name="Text Box 8"/>
          <p:cNvSpPr txBox="1">
            <a:spLocks noChangeArrowheads="1"/>
          </p:cNvSpPr>
          <p:nvPr/>
        </p:nvSpPr>
        <p:spPr bwMode="auto">
          <a:xfrm>
            <a:off x="3429001" y="3962400"/>
            <a:ext cx="1439818" cy="461665"/>
          </a:xfrm>
          <a:prstGeom prst="rect">
            <a:avLst/>
          </a:prstGeom>
          <a:noFill/>
          <a:ln w="9525">
            <a:noFill/>
            <a:miter lim="800000"/>
            <a:headEnd/>
            <a:tailEnd/>
          </a:ln>
          <a:effectLst/>
        </p:spPr>
        <p:txBody>
          <a:bodyPr wrap="none">
            <a:spAutoFit/>
          </a:bodyPr>
          <a:lstStyle/>
          <a:p>
            <a:r>
              <a:rPr lang="ka-GE" sz="2400" b="1" kern="0" dirty="0">
                <a:solidFill>
                  <a:srgbClr val="FF0066"/>
                </a:solidFill>
                <a:latin typeface="Verdana" pitchFamily="34" charset="0"/>
                <a:cs typeface="Arial" pitchFamily="34" charset="0"/>
              </a:rPr>
              <a:t>შინაარსი</a:t>
            </a:r>
            <a:endParaRPr lang="en-US" sz="2400" b="1" kern="0" dirty="0">
              <a:solidFill>
                <a:srgbClr val="FF0066"/>
              </a:solidFill>
              <a:latin typeface="Verdana" pitchFamily="34" charset="0"/>
              <a:cs typeface="Arial" pitchFamily="34" charset="0"/>
            </a:endParaRPr>
          </a:p>
        </p:txBody>
      </p:sp>
      <p:sp>
        <p:nvSpPr>
          <p:cNvPr id="58377" name="AutoShape 9"/>
          <p:cNvSpPr>
            <a:spLocks noChangeArrowheads="1"/>
          </p:cNvSpPr>
          <p:nvPr/>
        </p:nvSpPr>
        <p:spPr bwMode="auto">
          <a:xfrm>
            <a:off x="2987675" y="2286000"/>
            <a:ext cx="2286000" cy="2940050"/>
          </a:xfrm>
          <a:prstGeom prst="triangle">
            <a:avLst>
              <a:gd name="adj" fmla="val 50000"/>
            </a:avLst>
          </a:prstGeom>
          <a:noFill/>
          <a:ln w="9525">
            <a:solidFill>
              <a:schemeClr val="tx1"/>
            </a:solidFill>
            <a:miter lim="800000"/>
            <a:headEnd/>
            <a:tailEnd/>
          </a:ln>
          <a:effectLst/>
        </p:spPr>
        <p:txBody>
          <a:bodyPr wrap="none" anchor="ctr"/>
          <a:lstStyle/>
          <a:p>
            <a:endParaRPr lang="en-US" kern="0">
              <a:solidFill>
                <a:sysClr val="windowText" lastClr="000000"/>
              </a:solidFill>
            </a:endParaRPr>
          </a:p>
        </p:txBody>
      </p:sp>
      <p:sp>
        <p:nvSpPr>
          <p:cNvPr id="58378" name="Text Box 10"/>
          <p:cNvSpPr txBox="1">
            <a:spLocks noChangeArrowheads="1"/>
          </p:cNvSpPr>
          <p:nvPr/>
        </p:nvSpPr>
        <p:spPr bwMode="auto">
          <a:xfrm>
            <a:off x="7696201" y="3962400"/>
            <a:ext cx="2042547" cy="461665"/>
          </a:xfrm>
          <a:prstGeom prst="rect">
            <a:avLst/>
          </a:prstGeom>
          <a:noFill/>
          <a:ln w="9525">
            <a:noFill/>
            <a:miter lim="800000"/>
            <a:headEnd/>
            <a:tailEnd/>
          </a:ln>
          <a:effectLst/>
        </p:spPr>
        <p:txBody>
          <a:bodyPr wrap="none">
            <a:spAutoFit/>
          </a:bodyPr>
          <a:lstStyle/>
          <a:p>
            <a:r>
              <a:rPr lang="ka-GE" sz="2400" b="1" kern="0" dirty="0">
                <a:solidFill>
                  <a:srgbClr val="FF0066"/>
                </a:solidFill>
                <a:latin typeface="Verdana" pitchFamily="34" charset="0"/>
                <a:cs typeface="Arial" pitchFamily="34" charset="0"/>
              </a:rPr>
              <a:t>მონაწილეები</a:t>
            </a:r>
            <a:endParaRPr lang="en-US" sz="2400" b="1" kern="0" dirty="0">
              <a:solidFill>
                <a:srgbClr val="FF0066"/>
              </a:solidFill>
              <a:latin typeface="Verdana" pitchFamily="34" charset="0"/>
              <a:cs typeface="Arial" pitchFamily="34" charset="0"/>
            </a:endParaRPr>
          </a:p>
        </p:txBody>
      </p:sp>
      <p:sp>
        <p:nvSpPr>
          <p:cNvPr id="58379" name="Text Box 11"/>
          <p:cNvSpPr txBox="1">
            <a:spLocks noChangeArrowheads="1"/>
          </p:cNvSpPr>
          <p:nvPr/>
        </p:nvSpPr>
        <p:spPr bwMode="auto">
          <a:xfrm>
            <a:off x="8991600" y="5257801"/>
            <a:ext cx="1090363" cy="369332"/>
          </a:xfrm>
          <a:prstGeom prst="rect">
            <a:avLst/>
          </a:prstGeom>
          <a:noFill/>
          <a:ln w="9525">
            <a:noFill/>
            <a:miter lim="800000"/>
            <a:headEnd/>
            <a:tailEnd/>
          </a:ln>
          <a:effectLst/>
        </p:spPr>
        <p:txBody>
          <a:bodyPr wrap="none">
            <a:spAutoFit/>
          </a:bodyPr>
          <a:lstStyle/>
          <a:p>
            <a:r>
              <a:rPr lang="ka-GE" b="1" kern="0" dirty="0">
                <a:latin typeface="Verdana" pitchFamily="34" charset="0"/>
                <a:cs typeface="Arial" pitchFamily="34" charset="0"/>
              </a:rPr>
              <a:t>პროცესი</a:t>
            </a:r>
            <a:endParaRPr lang="en-US" b="1" kern="0" dirty="0">
              <a:latin typeface="Verdana" pitchFamily="34" charset="0"/>
              <a:cs typeface="Arial" pitchFamily="34" charset="0"/>
            </a:endParaRPr>
          </a:p>
        </p:txBody>
      </p:sp>
      <p:sp>
        <p:nvSpPr>
          <p:cNvPr id="58380" name="Text Box 12"/>
          <p:cNvSpPr txBox="1">
            <a:spLocks noChangeArrowheads="1"/>
          </p:cNvSpPr>
          <p:nvPr/>
        </p:nvSpPr>
        <p:spPr bwMode="auto">
          <a:xfrm>
            <a:off x="7772401" y="1803401"/>
            <a:ext cx="1476686" cy="400110"/>
          </a:xfrm>
          <a:prstGeom prst="rect">
            <a:avLst/>
          </a:prstGeom>
          <a:noFill/>
          <a:ln w="9525">
            <a:noFill/>
            <a:miter lim="800000"/>
            <a:headEnd/>
            <a:tailEnd/>
          </a:ln>
          <a:effectLst/>
        </p:spPr>
        <p:txBody>
          <a:bodyPr wrap="none">
            <a:spAutoFit/>
          </a:bodyPr>
          <a:lstStyle/>
          <a:p>
            <a:r>
              <a:rPr lang="ka-GE" sz="2000" b="1" kern="0" dirty="0">
                <a:solidFill>
                  <a:schemeClr val="folHlink"/>
                </a:solidFill>
                <a:latin typeface="Verdana" pitchFamily="34" charset="0"/>
                <a:cs typeface="Arial" pitchFamily="34" charset="0"/>
              </a:rPr>
              <a:t>კონტექსტი</a:t>
            </a:r>
            <a:endParaRPr lang="en-US" sz="2000" b="1" kern="0" dirty="0">
              <a:solidFill>
                <a:schemeClr val="folHlink"/>
              </a:solidFill>
              <a:latin typeface="Verdana" pitchFamily="34" charset="0"/>
              <a:cs typeface="Arial" pitchFamily="34" charset="0"/>
            </a:endParaRPr>
          </a:p>
        </p:txBody>
      </p:sp>
      <p:sp>
        <p:nvSpPr>
          <p:cNvPr id="58381" name="Text Box 13"/>
          <p:cNvSpPr txBox="1">
            <a:spLocks noChangeArrowheads="1"/>
          </p:cNvSpPr>
          <p:nvPr/>
        </p:nvSpPr>
        <p:spPr bwMode="auto">
          <a:xfrm>
            <a:off x="6400800" y="5257801"/>
            <a:ext cx="1127232" cy="369332"/>
          </a:xfrm>
          <a:prstGeom prst="rect">
            <a:avLst/>
          </a:prstGeom>
          <a:noFill/>
          <a:ln w="9525">
            <a:noFill/>
            <a:miter lim="800000"/>
            <a:headEnd/>
            <a:tailEnd/>
          </a:ln>
          <a:effectLst/>
        </p:spPr>
        <p:txBody>
          <a:bodyPr wrap="none">
            <a:spAutoFit/>
          </a:bodyPr>
          <a:lstStyle/>
          <a:p>
            <a:r>
              <a:rPr lang="ka-GE" b="1" kern="0" dirty="0">
                <a:latin typeface="Verdana" pitchFamily="34" charset="0"/>
                <a:cs typeface="Arial" pitchFamily="34" charset="0"/>
              </a:rPr>
              <a:t>შინაარსი</a:t>
            </a:r>
            <a:endParaRPr lang="en-US" b="1" kern="0" dirty="0">
              <a:latin typeface="Verdana" pitchFamily="34" charset="0"/>
              <a:cs typeface="Arial" pitchFamily="34" charset="0"/>
            </a:endParaRPr>
          </a:p>
        </p:txBody>
      </p:sp>
      <p:sp>
        <p:nvSpPr>
          <p:cNvPr id="58382" name="AutoShape 14"/>
          <p:cNvSpPr>
            <a:spLocks noChangeArrowheads="1"/>
          </p:cNvSpPr>
          <p:nvPr/>
        </p:nvSpPr>
        <p:spPr bwMode="auto">
          <a:xfrm>
            <a:off x="5486400" y="3581400"/>
            <a:ext cx="1295400" cy="76200"/>
          </a:xfrm>
          <a:prstGeom prst="rightArrow">
            <a:avLst>
              <a:gd name="adj1" fmla="val 50000"/>
              <a:gd name="adj2" fmla="val 425000"/>
            </a:avLst>
          </a:prstGeom>
          <a:solidFill>
            <a:schemeClr val="accent1"/>
          </a:solidFill>
          <a:ln w="76200">
            <a:solidFill>
              <a:schemeClr val="tx1"/>
            </a:solidFill>
            <a:miter lim="800000"/>
            <a:headEnd/>
            <a:tailEnd/>
          </a:ln>
          <a:effectLst/>
        </p:spPr>
        <p:txBody>
          <a:bodyPr wrap="none" anchor="ctr"/>
          <a:lstStyle/>
          <a:p>
            <a:endParaRPr lang="en-US" kern="0">
              <a:solidFill>
                <a:sysClr val="windowText" lastClr="000000"/>
              </a:solidFill>
            </a:endParaRPr>
          </a:p>
        </p:txBody>
      </p:sp>
      <p:sp>
        <p:nvSpPr>
          <p:cNvPr id="16" name="Content Placeholder 2"/>
          <p:cNvSpPr>
            <a:spLocks noGrp="1"/>
          </p:cNvSpPr>
          <p:nvPr>
            <p:ph sz="quarter" idx="1"/>
          </p:nvPr>
        </p:nvSpPr>
        <p:spPr>
          <a:xfrm>
            <a:off x="266080" y="431801"/>
            <a:ext cx="11772554" cy="1066800"/>
          </a:xfrm>
        </p:spPr>
        <p:txBody>
          <a:bodyPr>
            <a:normAutofit/>
          </a:bodyPr>
          <a:lstStyle/>
          <a:p>
            <a:pPr marL="0" indent="0" algn="ctr">
              <a:buNone/>
            </a:pPr>
            <a:r>
              <a:rPr lang="ka-GE" sz="2800" b="1" dirty="0">
                <a:solidFill>
                  <a:schemeClr val="tx2"/>
                </a:solidFill>
              </a:rPr>
              <a:t>პოლიტიკური პასუხისმგებლობა და ხელმძღვანელობა მხოლოდ მაღალფარდოვანი სიტყვები არაა. მათ რეალური მნიშვნელობა აქვთ!</a:t>
            </a:r>
            <a:endParaRPr lang="en-US" sz="2800" b="1" dirty="0">
              <a:solidFill>
                <a:schemeClr val="tx2"/>
              </a:solidFill>
            </a:endParaRPr>
          </a:p>
        </p:txBody>
      </p:sp>
    </p:spTree>
    <p:extLst>
      <p:ext uri="{BB962C8B-B14F-4D97-AF65-F5344CB8AC3E}">
        <p14:creationId xmlns:p14="http://schemas.microsoft.com/office/powerpoint/2010/main" val="15661993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ka-GE" b="1" dirty="0"/>
              <a:t>მაკროეკონომიკური საკითხი</a:t>
            </a:r>
            <a:endParaRPr lang="en-US" dirty="0"/>
          </a:p>
        </p:txBody>
      </p:sp>
      <p:sp>
        <p:nvSpPr>
          <p:cNvPr id="5" name="Text Placeholder 4"/>
          <p:cNvSpPr>
            <a:spLocks noGrp="1"/>
          </p:cNvSpPr>
          <p:nvPr>
            <p:ph type="body" sz="quarter" idx="1"/>
          </p:nvPr>
        </p:nvSpPr>
        <p:spPr>
          <a:xfrm>
            <a:off x="812800" y="1752600"/>
            <a:ext cx="5181599" cy="640080"/>
          </a:xfrm>
        </p:spPr>
        <p:txBody>
          <a:bodyPr>
            <a:normAutofit/>
          </a:bodyPr>
          <a:lstStyle/>
          <a:p>
            <a:pPr algn="ctr"/>
            <a:r>
              <a:rPr lang="ka-GE" sz="1400" dirty="0"/>
              <a:t>სახელმწიფო სექტორის დაგროვილი სუფთა დავალიანება</a:t>
            </a:r>
            <a:endParaRPr lang="en-US" sz="1400" dirty="0"/>
          </a:p>
          <a:p>
            <a:endParaRPr lang="en-US" dirty="0"/>
          </a:p>
        </p:txBody>
      </p:sp>
      <p:sp>
        <p:nvSpPr>
          <p:cNvPr id="6" name="Text Placeholder 5"/>
          <p:cNvSpPr>
            <a:spLocks noGrp="1"/>
          </p:cNvSpPr>
          <p:nvPr>
            <p:ph type="body" sz="quarter" idx="3"/>
          </p:nvPr>
        </p:nvSpPr>
        <p:spPr>
          <a:xfrm>
            <a:off x="6162675" y="1752600"/>
            <a:ext cx="5419725" cy="640080"/>
          </a:xfrm>
        </p:spPr>
        <p:txBody>
          <a:bodyPr>
            <a:normAutofit fontScale="70000" lnSpcReduction="20000"/>
          </a:bodyPr>
          <a:lstStyle/>
          <a:p>
            <a:pPr algn="ctr"/>
            <a:r>
              <a:rPr lang="ka-GE" sz="2800" i="1" dirty="0" err="1">
                <a:solidFill>
                  <a:schemeClr val="bg1"/>
                </a:solidFill>
              </a:rPr>
              <a:t>მშპ</a:t>
            </a:r>
            <a:r>
              <a:rPr lang="ka-GE" sz="2800" i="1" dirty="0">
                <a:solidFill>
                  <a:schemeClr val="bg1"/>
                </a:solidFill>
              </a:rPr>
              <a:t>-ს ზრდა</a:t>
            </a:r>
            <a:endParaRPr lang="tr-TR" sz="2800" i="1" dirty="0">
              <a:solidFill>
                <a:schemeClr val="bg1"/>
              </a:solidFill>
            </a:endParaRPr>
          </a:p>
          <a:p>
            <a:pPr algn="ctr"/>
            <a:r>
              <a:rPr lang="tr-TR" b="0" i="1" dirty="0">
                <a:solidFill>
                  <a:schemeClr val="bg1"/>
                </a:solidFill>
              </a:rPr>
              <a:t>(</a:t>
            </a:r>
            <a:r>
              <a:rPr lang="ka-GE" b="0" i="1" dirty="0">
                <a:solidFill>
                  <a:schemeClr val="bg1"/>
                </a:solidFill>
              </a:rPr>
              <a:t>ფაქტიური, სეზონურად კორექტირებული</a:t>
            </a:r>
            <a:r>
              <a:rPr lang="tr-TR" b="0" i="1" dirty="0">
                <a:solidFill>
                  <a:schemeClr val="bg1"/>
                </a:solidFill>
              </a:rPr>
              <a:t>, 200</a:t>
            </a:r>
            <a:r>
              <a:rPr lang="en-US" b="0" i="1" dirty="0">
                <a:solidFill>
                  <a:schemeClr val="bg1"/>
                </a:solidFill>
              </a:rPr>
              <a:t>0</a:t>
            </a:r>
            <a:r>
              <a:rPr lang="tr-TR" b="0" i="1" dirty="0">
                <a:solidFill>
                  <a:schemeClr val="bg1"/>
                </a:solidFill>
              </a:rPr>
              <a:t> Q1=100)</a:t>
            </a:r>
            <a:endParaRPr lang="en-US" b="0" i="1" dirty="0">
              <a:solidFill>
                <a:schemeClr val="bg1"/>
              </a:solidFill>
            </a:endParaRPr>
          </a:p>
        </p:txBody>
      </p:sp>
      <p:sp>
        <p:nvSpPr>
          <p:cNvPr id="10" name="Text Box 14"/>
          <p:cNvSpPr txBox="1">
            <a:spLocks noChangeArrowheads="1"/>
          </p:cNvSpPr>
          <p:nvPr/>
        </p:nvSpPr>
        <p:spPr bwMode="auto">
          <a:xfrm>
            <a:off x="500743" y="2061838"/>
            <a:ext cx="5766707" cy="307777"/>
          </a:xfrm>
          <a:prstGeom prst="rect">
            <a:avLst/>
          </a:prstGeom>
          <a:noFill/>
          <a:ln w="9525">
            <a:noFill/>
            <a:miter lim="800000"/>
            <a:headEnd/>
            <a:tailEnd/>
          </a:ln>
        </p:spPr>
        <p:txBody>
          <a:bodyPr wrap="square">
            <a:spAutoFit/>
          </a:bodyPr>
          <a:lstStyle/>
          <a:p>
            <a:pPr algn="ctr"/>
            <a:r>
              <a:rPr lang="en-US" sz="1400" i="1" kern="0" dirty="0">
                <a:solidFill>
                  <a:schemeClr val="bg1"/>
                </a:solidFill>
              </a:rPr>
              <a:t>(2000 – 2016</a:t>
            </a:r>
            <a:r>
              <a:rPr lang="tr-TR" sz="1400" i="1" kern="0" dirty="0">
                <a:solidFill>
                  <a:schemeClr val="bg1"/>
                </a:solidFill>
              </a:rPr>
              <a:t>,</a:t>
            </a:r>
            <a:r>
              <a:rPr lang="en-US" sz="1400" i="1" kern="0" dirty="0">
                <a:solidFill>
                  <a:schemeClr val="bg1"/>
                </a:solidFill>
              </a:rPr>
              <a:t> </a:t>
            </a:r>
            <a:r>
              <a:rPr lang="ka-GE" sz="1400" i="1" kern="0" dirty="0" err="1">
                <a:solidFill>
                  <a:schemeClr val="bg1"/>
                </a:solidFill>
              </a:rPr>
              <a:t>მშპ</a:t>
            </a:r>
            <a:r>
              <a:rPr lang="ka-GE" sz="1400" i="1" kern="0" dirty="0">
                <a:solidFill>
                  <a:schemeClr val="bg1"/>
                </a:solidFill>
              </a:rPr>
              <a:t>-სთან ფარდობა</a:t>
            </a:r>
            <a:r>
              <a:rPr lang="en-US" sz="1400" i="1" kern="0" dirty="0">
                <a:solidFill>
                  <a:schemeClr val="bg1"/>
                </a:solidFill>
              </a:rPr>
              <a:t>, </a:t>
            </a:r>
            <a:r>
              <a:rPr lang="ka-GE" sz="1400" i="1" kern="0" dirty="0">
                <a:solidFill>
                  <a:schemeClr val="bg1"/>
                </a:solidFill>
              </a:rPr>
              <a:t>%</a:t>
            </a:r>
            <a:r>
              <a:rPr lang="en-US" sz="1400" i="1" kern="0" dirty="0">
                <a:solidFill>
                  <a:schemeClr val="bg1"/>
                </a:solidFill>
              </a:rPr>
              <a:t>)</a:t>
            </a:r>
            <a:endParaRPr lang="en-US" sz="1400" b="1" i="1" kern="0" dirty="0">
              <a:solidFill>
                <a:schemeClr val="bg1"/>
              </a:solidFill>
            </a:endParaRPr>
          </a:p>
        </p:txBody>
      </p:sp>
      <p:sp>
        <p:nvSpPr>
          <p:cNvPr id="11" name="Rectangle 10"/>
          <p:cNvSpPr/>
          <p:nvPr/>
        </p:nvSpPr>
        <p:spPr>
          <a:xfrm>
            <a:off x="1885950" y="6488668"/>
            <a:ext cx="8553450" cy="369332"/>
          </a:xfrm>
          <a:prstGeom prst="rect">
            <a:avLst/>
          </a:prstGeom>
        </p:spPr>
        <p:txBody>
          <a:bodyPr wrap="square">
            <a:spAutoFit/>
          </a:bodyPr>
          <a:lstStyle/>
          <a:p>
            <a:r>
              <a:rPr lang="ka-GE" kern="0" dirty="0">
                <a:solidFill>
                  <a:sysClr val="windowText" lastClr="000000"/>
                </a:solidFill>
              </a:rPr>
              <a:t>წყარო</a:t>
            </a:r>
            <a:r>
              <a:rPr lang="en-US" kern="0" dirty="0">
                <a:solidFill>
                  <a:sysClr val="windowText" lastClr="000000"/>
                </a:solidFill>
              </a:rPr>
              <a:t>:  </a:t>
            </a:r>
            <a:r>
              <a:rPr lang="ka-GE" kern="0" dirty="0">
                <a:solidFill>
                  <a:sysClr val="windowText" lastClr="000000"/>
                </a:solidFill>
              </a:rPr>
              <a:t>მსოფლიო ბანკის მონაცემთა ბაზა</a:t>
            </a:r>
            <a:endParaRPr lang="en-US" kern="0" dirty="0">
              <a:solidFill>
                <a:sysClr val="windowText" lastClr="000000"/>
              </a:solidFill>
            </a:endParaRPr>
          </a:p>
        </p:txBody>
      </p:sp>
      <p:graphicFrame>
        <p:nvGraphicFramePr>
          <p:cNvPr id="12" name="Chart 11"/>
          <p:cNvGraphicFramePr>
            <a:graphicFrameLocks/>
          </p:cNvGraphicFramePr>
          <p:nvPr>
            <p:extLst>
              <p:ext uri="{D42A27DB-BD31-4B8C-83A1-F6EECF244321}">
                <p14:modId xmlns:p14="http://schemas.microsoft.com/office/powerpoint/2010/main" val="3757594834"/>
              </p:ext>
            </p:extLst>
          </p:nvPr>
        </p:nvGraphicFramePr>
        <p:xfrm>
          <a:off x="812801" y="2438401"/>
          <a:ext cx="5056372" cy="40272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3"/>
          <p:cNvGraphicFramePr>
            <a:graphicFrameLocks noGrp="1"/>
          </p:cNvGraphicFramePr>
          <p:nvPr>
            <p:ph idx="1"/>
            <p:extLst/>
          </p:nvPr>
        </p:nvGraphicFramePr>
        <p:xfrm>
          <a:off x="6162675" y="2547257"/>
          <a:ext cx="5419725" cy="39183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29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ka-GE" b="1" dirty="0"/>
              <a:t>ასევე მნიშვნელოვანია ფისკალური სივრცე</a:t>
            </a:r>
            <a:endParaRPr lang="en-US" dirty="0"/>
          </a:p>
        </p:txBody>
      </p:sp>
      <p:sp>
        <p:nvSpPr>
          <p:cNvPr id="5" name="Text Box 3"/>
          <p:cNvSpPr txBox="1">
            <a:spLocks noChangeArrowheads="1"/>
          </p:cNvSpPr>
          <p:nvPr/>
        </p:nvSpPr>
        <p:spPr bwMode="auto">
          <a:xfrm>
            <a:off x="1981201" y="6502916"/>
            <a:ext cx="4474751" cy="307777"/>
          </a:xfrm>
          <a:prstGeom prst="rect">
            <a:avLst/>
          </a:prstGeom>
          <a:noFill/>
          <a:ln w="9525" algn="ctr">
            <a:noFill/>
            <a:miter lim="800000"/>
            <a:headEnd/>
            <a:tailEnd/>
          </a:ln>
          <a:effectLst/>
        </p:spPr>
        <p:txBody>
          <a:bodyPr wrap="none">
            <a:spAutoFit/>
          </a:bodyPr>
          <a:lstStyle/>
          <a:p>
            <a:r>
              <a:rPr lang="ka-GE" sz="1400" dirty="0"/>
              <a:t>წყარო</a:t>
            </a:r>
            <a:r>
              <a:rPr lang="en-GB" sz="1400" dirty="0"/>
              <a:t>: WHO, Global Health Expenditure Database (2015)</a:t>
            </a:r>
            <a:endParaRPr lang="en-US" sz="1400" dirty="0"/>
          </a:p>
        </p:txBody>
      </p:sp>
      <p:graphicFrame>
        <p:nvGraphicFramePr>
          <p:cNvPr id="7" name="Chart 6"/>
          <p:cNvGraphicFramePr>
            <a:graphicFrameLocks/>
          </p:cNvGraphicFramePr>
          <p:nvPr>
            <p:extLst>
              <p:ext uri="{D42A27DB-BD31-4B8C-83A1-F6EECF244321}">
                <p14:modId xmlns:p14="http://schemas.microsoft.com/office/powerpoint/2010/main" val="1398070383"/>
              </p:ext>
            </p:extLst>
          </p:nvPr>
        </p:nvGraphicFramePr>
        <p:xfrm>
          <a:off x="478465" y="2030819"/>
          <a:ext cx="4976037" cy="33386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881225389"/>
              </p:ext>
            </p:extLst>
          </p:nvPr>
        </p:nvGraphicFramePr>
        <p:xfrm>
          <a:off x="6071189" y="2030819"/>
          <a:ext cx="5199321" cy="33386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3913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355" y="159327"/>
            <a:ext cx="10871200" cy="990600"/>
          </a:xfrm>
        </p:spPr>
        <p:txBody>
          <a:bodyPr>
            <a:noAutofit/>
          </a:bodyPr>
          <a:lstStyle/>
          <a:p>
            <a:pPr algn="ctr">
              <a:defRPr sz="1400" b="0" i="0" u="none" strike="noStrike" kern="1200" spc="0" baseline="0">
                <a:solidFill>
                  <a:prstClr val="black">
                    <a:lumMod val="65000"/>
                    <a:lumOff val="35000"/>
                  </a:prstClr>
                </a:solidFill>
                <a:latin typeface="+mn-lt"/>
                <a:ea typeface="+mn-ea"/>
                <a:cs typeface="+mn-cs"/>
              </a:defRPr>
            </a:pPr>
            <a:r>
              <a:rPr lang="ka-GE" sz="3200" dirty="0"/>
              <a:t>ჯანდაცვის ხარჯების წლიური საშუალო ზრდა ერთ სულ მოსახლეზე </a:t>
            </a:r>
            <a:r>
              <a:rPr lang="en-US" sz="3200" dirty="0"/>
              <a:t>OECD</a:t>
            </a:r>
            <a:r>
              <a:rPr lang="ka-GE" sz="3200" dirty="0"/>
              <a:t>-ის ქვეყნებში</a:t>
            </a:r>
            <a:r>
              <a:rPr lang="en-US" sz="3200" dirty="0"/>
              <a:t>, 2005-2015</a:t>
            </a:r>
          </a:p>
        </p:txBody>
      </p:sp>
      <p:sp>
        <p:nvSpPr>
          <p:cNvPr id="7" name="Text Box 3"/>
          <p:cNvSpPr txBox="1">
            <a:spLocks noChangeArrowheads="1"/>
          </p:cNvSpPr>
          <p:nvPr/>
        </p:nvSpPr>
        <p:spPr bwMode="auto">
          <a:xfrm>
            <a:off x="1549731" y="6543297"/>
            <a:ext cx="4474751" cy="307777"/>
          </a:xfrm>
          <a:prstGeom prst="rect">
            <a:avLst/>
          </a:prstGeom>
          <a:noFill/>
          <a:ln w="9525" algn="ctr">
            <a:noFill/>
            <a:miter lim="800000"/>
            <a:headEnd/>
            <a:tailEnd/>
          </a:ln>
          <a:effectLst/>
        </p:spPr>
        <p:txBody>
          <a:bodyPr wrap="none">
            <a:spAutoFit/>
          </a:bodyPr>
          <a:lstStyle/>
          <a:p>
            <a:r>
              <a:rPr lang="ka-GE" sz="1400" dirty="0"/>
              <a:t>წყარო</a:t>
            </a:r>
            <a:r>
              <a:rPr lang="en-GB" sz="1400" dirty="0"/>
              <a:t>: WHO, Global Health Expenditure Database (2015)</a:t>
            </a:r>
            <a:endParaRPr lang="en-US" sz="1400"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972622347"/>
              </p:ext>
            </p:extLst>
          </p:nvPr>
        </p:nvGraphicFramePr>
        <p:xfrm>
          <a:off x="2977116" y="1562987"/>
          <a:ext cx="5256065" cy="49803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8893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
          </p:nvPr>
        </p:nvSpPr>
        <p:spPr/>
        <p:txBody>
          <a:bodyPr>
            <a:normAutofit fontScale="55000" lnSpcReduction="20000"/>
          </a:bodyPr>
          <a:lstStyle/>
          <a:p>
            <a:endParaRPr lang="en-US" dirty="0"/>
          </a:p>
          <a:p>
            <a:r>
              <a:rPr lang="ka-GE" dirty="0"/>
              <a:t>საყოველთაო ჯანმრთელობის დაზღვევის საპროგნოზო ხარჯები (ტრილიონი თურქული ლირა) </a:t>
            </a:r>
            <a:endParaRPr lang="en-US" dirty="0"/>
          </a:p>
        </p:txBody>
      </p:sp>
      <p:sp>
        <p:nvSpPr>
          <p:cNvPr id="6" name="Text Placeholder 5"/>
          <p:cNvSpPr>
            <a:spLocks noGrp="1"/>
          </p:cNvSpPr>
          <p:nvPr>
            <p:ph type="body" sz="quarter" idx="3"/>
          </p:nvPr>
        </p:nvSpPr>
        <p:spPr/>
        <p:txBody>
          <a:bodyPr>
            <a:normAutofit lnSpcReduction="10000"/>
          </a:bodyPr>
          <a:lstStyle/>
          <a:p>
            <a:r>
              <a:rPr lang="ka-GE" dirty="0"/>
              <a:t>სახელმწიფოს საპროგნოზო ხარჯები </a:t>
            </a:r>
            <a:r>
              <a:rPr lang="en-US" dirty="0"/>
              <a:t>(</a:t>
            </a:r>
            <a:r>
              <a:rPr lang="ka-GE" dirty="0" err="1"/>
              <a:t>მშპ</a:t>
            </a:r>
            <a:r>
              <a:rPr lang="ka-GE" dirty="0"/>
              <a:t>-ს </a:t>
            </a:r>
            <a:r>
              <a:rPr lang="en-US" dirty="0"/>
              <a:t>%)</a:t>
            </a:r>
          </a:p>
        </p:txBody>
      </p:sp>
      <p:sp>
        <p:nvSpPr>
          <p:cNvPr id="8" name="Rectangle 7"/>
          <p:cNvSpPr/>
          <p:nvPr/>
        </p:nvSpPr>
        <p:spPr>
          <a:xfrm>
            <a:off x="1538844" y="6088282"/>
            <a:ext cx="8962654" cy="646331"/>
          </a:xfrm>
          <a:prstGeom prst="rect">
            <a:avLst/>
          </a:prstGeom>
        </p:spPr>
        <p:txBody>
          <a:bodyPr wrap="square">
            <a:spAutoFit/>
          </a:bodyPr>
          <a:lstStyle/>
          <a:p>
            <a:r>
              <a:rPr lang="ka-GE" dirty="0"/>
              <a:t>წყარო</a:t>
            </a:r>
            <a:r>
              <a:rPr lang="en-US" dirty="0"/>
              <a:t>: World Bank, Preparing for Universal Health Insurance in Turkey and WHO Global Health Expenditure Database 2015</a:t>
            </a:r>
          </a:p>
        </p:txBody>
      </p:sp>
      <p:graphicFrame>
        <p:nvGraphicFramePr>
          <p:cNvPr id="12" name="Content Placeholder 11"/>
          <p:cNvGraphicFramePr>
            <a:graphicFrameLocks noGrp="1"/>
          </p:cNvGraphicFramePr>
          <p:nvPr>
            <p:ph sz="quarter" idx="4"/>
            <p:extLst/>
          </p:nvPr>
        </p:nvGraphicFramePr>
        <p:xfrm>
          <a:off x="6324600" y="2438400"/>
          <a:ext cx="3886200"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p:cNvGraphicFramePr>
            <a:graphicFrameLocks noGrp="1"/>
          </p:cNvGraphicFramePr>
          <p:nvPr>
            <p:ph sz="quarter" idx="2"/>
            <p:extLst/>
          </p:nvPr>
        </p:nvGraphicFramePr>
        <p:xfrm>
          <a:off x="2133600" y="2438400"/>
          <a:ext cx="3886200"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p:cNvSpPr txBox="1">
            <a:spLocks/>
          </p:cNvSpPr>
          <p:nvPr/>
        </p:nvSpPr>
        <p:spPr>
          <a:xfrm>
            <a:off x="1943100" y="258128"/>
            <a:ext cx="8153400" cy="869950"/>
          </a:xfrm>
          <a:prstGeom prst="rect">
            <a:avLst/>
          </a:prstGeom>
        </p:spPr>
        <p:txBody>
          <a:bodyPr vert="horz" anchor="ctr">
            <a:normAutofit fontScale="525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ka-GE" dirty="0"/>
              <a:t>ჯანდაცვის სახელმწიფო ხარჯების მოსალოდნელი სამომავლო ზრდა რეფორმის პირობებში ან მის გარეშე</a:t>
            </a:r>
            <a:endParaRPr lang="en-US" dirty="0"/>
          </a:p>
        </p:txBody>
      </p:sp>
    </p:spTree>
    <p:extLst>
      <p:ext uri="{BB962C8B-B14F-4D97-AF65-F5344CB8AC3E}">
        <p14:creationId xmlns:p14="http://schemas.microsoft.com/office/powerpoint/2010/main" val="3010947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xfrm>
            <a:off x="711200" y="169416"/>
            <a:ext cx="10871200" cy="1077218"/>
          </a:xfrm>
          <a:noFill/>
          <a:ln/>
        </p:spPr>
        <p:txBody>
          <a:bodyPr wrap="square" anchorCtr="0">
            <a:spAutoFit/>
          </a:bodyPr>
          <a:lstStyle/>
          <a:p>
            <a:pPr algn="ctr"/>
            <a:r>
              <a:rPr lang="ka-GE" altLang="en-US" sz="3200" b="1" dirty="0"/>
              <a:t>ხმაურიანი რეფორმიდან თანდათანობით ცვლილებებამდე</a:t>
            </a:r>
            <a:endParaRPr lang="en-US" altLang="en-US" sz="3200" b="1" dirty="0"/>
          </a:p>
        </p:txBody>
      </p:sp>
      <p:sp>
        <p:nvSpPr>
          <p:cNvPr id="5" name="Content Placeholder 4"/>
          <p:cNvSpPr>
            <a:spLocks noGrp="1"/>
          </p:cNvSpPr>
          <p:nvPr>
            <p:ph sz="quarter" idx="4"/>
          </p:nvPr>
        </p:nvSpPr>
        <p:spPr/>
        <p:txBody>
          <a:bodyPr>
            <a:normAutofit lnSpcReduction="10000"/>
          </a:bodyPr>
          <a:lstStyle/>
          <a:p>
            <a:r>
              <a:rPr lang="ka-GE" sz="2400" dirty="0"/>
              <a:t>მკაფიოდ ფორმულირებული სარგებლის პაკეტი</a:t>
            </a:r>
            <a:endParaRPr lang="en-US" sz="2400" dirty="0"/>
          </a:p>
          <a:p>
            <a:r>
              <a:rPr lang="ka-GE" sz="2400" dirty="0"/>
              <a:t>ეფექტიანობაზე დამყარებული გადახდა საავადმყოფოებისთვის</a:t>
            </a:r>
          </a:p>
          <a:p>
            <a:r>
              <a:rPr lang="ka-GE" sz="2400" dirty="0"/>
              <a:t> სულადობრივი გადახდა პირველადი სამედიცინო მომსახურებისთვის</a:t>
            </a:r>
            <a:endParaRPr lang="en-US" sz="2400" dirty="0"/>
          </a:p>
          <a:p>
            <a:r>
              <a:rPr lang="ka-GE" sz="2400" dirty="0" err="1"/>
              <a:t>ი.ტ</a:t>
            </a:r>
            <a:r>
              <a:rPr lang="ka-GE" sz="2400" dirty="0"/>
              <a:t>. პლატფორმა</a:t>
            </a:r>
            <a:endParaRPr lang="en-US" sz="2400" dirty="0"/>
          </a:p>
          <a:p>
            <a:r>
              <a:rPr lang="ka-GE" sz="2400" dirty="0"/>
              <a:t>სხვა</a:t>
            </a:r>
            <a:r>
              <a:rPr lang="en-US" sz="2400" dirty="0"/>
              <a:t>…</a:t>
            </a:r>
          </a:p>
          <a:p>
            <a:endParaRPr lang="en-US" dirty="0"/>
          </a:p>
          <a:p>
            <a:endParaRPr lang="en-US" dirty="0"/>
          </a:p>
        </p:txBody>
      </p:sp>
      <p:sp>
        <p:nvSpPr>
          <p:cNvPr id="51205" name="Rectangle 5"/>
          <p:cNvSpPr>
            <a:spLocks noChangeArrowheads="1"/>
          </p:cNvSpPr>
          <p:nvPr/>
        </p:nvSpPr>
        <p:spPr bwMode="auto">
          <a:xfrm>
            <a:off x="1524001" y="2560948"/>
            <a:ext cx="8382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6" name="Rectangle 6"/>
          <p:cNvSpPr>
            <a:spLocks noChangeArrowheads="1"/>
          </p:cNvSpPr>
          <p:nvPr/>
        </p:nvSpPr>
        <p:spPr bwMode="auto">
          <a:xfrm>
            <a:off x="2819401" y="2560948"/>
            <a:ext cx="1524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7" name="Rectangle 7"/>
          <p:cNvSpPr>
            <a:spLocks noChangeArrowheads="1"/>
          </p:cNvSpPr>
          <p:nvPr/>
        </p:nvSpPr>
        <p:spPr bwMode="auto">
          <a:xfrm>
            <a:off x="3048001" y="2560948"/>
            <a:ext cx="1524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8" name="Rectangle 8"/>
          <p:cNvSpPr>
            <a:spLocks noChangeArrowheads="1"/>
          </p:cNvSpPr>
          <p:nvPr/>
        </p:nvSpPr>
        <p:spPr bwMode="auto">
          <a:xfrm>
            <a:off x="3276601" y="2560948"/>
            <a:ext cx="152400" cy="259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9" name="Rectangle 9"/>
          <p:cNvSpPr>
            <a:spLocks noChangeArrowheads="1"/>
          </p:cNvSpPr>
          <p:nvPr/>
        </p:nvSpPr>
        <p:spPr bwMode="auto">
          <a:xfrm>
            <a:off x="3886201" y="2560948"/>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0" name="Rectangle 10"/>
          <p:cNvSpPr>
            <a:spLocks noChangeArrowheads="1"/>
          </p:cNvSpPr>
          <p:nvPr/>
        </p:nvSpPr>
        <p:spPr bwMode="auto">
          <a:xfrm>
            <a:off x="3886201" y="3322948"/>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1" name="Rectangle 11"/>
          <p:cNvSpPr>
            <a:spLocks noChangeArrowheads="1"/>
          </p:cNvSpPr>
          <p:nvPr/>
        </p:nvSpPr>
        <p:spPr bwMode="auto">
          <a:xfrm>
            <a:off x="3886201" y="4008748"/>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2" name="Rectangle 12"/>
          <p:cNvSpPr>
            <a:spLocks noChangeArrowheads="1"/>
          </p:cNvSpPr>
          <p:nvPr/>
        </p:nvSpPr>
        <p:spPr bwMode="auto">
          <a:xfrm>
            <a:off x="3886201" y="4694548"/>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3" name="Rectangle 13"/>
          <p:cNvSpPr>
            <a:spLocks noChangeArrowheads="1"/>
          </p:cNvSpPr>
          <p:nvPr/>
        </p:nvSpPr>
        <p:spPr bwMode="auto">
          <a:xfrm>
            <a:off x="5029201" y="2560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4" name="Rectangle 14"/>
          <p:cNvSpPr>
            <a:spLocks noChangeArrowheads="1"/>
          </p:cNvSpPr>
          <p:nvPr/>
        </p:nvSpPr>
        <p:spPr bwMode="auto">
          <a:xfrm>
            <a:off x="5334001" y="2560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5" name="Rectangle 15"/>
          <p:cNvSpPr>
            <a:spLocks noChangeArrowheads="1"/>
          </p:cNvSpPr>
          <p:nvPr/>
        </p:nvSpPr>
        <p:spPr bwMode="auto">
          <a:xfrm>
            <a:off x="5638801" y="2560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6" name="Rectangle 16"/>
          <p:cNvSpPr>
            <a:spLocks noChangeArrowheads="1"/>
          </p:cNvSpPr>
          <p:nvPr/>
        </p:nvSpPr>
        <p:spPr bwMode="auto">
          <a:xfrm>
            <a:off x="5638801" y="3322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7" name="Rectangle 17"/>
          <p:cNvSpPr>
            <a:spLocks noChangeArrowheads="1"/>
          </p:cNvSpPr>
          <p:nvPr/>
        </p:nvSpPr>
        <p:spPr bwMode="auto">
          <a:xfrm>
            <a:off x="5334001" y="3322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8" name="Rectangle 18"/>
          <p:cNvSpPr>
            <a:spLocks noChangeArrowheads="1"/>
          </p:cNvSpPr>
          <p:nvPr/>
        </p:nvSpPr>
        <p:spPr bwMode="auto">
          <a:xfrm>
            <a:off x="5638801" y="40087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9" name="Rectangle 19"/>
          <p:cNvSpPr>
            <a:spLocks noChangeArrowheads="1"/>
          </p:cNvSpPr>
          <p:nvPr/>
        </p:nvSpPr>
        <p:spPr bwMode="auto">
          <a:xfrm>
            <a:off x="5334001" y="40087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0" name="Rectangle 20"/>
          <p:cNvSpPr>
            <a:spLocks noChangeArrowheads="1"/>
          </p:cNvSpPr>
          <p:nvPr/>
        </p:nvSpPr>
        <p:spPr bwMode="auto">
          <a:xfrm>
            <a:off x="5638801" y="46945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1" name="Rectangle 21"/>
          <p:cNvSpPr>
            <a:spLocks noChangeArrowheads="1"/>
          </p:cNvSpPr>
          <p:nvPr/>
        </p:nvSpPr>
        <p:spPr bwMode="auto">
          <a:xfrm>
            <a:off x="5334001" y="46945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2" name="Rectangle 22"/>
          <p:cNvSpPr>
            <a:spLocks noChangeArrowheads="1"/>
          </p:cNvSpPr>
          <p:nvPr/>
        </p:nvSpPr>
        <p:spPr bwMode="auto">
          <a:xfrm>
            <a:off x="5029201" y="33229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3" name="Rectangle 23"/>
          <p:cNvSpPr>
            <a:spLocks noChangeArrowheads="1"/>
          </p:cNvSpPr>
          <p:nvPr/>
        </p:nvSpPr>
        <p:spPr bwMode="auto">
          <a:xfrm>
            <a:off x="5029201" y="40087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4" name="Rectangle 24"/>
          <p:cNvSpPr>
            <a:spLocks noChangeArrowheads="1"/>
          </p:cNvSpPr>
          <p:nvPr/>
        </p:nvSpPr>
        <p:spPr bwMode="auto">
          <a:xfrm>
            <a:off x="5029201" y="4694548"/>
            <a:ext cx="1524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5" name="Text Box 25"/>
          <p:cNvSpPr txBox="1">
            <a:spLocks noChangeArrowheads="1"/>
          </p:cNvSpPr>
          <p:nvPr/>
        </p:nvSpPr>
        <p:spPr bwMode="auto">
          <a:xfrm>
            <a:off x="1508127" y="1838637"/>
            <a:ext cx="9845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ka-GE" altLang="en-US" sz="900" b="1" dirty="0">
                <a:latin typeface="Book Antiqua" panose="02040602050305030304" pitchFamily="18" charset="0"/>
                <a:cs typeface="Times New Roman" panose="02020603050405020304" pitchFamily="18" charset="0"/>
              </a:rPr>
              <a:t>ვერტიკალური </a:t>
            </a:r>
          </a:p>
          <a:p>
            <a:r>
              <a:rPr lang="ka-GE" altLang="en-US" sz="900" b="1" dirty="0">
                <a:latin typeface="Book Antiqua" panose="02040602050305030304" pitchFamily="18" charset="0"/>
                <a:cs typeface="Times New Roman" panose="02020603050405020304" pitchFamily="18" charset="0"/>
              </a:rPr>
              <a:t>და </a:t>
            </a:r>
            <a:r>
              <a:rPr lang="ka-GE" altLang="en-US" sz="900" b="1" dirty="0" err="1">
                <a:latin typeface="Book Antiqua" panose="02040602050305030304" pitchFamily="18" charset="0"/>
                <a:cs typeface="Times New Roman" panose="02020603050405020304" pitchFamily="18" charset="0"/>
              </a:rPr>
              <a:t>ჰორიზონ</a:t>
            </a:r>
            <a:r>
              <a:rPr lang="ka-GE" altLang="en-US" sz="900" b="1" dirty="0">
                <a:latin typeface="Book Antiqua" panose="02040602050305030304" pitchFamily="18" charset="0"/>
                <a:cs typeface="Times New Roman" panose="02020603050405020304" pitchFamily="18" charset="0"/>
              </a:rPr>
              <a:t>-</a:t>
            </a:r>
          </a:p>
          <a:p>
            <a:r>
              <a:rPr lang="ka-GE" altLang="en-US" sz="900" b="1" dirty="0" err="1">
                <a:latin typeface="Book Antiqua" panose="02040602050305030304" pitchFamily="18" charset="0"/>
                <a:cs typeface="Times New Roman" panose="02020603050405020304" pitchFamily="18" charset="0"/>
              </a:rPr>
              <a:t>ტალური</a:t>
            </a:r>
            <a:endParaRPr lang="ka-GE" altLang="en-US" sz="900" b="1" dirty="0">
              <a:latin typeface="Book Antiqua" panose="02040602050305030304" pitchFamily="18" charset="0"/>
              <a:cs typeface="Times New Roman" panose="02020603050405020304" pitchFamily="18" charset="0"/>
            </a:endParaRPr>
          </a:p>
          <a:p>
            <a:r>
              <a:rPr lang="ka-GE" altLang="en-US" sz="900" b="1" dirty="0">
                <a:latin typeface="Book Antiqua" panose="02040602050305030304" pitchFamily="18" charset="0"/>
                <a:cs typeface="Times New Roman" panose="02020603050405020304" pitchFamily="18" charset="0"/>
              </a:rPr>
              <a:t> ინტეგრაცია</a:t>
            </a:r>
            <a:endParaRPr lang="en-US" altLang="en-US" sz="900" b="1" dirty="0">
              <a:latin typeface="Book Antiqua" panose="02040602050305030304" pitchFamily="18" charset="0"/>
              <a:cs typeface="Times New Roman" panose="02020603050405020304" pitchFamily="18" charset="0"/>
            </a:endParaRPr>
          </a:p>
        </p:txBody>
      </p:sp>
      <p:sp>
        <p:nvSpPr>
          <p:cNvPr id="51226" name="Text Box 26"/>
          <p:cNvSpPr txBox="1">
            <a:spLocks noChangeArrowheads="1"/>
          </p:cNvSpPr>
          <p:nvPr/>
        </p:nvSpPr>
        <p:spPr bwMode="auto">
          <a:xfrm>
            <a:off x="2667001" y="1646549"/>
            <a:ext cx="125226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ka-GE" altLang="en-US" sz="1000" b="1" dirty="0">
                <a:latin typeface="Book Antiqua" panose="02040602050305030304" pitchFamily="18" charset="0"/>
                <a:cs typeface="Times New Roman" panose="02020603050405020304" pitchFamily="18" charset="0"/>
              </a:rPr>
              <a:t>ვერტიკალური</a:t>
            </a:r>
          </a:p>
          <a:p>
            <a:r>
              <a:rPr lang="ka-GE" altLang="en-US" sz="1000" b="1" dirty="0">
                <a:latin typeface="Book Antiqua" panose="02040602050305030304" pitchFamily="18" charset="0"/>
                <a:cs typeface="Times New Roman" panose="02020603050405020304" pitchFamily="18" charset="0"/>
              </a:rPr>
              <a:t> ინტეგრაცია</a:t>
            </a:r>
            <a:endParaRPr lang="en-US" altLang="en-US" sz="1000" b="1" dirty="0">
              <a:latin typeface="Book Antiqua" panose="02040602050305030304" pitchFamily="18" charset="0"/>
              <a:cs typeface="Times New Roman" panose="02020603050405020304" pitchFamily="18" charset="0"/>
            </a:endParaRPr>
          </a:p>
          <a:p>
            <a:r>
              <a:rPr lang="ka-GE" altLang="en-US" sz="1000" b="1" dirty="0">
                <a:latin typeface="Book Antiqua" panose="02040602050305030304" pitchFamily="18" charset="0"/>
                <a:cs typeface="Times New Roman" panose="02020603050405020304" pitchFamily="18" charset="0"/>
              </a:rPr>
              <a:t>ჰორიზონტალური</a:t>
            </a:r>
          </a:p>
          <a:p>
            <a:r>
              <a:rPr lang="ka-GE" altLang="en-US" sz="1000" b="1" dirty="0">
                <a:latin typeface="Book Antiqua" panose="02040602050305030304" pitchFamily="18" charset="0"/>
                <a:cs typeface="Times New Roman" panose="02020603050405020304" pitchFamily="18" charset="0"/>
              </a:rPr>
              <a:t> სეგმენტაცი</a:t>
            </a:r>
            <a:r>
              <a:rPr lang="ka-GE" altLang="en-US" sz="1200" b="1" dirty="0">
                <a:latin typeface="Book Antiqua" panose="02040602050305030304" pitchFamily="18" charset="0"/>
                <a:cs typeface="Times New Roman" panose="02020603050405020304" pitchFamily="18" charset="0"/>
              </a:rPr>
              <a:t>ა</a:t>
            </a:r>
            <a:endParaRPr lang="en-US" altLang="en-US" sz="1200" b="1" dirty="0">
              <a:latin typeface="Book Antiqua" panose="02040602050305030304" pitchFamily="18" charset="0"/>
              <a:cs typeface="Times New Roman" panose="02020603050405020304" pitchFamily="18" charset="0"/>
            </a:endParaRPr>
          </a:p>
        </p:txBody>
      </p:sp>
      <p:sp>
        <p:nvSpPr>
          <p:cNvPr id="51227" name="Text Box 27"/>
          <p:cNvSpPr txBox="1">
            <a:spLocks noChangeArrowheads="1"/>
          </p:cNvSpPr>
          <p:nvPr/>
        </p:nvSpPr>
        <p:spPr bwMode="auto">
          <a:xfrm>
            <a:off x="3810001" y="1646549"/>
            <a:ext cx="114935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ka-GE" altLang="en-US" sz="1000" b="1" dirty="0">
                <a:latin typeface="Book Antiqua" panose="02040602050305030304" pitchFamily="18" charset="0"/>
                <a:cs typeface="Times New Roman" panose="02020603050405020304" pitchFamily="18" charset="0"/>
              </a:rPr>
              <a:t>ვერტიკალური </a:t>
            </a:r>
            <a:endParaRPr lang="en-US" altLang="en-US" sz="1000" b="1" dirty="0">
              <a:latin typeface="Book Antiqua" panose="02040602050305030304" pitchFamily="18" charset="0"/>
              <a:cs typeface="Times New Roman" panose="02020603050405020304" pitchFamily="18" charset="0"/>
            </a:endParaRPr>
          </a:p>
          <a:p>
            <a:r>
              <a:rPr lang="ka-GE" altLang="en-US" sz="1000" b="1" dirty="0">
                <a:latin typeface="Book Antiqua" panose="02040602050305030304" pitchFamily="18" charset="0"/>
                <a:cs typeface="Times New Roman" panose="02020603050405020304" pitchFamily="18" charset="0"/>
              </a:rPr>
              <a:t>სეგმენტაცია</a:t>
            </a:r>
            <a:endParaRPr lang="en-US" altLang="en-US" sz="1000" b="1" dirty="0">
              <a:latin typeface="Book Antiqua" panose="02040602050305030304" pitchFamily="18" charset="0"/>
              <a:cs typeface="Times New Roman" panose="02020603050405020304" pitchFamily="18" charset="0"/>
            </a:endParaRPr>
          </a:p>
          <a:p>
            <a:r>
              <a:rPr lang="ka-GE" altLang="en-US" sz="1000" b="1" dirty="0">
                <a:latin typeface="Book Antiqua" panose="02040602050305030304" pitchFamily="18" charset="0"/>
                <a:cs typeface="Times New Roman" panose="02020603050405020304" pitchFamily="18" charset="0"/>
              </a:rPr>
              <a:t>ჰორიზონტალური</a:t>
            </a:r>
            <a:endParaRPr lang="en-US" altLang="en-US" sz="1000" b="1" dirty="0">
              <a:latin typeface="Book Antiqua" panose="02040602050305030304" pitchFamily="18" charset="0"/>
              <a:cs typeface="Times New Roman" panose="02020603050405020304" pitchFamily="18" charset="0"/>
            </a:endParaRPr>
          </a:p>
          <a:p>
            <a:r>
              <a:rPr lang="ka-GE" altLang="en-US" sz="1000" b="1" dirty="0">
                <a:latin typeface="Book Antiqua" panose="02040602050305030304" pitchFamily="18" charset="0"/>
                <a:cs typeface="Times New Roman" panose="02020603050405020304" pitchFamily="18" charset="0"/>
              </a:rPr>
              <a:t>ინტეგრაცია</a:t>
            </a:r>
            <a:endParaRPr lang="en-US" altLang="en-US" sz="1000" b="1" dirty="0">
              <a:latin typeface="Book Antiqua" panose="02040602050305030304" pitchFamily="18" charset="0"/>
              <a:cs typeface="Times New Roman" panose="02020603050405020304" pitchFamily="18" charset="0"/>
            </a:endParaRPr>
          </a:p>
        </p:txBody>
      </p:sp>
      <p:sp>
        <p:nvSpPr>
          <p:cNvPr id="51228" name="Text Box 28"/>
          <p:cNvSpPr txBox="1">
            <a:spLocks noChangeArrowheads="1"/>
          </p:cNvSpPr>
          <p:nvPr/>
        </p:nvSpPr>
        <p:spPr bwMode="auto">
          <a:xfrm>
            <a:off x="4953000" y="1798949"/>
            <a:ext cx="137160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ka-GE" altLang="en-US" sz="1000" b="1" dirty="0">
                <a:latin typeface="Book Antiqua" panose="02040602050305030304" pitchFamily="18" charset="0"/>
                <a:cs typeface="Times New Roman" panose="02020603050405020304" pitchFamily="18" charset="0"/>
              </a:rPr>
              <a:t>ვერტიკალური </a:t>
            </a:r>
            <a:r>
              <a:rPr lang="en-US" altLang="en-US" sz="1000" b="1" dirty="0">
                <a:latin typeface="Book Antiqua" panose="02040602050305030304" pitchFamily="18" charset="0"/>
                <a:cs typeface="Times New Roman" panose="02020603050405020304" pitchFamily="18" charset="0"/>
              </a:rPr>
              <a:t> &amp;</a:t>
            </a:r>
          </a:p>
          <a:p>
            <a:r>
              <a:rPr lang="ka-GE" altLang="en-US" sz="1000" b="1" dirty="0">
                <a:latin typeface="Book Antiqua" panose="02040602050305030304" pitchFamily="18" charset="0"/>
                <a:cs typeface="Times New Roman" panose="02020603050405020304" pitchFamily="18" charset="0"/>
              </a:rPr>
              <a:t>ჰორიზონტალური</a:t>
            </a:r>
            <a:endParaRPr lang="en-US" altLang="en-US" sz="1000" b="1" dirty="0">
              <a:latin typeface="Book Antiqua" panose="02040602050305030304" pitchFamily="18" charset="0"/>
              <a:cs typeface="Times New Roman" panose="02020603050405020304" pitchFamily="18" charset="0"/>
            </a:endParaRPr>
          </a:p>
          <a:p>
            <a:r>
              <a:rPr lang="ka-GE" altLang="en-US" sz="1000" b="1" dirty="0">
                <a:latin typeface="Book Antiqua" panose="02040602050305030304" pitchFamily="18" charset="0"/>
                <a:cs typeface="Times New Roman" panose="02020603050405020304" pitchFamily="18" charset="0"/>
              </a:rPr>
              <a:t>სეგმენტაცია</a:t>
            </a:r>
            <a:endParaRPr lang="en-US" altLang="en-US" sz="1000" b="1" dirty="0">
              <a:latin typeface="Book Antiqua" panose="02040602050305030304" pitchFamily="18" charset="0"/>
              <a:cs typeface="Times New Roman" panose="02020603050405020304" pitchFamily="18" charset="0"/>
            </a:endParaRPr>
          </a:p>
        </p:txBody>
      </p:sp>
      <p:sp>
        <p:nvSpPr>
          <p:cNvPr id="51229" name="Text Box 29"/>
          <p:cNvSpPr txBox="1">
            <a:spLocks noChangeArrowheads="1"/>
          </p:cNvSpPr>
          <p:nvPr/>
        </p:nvSpPr>
        <p:spPr bwMode="auto">
          <a:xfrm>
            <a:off x="228602" y="2560948"/>
            <a:ext cx="13436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ka-GE" altLang="en-US" sz="1400" b="1" dirty="0">
                <a:latin typeface="Book Antiqua" panose="02040602050305030304" pitchFamily="18" charset="0"/>
                <a:cs typeface="Times New Roman" panose="02020603050405020304" pitchFamily="18" charset="0"/>
              </a:rPr>
              <a:t>შემოსავლების</a:t>
            </a:r>
          </a:p>
          <a:p>
            <a:r>
              <a:rPr lang="ka-GE" altLang="en-US" sz="1400" b="1" dirty="0">
                <a:latin typeface="Book Antiqua" panose="02040602050305030304" pitchFamily="18" charset="0"/>
                <a:cs typeface="Times New Roman" panose="02020603050405020304" pitchFamily="18" charset="0"/>
              </a:rPr>
              <a:t> მიღება</a:t>
            </a:r>
            <a:endParaRPr lang="en-US" altLang="en-US" sz="1400" b="1" dirty="0">
              <a:latin typeface="Book Antiqua" panose="02040602050305030304" pitchFamily="18" charset="0"/>
              <a:cs typeface="Times New Roman" panose="02020603050405020304" pitchFamily="18" charset="0"/>
            </a:endParaRPr>
          </a:p>
        </p:txBody>
      </p:sp>
      <p:sp>
        <p:nvSpPr>
          <p:cNvPr id="51230" name="Text Box 30"/>
          <p:cNvSpPr txBox="1">
            <a:spLocks noChangeArrowheads="1"/>
          </p:cNvSpPr>
          <p:nvPr/>
        </p:nvSpPr>
        <p:spPr bwMode="auto">
          <a:xfrm>
            <a:off x="228602" y="3322948"/>
            <a:ext cx="10518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ka-GE" altLang="en-US" sz="1400" b="1" dirty="0">
                <a:latin typeface="Book Antiqua" panose="02040602050305030304" pitchFamily="18" charset="0"/>
                <a:cs typeface="Times New Roman" panose="02020603050405020304" pitchFamily="18" charset="0"/>
              </a:rPr>
              <a:t>სახსრების </a:t>
            </a:r>
          </a:p>
          <a:p>
            <a:r>
              <a:rPr lang="ka-GE" altLang="en-US" sz="1400" b="1" dirty="0">
                <a:latin typeface="Book Antiqua" panose="02040602050305030304" pitchFamily="18" charset="0"/>
                <a:cs typeface="Times New Roman" panose="02020603050405020304" pitchFamily="18" charset="0"/>
              </a:rPr>
              <a:t>შეგროვება</a:t>
            </a:r>
            <a:endParaRPr lang="en-US" altLang="en-US" sz="1400" b="1" dirty="0">
              <a:latin typeface="Book Antiqua" panose="02040602050305030304" pitchFamily="18" charset="0"/>
              <a:cs typeface="Times New Roman" panose="02020603050405020304" pitchFamily="18" charset="0"/>
            </a:endParaRPr>
          </a:p>
        </p:txBody>
      </p:sp>
      <p:sp>
        <p:nvSpPr>
          <p:cNvPr id="51231" name="Text Box 31"/>
          <p:cNvSpPr txBox="1">
            <a:spLocks noChangeArrowheads="1"/>
          </p:cNvSpPr>
          <p:nvPr/>
        </p:nvSpPr>
        <p:spPr bwMode="auto">
          <a:xfrm>
            <a:off x="228602" y="4008748"/>
            <a:ext cx="9364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ka-GE" altLang="en-US" sz="1400" b="1" dirty="0">
                <a:latin typeface="Book Antiqua" panose="02040602050305030304" pitchFamily="18" charset="0"/>
                <a:cs typeface="Times New Roman" panose="02020603050405020304" pitchFamily="18" charset="0"/>
              </a:rPr>
              <a:t>შესყიდვა</a:t>
            </a:r>
            <a:endParaRPr lang="en-US" altLang="en-US" sz="1400" b="1" dirty="0">
              <a:latin typeface="Book Antiqua" panose="02040602050305030304" pitchFamily="18" charset="0"/>
              <a:cs typeface="Times New Roman" panose="02020603050405020304" pitchFamily="18" charset="0"/>
            </a:endParaRPr>
          </a:p>
        </p:txBody>
      </p:sp>
      <p:sp>
        <p:nvSpPr>
          <p:cNvPr id="51232" name="Text Box 32"/>
          <p:cNvSpPr txBox="1">
            <a:spLocks noChangeArrowheads="1"/>
          </p:cNvSpPr>
          <p:nvPr/>
        </p:nvSpPr>
        <p:spPr bwMode="auto">
          <a:xfrm>
            <a:off x="228602" y="4694548"/>
            <a:ext cx="98135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ka-GE" altLang="en-US" sz="1400" b="1" dirty="0">
                <a:latin typeface="Book Antiqua" panose="02040602050305030304" pitchFamily="18" charset="0"/>
                <a:cs typeface="Times New Roman" panose="02020603050405020304" pitchFamily="18" charset="0"/>
              </a:rPr>
              <a:t>მიწოდება</a:t>
            </a:r>
            <a:endParaRPr lang="en-US" altLang="en-US" sz="1400" b="1" dirty="0">
              <a:latin typeface="Book Antiqua" panose="02040602050305030304" pitchFamily="18" charset="0"/>
              <a:cs typeface="Times New Roman" panose="02020603050405020304" pitchFamily="18" charset="0"/>
            </a:endParaRPr>
          </a:p>
        </p:txBody>
      </p:sp>
      <p:sp>
        <p:nvSpPr>
          <p:cNvPr id="51233" name="Text Box 33"/>
          <p:cNvSpPr txBox="1">
            <a:spLocks noChangeArrowheads="1"/>
          </p:cNvSpPr>
          <p:nvPr/>
        </p:nvSpPr>
        <p:spPr bwMode="auto">
          <a:xfrm>
            <a:off x="32545" y="5780398"/>
            <a:ext cx="60672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ka-GE" altLang="en-US" sz="1200" dirty="0">
                <a:latin typeface="Arial" panose="020B0604020202020204" pitchFamily="34" charset="0"/>
                <a:cs typeface="Times New Roman" panose="02020603050405020304" pitchFamily="18" charset="0"/>
              </a:rPr>
              <a:t>ადაპტირებულია გამოცემიდან: </a:t>
            </a:r>
            <a:r>
              <a:rPr lang="en-US" altLang="en-US" sz="1200" dirty="0">
                <a:latin typeface="Arial" panose="020B0604020202020204" pitchFamily="34" charset="0"/>
                <a:cs typeface="Times New Roman" panose="02020603050405020304" pitchFamily="18" charset="0"/>
              </a:rPr>
              <a:t>Murray JL, </a:t>
            </a:r>
            <a:r>
              <a:rPr lang="en-US" altLang="en-US" sz="1200" dirty="0" err="1">
                <a:latin typeface="Arial" panose="020B0604020202020204" pitchFamily="34" charset="0"/>
                <a:cs typeface="Times New Roman" panose="02020603050405020304" pitchFamily="18" charset="0"/>
              </a:rPr>
              <a:t>Frenk</a:t>
            </a:r>
            <a:r>
              <a:rPr lang="en-US" altLang="en-US" sz="1200" dirty="0">
                <a:latin typeface="Arial" panose="020B0604020202020204" pitchFamily="34" charset="0"/>
                <a:cs typeface="Times New Roman" panose="02020603050405020304" pitchFamily="18" charset="0"/>
              </a:rPr>
              <a:t>, J: A framework for assessing the performance of health systems.  WHO Bulletin, 2000: 78(6); 717-731. </a:t>
            </a:r>
          </a:p>
        </p:txBody>
      </p:sp>
      <p:sp>
        <p:nvSpPr>
          <p:cNvPr id="51237" name="Oval 37"/>
          <p:cNvSpPr>
            <a:spLocks noChangeArrowheads="1"/>
          </p:cNvSpPr>
          <p:nvPr/>
        </p:nvSpPr>
        <p:spPr bwMode="auto">
          <a:xfrm>
            <a:off x="3682475" y="2408548"/>
            <a:ext cx="1187867" cy="2280166"/>
          </a:xfrm>
          <a:prstGeom prst="ellipse">
            <a:avLst/>
          </a:prstGeom>
          <a:noFill/>
          <a:ln w="38100">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8" name="WordArt 38"/>
          <p:cNvSpPr>
            <a:spLocks noChangeArrowheads="1" noChangeShapeType="1" noTextEdit="1"/>
          </p:cNvSpPr>
          <p:nvPr/>
        </p:nvSpPr>
        <p:spPr bwMode="auto">
          <a:xfrm>
            <a:off x="6324602" y="3856348"/>
            <a:ext cx="276225" cy="6477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51239" name="WordArt 39"/>
          <p:cNvSpPr>
            <a:spLocks noChangeArrowheads="1" noChangeShapeType="1" noTextEdit="1"/>
          </p:cNvSpPr>
          <p:nvPr/>
        </p:nvSpPr>
        <p:spPr bwMode="auto">
          <a:xfrm>
            <a:off x="6324602" y="4618348"/>
            <a:ext cx="276225" cy="6477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51240" name="WordArt 40"/>
          <p:cNvSpPr>
            <a:spLocks noChangeArrowheads="1" noChangeShapeType="1" noTextEdit="1"/>
          </p:cNvSpPr>
          <p:nvPr/>
        </p:nvSpPr>
        <p:spPr bwMode="auto">
          <a:xfrm>
            <a:off x="3581402" y="3170548"/>
            <a:ext cx="276225" cy="6477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51241" name="WordArt 41"/>
          <p:cNvSpPr>
            <a:spLocks noChangeArrowheads="1" noChangeShapeType="1" noTextEdit="1"/>
          </p:cNvSpPr>
          <p:nvPr/>
        </p:nvSpPr>
        <p:spPr bwMode="auto">
          <a:xfrm>
            <a:off x="3581402" y="2408548"/>
            <a:ext cx="276225" cy="647700"/>
          </a:xfrm>
          <a:prstGeom prst="rect">
            <a:avLst/>
          </a:prstGeom>
        </p:spPr>
        <p:txBody>
          <a:bodyPr wrap="none" fromWordArt="1">
            <a:prstTxWarp prst="textPlain">
              <a:avLst>
                <a:gd name="adj" fmla="val 50000"/>
              </a:avLst>
            </a:prstTxWarp>
          </a:bodyPr>
          <a:lstStyle/>
          <a:p>
            <a:pPr algn="ct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panose="020B0A04020102020204" pitchFamily="34" charset="0"/>
            </a:endParaRPr>
          </a:p>
        </p:txBody>
      </p:sp>
      <p:sp>
        <p:nvSpPr>
          <p:cNvPr id="41" name="Oval 37"/>
          <p:cNvSpPr>
            <a:spLocks noChangeArrowheads="1"/>
          </p:cNvSpPr>
          <p:nvPr/>
        </p:nvSpPr>
        <p:spPr bwMode="auto">
          <a:xfrm>
            <a:off x="4728184" y="4561198"/>
            <a:ext cx="1371600" cy="762000"/>
          </a:xfrm>
          <a:prstGeom prst="ellipse">
            <a:avLst/>
          </a:prstGeom>
          <a:noFill/>
          <a:ln w="38100">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37"/>
          <p:cNvSpPr>
            <a:spLocks noChangeArrowheads="1"/>
          </p:cNvSpPr>
          <p:nvPr/>
        </p:nvSpPr>
        <p:spPr bwMode="auto">
          <a:xfrm>
            <a:off x="2602091" y="2408549"/>
            <a:ext cx="1055510" cy="291465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37"/>
          <p:cNvSpPr>
            <a:spLocks noChangeArrowheads="1"/>
          </p:cNvSpPr>
          <p:nvPr/>
        </p:nvSpPr>
        <p:spPr bwMode="auto">
          <a:xfrm>
            <a:off x="4901676" y="2370448"/>
            <a:ext cx="1128257" cy="2223016"/>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72889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a:t>ჯანდაცვაზე არსებულ მზარდ მოთხოვნაზე რეაგირება</a:t>
            </a:r>
            <a:endParaRPr lang="en-US" sz="3200" dirty="0"/>
          </a:p>
        </p:txBody>
      </p:sp>
      <p:sp>
        <p:nvSpPr>
          <p:cNvPr id="5" name="Text Placeholder 4"/>
          <p:cNvSpPr>
            <a:spLocks noGrp="1"/>
          </p:cNvSpPr>
          <p:nvPr>
            <p:ph type="body" sz="quarter" idx="1"/>
          </p:nvPr>
        </p:nvSpPr>
        <p:spPr/>
        <p:txBody>
          <a:bodyPr>
            <a:normAutofit fontScale="92500" lnSpcReduction="10000"/>
          </a:bodyPr>
          <a:lstStyle/>
          <a:p>
            <a:pPr algn="ctr"/>
            <a:r>
              <a:rPr lang="ka-GE" dirty="0"/>
              <a:t>ჯანდაცვის სამინისტროს საავადმყოფოების პროდუქტიულობა </a:t>
            </a:r>
            <a:r>
              <a:rPr lang="en-US" dirty="0"/>
              <a:t>(2002-2014)</a:t>
            </a:r>
          </a:p>
        </p:txBody>
      </p:sp>
      <p:sp>
        <p:nvSpPr>
          <p:cNvPr id="6" name="Text Placeholder 5"/>
          <p:cNvSpPr>
            <a:spLocks noGrp="1"/>
          </p:cNvSpPr>
          <p:nvPr>
            <p:ph type="body" sz="quarter" idx="3"/>
          </p:nvPr>
        </p:nvSpPr>
        <p:spPr/>
        <p:txBody>
          <a:bodyPr>
            <a:normAutofit fontScale="85000" lnSpcReduction="20000"/>
          </a:bodyPr>
          <a:lstStyle/>
          <a:p>
            <a:pPr algn="ctr"/>
            <a:r>
              <a:rPr lang="ka-GE" dirty="0"/>
              <a:t>ჯანდაცვის ცენტრების პროდუქტიულობა</a:t>
            </a:r>
            <a:endParaRPr lang="en-US" dirty="0"/>
          </a:p>
          <a:p>
            <a:pPr algn="ctr"/>
            <a:r>
              <a:rPr lang="en-US" dirty="0"/>
              <a:t>(2002-2014)</a:t>
            </a:r>
          </a:p>
        </p:txBody>
      </p:sp>
      <p:sp>
        <p:nvSpPr>
          <p:cNvPr id="11" name="Text Box 21"/>
          <p:cNvSpPr txBox="1">
            <a:spLocks noChangeArrowheads="1"/>
          </p:cNvSpPr>
          <p:nvPr/>
        </p:nvSpPr>
        <p:spPr bwMode="auto">
          <a:xfrm>
            <a:off x="2425535" y="5633338"/>
            <a:ext cx="3581400" cy="54541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98182" tIns="49092" rIns="98182" bIns="49092">
            <a:spAutoFit/>
          </a:bodyPr>
          <a:lstStyle/>
          <a:p>
            <a:pPr marL="3175" indent="-3175">
              <a:spcBef>
                <a:spcPts val="600"/>
              </a:spcBef>
              <a:buClr>
                <a:schemeClr val="folHlink"/>
              </a:buClr>
              <a:buSzPct val="60000"/>
              <a:defRPr/>
            </a:pPr>
            <a:r>
              <a:rPr lang="ka-GE" sz="1200" dirty="0">
                <a:solidFill>
                  <a:srgbClr val="000000"/>
                </a:solidFill>
                <a:latin typeface="Tahoma" pitchFamily="34" charset="0"/>
              </a:rPr>
              <a:t>სპეციალისტების რ-ბის ზრდა </a:t>
            </a:r>
            <a:r>
              <a:rPr lang="en-US" sz="1200" dirty="0">
                <a:solidFill>
                  <a:srgbClr val="000000"/>
                </a:solidFill>
                <a:latin typeface="Tahoma" pitchFamily="34" charset="0"/>
              </a:rPr>
              <a:t>66</a:t>
            </a:r>
            <a:r>
              <a:rPr lang="ka-GE" sz="1200" dirty="0">
                <a:solidFill>
                  <a:srgbClr val="000000"/>
                </a:solidFill>
                <a:latin typeface="Tahoma" pitchFamily="34" charset="0"/>
              </a:rPr>
              <a:t>%</a:t>
            </a:r>
            <a:endParaRPr lang="en-US" sz="1200" dirty="0">
              <a:solidFill>
                <a:srgbClr val="000000"/>
              </a:solidFill>
              <a:latin typeface="Tahoma" pitchFamily="34" charset="0"/>
            </a:endParaRPr>
          </a:p>
          <a:p>
            <a:pPr marL="3175" indent="-3175">
              <a:spcBef>
                <a:spcPts val="600"/>
              </a:spcBef>
              <a:buClr>
                <a:schemeClr val="folHlink"/>
              </a:buClr>
              <a:buSzPct val="60000"/>
              <a:defRPr/>
            </a:pPr>
            <a:r>
              <a:rPr lang="ka-GE" sz="1200" b="1" dirty="0">
                <a:solidFill>
                  <a:srgbClr val="000000"/>
                </a:solidFill>
                <a:latin typeface="Tahoma" pitchFamily="34" charset="0"/>
              </a:rPr>
              <a:t>ვიზიტების რ-ბის ზრდა </a:t>
            </a:r>
            <a:r>
              <a:rPr lang="en-US" sz="1200" b="1" dirty="0">
                <a:solidFill>
                  <a:srgbClr val="000000"/>
                </a:solidFill>
                <a:latin typeface="Tahoma" pitchFamily="34" charset="0"/>
              </a:rPr>
              <a:t>217</a:t>
            </a:r>
            <a:r>
              <a:rPr lang="tr-TR" sz="1200" b="1" dirty="0">
                <a:solidFill>
                  <a:srgbClr val="000000"/>
                </a:solidFill>
                <a:latin typeface="Tahoma" pitchFamily="34" charset="0"/>
              </a:rPr>
              <a:t> %</a:t>
            </a:r>
            <a:endParaRPr lang="en-US" sz="1200" dirty="0">
              <a:solidFill>
                <a:srgbClr val="000000"/>
              </a:solidFill>
              <a:latin typeface="Tahoma" pitchFamily="34" charset="0"/>
            </a:endParaRPr>
          </a:p>
        </p:txBody>
      </p:sp>
      <p:sp>
        <p:nvSpPr>
          <p:cNvPr id="12" name="Text Box 21"/>
          <p:cNvSpPr txBox="1">
            <a:spLocks noChangeArrowheads="1"/>
          </p:cNvSpPr>
          <p:nvPr/>
        </p:nvSpPr>
        <p:spPr bwMode="auto">
          <a:xfrm>
            <a:off x="6477000" y="5640265"/>
            <a:ext cx="3581400" cy="54541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98182" tIns="49092" rIns="98182" bIns="49092">
            <a:spAutoFit/>
          </a:bodyPr>
          <a:lstStyle/>
          <a:p>
            <a:pPr marL="3175" indent="-3175">
              <a:spcBef>
                <a:spcPts val="600"/>
              </a:spcBef>
              <a:buClr>
                <a:schemeClr val="folHlink"/>
              </a:buClr>
              <a:buSzPct val="60000"/>
              <a:defRPr/>
            </a:pPr>
            <a:r>
              <a:rPr lang="ka-GE" sz="1200" dirty="0">
                <a:solidFill>
                  <a:srgbClr val="000000"/>
                </a:solidFill>
                <a:latin typeface="Tahoma" pitchFamily="34" charset="0"/>
              </a:rPr>
              <a:t>ოჯახის ექიმების რ-ბის ზრდა </a:t>
            </a:r>
            <a:r>
              <a:rPr lang="en-US" sz="1200" dirty="0">
                <a:solidFill>
                  <a:srgbClr val="000000"/>
                </a:solidFill>
                <a:latin typeface="Tahoma" pitchFamily="34" charset="0"/>
              </a:rPr>
              <a:t>26</a:t>
            </a:r>
            <a:r>
              <a:rPr lang="ka-GE" sz="1200" dirty="0">
                <a:solidFill>
                  <a:srgbClr val="000000"/>
                </a:solidFill>
                <a:latin typeface="Tahoma" pitchFamily="34" charset="0"/>
              </a:rPr>
              <a:t>%</a:t>
            </a:r>
            <a:endParaRPr lang="en-US" sz="1200" dirty="0">
              <a:solidFill>
                <a:srgbClr val="000000"/>
              </a:solidFill>
              <a:latin typeface="Tahoma" pitchFamily="34" charset="0"/>
            </a:endParaRPr>
          </a:p>
          <a:p>
            <a:pPr marL="3175" indent="-3175">
              <a:spcBef>
                <a:spcPts val="600"/>
              </a:spcBef>
              <a:buClr>
                <a:schemeClr val="folHlink"/>
              </a:buClr>
              <a:buSzPct val="60000"/>
              <a:defRPr/>
            </a:pPr>
            <a:r>
              <a:rPr lang="ka-GE" sz="1200" b="1" dirty="0">
                <a:solidFill>
                  <a:srgbClr val="000000"/>
                </a:solidFill>
                <a:latin typeface="Tahoma" pitchFamily="34" charset="0"/>
              </a:rPr>
              <a:t>ვიზიტების რ-ბის ზრდა </a:t>
            </a:r>
            <a:r>
              <a:rPr lang="en-US" sz="1200" b="1" dirty="0">
                <a:solidFill>
                  <a:srgbClr val="000000"/>
                </a:solidFill>
                <a:latin typeface="Tahoma" pitchFamily="34" charset="0"/>
              </a:rPr>
              <a:t>193 </a:t>
            </a:r>
            <a:r>
              <a:rPr lang="tr-TR" sz="1200" b="1" dirty="0">
                <a:solidFill>
                  <a:srgbClr val="000000"/>
                </a:solidFill>
                <a:latin typeface="Tahoma" pitchFamily="34" charset="0"/>
              </a:rPr>
              <a:t>%</a:t>
            </a:r>
            <a:endParaRPr lang="en-US" sz="1200" dirty="0">
              <a:solidFill>
                <a:srgbClr val="000000"/>
              </a:solidFill>
              <a:latin typeface="Tahoma" pitchFamily="34" charset="0"/>
            </a:endParaRPr>
          </a:p>
        </p:txBody>
      </p:sp>
      <p:sp>
        <p:nvSpPr>
          <p:cNvPr id="13" name="TextBox 12"/>
          <p:cNvSpPr txBox="1"/>
          <p:nvPr/>
        </p:nvSpPr>
        <p:spPr>
          <a:xfrm>
            <a:off x="1828800" y="6553200"/>
            <a:ext cx="6553200" cy="369332"/>
          </a:xfrm>
          <a:prstGeom prst="rect">
            <a:avLst/>
          </a:prstGeom>
          <a:noFill/>
        </p:spPr>
        <p:txBody>
          <a:bodyPr wrap="square" rtlCol="0">
            <a:spAutoFit/>
          </a:bodyPr>
          <a:lstStyle/>
          <a:p>
            <a:r>
              <a:rPr lang="ka-GE" dirty="0"/>
              <a:t>წყარო</a:t>
            </a:r>
            <a:r>
              <a:rPr lang="en-US" dirty="0"/>
              <a:t>:  Health Statistics Yearbook 2014, MOH</a:t>
            </a:r>
          </a:p>
        </p:txBody>
      </p:sp>
      <p:graphicFrame>
        <p:nvGraphicFramePr>
          <p:cNvPr id="15" name="Content Placeholder 14"/>
          <p:cNvGraphicFramePr>
            <a:graphicFrameLocks noGrp="1"/>
          </p:cNvGraphicFramePr>
          <p:nvPr>
            <p:ph sz="quarter" idx="4"/>
            <p:extLst/>
          </p:nvPr>
        </p:nvGraphicFramePr>
        <p:xfrm>
          <a:off x="6324600" y="2438400"/>
          <a:ext cx="3886200"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6"/>
          <p:cNvGraphicFramePr>
            <a:graphicFrameLocks noGrp="1"/>
          </p:cNvGraphicFramePr>
          <p:nvPr>
            <p:ph sz="quarter" idx="2"/>
            <p:extLst/>
          </p:nvPr>
        </p:nvGraphicFramePr>
        <p:xfrm>
          <a:off x="2133600" y="2438400"/>
          <a:ext cx="3886200"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39534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WBG-Fixed_Logo</Template>
  <TotalTime>2681</TotalTime>
  <Words>2128</Words>
  <Application>Microsoft Office PowerPoint</Application>
  <PresentationFormat>Widescreen</PresentationFormat>
  <Paragraphs>430</Paragraphs>
  <Slides>29</Slides>
  <Notes>25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29</vt:i4>
      </vt:variant>
    </vt:vector>
  </HeadingPairs>
  <TitlesOfParts>
    <vt:vector size="45" baseType="lpstr">
      <vt:lpstr>MS PGothic</vt:lpstr>
      <vt:lpstr>Arial</vt:lpstr>
      <vt:lpstr>Arial Black</vt:lpstr>
      <vt:lpstr>Book Antiqua</vt:lpstr>
      <vt:lpstr>Calibri</vt:lpstr>
      <vt:lpstr>Cambria</vt:lpstr>
      <vt:lpstr>Century Gothic</vt:lpstr>
      <vt:lpstr>Sylfaen</vt:lpstr>
      <vt:lpstr>Tahoma</vt:lpstr>
      <vt:lpstr>Times New Roman</vt:lpstr>
      <vt:lpstr>TimesNewRomanPSMT</vt:lpstr>
      <vt:lpstr>Tw Cen MT</vt:lpstr>
      <vt:lpstr>Verdana</vt:lpstr>
      <vt:lpstr>Wingdings</vt:lpstr>
      <vt:lpstr>Wingdings 2</vt:lpstr>
      <vt:lpstr>Median</vt:lpstr>
      <vt:lpstr>საყოველთაო ჯანდაცვის დაფარვა თურქეთში: რვა მნიშვნელოვანი დასკვნა გასაზიარებლად</vt:lpstr>
      <vt:lpstr>საყოველთაო ჯანდაცვის დაფარვა თურქეთში : რვა გაკვეთილი გასაზიარებლად</vt:lpstr>
      <vt:lpstr>PowerPoint Presentation</vt:lpstr>
      <vt:lpstr>მაკროეკონომიკური საკითხი</vt:lpstr>
      <vt:lpstr>ასევე მნიშვნელოვანია ფისკალური სივრცე</vt:lpstr>
      <vt:lpstr>ჯანდაცვის ხარჯების წლიური საშუალო ზრდა ერთ სულ მოსახლეზე OECD-ის ქვეყნებში, 2005-2015</vt:lpstr>
      <vt:lpstr>PowerPoint Presentation</vt:lpstr>
      <vt:lpstr>ხმაურიანი რეფორმიდან თანდათანობით ცვლილებებამდე</vt:lpstr>
      <vt:lpstr>ჯანდაცვაზე არსებულ მზარდ მოთხოვნაზე რეაგირება</vt:lpstr>
      <vt:lpstr>კერძო სექტორის როლის ზრდა მომსახურების გაწევაში</vt:lpstr>
      <vt:lpstr>დამაბალანსებელი მოქმედება სიღრმესა და მასშტაბს შორის შედეგების მისაღწევად!</vt:lpstr>
      <vt:lpstr>ჯანდაცვის მიმართულებით მიღწეული შედეგების ევოლუცია…</vt:lpstr>
      <vt:lpstr>….ფინანსური დაცვა</vt:lpstr>
      <vt:lpstr>…..პაციენტთა კმაყოფილება.</vt:lpstr>
      <vt:lpstr>არის თურქეთი ჯერ ამ დონეზე (2)?</vt:lpstr>
      <vt:lpstr>PowerPoint Presentation</vt:lpstr>
      <vt:lpstr>…..კმაყოფილება</vt:lpstr>
      <vt:lpstr>PowerPoint Presentation</vt:lpstr>
      <vt:lpstr>როგორია შემდეგი ნაბიჯი?</vt:lpstr>
      <vt:lpstr>ჯანდაცვის ხარჯების ეფექტიანობა თურქეთში</vt:lpstr>
      <vt:lpstr>PowerPoint Presentation</vt:lpstr>
      <vt:lpstr>PowerPoint Presentation</vt:lpstr>
      <vt:lpstr>ადრეული ბავშვობის ასაკში განვითარების პროგრამების დაფარვა თურქეთში</vt:lpstr>
      <vt:lpstr>PowerPoint Presentation</vt:lpstr>
      <vt:lpstr>ღირებულებებზე დამყარებული ჯანდაცვის სისტემის მიმართულებით</vt:lpstr>
      <vt:lpstr>გადახდის მოდალობა და ჯანდაცვის შედეგები</vt:lpstr>
      <vt:lpstr>ქრონიკული დაავადებების მკურნალობის მაღალეფექტური სისტემის მახასიათებლები</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Health Coverage in Turkey</dc:title>
  <dc:creator>Alessia Thiebaud</dc:creator>
  <cp:lastModifiedBy>Lali Gagnidze</cp:lastModifiedBy>
  <cp:revision>62</cp:revision>
  <dcterms:created xsi:type="dcterms:W3CDTF">2017-02-15T20:59:29Z</dcterms:created>
  <dcterms:modified xsi:type="dcterms:W3CDTF">2017-03-06T15:28:03Z</dcterms:modified>
</cp:coreProperties>
</file>