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charts/style15.xml" ContentType="application/vnd.ms-office.chartstyl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charts/colors6.xml" ContentType="application/vnd.ms-office.chartcolor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style11.xml" ContentType="application/vnd.ms-office.chartstyle+xml"/>
  <Override PartName="/ppt/charts/colors16.xml" ContentType="application/vnd.ms-office.chartcolorstyl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harts/colors12.xml" ContentType="application/vnd.ms-office.chartcolorstyle+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charts/style9.xml" ContentType="application/vnd.ms-office.chartstyl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charts/style5.xml" ContentType="application/vnd.ms-office.chartstyle+xml"/>
  <Override PartName="/ppt/slides/slide9.xml" ContentType="application/vnd.openxmlformats-officedocument.presentationml.slide+xml"/>
  <Override PartName="/ppt/viewProps.xml" ContentType="application/vnd.openxmlformats-officedocument.presentationml.viewProps+xml"/>
  <Override PartName="/ppt/charts/style16.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charts/colors9.xml" ContentType="application/vnd.ms-office.chartcolorstyle+xml"/>
  <Override PartName="/ppt/charts/style1.xml" ContentType="application/vnd.ms-office.chartstyle+xml"/>
  <Override PartName="/ppt/charts/style14.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charts/chart18.xml" ContentType="application/vnd.openxmlformats-officedocument.drawingml.chart+xml"/>
  <Override PartName="/ppt/drawings/drawing1.xml" ContentType="application/vnd.openxmlformats-officedocument.drawingml.chartshapes+xml"/>
  <Override PartName="/ppt/charts/colors19.xml" ContentType="application/vnd.ms-office.chartcolorstyle+xml"/>
  <Override PartName="/ppt/charts/colors17.xml" ContentType="application/vnd.ms-office.chartcolorstyle+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charts/chart16.xml" ContentType="application/vnd.openxmlformats-officedocument.drawingml.chart+xml"/>
  <Override PartName="/ppt/charts/colors15.xml" ContentType="application/vnd.ms-office.chartcolorstyle+xml"/>
  <Override PartName="/ppt/charts/colors5.xml" ContentType="application/vnd.ms-office.chartcolorstyle+xml"/>
  <Override PartName="/ppt/charts/style10.xml" ContentType="application/vnd.ms-office.chart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24.xml" ContentType="application/vnd.openxmlformats-officedocument.presentationml.notesSlide+xml"/>
  <Override PartName="/docProps/app.xml" ContentType="application/vnd.openxmlformats-officedocument.extended-properties+xml"/>
  <Override PartName="/ppt/charts/colors13.xml" ContentType="application/vnd.ms-office.chartcolorstyle+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1.xml" ContentType="application/vnd.ms-office.chartcolorstyle+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style8.xml" ContentType="application/vnd.ms-office.chartstyle+xml"/>
  <Override PartName="/ppt/charts/chart4.xml" ContentType="application/vnd.openxmlformats-officedocument.drawingml.chart+xml"/>
  <Override PartName="/ppt/notesSlides/notesSlide6.xml" ContentType="application/vnd.openxmlformats-officedocument.presentationml.notesSlide+xml"/>
  <Override PartName="/ppt/charts/style19.xml" ContentType="application/vnd.ms-office.chartstyle+xml"/>
  <Override PartName="/ppt/charts/style6.xml" ContentType="application/vnd.ms-office.chartstyl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17.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charts/style13.xml" ContentType="application/vnd.ms-office.chartstyle+xml"/>
  <Override PartName="/ppt/charts/colors18.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charts/chart15.xml" ContentType="application/vnd.openxmlformats-officedocument.drawingml.chart+xml"/>
  <Override PartName="/ppt/notesSlides/notesSlide25.xml" ContentType="application/vnd.openxmlformats-officedocument.presentationml.notesSlide+xml"/>
  <Override PartName="/ppt/charts/colors14.xml" ContentType="application/vnd.ms-office.chartcolorstyle+xml"/>
  <Override PartName="/ppt/slides/slide12.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style7.xml" ContentType="application/vnd.ms-office.chartstyle+xml"/>
  <Override PartName="/ppt/charts/colors10.xml" ContentType="application/vnd.ms-office.chartcolorstyle+xml"/>
  <Override PartName="/ppt/charts/chart5.xml" ContentType="application/vnd.openxmlformats-officedocument.drawingml.chart+xml"/>
  <Override PartName="/ppt/notesSlides/notesSlide10.xml" ContentType="application/vnd.openxmlformats-officedocument.presentationml.notesSlide+xml"/>
  <Override PartName="/ppt/charts/style18.xml" ContentType="application/vnd.ms-office.chartstyl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93" r:id="rId2"/>
    <p:sldId id="294" r:id="rId3"/>
    <p:sldId id="295" r:id="rId4"/>
    <p:sldId id="296" r:id="rId5"/>
    <p:sldId id="298" r:id="rId6"/>
    <p:sldId id="297" r:id="rId7"/>
    <p:sldId id="299" r:id="rId8"/>
    <p:sldId id="310" r:id="rId9"/>
    <p:sldId id="300" r:id="rId10"/>
    <p:sldId id="284" r:id="rId11"/>
    <p:sldId id="301" r:id="rId12"/>
    <p:sldId id="278" r:id="rId13"/>
    <p:sldId id="274" r:id="rId14"/>
    <p:sldId id="276" r:id="rId15"/>
    <p:sldId id="281" r:id="rId16"/>
    <p:sldId id="275" r:id="rId17"/>
    <p:sldId id="280" r:id="rId18"/>
    <p:sldId id="288" r:id="rId19"/>
    <p:sldId id="302" r:id="rId20"/>
    <p:sldId id="292" r:id="rId21"/>
    <p:sldId id="286" r:id="rId22"/>
    <p:sldId id="289" r:id="rId23"/>
    <p:sldId id="279" r:id="rId24"/>
    <p:sldId id="306" r:id="rId25"/>
    <p:sldId id="305" r:id="rId26"/>
    <p:sldId id="304" r:id="rId27"/>
    <p:sldId id="285" r:id="rId28"/>
    <p:sldId id="287" r:id="rId29"/>
    <p:sldId id="30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8" d="100"/>
          <a:sy n="78" d="100"/>
        </p:scale>
        <p:origin x="-204" y="-90"/>
      </p:cViewPr>
      <p:guideLst>
        <p:guide orient="horz" pos="2160"/>
        <p:guide pos="3840"/>
      </p:guideLst>
    </p:cSldViewPr>
  </p:slideViewPr>
  <p:notesTextViewPr>
    <p:cViewPr>
      <p:scale>
        <a:sx n="1" d="1"/>
        <a:sy n="1" d="1"/>
      </p:scale>
      <p:origin x="0" y="0"/>
    </p:cViewPr>
  </p:notesTextViewPr>
  <p:sorterViewPr>
    <p:cViewPr varScale="1">
      <p:scale>
        <a:sx n="1" d="1"/>
        <a:sy n="1" d="1"/>
      </p:scale>
      <p:origin x="0" y="-1104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2007_Workbook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C:\Users\wb490163\Box%20Sync\Turkey\Turkey.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Office_Excel_2007_Workbook6.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Office_Excel_2007_Workbook7.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C:\Users\wb490163\Box%20Sync\Turkey\Turkey.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C:\Users\wb334947\AppData\Local\Microsoft\Windows\Temporary%20Internet%20Files\Content.Outlook\05YHKE2T\Levent%20Data.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Book1" TargetMode="External"/></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file:///C:\Users\wb490163\Downloads\Graph%207.xlsx" TargetMode="External"/></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Office_Excel_2007_Workbook8.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Office_Excel_2007_Workbook9.xlsx"/></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2007_Workbook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S4349\Documents\Rouselle%20Nov%20mission\for%20Enis\source%20data%20of%20Turkey%20presentation.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2007_Workbook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2007_Workbook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2007_Workbook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wb334947\Documents\PROJECT\ENIS\source%20data%20of%20Turkey%20presentation.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wb334947\Documents\PROJECT\ENIS\source%20data%20of%20Turkey%20presentation.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Users\wb334947\Documents\PROJECT\ENIS\source%20data%20of%20Turkey%20presentation.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C:\Users\wb334947\Documents\PROJECT\ENIS\source%20data%20of%20Turkey%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stacked"/>
        <c:ser>
          <c:idx val="1"/>
          <c:order val="1"/>
          <c:tx>
            <c:strRef>
              <c:f>Debt!$D$2</c:f>
              <c:strCache>
                <c:ptCount val="1"/>
                <c:pt idx="0">
                  <c:v>Domestic </c:v>
                </c:pt>
              </c:strCache>
            </c:strRef>
          </c:tx>
          <c:spPr>
            <a:solidFill>
              <a:srgbClr val="C00000"/>
            </a:solidFill>
            <a:ln>
              <a:noFill/>
            </a:ln>
            <a:effectLst/>
          </c:spPr>
          <c:val>
            <c:numRef>
              <c:f>Debt!$D$27:$D$70</c:f>
              <c:numCache>
                <c:formatCode>_(* #,##0.0_);_(* \(#,##0.0\);_(* "-"??_);_(@_)</c:formatCode>
                <c:ptCount val="44"/>
                <c:pt idx="0">
                  <c:v>36.879999999999995</c:v>
                </c:pt>
                <c:pt idx="1">
                  <c:v>35.96</c:v>
                </c:pt>
                <c:pt idx="2">
                  <c:v>36.08</c:v>
                </c:pt>
                <c:pt idx="3">
                  <c:v>33.57</c:v>
                </c:pt>
                <c:pt idx="4">
                  <c:v>31.5</c:v>
                </c:pt>
                <c:pt idx="5">
                  <c:v>31.56</c:v>
                </c:pt>
                <c:pt idx="6">
                  <c:v>29.47</c:v>
                </c:pt>
                <c:pt idx="7">
                  <c:v>29.150000000000002</c:v>
                </c:pt>
                <c:pt idx="8">
                  <c:v>28.939999999999998</c:v>
                </c:pt>
                <c:pt idx="9">
                  <c:v>29.57</c:v>
                </c:pt>
                <c:pt idx="10">
                  <c:v>28.259999999999998</c:v>
                </c:pt>
                <c:pt idx="11">
                  <c:v>27.17</c:v>
                </c:pt>
                <c:pt idx="12">
                  <c:v>28.650000000000002</c:v>
                </c:pt>
                <c:pt idx="13">
                  <c:v>31.09</c:v>
                </c:pt>
                <c:pt idx="14">
                  <c:v>32.349999999999994</c:v>
                </c:pt>
                <c:pt idx="15">
                  <c:v>33.44</c:v>
                </c:pt>
                <c:pt idx="16">
                  <c:v>34.4</c:v>
                </c:pt>
                <c:pt idx="17">
                  <c:v>33.839999999999996</c:v>
                </c:pt>
                <c:pt idx="18">
                  <c:v>32.230000000000011</c:v>
                </c:pt>
                <c:pt idx="19">
                  <c:v>30.8</c:v>
                </c:pt>
                <c:pt idx="20">
                  <c:v>30.38</c:v>
                </c:pt>
                <c:pt idx="21">
                  <c:v>28.75</c:v>
                </c:pt>
                <c:pt idx="22">
                  <c:v>27.47</c:v>
                </c:pt>
                <c:pt idx="23">
                  <c:v>26.939999999999998</c:v>
                </c:pt>
                <c:pt idx="24">
                  <c:v>25.71</c:v>
                </c:pt>
                <c:pt idx="25">
                  <c:v>25.17</c:v>
                </c:pt>
                <c:pt idx="26">
                  <c:v>24.52</c:v>
                </c:pt>
                <c:pt idx="27">
                  <c:v>23.16</c:v>
                </c:pt>
                <c:pt idx="28">
                  <c:v>22.150000000000002</c:v>
                </c:pt>
                <c:pt idx="29">
                  <c:v>21.54</c:v>
                </c:pt>
                <c:pt idx="30">
                  <c:v>21.04</c:v>
                </c:pt>
                <c:pt idx="31">
                  <c:v>20.88</c:v>
                </c:pt>
                <c:pt idx="32">
                  <c:v>20.71</c:v>
                </c:pt>
                <c:pt idx="33">
                  <c:v>20.9</c:v>
                </c:pt>
                <c:pt idx="34">
                  <c:v>19.959999999999997</c:v>
                </c:pt>
                <c:pt idx="35">
                  <c:v>19.8</c:v>
                </c:pt>
                <c:pt idx="36">
                  <c:v>19.14</c:v>
                </c:pt>
                <c:pt idx="37">
                  <c:v>19.3</c:v>
                </c:pt>
                <c:pt idx="38">
                  <c:v>19.53</c:v>
                </c:pt>
                <c:pt idx="39">
                  <c:v>19.739999999999995</c:v>
                </c:pt>
                <c:pt idx="40">
                  <c:v>19.55</c:v>
                </c:pt>
                <c:pt idx="41">
                  <c:v>19.23</c:v>
                </c:pt>
                <c:pt idx="42">
                  <c:v>18.93</c:v>
                </c:pt>
                <c:pt idx="43">
                  <c:v>18.93</c:v>
                </c:pt>
              </c:numCache>
            </c:numRef>
          </c:val>
          <c:extLst xmlns:c16r2="http://schemas.microsoft.com/office/drawing/2015/06/chart">
            <c:ext xmlns:c16="http://schemas.microsoft.com/office/drawing/2014/chart" uri="{C3380CC4-5D6E-409C-BE32-E72D297353CC}">
              <c16:uniqueId val="{00000000-1F96-42FF-85BA-61227E96D7E0}"/>
            </c:ext>
          </c:extLst>
        </c:ser>
        <c:ser>
          <c:idx val="2"/>
          <c:order val="2"/>
          <c:tx>
            <c:strRef>
              <c:f>Debt!$E$2</c:f>
              <c:strCache>
                <c:ptCount val="1"/>
                <c:pt idx="0">
                  <c:v>External </c:v>
                </c:pt>
              </c:strCache>
            </c:strRef>
          </c:tx>
          <c:spPr>
            <a:solidFill>
              <a:schemeClr val="accent3"/>
            </a:solidFill>
            <a:ln>
              <a:noFill/>
            </a:ln>
            <a:effectLst/>
          </c:spPr>
          <c:val>
            <c:numRef>
              <c:f>Debt!$E$27:$E$70</c:f>
              <c:numCache>
                <c:formatCode>_(* #,##0.0_);_(* \(#,##0.0\);_(* "-"??_);_(@_)</c:formatCode>
                <c:ptCount val="44"/>
                <c:pt idx="0">
                  <c:v>15.17</c:v>
                </c:pt>
                <c:pt idx="1">
                  <c:v>15.03</c:v>
                </c:pt>
                <c:pt idx="2">
                  <c:v>14.97</c:v>
                </c:pt>
                <c:pt idx="3">
                  <c:v>14.629999999999999</c:v>
                </c:pt>
                <c:pt idx="4">
                  <c:v>14.729999999999999</c:v>
                </c:pt>
                <c:pt idx="5">
                  <c:v>14.12</c:v>
                </c:pt>
                <c:pt idx="6">
                  <c:v>13.53</c:v>
                </c:pt>
                <c:pt idx="7">
                  <c:v>12.350000000000001</c:v>
                </c:pt>
                <c:pt idx="8">
                  <c:v>11.47</c:v>
                </c:pt>
                <c:pt idx="9">
                  <c:v>11.67</c:v>
                </c:pt>
                <c:pt idx="10">
                  <c:v>11.450000000000001</c:v>
                </c:pt>
                <c:pt idx="11">
                  <c:v>11.15</c:v>
                </c:pt>
                <c:pt idx="12">
                  <c:v>12.01</c:v>
                </c:pt>
                <c:pt idx="13">
                  <c:v>12.209999999999999</c:v>
                </c:pt>
                <c:pt idx="14">
                  <c:v>11.870000000000001</c:v>
                </c:pt>
                <c:pt idx="15">
                  <c:v>12.4</c:v>
                </c:pt>
                <c:pt idx="16">
                  <c:v>12.18</c:v>
                </c:pt>
                <c:pt idx="17">
                  <c:v>12.3</c:v>
                </c:pt>
                <c:pt idx="18">
                  <c:v>12.709999999999999</c:v>
                </c:pt>
                <c:pt idx="19">
                  <c:v>12.31</c:v>
                </c:pt>
                <c:pt idx="20">
                  <c:v>12.47</c:v>
                </c:pt>
                <c:pt idx="21">
                  <c:v>13.04</c:v>
                </c:pt>
                <c:pt idx="22">
                  <c:v>13.44</c:v>
                </c:pt>
                <c:pt idx="23">
                  <c:v>13.38</c:v>
                </c:pt>
                <c:pt idx="24">
                  <c:v>13.48</c:v>
                </c:pt>
                <c:pt idx="25">
                  <c:v>12.739999999999998</c:v>
                </c:pt>
                <c:pt idx="26">
                  <c:v>12.729999999999999</c:v>
                </c:pt>
                <c:pt idx="27">
                  <c:v>13.48</c:v>
                </c:pt>
                <c:pt idx="28">
                  <c:v>13.7</c:v>
                </c:pt>
                <c:pt idx="29">
                  <c:v>13.34</c:v>
                </c:pt>
                <c:pt idx="30">
                  <c:v>13.65</c:v>
                </c:pt>
                <c:pt idx="31">
                  <c:v>13.55</c:v>
                </c:pt>
                <c:pt idx="32">
                  <c:v>13.49</c:v>
                </c:pt>
                <c:pt idx="33">
                  <c:v>12.83</c:v>
                </c:pt>
                <c:pt idx="34">
                  <c:v>12.83</c:v>
                </c:pt>
                <c:pt idx="35">
                  <c:v>12.57</c:v>
                </c:pt>
                <c:pt idx="36">
                  <c:v>12.66</c:v>
                </c:pt>
                <c:pt idx="37">
                  <c:v>12.639999999999999</c:v>
                </c:pt>
                <c:pt idx="38">
                  <c:v>12.3</c:v>
                </c:pt>
                <c:pt idx="39">
                  <c:v>12.51</c:v>
                </c:pt>
                <c:pt idx="40">
                  <c:v>11.239999999999998</c:v>
                </c:pt>
                <c:pt idx="41">
                  <c:v>11.01</c:v>
                </c:pt>
                <c:pt idx="42">
                  <c:v>11.33</c:v>
                </c:pt>
                <c:pt idx="43">
                  <c:v>11.6</c:v>
                </c:pt>
              </c:numCache>
            </c:numRef>
          </c:val>
          <c:extLst xmlns:c16r2="http://schemas.microsoft.com/office/drawing/2015/06/chart">
            <c:ext xmlns:c16="http://schemas.microsoft.com/office/drawing/2014/chart" uri="{C3380CC4-5D6E-409C-BE32-E72D297353CC}">
              <c16:uniqueId val="{00000001-1F96-42FF-85BA-61227E96D7E0}"/>
            </c:ext>
          </c:extLst>
        </c:ser>
        <c:dLbls/>
        <c:overlap val="100"/>
        <c:axId val="61606144"/>
        <c:axId val="61657088"/>
      </c:barChart>
      <c:lineChart>
        <c:grouping val="standard"/>
        <c:ser>
          <c:idx val="0"/>
          <c:order val="0"/>
          <c:tx>
            <c:strRef>
              <c:f>Debt!$C$2</c:f>
              <c:strCache>
                <c:ptCount val="1"/>
                <c:pt idx="0">
                  <c:v> Gross Central Government Debt as % of GDP </c:v>
                </c:pt>
              </c:strCache>
            </c:strRef>
          </c:tx>
          <c:spPr>
            <a:ln w="28575" cap="rnd">
              <a:solidFill>
                <a:schemeClr val="accent5">
                  <a:lumMod val="50000"/>
                </a:schemeClr>
              </a:solidFill>
              <a:round/>
            </a:ln>
            <a:effectLst/>
          </c:spPr>
          <c:marker>
            <c:symbol val="none"/>
          </c:marke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F96-42FF-85BA-61227E96D7E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F96-42FF-85BA-61227E96D7E0}"/>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F96-42FF-85BA-61227E96D7E0}"/>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F96-42FF-85BA-61227E96D7E0}"/>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F96-42FF-85BA-61227E96D7E0}"/>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F96-42FF-85BA-61227E96D7E0}"/>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F96-42FF-85BA-61227E96D7E0}"/>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F96-42FF-85BA-61227E96D7E0}"/>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F96-42FF-85BA-61227E96D7E0}"/>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F96-42FF-85BA-61227E96D7E0}"/>
                </c:ext>
              </c:extLst>
            </c:dLbl>
            <c:dLbl>
              <c:idx val="1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1F96-42FF-85BA-61227E96D7E0}"/>
                </c:ext>
              </c:extLst>
            </c:dLbl>
            <c:dLbl>
              <c:idx val="1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F96-42FF-85BA-61227E96D7E0}"/>
                </c:ext>
              </c:extLst>
            </c:dLbl>
            <c:dLbl>
              <c:idx val="1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F96-42FF-85BA-61227E96D7E0}"/>
                </c:ext>
              </c:extLst>
            </c:dLbl>
            <c:dLbl>
              <c:idx val="1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F96-42FF-85BA-61227E96D7E0}"/>
                </c:ext>
              </c:extLst>
            </c:dLbl>
            <c:dLbl>
              <c:idx val="1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1F96-42FF-85BA-61227E96D7E0}"/>
                </c:ext>
              </c:extLst>
            </c:dLbl>
            <c:dLbl>
              <c:idx val="2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F96-42FF-85BA-61227E96D7E0}"/>
                </c:ext>
              </c:extLst>
            </c:dLbl>
            <c:dLbl>
              <c:idx val="2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1F96-42FF-85BA-61227E96D7E0}"/>
                </c:ext>
              </c:extLst>
            </c:dLbl>
            <c:dLbl>
              <c:idx val="2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1F96-42FF-85BA-61227E96D7E0}"/>
                </c:ext>
              </c:extLst>
            </c:dLbl>
            <c:dLbl>
              <c:idx val="2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1F96-42FF-85BA-61227E96D7E0}"/>
                </c:ext>
              </c:extLst>
            </c:dLbl>
            <c:dLbl>
              <c:idx val="2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F96-42FF-85BA-61227E96D7E0}"/>
                </c:ext>
              </c:extLst>
            </c:dLbl>
            <c:dLbl>
              <c:idx val="2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1F96-42FF-85BA-61227E96D7E0}"/>
                </c:ext>
              </c:extLst>
            </c:dLbl>
            <c:dLbl>
              <c:idx val="2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F96-42FF-85BA-61227E96D7E0}"/>
                </c:ext>
              </c:extLst>
            </c:dLbl>
            <c:dLbl>
              <c:idx val="3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1F96-42FF-85BA-61227E96D7E0}"/>
                </c:ext>
              </c:extLst>
            </c:dLbl>
            <c:dLbl>
              <c:idx val="3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1F96-42FF-85BA-61227E96D7E0}"/>
                </c:ext>
              </c:extLst>
            </c:dLbl>
            <c:dLbl>
              <c:idx val="3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1F96-42FF-85BA-61227E96D7E0}"/>
                </c:ext>
              </c:extLst>
            </c:dLbl>
            <c:dLbl>
              <c:idx val="3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1F96-42FF-85BA-61227E96D7E0}"/>
                </c:ext>
              </c:extLst>
            </c:dLbl>
            <c:dLbl>
              <c:idx val="3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1F96-42FF-85BA-61227E96D7E0}"/>
                </c:ext>
              </c:extLst>
            </c:dLbl>
            <c:dLbl>
              <c:idx val="3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F96-42FF-85BA-61227E96D7E0}"/>
                </c:ext>
              </c:extLst>
            </c:dLbl>
            <c:dLbl>
              <c:idx val="3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1F96-42FF-85BA-61227E96D7E0}"/>
                </c:ext>
              </c:extLst>
            </c:dLbl>
            <c:dLbl>
              <c:idx val="3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F96-42FF-85BA-61227E96D7E0}"/>
                </c:ext>
              </c:extLst>
            </c:dLbl>
            <c:dLbl>
              <c:idx val="4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1F96-42FF-85BA-61227E96D7E0}"/>
                </c:ext>
              </c:extLst>
            </c:dLbl>
            <c:dLbl>
              <c:idx val="4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1F96-42FF-85BA-61227E96D7E0}"/>
                </c:ext>
              </c:extLst>
            </c:dLbl>
            <c:dLbl>
              <c:idx val="4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1F96-42FF-85BA-61227E96D7E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lumMod val="50000"/>
                      </a:schemeClr>
                    </a:solidFill>
                    <a:latin typeface="+mn-lt"/>
                    <a:ea typeface="+mn-ea"/>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Debt!$A$27:$B$70</c:f>
              <c:multiLvlStrCache>
                <c:ptCount val="44"/>
                <c:lvl>
                  <c:pt idx="0">
                    <c:v>4</c:v>
                  </c:pt>
                  <c:pt idx="1">
                    <c:v>1</c:v>
                  </c:pt>
                  <c:pt idx="2">
                    <c:v>2</c:v>
                  </c:pt>
                  <c:pt idx="3">
                    <c:v>3</c:v>
                  </c:pt>
                  <c:pt idx="4">
                    <c:v>4</c:v>
                  </c:pt>
                  <c:pt idx="5">
                    <c:v>1</c:v>
                  </c:pt>
                  <c:pt idx="6">
                    <c:v>2</c:v>
                  </c:pt>
                  <c:pt idx="7">
                    <c:v>3</c:v>
                  </c:pt>
                  <c:pt idx="8">
                    <c:v>4</c:v>
                  </c:pt>
                  <c:pt idx="9">
                    <c:v>1</c:v>
                  </c:pt>
                  <c:pt idx="10">
                    <c:v>2</c:v>
                  </c:pt>
                  <c:pt idx="11">
                    <c:v>3</c:v>
                  </c:pt>
                  <c:pt idx="12">
                    <c:v>4</c:v>
                  </c:pt>
                  <c:pt idx="13">
                    <c:v>1</c:v>
                  </c:pt>
                  <c:pt idx="14">
                    <c:v>2</c:v>
                  </c:pt>
                  <c:pt idx="15">
                    <c:v>3</c:v>
                  </c:pt>
                  <c:pt idx="16">
                    <c:v>4</c:v>
                  </c:pt>
                  <c:pt idx="17">
                    <c:v>1</c:v>
                  </c:pt>
                  <c:pt idx="18">
                    <c:v>2</c:v>
                  </c:pt>
                  <c:pt idx="19">
                    <c:v>3</c:v>
                  </c:pt>
                  <c:pt idx="20">
                    <c:v>4</c:v>
                  </c:pt>
                  <c:pt idx="21">
                    <c:v>1</c:v>
                  </c:pt>
                  <c:pt idx="22">
                    <c:v>2</c:v>
                  </c:pt>
                  <c:pt idx="23">
                    <c:v>3</c:v>
                  </c:pt>
                  <c:pt idx="24">
                    <c:v>4</c:v>
                  </c:pt>
                  <c:pt idx="25">
                    <c:v>1</c:v>
                  </c:pt>
                  <c:pt idx="26">
                    <c:v>2</c:v>
                  </c:pt>
                  <c:pt idx="27">
                    <c:v>3</c:v>
                  </c:pt>
                  <c:pt idx="28">
                    <c:v>4</c:v>
                  </c:pt>
                  <c:pt idx="29">
                    <c:v>1</c:v>
                  </c:pt>
                  <c:pt idx="30">
                    <c:v>2</c:v>
                  </c:pt>
                  <c:pt idx="31">
                    <c:v>3</c:v>
                  </c:pt>
                  <c:pt idx="32">
                    <c:v>4</c:v>
                  </c:pt>
                  <c:pt idx="33">
                    <c:v>1</c:v>
                  </c:pt>
                  <c:pt idx="34">
                    <c:v>2</c:v>
                  </c:pt>
                  <c:pt idx="35">
                    <c:v>3</c:v>
                  </c:pt>
                  <c:pt idx="36">
                    <c:v>4</c:v>
                  </c:pt>
                  <c:pt idx="37">
                    <c:v>1</c:v>
                  </c:pt>
                  <c:pt idx="38">
                    <c:v>2</c:v>
                  </c:pt>
                  <c:pt idx="39">
                    <c:v>3</c:v>
                  </c:pt>
                  <c:pt idx="40">
                    <c:v>4</c:v>
                  </c:pt>
                  <c:pt idx="41">
                    <c:v>1</c:v>
                  </c:pt>
                  <c:pt idx="42">
                    <c:v>2</c:v>
                  </c:pt>
                  <c:pt idx="43">
                    <c:v>3</c:v>
                  </c:pt>
                </c:lvl>
                <c:lvl>
                  <c:pt idx="1">
                    <c:v>2006</c:v>
                  </c:pt>
                  <c:pt idx="5">
                    <c:v>2007</c:v>
                  </c:pt>
                  <c:pt idx="9">
                    <c:v>2008</c:v>
                  </c:pt>
                  <c:pt idx="13">
                    <c:v>2009</c:v>
                  </c:pt>
                  <c:pt idx="17">
                    <c:v>2010</c:v>
                  </c:pt>
                  <c:pt idx="21">
                    <c:v>2011</c:v>
                  </c:pt>
                  <c:pt idx="25">
                    <c:v>2012</c:v>
                  </c:pt>
                  <c:pt idx="29">
                    <c:v>2013</c:v>
                  </c:pt>
                  <c:pt idx="33">
                    <c:v>2014</c:v>
                  </c:pt>
                  <c:pt idx="37">
                    <c:v>2015</c:v>
                  </c:pt>
                  <c:pt idx="41">
                    <c:v>2016</c:v>
                  </c:pt>
                </c:lvl>
              </c:multiLvlStrCache>
            </c:multiLvlStrRef>
          </c:cat>
          <c:val>
            <c:numRef>
              <c:f>Debt!$C$27:$C$70</c:f>
              <c:numCache>
                <c:formatCode>_(* #,##0.0_);_(* \(#,##0.0\);_(* "-"??_);_(@_)</c:formatCode>
                <c:ptCount val="44"/>
                <c:pt idx="0">
                  <c:v>52.05</c:v>
                </c:pt>
                <c:pt idx="1">
                  <c:v>50.98</c:v>
                </c:pt>
                <c:pt idx="2">
                  <c:v>51.05</c:v>
                </c:pt>
                <c:pt idx="3">
                  <c:v>48.2</c:v>
                </c:pt>
                <c:pt idx="4">
                  <c:v>46.230000000000004</c:v>
                </c:pt>
                <c:pt idx="5">
                  <c:v>45.68</c:v>
                </c:pt>
                <c:pt idx="6">
                  <c:v>42.99</c:v>
                </c:pt>
                <c:pt idx="7">
                  <c:v>41.5</c:v>
                </c:pt>
                <c:pt idx="8">
                  <c:v>40.410000000000004</c:v>
                </c:pt>
                <c:pt idx="9">
                  <c:v>41.230000000000004</c:v>
                </c:pt>
                <c:pt idx="10">
                  <c:v>39.700000000000003</c:v>
                </c:pt>
                <c:pt idx="11">
                  <c:v>38.32</c:v>
                </c:pt>
                <c:pt idx="12">
                  <c:v>40.67</c:v>
                </c:pt>
                <c:pt idx="13">
                  <c:v>43.3</c:v>
                </c:pt>
                <c:pt idx="14">
                  <c:v>44.220000000000006</c:v>
                </c:pt>
                <c:pt idx="15">
                  <c:v>45.839999999999996</c:v>
                </c:pt>
                <c:pt idx="16">
                  <c:v>46.58</c:v>
                </c:pt>
                <c:pt idx="17">
                  <c:v>46.14</c:v>
                </c:pt>
                <c:pt idx="18">
                  <c:v>44.94</c:v>
                </c:pt>
                <c:pt idx="19">
                  <c:v>43.11</c:v>
                </c:pt>
                <c:pt idx="20">
                  <c:v>42.849999999999994</c:v>
                </c:pt>
                <c:pt idx="21">
                  <c:v>41.790000000000006</c:v>
                </c:pt>
                <c:pt idx="22">
                  <c:v>40.92</c:v>
                </c:pt>
                <c:pt idx="23">
                  <c:v>40.32</c:v>
                </c:pt>
                <c:pt idx="24">
                  <c:v>39.190000000000005</c:v>
                </c:pt>
                <c:pt idx="25">
                  <c:v>37.910000000000004</c:v>
                </c:pt>
                <c:pt idx="26">
                  <c:v>37.25</c:v>
                </c:pt>
                <c:pt idx="27">
                  <c:v>36.630000000000003</c:v>
                </c:pt>
                <c:pt idx="28">
                  <c:v>35.849999999999994</c:v>
                </c:pt>
                <c:pt idx="29">
                  <c:v>34.879999999999995</c:v>
                </c:pt>
                <c:pt idx="30">
                  <c:v>34.690000000000005</c:v>
                </c:pt>
                <c:pt idx="31">
                  <c:v>34.43</c:v>
                </c:pt>
                <c:pt idx="32">
                  <c:v>34.21</c:v>
                </c:pt>
                <c:pt idx="33">
                  <c:v>33.730000000000011</c:v>
                </c:pt>
                <c:pt idx="34">
                  <c:v>32.790000000000006</c:v>
                </c:pt>
                <c:pt idx="35">
                  <c:v>32.36</c:v>
                </c:pt>
                <c:pt idx="36">
                  <c:v>31.8</c:v>
                </c:pt>
                <c:pt idx="37">
                  <c:v>31.93</c:v>
                </c:pt>
                <c:pt idx="38">
                  <c:v>31.830000000000002</c:v>
                </c:pt>
                <c:pt idx="39">
                  <c:v>32.25</c:v>
                </c:pt>
                <c:pt idx="40">
                  <c:v>30.79</c:v>
                </c:pt>
                <c:pt idx="41">
                  <c:v>30.24</c:v>
                </c:pt>
                <c:pt idx="42">
                  <c:v>30.259999999999998</c:v>
                </c:pt>
                <c:pt idx="43">
                  <c:v>30.53</c:v>
                </c:pt>
              </c:numCache>
            </c:numRef>
          </c:val>
          <c:extLst xmlns:c16r2="http://schemas.microsoft.com/office/drawing/2015/06/chart">
            <c:ext xmlns:c16="http://schemas.microsoft.com/office/drawing/2014/chart" uri="{C3380CC4-5D6E-409C-BE32-E72D297353CC}">
              <c16:uniqueId val="{00000023-1F96-42FF-85BA-61227E96D7E0}"/>
            </c:ext>
          </c:extLst>
        </c:ser>
        <c:dLbls/>
        <c:marker val="1"/>
        <c:axId val="61606144"/>
        <c:axId val="61657088"/>
      </c:lineChart>
      <c:catAx>
        <c:axId val="61606144"/>
        <c:scaling>
          <c:orientation val="minMax"/>
        </c:scaling>
        <c:axPos val="b"/>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657088"/>
        <c:crosses val="autoZero"/>
        <c:auto val="1"/>
        <c:lblAlgn val="ctr"/>
        <c:lblOffset val="100"/>
      </c:catAx>
      <c:valAx>
        <c:axId val="61657088"/>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60614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Surgical Operations (per 1,000 population), by Year and Sector, Turkey</a:t>
            </a:r>
          </a:p>
        </c:rich>
      </c:tx>
      <c:layout/>
      <c:spPr>
        <a:noFill/>
        <a:ln>
          <a:noFill/>
        </a:ln>
        <a:effectLst/>
      </c:spPr>
    </c:title>
    <c:plotArea>
      <c:layout/>
      <c:barChart>
        <c:barDir val="col"/>
        <c:grouping val="clustered"/>
        <c:ser>
          <c:idx val="0"/>
          <c:order val="0"/>
          <c:tx>
            <c:strRef>
              <c:f>Surg!$A$21</c:f>
              <c:strCache>
                <c:ptCount val="1"/>
                <c:pt idx="0">
                  <c:v>Ministry of Health</c:v>
                </c:pt>
              </c:strCache>
            </c:strRef>
          </c:tx>
          <c:spPr>
            <a:solidFill>
              <a:schemeClr val="accent1"/>
            </a:solidFill>
            <a:ln>
              <a:noFill/>
            </a:ln>
            <a:effectLst/>
          </c:spPr>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Surg!$B$21:$O$21</c:f>
              <c:numCache>
                <c:formatCode>_(* #,##0.0_);_(* \(#,##0.0\);_(* "-"??_);_(@_)</c:formatCode>
                <c:ptCount val="14"/>
                <c:pt idx="0">
                  <c:v>16.499553846153837</c:v>
                </c:pt>
                <c:pt idx="1">
                  <c:v>17.121560606060605</c:v>
                </c:pt>
                <c:pt idx="2">
                  <c:v>21.5235223880597</c:v>
                </c:pt>
                <c:pt idx="3">
                  <c:v>24.849955882352941</c:v>
                </c:pt>
                <c:pt idx="4">
                  <c:v>28.77398550724638</c:v>
                </c:pt>
                <c:pt idx="5">
                  <c:v>31.677328571428568</c:v>
                </c:pt>
                <c:pt idx="6">
                  <c:v>35.204157142857149</c:v>
                </c:pt>
                <c:pt idx="7">
                  <c:v>25.77350704225352</c:v>
                </c:pt>
                <c:pt idx="8">
                  <c:v>28.319736111111112</c:v>
                </c:pt>
                <c:pt idx="9">
                  <c:v>29.855756756756755</c:v>
                </c:pt>
                <c:pt idx="10">
                  <c:v>30.651906666666669</c:v>
                </c:pt>
                <c:pt idx="11">
                  <c:v>31.770236842105255</c:v>
                </c:pt>
                <c:pt idx="12">
                  <c:v>31.351589743589741</c:v>
                </c:pt>
                <c:pt idx="13">
                  <c:v>30</c:v>
                </c:pt>
              </c:numCache>
            </c:numRef>
          </c:val>
          <c:extLst xmlns:c16r2="http://schemas.microsoft.com/office/drawing/2015/06/chart">
            <c:ext xmlns:c16="http://schemas.microsoft.com/office/drawing/2014/chart" uri="{C3380CC4-5D6E-409C-BE32-E72D297353CC}">
              <c16:uniqueId val="{00000000-E97B-4211-898F-B6B36B62E674}"/>
            </c:ext>
          </c:extLst>
        </c:ser>
        <c:ser>
          <c:idx val="1"/>
          <c:order val="1"/>
          <c:tx>
            <c:strRef>
              <c:f>Surg!$A$22</c:f>
              <c:strCache>
                <c:ptCount val="1"/>
                <c:pt idx="0">
                  <c:v>Unversity</c:v>
                </c:pt>
              </c:strCache>
            </c:strRef>
          </c:tx>
          <c:spPr>
            <a:solidFill>
              <a:schemeClr val="accent2"/>
            </a:solidFill>
            <a:ln>
              <a:noFill/>
            </a:ln>
            <a:effectLst/>
          </c:spPr>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Surg!$B$22:$O$22</c:f>
              <c:numCache>
                <c:formatCode>_(* #,##0.0_);_(* \(#,##0.0\);_(* "-"??_);_(@_)</c:formatCode>
                <c:ptCount val="14"/>
                <c:pt idx="0">
                  <c:v>4.7247384615384602</c:v>
                </c:pt>
                <c:pt idx="1">
                  <c:v>4.9460757575757563</c:v>
                </c:pt>
                <c:pt idx="2">
                  <c:v>5.6040746268656703</c:v>
                </c:pt>
                <c:pt idx="3">
                  <c:v>6.65185294117647</c:v>
                </c:pt>
                <c:pt idx="4">
                  <c:v>7.3641884057971003</c:v>
                </c:pt>
                <c:pt idx="5">
                  <c:v>8.0039285714285704</c:v>
                </c:pt>
                <c:pt idx="6">
                  <c:v>9.1146857142857147</c:v>
                </c:pt>
                <c:pt idx="7">
                  <c:v>7.7028591549295777</c:v>
                </c:pt>
                <c:pt idx="8">
                  <c:v>8.0075972222222234</c:v>
                </c:pt>
                <c:pt idx="9">
                  <c:v>8.3442837837837818</c:v>
                </c:pt>
                <c:pt idx="10">
                  <c:v>8.8626000000000023</c:v>
                </c:pt>
                <c:pt idx="11">
                  <c:v>9.4195921052631597</c:v>
                </c:pt>
                <c:pt idx="12">
                  <c:v>9.8147307692307688</c:v>
                </c:pt>
                <c:pt idx="13">
                  <c:v>10.200000000000001</c:v>
                </c:pt>
              </c:numCache>
            </c:numRef>
          </c:val>
          <c:extLst xmlns:c16r2="http://schemas.microsoft.com/office/drawing/2015/06/chart">
            <c:ext xmlns:c16="http://schemas.microsoft.com/office/drawing/2014/chart" uri="{C3380CC4-5D6E-409C-BE32-E72D297353CC}">
              <c16:uniqueId val="{00000001-E97B-4211-898F-B6B36B62E674}"/>
            </c:ext>
          </c:extLst>
        </c:ser>
        <c:ser>
          <c:idx val="2"/>
          <c:order val="2"/>
          <c:tx>
            <c:strRef>
              <c:f>Surg!$A$23</c:f>
              <c:strCache>
                <c:ptCount val="1"/>
                <c:pt idx="0">
                  <c:v>Private</c:v>
                </c:pt>
              </c:strCache>
            </c:strRef>
          </c:tx>
          <c:spPr>
            <a:solidFill>
              <a:schemeClr val="accent3"/>
            </a:solidFill>
            <a:ln>
              <a:noFill/>
            </a:ln>
            <a:effectLst/>
          </c:spPr>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Surg!$B$23:$O$23</c:f>
              <c:numCache>
                <c:formatCode>_(* #,##0.0_);_(* \(#,##0.0\);_(* "-"??_);_(@_)</c:formatCode>
                <c:ptCount val="14"/>
                <c:pt idx="0">
                  <c:v>3.3667230769230772</c:v>
                </c:pt>
                <c:pt idx="1">
                  <c:v>3.5894848484848487</c:v>
                </c:pt>
                <c:pt idx="2">
                  <c:v>3.8822985074626866</c:v>
                </c:pt>
                <c:pt idx="3">
                  <c:v>5.7745735294117644</c:v>
                </c:pt>
                <c:pt idx="4">
                  <c:v>8.4024782608695645</c:v>
                </c:pt>
                <c:pt idx="5">
                  <c:v>11.247099999999998</c:v>
                </c:pt>
                <c:pt idx="6">
                  <c:v>15.528214285714284</c:v>
                </c:pt>
                <c:pt idx="7">
                  <c:v>15.935647887323947</c:v>
                </c:pt>
                <c:pt idx="8">
                  <c:v>16.877208333333332</c:v>
                </c:pt>
                <c:pt idx="9">
                  <c:v>18.564513513513511</c:v>
                </c:pt>
                <c:pt idx="10">
                  <c:v>19.288399999999992</c:v>
                </c:pt>
                <c:pt idx="11">
                  <c:v>20.444868421052639</c:v>
                </c:pt>
                <c:pt idx="12">
                  <c:v>20.358628205128198</c:v>
                </c:pt>
                <c:pt idx="13">
                  <c:v>20.400000000000002</c:v>
                </c:pt>
              </c:numCache>
            </c:numRef>
          </c:val>
          <c:extLst xmlns:c16r2="http://schemas.microsoft.com/office/drawing/2015/06/chart">
            <c:ext xmlns:c16="http://schemas.microsoft.com/office/drawing/2014/chart" uri="{C3380CC4-5D6E-409C-BE32-E72D297353CC}">
              <c16:uniqueId val="{00000002-E97B-4211-898F-B6B36B62E674}"/>
            </c:ext>
          </c:extLst>
        </c:ser>
        <c:dLbls/>
        <c:axId val="50467584"/>
        <c:axId val="50469120"/>
      </c:barChart>
      <c:lineChart>
        <c:grouping val="standard"/>
        <c:ser>
          <c:idx val="3"/>
          <c:order val="3"/>
          <c:tx>
            <c:strRef>
              <c:f>Surg!$A$24</c:f>
              <c:strCache>
                <c:ptCount val="1"/>
                <c:pt idx="0">
                  <c:v>Total</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Surg!$B$24:$O$24</c:f>
              <c:numCache>
                <c:formatCode>_(* #,##0.0_);_(* \(#,##0.0\);_(* "-"??_);_(@_)</c:formatCode>
                <c:ptCount val="14"/>
                <c:pt idx="0">
                  <c:v>24.590184615384615</c:v>
                </c:pt>
                <c:pt idx="1">
                  <c:v>25.657121212121208</c:v>
                </c:pt>
                <c:pt idx="2">
                  <c:v>31.009895522388064</c:v>
                </c:pt>
                <c:pt idx="3">
                  <c:v>37.276382352941177</c:v>
                </c:pt>
                <c:pt idx="4">
                  <c:v>44.540652173913045</c:v>
                </c:pt>
                <c:pt idx="5">
                  <c:v>50.928357142857159</c:v>
                </c:pt>
                <c:pt idx="6">
                  <c:v>59.847057142857146</c:v>
                </c:pt>
                <c:pt idx="7">
                  <c:v>49.412014084507042</c:v>
                </c:pt>
                <c:pt idx="8">
                  <c:v>53.20454166666665</c:v>
                </c:pt>
                <c:pt idx="9">
                  <c:v>56.764554054054052</c:v>
                </c:pt>
                <c:pt idx="10">
                  <c:v>58.802906666666651</c:v>
                </c:pt>
                <c:pt idx="11">
                  <c:v>61.634697368421051</c:v>
                </c:pt>
                <c:pt idx="12">
                  <c:v>61.524948717948718</c:v>
                </c:pt>
                <c:pt idx="13">
                  <c:v>60.6</c:v>
                </c:pt>
              </c:numCache>
            </c:numRef>
          </c:val>
          <c:extLst xmlns:c16r2="http://schemas.microsoft.com/office/drawing/2015/06/chart">
            <c:ext xmlns:c16="http://schemas.microsoft.com/office/drawing/2014/chart" uri="{C3380CC4-5D6E-409C-BE32-E72D297353CC}">
              <c16:uniqueId val="{00000003-E97B-4211-898F-B6B36B62E674}"/>
            </c:ext>
          </c:extLst>
        </c:ser>
        <c:dLbls/>
        <c:marker val="1"/>
        <c:axId val="50467584"/>
        <c:axId val="50469120"/>
      </c:lineChart>
      <c:catAx>
        <c:axId val="5046758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469120"/>
        <c:crosses val="autoZero"/>
        <c:auto val="1"/>
        <c:lblAlgn val="ctr"/>
        <c:lblOffset val="100"/>
      </c:catAx>
      <c:valAx>
        <c:axId val="5046912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Rate per 1,000</a:t>
                </a:r>
              </a:p>
            </c:rich>
          </c:tx>
          <c:layout/>
          <c:spPr>
            <a:noFill/>
            <a:ln>
              <a:noFill/>
            </a:ln>
            <a:effectLst/>
          </c:spPr>
        </c:title>
        <c:numFmt formatCode="#,##0" sourceLinked="0"/>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467584"/>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sz="16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Public Expenditure on Health and Out of Pocket Payments</a:t>
            </a:r>
          </a:p>
        </c:rich>
      </c:tx>
      <c:layout/>
      <c:spPr>
        <a:noFill/>
        <a:ln>
          <a:noFill/>
        </a:ln>
        <a:effectLst/>
      </c:spPr>
    </c:title>
    <c:plotArea>
      <c:layout/>
      <c:scatterChart>
        <c:scatterStyle val="lineMarker"/>
        <c:ser>
          <c:idx val="0"/>
          <c:order val="0"/>
          <c:tx>
            <c:v>Comparator ECA Countries</c:v>
          </c:tx>
          <c:spPr>
            <a:ln w="25400" cap="rnd">
              <a:noFill/>
              <a:round/>
            </a:ln>
            <a:effectLst/>
          </c:spPr>
          <c:marker>
            <c:symbol val="circle"/>
            <c:size val="5"/>
            <c:spPr>
              <a:solidFill>
                <a:schemeClr val="bg1">
                  <a:lumMod val="65000"/>
                </a:schemeClr>
              </a:solidFill>
              <a:ln w="9525">
                <a:noFill/>
              </a:ln>
              <a:effectLst/>
            </c:spPr>
          </c:marker>
          <c:dPt>
            <c:idx val="2"/>
            <c:marker>
              <c:spPr>
                <a:solidFill>
                  <a:schemeClr val="accent5">
                    <a:lumMod val="50000"/>
                  </a:schemeClr>
                </a:solidFill>
                <a:ln w="9525">
                  <a:noFill/>
                </a:ln>
                <a:effectLst/>
              </c:spPr>
            </c:marker>
            <c:extLst xmlns:c16r2="http://schemas.microsoft.com/office/drawing/2015/06/chart">
              <c:ext xmlns:c16="http://schemas.microsoft.com/office/drawing/2014/chart" uri="{C3380CC4-5D6E-409C-BE32-E72D297353CC}">
                <c16:uniqueId val="{00000000-BDA7-4111-8BE5-634083001DA9}"/>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DA7-4111-8BE5-634083001DA9}"/>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DA7-4111-8BE5-634083001DA9}"/>
                </c:ext>
              </c:extLst>
            </c:dLbl>
            <c:dLbl>
              <c:idx val="2"/>
              <c:layout/>
              <c:tx>
                <c:rich>
                  <a:bodyPr/>
                  <a:lstStyle/>
                  <a:p>
                    <a:fld id="{7A09FE0F-06FA-4683-81DD-2FB55E652AD2}" type="CELLRANGE">
                      <a:rPr lang="en-US"/>
                      <a:pPr/>
                      <a:t>[CELLRANGE]</a:t>
                    </a:fld>
                    <a:endParaRPr lang="en-US"/>
                  </a:p>
                </c:rich>
              </c:tx>
              <c:dLblPos val="t"/>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BDA7-4111-8BE5-634083001DA9}"/>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DA7-4111-8BE5-634083001DA9}"/>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DA7-4111-8BE5-634083001DA9}"/>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DA7-4111-8BE5-634083001DA9}"/>
                </c:ext>
              </c:extLst>
            </c:dLbl>
            <c:dLbl>
              <c:idx val="6"/>
              <c:tx>
                <c:rich>
                  <a:bodyPr/>
                  <a:lstStyle/>
                  <a:p>
                    <a:endParaRPr lang="en-US"/>
                  </a:p>
                </c:rich>
              </c:tx>
              <c:dLblPos val="t"/>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DA7-4111-8BE5-634083001DA9}"/>
                </c:ext>
              </c:extLst>
            </c:dLbl>
            <c:delete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lumMod val="50000"/>
                      </a:schemeClr>
                    </a:solidFill>
                    <a:latin typeface="+mn-lt"/>
                    <a:ea typeface="+mn-ea"/>
                    <a:cs typeface="+mn-cs"/>
                  </a:defRPr>
                </a:pPr>
                <a:endParaRPr lang="en-US"/>
              </a:p>
            </c:txPr>
            <c:dLblPos val="t"/>
            <c:extLst xmlns:c16r2="http://schemas.microsoft.com/office/drawing/2015/06/chart">
              <c:ext xmlns:c15="http://schemas.microsoft.com/office/drawing/2012/chart" uri="{CE6537A1-D6FC-4f65-9D91-7224C49458BB}">
                <c15:showDataLabelsRange val="1"/>
                <c15:showLeaderLines val="0"/>
              </c:ext>
            </c:extLst>
          </c:dLbls>
          <c:xVal>
            <c:numRef>
              <c:f>PHE_OOP!$C$3:$C$9</c:f>
              <c:numCache>
                <c:formatCode>#,##0.0</c:formatCode>
                <c:ptCount val="7"/>
                <c:pt idx="0">
                  <c:v>6.3882875905409895</c:v>
                </c:pt>
                <c:pt idx="1">
                  <c:v>6.264976383382459</c:v>
                </c:pt>
                <c:pt idx="2">
                  <c:v>7.8184461746921103</c:v>
                </c:pt>
                <c:pt idx="3">
                  <c:v>4.8830819091766697</c:v>
                </c:pt>
                <c:pt idx="4">
                  <c:v>5.8395992024312999</c:v>
                </c:pt>
                <c:pt idx="5">
                  <c:v>6.6238217869950393</c:v>
                </c:pt>
                <c:pt idx="6">
                  <c:v>5.5460729598999015</c:v>
                </c:pt>
              </c:numCache>
            </c:numRef>
          </c:xVal>
          <c:yVal>
            <c:numRef>
              <c:f>PHE_OOP!$D$3:$D$9</c:f>
              <c:numCache>
                <c:formatCode>#,##0.0</c:formatCode>
                <c:ptCount val="7"/>
                <c:pt idx="0">
                  <c:v>11.206118350000001</c:v>
                </c:pt>
                <c:pt idx="1">
                  <c:v>14.32592339</c:v>
                </c:pt>
                <c:pt idx="2">
                  <c:v>13.943886878994201</c:v>
                </c:pt>
                <c:pt idx="3">
                  <c:v>26.590215109999999</c:v>
                </c:pt>
                <c:pt idx="4">
                  <c:v>22.536090959999999</c:v>
                </c:pt>
                <c:pt idx="5">
                  <c:v>12.06581854</c:v>
                </c:pt>
              </c:numCache>
            </c:numRef>
          </c:yVal>
          <c:extLst xmlns:c16r2="http://schemas.microsoft.com/office/drawing/2015/06/chart">
            <c:ext xmlns:c15="http://schemas.microsoft.com/office/drawing/2012/chart" uri="{02D57815-91ED-43cb-92C2-25804820EDAC}">
              <c15:datalabelsRange>
                <c15:f>PHE_OOP!$B$3:$B$9</c15:f>
                <c15:dlblRangeCache>
                  <c:ptCount val="7"/>
                  <c:pt idx="0">
                    <c:v>Croatia</c:v>
                  </c:pt>
                  <c:pt idx="1">
                    <c:v>Czech Republic</c:v>
                  </c:pt>
                  <c:pt idx="2">
                    <c:v>EU 2014</c:v>
                  </c:pt>
                  <c:pt idx="3">
                    <c:v>Hungary</c:v>
                  </c:pt>
                  <c:pt idx="4">
                    <c:v>Slovak Republic</c:v>
                  </c:pt>
                  <c:pt idx="5">
                    <c:v>Slovenia</c:v>
                  </c:pt>
                  <c:pt idx="6">
                    <c:v>Western Balkans</c:v>
                  </c:pt>
                </c15:dlblRangeCache>
              </c15:datalabelsRange>
            </c:ext>
            <c:ext xmlns:c16="http://schemas.microsoft.com/office/drawing/2014/chart" uri="{C3380CC4-5D6E-409C-BE32-E72D297353CC}">
              <c16:uniqueId val="{00000007-BDA7-4111-8BE5-634083001DA9}"/>
            </c:ext>
          </c:extLst>
        </c:ser>
        <c:ser>
          <c:idx val="1"/>
          <c:order val="1"/>
          <c:tx>
            <c:strRef>
              <c:f>PHE_OOP!$B$2</c:f>
              <c:strCache>
                <c:ptCount val="1"/>
                <c:pt idx="0">
                  <c:v>Turkey 2014</c:v>
                </c:pt>
              </c:strCache>
            </c:strRef>
          </c:tx>
          <c:spPr>
            <a:ln w="25400" cap="rnd">
              <a:noFill/>
              <a:round/>
            </a:ln>
            <a:effectLst/>
          </c:spPr>
          <c:marker>
            <c:symbol val="circle"/>
            <c:size val="5"/>
            <c:spPr>
              <a:solidFill>
                <a:srgbClr val="C00000"/>
              </a:solidFill>
              <a:ln w="9525">
                <a:noFill/>
              </a:ln>
              <a:effectLst/>
            </c:spPr>
          </c:marker>
          <c:dLbls>
            <c:dLbl>
              <c:idx val="0"/>
              <c:layout/>
              <c:tx>
                <c:rich>
                  <a:bodyPr/>
                  <a:lstStyle/>
                  <a:p>
                    <a:fld id="{A293CFF1-27D1-4366-9CEC-7CCD7E9BA328}" type="CELLRANGE">
                      <a:rPr lang="en-US"/>
                      <a:pPr/>
                      <a:t>[CELLRANGE]</a:t>
                    </a:fld>
                    <a:endParaRPr lang="en-US"/>
                  </a:p>
                </c:rich>
              </c:tx>
              <c:dLblPos val="t"/>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DA7-4111-8BE5-634083001DA9}"/>
                </c:ext>
              </c:extLst>
            </c:dLbl>
            <c:delete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dLblPos val="t"/>
            <c:extLst xmlns:c16r2="http://schemas.microsoft.com/office/drawing/2015/06/chart">
              <c:ext xmlns:c15="http://schemas.microsoft.com/office/drawing/2012/chart" uri="{CE6537A1-D6FC-4f65-9D91-7224C49458BB}">
                <c15:showDataLabelsRange val="1"/>
                <c15:showLeaderLines val="0"/>
              </c:ext>
            </c:extLst>
          </c:dLbls>
          <c:xVal>
            <c:numRef>
              <c:f>PHE_OOP!$C$2</c:f>
              <c:numCache>
                <c:formatCode>#,##0.0</c:formatCode>
                <c:ptCount val="1"/>
                <c:pt idx="0">
                  <c:v>4.1937789689131497</c:v>
                </c:pt>
              </c:numCache>
            </c:numRef>
          </c:xVal>
          <c:yVal>
            <c:numRef>
              <c:f>PHE_OOP!$D$2</c:f>
              <c:numCache>
                <c:formatCode>#,##0.0</c:formatCode>
                <c:ptCount val="1"/>
                <c:pt idx="0">
                  <c:v>17.750923480000001</c:v>
                </c:pt>
              </c:numCache>
            </c:numRef>
          </c:yVal>
          <c:extLst xmlns:c16r2="http://schemas.microsoft.com/office/drawing/2015/06/chart">
            <c:ext xmlns:c15="http://schemas.microsoft.com/office/drawing/2012/chart" uri="{02D57815-91ED-43cb-92C2-25804820EDAC}">
              <c15:datalabelsRange>
                <c15:f>PHE_OOP!$B$2</c15:f>
                <c15:dlblRangeCache>
                  <c:ptCount val="1"/>
                  <c:pt idx="0">
                    <c:v>Turkey 2014</c:v>
                  </c:pt>
                </c15:dlblRangeCache>
              </c15:datalabelsRange>
            </c:ext>
            <c:ext xmlns:c16="http://schemas.microsoft.com/office/drawing/2014/chart" uri="{C3380CC4-5D6E-409C-BE32-E72D297353CC}">
              <c16:uniqueId val="{00000009-BDA7-4111-8BE5-634083001DA9}"/>
            </c:ext>
          </c:extLst>
        </c:ser>
        <c:ser>
          <c:idx val="3"/>
          <c:order val="2"/>
          <c:tx>
            <c:v> </c:v>
          </c:tx>
          <c:spPr>
            <a:ln w="25400" cap="rnd">
              <a:noFill/>
              <a:round/>
            </a:ln>
            <a:effectLst/>
          </c:spPr>
          <c:marker>
            <c:symbol val="circle"/>
            <c:size val="5"/>
            <c:spPr>
              <a:noFill/>
              <a:ln w="9525">
                <a:noFill/>
              </a:ln>
              <a:effectLst/>
            </c:spPr>
          </c:marker>
          <c:trendline>
            <c:name>Log. (ECA)</c:name>
            <c:spPr>
              <a:ln w="44450" cap="rnd">
                <a:solidFill>
                  <a:schemeClr val="accent4">
                    <a:alpha val="44000"/>
                  </a:schemeClr>
                </a:solidFill>
                <a:prstDash val="sysDot"/>
              </a:ln>
              <a:effectLst/>
            </c:spPr>
            <c:trendlineType val="log"/>
          </c:trendline>
          <c:xVal>
            <c:numRef>
              <c:f>PHE_OOP!$C$2:$C$52</c:f>
              <c:numCache>
                <c:formatCode>#,##0.0</c:formatCode>
                <c:ptCount val="51"/>
                <c:pt idx="0">
                  <c:v>4.1937789689131497</c:v>
                </c:pt>
                <c:pt idx="1">
                  <c:v>6.3882875905409895</c:v>
                </c:pt>
                <c:pt idx="2">
                  <c:v>6.264976383382459</c:v>
                </c:pt>
                <c:pt idx="3">
                  <c:v>7.8184461746921103</c:v>
                </c:pt>
                <c:pt idx="4">
                  <c:v>4.8830819091766697</c:v>
                </c:pt>
                <c:pt idx="5">
                  <c:v>5.8395992024312999</c:v>
                </c:pt>
                <c:pt idx="6">
                  <c:v>6.6238217869950393</c:v>
                </c:pt>
                <c:pt idx="7">
                  <c:v>5.5460729598999015</c:v>
                </c:pt>
                <c:pt idx="8">
                  <c:v>3.6394375525127103</c:v>
                </c:pt>
                <c:pt idx="9">
                  <c:v>1.9837650087103</c:v>
                </c:pt>
                <c:pt idx="10">
                  <c:v>3.1112482501256697</c:v>
                </c:pt>
                <c:pt idx="11">
                  <c:v>5.3039883044968095</c:v>
                </c:pt>
                <c:pt idx="12">
                  <c:v>3.6045211209662802</c:v>
                </c:pt>
                <c:pt idx="13">
                  <c:v>1.92567566679549</c:v>
                </c:pt>
                <c:pt idx="15">
                  <c:v>1.55273053770004</c:v>
                </c:pt>
                <c:pt idx="16">
                  <c:v>2.9363732754559599</c:v>
                </c:pt>
                <c:pt idx="17">
                  <c:v>6.8130770815535611</c:v>
                </c:pt>
                <c:pt idx="18">
                  <c:v>4.10142063757052</c:v>
                </c:pt>
                <c:pt idx="19">
                  <c:v>3.7417552510848102</c:v>
                </c:pt>
                <c:pt idx="20">
                  <c:v>1.23096747894636</c:v>
                </c:pt>
                <c:pt idx="21">
                  <c:v>4.6076314603085189</c:v>
                </c:pt>
                <c:pt idx="22">
                  <c:v>3.6673809303638101</c:v>
                </c:pt>
                <c:pt idx="23">
                  <c:v>1.3485305635170901</c:v>
                </c:pt>
                <c:pt idx="24">
                  <c:v>4.4744775498358695</c:v>
                </c:pt>
                <c:pt idx="25">
                  <c:v>6.4165056048473099</c:v>
                </c:pt>
                <c:pt idx="26">
                  <c:v>3.6909228083176906</c:v>
                </c:pt>
                <c:pt idx="27">
                  <c:v>2.3679030867247199</c:v>
                </c:pt>
                <c:pt idx="28">
                  <c:v>4.5076396026627705</c:v>
                </c:pt>
                <c:pt idx="29">
                  <c:v>3.7152319816531101</c:v>
                </c:pt>
                <c:pt idx="30">
                  <c:v>4.4468896122553501</c:v>
                </c:pt>
                <c:pt idx="31">
                  <c:v>5.0283959024487093</c:v>
                </c:pt>
                <c:pt idx="32">
                  <c:v>4.9850391934876113</c:v>
                </c:pt>
                <c:pt idx="33">
                  <c:v>6.1581891130441004</c:v>
                </c:pt>
                <c:pt idx="34">
                  <c:v>3.3320192218182791</c:v>
                </c:pt>
                <c:pt idx="35">
                  <c:v>6.3999919005054595</c:v>
                </c:pt>
                <c:pt idx="36">
                  <c:v>6.99265103346141</c:v>
                </c:pt>
                <c:pt idx="37">
                  <c:v>9.024514376201962</c:v>
                </c:pt>
                <c:pt idx="38">
                  <c:v>7.5788501689796099</c:v>
                </c:pt>
                <c:pt idx="39">
                  <c:v>8.2499894691464988</c:v>
                </c:pt>
                <c:pt idx="40">
                  <c:v>8.6972373239594081</c:v>
                </c:pt>
                <c:pt idx="41">
                  <c:v>7.2898142731072992</c:v>
                </c:pt>
                <c:pt idx="42">
                  <c:v>5.1414840757097995</c:v>
                </c:pt>
                <c:pt idx="43">
                  <c:v>8.7250257199879808</c:v>
                </c:pt>
                <c:pt idx="44">
                  <c:v>9.4811327294136696</c:v>
                </c:pt>
                <c:pt idx="45">
                  <c:v>7.1797059391631404</c:v>
                </c:pt>
                <c:pt idx="46">
                  <c:v>10.024694305958302</c:v>
                </c:pt>
                <c:pt idx="47">
                  <c:v>9.1587341086891794</c:v>
                </c:pt>
                <c:pt idx="48">
                  <c:v>5.8228360624625193</c:v>
                </c:pt>
                <c:pt idx="49">
                  <c:v>7.6951173551999981</c:v>
                </c:pt>
                <c:pt idx="50">
                  <c:v>8.3096182000468897</c:v>
                </c:pt>
              </c:numCache>
            </c:numRef>
          </c:xVal>
          <c:yVal>
            <c:numRef>
              <c:f>PHE_OOP!$D$2:$D$52</c:f>
              <c:numCache>
                <c:formatCode>#,##0.0</c:formatCode>
                <c:ptCount val="51"/>
                <c:pt idx="0">
                  <c:v>17.750923480000001</c:v>
                </c:pt>
                <c:pt idx="1">
                  <c:v>11.206118350000001</c:v>
                </c:pt>
                <c:pt idx="2">
                  <c:v>14.32592339</c:v>
                </c:pt>
                <c:pt idx="3">
                  <c:v>13.943886878994201</c:v>
                </c:pt>
                <c:pt idx="4">
                  <c:v>26.590215109999999</c:v>
                </c:pt>
                <c:pt idx="5">
                  <c:v>22.536090959999999</c:v>
                </c:pt>
                <c:pt idx="6">
                  <c:v>12.06581854</c:v>
                </c:pt>
                <c:pt idx="8">
                  <c:v>39.402305240000011</c:v>
                </c:pt>
                <c:pt idx="9">
                  <c:v>61.694583360000003</c:v>
                </c:pt>
                <c:pt idx="10">
                  <c:v>43.932354570000001</c:v>
                </c:pt>
                <c:pt idx="11">
                  <c:v>38.38943562</c:v>
                </c:pt>
                <c:pt idx="12">
                  <c:v>46.215469089999999</c:v>
                </c:pt>
                <c:pt idx="13">
                  <c:v>53.513338620000006</c:v>
                </c:pt>
                <c:pt idx="15">
                  <c:v>58.57930065</c:v>
                </c:pt>
                <c:pt idx="16">
                  <c:v>49.931651009999996</c:v>
                </c:pt>
                <c:pt idx="17">
                  <c:v>27.929316039999996</c:v>
                </c:pt>
                <c:pt idx="18">
                  <c:v>36.669674950000001</c:v>
                </c:pt>
                <c:pt idx="19">
                  <c:v>32.03152429</c:v>
                </c:pt>
                <c:pt idx="20">
                  <c:v>72.082138549999968</c:v>
                </c:pt>
                <c:pt idx="21">
                  <c:v>44.192397560000003</c:v>
                </c:pt>
                <c:pt idx="22">
                  <c:v>42.844907089999992</c:v>
                </c:pt>
                <c:pt idx="23">
                  <c:v>34.77123283000001</c:v>
                </c:pt>
                <c:pt idx="24">
                  <c:v>18.87093587</c:v>
                </c:pt>
                <c:pt idx="25">
                  <c:v>36.58918371</c:v>
                </c:pt>
                <c:pt idx="26">
                  <c:v>45.845438030000004</c:v>
                </c:pt>
                <c:pt idx="27">
                  <c:v>45.135773310000012</c:v>
                </c:pt>
                <c:pt idx="28">
                  <c:v>23.459402079999997</c:v>
                </c:pt>
                <c:pt idx="29">
                  <c:v>35.134035060000002</c:v>
                </c:pt>
                <c:pt idx="30">
                  <c:v>31.265193899999996</c:v>
                </c:pt>
                <c:pt idx="31">
                  <c:v>20.719832289999996</c:v>
                </c:pt>
                <c:pt idx="32">
                  <c:v>34.864159630000003</c:v>
                </c:pt>
                <c:pt idx="33">
                  <c:v>26.84162392</c:v>
                </c:pt>
                <c:pt idx="34">
                  <c:v>48.713785010000002</c:v>
                </c:pt>
                <c:pt idx="35">
                  <c:v>23.994998580000001</c:v>
                </c:pt>
                <c:pt idx="36">
                  <c:v>21.186161960000003</c:v>
                </c:pt>
                <c:pt idx="37">
                  <c:v>6.3374078399999991</c:v>
                </c:pt>
                <c:pt idx="38">
                  <c:v>9.7331103099999989</c:v>
                </c:pt>
                <c:pt idx="39">
                  <c:v>17.80520538</c:v>
                </c:pt>
                <c:pt idx="40">
                  <c:v>13.197482550000002</c:v>
                </c:pt>
                <c:pt idx="41">
                  <c:v>18.232189969999997</c:v>
                </c:pt>
                <c:pt idx="42">
                  <c:v>17.664266770000001</c:v>
                </c:pt>
                <c:pt idx="43">
                  <c:v>16.14891707</c:v>
                </c:pt>
                <c:pt idx="44">
                  <c:v>5.2213440999999996</c:v>
                </c:pt>
                <c:pt idx="45">
                  <c:v>17.475119409999998</c:v>
                </c:pt>
                <c:pt idx="46">
                  <c:v>14.064256670000002</c:v>
                </c:pt>
                <c:pt idx="47">
                  <c:v>13.359693480000002</c:v>
                </c:pt>
                <c:pt idx="48">
                  <c:v>10.602528530000003</c:v>
                </c:pt>
                <c:pt idx="49">
                  <c:v>26.8</c:v>
                </c:pt>
                <c:pt idx="50">
                  <c:v>13.608637510000001</c:v>
                </c:pt>
              </c:numCache>
            </c:numRef>
          </c:yVal>
          <c:extLst xmlns:c16r2="http://schemas.microsoft.com/office/drawing/2015/06/chart">
            <c:ext xmlns:c16="http://schemas.microsoft.com/office/drawing/2014/chart" uri="{C3380CC4-5D6E-409C-BE32-E72D297353CC}">
              <c16:uniqueId val="{0000000A-BDA7-4111-8BE5-634083001DA9}"/>
            </c:ext>
          </c:extLst>
        </c:ser>
        <c:ser>
          <c:idx val="2"/>
          <c:order val="3"/>
          <c:tx>
            <c:v>Europe &amp; Central Asia 2014</c:v>
          </c:tx>
          <c:spPr>
            <a:ln w="25400" cap="rnd">
              <a:noFill/>
              <a:round/>
            </a:ln>
            <a:effectLst/>
          </c:spPr>
          <c:marker>
            <c:symbol val="circle"/>
            <c:size val="5"/>
            <c:spPr>
              <a:solidFill>
                <a:schemeClr val="bg1">
                  <a:lumMod val="65000"/>
                </a:schemeClr>
              </a:solidFill>
              <a:ln w="9525">
                <a:noFill/>
              </a:ln>
              <a:effectLst/>
            </c:spPr>
          </c:marker>
          <c:xVal>
            <c:numRef>
              <c:f>PHE_OOP!$C$10:$C$52</c:f>
              <c:numCache>
                <c:formatCode>#,##0.0</c:formatCode>
                <c:ptCount val="43"/>
                <c:pt idx="0">
                  <c:v>3.6394375525127103</c:v>
                </c:pt>
                <c:pt idx="1">
                  <c:v>1.9837650087103</c:v>
                </c:pt>
                <c:pt idx="2">
                  <c:v>3.1112482501256697</c:v>
                </c:pt>
                <c:pt idx="3">
                  <c:v>5.3039883044968095</c:v>
                </c:pt>
                <c:pt idx="4">
                  <c:v>3.6045211209662802</c:v>
                </c:pt>
                <c:pt idx="5">
                  <c:v>1.92567566679549</c:v>
                </c:pt>
                <c:pt idx="7">
                  <c:v>1.55273053770004</c:v>
                </c:pt>
                <c:pt idx="8">
                  <c:v>2.9363732754559599</c:v>
                </c:pt>
                <c:pt idx="9">
                  <c:v>6.8130770815535611</c:v>
                </c:pt>
                <c:pt idx="10">
                  <c:v>4.10142063757052</c:v>
                </c:pt>
                <c:pt idx="11">
                  <c:v>3.7417552510848102</c:v>
                </c:pt>
                <c:pt idx="12">
                  <c:v>1.23096747894636</c:v>
                </c:pt>
                <c:pt idx="13">
                  <c:v>4.6076314603085189</c:v>
                </c:pt>
                <c:pt idx="14">
                  <c:v>3.6673809303638101</c:v>
                </c:pt>
                <c:pt idx="15">
                  <c:v>1.3485305635170901</c:v>
                </c:pt>
                <c:pt idx="16">
                  <c:v>4.4744775498358695</c:v>
                </c:pt>
                <c:pt idx="17">
                  <c:v>6.4165056048473099</c:v>
                </c:pt>
                <c:pt idx="18">
                  <c:v>3.6909228083176906</c:v>
                </c:pt>
                <c:pt idx="19">
                  <c:v>2.3679030867247199</c:v>
                </c:pt>
                <c:pt idx="20">
                  <c:v>4.5076396026627705</c:v>
                </c:pt>
                <c:pt idx="21">
                  <c:v>3.7152319816531101</c:v>
                </c:pt>
                <c:pt idx="22">
                  <c:v>4.4468896122553501</c:v>
                </c:pt>
                <c:pt idx="23">
                  <c:v>5.0283959024487093</c:v>
                </c:pt>
                <c:pt idx="24">
                  <c:v>4.9850391934876113</c:v>
                </c:pt>
                <c:pt idx="25">
                  <c:v>6.1581891130441004</c:v>
                </c:pt>
                <c:pt idx="26">
                  <c:v>3.3320192218182791</c:v>
                </c:pt>
                <c:pt idx="27">
                  <c:v>6.3999919005054595</c:v>
                </c:pt>
                <c:pt idx="28">
                  <c:v>6.99265103346141</c:v>
                </c:pt>
                <c:pt idx="29">
                  <c:v>9.024514376201962</c:v>
                </c:pt>
                <c:pt idx="30">
                  <c:v>7.5788501689796099</c:v>
                </c:pt>
                <c:pt idx="31">
                  <c:v>8.2499894691464988</c:v>
                </c:pt>
                <c:pt idx="32">
                  <c:v>8.6972373239594081</c:v>
                </c:pt>
                <c:pt idx="33">
                  <c:v>7.2898142731072992</c:v>
                </c:pt>
                <c:pt idx="34">
                  <c:v>5.1414840757097995</c:v>
                </c:pt>
                <c:pt idx="35">
                  <c:v>8.7250257199879808</c:v>
                </c:pt>
                <c:pt idx="36">
                  <c:v>9.4811327294136696</c:v>
                </c:pt>
                <c:pt idx="37">
                  <c:v>7.1797059391631404</c:v>
                </c:pt>
                <c:pt idx="38">
                  <c:v>10.024694305958302</c:v>
                </c:pt>
                <c:pt idx="39">
                  <c:v>9.1587341086891794</c:v>
                </c:pt>
                <c:pt idx="40">
                  <c:v>5.8228360624625193</c:v>
                </c:pt>
                <c:pt idx="41">
                  <c:v>7.6951173551999981</c:v>
                </c:pt>
                <c:pt idx="42">
                  <c:v>8.3096182000468897</c:v>
                </c:pt>
              </c:numCache>
            </c:numRef>
          </c:xVal>
          <c:yVal>
            <c:numRef>
              <c:f>PHE_OOP!$D$10:$D$52</c:f>
              <c:numCache>
                <c:formatCode>#,##0.0</c:formatCode>
                <c:ptCount val="43"/>
                <c:pt idx="0">
                  <c:v>39.402305240000011</c:v>
                </c:pt>
                <c:pt idx="1">
                  <c:v>61.694583360000003</c:v>
                </c:pt>
                <c:pt idx="2">
                  <c:v>43.932354570000001</c:v>
                </c:pt>
                <c:pt idx="3">
                  <c:v>38.38943562</c:v>
                </c:pt>
                <c:pt idx="4">
                  <c:v>46.215469089999999</c:v>
                </c:pt>
                <c:pt idx="5">
                  <c:v>53.513338620000006</c:v>
                </c:pt>
                <c:pt idx="7">
                  <c:v>58.57930065</c:v>
                </c:pt>
                <c:pt idx="8">
                  <c:v>49.931651009999996</c:v>
                </c:pt>
                <c:pt idx="9">
                  <c:v>27.929316039999996</c:v>
                </c:pt>
                <c:pt idx="10">
                  <c:v>36.669674950000001</c:v>
                </c:pt>
                <c:pt idx="11">
                  <c:v>32.03152429</c:v>
                </c:pt>
                <c:pt idx="12">
                  <c:v>72.082138549999968</c:v>
                </c:pt>
                <c:pt idx="13">
                  <c:v>44.192397560000003</c:v>
                </c:pt>
                <c:pt idx="14">
                  <c:v>42.844907089999992</c:v>
                </c:pt>
                <c:pt idx="15">
                  <c:v>34.77123283000001</c:v>
                </c:pt>
                <c:pt idx="16">
                  <c:v>18.87093587</c:v>
                </c:pt>
                <c:pt idx="17">
                  <c:v>36.58918371</c:v>
                </c:pt>
                <c:pt idx="18">
                  <c:v>45.845438030000004</c:v>
                </c:pt>
                <c:pt idx="19">
                  <c:v>45.135773310000012</c:v>
                </c:pt>
                <c:pt idx="20">
                  <c:v>23.459402079999997</c:v>
                </c:pt>
                <c:pt idx="21">
                  <c:v>35.134035060000002</c:v>
                </c:pt>
                <c:pt idx="22">
                  <c:v>31.265193899999996</c:v>
                </c:pt>
                <c:pt idx="23">
                  <c:v>20.719832289999996</c:v>
                </c:pt>
                <c:pt idx="24">
                  <c:v>34.864159630000003</c:v>
                </c:pt>
                <c:pt idx="25">
                  <c:v>26.84162392</c:v>
                </c:pt>
                <c:pt idx="26">
                  <c:v>48.713785010000002</c:v>
                </c:pt>
                <c:pt idx="27">
                  <c:v>23.994998580000001</c:v>
                </c:pt>
                <c:pt idx="28">
                  <c:v>21.186161960000003</c:v>
                </c:pt>
                <c:pt idx="29">
                  <c:v>6.3374078399999991</c:v>
                </c:pt>
                <c:pt idx="30">
                  <c:v>9.7331103099999989</c:v>
                </c:pt>
                <c:pt idx="31">
                  <c:v>17.80520538</c:v>
                </c:pt>
                <c:pt idx="32">
                  <c:v>13.197482550000002</c:v>
                </c:pt>
                <c:pt idx="33">
                  <c:v>18.232189969999997</c:v>
                </c:pt>
                <c:pt idx="34">
                  <c:v>17.664266770000001</c:v>
                </c:pt>
                <c:pt idx="35">
                  <c:v>16.14891707</c:v>
                </c:pt>
                <c:pt idx="36">
                  <c:v>5.2213440999999996</c:v>
                </c:pt>
                <c:pt idx="37">
                  <c:v>17.475119409999998</c:v>
                </c:pt>
                <c:pt idx="38">
                  <c:v>14.064256670000002</c:v>
                </c:pt>
                <c:pt idx="39">
                  <c:v>13.359693480000002</c:v>
                </c:pt>
                <c:pt idx="40">
                  <c:v>10.602528530000003</c:v>
                </c:pt>
                <c:pt idx="41">
                  <c:v>26.8</c:v>
                </c:pt>
                <c:pt idx="42">
                  <c:v>13.608637510000001</c:v>
                </c:pt>
              </c:numCache>
            </c:numRef>
          </c:yVal>
          <c:extLst xmlns:c16r2="http://schemas.microsoft.com/office/drawing/2015/06/chart">
            <c:ext xmlns:c16="http://schemas.microsoft.com/office/drawing/2014/chart" uri="{C3380CC4-5D6E-409C-BE32-E72D297353CC}">
              <c16:uniqueId val="{0000000B-BDA7-4111-8BE5-634083001DA9}"/>
            </c:ext>
          </c:extLst>
        </c:ser>
        <c:ser>
          <c:idx val="4"/>
          <c:order val="4"/>
          <c:tx>
            <c:v>Turkey</c:v>
          </c:tx>
          <c:spPr>
            <a:ln w="25400" cap="rnd">
              <a:noFill/>
              <a:round/>
            </a:ln>
            <a:effectLst/>
          </c:spPr>
          <c:marker>
            <c:symbol val="circle"/>
            <c:size val="5"/>
            <c:spPr>
              <a:noFill/>
              <a:ln w="9525">
                <a:noFill/>
              </a:ln>
              <a:effectLst/>
            </c:spPr>
          </c:marker>
          <c:trendline>
            <c:spPr>
              <a:ln w="19050" cap="rnd">
                <a:solidFill>
                  <a:srgbClr val="C00000"/>
                </a:solidFill>
                <a:prstDash val="sysDot"/>
              </a:ln>
              <a:effectLst/>
            </c:spPr>
            <c:trendlineType val="log"/>
          </c:trendline>
          <c:xVal>
            <c:numRef>
              <c:f>PHE_OOP!$C$56:$C$75</c:f>
              <c:numCache>
                <c:formatCode>#,##0.0</c:formatCode>
                <c:ptCount val="20"/>
                <c:pt idx="0">
                  <c:v>1.7628771604803002</c:v>
                </c:pt>
                <c:pt idx="1">
                  <c:v>2.0071669435606001</c:v>
                </c:pt>
                <c:pt idx="2">
                  <c:v>2.2440240525284207</c:v>
                </c:pt>
                <c:pt idx="3">
                  <c:v>2.5846704002058196</c:v>
                </c:pt>
                <c:pt idx="4">
                  <c:v>2.9131157048221601</c:v>
                </c:pt>
                <c:pt idx="5">
                  <c:v>3.1142396466126505</c:v>
                </c:pt>
                <c:pt idx="6">
                  <c:v>3.5125538060659101</c:v>
                </c:pt>
                <c:pt idx="7">
                  <c:v>3.7862782152240895</c:v>
                </c:pt>
                <c:pt idx="8">
                  <c:v>3.8396531983026194</c:v>
                </c:pt>
                <c:pt idx="9">
                  <c:v>3.8260710883955298</c:v>
                </c:pt>
                <c:pt idx="10">
                  <c:v>3.6963829084451301</c:v>
                </c:pt>
                <c:pt idx="11">
                  <c:v>3.9710396682111702</c:v>
                </c:pt>
                <c:pt idx="12">
                  <c:v>4.0952185750576398</c:v>
                </c:pt>
                <c:pt idx="13">
                  <c:v>4.4352952020884304</c:v>
                </c:pt>
                <c:pt idx="14">
                  <c:v>4.9225319967520988</c:v>
                </c:pt>
                <c:pt idx="15">
                  <c:v>4.4122704393559697</c:v>
                </c:pt>
                <c:pt idx="16">
                  <c:v>4.20585980375093</c:v>
                </c:pt>
                <c:pt idx="17">
                  <c:v>4.1491432999371707</c:v>
                </c:pt>
                <c:pt idx="18">
                  <c:v>4.2256399094331609</c:v>
                </c:pt>
                <c:pt idx="19">
                  <c:v>4.1937789689131497</c:v>
                </c:pt>
              </c:numCache>
            </c:numRef>
          </c:xVal>
          <c:yVal>
            <c:numRef>
              <c:f>PHE_OOP!$D$56:$D$75</c:f>
              <c:numCache>
                <c:formatCode>#,##0.0</c:formatCode>
                <c:ptCount val="20"/>
                <c:pt idx="0">
                  <c:v>29.678899080000001</c:v>
                </c:pt>
                <c:pt idx="1">
                  <c:v>30.84464032</c:v>
                </c:pt>
                <c:pt idx="2">
                  <c:v>28.263983209999996</c:v>
                </c:pt>
                <c:pt idx="3">
                  <c:v>27.95762375</c:v>
                </c:pt>
                <c:pt idx="4">
                  <c:v>29.078711379999998</c:v>
                </c:pt>
                <c:pt idx="5">
                  <c:v>27.645285820000005</c:v>
                </c:pt>
                <c:pt idx="6">
                  <c:v>22.846079379999995</c:v>
                </c:pt>
                <c:pt idx="7">
                  <c:v>19.841269839999995</c:v>
                </c:pt>
                <c:pt idx="8">
                  <c:v>18.460393759999995</c:v>
                </c:pt>
                <c:pt idx="9">
                  <c:v>19.238073350000001</c:v>
                </c:pt>
                <c:pt idx="10">
                  <c:v>22.764651149999999</c:v>
                </c:pt>
                <c:pt idx="11">
                  <c:v>21.973525609999996</c:v>
                </c:pt>
                <c:pt idx="12">
                  <c:v>21.816229369999999</c:v>
                </c:pt>
                <c:pt idx="13">
                  <c:v>17.381085899999999</c:v>
                </c:pt>
                <c:pt idx="14">
                  <c:v>14.059505100000003</c:v>
                </c:pt>
                <c:pt idx="15">
                  <c:v>16.313758549999999</c:v>
                </c:pt>
                <c:pt idx="16">
                  <c:v>15.435742710000001</c:v>
                </c:pt>
                <c:pt idx="17">
                  <c:v>15.837927459999998</c:v>
                </c:pt>
                <c:pt idx="18">
                  <c:v>16.774499349999996</c:v>
                </c:pt>
                <c:pt idx="19">
                  <c:v>17.750923480000001</c:v>
                </c:pt>
              </c:numCache>
            </c:numRef>
          </c:yVal>
          <c:extLst xmlns:c16r2="http://schemas.microsoft.com/office/drawing/2015/06/chart">
            <c:ext xmlns:c16="http://schemas.microsoft.com/office/drawing/2014/chart" uri="{C3380CC4-5D6E-409C-BE32-E72D297353CC}">
              <c16:uniqueId val="{00000020-BDA7-4111-8BE5-634083001DA9}"/>
            </c:ext>
          </c:extLst>
        </c:ser>
        <c:ser>
          <c:idx val="5"/>
          <c:order val="5"/>
          <c:tx>
            <c:v>EU</c:v>
          </c:tx>
          <c:spPr>
            <a:ln w="25400" cap="rnd">
              <a:noFill/>
              <a:round/>
            </a:ln>
            <a:effectLst/>
          </c:spPr>
          <c:marker>
            <c:symbol val="circle"/>
            <c:size val="5"/>
            <c:spPr>
              <a:noFill/>
              <a:ln w="9525">
                <a:noFill/>
              </a:ln>
              <a:effectLst/>
            </c:spPr>
          </c:marker>
          <c:trendline>
            <c:spPr>
              <a:ln w="19050" cap="rnd">
                <a:solidFill>
                  <a:schemeClr val="accent5">
                    <a:lumMod val="50000"/>
                  </a:schemeClr>
                </a:solidFill>
                <a:prstDash val="sysDot"/>
              </a:ln>
              <a:effectLst/>
            </c:spPr>
            <c:trendlineType val="log"/>
          </c:trendline>
          <c:xVal>
            <c:numRef>
              <c:f>PHE_OOP!$C$77:$C$96</c:f>
              <c:numCache>
                <c:formatCode>#,##0.0</c:formatCode>
                <c:ptCount val="20"/>
                <c:pt idx="0">
                  <c:v>6.4981643709659247</c:v>
                </c:pt>
                <c:pt idx="1">
                  <c:v>6.5748392604589796</c:v>
                </c:pt>
                <c:pt idx="2">
                  <c:v>6.4352794839509571</c:v>
                </c:pt>
                <c:pt idx="3">
                  <c:v>6.3853638334997074</c:v>
                </c:pt>
                <c:pt idx="4">
                  <c:v>6.4448094349099438</c:v>
                </c:pt>
                <c:pt idx="5">
                  <c:v>6.4314045725810622</c:v>
                </c:pt>
                <c:pt idx="6">
                  <c:v>6.5638715802275254</c:v>
                </c:pt>
                <c:pt idx="7">
                  <c:v>6.7413735496503069</c:v>
                </c:pt>
                <c:pt idx="8">
                  <c:v>6.8945276260799302</c:v>
                </c:pt>
                <c:pt idx="9">
                  <c:v>6.9077098422625154</c:v>
                </c:pt>
                <c:pt idx="10">
                  <c:v>7.0481343507078105</c:v>
                </c:pt>
                <c:pt idx="11">
                  <c:v>7.0857372106550418</c:v>
                </c:pt>
                <c:pt idx="12">
                  <c:v>7.0010131077842708</c:v>
                </c:pt>
                <c:pt idx="13">
                  <c:v>7.2558046873409054</c:v>
                </c:pt>
                <c:pt idx="14">
                  <c:v>7.9363192062093963</c:v>
                </c:pt>
                <c:pt idx="15">
                  <c:v>7.8201316749827594</c:v>
                </c:pt>
                <c:pt idx="16">
                  <c:v>7.7440990765391868</c:v>
                </c:pt>
                <c:pt idx="17">
                  <c:v>7.7927949276337625</c:v>
                </c:pt>
                <c:pt idx="18">
                  <c:v>7.8369831831949694</c:v>
                </c:pt>
                <c:pt idx="19">
                  <c:v>7.8174769665363808</c:v>
                </c:pt>
              </c:numCache>
            </c:numRef>
          </c:xVal>
          <c:yVal>
            <c:numRef>
              <c:f>PHE_OOP!$D$77:$D$96</c:f>
              <c:numCache>
                <c:formatCode>#,##0.0</c:formatCode>
                <c:ptCount val="20"/>
                <c:pt idx="0">
                  <c:v>13.790920062127368</c:v>
                </c:pt>
                <c:pt idx="1">
                  <c:v>13.836591216704081</c:v>
                </c:pt>
                <c:pt idx="2">
                  <c:v>14.384238953577071</c:v>
                </c:pt>
                <c:pt idx="3">
                  <c:v>14.755295384641142</c:v>
                </c:pt>
                <c:pt idx="4">
                  <c:v>14.640476642735207</c:v>
                </c:pt>
                <c:pt idx="5">
                  <c:v>14.520058812874771</c:v>
                </c:pt>
                <c:pt idx="6">
                  <c:v>14.389383401109125</c:v>
                </c:pt>
                <c:pt idx="7">
                  <c:v>14.34401315685094</c:v>
                </c:pt>
                <c:pt idx="8">
                  <c:v>14.383845355816497</c:v>
                </c:pt>
                <c:pt idx="9">
                  <c:v>14.555954138601106</c:v>
                </c:pt>
                <c:pt idx="10">
                  <c:v>14.338572184896769</c:v>
                </c:pt>
                <c:pt idx="11">
                  <c:v>14.368406472122746</c:v>
                </c:pt>
                <c:pt idx="12">
                  <c:v>14.430355839722599</c:v>
                </c:pt>
                <c:pt idx="13">
                  <c:v>14.46051167740182</c:v>
                </c:pt>
                <c:pt idx="14">
                  <c:v>13.89145161150058</c:v>
                </c:pt>
                <c:pt idx="15">
                  <c:v>14.066468553913079</c:v>
                </c:pt>
                <c:pt idx="16">
                  <c:v>14.014179281682614</c:v>
                </c:pt>
                <c:pt idx="17">
                  <c:v>13.989170682457612</c:v>
                </c:pt>
                <c:pt idx="18">
                  <c:v>13.83704944476108</c:v>
                </c:pt>
                <c:pt idx="19">
                  <c:v>13.943886878994174</c:v>
                </c:pt>
              </c:numCache>
            </c:numRef>
          </c:yVal>
          <c:extLst xmlns:c16r2="http://schemas.microsoft.com/office/drawing/2015/06/chart">
            <c:ext xmlns:c16="http://schemas.microsoft.com/office/drawing/2014/chart" uri="{C3380CC4-5D6E-409C-BE32-E72D297353CC}">
              <c16:uniqueId val="{00000021-BDA7-4111-8BE5-634083001DA9}"/>
            </c:ext>
          </c:extLst>
        </c:ser>
        <c:ser>
          <c:idx val="6"/>
          <c:order val="6"/>
          <c:tx>
            <c:v>EU 1995</c:v>
          </c:tx>
          <c:spPr>
            <a:ln w="25400" cap="rnd">
              <a:noFill/>
              <a:round/>
            </a:ln>
            <a:effectLst/>
          </c:spPr>
          <c:marker>
            <c:symbol val="circle"/>
            <c:size val="5"/>
            <c:spPr>
              <a:solidFill>
                <a:schemeClr val="accent5">
                  <a:lumMod val="50000"/>
                </a:schemeClr>
              </a:solidFill>
              <a:ln w="9525">
                <a:solidFill>
                  <a:schemeClr val="accent1">
                    <a:lumMod val="60000"/>
                  </a:schemeClr>
                </a:solidFill>
              </a:ln>
              <a:effectLst/>
            </c:spPr>
          </c:marker>
          <c:dLbls>
            <c:dLbl>
              <c:idx val="0"/>
              <c:layout>
                <c:manualLayout>
                  <c:x val="-3.392774110519553E-2"/>
                  <c:y val="-2.6938688574695877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accent5">
                            <a:lumMod val="50000"/>
                          </a:schemeClr>
                        </a:solidFill>
                        <a:latin typeface="+mn-lt"/>
                        <a:ea typeface="+mn-ea"/>
                        <a:cs typeface="+mn-cs"/>
                      </a:defRPr>
                    </a:pPr>
                    <a:r>
                      <a:rPr lang="en-US" sz="1200" b="1">
                        <a:solidFill>
                          <a:schemeClr val="accent5">
                            <a:lumMod val="50000"/>
                          </a:schemeClr>
                        </a:solidFill>
                      </a:rPr>
                      <a:t>EU 1995</a:t>
                    </a:r>
                  </a:p>
                </c:rich>
              </c:tx>
              <c:spPr>
                <a:noFill/>
                <a:ln>
                  <a:noFill/>
                </a:ln>
                <a:effectLst/>
              </c:spPr>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BDA7-4111-8BE5-634083001D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PHE_OOP!$C$77</c:f>
              <c:numCache>
                <c:formatCode>#,##0.0</c:formatCode>
                <c:ptCount val="1"/>
                <c:pt idx="0">
                  <c:v>6.4981643709659247</c:v>
                </c:pt>
              </c:numCache>
            </c:numRef>
          </c:xVal>
          <c:yVal>
            <c:numRef>
              <c:f>PHE_OOP!$D$77</c:f>
              <c:numCache>
                <c:formatCode>#,##0.0</c:formatCode>
                <c:ptCount val="1"/>
                <c:pt idx="0">
                  <c:v>13.790920062127368</c:v>
                </c:pt>
              </c:numCache>
            </c:numRef>
          </c:yVal>
          <c:extLst xmlns:c16r2="http://schemas.microsoft.com/office/drawing/2015/06/chart">
            <c:ext xmlns:c16="http://schemas.microsoft.com/office/drawing/2014/chart" uri="{C3380CC4-5D6E-409C-BE32-E72D297353CC}">
              <c16:uniqueId val="{00000023-BDA7-4111-8BE5-634083001DA9}"/>
            </c:ext>
          </c:extLst>
        </c:ser>
        <c:ser>
          <c:idx val="7"/>
          <c:order val="7"/>
          <c:tx>
            <c:v>Turkey 1995</c:v>
          </c:tx>
          <c:spPr>
            <a:ln w="25400" cap="rnd">
              <a:noFill/>
              <a:round/>
            </a:ln>
            <a:effectLst/>
          </c:spPr>
          <c:marker>
            <c:symbol val="circle"/>
            <c:size val="5"/>
            <c:spPr>
              <a:solidFill>
                <a:srgbClr val="C00000"/>
              </a:solidFill>
              <a:ln w="9525">
                <a:noFill/>
              </a:ln>
              <a:effectLst/>
            </c:spPr>
          </c:marker>
          <c:dLbls>
            <c:dLbl>
              <c:idx val="0"/>
              <c:layout/>
              <c:tx>
                <c:rich>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fld id="{C0D42454-97E7-44C9-AEC1-BCE460D088AB}" type="SERIESNAME">
                      <a:rPr lang="en-US" sz="1200" b="1">
                        <a:solidFill>
                          <a:srgbClr val="C00000"/>
                        </a:solidFill>
                      </a:rPr>
                      <a:pPr>
                        <a:defRPr sz="1200" b="1" i="0" u="none" strike="noStrike" kern="1200" baseline="0">
                          <a:solidFill>
                            <a:srgbClr val="C00000"/>
                          </a:solidFill>
                          <a:latin typeface="+mn-lt"/>
                          <a:ea typeface="+mn-ea"/>
                          <a:cs typeface="+mn-cs"/>
                        </a:defRPr>
                      </a:pPr>
                      <a:t>[SERIES NAME]</a:t>
                    </a:fld>
                    <a:endParaRPr lang="en-US"/>
                  </a:p>
                </c:rich>
              </c:tx>
              <c:spPr>
                <a:noFill/>
                <a:ln>
                  <a:noFill/>
                </a:ln>
                <a:effectLst/>
              </c:spPr>
              <c:dLblPos val="b"/>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24-BDA7-4111-8BE5-634083001D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PHE_OOP!$C$56</c:f>
              <c:numCache>
                <c:formatCode>#,##0.0</c:formatCode>
                <c:ptCount val="1"/>
                <c:pt idx="0">
                  <c:v>1.7628771604803002</c:v>
                </c:pt>
              </c:numCache>
            </c:numRef>
          </c:xVal>
          <c:yVal>
            <c:numRef>
              <c:f>PHE_OOP!$D$56</c:f>
              <c:numCache>
                <c:formatCode>#,##0.0</c:formatCode>
                <c:ptCount val="1"/>
                <c:pt idx="0">
                  <c:v>29.678899080000001</c:v>
                </c:pt>
              </c:numCache>
            </c:numRef>
          </c:yVal>
          <c:extLst xmlns:c16r2="http://schemas.microsoft.com/office/drawing/2015/06/chart">
            <c:ext xmlns:c16="http://schemas.microsoft.com/office/drawing/2014/chart" uri="{C3380CC4-5D6E-409C-BE32-E72D297353CC}">
              <c16:uniqueId val="{00000025-BDA7-4111-8BE5-634083001DA9}"/>
            </c:ext>
          </c:extLst>
        </c:ser>
        <c:dLbls/>
        <c:axId val="87431424"/>
        <c:axId val="87449984"/>
      </c:scatterChart>
      <c:valAx>
        <c:axId val="87431424"/>
        <c:scaling>
          <c:orientation val="minMax"/>
          <c:max val="12"/>
        </c:scaling>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baseline="0">
                    <a:effectLst/>
                  </a:rPr>
                  <a:t>Public Health Expenditure (% of GDP)</a:t>
                </a:r>
                <a:endParaRPr lang="en-US" sz="1000">
                  <a:effectLst/>
                </a:endParaRPr>
              </a:p>
            </c:rich>
          </c:tx>
          <c:layout/>
          <c:spPr>
            <a:noFill/>
            <a:ln>
              <a:noFill/>
            </a:ln>
            <a:effectLst/>
          </c:spPr>
        </c:title>
        <c:numFmt formatCode="#,##0" sourceLinked="0"/>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449984"/>
        <c:crosses val="autoZero"/>
        <c:crossBetween val="midCat"/>
      </c:valAx>
      <c:valAx>
        <c:axId val="87449984"/>
        <c:scaling>
          <c:orientation val="minMax"/>
          <c:min val="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000" b="0" i="0" baseline="0">
                    <a:effectLst/>
                  </a:rPr>
                  <a:t>Out-of-Pocket Health Expenditure (% of Total Health Expenditure)</a:t>
                </a:r>
                <a:endParaRPr lang="en-US" sz="1000">
                  <a:effectLst/>
                </a:endParaRPr>
              </a:p>
            </c:rich>
          </c:tx>
          <c:layout/>
          <c:spPr>
            <a:noFill/>
            <a:ln>
              <a:noFill/>
            </a:ln>
            <a:effectLst/>
          </c:spPr>
        </c:title>
        <c:numFmt formatCode="#,##0" sourceLinked="0"/>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431424"/>
        <c:crosses val="autoZero"/>
        <c:crossBetween val="midCat"/>
        <c:majorUnit val="10"/>
      </c:valAx>
      <c:spPr>
        <a:noFill/>
        <a:ln>
          <a:noFill/>
        </a:ln>
        <a:effectLst/>
      </c:spPr>
    </c:plotArea>
    <c:legend>
      <c:legendPos val="b"/>
      <c:legendEntry>
        <c:idx val="0"/>
        <c:delete val="1"/>
      </c:legendEntry>
      <c:legendEntry>
        <c:idx val="1"/>
        <c:delete val="1"/>
      </c:legendEntry>
      <c:legendEntry>
        <c:idx val="2"/>
        <c:delete val="1"/>
      </c:legendEntry>
      <c:legendEntry>
        <c:idx val="4"/>
        <c:delete val="1"/>
      </c:legendEntry>
      <c:legendEntry>
        <c:idx val="5"/>
        <c:delete val="1"/>
      </c:legendEntry>
      <c:legendEntry>
        <c:idx val="6"/>
        <c:delete val="1"/>
      </c:legendEntry>
      <c:legendEntry>
        <c:idx val="7"/>
        <c:delete val="1"/>
      </c:legendEntry>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noFill/>
      <a:round/>
    </a:ln>
    <a:effectLst/>
  </c:spPr>
  <c:txPr>
    <a:bodyPr/>
    <a:lstStyle/>
    <a:p>
      <a:pPr>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7354367525738302E-2"/>
          <c:y val="3.0036841250090766E-2"/>
          <c:w val="0.90897128493545654"/>
          <c:h val="0.76991826904542682"/>
        </c:manualLayout>
      </c:layout>
      <c:barChart>
        <c:barDir val="col"/>
        <c:grouping val="clustered"/>
        <c:ser>
          <c:idx val="0"/>
          <c:order val="0"/>
          <c:tx>
            <c:strRef>
              <c:f>PrHE_OOP!$B$2</c:f>
              <c:strCache>
                <c:ptCount val="1"/>
                <c:pt idx="0">
                  <c:v>Out-of-Pocket Health Expenditure (% of Private Health Expenditure)</c:v>
                </c:pt>
              </c:strCache>
            </c:strRef>
          </c:tx>
          <c:spPr>
            <a:solidFill>
              <a:schemeClr val="bg1">
                <a:lumMod val="75000"/>
              </a:schemeClr>
            </a:solidFill>
            <a:ln>
              <a:noFill/>
            </a:ln>
            <a:effectLst/>
          </c:spPr>
          <c:dPt>
            <c:idx val="4"/>
            <c:spPr>
              <a:pattFill prst="dkUpDiag">
                <a:fgClr>
                  <a:schemeClr val="bg1">
                    <a:lumMod val="75000"/>
                  </a:schemeClr>
                </a:fgClr>
                <a:bgClr>
                  <a:schemeClr val="bg1"/>
                </a:bgClr>
              </a:pattFill>
              <a:ln>
                <a:noFill/>
              </a:ln>
              <a:effectLst/>
            </c:spPr>
            <c:extLst xmlns:c16r2="http://schemas.microsoft.com/office/drawing/2015/06/chart">
              <c:ext xmlns:c16="http://schemas.microsoft.com/office/drawing/2014/chart" uri="{C3380CC4-5D6E-409C-BE32-E72D297353CC}">
                <c16:uniqueId val="{00000001-682B-43A0-92A1-51011316861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PrHE_OOP!$A$3:$A$24</c:f>
              <c:strCache>
                <c:ptCount val="22"/>
                <c:pt idx="0">
                  <c:v>Czech Republic</c:v>
                </c:pt>
                <c:pt idx="1">
                  <c:v>Croatia</c:v>
                </c:pt>
                <c:pt idx="2">
                  <c:v>Romania</c:v>
                </c:pt>
                <c:pt idx="3">
                  <c:v>Estonia</c:v>
                </c:pt>
                <c:pt idx="4">
                  <c:v>Turkey</c:v>
                </c:pt>
                <c:pt idx="5">
                  <c:v>Slovak Republic</c:v>
                </c:pt>
                <c:pt idx="6">
                  <c:v>Slovenia</c:v>
                </c:pt>
                <c:pt idx="7">
                  <c:v>Poland</c:v>
                </c:pt>
                <c:pt idx="8">
                  <c:v>Hungary</c:v>
                </c:pt>
                <c:pt idx="9">
                  <c:v>Belarus</c:v>
                </c:pt>
                <c:pt idx="10">
                  <c:v>Latvia</c:v>
                </c:pt>
                <c:pt idx="11">
                  <c:v>Kyrgyz Republic</c:v>
                </c:pt>
                <c:pt idx="12">
                  <c:v>Kazakhstan</c:v>
                </c:pt>
                <c:pt idx="13">
                  <c:v>Bulgaria</c:v>
                </c:pt>
                <c:pt idx="14">
                  <c:v>Uzbekistan</c:v>
                </c:pt>
                <c:pt idx="15">
                  <c:v>Russian Federation</c:v>
                </c:pt>
                <c:pt idx="16">
                  <c:v>Moldova</c:v>
                </c:pt>
                <c:pt idx="17">
                  <c:v>Ukraine</c:v>
                </c:pt>
                <c:pt idx="18">
                  <c:v>Armenia</c:v>
                </c:pt>
                <c:pt idx="19">
                  <c:v>Tajikistan</c:v>
                </c:pt>
                <c:pt idx="20">
                  <c:v>Georgia</c:v>
                </c:pt>
                <c:pt idx="21">
                  <c:v>Azerbaijan</c:v>
                </c:pt>
              </c:strCache>
            </c:strRef>
          </c:cat>
          <c:val>
            <c:numRef>
              <c:f>PrHE_OOP!$B$3:$B$24</c:f>
              <c:numCache>
                <c:formatCode>_(* #,##0.0_);_(* \(#,##0.0\);_(* "-"??_);_(@_)</c:formatCode>
                <c:ptCount val="22"/>
                <c:pt idx="0">
                  <c:v>92.647605895996094</c:v>
                </c:pt>
                <c:pt idx="1">
                  <c:v>61.799919128417976</c:v>
                </c:pt>
                <c:pt idx="2">
                  <c:v>96.298843383789048</c:v>
                </c:pt>
                <c:pt idx="3">
                  <c:v>97.844451904296875</c:v>
                </c:pt>
                <c:pt idx="4">
                  <c:v>78.711158752441392</c:v>
                </c:pt>
                <c:pt idx="5">
                  <c:v>81.964767456054688</c:v>
                </c:pt>
                <c:pt idx="6">
                  <c:v>42.686454772949212</c:v>
                </c:pt>
                <c:pt idx="7">
                  <c:v>80.849037170410142</c:v>
                </c:pt>
                <c:pt idx="8">
                  <c:v>78.161987304687486</c:v>
                </c:pt>
                <c:pt idx="9">
                  <c:v>93.62258148193358</c:v>
                </c:pt>
                <c:pt idx="10">
                  <c:v>95.41268157958983</c:v>
                </c:pt>
                <c:pt idx="11">
                  <c:v>89.819274902343764</c:v>
                </c:pt>
                <c:pt idx="12">
                  <c:v>98.895912170410142</c:v>
                </c:pt>
                <c:pt idx="13">
                  <c:v>97.284263610839858</c:v>
                </c:pt>
                <c:pt idx="14">
                  <c:v>94.049972534179688</c:v>
                </c:pt>
                <c:pt idx="15">
                  <c:v>95.915771484375014</c:v>
                </c:pt>
                <c:pt idx="16">
                  <c:v>78.953300476074219</c:v>
                </c:pt>
                <c:pt idx="17">
                  <c:v>93.93084716796875</c:v>
                </c:pt>
                <c:pt idx="18">
                  <c:v>93.854064941406264</c:v>
                </c:pt>
                <c:pt idx="19">
                  <c:v>86.68633270263669</c:v>
                </c:pt>
                <c:pt idx="20">
                  <c:v>74.09072113037108</c:v>
                </c:pt>
                <c:pt idx="21">
                  <c:v>90.545036315917969</c:v>
                </c:pt>
              </c:numCache>
            </c:numRef>
          </c:val>
          <c:extLst xmlns:c16r2="http://schemas.microsoft.com/office/drawing/2015/06/chart">
            <c:ext xmlns:c16="http://schemas.microsoft.com/office/drawing/2014/chart" uri="{C3380CC4-5D6E-409C-BE32-E72D297353CC}">
              <c16:uniqueId val="{00000002-682B-43A0-92A1-510113168616}"/>
            </c:ext>
          </c:extLst>
        </c:ser>
        <c:ser>
          <c:idx val="1"/>
          <c:order val="1"/>
          <c:tx>
            <c:strRef>
              <c:f>PrHE_OOP!$C$2</c:f>
              <c:strCache>
                <c:ptCount val="1"/>
                <c:pt idx="0">
                  <c:v>Private Health Expenditure (% of Total Health Expenditure)</c:v>
                </c:pt>
              </c:strCache>
            </c:strRef>
          </c:tx>
          <c:spPr>
            <a:solidFill>
              <a:srgbClr val="002060"/>
            </a:solidFill>
            <a:ln>
              <a:noFill/>
            </a:ln>
            <a:effectLst/>
          </c:spPr>
          <c:dPt>
            <c:idx val="4"/>
            <c:spPr>
              <a:pattFill prst="dkUpDiag">
                <a:fgClr>
                  <a:srgbClr val="002060"/>
                </a:fgClr>
                <a:bgClr>
                  <a:schemeClr val="bg1"/>
                </a:bgClr>
              </a:pattFill>
              <a:ln>
                <a:noFill/>
              </a:ln>
              <a:effectLst/>
            </c:spPr>
            <c:extLst xmlns:c16r2="http://schemas.microsoft.com/office/drawing/2015/06/chart">
              <c:ext xmlns:c16="http://schemas.microsoft.com/office/drawing/2014/chart" uri="{C3380CC4-5D6E-409C-BE32-E72D297353CC}">
                <c16:uniqueId val="{00000004-682B-43A0-92A1-51011316861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PrHE_OOP!$A$3:$A$24</c:f>
              <c:strCache>
                <c:ptCount val="22"/>
                <c:pt idx="0">
                  <c:v>Czech Republic</c:v>
                </c:pt>
                <c:pt idx="1">
                  <c:v>Croatia</c:v>
                </c:pt>
                <c:pt idx="2">
                  <c:v>Romania</c:v>
                </c:pt>
                <c:pt idx="3">
                  <c:v>Estonia</c:v>
                </c:pt>
                <c:pt idx="4">
                  <c:v>Turkey</c:v>
                </c:pt>
                <c:pt idx="5">
                  <c:v>Slovak Republic</c:v>
                </c:pt>
                <c:pt idx="6">
                  <c:v>Slovenia</c:v>
                </c:pt>
                <c:pt idx="7">
                  <c:v>Poland</c:v>
                </c:pt>
                <c:pt idx="8">
                  <c:v>Hungary</c:v>
                </c:pt>
                <c:pt idx="9">
                  <c:v>Belarus</c:v>
                </c:pt>
                <c:pt idx="10">
                  <c:v>Latvia</c:v>
                </c:pt>
                <c:pt idx="11">
                  <c:v>Kyrgyz Republic</c:v>
                </c:pt>
                <c:pt idx="12">
                  <c:v>Kazakhstan</c:v>
                </c:pt>
                <c:pt idx="13">
                  <c:v>Bulgaria</c:v>
                </c:pt>
                <c:pt idx="14">
                  <c:v>Uzbekistan</c:v>
                </c:pt>
                <c:pt idx="15">
                  <c:v>Russian Federation</c:v>
                </c:pt>
                <c:pt idx="16">
                  <c:v>Moldova</c:v>
                </c:pt>
                <c:pt idx="17">
                  <c:v>Ukraine</c:v>
                </c:pt>
                <c:pt idx="18">
                  <c:v>Armenia</c:v>
                </c:pt>
                <c:pt idx="19">
                  <c:v>Tajikistan</c:v>
                </c:pt>
                <c:pt idx="20">
                  <c:v>Georgia</c:v>
                </c:pt>
                <c:pt idx="21">
                  <c:v>Azerbaijan</c:v>
                </c:pt>
              </c:strCache>
            </c:strRef>
          </c:cat>
          <c:val>
            <c:numRef>
              <c:f>PrHE_OOP!$C$3:$C$24</c:f>
              <c:numCache>
                <c:formatCode>_(* #,##0.0_);_(* \(#,##0.0\);_(* "-"??_);_(@_)</c:formatCode>
                <c:ptCount val="22"/>
                <c:pt idx="0">
                  <c:v>15.462809562683107</c:v>
                </c:pt>
                <c:pt idx="1">
                  <c:v>18.132902145385742</c:v>
                </c:pt>
                <c:pt idx="2">
                  <c:v>19.596221923828125</c:v>
                </c:pt>
                <c:pt idx="3">
                  <c:v>21.176297300000005</c:v>
                </c:pt>
                <c:pt idx="4">
                  <c:v>22.55197906494141</c:v>
                </c:pt>
                <c:pt idx="5">
                  <c:v>27.494850158691413</c:v>
                </c:pt>
                <c:pt idx="6">
                  <c:v>28.266153335571286</c:v>
                </c:pt>
                <c:pt idx="7">
                  <c:v>29.016304016113281</c:v>
                </c:pt>
                <c:pt idx="8">
                  <c:v>34.019371032714851</c:v>
                </c:pt>
                <c:pt idx="9">
                  <c:v>34.213459014892571</c:v>
                </c:pt>
                <c:pt idx="10">
                  <c:v>36.823234558105462</c:v>
                </c:pt>
                <c:pt idx="11">
                  <c:v>43.868431091308594</c:v>
                </c:pt>
                <c:pt idx="12">
                  <c:v>44.193683624267571</c:v>
                </c:pt>
                <c:pt idx="13">
                  <c:v>45.426048278808601</c:v>
                </c:pt>
                <c:pt idx="14">
                  <c:v>46.711711883544922</c:v>
                </c:pt>
                <c:pt idx="15">
                  <c:v>47.797599792480469</c:v>
                </c:pt>
                <c:pt idx="16">
                  <c:v>48.622962951660156</c:v>
                </c:pt>
                <c:pt idx="17">
                  <c:v>49.201590010000004</c:v>
                </c:pt>
                <c:pt idx="18">
                  <c:v>57.017601013183587</c:v>
                </c:pt>
                <c:pt idx="19">
                  <c:v>71.169914245605483</c:v>
                </c:pt>
                <c:pt idx="20">
                  <c:v>79.064285278320327</c:v>
                </c:pt>
                <c:pt idx="21">
                  <c:v>79.60915374755858</c:v>
                </c:pt>
              </c:numCache>
            </c:numRef>
          </c:val>
          <c:extLst xmlns:c16r2="http://schemas.microsoft.com/office/drawing/2015/06/chart">
            <c:ext xmlns:c16="http://schemas.microsoft.com/office/drawing/2014/chart" uri="{C3380CC4-5D6E-409C-BE32-E72D297353CC}">
              <c16:uniqueId val="{00000005-682B-43A0-92A1-510113168616}"/>
            </c:ext>
          </c:extLst>
        </c:ser>
        <c:dLbls>
          <c:showVal val="1"/>
        </c:dLbls>
        <c:gapWidth val="100"/>
        <c:axId val="87712128"/>
        <c:axId val="87713664"/>
      </c:barChart>
      <c:catAx>
        <c:axId val="877121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713664"/>
        <c:crosses val="autoZero"/>
        <c:auto val="1"/>
        <c:lblAlgn val="ctr"/>
        <c:lblOffset val="100"/>
      </c:catAx>
      <c:valAx>
        <c:axId val="87713664"/>
        <c:scaling>
          <c:orientation val="minMax"/>
          <c:max val="100"/>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712128"/>
        <c:crosses val="autoZero"/>
        <c:crossBetween val="between"/>
      </c:valAx>
      <c:spPr>
        <a:noFill/>
        <a:ln>
          <a:noFill/>
        </a:ln>
        <a:effectLst/>
      </c:spPr>
    </c:plotArea>
    <c:legend>
      <c:legendPos val="b"/>
      <c:layout>
        <c:manualLayout>
          <c:xMode val="edge"/>
          <c:yMode val="edge"/>
          <c:x val="3.2397037948235209E-2"/>
          <c:y val="0.92820012388423168"/>
          <c:w val="0.95081280999676332"/>
          <c:h val="5.6781455490722763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autoTitleDeleted val="1"/>
    <c:plotArea>
      <c:layout/>
      <c:lineChart>
        <c:grouping val="standard"/>
        <c:ser>
          <c:idx val="0"/>
          <c:order val="0"/>
          <c:tx>
            <c:strRef>
              <c:f>Sheet6!$A$3</c:f>
              <c:strCache>
                <c:ptCount val="1"/>
                <c:pt idx="0">
                  <c:v>Proportion of households with catastrophic health expenditures</c:v>
                </c:pt>
              </c:strCache>
            </c:strRef>
          </c:tx>
          <c:spPr>
            <a:ln w="28575" cap="rnd">
              <a:solidFill>
                <a:schemeClr val="accent1"/>
              </a:solidFill>
              <a:round/>
            </a:ln>
            <a:effectLst/>
          </c:spPr>
          <c:marker>
            <c:symbol val="none"/>
          </c:marker>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AE4-4A70-B7B2-D33C25D807A1}"/>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AE4-4A70-B7B2-D33C25D807A1}"/>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AE4-4A70-B7B2-D33C25D807A1}"/>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AE4-4A70-B7B2-D33C25D807A1}"/>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AE4-4A70-B7B2-D33C25D807A1}"/>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AE4-4A70-B7B2-D33C25D807A1}"/>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AE4-4A70-B7B2-D33C25D807A1}"/>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AE4-4A70-B7B2-D33C25D807A1}"/>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AE4-4A70-B7B2-D33C25D807A1}"/>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AE4-4A70-B7B2-D33C25D807A1}"/>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AE4-4A70-B7B2-D33C25D807A1}"/>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AE4-4A70-B7B2-D33C25D807A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Sheet6!$B$2:$O$2</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Sheet6!$B$3:$O$3</c:f>
              <c:numCache>
                <c:formatCode>General</c:formatCode>
                <c:ptCount val="14"/>
                <c:pt idx="0">
                  <c:v>0.81</c:v>
                </c:pt>
                <c:pt idx="1">
                  <c:v>0.75000000000000011</c:v>
                </c:pt>
                <c:pt idx="2">
                  <c:v>0.84000000000000008</c:v>
                </c:pt>
                <c:pt idx="3">
                  <c:v>0.64000000000000012</c:v>
                </c:pt>
                <c:pt idx="4">
                  <c:v>0.59</c:v>
                </c:pt>
                <c:pt idx="5">
                  <c:v>0.68</c:v>
                </c:pt>
                <c:pt idx="6">
                  <c:v>0.36000000000000004</c:v>
                </c:pt>
                <c:pt idx="7">
                  <c:v>0.48000000000000004</c:v>
                </c:pt>
                <c:pt idx="8">
                  <c:v>0.37000000000000005</c:v>
                </c:pt>
                <c:pt idx="9">
                  <c:v>0.17</c:v>
                </c:pt>
                <c:pt idx="10">
                  <c:v>0.14000000000000001</c:v>
                </c:pt>
                <c:pt idx="11">
                  <c:v>0.22</c:v>
                </c:pt>
                <c:pt idx="12">
                  <c:v>0.31000000000000005</c:v>
                </c:pt>
                <c:pt idx="13" formatCode="0.00">
                  <c:v>0.30000000000000004</c:v>
                </c:pt>
              </c:numCache>
            </c:numRef>
          </c:val>
          <c:smooth val="1"/>
          <c:extLst xmlns:c16r2="http://schemas.microsoft.com/office/drawing/2015/06/chart">
            <c:ext xmlns:c16="http://schemas.microsoft.com/office/drawing/2014/chart" uri="{C3380CC4-5D6E-409C-BE32-E72D297353CC}">
              <c16:uniqueId val="{0000000C-0AE4-4A70-B7B2-D33C25D807A1}"/>
            </c:ext>
          </c:extLst>
        </c:ser>
        <c:ser>
          <c:idx val="1"/>
          <c:order val="1"/>
          <c:tx>
            <c:strRef>
              <c:f>Sheet6!$A$4</c:f>
              <c:strCache>
                <c:ptCount val="1"/>
                <c:pt idx="0">
                  <c:v>Incidence of household impoverishment due to health  expenditures </c:v>
                </c:pt>
              </c:strCache>
            </c:strRef>
          </c:tx>
          <c:spPr>
            <a:ln w="28575" cap="rnd">
              <a:solidFill>
                <a:schemeClr val="accent2"/>
              </a:solidFill>
              <a:round/>
            </a:ln>
            <a:effectLst/>
          </c:spPr>
          <c:marker>
            <c:symbol val="none"/>
          </c:marker>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AE4-4A70-B7B2-D33C25D807A1}"/>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0AE4-4A70-B7B2-D33C25D807A1}"/>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0AE4-4A70-B7B2-D33C25D807A1}"/>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0AE4-4A70-B7B2-D33C25D807A1}"/>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0AE4-4A70-B7B2-D33C25D807A1}"/>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0AE4-4A70-B7B2-D33C25D807A1}"/>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0AE4-4A70-B7B2-D33C25D807A1}"/>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0AE4-4A70-B7B2-D33C25D807A1}"/>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0AE4-4A70-B7B2-D33C25D807A1}"/>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0AE4-4A70-B7B2-D33C25D807A1}"/>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0AE4-4A70-B7B2-D33C25D807A1}"/>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0AE4-4A70-B7B2-D33C25D807A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Sheet6!$B$2:$O$2</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Sheet6!$B$4:$O$4</c:f>
              <c:numCache>
                <c:formatCode>General</c:formatCode>
                <c:ptCount val="14"/>
                <c:pt idx="0">
                  <c:v>0.43000000000000005</c:v>
                </c:pt>
                <c:pt idx="1">
                  <c:v>0.25</c:v>
                </c:pt>
                <c:pt idx="2">
                  <c:v>0.28000000000000008</c:v>
                </c:pt>
                <c:pt idx="3">
                  <c:v>0.23</c:v>
                </c:pt>
                <c:pt idx="4">
                  <c:v>0.34</c:v>
                </c:pt>
                <c:pt idx="5">
                  <c:v>0.19</c:v>
                </c:pt>
                <c:pt idx="6">
                  <c:v>0.17</c:v>
                </c:pt>
                <c:pt idx="7">
                  <c:v>0.22</c:v>
                </c:pt>
                <c:pt idx="8">
                  <c:v>0.15000000000000002</c:v>
                </c:pt>
                <c:pt idx="9">
                  <c:v>0.15000000000000002</c:v>
                </c:pt>
                <c:pt idx="10">
                  <c:v>7.0000000000000021E-2</c:v>
                </c:pt>
                <c:pt idx="11">
                  <c:v>0.15000000000000002</c:v>
                </c:pt>
                <c:pt idx="12">
                  <c:v>0.12000000000000001</c:v>
                </c:pt>
                <c:pt idx="13" formatCode="0.00">
                  <c:v>0.13</c:v>
                </c:pt>
              </c:numCache>
            </c:numRef>
          </c:val>
          <c:smooth val="1"/>
          <c:extLst xmlns:c16r2="http://schemas.microsoft.com/office/drawing/2015/06/chart">
            <c:ext xmlns:c16="http://schemas.microsoft.com/office/drawing/2014/chart" uri="{C3380CC4-5D6E-409C-BE32-E72D297353CC}">
              <c16:uniqueId val="{00000019-0AE4-4A70-B7B2-D33C25D807A1}"/>
            </c:ext>
          </c:extLst>
        </c:ser>
        <c:dLbls>
          <c:showVal val="1"/>
        </c:dLbls>
        <c:marker val="1"/>
        <c:axId val="51309952"/>
        <c:axId val="50140288"/>
      </c:lineChart>
      <c:catAx>
        <c:axId val="513099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40288"/>
        <c:crosses val="autoZero"/>
        <c:auto val="1"/>
        <c:lblAlgn val="ctr"/>
        <c:lblOffset val="100"/>
      </c:catAx>
      <c:valAx>
        <c:axId val="5014028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09952"/>
        <c:crosses val="autoZero"/>
        <c:crossBetween val="between"/>
      </c:valAx>
      <c:spPr>
        <a:noFill/>
        <a:ln>
          <a:noFill/>
        </a:ln>
        <a:effectLst/>
      </c:spPr>
    </c:plotArea>
    <c:legend>
      <c:legendPos val="r"/>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3.5667328967056704E-2"/>
          <c:y val="3.3898305084745804E-2"/>
          <c:w val="0.96249417420953209"/>
          <c:h val="0.90837070154366284"/>
        </c:manualLayout>
      </c:layout>
      <c:lineChart>
        <c:grouping val="standard"/>
        <c:ser>
          <c:idx val="0"/>
          <c:order val="0"/>
          <c:tx>
            <c:strRef>
              <c:f>Sheet3!$A$2</c:f>
              <c:strCache>
                <c:ptCount val="1"/>
                <c:pt idx="0">
                  <c:v>Health</c:v>
                </c:pt>
              </c:strCache>
            </c:strRef>
          </c:tx>
          <c:spPr>
            <a:ln w="44450" cap="rnd">
              <a:solidFill>
                <a:schemeClr val="accent1"/>
              </a:solidFill>
              <a:round/>
            </a:ln>
            <a:effectLst/>
          </c:spPr>
          <c:marker>
            <c:symbol val="none"/>
          </c:marker>
          <c:dLbls>
            <c:dLbl>
              <c:idx val="0"/>
              <c:layout>
                <c:manualLayout>
                  <c:x val="-5.555555555555549E-2"/>
                  <c:y val="4.6296296296296311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190-4336-957C-273A0A2A1841}"/>
                </c:ext>
              </c:extLst>
            </c:dLbl>
            <c:dLbl>
              <c:idx val="10"/>
              <c:layout>
                <c:manualLayout>
                  <c:x val="-1.5576323987538901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190-4336-957C-273A0A2A1841}"/>
                </c:ext>
              </c:extLst>
            </c:dLbl>
            <c:delete val="1"/>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accent1"/>
                    </a:solidFill>
                    <a:latin typeface="+mn-lt"/>
                    <a:ea typeface="+mn-ea"/>
                    <a:cs typeface="+mn-cs"/>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Sheet3!$B$2:$L$2</c:f>
              <c:numCache>
                <c:formatCode>0</c:formatCode>
                <c:ptCount val="11"/>
                <c:pt idx="0">
                  <c:v>46.9</c:v>
                </c:pt>
                <c:pt idx="1">
                  <c:v>55.3</c:v>
                </c:pt>
                <c:pt idx="2">
                  <c:v>52.3</c:v>
                </c:pt>
                <c:pt idx="3">
                  <c:v>66.5</c:v>
                </c:pt>
                <c:pt idx="4">
                  <c:v>63.36</c:v>
                </c:pt>
                <c:pt idx="5">
                  <c:v>65.05</c:v>
                </c:pt>
                <c:pt idx="6">
                  <c:v>73.040000000000006</c:v>
                </c:pt>
                <c:pt idx="7">
                  <c:v>75.900000000000006</c:v>
                </c:pt>
                <c:pt idx="8">
                  <c:v>74.8</c:v>
                </c:pt>
                <c:pt idx="9">
                  <c:v>74.66</c:v>
                </c:pt>
                <c:pt idx="10">
                  <c:v>71.2</c:v>
                </c:pt>
              </c:numCache>
            </c:numRef>
          </c:val>
          <c:smooth val="1"/>
          <c:extLst xmlns:c16r2="http://schemas.microsoft.com/office/drawing/2015/06/chart">
            <c:ext xmlns:c16="http://schemas.microsoft.com/office/drawing/2014/chart" uri="{C3380CC4-5D6E-409C-BE32-E72D297353CC}">
              <c16:uniqueId val="{00000002-D190-4336-957C-273A0A2A1841}"/>
            </c:ext>
          </c:extLst>
        </c:ser>
        <c:ser>
          <c:idx val="1"/>
          <c:order val="1"/>
          <c:tx>
            <c:strRef>
              <c:f>Sheet3!$A$3</c:f>
              <c:strCache>
                <c:ptCount val="1"/>
                <c:pt idx="0">
                  <c:v>Education</c:v>
                </c:pt>
              </c:strCache>
            </c:strRef>
          </c:tx>
          <c:spPr>
            <a:ln w="28575" cap="rnd">
              <a:solidFill>
                <a:schemeClr val="accent2"/>
              </a:solidFill>
              <a:round/>
            </a:ln>
            <a:effectLst/>
          </c:spPr>
          <c:marker>
            <c:symbol val="none"/>
          </c:marker>
          <c:dLbls>
            <c:dLbl>
              <c:idx val="0"/>
              <c:layout>
                <c:manualLayout>
                  <c:x val="-5.555555555555549E-2"/>
                  <c:y val="-1.851851851851860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190-4336-957C-273A0A2A1841}"/>
                </c:ext>
              </c:extLst>
            </c:dLbl>
            <c:dLbl>
              <c:idx val="10"/>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190-4336-957C-273A0A2A1841}"/>
                </c:ext>
              </c:extLst>
            </c:dLbl>
            <c:delete val="1"/>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2"/>
                    </a:solidFill>
                    <a:latin typeface="+mn-lt"/>
                    <a:ea typeface="+mn-ea"/>
                    <a:cs typeface="+mn-cs"/>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Sheet3!$B$3:$L$3</c:f>
              <c:numCache>
                <c:formatCode>0</c:formatCode>
                <c:ptCount val="11"/>
                <c:pt idx="0">
                  <c:v>48.68</c:v>
                </c:pt>
                <c:pt idx="1">
                  <c:v>52.44</c:v>
                </c:pt>
                <c:pt idx="2">
                  <c:v>55.11</c:v>
                </c:pt>
                <c:pt idx="3">
                  <c:v>59.849999999999994</c:v>
                </c:pt>
                <c:pt idx="4">
                  <c:v>56.91</c:v>
                </c:pt>
                <c:pt idx="5">
                  <c:v>58.07</c:v>
                </c:pt>
                <c:pt idx="6">
                  <c:v>61.5</c:v>
                </c:pt>
                <c:pt idx="7">
                  <c:v>64.2</c:v>
                </c:pt>
                <c:pt idx="8">
                  <c:v>64.599999999999994</c:v>
                </c:pt>
                <c:pt idx="9">
                  <c:v>69.649999999999991</c:v>
                </c:pt>
                <c:pt idx="10">
                  <c:v>65.599999999999994</c:v>
                </c:pt>
              </c:numCache>
            </c:numRef>
          </c:val>
          <c:smooth val="1"/>
          <c:extLst xmlns:c16r2="http://schemas.microsoft.com/office/drawing/2015/06/chart">
            <c:ext xmlns:c16="http://schemas.microsoft.com/office/drawing/2014/chart" uri="{C3380CC4-5D6E-409C-BE32-E72D297353CC}">
              <c16:uniqueId val="{00000005-D190-4336-957C-273A0A2A1841}"/>
            </c:ext>
          </c:extLst>
        </c:ser>
        <c:ser>
          <c:idx val="2"/>
          <c:order val="2"/>
          <c:tx>
            <c:strRef>
              <c:f>Sheet3!$A$4</c:f>
              <c:strCache>
                <c:ptCount val="1"/>
                <c:pt idx="0">
                  <c:v>Social Security</c:v>
                </c:pt>
              </c:strCache>
            </c:strRef>
          </c:tx>
          <c:spPr>
            <a:ln w="28575" cap="rnd">
              <a:solidFill>
                <a:schemeClr val="accent3"/>
              </a:solidFill>
              <a:round/>
            </a:ln>
            <a:effectLst/>
          </c:spPr>
          <c:marker>
            <c:symbol val="none"/>
          </c:marker>
          <c:dLbls>
            <c:dLbl>
              <c:idx val="0"/>
              <c:layout>
                <c:manualLayout>
                  <c:x val="-4.4444444444444502E-2"/>
                  <c:y val="-5.092592592592590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190-4336-957C-273A0A2A1841}"/>
                </c:ext>
              </c:extLst>
            </c:dLbl>
            <c:dLbl>
              <c:idx val="10"/>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190-4336-957C-273A0A2A1841}"/>
                </c:ext>
              </c:extLst>
            </c:dLbl>
            <c:delete val="1"/>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Sheet3!$B$4:$L$4</c:f>
              <c:numCache>
                <c:formatCode>0</c:formatCode>
                <c:ptCount val="11"/>
                <c:pt idx="0">
                  <c:v>52.5</c:v>
                </c:pt>
                <c:pt idx="1">
                  <c:v>61.6</c:v>
                </c:pt>
                <c:pt idx="2">
                  <c:v>63.8</c:v>
                </c:pt>
                <c:pt idx="3">
                  <c:v>73.8</c:v>
                </c:pt>
                <c:pt idx="4">
                  <c:v>71.459999999999994</c:v>
                </c:pt>
                <c:pt idx="5">
                  <c:v>58.9</c:v>
                </c:pt>
                <c:pt idx="6">
                  <c:v>54.9</c:v>
                </c:pt>
                <c:pt idx="7">
                  <c:v>56.1</c:v>
                </c:pt>
                <c:pt idx="8">
                  <c:v>59.7</c:v>
                </c:pt>
                <c:pt idx="9">
                  <c:v>69.61999999999999</c:v>
                </c:pt>
                <c:pt idx="10">
                  <c:v>58.4</c:v>
                </c:pt>
              </c:numCache>
            </c:numRef>
          </c:val>
          <c:smooth val="1"/>
          <c:extLst xmlns:c16r2="http://schemas.microsoft.com/office/drawing/2015/06/chart">
            <c:ext xmlns:c16="http://schemas.microsoft.com/office/drawing/2014/chart" uri="{C3380CC4-5D6E-409C-BE32-E72D297353CC}">
              <c16:uniqueId val="{00000008-D190-4336-957C-273A0A2A1841}"/>
            </c:ext>
          </c:extLst>
        </c:ser>
        <c:ser>
          <c:idx val="3"/>
          <c:order val="3"/>
          <c:tx>
            <c:strRef>
              <c:f>Sheet3!$A$5</c:f>
              <c:strCache>
                <c:ptCount val="1"/>
                <c:pt idx="0">
                  <c:v>Justice</c:v>
                </c:pt>
              </c:strCache>
            </c:strRef>
          </c:tx>
          <c:spPr>
            <a:ln w="28575" cap="rnd">
              <a:solidFill>
                <a:schemeClr val="accent4"/>
              </a:solidFill>
              <a:round/>
            </a:ln>
            <a:effectLst/>
          </c:spPr>
          <c:marker>
            <c:symbol val="none"/>
          </c:marker>
          <c:dLbls>
            <c:dLbl>
              <c:idx val="0"/>
              <c:layout>
                <c:manualLayout>
                  <c:x val="-0.05"/>
                  <c:y val="4.629629629629620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190-4336-957C-273A0A2A1841}"/>
                </c:ext>
              </c:extLst>
            </c:dLbl>
            <c:dLbl>
              <c:idx val="10"/>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D190-4336-957C-273A0A2A1841}"/>
                </c:ext>
              </c:extLst>
            </c:dLbl>
            <c:delete val="1"/>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4"/>
                    </a:solidFill>
                    <a:latin typeface="+mn-lt"/>
                    <a:ea typeface="+mn-ea"/>
                    <a:cs typeface="+mn-cs"/>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Sheet3!$B$5:$L$5</c:f>
              <c:numCache>
                <c:formatCode>0</c:formatCode>
                <c:ptCount val="11"/>
                <c:pt idx="0">
                  <c:v>44.7</c:v>
                </c:pt>
                <c:pt idx="1">
                  <c:v>38.9</c:v>
                </c:pt>
                <c:pt idx="2">
                  <c:v>45.2</c:v>
                </c:pt>
                <c:pt idx="3">
                  <c:v>48.8</c:v>
                </c:pt>
                <c:pt idx="4">
                  <c:v>45.260000000000005</c:v>
                </c:pt>
                <c:pt idx="5">
                  <c:v>38.68</c:v>
                </c:pt>
                <c:pt idx="6">
                  <c:v>37.190000000000005</c:v>
                </c:pt>
                <c:pt idx="7">
                  <c:v>38.9</c:v>
                </c:pt>
                <c:pt idx="8">
                  <c:v>44.7</c:v>
                </c:pt>
                <c:pt idx="9">
                  <c:v>52.760000000000005</c:v>
                </c:pt>
                <c:pt idx="10">
                  <c:v>50.8</c:v>
                </c:pt>
              </c:numCache>
            </c:numRef>
          </c:val>
          <c:smooth val="1"/>
          <c:extLst xmlns:c16r2="http://schemas.microsoft.com/office/drawing/2015/06/chart">
            <c:ext xmlns:c16="http://schemas.microsoft.com/office/drawing/2014/chart" uri="{C3380CC4-5D6E-409C-BE32-E72D297353CC}">
              <c16:uniqueId val="{0000000B-D190-4336-957C-273A0A2A1841}"/>
            </c:ext>
          </c:extLst>
        </c:ser>
        <c:dLbls/>
        <c:marker val="1"/>
        <c:axId val="51381376"/>
        <c:axId val="51382912"/>
      </c:lineChart>
      <c:catAx>
        <c:axId val="513813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82912"/>
        <c:crosses val="autoZero"/>
        <c:auto val="1"/>
        <c:lblAlgn val="ctr"/>
        <c:lblOffset val="100"/>
      </c:catAx>
      <c:valAx>
        <c:axId val="51382912"/>
        <c:scaling>
          <c:orientation val="minMax"/>
          <c:min val="30"/>
        </c:scaling>
        <c:axPos val="l"/>
        <c:majorGridlines>
          <c:spPr>
            <a:ln w="9525" cap="flat" cmpd="sng" algn="ctr">
              <a:no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81376"/>
        <c:crosses val="autoZero"/>
        <c:crossBetween val="between"/>
      </c:valAx>
      <c:spPr>
        <a:noFill/>
        <a:ln>
          <a:noFill/>
        </a:ln>
        <a:effectLst/>
      </c:spPr>
    </c:plotArea>
    <c:legend>
      <c:legendPos val="r"/>
      <c:layout>
        <c:manualLayout>
          <c:xMode val="edge"/>
          <c:yMode val="edge"/>
          <c:x val="0.80968798292736788"/>
          <c:y val="0.63821860335639913"/>
          <c:w val="0.19031201707263201"/>
          <c:h val="0.28600930565497507"/>
        </c:manualLayout>
      </c:layout>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Projected public health and long-term care expenditures </a:t>
            </a:r>
          </a:p>
          <a:p>
            <a:pPr>
              <a:defRPr sz="2400" b="0" i="0" u="none" strike="noStrike" kern="1200" spc="0" baseline="0">
                <a:solidFill>
                  <a:schemeClr val="tx1">
                    <a:lumMod val="65000"/>
                    <a:lumOff val="35000"/>
                  </a:schemeClr>
                </a:solidFill>
                <a:latin typeface="+mn-lt"/>
                <a:ea typeface="+mn-ea"/>
                <a:cs typeface="+mn-cs"/>
              </a:defRPr>
            </a:pPr>
            <a:r>
              <a:rPr lang="en-US" sz="2400" dirty="0"/>
              <a:t>(as % of GDP in 2060)</a:t>
            </a:r>
          </a:p>
        </c:rich>
      </c:tx>
      <c:spPr>
        <a:noFill/>
        <a:ln>
          <a:noFill/>
        </a:ln>
        <a:effectLst/>
      </c:spPr>
    </c:title>
    <c:plotArea>
      <c:layout/>
      <c:barChart>
        <c:barDir val="col"/>
        <c:grouping val="stacked"/>
        <c:ser>
          <c:idx val="0"/>
          <c:order val="0"/>
          <c:tx>
            <c:strRef>
              <c:f>Sheet2!$C$14</c:f>
              <c:strCache>
                <c:ptCount val="1"/>
                <c:pt idx="0">
                  <c:v>Healthcare</c:v>
                </c:pt>
              </c:strCache>
            </c:strRef>
          </c:tx>
          <c:spPr>
            <a:solidFill>
              <a:schemeClr val="accent5">
                <a:lumMod val="50000"/>
              </a:schemeClr>
            </a:solidFill>
            <a:ln>
              <a:noFill/>
            </a:ln>
            <a:effectLst/>
          </c:spPr>
          <c:dLbls>
            <c:dLbl>
              <c:idx val="1"/>
              <c:tx>
                <c:rich>
                  <a:bodyPr/>
                  <a:lstStyle/>
                  <a:p>
                    <a:fld id="{24711396-D864-4D82-A517-F58B1860262F}" type="VALUE">
                      <a:rPr lang="en-US" smtClean="0"/>
                      <a:pPr/>
                      <a:t>[VALUE]</a:t>
                    </a:fld>
                    <a:r>
                      <a:rPr lang="en-US"/>
                      <a:t>.0</a:t>
                    </a:r>
                  </a:p>
                </c:rich>
              </c:tx>
              <c:dLblPos val="ctr"/>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287C-4EE7-A96D-4188ACC29AA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Sheet2!$A$15:$B$21</c:f>
              <c:multiLvlStrCache>
                <c:ptCount val="6"/>
                <c:lvl>
                  <c:pt idx="0">
                    <c:v>Average 2006-2010</c:v>
                  </c:pt>
                  <c:pt idx="1">
                    <c:v>Cost-containment scenario</c:v>
                  </c:pt>
                  <c:pt idx="2">
                    <c:v>Cost-pressure scenario</c:v>
                  </c:pt>
                  <c:pt idx="3">
                    <c:v>Average 2006-2010</c:v>
                  </c:pt>
                  <c:pt idx="4">
                    <c:v>Cost-containment scenario</c:v>
                  </c:pt>
                  <c:pt idx="5">
                    <c:v>Cost-pressure scenario</c:v>
                  </c:pt>
                </c:lvl>
                <c:lvl>
                  <c:pt idx="0">
                    <c:v>OECD</c:v>
                  </c:pt>
                  <c:pt idx="3">
                    <c:v>Turkey</c:v>
                  </c:pt>
                </c:lvl>
              </c:multiLvlStrCache>
            </c:multiLvlStrRef>
          </c:cat>
          <c:val>
            <c:numRef>
              <c:f>Sheet2!$C$15:$C$20</c:f>
              <c:numCache>
                <c:formatCode>General</c:formatCode>
                <c:ptCount val="6"/>
                <c:pt idx="0">
                  <c:v>5.5</c:v>
                </c:pt>
                <c:pt idx="1">
                  <c:v>8</c:v>
                </c:pt>
                <c:pt idx="2">
                  <c:v>11.8</c:v>
                </c:pt>
                <c:pt idx="3">
                  <c:v>3.8</c:v>
                </c:pt>
                <c:pt idx="4">
                  <c:v>5.3</c:v>
                </c:pt>
                <c:pt idx="5">
                  <c:v>5.8</c:v>
                </c:pt>
              </c:numCache>
            </c:numRef>
          </c:val>
          <c:extLst xmlns:c16r2="http://schemas.microsoft.com/office/drawing/2015/06/chart">
            <c:ext xmlns:c16="http://schemas.microsoft.com/office/drawing/2014/chart" uri="{C3380CC4-5D6E-409C-BE32-E72D297353CC}">
              <c16:uniqueId val="{00000000-287C-4EE7-A96D-4188ACC29AA4}"/>
            </c:ext>
          </c:extLst>
        </c:ser>
        <c:ser>
          <c:idx val="1"/>
          <c:order val="1"/>
          <c:tx>
            <c:strRef>
              <c:f>Sheet2!$D$14</c:f>
              <c:strCache>
                <c:ptCount val="1"/>
                <c:pt idx="0">
                  <c:v>LTC</c:v>
                </c:pt>
              </c:strCache>
            </c:strRef>
          </c:tx>
          <c:spPr>
            <a:solidFill>
              <a:srgbClr val="C00000"/>
            </a:solidFill>
            <a:ln>
              <a:noFill/>
            </a:ln>
            <a:effectLst/>
          </c:spPr>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87C-4EE7-A96D-4188ACC29AA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Sheet2!$A$15:$B$21</c:f>
              <c:multiLvlStrCache>
                <c:ptCount val="6"/>
                <c:lvl>
                  <c:pt idx="0">
                    <c:v>Average 2006-2010</c:v>
                  </c:pt>
                  <c:pt idx="1">
                    <c:v>Cost-containment scenario</c:v>
                  </c:pt>
                  <c:pt idx="2">
                    <c:v>Cost-pressure scenario</c:v>
                  </c:pt>
                  <c:pt idx="3">
                    <c:v>Average 2006-2010</c:v>
                  </c:pt>
                  <c:pt idx="4">
                    <c:v>Cost-containment scenario</c:v>
                  </c:pt>
                  <c:pt idx="5">
                    <c:v>Cost-pressure scenario</c:v>
                  </c:pt>
                </c:lvl>
                <c:lvl>
                  <c:pt idx="0">
                    <c:v>OECD</c:v>
                  </c:pt>
                  <c:pt idx="3">
                    <c:v>Turkey</c:v>
                  </c:pt>
                </c:lvl>
              </c:multiLvlStrCache>
            </c:multiLvlStrRef>
          </c:cat>
          <c:val>
            <c:numRef>
              <c:f>Sheet2!$D$15:$D$20</c:f>
              <c:numCache>
                <c:formatCode>General</c:formatCode>
                <c:ptCount val="6"/>
                <c:pt idx="0">
                  <c:v>0.8</c:v>
                </c:pt>
                <c:pt idx="1">
                  <c:v>1.6</c:v>
                </c:pt>
                <c:pt idx="2">
                  <c:v>2.2000000000000002</c:v>
                </c:pt>
                <c:pt idx="3">
                  <c:v>0</c:v>
                </c:pt>
                <c:pt idx="4">
                  <c:v>1.6</c:v>
                </c:pt>
                <c:pt idx="5">
                  <c:v>2.2999999999999998</c:v>
                </c:pt>
              </c:numCache>
            </c:numRef>
          </c:val>
          <c:extLst xmlns:c16r2="http://schemas.microsoft.com/office/drawing/2015/06/chart">
            <c:ext xmlns:c16="http://schemas.microsoft.com/office/drawing/2014/chart" uri="{C3380CC4-5D6E-409C-BE32-E72D297353CC}">
              <c16:uniqueId val="{00000001-287C-4EE7-A96D-4188ACC29AA4}"/>
            </c:ext>
          </c:extLst>
        </c:ser>
        <c:dLbls>
          <c:showVal val="1"/>
        </c:dLbls>
        <c:overlap val="100"/>
        <c:axId val="51788800"/>
        <c:axId val="51802880"/>
      </c:barChart>
      <c:catAx>
        <c:axId val="517888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802880"/>
        <c:crosses val="autoZero"/>
        <c:auto val="1"/>
        <c:lblAlgn val="ctr"/>
        <c:lblOffset val="100"/>
      </c:catAx>
      <c:valAx>
        <c:axId val="5180288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78880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sz="14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autoTitleDeleted val="1"/>
    <c:plotArea>
      <c:layout/>
      <c:scatterChart>
        <c:scatterStyle val="lineMarker"/>
        <c:ser>
          <c:idx val="0"/>
          <c:order val="0"/>
          <c:tx>
            <c:strRef>
              <c:f>'[Graph 7.xlsx]Sheet3'!$C$1</c:f>
              <c:strCache>
                <c:ptCount val="1"/>
                <c:pt idx="0">
                  <c:v>Healthy life expectancy (HALE) at birth (years) - 2015</c:v>
                </c:pt>
              </c:strCache>
            </c:strRef>
          </c:tx>
          <c:spPr>
            <a:ln w="19050" cap="rnd">
              <a:noFill/>
              <a:round/>
            </a:ln>
            <a:effectLst/>
          </c:spPr>
          <c:marker>
            <c:symbol val="circle"/>
            <c:size val="5"/>
            <c:spPr>
              <a:solidFill>
                <a:schemeClr val="bg1">
                  <a:lumMod val="75000"/>
                </a:schemeClr>
              </a:solidFill>
              <a:ln w="9525">
                <a:solidFill>
                  <a:schemeClr val="bg1">
                    <a:lumMod val="75000"/>
                  </a:schemeClr>
                </a:solidFill>
              </a:ln>
              <a:effectLst/>
            </c:spPr>
          </c:marker>
          <c:trendline>
            <c:spPr>
              <a:ln w="25400" cap="rnd">
                <a:solidFill>
                  <a:schemeClr val="accent5">
                    <a:lumMod val="50000"/>
                  </a:schemeClr>
                </a:solidFill>
                <a:prstDash val="sysDot"/>
              </a:ln>
              <a:effectLst/>
            </c:spPr>
            <c:trendlineType val="log"/>
          </c:trendline>
          <c:xVal>
            <c:numRef>
              <c:f>'[Graph 7.xlsx]Sheet3'!$B$7:$B$184</c:f>
              <c:numCache>
                <c:formatCode>0.0</c:formatCode>
                <c:ptCount val="178"/>
                <c:pt idx="0">
                  <c:v>1137.2434228899997</c:v>
                </c:pt>
                <c:pt idx="1">
                  <c:v>362.12527876999997</c:v>
                </c:pt>
                <c:pt idx="2">
                  <c:v>4357.2607833199991</c:v>
                </c:pt>
                <c:pt idx="3">
                  <c:v>5038.881644600001</c:v>
                </c:pt>
                <c:pt idx="4">
                  <c:v>1047.3005977600003</c:v>
                </c:pt>
                <c:pt idx="5">
                  <c:v>1818.7684929</c:v>
                </c:pt>
                <c:pt idx="6">
                  <c:v>2272.8959049500004</c:v>
                </c:pt>
                <c:pt idx="7">
                  <c:v>88.075857429999985</c:v>
                </c:pt>
                <c:pt idx="8">
                  <c:v>1013.96688192</c:v>
                </c:pt>
                <c:pt idx="9">
                  <c:v>1030.9924107899999</c:v>
                </c:pt>
                <c:pt idx="10">
                  <c:v>4391.5951443100003</c:v>
                </c:pt>
                <c:pt idx="11">
                  <c:v>488.7354549399999</c:v>
                </c:pt>
                <c:pt idx="12">
                  <c:v>85.608360749999989</c:v>
                </c:pt>
                <c:pt idx="13">
                  <c:v>281.09634272999995</c:v>
                </c:pt>
                <c:pt idx="14">
                  <c:v>427.41129647999986</c:v>
                </c:pt>
                <c:pt idx="15">
                  <c:v>957.39697910999996</c:v>
                </c:pt>
                <c:pt idx="16">
                  <c:v>870.83699001999992</c:v>
                </c:pt>
                <c:pt idx="17">
                  <c:v>1318.1720803399999</c:v>
                </c:pt>
                <c:pt idx="18">
                  <c:v>1777.7586087600002</c:v>
                </c:pt>
                <c:pt idx="19">
                  <c:v>1398.87848798</c:v>
                </c:pt>
                <c:pt idx="20">
                  <c:v>82.305376879999955</c:v>
                </c:pt>
                <c:pt idx="21">
                  <c:v>58.018619449999996</c:v>
                </c:pt>
                <c:pt idx="22">
                  <c:v>187.01992049999998</c:v>
                </c:pt>
                <c:pt idx="23">
                  <c:v>310.12388301000004</c:v>
                </c:pt>
                <c:pt idx="24">
                  <c:v>183.23122805000003</c:v>
                </c:pt>
                <c:pt idx="25">
                  <c:v>121.92341860000002</c:v>
                </c:pt>
                <c:pt idx="26">
                  <c:v>4640.9464967100002</c:v>
                </c:pt>
                <c:pt idx="27">
                  <c:v>24.956219629999996</c:v>
                </c:pt>
                <c:pt idx="28">
                  <c:v>79.015386729999989</c:v>
                </c:pt>
                <c:pt idx="29">
                  <c:v>1749.3632408199996</c:v>
                </c:pt>
                <c:pt idx="30">
                  <c:v>730.51780313999996</c:v>
                </c:pt>
                <c:pt idx="31">
                  <c:v>961.88797029</c:v>
                </c:pt>
                <c:pt idx="32">
                  <c:v>100.81611783</c:v>
                </c:pt>
                <c:pt idx="33">
                  <c:v>322.63336554999995</c:v>
                </c:pt>
                <c:pt idx="34">
                  <c:v>1389.33691785</c:v>
                </c:pt>
                <c:pt idx="35">
                  <c:v>1652.1222935899998</c:v>
                </c:pt>
                <c:pt idx="36">
                  <c:v>2474.6167785100001</c:v>
                </c:pt>
                <c:pt idx="37">
                  <c:v>2062.3740575700003</c:v>
                </c:pt>
                <c:pt idx="38">
                  <c:v>2146.3208834199995</c:v>
                </c:pt>
                <c:pt idx="39">
                  <c:v>32.280431610000001</c:v>
                </c:pt>
                <c:pt idx="40">
                  <c:v>4782.0595139100005</c:v>
                </c:pt>
                <c:pt idx="41">
                  <c:v>337.95886137999997</c:v>
                </c:pt>
                <c:pt idx="42">
                  <c:v>580.32840811999984</c:v>
                </c:pt>
                <c:pt idx="43">
                  <c:v>1039.7565855700002</c:v>
                </c:pt>
                <c:pt idx="44">
                  <c:v>594.11025158999996</c:v>
                </c:pt>
                <c:pt idx="45">
                  <c:v>564.88546102999999</c:v>
                </c:pt>
                <c:pt idx="46">
                  <c:v>1163.41614673</c:v>
                </c:pt>
                <c:pt idx="47">
                  <c:v>51.0405941</c:v>
                </c:pt>
                <c:pt idx="48">
                  <c:v>1668.3134666799997</c:v>
                </c:pt>
                <c:pt idx="49">
                  <c:v>72.964352149999982</c:v>
                </c:pt>
                <c:pt idx="50">
                  <c:v>364.05091815999992</c:v>
                </c:pt>
                <c:pt idx="51">
                  <c:v>3701.1411273400004</c:v>
                </c:pt>
                <c:pt idx="52">
                  <c:v>4508.1345659300005</c:v>
                </c:pt>
                <c:pt idx="53">
                  <c:v>599.26416401999984</c:v>
                </c:pt>
                <c:pt idx="54">
                  <c:v>118.42800642</c:v>
                </c:pt>
                <c:pt idx="55">
                  <c:v>627.74076410999999</c:v>
                </c:pt>
                <c:pt idx="56">
                  <c:v>5182.1140491800015</c:v>
                </c:pt>
                <c:pt idx="57">
                  <c:v>145.36813142000003</c:v>
                </c:pt>
                <c:pt idx="58">
                  <c:v>2098.0522562500005</c:v>
                </c:pt>
                <c:pt idx="59">
                  <c:v>728.31317013</c:v>
                </c:pt>
                <c:pt idx="60">
                  <c:v>472.85084974</c:v>
                </c:pt>
                <c:pt idx="61">
                  <c:v>68.458215229999993</c:v>
                </c:pt>
                <c:pt idx="62">
                  <c:v>90.95910834999998</c:v>
                </c:pt>
                <c:pt idx="63">
                  <c:v>378.7863101399999</c:v>
                </c:pt>
                <c:pt idx="64">
                  <c:v>130.84864328</c:v>
                </c:pt>
                <c:pt idx="65">
                  <c:v>399.74980914999998</c:v>
                </c:pt>
                <c:pt idx="66">
                  <c:v>1826.67506469</c:v>
                </c:pt>
                <c:pt idx="67">
                  <c:v>3881.7037317700001</c:v>
                </c:pt>
                <c:pt idx="68">
                  <c:v>267.40862497999996</c:v>
                </c:pt>
                <c:pt idx="69">
                  <c:v>299.40513923999987</c:v>
                </c:pt>
                <c:pt idx="70">
                  <c:v>1081.6715053600001</c:v>
                </c:pt>
                <c:pt idx="71">
                  <c:v>667.00735288999988</c:v>
                </c:pt>
                <c:pt idx="72">
                  <c:v>3801.06423038</c:v>
                </c:pt>
                <c:pt idx="73">
                  <c:v>2599.1322538800005</c:v>
                </c:pt>
                <c:pt idx="74">
                  <c:v>3238.8890005300004</c:v>
                </c:pt>
                <c:pt idx="75">
                  <c:v>476.17910903999996</c:v>
                </c:pt>
                <c:pt idx="76">
                  <c:v>3726.67637444</c:v>
                </c:pt>
                <c:pt idx="77">
                  <c:v>797.59333291000019</c:v>
                </c:pt>
                <c:pt idx="78">
                  <c:v>1068.0621238099998</c:v>
                </c:pt>
                <c:pt idx="79">
                  <c:v>168.98178730000004</c:v>
                </c:pt>
                <c:pt idx="80">
                  <c:v>183.56233104000003</c:v>
                </c:pt>
                <c:pt idx="81">
                  <c:v>2319.6046497099992</c:v>
                </c:pt>
                <c:pt idx="82">
                  <c:v>215.05762807000002</c:v>
                </c:pt>
                <c:pt idx="83">
                  <c:v>98.467782369999981</c:v>
                </c:pt>
                <c:pt idx="84">
                  <c:v>940.30243923</c:v>
                </c:pt>
                <c:pt idx="85">
                  <c:v>987.38532955000005</c:v>
                </c:pt>
                <c:pt idx="86">
                  <c:v>276.04193164999992</c:v>
                </c:pt>
                <c:pt idx="87">
                  <c:v>98.285891640000003</c:v>
                </c:pt>
                <c:pt idx="88">
                  <c:v>806.22574483000005</c:v>
                </c:pt>
                <c:pt idx="89">
                  <c:v>1718.0232903899998</c:v>
                </c:pt>
                <c:pt idx="90">
                  <c:v>6812.0803478499993</c:v>
                </c:pt>
                <c:pt idx="91">
                  <c:v>43.704767779999997</c:v>
                </c:pt>
                <c:pt idx="92">
                  <c:v>93.482086940000002</c:v>
                </c:pt>
                <c:pt idx="93">
                  <c:v>1040.23279265</c:v>
                </c:pt>
                <c:pt idx="94">
                  <c:v>1995.8422550400001</c:v>
                </c:pt>
                <c:pt idx="95">
                  <c:v>108.09989826</c:v>
                </c:pt>
                <c:pt idx="96">
                  <c:v>3071.6276507799998</c:v>
                </c:pt>
                <c:pt idx="97">
                  <c:v>148.10751933</c:v>
                </c:pt>
                <c:pt idx="98">
                  <c:v>896.15816959999984</c:v>
                </c:pt>
                <c:pt idx="99">
                  <c:v>1121.9887776000003</c:v>
                </c:pt>
                <c:pt idx="100">
                  <c:v>565.07024751999995</c:v>
                </c:pt>
                <c:pt idx="101">
                  <c:v>888.16736184999991</c:v>
                </c:pt>
                <c:pt idx="102">
                  <c:v>446.63974242</c:v>
                </c:pt>
                <c:pt idx="103">
                  <c:v>79.320694160000002</c:v>
                </c:pt>
                <c:pt idx="104">
                  <c:v>103.46613421000002</c:v>
                </c:pt>
                <c:pt idx="105">
                  <c:v>869.29535580000004</c:v>
                </c:pt>
                <c:pt idx="106">
                  <c:v>137.39732260000002</c:v>
                </c:pt>
                <c:pt idx="107">
                  <c:v>5201.6963766000017</c:v>
                </c:pt>
                <c:pt idx="108">
                  <c:v>4018.3078187800002</c:v>
                </c:pt>
                <c:pt idx="109">
                  <c:v>444.61846220000001</c:v>
                </c:pt>
                <c:pt idx="110">
                  <c:v>53.530402040000006</c:v>
                </c:pt>
                <c:pt idx="111">
                  <c:v>216.87117050000001</c:v>
                </c:pt>
                <c:pt idx="112">
                  <c:v>6346.6154633700016</c:v>
                </c:pt>
                <c:pt idx="113">
                  <c:v>1441.9676934100003</c:v>
                </c:pt>
                <c:pt idx="114">
                  <c:v>128.98872466</c:v>
                </c:pt>
                <c:pt idx="115">
                  <c:v>1676.95228529</c:v>
                </c:pt>
                <c:pt idx="116">
                  <c:v>109.48832118999998</c:v>
                </c:pt>
                <c:pt idx="117">
                  <c:v>872.92836492000004</c:v>
                </c:pt>
                <c:pt idx="118">
                  <c:v>656.18008382000005</c:v>
                </c:pt>
                <c:pt idx="119">
                  <c:v>328.87213834999994</c:v>
                </c:pt>
                <c:pt idx="120">
                  <c:v>1570.4464691800001</c:v>
                </c:pt>
                <c:pt idx="121">
                  <c:v>2689.9423357800001</c:v>
                </c:pt>
                <c:pt idx="122">
                  <c:v>3071.1877566000003</c:v>
                </c:pt>
                <c:pt idx="123">
                  <c:v>2530.57164113</c:v>
                </c:pt>
                <c:pt idx="124">
                  <c:v>514.21019947000002</c:v>
                </c:pt>
                <c:pt idx="125">
                  <c:v>1079.25833188</c:v>
                </c:pt>
                <c:pt idx="126">
                  <c:v>1835.7132779000001</c:v>
                </c:pt>
                <c:pt idx="127">
                  <c:v>125.06543320999998</c:v>
                </c:pt>
                <c:pt idx="128">
                  <c:v>417.81388560000005</c:v>
                </c:pt>
                <c:pt idx="129">
                  <c:v>299.72955881999997</c:v>
                </c:pt>
                <c:pt idx="130">
                  <c:v>2465.9767676900001</c:v>
                </c:pt>
                <c:pt idx="131">
                  <c:v>106.93550431</c:v>
                </c:pt>
                <c:pt idx="132">
                  <c:v>1312.22306804</c:v>
                </c:pt>
                <c:pt idx="133">
                  <c:v>844.33708839999986</c:v>
                </c:pt>
                <c:pt idx="134">
                  <c:v>223.74445177999996</c:v>
                </c:pt>
                <c:pt idx="135">
                  <c:v>4046.9752879000002</c:v>
                </c:pt>
                <c:pt idx="136">
                  <c:v>2179.0510036200003</c:v>
                </c:pt>
                <c:pt idx="137">
                  <c:v>2697.67107106</c:v>
                </c:pt>
                <c:pt idx="138">
                  <c:v>107.60977317999999</c:v>
                </c:pt>
                <c:pt idx="139">
                  <c:v>1148.3724984399998</c:v>
                </c:pt>
                <c:pt idx="140">
                  <c:v>72.822148949999985</c:v>
                </c:pt>
                <c:pt idx="141">
                  <c:v>2965.8183247100001</c:v>
                </c:pt>
                <c:pt idx="142">
                  <c:v>369.17415649999992</c:v>
                </c:pt>
                <c:pt idx="143">
                  <c:v>281.64049938000005</c:v>
                </c:pt>
                <c:pt idx="144">
                  <c:v>978.6288807200001</c:v>
                </c:pt>
                <c:pt idx="145">
                  <c:v>586.82287031999999</c:v>
                </c:pt>
                <c:pt idx="146">
                  <c:v>5218.8607342400001</c:v>
                </c:pt>
                <c:pt idx="147">
                  <c:v>6468.4955732900007</c:v>
                </c:pt>
                <c:pt idx="148">
                  <c:v>375.87533692999995</c:v>
                </c:pt>
                <c:pt idx="149">
                  <c:v>185.14753547999999</c:v>
                </c:pt>
                <c:pt idx="150">
                  <c:v>950.14137311000002</c:v>
                </c:pt>
                <c:pt idx="151">
                  <c:v>851.15265664999993</c:v>
                </c:pt>
                <c:pt idx="152">
                  <c:v>101.53536610999998</c:v>
                </c:pt>
                <c:pt idx="153">
                  <c:v>76.253009460000015</c:v>
                </c:pt>
                <c:pt idx="154">
                  <c:v>269.76719935999995</c:v>
                </c:pt>
                <c:pt idx="155">
                  <c:v>1815.6549045699996</c:v>
                </c:pt>
                <c:pt idx="156">
                  <c:v>785.31749078999985</c:v>
                </c:pt>
                <c:pt idx="157">
                  <c:v>1036.4652937900003</c:v>
                </c:pt>
                <c:pt idx="158">
                  <c:v>319.89865997999993</c:v>
                </c:pt>
                <c:pt idx="159">
                  <c:v>132.58798789000005</c:v>
                </c:pt>
                <c:pt idx="160">
                  <c:v>584.23599726000009</c:v>
                </c:pt>
                <c:pt idx="161">
                  <c:v>2405.3677193700005</c:v>
                </c:pt>
                <c:pt idx="162">
                  <c:v>3376.8699652800001</c:v>
                </c:pt>
                <c:pt idx="163">
                  <c:v>137.49307091</c:v>
                </c:pt>
                <c:pt idx="164">
                  <c:v>9402.5369713300006</c:v>
                </c:pt>
                <c:pt idx="165">
                  <c:v>1792.1809730299999</c:v>
                </c:pt>
                <c:pt idx="166">
                  <c:v>339.60620291999999</c:v>
                </c:pt>
                <c:pt idx="167">
                  <c:v>150.36164397000002</c:v>
                </c:pt>
                <c:pt idx="168">
                  <c:v>922.98867425000014</c:v>
                </c:pt>
                <c:pt idx="169">
                  <c:v>390.49743034999995</c:v>
                </c:pt>
                <c:pt idx="170">
                  <c:v>202.16495059999997</c:v>
                </c:pt>
                <c:pt idx="171">
                  <c:v>194.68451092999999</c:v>
                </c:pt>
                <c:pt idx="172">
                  <c:v>114.60850654999999</c:v>
                </c:pt>
              </c:numCache>
            </c:numRef>
          </c:xVal>
          <c:yVal>
            <c:numRef>
              <c:f>'[Graph 7.xlsx]Sheet3'!$C$7:$C$184</c:f>
              <c:numCache>
                <c:formatCode>General</c:formatCode>
                <c:ptCount val="178"/>
                <c:pt idx="0">
                  <c:v>67.599999999999994</c:v>
                </c:pt>
                <c:pt idx="1">
                  <c:v>66.900000000000006</c:v>
                </c:pt>
                <c:pt idx="2">
                  <c:v>71.900000000000006</c:v>
                </c:pt>
                <c:pt idx="3">
                  <c:v>72</c:v>
                </c:pt>
                <c:pt idx="4">
                  <c:v>64.7</c:v>
                </c:pt>
                <c:pt idx="5">
                  <c:v>66.599999999999994</c:v>
                </c:pt>
                <c:pt idx="6">
                  <c:v>67</c:v>
                </c:pt>
                <c:pt idx="7">
                  <c:v>62.4</c:v>
                </c:pt>
                <c:pt idx="8">
                  <c:v>66.8</c:v>
                </c:pt>
                <c:pt idx="9">
                  <c:v>65.2</c:v>
                </c:pt>
                <c:pt idx="10">
                  <c:v>71.099999999999994</c:v>
                </c:pt>
                <c:pt idx="11">
                  <c:v>62.2</c:v>
                </c:pt>
                <c:pt idx="12">
                  <c:v>52.5</c:v>
                </c:pt>
                <c:pt idx="13">
                  <c:v>61.2</c:v>
                </c:pt>
                <c:pt idx="14">
                  <c:v>62.5</c:v>
                </c:pt>
                <c:pt idx="15">
                  <c:v>68.599999999999994</c:v>
                </c:pt>
                <c:pt idx="16">
                  <c:v>56.9</c:v>
                </c:pt>
                <c:pt idx="17">
                  <c:v>65.5</c:v>
                </c:pt>
                <c:pt idx="18">
                  <c:v>70.3</c:v>
                </c:pt>
                <c:pt idx="19">
                  <c:v>66.400000000000006</c:v>
                </c:pt>
                <c:pt idx="20">
                  <c:v>52.6</c:v>
                </c:pt>
                <c:pt idx="21">
                  <c:v>52.2</c:v>
                </c:pt>
                <c:pt idx="22">
                  <c:v>47</c:v>
                </c:pt>
                <c:pt idx="23">
                  <c:v>64.2</c:v>
                </c:pt>
                <c:pt idx="24">
                  <c:v>58.1</c:v>
                </c:pt>
                <c:pt idx="25">
                  <c:v>50.3</c:v>
                </c:pt>
                <c:pt idx="26">
                  <c:v>72.3</c:v>
                </c:pt>
                <c:pt idx="27">
                  <c:v>45.9</c:v>
                </c:pt>
                <c:pt idx="28">
                  <c:v>46.1</c:v>
                </c:pt>
                <c:pt idx="29">
                  <c:v>70.5</c:v>
                </c:pt>
                <c:pt idx="30">
                  <c:v>68.5</c:v>
                </c:pt>
                <c:pt idx="31">
                  <c:v>65.2</c:v>
                </c:pt>
                <c:pt idx="32">
                  <c:v>55.9</c:v>
                </c:pt>
                <c:pt idx="33">
                  <c:v>56.6</c:v>
                </c:pt>
                <c:pt idx="34">
                  <c:v>69.8</c:v>
                </c:pt>
                <c:pt idx="35">
                  <c:v>69.400000000000006</c:v>
                </c:pt>
                <c:pt idx="36">
                  <c:v>69.2</c:v>
                </c:pt>
                <c:pt idx="37">
                  <c:v>71.3</c:v>
                </c:pt>
                <c:pt idx="38">
                  <c:v>69.400000000000006</c:v>
                </c:pt>
                <c:pt idx="39">
                  <c:v>51.8</c:v>
                </c:pt>
                <c:pt idx="40">
                  <c:v>71.2</c:v>
                </c:pt>
                <c:pt idx="41">
                  <c:v>55.8</c:v>
                </c:pt>
                <c:pt idx="42">
                  <c:v>65.099999999999994</c:v>
                </c:pt>
                <c:pt idx="43">
                  <c:v>67</c:v>
                </c:pt>
                <c:pt idx="44">
                  <c:v>62.2</c:v>
                </c:pt>
                <c:pt idx="45">
                  <c:v>64.099999999999994</c:v>
                </c:pt>
                <c:pt idx="46">
                  <c:v>51.3</c:v>
                </c:pt>
                <c:pt idx="47">
                  <c:v>55.7</c:v>
                </c:pt>
                <c:pt idx="48">
                  <c:v>69</c:v>
                </c:pt>
                <c:pt idx="49">
                  <c:v>56.1</c:v>
                </c:pt>
                <c:pt idx="50">
                  <c:v>62.9</c:v>
                </c:pt>
                <c:pt idx="51">
                  <c:v>71</c:v>
                </c:pt>
                <c:pt idx="52">
                  <c:v>72.599999999999994</c:v>
                </c:pt>
                <c:pt idx="53">
                  <c:v>57.2</c:v>
                </c:pt>
                <c:pt idx="54">
                  <c:v>53.8</c:v>
                </c:pt>
                <c:pt idx="55">
                  <c:v>66.400000000000006</c:v>
                </c:pt>
                <c:pt idx="56">
                  <c:v>71.3</c:v>
                </c:pt>
                <c:pt idx="57">
                  <c:v>55.3</c:v>
                </c:pt>
                <c:pt idx="58">
                  <c:v>71.900000000000006</c:v>
                </c:pt>
                <c:pt idx="59">
                  <c:v>65</c:v>
                </c:pt>
                <c:pt idx="60">
                  <c:v>62.2</c:v>
                </c:pt>
                <c:pt idx="61">
                  <c:v>51.7</c:v>
                </c:pt>
                <c:pt idx="62">
                  <c:v>51.5</c:v>
                </c:pt>
                <c:pt idx="63">
                  <c:v>59</c:v>
                </c:pt>
                <c:pt idx="64">
                  <c:v>55.4</c:v>
                </c:pt>
                <c:pt idx="65">
                  <c:v>64.900000000000006</c:v>
                </c:pt>
                <c:pt idx="66">
                  <c:v>67.400000000000006</c:v>
                </c:pt>
                <c:pt idx="67">
                  <c:v>72.7</c:v>
                </c:pt>
                <c:pt idx="68">
                  <c:v>59.6</c:v>
                </c:pt>
                <c:pt idx="69">
                  <c:v>62.1</c:v>
                </c:pt>
                <c:pt idx="70">
                  <c:v>66.5</c:v>
                </c:pt>
                <c:pt idx="71">
                  <c:v>60</c:v>
                </c:pt>
                <c:pt idx="72">
                  <c:v>71.5</c:v>
                </c:pt>
                <c:pt idx="73">
                  <c:v>72.8</c:v>
                </c:pt>
                <c:pt idx="74">
                  <c:v>72.8</c:v>
                </c:pt>
                <c:pt idx="75">
                  <c:v>67</c:v>
                </c:pt>
                <c:pt idx="76">
                  <c:v>74.900000000000006</c:v>
                </c:pt>
                <c:pt idx="77">
                  <c:v>65</c:v>
                </c:pt>
                <c:pt idx="78">
                  <c:v>63.3</c:v>
                </c:pt>
                <c:pt idx="79">
                  <c:v>55.6</c:v>
                </c:pt>
                <c:pt idx="80">
                  <c:v>58.7</c:v>
                </c:pt>
                <c:pt idx="81">
                  <c:v>65.7</c:v>
                </c:pt>
                <c:pt idx="82">
                  <c:v>63.9</c:v>
                </c:pt>
                <c:pt idx="83">
                  <c:v>57.9</c:v>
                </c:pt>
                <c:pt idx="84">
                  <c:v>67.099999999999994</c:v>
                </c:pt>
                <c:pt idx="85">
                  <c:v>65.7</c:v>
                </c:pt>
                <c:pt idx="86">
                  <c:v>46.6</c:v>
                </c:pt>
                <c:pt idx="87">
                  <c:v>52.7</c:v>
                </c:pt>
                <c:pt idx="88">
                  <c:v>63.7</c:v>
                </c:pt>
                <c:pt idx="89">
                  <c:v>66.099999999999994</c:v>
                </c:pt>
                <c:pt idx="90">
                  <c:v>71.8</c:v>
                </c:pt>
                <c:pt idx="91">
                  <c:v>56.9</c:v>
                </c:pt>
                <c:pt idx="92">
                  <c:v>51.2</c:v>
                </c:pt>
                <c:pt idx="93">
                  <c:v>66.5</c:v>
                </c:pt>
                <c:pt idx="94">
                  <c:v>69.5</c:v>
                </c:pt>
                <c:pt idx="95">
                  <c:v>51.1</c:v>
                </c:pt>
                <c:pt idx="96">
                  <c:v>71.7</c:v>
                </c:pt>
                <c:pt idx="97">
                  <c:v>55.1</c:v>
                </c:pt>
                <c:pt idx="98">
                  <c:v>66.8</c:v>
                </c:pt>
                <c:pt idx="99">
                  <c:v>67.400000000000006</c:v>
                </c:pt>
                <c:pt idx="100">
                  <c:v>62.1</c:v>
                </c:pt>
                <c:pt idx="101">
                  <c:v>67.900000000000006</c:v>
                </c:pt>
                <c:pt idx="102">
                  <c:v>65.099999999999994</c:v>
                </c:pt>
                <c:pt idx="103">
                  <c:v>49.6</c:v>
                </c:pt>
                <c:pt idx="104">
                  <c:v>59.1</c:v>
                </c:pt>
                <c:pt idx="105">
                  <c:v>57.5</c:v>
                </c:pt>
                <c:pt idx="106">
                  <c:v>61.2</c:v>
                </c:pt>
                <c:pt idx="107">
                  <c:v>72.2</c:v>
                </c:pt>
                <c:pt idx="108">
                  <c:v>71.599999999999994</c:v>
                </c:pt>
                <c:pt idx="109">
                  <c:v>63.8</c:v>
                </c:pt>
                <c:pt idx="110">
                  <c:v>54.2</c:v>
                </c:pt>
                <c:pt idx="111">
                  <c:v>47.7</c:v>
                </c:pt>
                <c:pt idx="112">
                  <c:v>72</c:v>
                </c:pt>
                <c:pt idx="113">
                  <c:v>66.599999999999994</c:v>
                </c:pt>
                <c:pt idx="114">
                  <c:v>57.8</c:v>
                </c:pt>
                <c:pt idx="115">
                  <c:v>68.099999999999994</c:v>
                </c:pt>
                <c:pt idx="116">
                  <c:v>56.4</c:v>
                </c:pt>
                <c:pt idx="117">
                  <c:v>65.2</c:v>
                </c:pt>
                <c:pt idx="118">
                  <c:v>65.7</c:v>
                </c:pt>
                <c:pt idx="119">
                  <c:v>61.1</c:v>
                </c:pt>
                <c:pt idx="120">
                  <c:v>68.7</c:v>
                </c:pt>
                <c:pt idx="121">
                  <c:v>71.400000000000006</c:v>
                </c:pt>
                <c:pt idx="122">
                  <c:v>67.8</c:v>
                </c:pt>
                <c:pt idx="123">
                  <c:v>73.2</c:v>
                </c:pt>
                <c:pt idx="124">
                  <c:v>64.900000000000006</c:v>
                </c:pt>
                <c:pt idx="125">
                  <c:v>66.8</c:v>
                </c:pt>
                <c:pt idx="126">
                  <c:v>63.4</c:v>
                </c:pt>
                <c:pt idx="127">
                  <c:v>56.6</c:v>
                </c:pt>
                <c:pt idx="128">
                  <c:v>66.599999999999994</c:v>
                </c:pt>
                <c:pt idx="129">
                  <c:v>59</c:v>
                </c:pt>
                <c:pt idx="130">
                  <c:v>64.400000000000006</c:v>
                </c:pt>
                <c:pt idx="131">
                  <c:v>58.3</c:v>
                </c:pt>
                <c:pt idx="132">
                  <c:v>67.7</c:v>
                </c:pt>
                <c:pt idx="133">
                  <c:v>65.5</c:v>
                </c:pt>
                <c:pt idx="134">
                  <c:v>44.4</c:v>
                </c:pt>
                <c:pt idx="135">
                  <c:v>73.900000000000006</c:v>
                </c:pt>
                <c:pt idx="136">
                  <c:v>68.099999999999994</c:v>
                </c:pt>
                <c:pt idx="137">
                  <c:v>71.099999999999994</c:v>
                </c:pt>
                <c:pt idx="138">
                  <c:v>62.1</c:v>
                </c:pt>
                <c:pt idx="139">
                  <c:v>54.4</c:v>
                </c:pt>
                <c:pt idx="140">
                  <c:v>49.9</c:v>
                </c:pt>
                <c:pt idx="141">
                  <c:v>72.400000000000006</c:v>
                </c:pt>
                <c:pt idx="142">
                  <c:v>67</c:v>
                </c:pt>
                <c:pt idx="143">
                  <c:v>55.9</c:v>
                </c:pt>
                <c:pt idx="144">
                  <c:v>63.1</c:v>
                </c:pt>
                <c:pt idx="145">
                  <c:v>50.9</c:v>
                </c:pt>
                <c:pt idx="146">
                  <c:v>72</c:v>
                </c:pt>
                <c:pt idx="147">
                  <c:v>73.099999999999994</c:v>
                </c:pt>
                <c:pt idx="148">
                  <c:v>55.9</c:v>
                </c:pt>
                <c:pt idx="149">
                  <c:v>62.1</c:v>
                </c:pt>
                <c:pt idx="150">
                  <c:v>66.8</c:v>
                </c:pt>
                <c:pt idx="151">
                  <c:v>67.5</c:v>
                </c:pt>
                <c:pt idx="152">
                  <c:v>61.1</c:v>
                </c:pt>
                <c:pt idx="153">
                  <c:v>52.8</c:v>
                </c:pt>
                <c:pt idx="154">
                  <c:v>66</c:v>
                </c:pt>
                <c:pt idx="155">
                  <c:v>63.3</c:v>
                </c:pt>
                <c:pt idx="156">
                  <c:v>66.7</c:v>
                </c:pt>
                <c:pt idx="157">
                  <c:v>66.2</c:v>
                </c:pt>
                <c:pt idx="158">
                  <c:v>59.8</c:v>
                </c:pt>
                <c:pt idx="159">
                  <c:v>54</c:v>
                </c:pt>
                <c:pt idx="160">
                  <c:v>64.099999999999994</c:v>
                </c:pt>
                <c:pt idx="161">
                  <c:v>68.3</c:v>
                </c:pt>
                <c:pt idx="162">
                  <c:v>71.400000000000006</c:v>
                </c:pt>
                <c:pt idx="163">
                  <c:v>54.2</c:v>
                </c:pt>
                <c:pt idx="164">
                  <c:v>69.099999999999994</c:v>
                </c:pt>
                <c:pt idx="165">
                  <c:v>67.900000000000006</c:v>
                </c:pt>
                <c:pt idx="166">
                  <c:v>62.4</c:v>
                </c:pt>
                <c:pt idx="167">
                  <c:v>64.599999999999994</c:v>
                </c:pt>
                <c:pt idx="168">
                  <c:v>65.2</c:v>
                </c:pt>
                <c:pt idx="169">
                  <c:v>66.599999999999994</c:v>
                </c:pt>
                <c:pt idx="170">
                  <c:v>57.7</c:v>
                </c:pt>
                <c:pt idx="171">
                  <c:v>53.7</c:v>
                </c:pt>
                <c:pt idx="172">
                  <c:v>52.1</c:v>
                </c:pt>
              </c:numCache>
            </c:numRef>
          </c:yVal>
          <c:extLst xmlns:c16r2="http://schemas.microsoft.com/office/drawing/2015/06/chart">
            <c:ext xmlns:c16="http://schemas.microsoft.com/office/drawing/2014/chart" uri="{C3380CC4-5D6E-409C-BE32-E72D297353CC}">
              <c16:uniqueId val="{00000000-5A98-47DB-91B1-D6684E9AC412}"/>
            </c:ext>
          </c:extLst>
        </c:ser>
        <c:ser>
          <c:idx val="1"/>
          <c:order val="1"/>
          <c:tx>
            <c:strRef>
              <c:f>'[Graph 7.xlsx]Sheet3'!$A$164</c:f>
              <c:strCache>
                <c:ptCount val="1"/>
                <c:pt idx="0">
                  <c:v>Turkey</c:v>
                </c:pt>
              </c:strCache>
            </c:strRef>
          </c:tx>
          <c:spPr>
            <a:ln w="25400" cap="rnd">
              <a:noFill/>
              <a:round/>
            </a:ln>
            <a:effectLst/>
          </c:spPr>
          <c:marker>
            <c:symbol val="circle"/>
            <c:size val="5"/>
            <c:spPr>
              <a:solidFill>
                <a:srgbClr val="FF0000"/>
              </a:solidFill>
              <a:ln w="9525">
                <a:noFill/>
              </a:ln>
              <a:effectLst/>
            </c:spPr>
          </c:marker>
          <c:xVal>
            <c:numRef>
              <c:f>'[Graph 7.xlsx]Sheet3'!$B$164</c:f>
              <c:numCache>
                <c:formatCode>0.0</c:formatCode>
                <c:ptCount val="1"/>
                <c:pt idx="0">
                  <c:v>1036.4652937900003</c:v>
                </c:pt>
              </c:numCache>
            </c:numRef>
          </c:xVal>
          <c:yVal>
            <c:numRef>
              <c:f>'[Graph 7.xlsx]Sheet3'!$C$164</c:f>
              <c:numCache>
                <c:formatCode>General</c:formatCode>
                <c:ptCount val="1"/>
                <c:pt idx="0">
                  <c:v>66.2</c:v>
                </c:pt>
              </c:numCache>
            </c:numRef>
          </c:yVal>
          <c:extLst xmlns:c16r2="http://schemas.microsoft.com/office/drawing/2015/06/chart">
            <c:ext xmlns:c16="http://schemas.microsoft.com/office/drawing/2014/chart" uri="{C3380CC4-5D6E-409C-BE32-E72D297353CC}">
              <c16:uniqueId val="{00000001-5A98-47DB-91B1-D6684E9AC412}"/>
            </c:ext>
          </c:extLst>
        </c:ser>
        <c:dLbls/>
        <c:axId val="51939968"/>
        <c:axId val="51950336"/>
      </c:scatterChart>
      <c:valAx>
        <c:axId val="51939968"/>
        <c:scaling>
          <c:orientation val="minMax"/>
        </c:scaling>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Health expenditure per capita, PPP (constant 2011 international $) - 2014</a:t>
                </a:r>
                <a:r>
                  <a:rPr lang="en-US" sz="1000" b="0" i="0" u="none" strike="noStrike" baseline="0"/>
                  <a:t> </a:t>
                </a:r>
                <a:endParaRPr lang="en-US"/>
              </a:p>
            </c:rich>
          </c:tx>
          <c:spPr>
            <a:noFill/>
            <a:ln>
              <a:noFill/>
            </a:ln>
            <a:effectLst/>
          </c:spPr>
        </c:title>
        <c:numFmt formatCode="#,##0" sourceLinked="0"/>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950336"/>
        <c:crosses val="autoZero"/>
        <c:crossBetween val="midCat"/>
      </c:valAx>
      <c:valAx>
        <c:axId val="51950336"/>
        <c:scaling>
          <c:orientation val="minMax"/>
          <c:min val="4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HALE at birth (years) - 2015</a:t>
                </a:r>
                <a:r>
                  <a:rPr lang="en-US" sz="1000" b="0" i="0" u="none" strike="noStrike" baseline="0"/>
                  <a:t> </a:t>
                </a:r>
                <a:endParaRPr lang="en-US"/>
              </a:p>
            </c:rich>
          </c:tx>
          <c:spPr>
            <a:noFill/>
            <a:ln>
              <a:noFill/>
            </a:ln>
            <a:effectLst/>
          </c:spPr>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939968"/>
        <c:crosses val="autoZero"/>
        <c:crossBetween val="midCat"/>
      </c:valAx>
      <c:spPr>
        <a:noFill/>
        <a:ln>
          <a:noFill/>
        </a:ln>
        <a:effectLst/>
      </c:spPr>
    </c:plotArea>
    <c:legend>
      <c:legendPos val="b"/>
      <c:legendEntry>
        <c:idx val="0"/>
        <c:delete val="1"/>
      </c:legendEntry>
      <c:layout>
        <c:manualLayout>
          <c:xMode val="edge"/>
          <c:yMode val="edge"/>
          <c:x val="0.14222381293247441"/>
          <c:y val="0.9080549477414056"/>
          <c:w val="0.74835395575553054"/>
          <c:h val="6.8131206473027311E-2"/>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chart>
    <c:autoTitleDeleted val="1"/>
    <c:plotArea>
      <c:layout/>
      <c:scatterChart>
        <c:scatterStyle val="lineMarker"/>
        <c:ser>
          <c:idx val="0"/>
          <c:order val="0"/>
          <c:spPr>
            <a:ln w="25400" cap="rnd">
              <a:noFill/>
              <a:round/>
            </a:ln>
            <a:effectLst/>
          </c:spPr>
          <c:marker>
            <c:symbol val="circle"/>
            <c:size val="5"/>
            <c:spPr>
              <a:solidFill>
                <a:schemeClr val="bg1">
                  <a:lumMod val="75000"/>
                </a:schemeClr>
              </a:solidFill>
              <a:ln w="9525">
                <a:noFill/>
              </a:ln>
              <a:effectLst/>
            </c:spPr>
          </c:marker>
          <c:dPt>
            <c:idx val="43"/>
            <c:extLst xmlns:c16r2="http://schemas.microsoft.com/office/drawing/2015/06/chart">
              <c:ext xmlns:c16="http://schemas.microsoft.com/office/drawing/2014/chart" uri="{C3380CC4-5D6E-409C-BE32-E72D297353CC}">
                <c16:uniqueId val="{00000000-548C-4F9A-8CAD-0B50EF3C465C}"/>
              </c:ext>
            </c:extLst>
          </c:dPt>
          <c:dPt>
            <c:idx val="49"/>
            <c:extLst xmlns:c16r2="http://schemas.microsoft.com/office/drawing/2015/06/chart">
              <c:ext xmlns:c16="http://schemas.microsoft.com/office/drawing/2014/chart" uri="{C3380CC4-5D6E-409C-BE32-E72D297353CC}">
                <c16:uniqueId val="{00000002-548C-4F9A-8CAD-0B50EF3C465C}"/>
              </c:ext>
            </c:extLst>
          </c:dPt>
          <c:xVal>
            <c:numRef>
              <c:f>'Sheet3 (2)'!$B$19:$B$179</c:f>
              <c:numCache>
                <c:formatCode>0.0</c:formatCode>
                <c:ptCount val="161"/>
                <c:pt idx="0">
                  <c:v>3726.67637444</c:v>
                </c:pt>
                <c:pt idx="1">
                  <c:v>3701.1411273400004</c:v>
                </c:pt>
                <c:pt idx="2">
                  <c:v>3376.8699652800001</c:v>
                </c:pt>
                <c:pt idx="3">
                  <c:v>3238.8890005300004</c:v>
                </c:pt>
                <c:pt idx="4">
                  <c:v>3071.6276507799998</c:v>
                </c:pt>
                <c:pt idx="5">
                  <c:v>3071.1877566000003</c:v>
                </c:pt>
                <c:pt idx="6">
                  <c:v>2965.8183247100001</c:v>
                </c:pt>
                <c:pt idx="7">
                  <c:v>2697.67107106</c:v>
                </c:pt>
                <c:pt idx="8">
                  <c:v>2689.9423357800001</c:v>
                </c:pt>
                <c:pt idx="9">
                  <c:v>2599.1322538800005</c:v>
                </c:pt>
                <c:pt idx="10">
                  <c:v>2530.57164113</c:v>
                </c:pt>
                <c:pt idx="11">
                  <c:v>2474.6167785100001</c:v>
                </c:pt>
                <c:pt idx="12">
                  <c:v>2465.9767676900001</c:v>
                </c:pt>
                <c:pt idx="13">
                  <c:v>2405.3677193700005</c:v>
                </c:pt>
                <c:pt idx="14">
                  <c:v>2319.6046497099992</c:v>
                </c:pt>
                <c:pt idx="15">
                  <c:v>2272.8959049500004</c:v>
                </c:pt>
                <c:pt idx="16">
                  <c:v>2179.0510036200003</c:v>
                </c:pt>
                <c:pt idx="17">
                  <c:v>2146.3208834199995</c:v>
                </c:pt>
                <c:pt idx="18">
                  <c:v>2098.0522562500005</c:v>
                </c:pt>
                <c:pt idx="19">
                  <c:v>2062.3740575700003</c:v>
                </c:pt>
                <c:pt idx="20">
                  <c:v>1995.8422550400001</c:v>
                </c:pt>
                <c:pt idx="21">
                  <c:v>1835.7132779000001</c:v>
                </c:pt>
                <c:pt idx="22">
                  <c:v>1826.67506469</c:v>
                </c:pt>
                <c:pt idx="23">
                  <c:v>1818.7684929</c:v>
                </c:pt>
                <c:pt idx="24">
                  <c:v>1815.6549045699996</c:v>
                </c:pt>
                <c:pt idx="25">
                  <c:v>1792.1809730299999</c:v>
                </c:pt>
                <c:pt idx="26">
                  <c:v>1777.7586087600002</c:v>
                </c:pt>
                <c:pt idx="27">
                  <c:v>1749.3632408199996</c:v>
                </c:pt>
                <c:pt idx="28">
                  <c:v>1718.0232903899998</c:v>
                </c:pt>
                <c:pt idx="29">
                  <c:v>1676.95228529</c:v>
                </c:pt>
                <c:pt idx="30">
                  <c:v>1668.3134666799997</c:v>
                </c:pt>
                <c:pt idx="31">
                  <c:v>1652.1222935899998</c:v>
                </c:pt>
                <c:pt idx="32">
                  <c:v>1570.4464691800001</c:v>
                </c:pt>
                <c:pt idx="33">
                  <c:v>1441.9676934100003</c:v>
                </c:pt>
                <c:pt idx="34">
                  <c:v>1398.87848798</c:v>
                </c:pt>
                <c:pt idx="35">
                  <c:v>1389.33691785</c:v>
                </c:pt>
                <c:pt idx="36">
                  <c:v>1318.1720803399999</c:v>
                </c:pt>
                <c:pt idx="37">
                  <c:v>1312.22306804</c:v>
                </c:pt>
                <c:pt idx="38">
                  <c:v>1208.07584636</c:v>
                </c:pt>
                <c:pt idx="39">
                  <c:v>1163.41614673</c:v>
                </c:pt>
                <c:pt idx="40">
                  <c:v>1148.3724984399998</c:v>
                </c:pt>
                <c:pt idx="41">
                  <c:v>1137.2434228899997</c:v>
                </c:pt>
                <c:pt idx="42">
                  <c:v>1121.9887776000003</c:v>
                </c:pt>
                <c:pt idx="43">
                  <c:v>1081.6715053600001</c:v>
                </c:pt>
                <c:pt idx="44">
                  <c:v>1079.25833188</c:v>
                </c:pt>
                <c:pt idx="45">
                  <c:v>1068.0621238099998</c:v>
                </c:pt>
                <c:pt idx="46">
                  <c:v>1047.3005977600003</c:v>
                </c:pt>
                <c:pt idx="47">
                  <c:v>1040.23279265</c:v>
                </c:pt>
                <c:pt idx="48">
                  <c:v>1039.7565855700002</c:v>
                </c:pt>
                <c:pt idx="49">
                  <c:v>1036.4652937900003</c:v>
                </c:pt>
                <c:pt idx="50">
                  <c:v>1030.9924107899999</c:v>
                </c:pt>
                <c:pt idx="51">
                  <c:v>1013.96688192</c:v>
                </c:pt>
                <c:pt idx="52">
                  <c:v>987.38532955000005</c:v>
                </c:pt>
                <c:pt idx="53">
                  <c:v>978.6288807200001</c:v>
                </c:pt>
                <c:pt idx="54">
                  <c:v>961.88797029</c:v>
                </c:pt>
                <c:pt idx="55">
                  <c:v>957.39697910999996</c:v>
                </c:pt>
                <c:pt idx="56">
                  <c:v>950.14137311000002</c:v>
                </c:pt>
                <c:pt idx="57">
                  <c:v>940.30243923</c:v>
                </c:pt>
                <c:pt idx="58">
                  <c:v>932.10028377999993</c:v>
                </c:pt>
                <c:pt idx="59">
                  <c:v>922.98867425000014</c:v>
                </c:pt>
                <c:pt idx="60">
                  <c:v>896.15816959999984</c:v>
                </c:pt>
                <c:pt idx="61">
                  <c:v>888.16736184999991</c:v>
                </c:pt>
                <c:pt idx="62">
                  <c:v>872.92836492000004</c:v>
                </c:pt>
                <c:pt idx="63">
                  <c:v>870.83699001999992</c:v>
                </c:pt>
                <c:pt idx="64">
                  <c:v>869.29535580000004</c:v>
                </c:pt>
                <c:pt idx="65">
                  <c:v>851.15265664999993</c:v>
                </c:pt>
                <c:pt idx="66">
                  <c:v>844.33708839999986</c:v>
                </c:pt>
                <c:pt idx="67">
                  <c:v>806.22574483000005</c:v>
                </c:pt>
                <c:pt idx="68">
                  <c:v>797.59333291000019</c:v>
                </c:pt>
                <c:pt idx="69">
                  <c:v>785.31749078999985</c:v>
                </c:pt>
                <c:pt idx="70">
                  <c:v>730.51780313999996</c:v>
                </c:pt>
                <c:pt idx="71">
                  <c:v>728.31317013</c:v>
                </c:pt>
                <c:pt idx="72">
                  <c:v>667.00735288999988</c:v>
                </c:pt>
                <c:pt idx="73">
                  <c:v>656.18008382000005</c:v>
                </c:pt>
                <c:pt idx="74">
                  <c:v>627.74076410999999</c:v>
                </c:pt>
                <c:pt idx="75">
                  <c:v>614.53594606000001</c:v>
                </c:pt>
                <c:pt idx="76">
                  <c:v>599.26416401999984</c:v>
                </c:pt>
                <c:pt idx="77">
                  <c:v>594.11025158999996</c:v>
                </c:pt>
                <c:pt idx="78">
                  <c:v>586.82287031999999</c:v>
                </c:pt>
                <c:pt idx="79">
                  <c:v>584.23599726000009</c:v>
                </c:pt>
                <c:pt idx="80">
                  <c:v>580.32840811999984</c:v>
                </c:pt>
                <c:pt idx="81">
                  <c:v>565.07024751999995</c:v>
                </c:pt>
                <c:pt idx="82">
                  <c:v>564.88546102999999</c:v>
                </c:pt>
                <c:pt idx="83">
                  <c:v>514.21019947000002</c:v>
                </c:pt>
                <c:pt idx="84">
                  <c:v>488.7354549399999</c:v>
                </c:pt>
                <c:pt idx="85">
                  <c:v>476.17910903999996</c:v>
                </c:pt>
                <c:pt idx="86">
                  <c:v>472.85084974</c:v>
                </c:pt>
                <c:pt idx="87">
                  <c:v>446.63974242</c:v>
                </c:pt>
                <c:pt idx="88">
                  <c:v>444.61846220000001</c:v>
                </c:pt>
                <c:pt idx="89">
                  <c:v>427.41129647999986</c:v>
                </c:pt>
                <c:pt idx="90">
                  <c:v>417.81388560000005</c:v>
                </c:pt>
                <c:pt idx="91">
                  <c:v>399.74980914999998</c:v>
                </c:pt>
                <c:pt idx="92">
                  <c:v>390.49743034999995</c:v>
                </c:pt>
                <c:pt idx="93">
                  <c:v>378.7863101399999</c:v>
                </c:pt>
                <c:pt idx="94">
                  <c:v>375.87533692999995</c:v>
                </c:pt>
                <c:pt idx="95">
                  <c:v>369.17415649999992</c:v>
                </c:pt>
                <c:pt idx="96">
                  <c:v>364.05091815999992</c:v>
                </c:pt>
                <c:pt idx="97">
                  <c:v>362.12527876999997</c:v>
                </c:pt>
                <c:pt idx="98">
                  <c:v>339.60620291999999</c:v>
                </c:pt>
                <c:pt idx="99">
                  <c:v>337.95886137999997</c:v>
                </c:pt>
                <c:pt idx="100">
                  <c:v>328.87213834999994</c:v>
                </c:pt>
                <c:pt idx="101">
                  <c:v>322.63336554999995</c:v>
                </c:pt>
                <c:pt idx="102">
                  <c:v>319.89865997999993</c:v>
                </c:pt>
                <c:pt idx="103">
                  <c:v>310.12388301000004</c:v>
                </c:pt>
                <c:pt idx="104">
                  <c:v>299.72955881999997</c:v>
                </c:pt>
                <c:pt idx="105">
                  <c:v>299.40513923999987</c:v>
                </c:pt>
                <c:pt idx="106">
                  <c:v>281.64049938000005</c:v>
                </c:pt>
                <c:pt idx="107">
                  <c:v>281.09634272999995</c:v>
                </c:pt>
                <c:pt idx="108">
                  <c:v>276.04193164999992</c:v>
                </c:pt>
                <c:pt idx="109">
                  <c:v>269.76719935999995</c:v>
                </c:pt>
                <c:pt idx="110">
                  <c:v>267.40862497999996</c:v>
                </c:pt>
                <c:pt idx="111">
                  <c:v>239.01023293</c:v>
                </c:pt>
                <c:pt idx="112">
                  <c:v>223.74445177999996</c:v>
                </c:pt>
                <c:pt idx="113">
                  <c:v>216.87117050000001</c:v>
                </c:pt>
                <c:pt idx="114">
                  <c:v>215.05762807000002</c:v>
                </c:pt>
                <c:pt idx="115">
                  <c:v>202.16495059999997</c:v>
                </c:pt>
                <c:pt idx="116">
                  <c:v>194.68451092999999</c:v>
                </c:pt>
                <c:pt idx="117">
                  <c:v>187.01992049999998</c:v>
                </c:pt>
                <c:pt idx="118">
                  <c:v>185.14753547999999</c:v>
                </c:pt>
                <c:pt idx="119">
                  <c:v>183.56233104000003</c:v>
                </c:pt>
                <c:pt idx="120">
                  <c:v>183.23122805000003</c:v>
                </c:pt>
                <c:pt idx="121">
                  <c:v>168.98178730000004</c:v>
                </c:pt>
                <c:pt idx="122">
                  <c:v>166.51672658000001</c:v>
                </c:pt>
                <c:pt idx="123">
                  <c:v>150.36164397000002</c:v>
                </c:pt>
                <c:pt idx="124">
                  <c:v>148.10751933</c:v>
                </c:pt>
                <c:pt idx="125">
                  <c:v>145.36813142000003</c:v>
                </c:pt>
                <c:pt idx="126">
                  <c:v>137.49307091</c:v>
                </c:pt>
                <c:pt idx="127">
                  <c:v>137.39732260000002</c:v>
                </c:pt>
                <c:pt idx="128">
                  <c:v>132.58798789000005</c:v>
                </c:pt>
                <c:pt idx="129">
                  <c:v>130.84864328</c:v>
                </c:pt>
                <c:pt idx="130">
                  <c:v>128.98872466</c:v>
                </c:pt>
                <c:pt idx="131">
                  <c:v>125.06543320999998</c:v>
                </c:pt>
                <c:pt idx="132">
                  <c:v>121.92341860000002</c:v>
                </c:pt>
                <c:pt idx="133">
                  <c:v>118.42800642</c:v>
                </c:pt>
                <c:pt idx="134">
                  <c:v>114.60850654999999</c:v>
                </c:pt>
                <c:pt idx="135">
                  <c:v>109.48832118999998</c:v>
                </c:pt>
                <c:pt idx="136">
                  <c:v>108.09989826</c:v>
                </c:pt>
                <c:pt idx="137">
                  <c:v>107.60977317999999</c:v>
                </c:pt>
                <c:pt idx="138">
                  <c:v>106.93550431</c:v>
                </c:pt>
                <c:pt idx="139">
                  <c:v>103.46613421000002</c:v>
                </c:pt>
                <c:pt idx="140">
                  <c:v>101.53536610999998</c:v>
                </c:pt>
                <c:pt idx="141">
                  <c:v>100.81611783</c:v>
                </c:pt>
                <c:pt idx="142">
                  <c:v>98.467782369999981</c:v>
                </c:pt>
                <c:pt idx="143">
                  <c:v>98.285891640000003</c:v>
                </c:pt>
                <c:pt idx="144">
                  <c:v>93.482086940000002</c:v>
                </c:pt>
                <c:pt idx="145">
                  <c:v>90.95910834999998</c:v>
                </c:pt>
                <c:pt idx="146">
                  <c:v>88.075857429999985</c:v>
                </c:pt>
                <c:pt idx="147">
                  <c:v>85.608360749999989</c:v>
                </c:pt>
                <c:pt idx="148">
                  <c:v>82.305376879999955</c:v>
                </c:pt>
                <c:pt idx="149">
                  <c:v>79.320694160000002</c:v>
                </c:pt>
                <c:pt idx="150">
                  <c:v>79.015386729999989</c:v>
                </c:pt>
                <c:pt idx="151">
                  <c:v>76.253009460000015</c:v>
                </c:pt>
                <c:pt idx="152">
                  <c:v>72.964352149999982</c:v>
                </c:pt>
                <c:pt idx="153">
                  <c:v>72.822148949999985</c:v>
                </c:pt>
                <c:pt idx="154">
                  <c:v>68.458215229999993</c:v>
                </c:pt>
                <c:pt idx="155">
                  <c:v>58.018619449999996</c:v>
                </c:pt>
                <c:pt idx="156">
                  <c:v>53.530402040000006</c:v>
                </c:pt>
                <c:pt idx="157">
                  <c:v>51.0405941</c:v>
                </c:pt>
                <c:pt idx="158">
                  <c:v>43.704767779999997</c:v>
                </c:pt>
                <c:pt idx="159">
                  <c:v>32.280431610000001</c:v>
                </c:pt>
                <c:pt idx="160">
                  <c:v>24.956219629999996</c:v>
                </c:pt>
              </c:numCache>
            </c:numRef>
          </c:xVal>
          <c:yVal>
            <c:numRef>
              <c:f>'Sheet3 (2)'!$C$19:$C$179</c:f>
              <c:numCache>
                <c:formatCode>General</c:formatCode>
                <c:ptCount val="161"/>
                <c:pt idx="0">
                  <c:v>74.900000000000006</c:v>
                </c:pt>
                <c:pt idx="1">
                  <c:v>71</c:v>
                </c:pt>
                <c:pt idx="2">
                  <c:v>71.400000000000006</c:v>
                </c:pt>
                <c:pt idx="3">
                  <c:v>72.8</c:v>
                </c:pt>
                <c:pt idx="4">
                  <c:v>71.7</c:v>
                </c:pt>
                <c:pt idx="5">
                  <c:v>67.8</c:v>
                </c:pt>
                <c:pt idx="6">
                  <c:v>72.400000000000006</c:v>
                </c:pt>
                <c:pt idx="7">
                  <c:v>71.099999999999994</c:v>
                </c:pt>
                <c:pt idx="8">
                  <c:v>71.400000000000006</c:v>
                </c:pt>
                <c:pt idx="9">
                  <c:v>72.8</c:v>
                </c:pt>
                <c:pt idx="10">
                  <c:v>73.2</c:v>
                </c:pt>
                <c:pt idx="11">
                  <c:v>69.2</c:v>
                </c:pt>
                <c:pt idx="12">
                  <c:v>64.400000000000006</c:v>
                </c:pt>
                <c:pt idx="13">
                  <c:v>68.3</c:v>
                </c:pt>
                <c:pt idx="14">
                  <c:v>65.7</c:v>
                </c:pt>
                <c:pt idx="15">
                  <c:v>67</c:v>
                </c:pt>
                <c:pt idx="16">
                  <c:v>68.099999999999994</c:v>
                </c:pt>
                <c:pt idx="17">
                  <c:v>69.400000000000006</c:v>
                </c:pt>
                <c:pt idx="18">
                  <c:v>71.900000000000006</c:v>
                </c:pt>
                <c:pt idx="19">
                  <c:v>71.3</c:v>
                </c:pt>
                <c:pt idx="20">
                  <c:v>69.5</c:v>
                </c:pt>
                <c:pt idx="21">
                  <c:v>63.4</c:v>
                </c:pt>
                <c:pt idx="22">
                  <c:v>67.400000000000006</c:v>
                </c:pt>
                <c:pt idx="23">
                  <c:v>66.599999999999994</c:v>
                </c:pt>
                <c:pt idx="24">
                  <c:v>63.3</c:v>
                </c:pt>
                <c:pt idx="25">
                  <c:v>67.900000000000006</c:v>
                </c:pt>
                <c:pt idx="26">
                  <c:v>70.3</c:v>
                </c:pt>
                <c:pt idx="27">
                  <c:v>70.5</c:v>
                </c:pt>
                <c:pt idx="28">
                  <c:v>66.099999999999994</c:v>
                </c:pt>
                <c:pt idx="29">
                  <c:v>68.099999999999994</c:v>
                </c:pt>
                <c:pt idx="30">
                  <c:v>69</c:v>
                </c:pt>
                <c:pt idx="31">
                  <c:v>69.400000000000006</c:v>
                </c:pt>
                <c:pt idx="32">
                  <c:v>68.7</c:v>
                </c:pt>
                <c:pt idx="33">
                  <c:v>66.599999999999994</c:v>
                </c:pt>
                <c:pt idx="34">
                  <c:v>66.400000000000006</c:v>
                </c:pt>
                <c:pt idx="35">
                  <c:v>69.8</c:v>
                </c:pt>
                <c:pt idx="36">
                  <c:v>65.5</c:v>
                </c:pt>
                <c:pt idx="37">
                  <c:v>67.7</c:v>
                </c:pt>
                <c:pt idx="38">
                  <c:v>67.2</c:v>
                </c:pt>
                <c:pt idx="39">
                  <c:v>51.3</c:v>
                </c:pt>
                <c:pt idx="40">
                  <c:v>54.4</c:v>
                </c:pt>
                <c:pt idx="41">
                  <c:v>67.599999999999994</c:v>
                </c:pt>
                <c:pt idx="42">
                  <c:v>67.400000000000006</c:v>
                </c:pt>
                <c:pt idx="43">
                  <c:v>66.5</c:v>
                </c:pt>
                <c:pt idx="44">
                  <c:v>66.8</c:v>
                </c:pt>
                <c:pt idx="45">
                  <c:v>63.3</c:v>
                </c:pt>
                <c:pt idx="46">
                  <c:v>64.7</c:v>
                </c:pt>
                <c:pt idx="47">
                  <c:v>66.5</c:v>
                </c:pt>
                <c:pt idx="48">
                  <c:v>67</c:v>
                </c:pt>
                <c:pt idx="49">
                  <c:v>66.2</c:v>
                </c:pt>
                <c:pt idx="50">
                  <c:v>65.2</c:v>
                </c:pt>
                <c:pt idx="51">
                  <c:v>66.8</c:v>
                </c:pt>
                <c:pt idx="52">
                  <c:v>65.7</c:v>
                </c:pt>
                <c:pt idx="53">
                  <c:v>63.1</c:v>
                </c:pt>
                <c:pt idx="54">
                  <c:v>65.2</c:v>
                </c:pt>
                <c:pt idx="55">
                  <c:v>68.599999999999994</c:v>
                </c:pt>
                <c:pt idx="56">
                  <c:v>66.8</c:v>
                </c:pt>
                <c:pt idx="57">
                  <c:v>67.099999999999994</c:v>
                </c:pt>
                <c:pt idx="58">
                  <c:v>66.3</c:v>
                </c:pt>
                <c:pt idx="59">
                  <c:v>65.2</c:v>
                </c:pt>
                <c:pt idx="60">
                  <c:v>66.8</c:v>
                </c:pt>
                <c:pt idx="61">
                  <c:v>67.900000000000006</c:v>
                </c:pt>
                <c:pt idx="62">
                  <c:v>65.2</c:v>
                </c:pt>
                <c:pt idx="63">
                  <c:v>56.9</c:v>
                </c:pt>
                <c:pt idx="64">
                  <c:v>57.5</c:v>
                </c:pt>
                <c:pt idx="65">
                  <c:v>67.5</c:v>
                </c:pt>
                <c:pt idx="66">
                  <c:v>65.5</c:v>
                </c:pt>
                <c:pt idx="67">
                  <c:v>63.7</c:v>
                </c:pt>
                <c:pt idx="68">
                  <c:v>65</c:v>
                </c:pt>
                <c:pt idx="69">
                  <c:v>66.7</c:v>
                </c:pt>
                <c:pt idx="70">
                  <c:v>68.5</c:v>
                </c:pt>
                <c:pt idx="71">
                  <c:v>65</c:v>
                </c:pt>
                <c:pt idx="72">
                  <c:v>60</c:v>
                </c:pt>
                <c:pt idx="73">
                  <c:v>65.7</c:v>
                </c:pt>
                <c:pt idx="74">
                  <c:v>66.400000000000006</c:v>
                </c:pt>
                <c:pt idx="75">
                  <c:v>68.8</c:v>
                </c:pt>
                <c:pt idx="76">
                  <c:v>57.2</c:v>
                </c:pt>
                <c:pt idx="77">
                  <c:v>62.2</c:v>
                </c:pt>
                <c:pt idx="78">
                  <c:v>50.9</c:v>
                </c:pt>
                <c:pt idx="79">
                  <c:v>64.099999999999994</c:v>
                </c:pt>
                <c:pt idx="80">
                  <c:v>65.099999999999994</c:v>
                </c:pt>
                <c:pt idx="81">
                  <c:v>62.1</c:v>
                </c:pt>
                <c:pt idx="82">
                  <c:v>64.099999999999994</c:v>
                </c:pt>
                <c:pt idx="83">
                  <c:v>64.900000000000006</c:v>
                </c:pt>
                <c:pt idx="84">
                  <c:v>62.2</c:v>
                </c:pt>
                <c:pt idx="85">
                  <c:v>67</c:v>
                </c:pt>
                <c:pt idx="86">
                  <c:v>62.2</c:v>
                </c:pt>
                <c:pt idx="87">
                  <c:v>65.099999999999994</c:v>
                </c:pt>
                <c:pt idx="88">
                  <c:v>63.8</c:v>
                </c:pt>
                <c:pt idx="89">
                  <c:v>62.5</c:v>
                </c:pt>
                <c:pt idx="90">
                  <c:v>66.599999999999994</c:v>
                </c:pt>
                <c:pt idx="91">
                  <c:v>64.900000000000006</c:v>
                </c:pt>
                <c:pt idx="92">
                  <c:v>66.599999999999994</c:v>
                </c:pt>
                <c:pt idx="93">
                  <c:v>59</c:v>
                </c:pt>
                <c:pt idx="94">
                  <c:v>55.9</c:v>
                </c:pt>
                <c:pt idx="95">
                  <c:v>67</c:v>
                </c:pt>
                <c:pt idx="96">
                  <c:v>62.9</c:v>
                </c:pt>
                <c:pt idx="97">
                  <c:v>66.900000000000006</c:v>
                </c:pt>
                <c:pt idx="98">
                  <c:v>62.4</c:v>
                </c:pt>
                <c:pt idx="99">
                  <c:v>55.8</c:v>
                </c:pt>
                <c:pt idx="100">
                  <c:v>61.1</c:v>
                </c:pt>
                <c:pt idx="101">
                  <c:v>56.6</c:v>
                </c:pt>
                <c:pt idx="102">
                  <c:v>59.8</c:v>
                </c:pt>
                <c:pt idx="103">
                  <c:v>64.2</c:v>
                </c:pt>
                <c:pt idx="104">
                  <c:v>59</c:v>
                </c:pt>
                <c:pt idx="105">
                  <c:v>62.1</c:v>
                </c:pt>
                <c:pt idx="106">
                  <c:v>55.9</c:v>
                </c:pt>
                <c:pt idx="107">
                  <c:v>61.2</c:v>
                </c:pt>
                <c:pt idx="108">
                  <c:v>46.6</c:v>
                </c:pt>
                <c:pt idx="109">
                  <c:v>66</c:v>
                </c:pt>
                <c:pt idx="110">
                  <c:v>59.6</c:v>
                </c:pt>
                <c:pt idx="111">
                  <c:v>45.9</c:v>
                </c:pt>
                <c:pt idx="112">
                  <c:v>44.4</c:v>
                </c:pt>
                <c:pt idx="113">
                  <c:v>47.7</c:v>
                </c:pt>
                <c:pt idx="114">
                  <c:v>63.9</c:v>
                </c:pt>
                <c:pt idx="115">
                  <c:v>57.7</c:v>
                </c:pt>
                <c:pt idx="116">
                  <c:v>53.7</c:v>
                </c:pt>
                <c:pt idx="117">
                  <c:v>47</c:v>
                </c:pt>
                <c:pt idx="118">
                  <c:v>62.1</c:v>
                </c:pt>
                <c:pt idx="119">
                  <c:v>58.7</c:v>
                </c:pt>
                <c:pt idx="120">
                  <c:v>58.1</c:v>
                </c:pt>
                <c:pt idx="121">
                  <c:v>55.6</c:v>
                </c:pt>
                <c:pt idx="122">
                  <c:v>52.3</c:v>
                </c:pt>
                <c:pt idx="123">
                  <c:v>64.599999999999994</c:v>
                </c:pt>
                <c:pt idx="124">
                  <c:v>55.1</c:v>
                </c:pt>
                <c:pt idx="125">
                  <c:v>55.3</c:v>
                </c:pt>
                <c:pt idx="126">
                  <c:v>54.2</c:v>
                </c:pt>
                <c:pt idx="127">
                  <c:v>61.2</c:v>
                </c:pt>
                <c:pt idx="128">
                  <c:v>54</c:v>
                </c:pt>
                <c:pt idx="129">
                  <c:v>55.4</c:v>
                </c:pt>
                <c:pt idx="130">
                  <c:v>57.8</c:v>
                </c:pt>
                <c:pt idx="131">
                  <c:v>56.6</c:v>
                </c:pt>
                <c:pt idx="132">
                  <c:v>50.3</c:v>
                </c:pt>
                <c:pt idx="133">
                  <c:v>53.8</c:v>
                </c:pt>
                <c:pt idx="134">
                  <c:v>52.1</c:v>
                </c:pt>
                <c:pt idx="135">
                  <c:v>56.4</c:v>
                </c:pt>
                <c:pt idx="136">
                  <c:v>51.1</c:v>
                </c:pt>
                <c:pt idx="137">
                  <c:v>62.1</c:v>
                </c:pt>
                <c:pt idx="138">
                  <c:v>58.3</c:v>
                </c:pt>
                <c:pt idx="139">
                  <c:v>59.1</c:v>
                </c:pt>
                <c:pt idx="140">
                  <c:v>61.1</c:v>
                </c:pt>
                <c:pt idx="141">
                  <c:v>55.9</c:v>
                </c:pt>
                <c:pt idx="142">
                  <c:v>57.9</c:v>
                </c:pt>
                <c:pt idx="143">
                  <c:v>52.7</c:v>
                </c:pt>
                <c:pt idx="144">
                  <c:v>51.2</c:v>
                </c:pt>
                <c:pt idx="145">
                  <c:v>51.5</c:v>
                </c:pt>
                <c:pt idx="146">
                  <c:v>62.4</c:v>
                </c:pt>
                <c:pt idx="147">
                  <c:v>52.5</c:v>
                </c:pt>
                <c:pt idx="148">
                  <c:v>52.6</c:v>
                </c:pt>
                <c:pt idx="149">
                  <c:v>49.6</c:v>
                </c:pt>
                <c:pt idx="150">
                  <c:v>46.1</c:v>
                </c:pt>
                <c:pt idx="151">
                  <c:v>52.8</c:v>
                </c:pt>
                <c:pt idx="152">
                  <c:v>56.1</c:v>
                </c:pt>
                <c:pt idx="153">
                  <c:v>49.9</c:v>
                </c:pt>
                <c:pt idx="154">
                  <c:v>51.7</c:v>
                </c:pt>
                <c:pt idx="155">
                  <c:v>52.2</c:v>
                </c:pt>
                <c:pt idx="156">
                  <c:v>54.2</c:v>
                </c:pt>
                <c:pt idx="157">
                  <c:v>55.7</c:v>
                </c:pt>
                <c:pt idx="158">
                  <c:v>56.9</c:v>
                </c:pt>
                <c:pt idx="159">
                  <c:v>51.8</c:v>
                </c:pt>
                <c:pt idx="160">
                  <c:v>45.9</c:v>
                </c:pt>
              </c:numCache>
            </c:numRef>
          </c:yVal>
          <c:extLst xmlns:c16r2="http://schemas.microsoft.com/office/drawing/2015/06/chart">
            <c:ext xmlns:c16="http://schemas.microsoft.com/office/drawing/2014/chart" uri="{C3380CC4-5D6E-409C-BE32-E72D297353CC}">
              <c16:uniqueId val="{00000003-548C-4F9A-8CAD-0B50EF3C465C}"/>
            </c:ext>
          </c:extLst>
        </c:ser>
        <c:ser>
          <c:idx val="1"/>
          <c:order val="1"/>
          <c:tx>
            <c:v>Efficiency Frontier</c:v>
          </c:tx>
          <c:spPr>
            <a:ln w="34925" cap="rnd">
              <a:solidFill>
                <a:schemeClr val="accent5">
                  <a:lumMod val="50000"/>
                </a:schemeClr>
              </a:solidFill>
              <a:round/>
            </a:ln>
            <a:effectLst/>
          </c:spPr>
          <c:marker>
            <c:symbol val="none"/>
          </c:marker>
          <c:xVal>
            <c:numRef>
              <c:f>'Sheet3 (2)'!$B$182:$B$191</c:f>
              <c:numCache>
                <c:formatCode>0.0</c:formatCode>
                <c:ptCount val="10"/>
                <c:pt idx="0">
                  <c:v>0</c:v>
                </c:pt>
                <c:pt idx="1">
                  <c:v>24.956219629999996</c:v>
                </c:pt>
                <c:pt idx="2">
                  <c:v>43.704767779999997</c:v>
                </c:pt>
                <c:pt idx="3">
                  <c:v>88.075857429999985</c:v>
                </c:pt>
                <c:pt idx="4">
                  <c:v>150.36164397000002</c:v>
                </c:pt>
                <c:pt idx="5">
                  <c:v>362.12527876999997</c:v>
                </c:pt>
                <c:pt idx="6">
                  <c:v>614.53594606000001</c:v>
                </c:pt>
                <c:pt idx="7">
                  <c:v>2098.0522562500005</c:v>
                </c:pt>
                <c:pt idx="8">
                  <c:v>2530.57164113</c:v>
                </c:pt>
                <c:pt idx="9">
                  <c:v>3726.67637444</c:v>
                </c:pt>
              </c:numCache>
            </c:numRef>
          </c:xVal>
          <c:yVal>
            <c:numRef>
              <c:f>'Sheet3 (2)'!$C$182:$C$191</c:f>
              <c:numCache>
                <c:formatCode>General</c:formatCode>
                <c:ptCount val="10"/>
                <c:pt idx="0">
                  <c:v>0</c:v>
                </c:pt>
                <c:pt idx="1">
                  <c:v>45.9</c:v>
                </c:pt>
                <c:pt idx="2">
                  <c:v>56.9</c:v>
                </c:pt>
                <c:pt idx="3">
                  <c:v>62.4</c:v>
                </c:pt>
                <c:pt idx="4">
                  <c:v>64.599999999999994</c:v>
                </c:pt>
                <c:pt idx="5">
                  <c:v>66.900000000000006</c:v>
                </c:pt>
                <c:pt idx="6">
                  <c:v>68.8</c:v>
                </c:pt>
                <c:pt idx="7">
                  <c:v>71.900000000000006</c:v>
                </c:pt>
                <c:pt idx="8">
                  <c:v>73.2</c:v>
                </c:pt>
                <c:pt idx="9">
                  <c:v>74.900000000000006</c:v>
                </c:pt>
              </c:numCache>
            </c:numRef>
          </c:yVal>
          <c:smooth val="1"/>
          <c:extLst xmlns:c16r2="http://schemas.microsoft.com/office/drawing/2015/06/chart">
            <c:ext xmlns:c16="http://schemas.microsoft.com/office/drawing/2014/chart" uri="{C3380CC4-5D6E-409C-BE32-E72D297353CC}">
              <c16:uniqueId val="{00000004-548C-4F9A-8CAD-0B50EF3C465C}"/>
            </c:ext>
          </c:extLst>
        </c:ser>
        <c:ser>
          <c:idx val="2"/>
          <c:order val="2"/>
          <c:tx>
            <c:v>Turkey</c:v>
          </c:tx>
          <c:spPr>
            <a:ln w="25400" cap="rnd">
              <a:noFill/>
              <a:round/>
            </a:ln>
            <a:effectLst/>
          </c:spPr>
          <c:marker>
            <c:symbol val="circle"/>
            <c:size val="8"/>
            <c:spPr>
              <a:solidFill>
                <a:srgbClr val="C00000"/>
              </a:solidFill>
              <a:ln w="9525">
                <a:noFill/>
              </a:ln>
              <a:effectLst/>
            </c:spPr>
          </c:marker>
          <c:dLbls>
            <c:dLbl>
              <c:idx val="0"/>
              <c:tx>
                <c:rich>
                  <a:bodyPr/>
                  <a:lstStyle/>
                  <a:p>
                    <a:fld id="{AA1F5412-77C2-4842-87C6-A056092EE143}" type="SERIESNAME">
                      <a:rPr lang="en-US"/>
                      <a:pPr/>
                      <a:t>[SERIES NAME]</a:t>
                    </a:fld>
                    <a:endParaRPr lang="en-US"/>
                  </a:p>
                </c:rich>
              </c:tx>
              <c:dLblPos val="r"/>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548C-4F9A-8CAD-0B50EF3C465C}"/>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mn-lt"/>
                    <a:ea typeface="+mn-ea"/>
                    <a:cs typeface="+mn-cs"/>
                  </a:defRPr>
                </a:pPr>
                <a:endParaRPr lang="en-US"/>
              </a:p>
            </c:txPr>
            <c:dLblPos val="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'Sheet3 (2)'!$B$68</c:f>
              <c:numCache>
                <c:formatCode>0.0</c:formatCode>
                <c:ptCount val="1"/>
                <c:pt idx="0">
                  <c:v>1036.4652937900003</c:v>
                </c:pt>
              </c:numCache>
            </c:numRef>
          </c:xVal>
          <c:yVal>
            <c:numRef>
              <c:f>'Sheet3 (2)'!$C$68</c:f>
              <c:numCache>
                <c:formatCode>General</c:formatCode>
                <c:ptCount val="1"/>
                <c:pt idx="0">
                  <c:v>66.2</c:v>
                </c:pt>
              </c:numCache>
            </c:numRef>
          </c:yVal>
          <c:extLst xmlns:c16r2="http://schemas.microsoft.com/office/drawing/2015/06/chart">
            <c:ext xmlns:c16="http://schemas.microsoft.com/office/drawing/2014/chart" uri="{C3380CC4-5D6E-409C-BE32-E72D297353CC}">
              <c16:uniqueId val="{00000006-548C-4F9A-8CAD-0B50EF3C465C}"/>
            </c:ext>
          </c:extLst>
        </c:ser>
        <c:dLbls/>
        <c:axId val="52137344"/>
        <c:axId val="52143616"/>
      </c:scatterChart>
      <c:valAx>
        <c:axId val="52137344"/>
        <c:scaling>
          <c:orientation val="minMax"/>
          <c:max val="3500"/>
          <c:min val="0"/>
        </c:scaling>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Health expenditure per capita, PPP (constant 2011 international $) - 2014 </a:t>
                </a:r>
              </a:p>
            </c:rich>
          </c:tx>
          <c:spPr>
            <a:noFill/>
            <a:ln>
              <a:noFill/>
            </a:ln>
            <a:effectLst/>
          </c:spPr>
        </c:title>
        <c:numFmt formatCode="#,##0" sourceLinked="0"/>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143616"/>
        <c:crosses val="autoZero"/>
        <c:crossBetween val="midCat"/>
      </c:valAx>
      <c:valAx>
        <c:axId val="52143616"/>
        <c:scaling>
          <c:orientation val="minMax"/>
          <c:min val="4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HALE at birth (years) - 2015 </a:t>
                </a:r>
              </a:p>
            </c:rich>
          </c:tx>
          <c:spPr>
            <a:noFill/>
            <a:ln>
              <a:noFill/>
            </a:ln>
            <a:effectLst/>
          </c:spPr>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137344"/>
        <c:crosses val="autoZero"/>
        <c:crossBetween val="midCat"/>
      </c:valAx>
      <c:spPr>
        <a:noFill/>
        <a:ln>
          <a:noFill/>
        </a:ln>
        <a:effectLst/>
      </c:spPr>
    </c:plotArea>
    <c:legend>
      <c:legendPos val="b"/>
      <c:legendEntry>
        <c:idx val="0"/>
        <c:delete val="1"/>
      </c:legendEntry>
      <c:legendEntry>
        <c:idx val="2"/>
        <c:delete val="1"/>
      </c:legendEntry>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sz="1400"/>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solidFill>
                  <a:schemeClr val="tx2"/>
                </a:solidFill>
              </a:rPr>
              <a:t>% of NCD deaths occurring under age</a:t>
            </a:r>
            <a:r>
              <a:rPr lang="en-US" sz="2800" baseline="0" dirty="0">
                <a:solidFill>
                  <a:schemeClr val="tx2"/>
                </a:solidFill>
              </a:rPr>
              <a:t> 70 (Males, 2012)</a:t>
            </a:r>
          </a:p>
          <a:p>
            <a:pPr>
              <a:defRPr sz="2800" b="0" i="0" u="none" strike="noStrike" kern="1200" spc="0" baseline="0">
                <a:solidFill>
                  <a:schemeClr val="tx1">
                    <a:lumMod val="65000"/>
                    <a:lumOff val="35000"/>
                  </a:schemeClr>
                </a:solidFill>
                <a:latin typeface="+mn-lt"/>
                <a:ea typeface="+mn-ea"/>
                <a:cs typeface="+mn-cs"/>
              </a:defRPr>
            </a:pPr>
            <a:r>
              <a:rPr lang="en-US" sz="2000" baseline="0" dirty="0">
                <a:solidFill>
                  <a:schemeClr val="tx2"/>
                </a:solidFill>
              </a:rPr>
              <a:t>Europe and Central Asia</a:t>
            </a:r>
            <a:endParaRPr lang="en-US" sz="2800" dirty="0">
              <a:solidFill>
                <a:schemeClr val="tx2"/>
              </a:solidFill>
            </a:endParaRPr>
          </a:p>
        </c:rich>
      </c:tx>
      <c:layout>
        <c:manualLayout>
          <c:xMode val="edge"/>
          <c:yMode val="edge"/>
          <c:x val="0.14966090512114871"/>
          <c:y val="1.2219957307125532E-2"/>
        </c:manualLayout>
      </c:layout>
      <c:spPr>
        <a:noFill/>
        <a:ln>
          <a:noFill/>
        </a:ln>
        <a:effectLst/>
      </c:spPr>
    </c:title>
    <c:plotArea>
      <c:layout/>
      <c:barChart>
        <c:barDir val="col"/>
        <c:grouping val="clustered"/>
        <c:ser>
          <c:idx val="0"/>
          <c:order val="0"/>
          <c:tx>
            <c:strRef>
              <c:f>Sheet1!$B$1</c:f>
              <c:strCache>
                <c:ptCount val="1"/>
                <c:pt idx="0">
                  <c:v>% of NCD deaths</c:v>
                </c:pt>
              </c:strCache>
            </c:strRef>
          </c:tx>
          <c:spPr>
            <a:solidFill>
              <a:schemeClr val="accent1"/>
            </a:solidFill>
            <a:ln>
              <a:noFill/>
            </a:ln>
            <a:effectLst/>
          </c:spPr>
          <c:dPt>
            <c:idx val="38"/>
            <c:spPr>
              <a:solidFill>
                <a:srgbClr val="C00000"/>
              </a:solidFill>
              <a:ln>
                <a:solidFill>
                  <a:srgbClr val="C00000"/>
                </a:solidFill>
              </a:ln>
              <a:effectLst/>
            </c:spPr>
            <c:extLst xmlns:c16r2="http://schemas.microsoft.com/office/drawing/2015/06/chart">
              <c:ext xmlns:c16="http://schemas.microsoft.com/office/drawing/2014/chart" uri="{C3380CC4-5D6E-409C-BE32-E72D297353CC}">
                <c16:uniqueId val="{00000001-3494-4761-A976-F9095EDC3FE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Sheet1!$A$2:$A$51</c:f>
              <c:strCache>
                <c:ptCount val="50"/>
                <c:pt idx="0">
                  <c:v>Italy</c:v>
                </c:pt>
                <c:pt idx="1">
                  <c:v>Sweden</c:v>
                </c:pt>
                <c:pt idx="2">
                  <c:v>Greece</c:v>
                </c:pt>
                <c:pt idx="3">
                  <c:v>Spain</c:v>
                </c:pt>
                <c:pt idx="4">
                  <c:v>Switzerland</c:v>
                </c:pt>
                <c:pt idx="5">
                  <c:v>Iceland</c:v>
                </c:pt>
                <c:pt idx="6">
                  <c:v>Norway</c:v>
                </c:pt>
                <c:pt idx="7">
                  <c:v>Belgium</c:v>
                </c:pt>
                <c:pt idx="8">
                  <c:v>Germany</c:v>
                </c:pt>
                <c:pt idx="9">
                  <c:v>United Kingdom</c:v>
                </c:pt>
                <c:pt idx="10">
                  <c:v>Israel</c:v>
                </c:pt>
                <c:pt idx="11">
                  <c:v>Netherlands</c:v>
                </c:pt>
                <c:pt idx="12">
                  <c:v>Austria</c:v>
                </c:pt>
                <c:pt idx="13">
                  <c:v>Portugal</c:v>
                </c:pt>
                <c:pt idx="14">
                  <c:v>Ireland</c:v>
                </c:pt>
                <c:pt idx="15">
                  <c:v>Cyprus</c:v>
                </c:pt>
                <c:pt idx="16">
                  <c:v>France</c:v>
                </c:pt>
                <c:pt idx="17">
                  <c:v>Luxembourg</c:v>
                </c:pt>
                <c:pt idx="18">
                  <c:v>Albania</c:v>
                </c:pt>
                <c:pt idx="19">
                  <c:v>Denmark</c:v>
                </c:pt>
                <c:pt idx="20">
                  <c:v>Finland</c:v>
                </c:pt>
                <c:pt idx="21">
                  <c:v>Malta</c:v>
                </c:pt>
                <c:pt idx="22">
                  <c:v>Georgia</c:v>
                </c:pt>
                <c:pt idx="23">
                  <c:v>Armenia</c:v>
                </c:pt>
                <c:pt idx="24">
                  <c:v>Croatia</c:v>
                </c:pt>
                <c:pt idx="25">
                  <c:v>Slovenia</c:v>
                </c:pt>
                <c:pt idx="26">
                  <c:v>Bosnia &amp; Herz.</c:v>
                </c:pt>
                <c:pt idx="27">
                  <c:v>Bulgaria</c:v>
                </c:pt>
                <c:pt idx="28">
                  <c:v>Czech Republic</c:v>
                </c:pt>
                <c:pt idx="29">
                  <c:v>Macedonia</c:v>
                </c:pt>
                <c:pt idx="30">
                  <c:v>Montenegro</c:v>
                </c:pt>
                <c:pt idx="31">
                  <c:v>Romania</c:v>
                </c:pt>
                <c:pt idx="32">
                  <c:v>Estonia</c:v>
                </c:pt>
                <c:pt idx="33">
                  <c:v>Latvia</c:v>
                </c:pt>
                <c:pt idx="34">
                  <c:v>Serbia</c:v>
                </c:pt>
                <c:pt idx="35">
                  <c:v>Hungary</c:v>
                </c:pt>
                <c:pt idx="36">
                  <c:v>Ukraine</c:v>
                </c:pt>
                <c:pt idx="37">
                  <c:v>Poland</c:v>
                </c:pt>
                <c:pt idx="38">
                  <c:v>Turkey</c:v>
                </c:pt>
                <c:pt idx="39">
                  <c:v>Slovakia</c:v>
                </c:pt>
                <c:pt idx="40">
                  <c:v>Azerbaijan</c:v>
                </c:pt>
                <c:pt idx="41">
                  <c:v>Belarus</c:v>
                </c:pt>
                <c:pt idx="42">
                  <c:v>Moldova</c:v>
                </c:pt>
                <c:pt idx="43">
                  <c:v>Russia</c:v>
                </c:pt>
                <c:pt idx="44">
                  <c:v>Lithuania</c:v>
                </c:pt>
                <c:pt idx="45">
                  <c:v>Uzbekistan</c:v>
                </c:pt>
                <c:pt idx="46">
                  <c:v>Tajikistan</c:v>
                </c:pt>
                <c:pt idx="47">
                  <c:v>Kazakhstan</c:v>
                </c:pt>
                <c:pt idx="48">
                  <c:v>Kyrgyzstan</c:v>
                </c:pt>
                <c:pt idx="49">
                  <c:v>Turkmenistan</c:v>
                </c:pt>
              </c:strCache>
            </c:strRef>
          </c:cat>
          <c:val>
            <c:numRef>
              <c:f>Sheet1!$B$2:$B$51</c:f>
              <c:numCache>
                <c:formatCode>General</c:formatCode>
                <c:ptCount val="50"/>
                <c:pt idx="0">
                  <c:v>23</c:v>
                </c:pt>
                <c:pt idx="1">
                  <c:v>23</c:v>
                </c:pt>
                <c:pt idx="2">
                  <c:v>27</c:v>
                </c:pt>
                <c:pt idx="3">
                  <c:v>27</c:v>
                </c:pt>
                <c:pt idx="4">
                  <c:v>27</c:v>
                </c:pt>
                <c:pt idx="5">
                  <c:v>28</c:v>
                </c:pt>
                <c:pt idx="6">
                  <c:v>28</c:v>
                </c:pt>
                <c:pt idx="7">
                  <c:v>29</c:v>
                </c:pt>
                <c:pt idx="8">
                  <c:v>29</c:v>
                </c:pt>
                <c:pt idx="9">
                  <c:v>29</c:v>
                </c:pt>
                <c:pt idx="10">
                  <c:v>30</c:v>
                </c:pt>
                <c:pt idx="11">
                  <c:v>30</c:v>
                </c:pt>
                <c:pt idx="12">
                  <c:v>31</c:v>
                </c:pt>
                <c:pt idx="13">
                  <c:v>31</c:v>
                </c:pt>
                <c:pt idx="14">
                  <c:v>32</c:v>
                </c:pt>
                <c:pt idx="15">
                  <c:v>33</c:v>
                </c:pt>
                <c:pt idx="16">
                  <c:v>33</c:v>
                </c:pt>
                <c:pt idx="17">
                  <c:v>33</c:v>
                </c:pt>
                <c:pt idx="18">
                  <c:v>34</c:v>
                </c:pt>
                <c:pt idx="19">
                  <c:v>34</c:v>
                </c:pt>
                <c:pt idx="20">
                  <c:v>34</c:v>
                </c:pt>
                <c:pt idx="21">
                  <c:v>35</c:v>
                </c:pt>
                <c:pt idx="22">
                  <c:v>36</c:v>
                </c:pt>
                <c:pt idx="23">
                  <c:v>37</c:v>
                </c:pt>
                <c:pt idx="24">
                  <c:v>37</c:v>
                </c:pt>
                <c:pt idx="25">
                  <c:v>37</c:v>
                </c:pt>
                <c:pt idx="26">
                  <c:v>38</c:v>
                </c:pt>
                <c:pt idx="27">
                  <c:v>40</c:v>
                </c:pt>
                <c:pt idx="28">
                  <c:v>41</c:v>
                </c:pt>
                <c:pt idx="29">
                  <c:v>41</c:v>
                </c:pt>
                <c:pt idx="30">
                  <c:v>42</c:v>
                </c:pt>
                <c:pt idx="31">
                  <c:v>42</c:v>
                </c:pt>
                <c:pt idx="32">
                  <c:v>43</c:v>
                </c:pt>
                <c:pt idx="33">
                  <c:v>43</c:v>
                </c:pt>
                <c:pt idx="34">
                  <c:v>43</c:v>
                </c:pt>
                <c:pt idx="35">
                  <c:v>45</c:v>
                </c:pt>
                <c:pt idx="36">
                  <c:v>45</c:v>
                </c:pt>
                <c:pt idx="37">
                  <c:v>46</c:v>
                </c:pt>
                <c:pt idx="38">
                  <c:v>46</c:v>
                </c:pt>
                <c:pt idx="39">
                  <c:v>48</c:v>
                </c:pt>
                <c:pt idx="40">
                  <c:v>51</c:v>
                </c:pt>
                <c:pt idx="41">
                  <c:v>51</c:v>
                </c:pt>
                <c:pt idx="42">
                  <c:v>52</c:v>
                </c:pt>
                <c:pt idx="43">
                  <c:v>52</c:v>
                </c:pt>
                <c:pt idx="44">
                  <c:v>53</c:v>
                </c:pt>
                <c:pt idx="45">
                  <c:v>57</c:v>
                </c:pt>
                <c:pt idx="46">
                  <c:v>58</c:v>
                </c:pt>
                <c:pt idx="47">
                  <c:v>60</c:v>
                </c:pt>
                <c:pt idx="48">
                  <c:v>60</c:v>
                </c:pt>
                <c:pt idx="49">
                  <c:v>73</c:v>
                </c:pt>
              </c:numCache>
            </c:numRef>
          </c:val>
          <c:extLst xmlns:c16r2="http://schemas.microsoft.com/office/drawing/2015/06/chart">
            <c:ext xmlns:c16="http://schemas.microsoft.com/office/drawing/2014/chart" uri="{C3380CC4-5D6E-409C-BE32-E72D297353CC}">
              <c16:uniqueId val="{00000002-3494-4761-A976-F9095EDC3FEB}"/>
            </c:ext>
          </c:extLst>
        </c:ser>
        <c:dLbls>
          <c:showVal val="1"/>
        </c:dLbls>
        <c:gapWidth val="182"/>
        <c:axId val="88137728"/>
        <c:axId val="88139264"/>
      </c:barChart>
      <c:catAx>
        <c:axId val="881377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8139264"/>
        <c:crosses val="autoZero"/>
        <c:auto val="1"/>
        <c:lblAlgn val="ctr"/>
        <c:lblOffset val="100"/>
      </c:catAx>
      <c:valAx>
        <c:axId val="8813926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13772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600" dirty="0">
                <a:solidFill>
                  <a:schemeClr val="tx2"/>
                </a:solidFill>
              </a:rPr>
              <a:t>Percentage decline in amenable mortality from 1997-98 to 2006-07</a:t>
            </a:r>
            <a:r>
              <a:rPr lang="en-US" sz="1600" baseline="0" dirty="0">
                <a:solidFill>
                  <a:schemeClr val="tx2"/>
                </a:solidFill>
              </a:rPr>
              <a:t> </a:t>
            </a:r>
            <a:r>
              <a:rPr lang="en-US" sz="1600" dirty="0">
                <a:solidFill>
                  <a:schemeClr val="tx2"/>
                </a:solidFill>
              </a:rPr>
              <a:t>(0-74y, both sexes) </a:t>
            </a:r>
          </a:p>
        </c:rich>
      </c:tx>
      <c:spPr>
        <a:noFill/>
        <a:ln>
          <a:noFill/>
        </a:ln>
        <a:effectLst/>
      </c:spPr>
    </c:title>
    <c:plotArea>
      <c:layout/>
      <c:barChart>
        <c:barDir val="bar"/>
        <c:grouping val="clustered"/>
        <c:ser>
          <c:idx val="0"/>
          <c:order val="0"/>
          <c:tx>
            <c:strRef>
              <c:f>Sheet3!$E$2</c:f>
              <c:strCache>
                <c:ptCount val="1"/>
                <c:pt idx="0">
                  <c:v>Other Causes</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Sheet3!$D$3:$D$18</c:f>
              <c:strCache>
                <c:ptCount val="16"/>
                <c:pt idx="0">
                  <c:v>US</c:v>
                </c:pt>
                <c:pt idx="1">
                  <c:v>Greece</c:v>
                </c:pt>
                <c:pt idx="2">
                  <c:v>Japan</c:v>
                </c:pt>
                <c:pt idx="3">
                  <c:v>France</c:v>
                </c:pt>
                <c:pt idx="4">
                  <c:v>Germany</c:v>
                </c:pt>
                <c:pt idx="5">
                  <c:v>Denmark</c:v>
                </c:pt>
                <c:pt idx="6">
                  <c:v>Sweden</c:v>
                </c:pt>
                <c:pt idx="7">
                  <c:v>New Zealand</c:v>
                </c:pt>
                <c:pt idx="8">
                  <c:v>Netherlands</c:v>
                </c:pt>
                <c:pt idx="9">
                  <c:v>Italy</c:v>
                </c:pt>
                <c:pt idx="10">
                  <c:v>UK</c:v>
                </c:pt>
                <c:pt idx="11">
                  <c:v>Australia</c:v>
                </c:pt>
                <c:pt idx="12">
                  <c:v>Norway</c:v>
                </c:pt>
                <c:pt idx="13">
                  <c:v>Finland</c:v>
                </c:pt>
                <c:pt idx="14">
                  <c:v>Austria</c:v>
                </c:pt>
                <c:pt idx="15">
                  <c:v>Ireland</c:v>
                </c:pt>
              </c:strCache>
            </c:strRef>
          </c:cat>
          <c:val>
            <c:numRef>
              <c:f>Sheet3!$E$3:$E$18</c:f>
              <c:numCache>
                <c:formatCode>General</c:formatCode>
                <c:ptCount val="16"/>
                <c:pt idx="0">
                  <c:v>6.9</c:v>
                </c:pt>
                <c:pt idx="1">
                  <c:v>12.5</c:v>
                </c:pt>
                <c:pt idx="2">
                  <c:v>13.9</c:v>
                </c:pt>
                <c:pt idx="3">
                  <c:v>16.399999999999999</c:v>
                </c:pt>
                <c:pt idx="4">
                  <c:v>14.8</c:v>
                </c:pt>
                <c:pt idx="5">
                  <c:v>13.5</c:v>
                </c:pt>
                <c:pt idx="6">
                  <c:v>9.2000000000000011</c:v>
                </c:pt>
                <c:pt idx="7">
                  <c:v>16</c:v>
                </c:pt>
                <c:pt idx="8">
                  <c:v>16.100000000000001</c:v>
                </c:pt>
                <c:pt idx="9">
                  <c:v>22.2</c:v>
                </c:pt>
                <c:pt idx="10">
                  <c:v>9.8000000000000007</c:v>
                </c:pt>
                <c:pt idx="11">
                  <c:v>19.2</c:v>
                </c:pt>
                <c:pt idx="12">
                  <c:v>12.5</c:v>
                </c:pt>
                <c:pt idx="13">
                  <c:v>6.6</c:v>
                </c:pt>
                <c:pt idx="14">
                  <c:v>13.1</c:v>
                </c:pt>
                <c:pt idx="15">
                  <c:v>20.8</c:v>
                </c:pt>
              </c:numCache>
            </c:numRef>
          </c:val>
          <c:extLst xmlns:c16r2="http://schemas.microsoft.com/office/drawing/2015/06/chart">
            <c:ext xmlns:c16="http://schemas.microsoft.com/office/drawing/2014/chart" uri="{C3380CC4-5D6E-409C-BE32-E72D297353CC}">
              <c16:uniqueId val="{00000000-B43E-4A4E-964F-0A9A3366DF2E}"/>
            </c:ext>
          </c:extLst>
        </c:ser>
        <c:ser>
          <c:idx val="1"/>
          <c:order val="1"/>
          <c:tx>
            <c:strRef>
              <c:f>Sheet3!$F$2</c:f>
              <c:strCache>
                <c:ptCount val="1"/>
                <c:pt idx="0">
                  <c:v>Amenable Causes</c:v>
                </c:pt>
              </c:strCache>
            </c:strRef>
          </c:tx>
          <c:spPr>
            <a:solidFill>
              <a:schemeClr val="accent2"/>
            </a:solidFill>
            <a:ln>
              <a:noFill/>
            </a:ln>
            <a:effectLst/>
          </c:spPr>
          <c:dLbls>
            <c:dLbl>
              <c:idx val="4"/>
              <c:tx>
                <c:rich>
                  <a:bodyPr/>
                  <a:lstStyle/>
                  <a:p>
                    <a:fld id="{BFAF1DE1-D27E-4D71-B9A6-EBBFE9D0D5A8}" type="VALUE">
                      <a:rPr lang="en-US" smtClean="0"/>
                      <a:pPr/>
                      <a:t>[VALUE]</a:t>
                    </a:fld>
                    <a:r>
                      <a:rPr lang="en-US"/>
                      <a:t>.0</a:t>
                    </a:r>
                  </a:p>
                </c:rich>
              </c:tx>
              <c:dLblPos val="outEnd"/>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B43E-4A4E-964F-0A9A3366DF2E}"/>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Sheet3!$D$3:$D$18</c:f>
              <c:strCache>
                <c:ptCount val="16"/>
                <c:pt idx="0">
                  <c:v>US</c:v>
                </c:pt>
                <c:pt idx="1">
                  <c:v>Greece</c:v>
                </c:pt>
                <c:pt idx="2">
                  <c:v>Japan</c:v>
                </c:pt>
                <c:pt idx="3">
                  <c:v>France</c:v>
                </c:pt>
                <c:pt idx="4">
                  <c:v>Germany</c:v>
                </c:pt>
                <c:pt idx="5">
                  <c:v>Denmark</c:v>
                </c:pt>
                <c:pt idx="6">
                  <c:v>Sweden</c:v>
                </c:pt>
                <c:pt idx="7">
                  <c:v>New Zealand</c:v>
                </c:pt>
                <c:pt idx="8">
                  <c:v>Netherlands</c:v>
                </c:pt>
                <c:pt idx="9">
                  <c:v>Italy</c:v>
                </c:pt>
                <c:pt idx="10">
                  <c:v>UK</c:v>
                </c:pt>
                <c:pt idx="11">
                  <c:v>Australia</c:v>
                </c:pt>
                <c:pt idx="12">
                  <c:v>Norway</c:v>
                </c:pt>
                <c:pt idx="13">
                  <c:v>Finland</c:v>
                </c:pt>
                <c:pt idx="14">
                  <c:v>Austria</c:v>
                </c:pt>
                <c:pt idx="15">
                  <c:v>Ireland</c:v>
                </c:pt>
              </c:strCache>
            </c:strRef>
          </c:cat>
          <c:val>
            <c:numRef>
              <c:f>Sheet3!$F$3:$F$18</c:f>
              <c:numCache>
                <c:formatCode>General</c:formatCode>
                <c:ptCount val="16"/>
                <c:pt idx="0">
                  <c:v>20.5</c:v>
                </c:pt>
                <c:pt idx="1">
                  <c:v>21.2</c:v>
                </c:pt>
                <c:pt idx="2">
                  <c:v>24.9</c:v>
                </c:pt>
                <c:pt idx="3">
                  <c:v>27.3</c:v>
                </c:pt>
                <c:pt idx="4">
                  <c:v>28</c:v>
                </c:pt>
                <c:pt idx="5">
                  <c:v>29.1</c:v>
                </c:pt>
                <c:pt idx="6">
                  <c:v>30.7</c:v>
                </c:pt>
                <c:pt idx="7">
                  <c:v>31.3</c:v>
                </c:pt>
                <c:pt idx="8">
                  <c:v>32.300000000000011</c:v>
                </c:pt>
                <c:pt idx="9">
                  <c:v>32.5</c:v>
                </c:pt>
                <c:pt idx="10">
                  <c:v>34.700000000000003</c:v>
                </c:pt>
                <c:pt idx="11">
                  <c:v>35.300000000000011</c:v>
                </c:pt>
                <c:pt idx="12">
                  <c:v>35.5</c:v>
                </c:pt>
                <c:pt idx="13">
                  <c:v>36.5</c:v>
                </c:pt>
                <c:pt idx="14">
                  <c:v>38.200000000000003</c:v>
                </c:pt>
                <c:pt idx="15">
                  <c:v>42.1</c:v>
                </c:pt>
              </c:numCache>
            </c:numRef>
          </c:val>
          <c:extLst xmlns:c16r2="http://schemas.microsoft.com/office/drawing/2015/06/chart">
            <c:ext xmlns:c16="http://schemas.microsoft.com/office/drawing/2014/chart" uri="{C3380CC4-5D6E-409C-BE32-E72D297353CC}">
              <c16:uniqueId val="{00000001-B43E-4A4E-964F-0A9A3366DF2E}"/>
            </c:ext>
          </c:extLst>
        </c:ser>
        <c:dLbls/>
        <c:gapWidth val="50"/>
        <c:axId val="51767552"/>
        <c:axId val="51314688"/>
      </c:barChart>
      <c:catAx>
        <c:axId val="51767552"/>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314688"/>
        <c:crosses val="autoZero"/>
        <c:auto val="1"/>
        <c:lblAlgn val="ctr"/>
        <c:lblOffset val="100"/>
      </c:catAx>
      <c:valAx>
        <c:axId val="51314688"/>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76755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sz="16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lineChart>
        <c:grouping val="standard"/>
        <c:ser>
          <c:idx val="0"/>
          <c:order val="0"/>
          <c:spPr>
            <a:ln w="28575" cap="rnd">
              <a:solidFill>
                <a:schemeClr val="accent1"/>
              </a:solidFill>
              <a:round/>
            </a:ln>
            <a:effectLst/>
          </c:spPr>
          <c:marker>
            <c:symbol val="none"/>
          </c:marker>
          <c:dLbls>
            <c:dLbl>
              <c:idx val="0"/>
              <c:layout/>
              <c:dLblPos val="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BD5-4540-896E-BF7323047539}"/>
                </c:ext>
              </c:extLst>
            </c:dLbl>
            <c:dLbl>
              <c:idx val="32"/>
              <c:layout/>
              <c:dLblPos val="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BD5-4540-896E-BF7323047539}"/>
                </c:ext>
              </c:extLst>
            </c:dLbl>
            <c:dLbl>
              <c:idx val="36"/>
              <c:layout/>
              <c:dLblPos val="b"/>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BD5-4540-896E-BF7323047539}"/>
                </c:ext>
              </c:extLst>
            </c:dLbl>
            <c:dLbl>
              <c:idx val="65"/>
              <c:layout/>
              <c:dLblPos val="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BD5-4540-896E-BF7323047539}"/>
                </c:ext>
              </c:extLst>
            </c:dLbl>
            <c:dLbl>
              <c:idx val="66"/>
              <c:layout/>
              <c:dLblPos val="b"/>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BD5-4540-896E-BF7323047539}"/>
                </c:ext>
              </c:extLst>
            </c:dLbl>
            <c:delete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GDP!$A$11:$B$76</c:f>
              <c:multiLvlStrCache>
                <c:ptCount val="66"/>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pt idx="42">
                    <c:v>3</c:v>
                  </c:pt>
                  <c:pt idx="43">
                    <c:v>4</c:v>
                  </c:pt>
                  <c:pt idx="44">
                    <c:v>1</c:v>
                  </c:pt>
                  <c:pt idx="45">
                    <c:v>2</c:v>
                  </c:pt>
                  <c:pt idx="46">
                    <c:v>3</c:v>
                  </c:pt>
                  <c:pt idx="47">
                    <c:v>4</c:v>
                  </c:pt>
                  <c:pt idx="48">
                    <c:v>1</c:v>
                  </c:pt>
                  <c:pt idx="49">
                    <c:v>2</c:v>
                  </c:pt>
                  <c:pt idx="50">
                    <c:v>3</c:v>
                  </c:pt>
                  <c:pt idx="51">
                    <c:v>4</c:v>
                  </c:pt>
                  <c:pt idx="52">
                    <c:v>1</c:v>
                  </c:pt>
                  <c:pt idx="53">
                    <c:v>2</c:v>
                  </c:pt>
                  <c:pt idx="54">
                    <c:v>3</c:v>
                  </c:pt>
                  <c:pt idx="55">
                    <c:v>4</c:v>
                  </c:pt>
                  <c:pt idx="56">
                    <c:v>1</c:v>
                  </c:pt>
                  <c:pt idx="57">
                    <c:v>2</c:v>
                  </c:pt>
                  <c:pt idx="58">
                    <c:v>3</c:v>
                  </c:pt>
                  <c:pt idx="59">
                    <c:v>4</c:v>
                  </c:pt>
                  <c:pt idx="60">
                    <c:v>1</c:v>
                  </c:pt>
                  <c:pt idx="61">
                    <c:v>2</c:v>
                  </c:pt>
                  <c:pt idx="62">
                    <c:v>3</c:v>
                  </c:pt>
                  <c:pt idx="63">
                    <c:v>4</c:v>
                  </c:pt>
                  <c:pt idx="64">
                    <c:v>1</c:v>
                  </c:pt>
                  <c:pt idx="65">
                    <c:v>2</c:v>
                  </c:pt>
                </c:lvl>
                <c:lvl>
                  <c:pt idx="0">
                    <c:v>2000</c:v>
                  </c:pt>
                  <c:pt idx="4">
                    <c:v>2001</c:v>
                  </c:pt>
                  <c:pt idx="8">
                    <c:v>2002</c:v>
                  </c:pt>
                  <c:pt idx="12">
                    <c:v>2003</c:v>
                  </c:pt>
                  <c:pt idx="16">
                    <c:v>2004</c:v>
                  </c:pt>
                  <c:pt idx="20">
                    <c:v>2005</c:v>
                  </c:pt>
                  <c:pt idx="24">
                    <c:v>2006</c:v>
                  </c:pt>
                  <c:pt idx="28">
                    <c:v>2007</c:v>
                  </c:pt>
                  <c:pt idx="32">
                    <c:v>2008</c:v>
                  </c:pt>
                  <c:pt idx="36">
                    <c:v>2009</c:v>
                  </c:pt>
                  <c:pt idx="40">
                    <c:v>2010</c:v>
                  </c:pt>
                  <c:pt idx="44">
                    <c:v>2011</c:v>
                  </c:pt>
                  <c:pt idx="48">
                    <c:v>2012</c:v>
                  </c:pt>
                  <c:pt idx="52">
                    <c:v>2013</c:v>
                  </c:pt>
                  <c:pt idx="56">
                    <c:v>2014</c:v>
                  </c:pt>
                  <c:pt idx="60">
                    <c:v>2015</c:v>
                  </c:pt>
                  <c:pt idx="64">
                    <c:v>2016</c:v>
                  </c:pt>
                </c:lvl>
              </c:multiLvlStrCache>
            </c:multiLvlStrRef>
          </c:cat>
          <c:val>
            <c:numRef>
              <c:f>GDP!$D$11:$D$77</c:f>
              <c:numCache>
                <c:formatCode>_(* #,##0.0_);_(* \(#,##0.0\);_(* "-"??_);_(@_)</c:formatCode>
                <c:ptCount val="67"/>
                <c:pt idx="0">
                  <c:v>100</c:v>
                </c:pt>
                <c:pt idx="1">
                  <c:v>103.37467811229145</c:v>
                </c:pt>
                <c:pt idx="2">
                  <c:v>104.77869041901543</c:v>
                </c:pt>
                <c:pt idx="3">
                  <c:v>105.21232704938589</c:v>
                </c:pt>
                <c:pt idx="4">
                  <c:v>101.74052941205396</c:v>
                </c:pt>
                <c:pt idx="5">
                  <c:v>95.875329673661966</c:v>
                </c:pt>
                <c:pt idx="6">
                  <c:v>97.393180816066234</c:v>
                </c:pt>
                <c:pt idx="7">
                  <c:v>95.044199628569046</c:v>
                </c:pt>
                <c:pt idx="8">
                  <c:v>99.836167147210247</c:v>
                </c:pt>
                <c:pt idx="9">
                  <c:v>103.3796775140024</c:v>
                </c:pt>
                <c:pt idx="10">
                  <c:v>104.58977860026586</c:v>
                </c:pt>
                <c:pt idx="11">
                  <c:v>105.97789117040089</c:v>
                </c:pt>
                <c:pt idx="12">
                  <c:v>105.68153319356861</c:v>
                </c:pt>
                <c:pt idx="13">
                  <c:v>106.97973849031179</c:v>
                </c:pt>
                <c:pt idx="14">
                  <c:v>110.98106292197821</c:v>
                </c:pt>
                <c:pt idx="15">
                  <c:v>113.18965107454352</c:v>
                </c:pt>
                <c:pt idx="16">
                  <c:v>116.43590193304736</c:v>
                </c:pt>
                <c:pt idx="17">
                  <c:v>119.11763018524013</c:v>
                </c:pt>
                <c:pt idx="18">
                  <c:v>120.92290594732106</c:v>
                </c:pt>
                <c:pt idx="19">
                  <c:v>122.58778867447009</c:v>
                </c:pt>
                <c:pt idx="20">
                  <c:v>126.96955938059872</c:v>
                </c:pt>
                <c:pt idx="21">
                  <c:v>128.42577855436971</c:v>
                </c:pt>
                <c:pt idx="22">
                  <c:v>131.651376146789</c:v>
                </c:pt>
                <c:pt idx="23">
                  <c:v>134.89229977396147</c:v>
                </c:pt>
                <c:pt idx="24">
                  <c:v>135.22980036815261</c:v>
                </c:pt>
                <c:pt idx="25">
                  <c:v>140.58391372835703</c:v>
                </c:pt>
                <c:pt idx="26">
                  <c:v>140.39377254853108</c:v>
                </c:pt>
                <c:pt idx="27">
                  <c:v>142.71357689981357</c:v>
                </c:pt>
                <c:pt idx="28">
                  <c:v>146.51746594260035</c:v>
                </c:pt>
                <c:pt idx="29">
                  <c:v>145.42964530474219</c:v>
                </c:pt>
                <c:pt idx="30">
                  <c:v>145.36014542521963</c:v>
                </c:pt>
                <c:pt idx="31">
                  <c:v>149.90156915647799</c:v>
                </c:pt>
                <c:pt idx="32">
                  <c:v>157.97675032332194</c:v>
                </c:pt>
                <c:pt idx="33">
                  <c:v>149.08674863499945</c:v>
                </c:pt>
                <c:pt idx="34">
                  <c:v>146.1206281871186</c:v>
                </c:pt>
                <c:pt idx="35">
                  <c:v>140.67709929795282</c:v>
                </c:pt>
                <c:pt idx="36">
                  <c:v>136.22992658255654</c:v>
                </c:pt>
                <c:pt idx="37">
                  <c:v>139.41298828173024</c:v>
                </c:pt>
                <c:pt idx="38">
                  <c:v>143.10820180535771</c:v>
                </c:pt>
                <c:pt idx="39">
                  <c:v>144.80824425929362</c:v>
                </c:pt>
                <c:pt idx="40">
                  <c:v>146.6483519185409</c:v>
                </c:pt>
                <c:pt idx="41">
                  <c:v>150.85547139440689</c:v>
                </c:pt>
                <c:pt idx="42">
                  <c:v>154.98055150777037</c:v>
                </c:pt>
                <c:pt idx="43">
                  <c:v>159.03744306009281</c:v>
                </c:pt>
                <c:pt idx="44">
                  <c:v>163.96660727486707</c:v>
                </c:pt>
                <c:pt idx="45">
                  <c:v>168.17938181168483</c:v>
                </c:pt>
                <c:pt idx="46">
                  <c:v>172.824891447417</c:v>
                </c:pt>
                <c:pt idx="47">
                  <c:v>174.98651800686144</c:v>
                </c:pt>
                <c:pt idx="48">
                  <c:v>174.6641795326133</c:v>
                </c:pt>
                <c:pt idx="49">
                  <c:v>176.67574208332445</c:v>
                </c:pt>
                <c:pt idx="50">
                  <c:v>179.38091015337508</c:v>
                </c:pt>
                <c:pt idx="51">
                  <c:v>182.53389348487798</c:v>
                </c:pt>
                <c:pt idx="52">
                  <c:v>188.70545000352416</c:v>
                </c:pt>
                <c:pt idx="53">
                  <c:v>194.03866422542873</c:v>
                </c:pt>
                <c:pt idx="54">
                  <c:v>196.03260593404391</c:v>
                </c:pt>
                <c:pt idx="55">
                  <c:v>194.92618096522878</c:v>
                </c:pt>
                <c:pt idx="56">
                  <c:v>204.47454648869891</c:v>
                </c:pt>
                <c:pt idx="57">
                  <c:v>199.63946937497639</c:v>
                </c:pt>
                <c:pt idx="58">
                  <c:v>203.92289119498815</c:v>
                </c:pt>
                <c:pt idx="59">
                  <c:v>206.22146857835043</c:v>
                </c:pt>
                <c:pt idx="60">
                  <c:v>211.35249388187975</c:v>
                </c:pt>
                <c:pt idx="61">
                  <c:v>213.7384378590759</c:v>
                </c:pt>
                <c:pt idx="62">
                  <c:v>216.63636974591566</c:v>
                </c:pt>
                <c:pt idx="63">
                  <c:v>220.97896481240764</c:v>
                </c:pt>
                <c:pt idx="64">
                  <c:v>220.77505478852521</c:v>
                </c:pt>
                <c:pt idx="65">
                  <c:v>223.22148333068341</c:v>
                </c:pt>
                <c:pt idx="66">
                  <c:v>213.08663061633604</c:v>
                </c:pt>
              </c:numCache>
            </c:numRef>
          </c:val>
          <c:extLst xmlns:c16r2="http://schemas.microsoft.com/office/drawing/2015/06/chart">
            <c:ext xmlns:c16="http://schemas.microsoft.com/office/drawing/2014/chart" uri="{C3380CC4-5D6E-409C-BE32-E72D297353CC}">
              <c16:uniqueId val="{00000005-3BD5-4540-896E-BF7323047539}"/>
            </c:ext>
          </c:extLst>
        </c:ser>
        <c:dLbls/>
        <c:marker val="1"/>
        <c:axId val="61729024"/>
        <c:axId val="71172096"/>
      </c:lineChart>
      <c:catAx>
        <c:axId val="61729024"/>
        <c:scaling>
          <c:orientation val="minMax"/>
        </c:scaling>
        <c:axPos val="b"/>
        <c:numFmt formatCode="General" sourceLinked="1"/>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72096"/>
        <c:crosses val="autoZero"/>
        <c:lblAlgn val="ctr"/>
        <c:lblOffset val="100"/>
      </c:catAx>
      <c:valAx>
        <c:axId val="71172096"/>
        <c:scaling>
          <c:orientation val="minMax"/>
          <c:min val="50"/>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72902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multiLvlStrRef>
              <c:f>'slide 16'!$A$51:$B$61</c:f>
              <c:multiLvlStrCache>
                <c:ptCount val="11"/>
                <c:lvl>
                  <c:pt idx="0">
                    <c:v>Public preschools &amp; kindergartens - for 48-72 month group, MONE (2014)</c:v>
                  </c:pt>
                  <c:pt idx="1">
                    <c:v>Private preschools (2014)</c:v>
                  </c:pt>
                  <c:pt idx="2">
                    <c:v>Home-based MOCEP- for 6 year group only, MONE (2008)</c:v>
                  </c:pt>
                  <c:pt idx="3">
                    <c:v>SHCEK Community Centers (2008)</c:v>
                  </c:pt>
                  <c:pt idx="4">
                    <c:v>Growth &amp; Psysho-social Monitoring-Family Doctors, MOH (2008)</c:v>
                  </c:pt>
                  <c:pt idx="5">
                    <c:v>Parent Training, MONE (2008)</c:v>
                  </c:pt>
                  <c:pt idx="6">
                    <c:v>Private Day Care centers, nurseries and community driven models (2008)</c:v>
                  </c:pt>
                  <c:pt idx="7">
                    <c:v>Parent Training, MONE (2008)</c:v>
                  </c:pt>
                  <c:pt idx="8">
                    <c:v>Growth &amp; Psysho-social Monitoring-Family Doctors, MOH (2008)</c:v>
                  </c:pt>
                  <c:pt idx="9">
                    <c:v>Immunizations-DPT, MOH (2014)</c:v>
                  </c:pt>
                  <c:pt idx="10">
                    <c:v>Pregnancy monitoring, MOH (2014)</c:v>
                  </c:pt>
                </c:lvl>
                <c:lvl>
                  <c:pt idx="0">
                    <c:v>Preschool (months 36-72)</c:v>
                  </c:pt>
                  <c:pt idx="4">
                    <c:v>Toddler and post-toddler (18-36 months)</c:v>
                  </c:pt>
                  <c:pt idx="7">
                    <c:v>Infancy (0-18 months)</c:v>
                  </c:pt>
                  <c:pt idx="10">
                    <c:v>Pre-natal</c:v>
                  </c:pt>
                </c:lvl>
              </c:multiLvlStrCache>
            </c:multiLvlStrRef>
          </c:cat>
          <c:val>
            <c:numRef>
              <c:f>'slide 16'!$C$51:$C$61</c:f>
              <c:numCache>
                <c:formatCode>0%</c:formatCode>
                <c:ptCount val="11"/>
                <c:pt idx="0">
                  <c:v>0.26</c:v>
                </c:pt>
                <c:pt idx="1">
                  <c:v>4.0000000000000008E-2</c:v>
                </c:pt>
                <c:pt idx="2">
                  <c:v>6.0000000000000005E-2</c:v>
                </c:pt>
                <c:pt idx="3">
                  <c:v>2.0000000000000004E-2</c:v>
                </c:pt>
                <c:pt idx="4">
                  <c:v>0.1</c:v>
                </c:pt>
                <c:pt idx="5">
                  <c:v>3.0000000000000002E-2</c:v>
                </c:pt>
                <c:pt idx="6">
                  <c:v>1.0000000000000002E-2</c:v>
                </c:pt>
                <c:pt idx="7">
                  <c:v>3.0000000000000002E-2</c:v>
                </c:pt>
                <c:pt idx="8">
                  <c:v>0.1</c:v>
                </c:pt>
                <c:pt idx="9">
                  <c:v>0.96000000000000008</c:v>
                </c:pt>
                <c:pt idx="10">
                  <c:v>0.97000000000000008</c:v>
                </c:pt>
              </c:numCache>
            </c:numRef>
          </c:val>
          <c:extLst xmlns:c16r2="http://schemas.microsoft.com/office/drawing/2015/06/chart">
            <c:ext xmlns:c16="http://schemas.microsoft.com/office/drawing/2014/chart" uri="{C3380CC4-5D6E-409C-BE32-E72D297353CC}">
              <c16:uniqueId val="{00000000-243D-44D8-A430-7994C2B06136}"/>
            </c:ext>
          </c:extLst>
        </c:ser>
        <c:dLbls/>
        <c:axId val="51325568"/>
        <c:axId val="51364224"/>
      </c:barChart>
      <c:catAx>
        <c:axId val="51325568"/>
        <c:scaling>
          <c:orientation val="minMax"/>
        </c:scaling>
        <c:axPos val="l"/>
        <c:numFmt formatCode="General" sourceLinked="0"/>
        <c:tickLblPos val="nextTo"/>
        <c:crossAx val="51364224"/>
        <c:crosses val="autoZero"/>
        <c:auto val="1"/>
        <c:lblAlgn val="ctr"/>
        <c:lblOffset val="100"/>
      </c:catAx>
      <c:valAx>
        <c:axId val="51364224"/>
        <c:scaling>
          <c:orientation val="minMax"/>
          <c:max val="1"/>
        </c:scaling>
        <c:axPos val="b"/>
        <c:majorGridlines>
          <c:spPr>
            <a:ln>
              <a:noFill/>
            </a:ln>
          </c:spPr>
        </c:majorGridlines>
        <c:numFmt formatCode="0%" sourceLinked="1"/>
        <c:tickLblPos val="nextTo"/>
        <c:crossAx val="51325568"/>
        <c:crosses val="autoZero"/>
        <c:crossBetween val="between"/>
        <c:majorUnit val="0.2"/>
        <c:minorUnit val="4.0000000000000008E-2"/>
      </c:valAx>
    </c:plotArea>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Health expenditure, total (% of GDP)</a:t>
            </a:r>
          </a:p>
        </c:rich>
      </c:tx>
      <c:layout/>
      <c:spPr>
        <a:noFill/>
        <a:ln>
          <a:noFill/>
        </a:ln>
        <a:effectLst/>
      </c:spPr>
    </c:title>
    <c:plotArea>
      <c:layout/>
      <c:barChart>
        <c:barDir val="col"/>
        <c:grouping val="clustered"/>
        <c:ser>
          <c:idx val="0"/>
          <c:order val="0"/>
          <c:tx>
            <c:strRef>
              <c:f>THE!$AO$6</c:f>
              <c:strCache>
                <c:ptCount val="1"/>
                <c:pt idx="0">
                  <c:v>Turkey</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THE!$AP$5:$AR$5</c:f>
              <c:strCache>
                <c:ptCount val="3"/>
                <c:pt idx="0">
                  <c:v>2000</c:v>
                </c:pt>
                <c:pt idx="1">
                  <c:v>2007</c:v>
                </c:pt>
                <c:pt idx="2">
                  <c:v>2014</c:v>
                </c:pt>
              </c:strCache>
            </c:strRef>
          </c:cat>
          <c:val>
            <c:numRef>
              <c:f>THE!$AP$6:$AR$6</c:f>
              <c:numCache>
                <c:formatCode>_(* #,##0.0_);_(* \(#,##0.0\);_(* "-"??_);_(@_)</c:formatCode>
                <c:ptCount val="3"/>
                <c:pt idx="0">
                  <c:v>4.9489848799999994</c:v>
                </c:pt>
                <c:pt idx="1">
                  <c:v>6.0371562799999978</c:v>
                </c:pt>
                <c:pt idx="2">
                  <c:v>5.4149594900000002</c:v>
                </c:pt>
              </c:numCache>
            </c:numRef>
          </c:val>
          <c:extLst xmlns:c16r2="http://schemas.microsoft.com/office/drawing/2015/06/chart">
            <c:ext xmlns:c16="http://schemas.microsoft.com/office/drawing/2014/chart" uri="{C3380CC4-5D6E-409C-BE32-E72D297353CC}">
              <c16:uniqueId val="{00000000-7AFF-4DF3-817C-E9F8FACD5CE7}"/>
            </c:ext>
          </c:extLst>
        </c:ser>
        <c:ser>
          <c:idx val="1"/>
          <c:order val="1"/>
          <c:tx>
            <c:strRef>
              <c:f>THE!$AO$7</c:f>
              <c:strCache>
                <c:ptCount val="1"/>
                <c:pt idx="0">
                  <c:v>Upper middle income</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THE!$AP$5:$AR$5</c:f>
              <c:strCache>
                <c:ptCount val="3"/>
                <c:pt idx="0">
                  <c:v>2000</c:v>
                </c:pt>
                <c:pt idx="1">
                  <c:v>2007</c:v>
                </c:pt>
                <c:pt idx="2">
                  <c:v>2014</c:v>
                </c:pt>
              </c:strCache>
            </c:strRef>
          </c:cat>
          <c:val>
            <c:numRef>
              <c:f>THE!$AP$7:$AR$7</c:f>
              <c:numCache>
                <c:formatCode>_(* #,##0.0_);_(* \(#,##0.0\);_(* "-"??_);_(@_)</c:formatCode>
                <c:ptCount val="3"/>
                <c:pt idx="0">
                  <c:v>5.5210197977956303</c:v>
                </c:pt>
                <c:pt idx="1">
                  <c:v>5.56029581758661</c:v>
                </c:pt>
                <c:pt idx="2">
                  <c:v>6.179004715063777</c:v>
                </c:pt>
              </c:numCache>
            </c:numRef>
          </c:val>
          <c:extLst xmlns:c16r2="http://schemas.microsoft.com/office/drawing/2015/06/chart">
            <c:ext xmlns:c16="http://schemas.microsoft.com/office/drawing/2014/chart" uri="{C3380CC4-5D6E-409C-BE32-E72D297353CC}">
              <c16:uniqueId val="{00000001-7AFF-4DF3-817C-E9F8FACD5CE7}"/>
            </c:ext>
          </c:extLst>
        </c:ser>
        <c:dLbls>
          <c:showVal val="1"/>
        </c:dLbls>
        <c:gapWidth val="219"/>
        <c:overlap val="-27"/>
        <c:axId val="71276800"/>
        <c:axId val="71282688"/>
      </c:barChart>
      <c:catAx>
        <c:axId val="712768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282688"/>
        <c:crosses val="autoZero"/>
        <c:auto val="1"/>
        <c:lblAlgn val="ctr"/>
        <c:lblOffset val="100"/>
      </c:catAx>
      <c:valAx>
        <c:axId val="71282688"/>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27680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sz="14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General government expenditure on health as % of total government expenditure  </a:t>
            </a:r>
          </a:p>
        </c:rich>
      </c:tx>
      <c:layout/>
      <c:spPr>
        <a:noFill/>
        <a:ln>
          <a:noFill/>
        </a:ln>
        <a:effectLst/>
      </c:spPr>
    </c:title>
    <c:plotArea>
      <c:layout/>
      <c:barChart>
        <c:barDir val="col"/>
        <c:grouping val="clustered"/>
        <c:ser>
          <c:idx val="0"/>
          <c:order val="0"/>
          <c:tx>
            <c:strRef>
              <c:f>PHE!$D$4</c:f>
              <c:strCache>
                <c:ptCount val="1"/>
                <c:pt idx="0">
                  <c:v>Turkey</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PHE!$E$3:$G$3</c:f>
              <c:numCache>
                <c:formatCode>General</c:formatCode>
                <c:ptCount val="3"/>
                <c:pt idx="0">
                  <c:v>2007</c:v>
                </c:pt>
                <c:pt idx="1">
                  <c:v>2010</c:v>
                </c:pt>
                <c:pt idx="2">
                  <c:v>2014</c:v>
                </c:pt>
              </c:numCache>
            </c:numRef>
          </c:cat>
          <c:val>
            <c:numRef>
              <c:f>PHE!$E$4:$G$4</c:f>
              <c:numCache>
                <c:formatCode>_(* #,##0.0_);_(* \(#,##0.0\);_(* "-"??_);_(@_)</c:formatCode>
                <c:ptCount val="3"/>
                <c:pt idx="0">
                  <c:v>11.800241000000002</c:v>
                </c:pt>
                <c:pt idx="1">
                  <c:v>10.964359</c:v>
                </c:pt>
                <c:pt idx="2">
                  <c:v>10.501173999999999</c:v>
                </c:pt>
              </c:numCache>
            </c:numRef>
          </c:val>
          <c:extLst xmlns:c16r2="http://schemas.microsoft.com/office/drawing/2015/06/chart">
            <c:ext xmlns:c16="http://schemas.microsoft.com/office/drawing/2014/chart" uri="{C3380CC4-5D6E-409C-BE32-E72D297353CC}">
              <c16:uniqueId val="{00000000-958A-4FEF-9634-7EFD8C40178E}"/>
            </c:ext>
          </c:extLst>
        </c:ser>
        <c:ser>
          <c:idx val="1"/>
          <c:order val="1"/>
          <c:tx>
            <c:strRef>
              <c:f>PHE!$D$5</c:f>
              <c:strCache>
                <c:ptCount val="1"/>
                <c:pt idx="0">
                  <c:v>Upper Middle Income</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PHE!$E$3:$G$3</c:f>
              <c:numCache>
                <c:formatCode>General</c:formatCode>
                <c:ptCount val="3"/>
                <c:pt idx="0">
                  <c:v>2007</c:v>
                </c:pt>
                <c:pt idx="1">
                  <c:v>2010</c:v>
                </c:pt>
                <c:pt idx="2">
                  <c:v>2014</c:v>
                </c:pt>
              </c:numCache>
            </c:numRef>
          </c:cat>
          <c:val>
            <c:numRef>
              <c:f>PHE!$E$5:$G$5</c:f>
              <c:numCache>
                <c:formatCode>_(* #,##0.0_);_(* \(#,##0.0\);_(* "-"??_);_(@_)</c:formatCode>
                <c:ptCount val="3"/>
                <c:pt idx="0">
                  <c:v>9.2000000000000011</c:v>
                </c:pt>
                <c:pt idx="1">
                  <c:v>10.584993000000001</c:v>
                </c:pt>
                <c:pt idx="2">
                  <c:v>10</c:v>
                </c:pt>
              </c:numCache>
            </c:numRef>
          </c:val>
          <c:extLst xmlns:c16r2="http://schemas.microsoft.com/office/drawing/2015/06/chart">
            <c:ext xmlns:c16="http://schemas.microsoft.com/office/drawing/2014/chart" uri="{C3380CC4-5D6E-409C-BE32-E72D297353CC}">
              <c16:uniqueId val="{00000001-958A-4FEF-9634-7EFD8C40178E}"/>
            </c:ext>
          </c:extLst>
        </c:ser>
        <c:dLbls>
          <c:showVal val="1"/>
        </c:dLbls>
        <c:gapWidth val="219"/>
        <c:overlap val="-27"/>
        <c:axId val="71858048"/>
        <c:axId val="71859584"/>
      </c:barChart>
      <c:catAx>
        <c:axId val="718580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859584"/>
        <c:crosses val="autoZero"/>
        <c:auto val="1"/>
        <c:lblAlgn val="ctr"/>
        <c:lblOffset val="100"/>
      </c:catAx>
      <c:valAx>
        <c:axId val="71859584"/>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85804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sz="14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bar"/>
        <c:grouping val="clustered"/>
        <c:ser>
          <c:idx val="0"/>
          <c:order val="0"/>
          <c:spPr>
            <a:solidFill>
              <a:schemeClr val="accent1"/>
            </a:solidFill>
            <a:ln>
              <a:noFill/>
            </a:ln>
            <a:effectLst/>
          </c:spPr>
          <c:dPt>
            <c:idx val="28"/>
            <c:spPr>
              <a:solidFill>
                <a:srgbClr val="C00000"/>
              </a:solidFill>
              <a:ln>
                <a:solidFill>
                  <a:srgbClr val="C00000"/>
                </a:solidFill>
              </a:ln>
              <a:effectLst/>
            </c:spPr>
            <c:extLst xmlns:c16r2="http://schemas.microsoft.com/office/drawing/2015/06/chart">
              <c:ext xmlns:c16="http://schemas.microsoft.com/office/drawing/2014/chart" uri="{C3380CC4-5D6E-409C-BE32-E72D297353CC}">
                <c16:uniqueId val="{00000001-F6BD-4431-8F0D-4942BF113B20}"/>
              </c:ext>
            </c:extLst>
          </c:dPt>
          <c:cat>
            <c:strRef>
              <c:f>PCHE!$C$40:$C$74</c:f>
              <c:strCache>
                <c:ptCount val="35"/>
                <c:pt idx="0">
                  <c:v>Greece</c:v>
                </c:pt>
                <c:pt idx="1">
                  <c:v>Iceland</c:v>
                </c:pt>
                <c:pt idx="2">
                  <c:v>Portugal</c:v>
                </c:pt>
                <c:pt idx="3">
                  <c:v>Italy</c:v>
                </c:pt>
                <c:pt idx="4">
                  <c:v>Hungary</c:v>
                </c:pt>
                <c:pt idx="5">
                  <c:v>Slovenia</c:v>
                </c:pt>
                <c:pt idx="6">
                  <c:v>Canada</c:v>
                </c:pt>
                <c:pt idx="7">
                  <c:v>France</c:v>
                </c:pt>
                <c:pt idx="8">
                  <c:v>Israel</c:v>
                </c:pt>
                <c:pt idx="9">
                  <c:v>Mexico</c:v>
                </c:pt>
                <c:pt idx="10">
                  <c:v>United States</c:v>
                </c:pt>
                <c:pt idx="11">
                  <c:v>Spain</c:v>
                </c:pt>
                <c:pt idx="12">
                  <c:v>Austria</c:v>
                </c:pt>
                <c:pt idx="13">
                  <c:v>Netherlands</c:v>
                </c:pt>
                <c:pt idx="14">
                  <c:v>Belgium</c:v>
                </c:pt>
                <c:pt idx="15">
                  <c:v>Luxembourg</c:v>
                </c:pt>
                <c:pt idx="16">
                  <c:v>Finland</c:v>
                </c:pt>
                <c:pt idx="17">
                  <c:v>Australia</c:v>
                </c:pt>
                <c:pt idx="18">
                  <c:v>United Kingdom</c:v>
                </c:pt>
                <c:pt idx="19">
                  <c:v>Germany</c:v>
                </c:pt>
                <c:pt idx="20">
                  <c:v>Denmark</c:v>
                </c:pt>
                <c:pt idx="21">
                  <c:v>Norway</c:v>
                </c:pt>
                <c:pt idx="22">
                  <c:v>Ireland</c:v>
                </c:pt>
                <c:pt idx="23">
                  <c:v>Latvia</c:v>
                </c:pt>
                <c:pt idx="24">
                  <c:v>Japan</c:v>
                </c:pt>
                <c:pt idx="25">
                  <c:v>New Zealand</c:v>
                </c:pt>
                <c:pt idx="26">
                  <c:v>Switzerland</c:v>
                </c:pt>
                <c:pt idx="27">
                  <c:v>Czech Republic</c:v>
                </c:pt>
                <c:pt idx="28">
                  <c:v>Turkey</c:v>
                </c:pt>
                <c:pt idx="29">
                  <c:v>Sweden</c:v>
                </c:pt>
                <c:pt idx="30">
                  <c:v>Slovak Republic</c:v>
                </c:pt>
                <c:pt idx="31">
                  <c:v>Korea</c:v>
                </c:pt>
                <c:pt idx="32">
                  <c:v>Chile</c:v>
                </c:pt>
                <c:pt idx="33">
                  <c:v>Poland</c:v>
                </c:pt>
                <c:pt idx="34">
                  <c:v>Estonia</c:v>
                </c:pt>
              </c:strCache>
            </c:strRef>
          </c:cat>
          <c:val>
            <c:numRef>
              <c:f>PCHE!$D$40:$D$74</c:f>
              <c:numCache>
                <c:formatCode>0.0%</c:formatCode>
                <c:ptCount val="35"/>
                <c:pt idx="0">
                  <c:v>1.1953387011100821E-3</c:v>
                </c:pt>
                <c:pt idx="1">
                  <c:v>2.0592323611464985E-2</c:v>
                </c:pt>
                <c:pt idx="2">
                  <c:v>2.4129881778609866E-2</c:v>
                </c:pt>
                <c:pt idx="3">
                  <c:v>2.8664226110706455E-2</c:v>
                </c:pt>
                <c:pt idx="4">
                  <c:v>2.9139418909470412E-2</c:v>
                </c:pt>
                <c:pt idx="5">
                  <c:v>3.3908455054632809E-2</c:v>
                </c:pt>
                <c:pt idx="6">
                  <c:v>3.4796229630758305E-2</c:v>
                </c:pt>
                <c:pt idx="7">
                  <c:v>3.5922664392866024E-2</c:v>
                </c:pt>
                <c:pt idx="8">
                  <c:v>3.6956430173460446E-2</c:v>
                </c:pt>
                <c:pt idx="9">
                  <c:v>3.7261849612598916E-2</c:v>
                </c:pt>
                <c:pt idx="10">
                  <c:v>3.9059212392856292E-2</c:v>
                </c:pt>
                <c:pt idx="11">
                  <c:v>4.0348514741612863E-2</c:v>
                </c:pt>
                <c:pt idx="12">
                  <c:v>4.2164778559823375E-2</c:v>
                </c:pt>
                <c:pt idx="13">
                  <c:v>4.3192530179119629E-2</c:v>
                </c:pt>
                <c:pt idx="14">
                  <c:v>4.4629354394972023E-2</c:v>
                </c:pt>
                <c:pt idx="15">
                  <c:v>4.4699100695951566E-2</c:v>
                </c:pt>
                <c:pt idx="16">
                  <c:v>4.5131521560910812E-2</c:v>
                </c:pt>
                <c:pt idx="17">
                  <c:v>4.5563433126465089E-2</c:v>
                </c:pt>
                <c:pt idx="18">
                  <c:v>4.7218572199530809E-2</c:v>
                </c:pt>
                <c:pt idx="19">
                  <c:v>4.8023930071680224E-2</c:v>
                </c:pt>
                <c:pt idx="20">
                  <c:v>4.8291515122769607E-2</c:v>
                </c:pt>
                <c:pt idx="21">
                  <c:v>5.0310561260155498E-2</c:v>
                </c:pt>
                <c:pt idx="22">
                  <c:v>5.2534645921551014E-2</c:v>
                </c:pt>
                <c:pt idx="23">
                  <c:v>5.3401411723605179E-2</c:v>
                </c:pt>
                <c:pt idx="24">
                  <c:v>5.4595687889872097E-2</c:v>
                </c:pt>
                <c:pt idx="25">
                  <c:v>5.4753662645681531E-2</c:v>
                </c:pt>
                <c:pt idx="26">
                  <c:v>5.6413898732692438E-2</c:v>
                </c:pt>
                <c:pt idx="27">
                  <c:v>5.774000461860903E-2</c:v>
                </c:pt>
                <c:pt idx="28">
                  <c:v>6.2629261071456999E-2</c:v>
                </c:pt>
                <c:pt idx="29">
                  <c:v>6.6029741410154136E-2</c:v>
                </c:pt>
                <c:pt idx="30">
                  <c:v>6.8126539887576304E-2</c:v>
                </c:pt>
                <c:pt idx="31">
                  <c:v>7.4383801340372743E-2</c:v>
                </c:pt>
                <c:pt idx="32">
                  <c:v>7.5460512871605698E-2</c:v>
                </c:pt>
                <c:pt idx="33">
                  <c:v>7.683611718921067E-2</c:v>
                </c:pt>
                <c:pt idx="34">
                  <c:v>8.442550013320417E-2</c:v>
                </c:pt>
              </c:numCache>
            </c:numRef>
          </c:val>
          <c:extLst xmlns:c16r2="http://schemas.microsoft.com/office/drawing/2015/06/chart">
            <c:ext xmlns:c16="http://schemas.microsoft.com/office/drawing/2014/chart" uri="{C3380CC4-5D6E-409C-BE32-E72D297353CC}">
              <c16:uniqueId val="{00000002-F6BD-4431-8F0D-4942BF113B20}"/>
            </c:ext>
          </c:extLst>
        </c:ser>
        <c:dLbls/>
        <c:gapWidth val="182"/>
        <c:axId val="72316416"/>
        <c:axId val="72317952"/>
      </c:barChart>
      <c:catAx>
        <c:axId val="7231641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17952"/>
        <c:crosses val="autoZero"/>
        <c:auto val="1"/>
        <c:lblAlgn val="ctr"/>
        <c:lblOffset val="100"/>
      </c:catAx>
      <c:valAx>
        <c:axId val="72317952"/>
        <c:scaling>
          <c:orientation val="minMax"/>
        </c:scaling>
        <c:axPos val="b"/>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1641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lineChart>
        <c:grouping val="standard"/>
        <c:ser>
          <c:idx val="0"/>
          <c:order val="0"/>
          <c:tx>
            <c:strRef>
              <c:f>Sheet6!$A$2</c:f>
              <c:strCache>
                <c:ptCount val="1"/>
                <c:pt idx="0">
                  <c:v>GOVT SPENDING BASE CASE</c:v>
                </c:pt>
              </c:strCache>
            </c:strRef>
          </c:tx>
          <c:spPr>
            <a:ln w="28575" cap="rnd">
              <a:solidFill>
                <a:schemeClr val="accent1"/>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Sheet6!$B$2:$U$2</c:f>
              <c:numCache>
                <c:formatCode>General</c:formatCode>
                <c:ptCount val="20"/>
                <c:pt idx="0">
                  <c:v>2.1651926959214736</c:v>
                </c:pt>
                <c:pt idx="1">
                  <c:v>2.3394007377101746</c:v>
                </c:pt>
                <c:pt idx="2">
                  <c:v>2.5243022416175429</c:v>
                </c:pt>
                <c:pt idx="3">
                  <c:v>2.7210380368033622</c:v>
                </c:pt>
                <c:pt idx="4">
                  <c:v>2.9281425129963905</c:v>
                </c:pt>
                <c:pt idx="5">
                  <c:v>3.1499516721189664</c:v>
                </c:pt>
                <c:pt idx="6">
                  <c:v>3.3798360511283572</c:v>
                </c:pt>
                <c:pt idx="7">
                  <c:v>3.6254233876430089</c:v>
                </c:pt>
                <c:pt idx="8">
                  <c:v>3.8838635418215115</c:v>
                </c:pt>
                <c:pt idx="9">
                  <c:v>4.1563791102794214</c:v>
                </c:pt>
                <c:pt idx="10">
                  <c:v>4.4447504885049174</c:v>
                </c:pt>
                <c:pt idx="11">
                  <c:v>4.7484378498796467</c:v>
                </c:pt>
                <c:pt idx="12">
                  <c:v>5.0861544139422774</c:v>
                </c:pt>
                <c:pt idx="13">
                  <c:v>5.4386733173482416</c:v>
                </c:pt>
                <c:pt idx="14">
                  <c:v>5.8114495579472081</c:v>
                </c:pt>
                <c:pt idx="15">
                  <c:v>6.2004730846004925</c:v>
                </c:pt>
                <c:pt idx="16">
                  <c:v>6.6149521066294312</c:v>
                </c:pt>
                <c:pt idx="17">
                  <c:v>7.0447343091409955</c:v>
                </c:pt>
                <c:pt idx="18">
                  <c:v>7.497590899193785</c:v>
                </c:pt>
                <c:pt idx="19">
                  <c:v>7.969625451791976</c:v>
                </c:pt>
              </c:numCache>
            </c:numRef>
          </c:val>
          <c:extLst xmlns:c16r2="http://schemas.microsoft.com/office/drawing/2015/06/chart">
            <c:ext xmlns:c16="http://schemas.microsoft.com/office/drawing/2014/chart" uri="{C3380CC4-5D6E-409C-BE32-E72D297353CC}">
              <c16:uniqueId val="{00000000-A98B-4BE9-BBF3-ECFBDA9A29CA}"/>
            </c:ext>
          </c:extLst>
        </c:ser>
        <c:ser>
          <c:idx val="1"/>
          <c:order val="1"/>
          <c:tx>
            <c:strRef>
              <c:f>Sheet6!$A$3</c:f>
              <c:strCache>
                <c:ptCount val="1"/>
                <c:pt idx="0">
                  <c:v>GOVT SPENDING UHI NO REFORM</c:v>
                </c:pt>
              </c:strCache>
            </c:strRef>
          </c:tx>
          <c:spPr>
            <a:ln w="28575" cap="rnd">
              <a:solidFill>
                <a:schemeClr val="accent2"/>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Sheet6!$B$3:$U$3</c:f>
              <c:numCache>
                <c:formatCode>General</c:formatCode>
                <c:ptCount val="20"/>
                <c:pt idx="0">
                  <c:v>2.3292663095680393</c:v>
                </c:pt>
                <c:pt idx="1">
                  <c:v>2.9169162917602147</c:v>
                </c:pt>
                <c:pt idx="2">
                  <c:v>3.4235676688808012</c:v>
                </c:pt>
                <c:pt idx="3">
                  <c:v>4.2369266463717326</c:v>
                </c:pt>
                <c:pt idx="4">
                  <c:v>4.8484082436260669</c:v>
                </c:pt>
                <c:pt idx="5">
                  <c:v>5.7506153939964726</c:v>
                </c:pt>
                <c:pt idx="6">
                  <c:v>6.4564084275677072</c:v>
                </c:pt>
                <c:pt idx="7">
                  <c:v>7.3299553541944684</c:v>
                </c:pt>
                <c:pt idx="8">
                  <c:v>8.4632081597655962</c:v>
                </c:pt>
                <c:pt idx="9">
                  <c:v>9.0088591819990675</c:v>
                </c:pt>
                <c:pt idx="10">
                  <c:v>9.6279877216165541</c:v>
                </c:pt>
                <c:pt idx="11">
                  <c:v>10.234797461285249</c:v>
                </c:pt>
                <c:pt idx="12">
                  <c:v>10.93337880952226</c:v>
                </c:pt>
                <c:pt idx="13">
                  <c:v>11.62019526042423</c:v>
                </c:pt>
                <c:pt idx="14">
                  <c:v>12.400708953348859</c:v>
                </c:pt>
                <c:pt idx="15">
                  <c:v>13.167033749116078</c:v>
                </c:pt>
                <c:pt idx="16">
                  <c:v>14.038700428171028</c:v>
                </c:pt>
                <c:pt idx="17">
                  <c:v>14.88859174546322</c:v>
                </c:pt>
                <c:pt idx="18">
                  <c:v>15.847403902241471</c:v>
                </c:pt>
                <c:pt idx="19">
                  <c:v>16.785682445510417</c:v>
                </c:pt>
              </c:numCache>
            </c:numRef>
          </c:val>
          <c:extLst xmlns:c16r2="http://schemas.microsoft.com/office/drawing/2015/06/chart">
            <c:ext xmlns:c16="http://schemas.microsoft.com/office/drawing/2014/chart" uri="{C3380CC4-5D6E-409C-BE32-E72D297353CC}">
              <c16:uniqueId val="{00000001-A98B-4BE9-BBF3-ECFBDA9A29CA}"/>
            </c:ext>
          </c:extLst>
        </c:ser>
        <c:ser>
          <c:idx val="2"/>
          <c:order val="2"/>
          <c:tx>
            <c:strRef>
              <c:f>Sheet6!$A$4</c:f>
              <c:strCache>
                <c:ptCount val="1"/>
                <c:pt idx="0">
                  <c:v>GOVT SPENDING UHI WITH REFORM</c:v>
                </c:pt>
              </c:strCache>
            </c:strRef>
          </c:tx>
          <c:spPr>
            <a:ln w="28575" cap="rnd">
              <a:solidFill>
                <a:schemeClr val="accent3"/>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Sheet6!$B$4:$U$4</c:f>
              <c:numCache>
                <c:formatCode>General</c:formatCode>
                <c:ptCount val="20"/>
                <c:pt idx="0">
                  <c:v>1.8088215985559688</c:v>
                </c:pt>
                <c:pt idx="1">
                  <c:v>2.2006996073559613</c:v>
                </c:pt>
                <c:pt idx="2">
                  <c:v>2.4822119757106189</c:v>
                </c:pt>
                <c:pt idx="3">
                  <c:v>2.950786682671255</c:v>
                </c:pt>
                <c:pt idx="4">
                  <c:v>3.2509431388330694</c:v>
                </c:pt>
                <c:pt idx="5">
                  <c:v>3.7993525642172981</c:v>
                </c:pt>
                <c:pt idx="6">
                  <c:v>4.0504125079531406</c:v>
                </c:pt>
                <c:pt idx="7">
                  <c:v>4.5073555046993006</c:v>
                </c:pt>
                <c:pt idx="8">
                  <c:v>5.1170733744020875</c:v>
                </c:pt>
                <c:pt idx="9">
                  <c:v>5.0979049177234153</c:v>
                </c:pt>
                <c:pt idx="10">
                  <c:v>5.2574264181910406</c:v>
                </c:pt>
                <c:pt idx="11">
                  <c:v>5.4524876507093687</c:v>
                </c:pt>
                <c:pt idx="12">
                  <c:v>5.5416911791216714</c:v>
                </c:pt>
                <c:pt idx="13">
                  <c:v>5.6956286931172215</c:v>
                </c:pt>
                <c:pt idx="14">
                  <c:v>5.932694465131763</c:v>
                </c:pt>
                <c:pt idx="15">
                  <c:v>6.0516987988399711</c:v>
                </c:pt>
                <c:pt idx="16">
                  <c:v>6.3002961751265083</c:v>
                </c:pt>
                <c:pt idx="17">
                  <c:v>6.518175157211668</c:v>
                </c:pt>
                <c:pt idx="18">
                  <c:v>6.6629226825114269</c:v>
                </c:pt>
                <c:pt idx="19">
                  <c:v>6.8775532534916186</c:v>
                </c:pt>
              </c:numCache>
            </c:numRef>
          </c:val>
          <c:extLst xmlns:c16r2="http://schemas.microsoft.com/office/drawing/2015/06/chart">
            <c:ext xmlns:c16="http://schemas.microsoft.com/office/drawing/2014/chart" uri="{C3380CC4-5D6E-409C-BE32-E72D297353CC}">
              <c16:uniqueId val="{00000002-A98B-4BE9-BBF3-ECFBDA9A29CA}"/>
            </c:ext>
          </c:extLst>
        </c:ser>
        <c:ser>
          <c:idx val="3"/>
          <c:order val="3"/>
          <c:tx>
            <c:strRef>
              <c:f>Sheet6!$A$5</c:f>
              <c:strCache>
                <c:ptCount val="1"/>
                <c:pt idx="0">
                  <c:v>GOVT SPENDING ACTUAL</c:v>
                </c:pt>
              </c:strCache>
            </c:strRef>
          </c:tx>
          <c:spPr>
            <a:ln w="44450" cap="rnd">
              <a:solidFill>
                <a:schemeClr val="accent4"/>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Sheet6!$B$5:$U$5</c:f>
              <c:numCache>
                <c:formatCode>General</c:formatCode>
                <c:ptCount val="20"/>
                <c:pt idx="0">
                  <c:v>3.6963828400000001</c:v>
                </c:pt>
                <c:pt idx="1">
                  <c:v>3.9710397299999998</c:v>
                </c:pt>
                <c:pt idx="2">
                  <c:v>4.0952187599999954</c:v>
                </c:pt>
                <c:pt idx="3">
                  <c:v>4.4352949700000002</c:v>
                </c:pt>
                <c:pt idx="4">
                  <c:v>4.9225317999999953</c:v>
                </c:pt>
                <c:pt idx="5">
                  <c:v>4.4122707400000003</c:v>
                </c:pt>
                <c:pt idx="6">
                  <c:v>4.2058599699999952</c:v>
                </c:pt>
                <c:pt idx="7">
                  <c:v>4.1389089599999949</c:v>
                </c:pt>
                <c:pt idx="8">
                  <c:v>4.327218059999991</c:v>
                </c:pt>
              </c:numCache>
            </c:numRef>
          </c:val>
          <c:extLst xmlns:c16r2="http://schemas.microsoft.com/office/drawing/2015/06/chart">
            <c:ext xmlns:c16="http://schemas.microsoft.com/office/drawing/2014/chart" uri="{C3380CC4-5D6E-409C-BE32-E72D297353CC}">
              <c16:uniqueId val="{00000003-A98B-4BE9-BBF3-ECFBDA9A29CA}"/>
            </c:ext>
          </c:extLst>
        </c:ser>
        <c:dLbls/>
        <c:marker val="1"/>
        <c:axId val="49328512"/>
        <c:axId val="49330048"/>
      </c:lineChart>
      <c:catAx>
        <c:axId val="493285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9330048"/>
        <c:crosses val="autoZero"/>
        <c:auto val="1"/>
        <c:lblAlgn val="ctr"/>
        <c:lblOffset val="100"/>
      </c:catAx>
      <c:valAx>
        <c:axId val="49330048"/>
        <c:scaling>
          <c:orientation val="minMax"/>
          <c:max val="16"/>
          <c:min val="1"/>
        </c:scaling>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as % of GDP</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9328512"/>
        <c:crosses val="autoZero"/>
        <c:crossBetween val="between"/>
        <c:majorUnit val="2"/>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Char Title</a:t>
            </a:r>
          </a:p>
        </c:rich>
      </c:tx>
      <c:layout>
        <c:manualLayout>
          <c:xMode val="edge"/>
          <c:yMode val="edge"/>
          <c:x val="0.41782633420822407"/>
          <c:y val="2.7777777777777811E-2"/>
        </c:manualLayout>
      </c:layout>
      <c:spPr>
        <a:noFill/>
        <a:ln>
          <a:noFill/>
        </a:ln>
        <a:effectLst/>
      </c:spPr>
    </c:title>
    <c:plotArea>
      <c:layout/>
      <c:lineChart>
        <c:grouping val="standard"/>
        <c:ser>
          <c:idx val="0"/>
          <c:order val="0"/>
          <c:tx>
            <c:strRef>
              <c:f>Sheet6!$A$27</c:f>
              <c:strCache>
                <c:ptCount val="1"/>
                <c:pt idx="0">
                  <c:v>Cost with UHI and Health Reforms</c:v>
                </c:pt>
              </c:strCache>
            </c:strRef>
          </c:tx>
          <c:spPr>
            <a:ln w="28575" cap="rnd">
              <a:solidFill>
                <a:schemeClr val="accent1"/>
              </a:solidFill>
              <a:round/>
            </a:ln>
            <a:effectLst/>
          </c:spPr>
          <c:marker>
            <c:symbol val="none"/>
          </c:marker>
          <c:cat>
            <c:numRef>
              <c:f>Sheet6!$B$26:$V$26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Sheet6!$B$27:$V$27</c:f>
              <c:numCache>
                <c:formatCode>General</c:formatCode>
                <c:ptCount val="21"/>
                <c:pt idx="0">
                  <c:v>15449.559840890242</c:v>
                </c:pt>
                <c:pt idx="1">
                  <c:v>17049.017345525925</c:v>
                </c:pt>
                <c:pt idx="2">
                  <c:v>18360.370601158927</c:v>
                </c:pt>
                <c:pt idx="3">
                  <c:v>20379.61669519934</c:v>
                </c:pt>
                <c:pt idx="4">
                  <c:v>21891.011240133215</c:v>
                </c:pt>
                <c:pt idx="5">
                  <c:v>24410.672519359607</c:v>
                </c:pt>
                <c:pt idx="6">
                  <c:v>25886.656344117557</c:v>
                </c:pt>
                <c:pt idx="7">
                  <c:v>28247.989957208167</c:v>
                </c:pt>
                <c:pt idx="8">
                  <c:v>31419.133719414516</c:v>
                </c:pt>
                <c:pt idx="9">
                  <c:v>32113.994350662921</c:v>
                </c:pt>
                <c:pt idx="10">
                  <c:v>33623.357444935973</c:v>
                </c:pt>
                <c:pt idx="11">
                  <c:v>35384.069018278489</c:v>
                </c:pt>
                <c:pt idx="12">
                  <c:v>36593.325019317068</c:v>
                </c:pt>
                <c:pt idx="13">
                  <c:v>38203.014814228773</c:v>
                </c:pt>
                <c:pt idx="14">
                  <c:v>40349.683011820052</c:v>
                </c:pt>
                <c:pt idx="15">
                  <c:v>41899.526971244763</c:v>
                </c:pt>
                <c:pt idx="16">
                  <c:v>44282.737214611865</c:v>
                </c:pt>
                <c:pt idx="17">
                  <c:v>46630.232045394536</c:v>
                </c:pt>
                <c:pt idx="18">
                  <c:v>48586.589924936277</c:v>
                </c:pt>
                <c:pt idx="19">
                  <c:v>51159.900134126845</c:v>
                </c:pt>
                <c:pt idx="20">
                  <c:v>54073.677651148231</c:v>
                </c:pt>
              </c:numCache>
            </c:numRef>
          </c:val>
          <c:extLst xmlns:c16r2="http://schemas.microsoft.com/office/drawing/2015/06/chart">
            <c:ext xmlns:c16="http://schemas.microsoft.com/office/drawing/2014/chart" uri="{C3380CC4-5D6E-409C-BE32-E72D297353CC}">
              <c16:uniqueId val="{00000000-D2E6-420B-B429-2121DA7040F7}"/>
            </c:ext>
          </c:extLst>
        </c:ser>
        <c:ser>
          <c:idx val="1"/>
          <c:order val="1"/>
          <c:tx>
            <c:strRef>
              <c:f>Sheet6!$A$28</c:f>
              <c:strCache>
                <c:ptCount val="1"/>
                <c:pt idx="0">
                  <c:v>Cost without UHI</c:v>
                </c:pt>
              </c:strCache>
            </c:strRef>
          </c:tx>
          <c:spPr>
            <a:ln w="28575" cap="rnd">
              <a:solidFill>
                <a:schemeClr val="accent2"/>
              </a:solidFill>
              <a:round/>
            </a:ln>
            <a:effectLst/>
          </c:spPr>
          <c:marker>
            <c:symbol val="none"/>
          </c:marker>
          <c:cat>
            <c:numRef>
              <c:f>Sheet6!$B$26:$V$26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Sheet6!$B$28:$V$28</c:f>
              <c:numCache>
                <c:formatCode>General</c:formatCode>
                <c:ptCount val="21"/>
                <c:pt idx="0">
                  <c:v>13721.330118393809</c:v>
                </c:pt>
                <c:pt idx="1">
                  <c:v>14980.67127644854</c:v>
                </c:pt>
                <c:pt idx="2">
                  <c:v>16355.43073993466</c:v>
                </c:pt>
                <c:pt idx="3">
                  <c:v>17855.564648049411</c:v>
                </c:pt>
                <c:pt idx="4">
                  <c:v>19492.633408863097</c:v>
                </c:pt>
                <c:pt idx="5">
                  <c:v>21279.02215616922</c:v>
                </c:pt>
                <c:pt idx="6">
                  <c:v>23228.292083710723</c:v>
                </c:pt>
                <c:pt idx="7">
                  <c:v>25355.355543159367</c:v>
                </c:pt>
                <c:pt idx="8">
                  <c:v>27676.562372334465</c:v>
                </c:pt>
                <c:pt idx="9">
                  <c:v>30209.822545305902</c:v>
                </c:pt>
                <c:pt idx="10">
                  <c:v>32974.674529035939</c:v>
                </c:pt>
                <c:pt idx="11">
                  <c:v>35992.548907402699</c:v>
                </c:pt>
                <c:pt idx="12">
                  <c:v>39286.802183773121</c:v>
                </c:pt>
                <c:pt idx="13">
                  <c:v>42882.744815492995</c:v>
                </c:pt>
                <c:pt idx="14">
                  <c:v>46807.713615976289</c:v>
                </c:pt>
                <c:pt idx="15">
                  <c:v>51091.729003823821</c:v>
                </c:pt>
                <c:pt idx="16">
                  <c:v>55767.387549101768</c:v>
                </c:pt>
                <c:pt idx="17">
                  <c:v>60869.719543614985</c:v>
                </c:pt>
                <c:pt idx="18">
                  <c:v>66437.333743595402</c:v>
                </c:pt>
                <c:pt idx="19">
                  <c:v>72512.416193251891</c:v>
                </c:pt>
                <c:pt idx="20">
                  <c:v>79140.84326802734</c:v>
                </c:pt>
              </c:numCache>
            </c:numRef>
          </c:val>
          <c:extLst xmlns:c16r2="http://schemas.microsoft.com/office/drawing/2015/06/chart">
            <c:ext xmlns:c16="http://schemas.microsoft.com/office/drawing/2014/chart" uri="{C3380CC4-5D6E-409C-BE32-E72D297353CC}">
              <c16:uniqueId val="{00000001-D2E6-420B-B429-2121DA7040F7}"/>
            </c:ext>
          </c:extLst>
        </c:ser>
        <c:ser>
          <c:idx val="2"/>
          <c:order val="2"/>
          <c:tx>
            <c:strRef>
              <c:f>Sheet6!$A$29</c:f>
              <c:strCache>
                <c:ptCount val="1"/>
                <c:pt idx="0">
                  <c:v>Cost with UHI and No Health Reforms </c:v>
                </c:pt>
              </c:strCache>
            </c:strRef>
          </c:tx>
          <c:spPr>
            <a:ln w="28575" cap="rnd">
              <a:solidFill>
                <a:schemeClr val="accent3"/>
              </a:solidFill>
              <a:round/>
            </a:ln>
            <a:effectLst/>
          </c:spPr>
          <c:marker>
            <c:symbol val="none"/>
          </c:marker>
          <c:cat>
            <c:numRef>
              <c:f>Sheet6!$B$26:$V$26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Sheet6!$B$29:$V$29</c:f>
              <c:numCache>
                <c:formatCode>General</c:formatCode>
                <c:ptCount val="21"/>
                <c:pt idx="0">
                  <c:v>16699.321036246227</c:v>
                </c:pt>
                <c:pt idx="1">
                  <c:v>18815.416314513015</c:v>
                </c:pt>
                <c:pt idx="2">
                  <c:v>20742.112839481008</c:v>
                </c:pt>
                <c:pt idx="3">
                  <c:v>23838.028050171881</c:v>
                </c:pt>
                <c:pt idx="4">
                  <c:v>26315.496254228052</c:v>
                </c:pt>
                <c:pt idx="5">
                  <c:v>30019.786288539261</c:v>
                </c:pt>
                <c:pt idx="6">
                  <c:v>33091.094484644927</c:v>
                </c:pt>
                <c:pt idx="7">
                  <c:v>36975.036124495447</c:v>
                </c:pt>
                <c:pt idx="8">
                  <c:v>42192.715881074226</c:v>
                </c:pt>
                <c:pt idx="9">
                  <c:v>45349.157516520747</c:v>
                </c:pt>
                <c:pt idx="10">
                  <c:v>49005.072602559172</c:v>
                </c:pt>
                <c:pt idx="11">
                  <c:v>52764.34570300558</c:v>
                </c:pt>
                <c:pt idx="12">
                  <c:v>57123.115303375962</c:v>
                </c:pt>
                <c:pt idx="13">
                  <c:v>61607.883380038817</c:v>
                </c:pt>
                <c:pt idx="14">
                  <c:v>66807.310353383931</c:v>
                </c:pt>
                <c:pt idx="15">
                  <c:v>72157.067305021061</c:v>
                </c:pt>
                <c:pt idx="16">
                  <c:v>78359.289184573834</c:v>
                </c:pt>
                <c:pt idx="17">
                  <c:v>84739.180347707224</c:v>
                </c:pt>
                <c:pt idx="18">
                  <c:v>92133.438253362314</c:v>
                </c:pt>
                <c:pt idx="19">
                  <c:v>99741.109684517607</c:v>
                </c:pt>
                <c:pt idx="20">
                  <c:v>108559.30614895299</c:v>
                </c:pt>
              </c:numCache>
            </c:numRef>
          </c:val>
          <c:extLst xmlns:c16r2="http://schemas.microsoft.com/office/drawing/2015/06/chart">
            <c:ext xmlns:c16="http://schemas.microsoft.com/office/drawing/2014/chart" uri="{C3380CC4-5D6E-409C-BE32-E72D297353CC}">
              <c16:uniqueId val="{00000002-D2E6-420B-B429-2121DA7040F7}"/>
            </c:ext>
          </c:extLst>
        </c:ser>
        <c:dLbls/>
        <c:marker val="1"/>
        <c:axId val="49709056"/>
        <c:axId val="49710592"/>
      </c:lineChart>
      <c:catAx>
        <c:axId val="497090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9710592"/>
        <c:crosses val="autoZero"/>
        <c:auto val="1"/>
        <c:lblAlgn val="ctr"/>
        <c:lblOffset val="100"/>
      </c:catAx>
      <c:valAx>
        <c:axId val="49710592"/>
        <c:scaling>
          <c:orientation val="minMax"/>
        </c:scaling>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 trillion TL</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970905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4457807160897299"/>
          <c:y val="0.14856481481481501"/>
          <c:w val="0.75692096339197312"/>
          <c:h val="0.54380322251385316"/>
        </c:manualLayout>
      </c:layout>
      <c:lineChart>
        <c:grouping val="standard"/>
        <c:ser>
          <c:idx val="0"/>
          <c:order val="0"/>
          <c:tx>
            <c:strRef>
              <c:f>'slide 8'!$A$3</c:f>
              <c:strCache>
                <c:ptCount val="1"/>
                <c:pt idx="0">
                  <c:v>Number of GPs</c:v>
                </c:pt>
              </c:strCache>
            </c:strRef>
          </c:tx>
          <c:spPr>
            <a:ln w="28575" cap="rnd">
              <a:solidFill>
                <a:schemeClr val="accent1"/>
              </a:solidFill>
              <a:round/>
            </a:ln>
            <a:effectLst/>
          </c:spPr>
          <c:marker>
            <c:symbol val="none"/>
          </c:marker>
          <c:dPt>
            <c:idx val="0"/>
            <c:spPr>
              <a:ln w="28575" cap="rnd">
                <a:solidFill>
                  <a:schemeClr val="accent1"/>
                </a:solidFill>
                <a:round/>
              </a:ln>
              <a:effectLst>
                <a:glow rad="228600">
                  <a:schemeClr val="accent5">
                    <a:satMod val="175000"/>
                    <a:alpha val="40000"/>
                  </a:schemeClr>
                </a:glow>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C7D0-43C7-BB35-AD86DB26713F}"/>
              </c:ext>
            </c:extLst>
          </c:dPt>
          <c:dLbls>
            <c:dLbl>
              <c:idx val="0"/>
              <c:layout>
                <c:manualLayout>
                  <c:x val="-6.0935225077997299E-2"/>
                  <c:y val="-5.555569707452400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7D0-43C7-BB35-AD86DB26713F}"/>
                </c:ext>
              </c:extLst>
            </c:dLbl>
            <c:dLbl>
              <c:idx val="12"/>
              <c:layout>
                <c:manualLayout>
                  <c:x val="-8.4967320261438023E-2"/>
                  <c:y val="-4.609929078014180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7D0-43C7-BB35-AD86DB26713F}"/>
                </c:ext>
              </c:extLst>
            </c:dLbl>
            <c:delete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8'!$B$2:$N$2</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8'!$B$3:$N$3</c:f>
              <c:numCache>
                <c:formatCode>General</c:formatCode>
                <c:ptCount val="13"/>
                <c:pt idx="0">
                  <c:v>30900</c:v>
                </c:pt>
                <c:pt idx="1">
                  <c:v>32019</c:v>
                </c:pt>
                <c:pt idx="2">
                  <c:v>32579</c:v>
                </c:pt>
                <c:pt idx="3">
                  <c:v>34886</c:v>
                </c:pt>
                <c:pt idx="4">
                  <c:v>33383</c:v>
                </c:pt>
                <c:pt idx="5">
                  <c:v>34559</c:v>
                </c:pt>
                <c:pt idx="6">
                  <c:v>35763</c:v>
                </c:pt>
                <c:pt idx="7">
                  <c:v>35911</c:v>
                </c:pt>
                <c:pt idx="8">
                  <c:v>38818</c:v>
                </c:pt>
                <c:pt idx="9">
                  <c:v>39712</c:v>
                </c:pt>
                <c:pt idx="10">
                  <c:v>38877</c:v>
                </c:pt>
                <c:pt idx="11">
                  <c:v>38572</c:v>
                </c:pt>
                <c:pt idx="12">
                  <c:v>39045</c:v>
                </c:pt>
              </c:numCache>
            </c:numRef>
          </c:val>
          <c:smooth val="1"/>
          <c:extLst xmlns:c16r2="http://schemas.microsoft.com/office/drawing/2015/06/chart">
            <c:ext xmlns:c16="http://schemas.microsoft.com/office/drawing/2014/chart" uri="{C3380CC4-5D6E-409C-BE32-E72D297353CC}">
              <c16:uniqueId val="{00000003-C7D0-43C7-BB35-AD86DB26713F}"/>
            </c:ext>
          </c:extLst>
        </c:ser>
        <c:dLbls/>
        <c:marker val="1"/>
        <c:axId val="49641344"/>
        <c:axId val="49642880"/>
      </c:lineChart>
      <c:lineChart>
        <c:grouping val="standard"/>
        <c:ser>
          <c:idx val="1"/>
          <c:order val="1"/>
          <c:tx>
            <c:strRef>
              <c:f>'slide 8'!$A$4</c:f>
              <c:strCache>
                <c:ptCount val="1"/>
                <c:pt idx="0">
                  <c:v>visits to primary care facilities (millions)</c:v>
                </c:pt>
              </c:strCache>
            </c:strRef>
          </c:tx>
          <c:spPr>
            <a:ln w="28575" cap="rnd">
              <a:solidFill>
                <a:schemeClr val="accent2"/>
              </a:solidFill>
              <a:round/>
            </a:ln>
            <a:effectLst/>
          </c:spPr>
          <c:marker>
            <c:symbol val="none"/>
          </c:marker>
          <c:dLbls>
            <c:dLbl>
              <c:idx val="0"/>
              <c:layout>
                <c:manualLayout>
                  <c:x val="-3.4591194968553507E-2"/>
                  <c:y val="5.54592620060749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7D0-43C7-BB35-AD86DB26713F}"/>
                </c:ext>
              </c:extLst>
            </c:dLbl>
            <c:dLbl>
              <c:idx val="12"/>
              <c:layout>
                <c:manualLayout>
                  <c:x val="-6.535947712418301E-2"/>
                  <c:y val="6.737588652482259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7D0-43C7-BB35-AD86DB26713F}"/>
                </c:ext>
              </c:extLst>
            </c:dLbl>
            <c:delete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8'!$B$2:$N$2</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8'!$B$4:$N$4</c:f>
              <c:numCache>
                <c:formatCode>General</c:formatCode>
                <c:ptCount val="13"/>
                <c:pt idx="0">
                  <c:v>74.8</c:v>
                </c:pt>
                <c:pt idx="1">
                  <c:v>85.8</c:v>
                </c:pt>
                <c:pt idx="2">
                  <c:v>89.6</c:v>
                </c:pt>
                <c:pt idx="3">
                  <c:v>115.1</c:v>
                </c:pt>
                <c:pt idx="4">
                  <c:v>130.19999999999999</c:v>
                </c:pt>
                <c:pt idx="5">
                  <c:v>156.69999999999999</c:v>
                </c:pt>
                <c:pt idx="6">
                  <c:v>177.3</c:v>
                </c:pt>
                <c:pt idx="7">
                  <c:v>200.2</c:v>
                </c:pt>
                <c:pt idx="8">
                  <c:v>202.3</c:v>
                </c:pt>
                <c:pt idx="9">
                  <c:v>244.3</c:v>
                </c:pt>
                <c:pt idx="10">
                  <c:v>235.1</c:v>
                </c:pt>
                <c:pt idx="11">
                  <c:v>220.3</c:v>
                </c:pt>
                <c:pt idx="12">
                  <c:v>219.2</c:v>
                </c:pt>
              </c:numCache>
            </c:numRef>
          </c:val>
          <c:smooth val="1"/>
          <c:extLst xmlns:c16r2="http://schemas.microsoft.com/office/drawing/2015/06/chart">
            <c:ext xmlns:c16="http://schemas.microsoft.com/office/drawing/2014/chart" uri="{C3380CC4-5D6E-409C-BE32-E72D297353CC}">
              <c16:uniqueId val="{00000006-C7D0-43C7-BB35-AD86DB26713F}"/>
            </c:ext>
          </c:extLst>
        </c:ser>
        <c:dLbls/>
        <c:marker val="1"/>
        <c:axId val="49658496"/>
        <c:axId val="49656960"/>
      </c:lineChart>
      <c:catAx>
        <c:axId val="496413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9642880"/>
        <c:crosses val="autoZero"/>
        <c:auto val="1"/>
        <c:lblAlgn val="ctr"/>
        <c:lblOffset val="100"/>
      </c:catAx>
      <c:valAx>
        <c:axId val="49642880"/>
        <c:scaling>
          <c:orientation val="minMax"/>
        </c:scaling>
        <c:axPos val="l"/>
        <c:majorGridlines>
          <c:spPr>
            <a:ln w="9525" cap="flat" cmpd="sng" algn="ctr">
              <a:no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9641344"/>
        <c:crosses val="autoZero"/>
        <c:crossBetween val="between"/>
      </c:valAx>
      <c:valAx>
        <c:axId val="49656960"/>
        <c:scaling>
          <c:orientation val="minMax"/>
        </c:scaling>
        <c:axPos val="r"/>
        <c:numFmt formatCode="General"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658496"/>
        <c:crosses val="max"/>
        <c:crossBetween val="between"/>
      </c:valAx>
      <c:catAx>
        <c:axId val="49658496"/>
        <c:scaling>
          <c:orientation val="minMax"/>
        </c:scaling>
        <c:delete val="1"/>
        <c:axPos val="b"/>
        <c:numFmt formatCode="General" sourceLinked="1"/>
        <c:tickLblPos val="none"/>
        <c:crossAx val="49656960"/>
        <c:crosses val="autoZero"/>
        <c:auto val="1"/>
        <c:lblAlgn val="ctr"/>
        <c:lblOffset val="100"/>
      </c:catAx>
      <c:spPr>
        <a:noFill/>
        <a:ln>
          <a:noFill/>
        </a:ln>
        <a:effectLst/>
      </c:spPr>
    </c:plotArea>
    <c:legend>
      <c:legendPos val="b"/>
      <c:layout/>
      <c:spPr>
        <a:noFill/>
        <a:ln>
          <a:solidFill>
            <a:schemeClr val="accent1"/>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1013648293963302"/>
          <c:y val="0.17171296296296304"/>
          <c:w val="0.86486351706036801"/>
          <c:h val="0.61498432487605692"/>
        </c:manualLayout>
      </c:layout>
      <c:lineChart>
        <c:grouping val="standard"/>
        <c:ser>
          <c:idx val="0"/>
          <c:order val="0"/>
          <c:tx>
            <c:strRef>
              <c:f>'slide 8'!$A$21</c:f>
              <c:strCache>
                <c:ptCount val="1"/>
                <c:pt idx="0">
                  <c:v>Number of Specialists</c:v>
                </c:pt>
              </c:strCache>
            </c:strRef>
          </c:tx>
          <c:spPr>
            <a:ln w="28575" cap="rnd">
              <a:solidFill>
                <a:schemeClr val="accent1"/>
              </a:solidFill>
              <a:round/>
            </a:ln>
            <a:effectLst/>
          </c:spPr>
          <c:marker>
            <c:symbol val="none"/>
          </c:marker>
          <c:dLbls>
            <c:dLbl>
              <c:idx val="0"/>
              <c:layout>
                <c:manualLayout>
                  <c:x val="-3.05555555555556E-2"/>
                  <c:y val="-5.55555555555554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1F1-49DD-B23C-8035812BF0E4}"/>
                </c:ext>
              </c:extLst>
            </c:dLbl>
            <c:dLbl>
              <c:idx val="12"/>
              <c:layout>
                <c:manualLayout>
                  <c:x val="-7.5326797385620911E-2"/>
                  <c:y val="-5.299435974758479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1F1-49DD-B23C-8035812BF0E4}"/>
                </c:ext>
              </c:extLst>
            </c:dLbl>
            <c:delete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8'!$B$20:$N$20</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8'!$B$21:$N$21</c:f>
              <c:numCache>
                <c:formatCode>General</c:formatCode>
                <c:ptCount val="13"/>
                <c:pt idx="0">
                  <c:v>45457</c:v>
                </c:pt>
                <c:pt idx="1">
                  <c:v>47103</c:v>
                </c:pt>
                <c:pt idx="2">
                  <c:v>48687</c:v>
                </c:pt>
                <c:pt idx="3">
                  <c:v>49477</c:v>
                </c:pt>
                <c:pt idx="4">
                  <c:v>52868</c:v>
                </c:pt>
                <c:pt idx="5">
                  <c:v>54439</c:v>
                </c:pt>
                <c:pt idx="6">
                  <c:v>56973</c:v>
                </c:pt>
                <c:pt idx="7">
                  <c:v>60655</c:v>
                </c:pt>
                <c:pt idx="8">
                  <c:v>63563</c:v>
                </c:pt>
                <c:pt idx="9">
                  <c:v>66064</c:v>
                </c:pt>
                <c:pt idx="10">
                  <c:v>70103</c:v>
                </c:pt>
                <c:pt idx="11">
                  <c:v>73886</c:v>
                </c:pt>
                <c:pt idx="12">
                  <c:v>75251</c:v>
                </c:pt>
              </c:numCache>
            </c:numRef>
          </c:val>
          <c:smooth val="1"/>
          <c:extLst xmlns:c16r2="http://schemas.microsoft.com/office/drawing/2015/06/chart">
            <c:ext xmlns:c16="http://schemas.microsoft.com/office/drawing/2014/chart" uri="{C3380CC4-5D6E-409C-BE32-E72D297353CC}">
              <c16:uniqueId val="{00000002-01F1-49DD-B23C-8035812BF0E4}"/>
            </c:ext>
          </c:extLst>
        </c:ser>
        <c:dLbls/>
        <c:marker val="1"/>
        <c:axId val="50093056"/>
        <c:axId val="50115328"/>
      </c:lineChart>
      <c:lineChart>
        <c:grouping val="standard"/>
        <c:ser>
          <c:idx val="1"/>
          <c:order val="1"/>
          <c:tx>
            <c:strRef>
              <c:f>'slide 8'!$A$22</c:f>
              <c:strCache>
                <c:ptCount val="1"/>
                <c:pt idx="0">
                  <c:v>visits to specialists (millions)</c:v>
                </c:pt>
              </c:strCache>
            </c:strRef>
          </c:tx>
          <c:spPr>
            <a:ln w="28575" cap="rnd">
              <a:solidFill>
                <a:schemeClr val="accent2"/>
              </a:solidFill>
              <a:round/>
            </a:ln>
            <a:effectLst/>
          </c:spPr>
          <c:marker>
            <c:symbol val="none"/>
          </c:marker>
          <c:dLbls>
            <c:dLbl>
              <c:idx val="0"/>
              <c:layout>
                <c:manualLayout>
                  <c:x val="-2.5000000000000001E-2"/>
                  <c:y val="6.481481481481471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1F1-49DD-B23C-8035812BF0E4}"/>
                </c:ext>
              </c:extLst>
            </c:dLbl>
            <c:dLbl>
              <c:idx val="12"/>
              <c:layout>
                <c:manualLayout>
                  <c:x val="-0.10310457516339903"/>
                  <c:y val="7.476350030714243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1F1-49DD-B23C-8035812BF0E4}"/>
                </c:ext>
              </c:extLst>
            </c:dLbl>
            <c:delete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8'!$B$20:$N$20</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8'!$B$22:$N$22</c:f>
              <c:numCache>
                <c:formatCode>General</c:formatCode>
                <c:ptCount val="13"/>
                <c:pt idx="0">
                  <c:v>134.1</c:v>
                </c:pt>
                <c:pt idx="1">
                  <c:v>141.19999999999999</c:v>
                </c:pt>
                <c:pt idx="2">
                  <c:v>164.9</c:v>
                </c:pt>
                <c:pt idx="3">
                  <c:v>204</c:v>
                </c:pt>
                <c:pt idx="4">
                  <c:v>236.9</c:v>
                </c:pt>
                <c:pt idx="5">
                  <c:v>273.39999999999986</c:v>
                </c:pt>
                <c:pt idx="6">
                  <c:v>301.60000000000002</c:v>
                </c:pt>
                <c:pt idx="7">
                  <c:v>327.3</c:v>
                </c:pt>
                <c:pt idx="8">
                  <c:v>336.8</c:v>
                </c:pt>
                <c:pt idx="9">
                  <c:v>366.9</c:v>
                </c:pt>
                <c:pt idx="10">
                  <c:v>386.7</c:v>
                </c:pt>
                <c:pt idx="11">
                  <c:v>410.1</c:v>
                </c:pt>
                <c:pt idx="12">
                  <c:v>424.8</c:v>
                </c:pt>
              </c:numCache>
            </c:numRef>
          </c:val>
          <c:smooth val="1"/>
          <c:extLst xmlns:c16r2="http://schemas.microsoft.com/office/drawing/2015/06/chart">
            <c:ext xmlns:c16="http://schemas.microsoft.com/office/drawing/2014/chart" uri="{C3380CC4-5D6E-409C-BE32-E72D297353CC}">
              <c16:uniqueId val="{00000005-01F1-49DD-B23C-8035812BF0E4}"/>
            </c:ext>
          </c:extLst>
        </c:ser>
        <c:dLbls/>
        <c:marker val="1"/>
        <c:axId val="50126848"/>
        <c:axId val="50116864"/>
      </c:lineChart>
      <c:catAx>
        <c:axId val="500930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15328"/>
        <c:crosses val="autoZero"/>
        <c:auto val="1"/>
        <c:lblAlgn val="ctr"/>
        <c:lblOffset val="100"/>
      </c:catAx>
      <c:valAx>
        <c:axId val="50115328"/>
        <c:scaling>
          <c:orientation val="minMax"/>
        </c:scaling>
        <c:axPos val="l"/>
        <c:majorGridlines>
          <c:spPr>
            <a:ln w="9525" cap="flat" cmpd="sng" algn="ctr">
              <a:no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093056"/>
        <c:crosses val="autoZero"/>
        <c:crossBetween val="between"/>
      </c:valAx>
      <c:valAx>
        <c:axId val="50116864"/>
        <c:scaling>
          <c:orientation val="minMax"/>
        </c:scaling>
        <c:axPos val="r"/>
        <c:numFmt formatCode="General"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26848"/>
        <c:crosses val="max"/>
        <c:crossBetween val="between"/>
      </c:valAx>
      <c:catAx>
        <c:axId val="50126848"/>
        <c:scaling>
          <c:orientation val="minMax"/>
        </c:scaling>
        <c:delete val="1"/>
        <c:axPos val="b"/>
        <c:numFmt formatCode="General" sourceLinked="1"/>
        <c:tickLblPos val="none"/>
        <c:crossAx val="50116864"/>
        <c:crosses val="autoZero"/>
        <c:auto val="1"/>
        <c:lblAlgn val="ctr"/>
        <c:lblOffset val="100"/>
      </c:cat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absSizeAnchor xmlns:cdr="http://schemas.openxmlformats.org/drawingml/2006/chartDrawing">
    <cdr:from>
      <cdr:x>0.96223</cdr:x>
      <cdr:y>0.04545</cdr:y>
    </cdr:from>
    <cdr:ext cx="0" cy="4495800"/>
    <cdr:cxnSp macro="">
      <cdr:nvCxnSpPr>
        <cdr:cNvPr id="4" name="Straight Connector 3"/>
        <cdr:cNvCxnSpPr/>
      </cdr:nvCxnSpPr>
      <cdr:spPr>
        <a:xfrm xmlns:a="http://schemas.openxmlformats.org/drawingml/2006/main">
          <a:off x="7845425" y="228600"/>
          <a:ext cx="0" cy="449580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absSizeAnchor>
  <cdr:relSizeAnchor xmlns:cdr="http://schemas.openxmlformats.org/drawingml/2006/chartDrawing">
    <cdr:from>
      <cdr:x>0.84878</cdr:x>
      <cdr:y>0.42424</cdr:y>
    </cdr:from>
    <cdr:to>
      <cdr:x>0.97962</cdr:x>
      <cdr:y>0.51515</cdr:y>
    </cdr:to>
    <cdr:sp macro="" textlink="">
      <cdr:nvSpPr>
        <cdr:cNvPr id="5" name="TextBox 4"/>
        <cdr:cNvSpPr txBox="1"/>
      </cdr:nvSpPr>
      <cdr:spPr>
        <a:xfrm xmlns:a="http://schemas.openxmlformats.org/drawingml/2006/main">
          <a:off x="6920474" y="2133600"/>
          <a:ext cx="10668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rgbClr val="FF0000"/>
              </a:solidFill>
            </a:rPr>
            <a:t>100% Coverage line</a:t>
          </a:r>
        </a:p>
      </cdr:txBody>
    </cdr:sp>
  </cdr:relSizeAnchor>
  <cdr:relSizeAnchor xmlns:cdr="http://schemas.openxmlformats.org/drawingml/2006/chartDrawing">
    <cdr:from>
      <cdr:x>0.0183</cdr:x>
      <cdr:y>0.93268</cdr:y>
    </cdr:from>
    <cdr:to>
      <cdr:x>0.51363</cdr:x>
      <cdr:y>1</cdr:y>
    </cdr:to>
    <cdr:sp macro="" textlink="">
      <cdr:nvSpPr>
        <cdr:cNvPr id="6" name="TextBox 7"/>
        <cdr:cNvSpPr txBox="1"/>
      </cdr:nvSpPr>
      <cdr:spPr>
        <a:xfrm xmlns:a="http://schemas.openxmlformats.org/drawingml/2006/main">
          <a:off x="149225" y="4690646"/>
          <a:ext cx="4038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800" dirty="0"/>
            <a:t>Source:  World Bank: Turkey: Expanding Opportunities for the Next Generation: A Report on Life Chances, February 2010 and Health Statistics Yearbook 2014, MOH</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1B9AF-B7F0-46B6-BF8E-3B4EFB7EE8C0}" type="datetimeFigureOut">
              <a:rPr lang="en-US" smtClean="0"/>
              <a:pPr/>
              <a:t>3/3/2017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6DA3F-FAE1-4A47-BE98-13D4F7B562D6}" type="slidenum">
              <a:rPr lang="en-US" smtClean="0"/>
              <a:pPr/>
              <a:t>‹#›</a:t>
            </a:fld>
            <a:endParaRPr lang="en-US"/>
          </a:p>
        </p:txBody>
      </p:sp>
    </p:spTree>
    <p:extLst>
      <p:ext uri="{BB962C8B-B14F-4D97-AF65-F5344CB8AC3E}">
        <p14:creationId xmlns:p14="http://schemas.microsoft.com/office/powerpoint/2010/main" xmlns="" val="2530888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3361455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Latest</a:t>
            </a:r>
            <a:r>
              <a:rPr lang="en-US" baseline="0" dirty="0"/>
              <a:t> year is 2013.</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12</a:t>
            </a:fld>
            <a:endParaRPr lang="en-US"/>
          </a:p>
        </p:txBody>
      </p:sp>
    </p:spTree>
    <p:extLst>
      <p:ext uri="{BB962C8B-B14F-4D97-AF65-F5344CB8AC3E}">
        <p14:creationId xmlns:p14="http://schemas.microsoft.com/office/powerpoint/2010/main" xmlns="" val="4086809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OOP  as percent of total health expenditure</a:t>
            </a:r>
            <a:r>
              <a:rPr lang="en-US" baseline="0" dirty="0"/>
              <a:t> is 14.98% in 2013.  It </a:t>
            </a:r>
            <a:r>
              <a:rPr lang="en-US" dirty="0"/>
              <a:t>was 29.1% in 1999</a:t>
            </a:r>
          </a:p>
          <a:p>
            <a:endParaRPr lang="en-US" dirty="0"/>
          </a:p>
          <a:p>
            <a:r>
              <a:rPr lang="en-US" dirty="0"/>
              <a:t>In 2013, government health expenditure</a:t>
            </a:r>
            <a:r>
              <a:rPr lang="en-US" baseline="0" dirty="0"/>
              <a:t> is 4.3% of GDP.  In 1999, it was 2.9%.</a:t>
            </a:r>
          </a:p>
          <a:p>
            <a:r>
              <a:rPr lang="en-US" baseline="0" dirty="0"/>
              <a:t>In 1999 it was 14.6%</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13</a:t>
            </a:fld>
            <a:endParaRPr lang="en-US"/>
          </a:p>
        </p:txBody>
      </p:sp>
    </p:spTree>
    <p:extLst>
      <p:ext uri="{BB962C8B-B14F-4D97-AF65-F5344CB8AC3E}">
        <p14:creationId xmlns:p14="http://schemas.microsoft.com/office/powerpoint/2010/main" xmlns="" val="2084535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a:t>
            </a:r>
            <a:r>
              <a:rPr lang="en-US" baseline="0" dirty="0"/>
              <a:t> satisfaction in Turkey is 71%.</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14</a:t>
            </a:fld>
            <a:endParaRPr lang="en-US"/>
          </a:p>
        </p:txBody>
      </p:sp>
    </p:spTree>
    <p:extLst>
      <p:ext uri="{BB962C8B-B14F-4D97-AF65-F5344CB8AC3E}">
        <p14:creationId xmlns:p14="http://schemas.microsoft.com/office/powerpoint/2010/main" xmlns="" val="3171321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spending in CESEE countries is less</a:t>
            </a:r>
            <a:r>
              <a:rPr lang="en-US" baseline="0" dirty="0"/>
              <a:t> efficient than in advanced Europe. HE efficiency in CESEE countries is at the l9ower end of emerging market economies. Some SEE countries have higher efficiency with a very low level of expenditure. CIS countries have the most room for improved efficiency.</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15</a:t>
            </a:fld>
            <a:endParaRPr lang="en-US"/>
          </a:p>
        </p:txBody>
      </p:sp>
    </p:spTree>
    <p:extLst>
      <p:ext uri="{BB962C8B-B14F-4D97-AF65-F5344CB8AC3E}">
        <p14:creationId xmlns:p14="http://schemas.microsoft.com/office/powerpoint/2010/main" xmlns="" val="404865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16</a:t>
            </a:fld>
            <a:endParaRPr lang="en-US"/>
          </a:p>
        </p:txBody>
      </p:sp>
    </p:spTree>
    <p:extLst>
      <p:ext uri="{BB962C8B-B14F-4D97-AF65-F5344CB8AC3E}">
        <p14:creationId xmlns:p14="http://schemas.microsoft.com/office/powerpoint/2010/main" xmlns="" val="3274125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17</a:t>
            </a:fld>
            <a:endParaRPr lang="en-US"/>
          </a:p>
        </p:txBody>
      </p:sp>
    </p:spTree>
    <p:extLst>
      <p:ext uri="{BB962C8B-B14F-4D97-AF65-F5344CB8AC3E}">
        <p14:creationId xmlns:p14="http://schemas.microsoft.com/office/powerpoint/2010/main" xmlns="" val="1246037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Even if cost-containment efforts are put in place, the Organization for Economic Co-operation and Development (OECD) still predicts that public spending on health in its member states will rise from an average of 6% of GDP across its member states in 2006-10 to around 9.5% of GDP in 2060. With no cost containment, that proportion would reach 14%.</a:t>
            </a:r>
          </a:p>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18</a:t>
            </a:fld>
            <a:endParaRPr lang="de-DE" dirty="0"/>
          </a:p>
        </p:txBody>
      </p:sp>
    </p:spTree>
    <p:extLst>
      <p:ext uri="{BB962C8B-B14F-4D97-AF65-F5344CB8AC3E}">
        <p14:creationId xmlns:p14="http://schemas.microsoft.com/office/powerpoint/2010/main" xmlns="" val="2841388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put, efficiency frontier refers to achieving best possible health outcomes for the lowest cost, the former measured in LE at birth. Needless to say, we could make it more meaningful by also measuring at the age of 65, for instance, or even better, in terms of Healthy LE, or HALE.  There are really two components to it, one addressing</a:t>
            </a:r>
            <a:r>
              <a:rPr lang="en-US" baseline="0" dirty="0"/>
              <a:t> risk factors amenable to prevention and effectively managing and treating conditions to avoid mortality.</a:t>
            </a:r>
          </a:p>
          <a:p>
            <a:endParaRPr lang="en-US" baseline="0" dirty="0"/>
          </a:p>
          <a:p>
            <a:r>
              <a:rPr lang="en-US" baseline="0" dirty="0"/>
              <a:t>Value based health care is the ends to avoidable mortality, by focussing on the value we get for our </a:t>
            </a:r>
            <a:r>
              <a:rPr lang="en-US" baseline="0" dirty="0" err="1"/>
              <a:t>Kums</a:t>
            </a:r>
            <a:r>
              <a:rPr lang="en-US" baseline="0" dirty="0"/>
              <a:t>  or dollars rather than how much services we produce, so much as less about productivity, and more about performance. I would like to note here that performance is often understood in terms of health outcomes, which is indeed a very large part of it. But in reality it is more than that, and includes to social and academic functions for instance that the healthcare system plays in a given society. </a:t>
            </a:r>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19</a:t>
            </a:fld>
            <a:endParaRPr lang="de-DE" dirty="0"/>
          </a:p>
        </p:txBody>
      </p:sp>
    </p:spTree>
    <p:extLst>
      <p:ext uri="{BB962C8B-B14F-4D97-AF65-F5344CB8AC3E}">
        <p14:creationId xmlns:p14="http://schemas.microsoft.com/office/powerpoint/2010/main" xmlns="" val="566294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20</a:t>
            </a:fld>
            <a:endParaRPr lang="en-US"/>
          </a:p>
        </p:txBody>
      </p:sp>
    </p:spTree>
    <p:extLst>
      <p:ext uri="{BB962C8B-B14F-4D97-AF65-F5344CB8AC3E}">
        <p14:creationId xmlns:p14="http://schemas.microsoft.com/office/powerpoint/2010/main" xmlns="" val="1484119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7FBB2-5846-4CB3-90B4-143FC78ABB54}" type="slidenum">
              <a:rPr lang="en-US" smtClean="0"/>
              <a:pPr/>
              <a:t>21</a:t>
            </a:fld>
            <a:endParaRPr lang="en-US"/>
          </a:p>
        </p:txBody>
      </p:sp>
    </p:spTree>
    <p:extLst>
      <p:ext uri="{BB962C8B-B14F-4D97-AF65-F5344CB8AC3E}">
        <p14:creationId xmlns:p14="http://schemas.microsoft.com/office/powerpoint/2010/main" xmlns="" val="132758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1978425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22</a:t>
            </a:fld>
            <a:endParaRPr lang="de-DE" dirty="0"/>
          </a:p>
        </p:txBody>
      </p:sp>
    </p:spTree>
    <p:extLst>
      <p:ext uri="{BB962C8B-B14F-4D97-AF65-F5344CB8AC3E}">
        <p14:creationId xmlns:p14="http://schemas.microsoft.com/office/powerpoint/2010/main" xmlns="" val="1857398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combines new data from </a:t>
            </a:r>
            <a:r>
              <a:rPr lang="en-US" baseline="0" dirty="0" err="1"/>
              <a:t>Levent</a:t>
            </a:r>
            <a:r>
              <a:rPr lang="en-US" baseline="0" dirty="0"/>
              <a:t> and data from old slide</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23</a:t>
            </a:fld>
            <a:endParaRPr lang="en-US"/>
          </a:p>
        </p:txBody>
      </p:sp>
    </p:spTree>
    <p:extLst>
      <p:ext uri="{BB962C8B-B14F-4D97-AF65-F5344CB8AC3E}">
        <p14:creationId xmlns:p14="http://schemas.microsoft.com/office/powerpoint/2010/main" xmlns="" val="3244936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about equitable</a:t>
            </a:r>
            <a:r>
              <a:rPr lang="en-US" baseline="0" dirty="0"/>
              <a:t> coverage, but not only in the health sector and at the individual level and not only for cure, but rather prevention.</a:t>
            </a:r>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24</a:t>
            </a:fld>
            <a:endParaRPr lang="de-DE" dirty="0"/>
          </a:p>
        </p:txBody>
      </p:sp>
    </p:spTree>
    <p:extLst>
      <p:ext uri="{BB962C8B-B14F-4D97-AF65-F5344CB8AC3E}">
        <p14:creationId xmlns:p14="http://schemas.microsoft.com/office/powerpoint/2010/main" xmlns="" val="44193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26</a:t>
            </a:fld>
            <a:endParaRPr lang="de-DE" dirty="0"/>
          </a:p>
        </p:txBody>
      </p:sp>
    </p:spTree>
    <p:extLst>
      <p:ext uri="{BB962C8B-B14F-4D97-AF65-F5344CB8AC3E}">
        <p14:creationId xmlns:p14="http://schemas.microsoft.com/office/powerpoint/2010/main" xmlns="" val="3987992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EF639403-FC49-4E74-828C-AC3D25CF975C}" type="slidenum">
              <a:rPr lang="en-US" smtClean="0"/>
              <a:pPr/>
              <a:t>27</a:t>
            </a:fld>
            <a:endParaRPr lang="en-US"/>
          </a:p>
        </p:txBody>
      </p:sp>
    </p:spTree>
    <p:extLst>
      <p:ext uri="{BB962C8B-B14F-4D97-AF65-F5344CB8AC3E}">
        <p14:creationId xmlns:p14="http://schemas.microsoft.com/office/powerpoint/2010/main" xmlns="" val="2227429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aseline="0" dirty="0"/>
          </a:p>
          <a:p>
            <a:r>
              <a:rPr lang="en-US" baseline="0" dirty="0"/>
              <a:t>N.B. THE COMMONWEALTH FUND SHOULD HAVE THE LATEST ON THIS ONE AS THIS IS UPDATED ON A YEARLY BASIS.</a:t>
            </a:r>
          </a:p>
          <a:p>
            <a:endParaRPr lang="en-US" baseline="0" dirty="0"/>
          </a:p>
          <a:p>
            <a:r>
              <a:rPr lang="en-US" b="1" baseline="0" dirty="0"/>
              <a:t>Alessia: it seems that 2014 is the latest year for country-level scorecards; I find that the commonwealth fund published US state-level scorecards in 2015 and US local-level scorecards in 2016 only?</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EF639403-FC49-4E74-828C-AC3D25CF975C}" type="slidenum">
              <a:rPr lang="en-US" smtClean="0"/>
              <a:pPr/>
              <a:t>28</a:t>
            </a:fld>
            <a:endParaRPr lang="en-US"/>
          </a:p>
        </p:txBody>
      </p:sp>
    </p:spTree>
    <p:extLst>
      <p:ext uri="{BB962C8B-B14F-4D97-AF65-F5344CB8AC3E}">
        <p14:creationId xmlns:p14="http://schemas.microsoft.com/office/powerpoint/2010/main" xmlns="" val="1503399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Political commitment and leadership are not just buzzwords. They do matter!</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Five attempts to establish UHI, first in 1967, 1969, 1974, 1992 the last being in 1998</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SSK established in 1945 transferred to SGK in 2006</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err="1"/>
              <a:t>Emekli</a:t>
            </a:r>
            <a:r>
              <a:rPr lang="en-US" dirty="0"/>
              <a:t> </a:t>
            </a:r>
            <a:r>
              <a:rPr lang="en-US" dirty="0" err="1"/>
              <a:t>Sandigi</a:t>
            </a:r>
            <a:r>
              <a:rPr lang="en-US" dirty="0"/>
              <a:t>: 1954 transferred to SGK in 2006</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BagKur:1972 transferred to SGK in 2006</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and Green Card 1992, with MOH</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t>First White Paper 1993</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t>New constitution in 1982 refers to right to social security and states that UHI could be established (Article 56)</a:t>
            </a:r>
          </a:p>
          <a:p>
            <a:endParaRPr lang="en-US" dirty="0"/>
          </a:p>
          <a:p>
            <a:pPr>
              <a:lnSpc>
                <a:spcPct val="90000"/>
              </a:lnSpc>
            </a:pPr>
            <a:r>
              <a:rPr lang="en-US" dirty="0"/>
              <a:t>End of almost two decades of coalition governments</a:t>
            </a:r>
          </a:p>
          <a:p>
            <a:pPr>
              <a:lnSpc>
                <a:spcPct val="90000"/>
              </a:lnSpc>
            </a:pPr>
            <a:r>
              <a:rPr lang="en-US" dirty="0"/>
              <a:t>Explicit interest in the health sector</a:t>
            </a:r>
          </a:p>
          <a:p>
            <a:pPr>
              <a:lnSpc>
                <a:spcPct val="90000"/>
              </a:lnSpc>
            </a:pPr>
            <a:r>
              <a:rPr lang="en-US" dirty="0"/>
              <a:t>Issuance of post-election Urgent Action Program (UAP) with explicit reference to health sector</a:t>
            </a:r>
          </a:p>
          <a:p>
            <a:pPr>
              <a:lnSpc>
                <a:spcPct val="90000"/>
              </a:lnSpc>
            </a:pPr>
            <a:r>
              <a:rPr lang="en-US" dirty="0"/>
              <a:t>Issuance of </a:t>
            </a:r>
            <a:r>
              <a:rPr lang="en-US" dirty="0" err="1"/>
              <a:t>Gov’t</a:t>
            </a:r>
            <a:r>
              <a:rPr lang="en-US" dirty="0"/>
              <a:t> Program for Transformation in Health based on objective assessment of the health status and sector</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239498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367123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health</a:t>
            </a:r>
            <a:r>
              <a:rPr lang="en-US" baseline="0" dirty="0"/>
              <a:t> expenditure as % of GDP for Turkey is 4.9% in 2000, 6.03% in 2007, and 5.59% in 2013</a:t>
            </a:r>
          </a:p>
          <a:p>
            <a:r>
              <a:rPr lang="en-US" baseline="0" dirty="0"/>
              <a:t>Government health expenditure as % of general government health expenditure is 9.76% in 2000, 11.8% in 2007, and 10.74% in 2013.</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5</a:t>
            </a:fld>
            <a:endParaRPr lang="en-US"/>
          </a:p>
        </p:txBody>
      </p:sp>
    </p:spTree>
    <p:extLst>
      <p:ext uri="{BB962C8B-B14F-4D97-AF65-F5344CB8AC3E}">
        <p14:creationId xmlns:p14="http://schemas.microsoft.com/office/powerpoint/2010/main" xmlns="" val="1085311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6</a:t>
            </a:fld>
            <a:endParaRPr lang="en-US"/>
          </a:p>
        </p:txBody>
      </p:sp>
    </p:spTree>
    <p:extLst>
      <p:ext uri="{BB962C8B-B14F-4D97-AF65-F5344CB8AC3E}">
        <p14:creationId xmlns:p14="http://schemas.microsoft.com/office/powerpoint/2010/main" xmlns="" val="423625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7</a:t>
            </a:fld>
            <a:endParaRPr lang="en-US"/>
          </a:p>
        </p:txBody>
      </p:sp>
    </p:spTree>
    <p:extLst>
      <p:ext uri="{BB962C8B-B14F-4D97-AF65-F5344CB8AC3E}">
        <p14:creationId xmlns:p14="http://schemas.microsoft.com/office/powerpoint/2010/main" xmlns="" val="50572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9</a:t>
            </a:fld>
            <a:endParaRPr lang="en-US"/>
          </a:p>
        </p:txBody>
      </p:sp>
    </p:spTree>
    <p:extLst>
      <p:ext uri="{BB962C8B-B14F-4D97-AF65-F5344CB8AC3E}">
        <p14:creationId xmlns:p14="http://schemas.microsoft.com/office/powerpoint/2010/main" xmlns="" val="540482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Breadth: Population</a:t>
            </a:r>
            <a:r>
              <a:rPr lang="en-US" baseline="0" dirty="0"/>
              <a:t> coverage from 64% in 2003 to 94% in 2008</a:t>
            </a:r>
          </a:p>
          <a:p>
            <a:endParaRPr lang="en-US" baseline="0" dirty="0"/>
          </a:p>
          <a:p>
            <a:r>
              <a:rPr lang="en-US" baseline="0" dirty="0"/>
              <a:t>Scope: cost sharing: 2 YTL per visit, 10 to 20% of pharmaceuticals</a:t>
            </a:r>
          </a:p>
          <a:p>
            <a:endParaRPr lang="en-US" baseline="0" dirty="0"/>
          </a:p>
          <a:p>
            <a:r>
              <a:rPr lang="en-US" baseline="0" dirty="0"/>
              <a:t>Depth: almost all services, except IVF and a few others.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11</a:t>
            </a:fld>
            <a:endParaRPr lang="en-US"/>
          </a:p>
        </p:txBody>
      </p:sp>
    </p:spTree>
    <p:extLst>
      <p:ext uri="{BB962C8B-B14F-4D97-AF65-F5344CB8AC3E}">
        <p14:creationId xmlns:p14="http://schemas.microsoft.com/office/powerpoint/2010/main" xmlns="" val="184055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FB2E0CE-DA93-40A1-8190-F8F19895A6B6}" type="datetimeFigureOut">
              <a:rPr lang="en-US" smtClean="0"/>
              <a:pPr/>
              <a:t>3/3/2017</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xmlns="" val="15894782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B2E0CE-DA93-40A1-8190-F8F19895A6B6}"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2D3B6-A205-4DC4-BF9C-BE37C32663D8}" type="slidenum">
              <a:rPr lang="en-US" smtClean="0"/>
              <a:pPr/>
              <a:t>‹#›</a:t>
            </a:fld>
            <a:endParaRPr lang="en-US"/>
          </a:p>
        </p:txBody>
      </p:sp>
    </p:spTree>
    <p:extLst>
      <p:ext uri="{BB962C8B-B14F-4D97-AF65-F5344CB8AC3E}">
        <p14:creationId xmlns:p14="http://schemas.microsoft.com/office/powerpoint/2010/main" xmlns="" val="41878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DFB2E0CE-DA93-40A1-8190-F8F19895A6B6}" type="datetimeFigureOut">
              <a:rPr lang="en-US" smtClean="0"/>
              <a:pPr/>
              <a:t>3/3/2017</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5132D3B6-A205-4DC4-BF9C-BE37C32663D8}" type="slidenum">
              <a:rPr lang="en-US" smtClean="0"/>
              <a:pPr/>
              <a:t>‹#›</a:t>
            </a:fld>
            <a:endParaRPr lang="en-US"/>
          </a:p>
        </p:txBody>
      </p:sp>
    </p:spTree>
    <p:extLst>
      <p:ext uri="{BB962C8B-B14F-4D97-AF65-F5344CB8AC3E}">
        <p14:creationId xmlns:p14="http://schemas.microsoft.com/office/powerpoint/2010/main" xmlns="" val="2384989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a:t>Title of Presentation</a:t>
            </a: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marL="361950" indent="-361950">
              <a:buFont typeface="Arial" panose="020B0604020202020204" pitchFamily="34" charset="0"/>
              <a:buChar cha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vl6pPr>
              <a:defRPr>
                <a:latin typeface="Century Gothic" panose="020B0502020202020204" pitchFamily="34" charset="0"/>
              </a:defRPr>
            </a:lvl6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xmlns="" val="15212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FB2E0CE-DA93-40A1-8190-F8F19895A6B6}"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132D3B6-A205-4DC4-BF9C-BE37C32663D8}"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xmlns="" val="364996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DFB2E0CE-DA93-40A1-8190-F8F19895A6B6}" type="datetimeFigureOut">
              <a:rPr lang="en-US" smtClean="0"/>
              <a:pPr/>
              <a:t>3/3/2017</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5132D3B6-A205-4DC4-BF9C-BE37C32663D8}"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xmlns="" val="687804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DFB2E0CE-DA93-40A1-8190-F8F19895A6B6}" type="datetimeFigureOut">
              <a:rPr lang="en-US" smtClean="0"/>
              <a:pPr/>
              <a:t>3/3/2017</a:t>
            </a:fld>
            <a:endParaRPr lang="en-US"/>
          </a:p>
        </p:txBody>
      </p:sp>
      <p:sp>
        <p:nvSpPr>
          <p:cNvPr id="10" name="Slide Number Placeholder 9"/>
          <p:cNvSpPr>
            <a:spLocks noGrp="1"/>
          </p:cNvSpPr>
          <p:nvPr>
            <p:ph type="sldNum" sz="quarter" idx="16"/>
          </p:nvPr>
        </p:nvSpPr>
        <p:spPr/>
        <p:txBody>
          <a:bodyPr rtlCol="0"/>
          <a:lstStyle/>
          <a:p>
            <a:fld id="{5132D3B6-A205-4DC4-BF9C-BE37C32663D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xmlns="" val="383692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DFB2E0CE-DA93-40A1-8190-F8F19895A6B6}" type="datetimeFigureOut">
              <a:rPr lang="en-US" smtClean="0"/>
              <a:pPr/>
              <a:t>3/3/2017</a:t>
            </a:fld>
            <a:endParaRPr lang="en-US"/>
          </a:p>
        </p:txBody>
      </p:sp>
      <p:sp>
        <p:nvSpPr>
          <p:cNvPr id="12" name="Slide Number Placeholder 11"/>
          <p:cNvSpPr>
            <a:spLocks noGrp="1"/>
          </p:cNvSpPr>
          <p:nvPr>
            <p:ph type="sldNum" sz="quarter" idx="16"/>
          </p:nvPr>
        </p:nvSpPr>
        <p:spPr/>
        <p:txBody>
          <a:bodyPr rtlCol="0"/>
          <a:lstStyle/>
          <a:p>
            <a:fld id="{5132D3B6-A205-4DC4-BF9C-BE37C32663D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xmlns="" val="378073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FB2E0CE-DA93-40A1-8190-F8F19895A6B6}" type="datetimeFigureOut">
              <a:rPr lang="en-US" smtClean="0"/>
              <a:pPr/>
              <a:t>3/3/2017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xmlns="" val="357072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2E0CE-DA93-40A1-8190-F8F19895A6B6}" type="datetimeFigureOut">
              <a:rPr lang="en-US" smtClean="0"/>
              <a:pPr/>
              <a:t>3/3/2017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xmlns="" val="427351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DFB2E0CE-DA93-40A1-8190-F8F19895A6B6}"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132D3B6-A205-4DC4-BF9C-BE37C32663D8}"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xmlns="" val="4469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DFB2E0CE-DA93-40A1-8190-F8F19895A6B6}" type="datetimeFigureOut">
              <a:rPr lang="en-US" smtClean="0"/>
              <a:pPr/>
              <a:t>3/3/2017</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5132D3B6-A205-4DC4-BF9C-BE37C32663D8}"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xmlns="" val="33660817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FB2E0CE-DA93-40A1-8190-F8F19895A6B6}" type="datetimeFigureOut">
              <a:rPr lang="en-US" smtClean="0"/>
              <a:pPr/>
              <a:t>3/3/2017</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xmlns="" val="550750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3124200"/>
            <a:ext cx="6477000" cy="1828800"/>
          </a:xfrm>
        </p:spPr>
        <p:txBody>
          <a:bodyPr>
            <a:normAutofit fontScale="90000"/>
          </a:bodyPr>
          <a:lstStyle/>
          <a:p>
            <a:r>
              <a:rPr lang="en-US" dirty="0"/>
              <a:t>Universal health coverage in Turkey: </a:t>
            </a:r>
            <a:br>
              <a:rPr lang="en-US" dirty="0"/>
            </a:br>
            <a:r>
              <a:rPr lang="en-US" dirty="0"/>
              <a:t>eight lessons Learned and worth sharing</a:t>
            </a:r>
          </a:p>
        </p:txBody>
      </p:sp>
      <p:sp>
        <p:nvSpPr>
          <p:cNvPr id="3" name="Subtitle 2"/>
          <p:cNvSpPr>
            <a:spLocks noGrp="1"/>
          </p:cNvSpPr>
          <p:nvPr>
            <p:ph type="subTitle" idx="1"/>
          </p:nvPr>
        </p:nvSpPr>
        <p:spPr/>
        <p:txBody>
          <a:bodyPr/>
          <a:lstStyle/>
          <a:p>
            <a:r>
              <a:rPr lang="en-US" dirty="0"/>
              <a:t>Enis Barış, Practice Manager, ECA, HNP GP, World Bank</a:t>
            </a:r>
          </a:p>
        </p:txBody>
      </p:sp>
    </p:spTree>
    <p:extLst>
      <p:ext uri="{BB962C8B-B14F-4D97-AF65-F5344CB8AC3E}">
        <p14:creationId xmlns:p14="http://schemas.microsoft.com/office/powerpoint/2010/main" xmlns="" val="984526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dirty="0"/>
              <a:t>Increasing role of private sector in service provision</a:t>
            </a:r>
          </a:p>
        </p:txBody>
      </p:sp>
      <p:graphicFrame>
        <p:nvGraphicFramePr>
          <p:cNvPr id="7" name="Chart 6"/>
          <p:cNvGraphicFramePr>
            <a:graphicFrameLocks/>
          </p:cNvGraphicFramePr>
          <p:nvPr/>
        </p:nvGraphicFramePr>
        <p:xfrm>
          <a:off x="1495168" y="1653345"/>
          <a:ext cx="10188832" cy="483149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494192" y="6484837"/>
            <a:ext cx="5331028" cy="276999"/>
          </a:xfrm>
          <a:prstGeom prst="rect">
            <a:avLst/>
          </a:prstGeom>
        </p:spPr>
        <p:txBody>
          <a:bodyPr wrap="square">
            <a:spAutoFit/>
          </a:bodyPr>
          <a:lstStyle/>
          <a:p>
            <a:pPr algn="ctr"/>
            <a:r>
              <a:rPr lang="en-US" sz="1200" dirty="0"/>
              <a:t>Source: </a:t>
            </a:r>
            <a:r>
              <a:rPr lang="en-US" sz="1200" dirty="0" err="1"/>
              <a:t>MoH</a:t>
            </a:r>
            <a:r>
              <a:rPr lang="en-US" sz="1200" dirty="0"/>
              <a:t> General Directorate of Health Research Turkish Health Statistics 2013</a:t>
            </a:r>
          </a:p>
        </p:txBody>
      </p:sp>
    </p:spTree>
    <p:extLst>
      <p:ext uri="{BB962C8B-B14F-4D97-AF65-F5344CB8AC3E}">
        <p14:creationId xmlns:p14="http://schemas.microsoft.com/office/powerpoint/2010/main" xmlns="" val="863418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a:t>A balancing act between breadth, depth and scope to show results!</a:t>
            </a:r>
          </a:p>
        </p:txBody>
      </p:sp>
      <p:sp>
        <p:nvSpPr>
          <p:cNvPr id="3" name="Text Placeholder 2"/>
          <p:cNvSpPr>
            <a:spLocks noGrp="1"/>
          </p:cNvSpPr>
          <p:nvPr>
            <p:ph type="body" sz="quarter" idx="1"/>
          </p:nvPr>
        </p:nvSpPr>
        <p:spPr/>
        <p:txBody>
          <a:bodyPr>
            <a:normAutofit/>
          </a:bodyPr>
          <a:lstStyle/>
          <a:p>
            <a:pPr algn="ctr"/>
            <a:r>
              <a:rPr lang="en-US" sz="3200" dirty="0"/>
              <a:t>Before</a:t>
            </a:r>
          </a:p>
        </p:txBody>
      </p:sp>
      <p:sp>
        <p:nvSpPr>
          <p:cNvPr id="5" name="Text Placeholder 4"/>
          <p:cNvSpPr>
            <a:spLocks noGrp="1"/>
          </p:cNvSpPr>
          <p:nvPr>
            <p:ph type="body" sz="quarter" idx="3"/>
          </p:nvPr>
        </p:nvSpPr>
        <p:spPr/>
        <p:txBody>
          <a:bodyPr>
            <a:normAutofit/>
          </a:bodyPr>
          <a:lstStyle/>
          <a:p>
            <a:pPr algn="ctr"/>
            <a:r>
              <a:rPr lang="en-US" sz="3200" dirty="0"/>
              <a:t>After</a:t>
            </a:r>
          </a:p>
        </p:txBody>
      </p:sp>
      <p:sp>
        <p:nvSpPr>
          <p:cNvPr id="7" name="Cube 6"/>
          <p:cNvSpPr/>
          <p:nvPr/>
        </p:nvSpPr>
        <p:spPr>
          <a:xfrm>
            <a:off x="2286000" y="2514600"/>
            <a:ext cx="3352800" cy="3352800"/>
          </a:xfrm>
          <a:prstGeom prst="cube">
            <a:avLst>
              <a:gd name="adj" fmla="val 349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14600" y="5791201"/>
            <a:ext cx="1458156" cy="461665"/>
          </a:xfrm>
          <a:prstGeom prst="rect">
            <a:avLst/>
          </a:prstGeom>
          <a:noFill/>
        </p:spPr>
        <p:txBody>
          <a:bodyPr wrap="none" rtlCol="0">
            <a:spAutoFit/>
          </a:bodyPr>
          <a:lstStyle/>
          <a:p>
            <a:r>
              <a:rPr lang="en-US" sz="2400" dirty="0"/>
              <a:t>Population</a:t>
            </a:r>
          </a:p>
        </p:txBody>
      </p:sp>
      <p:sp>
        <p:nvSpPr>
          <p:cNvPr id="9" name="TextBox 8"/>
          <p:cNvSpPr txBox="1"/>
          <p:nvPr/>
        </p:nvSpPr>
        <p:spPr>
          <a:xfrm rot="18754181">
            <a:off x="4655397" y="5120049"/>
            <a:ext cx="1203856" cy="461665"/>
          </a:xfrm>
          <a:prstGeom prst="rect">
            <a:avLst/>
          </a:prstGeom>
          <a:noFill/>
        </p:spPr>
        <p:txBody>
          <a:bodyPr wrap="none" rtlCol="0">
            <a:spAutoFit/>
          </a:bodyPr>
          <a:lstStyle/>
          <a:p>
            <a:r>
              <a:rPr lang="en-US" sz="2400" dirty="0"/>
              <a:t>Services</a:t>
            </a:r>
          </a:p>
        </p:txBody>
      </p:sp>
      <p:sp>
        <p:nvSpPr>
          <p:cNvPr id="10" name="TextBox 9"/>
          <p:cNvSpPr txBox="1"/>
          <p:nvPr/>
        </p:nvSpPr>
        <p:spPr>
          <a:xfrm rot="16200000">
            <a:off x="5442467" y="3045769"/>
            <a:ext cx="914401" cy="461665"/>
          </a:xfrm>
          <a:prstGeom prst="rect">
            <a:avLst/>
          </a:prstGeom>
          <a:noFill/>
        </p:spPr>
        <p:txBody>
          <a:bodyPr wrap="square" rtlCol="0">
            <a:spAutoFit/>
          </a:bodyPr>
          <a:lstStyle/>
          <a:p>
            <a:r>
              <a:rPr lang="en-US" sz="2400" dirty="0"/>
              <a:t>Costs</a:t>
            </a:r>
          </a:p>
        </p:txBody>
      </p:sp>
      <p:sp>
        <p:nvSpPr>
          <p:cNvPr id="11" name="Cube 10"/>
          <p:cNvSpPr/>
          <p:nvPr/>
        </p:nvSpPr>
        <p:spPr>
          <a:xfrm>
            <a:off x="2286000" y="4343400"/>
            <a:ext cx="1752600" cy="1524000"/>
          </a:xfrm>
          <a:prstGeom prst="cube">
            <a:avLst>
              <a:gd name="adj" fmla="val 239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629400" y="5791201"/>
            <a:ext cx="1458156" cy="461665"/>
          </a:xfrm>
          <a:prstGeom prst="rect">
            <a:avLst/>
          </a:prstGeom>
          <a:noFill/>
        </p:spPr>
        <p:txBody>
          <a:bodyPr wrap="none" rtlCol="0">
            <a:spAutoFit/>
          </a:bodyPr>
          <a:lstStyle/>
          <a:p>
            <a:r>
              <a:rPr lang="en-US" sz="2400" dirty="0"/>
              <a:t>Population</a:t>
            </a:r>
          </a:p>
        </p:txBody>
      </p:sp>
      <p:sp>
        <p:nvSpPr>
          <p:cNvPr id="14" name="TextBox 13"/>
          <p:cNvSpPr txBox="1"/>
          <p:nvPr/>
        </p:nvSpPr>
        <p:spPr>
          <a:xfrm rot="18754181">
            <a:off x="8770197" y="5120049"/>
            <a:ext cx="1203856" cy="461665"/>
          </a:xfrm>
          <a:prstGeom prst="rect">
            <a:avLst/>
          </a:prstGeom>
          <a:noFill/>
        </p:spPr>
        <p:txBody>
          <a:bodyPr wrap="none" rtlCol="0">
            <a:spAutoFit/>
          </a:bodyPr>
          <a:lstStyle/>
          <a:p>
            <a:r>
              <a:rPr lang="en-US" sz="2400" dirty="0"/>
              <a:t>Services</a:t>
            </a:r>
          </a:p>
        </p:txBody>
      </p:sp>
      <p:sp>
        <p:nvSpPr>
          <p:cNvPr id="15" name="TextBox 14"/>
          <p:cNvSpPr txBox="1"/>
          <p:nvPr/>
        </p:nvSpPr>
        <p:spPr>
          <a:xfrm rot="16200000">
            <a:off x="9607946" y="3159090"/>
            <a:ext cx="813043" cy="461665"/>
          </a:xfrm>
          <a:prstGeom prst="rect">
            <a:avLst/>
          </a:prstGeom>
          <a:noFill/>
        </p:spPr>
        <p:txBody>
          <a:bodyPr wrap="none" rtlCol="0">
            <a:spAutoFit/>
          </a:bodyPr>
          <a:lstStyle/>
          <a:p>
            <a:r>
              <a:rPr lang="en-US" sz="2400" dirty="0"/>
              <a:t>Costs</a:t>
            </a:r>
          </a:p>
        </p:txBody>
      </p:sp>
      <p:sp>
        <p:nvSpPr>
          <p:cNvPr id="16" name="Cube 15"/>
          <p:cNvSpPr/>
          <p:nvPr/>
        </p:nvSpPr>
        <p:spPr>
          <a:xfrm>
            <a:off x="6400800" y="3276600"/>
            <a:ext cx="2590800" cy="2590800"/>
          </a:xfrm>
          <a:prstGeom prst="cube">
            <a:avLst>
              <a:gd name="adj" fmla="val 25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p:cNvSpPr/>
          <p:nvPr/>
        </p:nvSpPr>
        <p:spPr>
          <a:xfrm>
            <a:off x="6400800" y="2514600"/>
            <a:ext cx="3352800" cy="3352800"/>
          </a:xfrm>
          <a:prstGeom prst="cube">
            <a:avLst>
              <a:gd name="adj" fmla="val 349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240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461248" cy="990600"/>
          </a:xfrm>
        </p:spPr>
        <p:txBody>
          <a:bodyPr>
            <a:normAutofit/>
          </a:bodyPr>
          <a:lstStyle/>
          <a:p>
            <a:pPr algn="ctr"/>
            <a:r>
              <a:rPr lang="en-US" dirty="0"/>
              <a:t>Evolution of Health Outcomes…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2990707458"/>
              </p:ext>
            </p:extLst>
          </p:nvPr>
        </p:nvGraphicFramePr>
        <p:xfrm>
          <a:off x="2133600" y="1295400"/>
          <a:ext cx="8153400" cy="4708510"/>
        </p:xfrm>
        <a:graphic>
          <a:graphicData uri="http://schemas.openxmlformats.org/drawingml/2006/table">
            <a:tbl>
              <a:tblPr firstRow="1" bandRow="1">
                <a:tableStyleId>{5C22544A-7EE6-4342-B048-85BDC9FD1C3A}</a:tableStyleId>
              </a:tblPr>
              <a:tblGrid>
                <a:gridCol w="3121025">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838200">
                  <a:extLst>
                    <a:ext uri="{9D8B030D-6E8A-4147-A177-3AD203B41FA5}">
                      <a16:colId xmlns:a16="http://schemas.microsoft.com/office/drawing/2014/main" xmlns="" val="20004"/>
                    </a:ext>
                  </a:extLst>
                </a:gridCol>
                <a:gridCol w="765175">
                  <a:extLst>
                    <a:ext uri="{9D8B030D-6E8A-4147-A177-3AD203B41FA5}">
                      <a16:colId xmlns:a16="http://schemas.microsoft.com/office/drawing/2014/main" xmlns="" val="20005"/>
                    </a:ext>
                  </a:extLst>
                </a:gridCol>
              </a:tblGrid>
              <a:tr h="656162">
                <a:tc>
                  <a:txBody>
                    <a:bodyPr/>
                    <a:lstStyle/>
                    <a:p>
                      <a:pPr algn="l" fontAlgn="b"/>
                      <a:r>
                        <a:rPr lang="en-US" sz="1100" b="0" i="0" u="none" strike="noStrike" dirty="0">
                          <a:solidFill>
                            <a:srgbClr val="000000"/>
                          </a:solidFill>
                          <a:effectLst/>
                          <a:latin typeface="Calibri"/>
                        </a:rPr>
                        <a:t>Main Indicators</a:t>
                      </a:r>
                    </a:p>
                  </a:txBody>
                  <a:tcPr marL="9525" marR="9525" marT="9525" marB="0" anchor="b"/>
                </a:tc>
                <a:tc>
                  <a:txBody>
                    <a:bodyPr/>
                    <a:lstStyle/>
                    <a:p>
                      <a:pPr algn="ctr" fontAlgn="b"/>
                      <a:r>
                        <a:rPr lang="en-US" sz="1100" b="0" i="0" u="none" strike="noStrike" dirty="0">
                          <a:solidFill>
                            <a:srgbClr val="000000"/>
                          </a:solidFill>
                          <a:effectLst/>
                          <a:latin typeface="Calibri"/>
                        </a:rPr>
                        <a:t>Turkey, 2000</a:t>
                      </a:r>
                    </a:p>
                  </a:txBody>
                  <a:tcPr marL="9525" marR="9525" marT="9525" marB="0" anchor="b"/>
                </a:tc>
                <a:tc>
                  <a:txBody>
                    <a:bodyPr/>
                    <a:lstStyle/>
                    <a:p>
                      <a:pPr algn="ctr" fontAlgn="b"/>
                      <a:r>
                        <a:rPr lang="en-US" sz="1100" b="0" i="0" u="none" strike="noStrike">
                          <a:solidFill>
                            <a:srgbClr val="000000"/>
                          </a:solidFill>
                          <a:effectLst/>
                          <a:latin typeface="Calibri"/>
                        </a:rPr>
                        <a:t>Turkey, latest</a:t>
                      </a:r>
                    </a:p>
                  </a:txBody>
                  <a:tcPr marL="9525" marR="9525" marT="9525" marB="0" anchor="b"/>
                </a:tc>
                <a:tc>
                  <a:txBody>
                    <a:bodyPr/>
                    <a:lstStyle/>
                    <a:p>
                      <a:pPr algn="ctr" fontAlgn="b"/>
                      <a:r>
                        <a:rPr lang="en-US" sz="1100" b="0" i="0" u="none" strike="noStrike">
                          <a:solidFill>
                            <a:srgbClr val="000000"/>
                          </a:solidFill>
                          <a:effectLst/>
                          <a:latin typeface="Calibri"/>
                        </a:rPr>
                        <a:t>Lowest, latest</a:t>
                      </a:r>
                    </a:p>
                  </a:txBody>
                  <a:tcPr marL="9525" marR="9525" marT="9525" marB="0" anchor="b"/>
                </a:tc>
                <a:tc>
                  <a:txBody>
                    <a:bodyPr/>
                    <a:lstStyle/>
                    <a:p>
                      <a:pPr algn="ctr" fontAlgn="b"/>
                      <a:r>
                        <a:rPr lang="en-US" sz="1100" b="0" i="0" u="none" strike="noStrike">
                          <a:solidFill>
                            <a:srgbClr val="000000"/>
                          </a:solidFill>
                          <a:effectLst/>
                          <a:latin typeface="Calibri"/>
                        </a:rPr>
                        <a:t>Highest, latest</a:t>
                      </a:r>
                    </a:p>
                  </a:txBody>
                  <a:tcPr marL="9525" marR="9525" marT="9525" marB="0" anchor="b"/>
                </a:tc>
                <a:tc>
                  <a:txBody>
                    <a:bodyPr/>
                    <a:lstStyle/>
                    <a:p>
                      <a:pPr algn="ctr" fontAlgn="b"/>
                      <a:r>
                        <a:rPr lang="en-US" sz="1100" b="0" i="0" u="none" strike="noStrike">
                          <a:solidFill>
                            <a:srgbClr val="000000"/>
                          </a:solidFill>
                          <a:effectLst/>
                          <a:latin typeface="Calibri"/>
                        </a:rPr>
                        <a:t>Average Comparator Countries, latest</a:t>
                      </a:r>
                    </a:p>
                  </a:txBody>
                  <a:tcPr marL="9525" marR="9525" marT="9525" marB="0" anchor="b"/>
                </a:tc>
                <a:extLst>
                  <a:ext uri="{0D108BD9-81ED-4DB2-BD59-A6C34878D82A}">
                    <a16:rowId xmlns:a16="http://schemas.microsoft.com/office/drawing/2014/main" xmlns="" val="10000"/>
                  </a:ext>
                </a:extLst>
              </a:tr>
              <a:tr h="301607">
                <a:tc>
                  <a:txBody>
                    <a:bodyPr/>
                    <a:lstStyle/>
                    <a:p>
                      <a:pPr algn="l" fontAlgn="b"/>
                      <a:r>
                        <a:rPr lang="en-US" sz="1100" b="0" i="0" u="none" strike="noStrike">
                          <a:solidFill>
                            <a:srgbClr val="000000"/>
                          </a:solidFill>
                          <a:effectLst/>
                          <a:latin typeface="Calibri"/>
                        </a:rPr>
                        <a:t>One-year-olds immunized with MCV (%)</a:t>
                      </a:r>
                    </a:p>
                  </a:txBody>
                  <a:tcPr marL="9525" marR="9525" marT="9525" marB="0" anchor="b"/>
                </a:tc>
                <a:tc>
                  <a:txBody>
                    <a:bodyPr/>
                    <a:lstStyle/>
                    <a:p>
                      <a:pPr algn="ctr" fontAlgn="b"/>
                      <a:r>
                        <a:rPr lang="en-US" sz="1100" b="0" i="0" u="none" strike="noStrike">
                          <a:solidFill>
                            <a:srgbClr val="000000"/>
                          </a:solidFill>
                          <a:effectLst/>
                          <a:latin typeface="Calibri"/>
                        </a:rPr>
                        <a:t>87</a:t>
                      </a:r>
                    </a:p>
                  </a:txBody>
                  <a:tcPr marL="9525" marR="9525" marT="9525" marB="0" anchor="b"/>
                </a:tc>
                <a:tc>
                  <a:txBody>
                    <a:bodyPr/>
                    <a:lstStyle/>
                    <a:p>
                      <a:pPr algn="ctr" fontAlgn="b"/>
                      <a:r>
                        <a:rPr lang="en-US" sz="1100" b="0" i="0" u="none" strike="noStrike">
                          <a:solidFill>
                            <a:srgbClr val="000000"/>
                          </a:solidFill>
                          <a:effectLst/>
                          <a:latin typeface="Calibri"/>
                        </a:rPr>
                        <a:t>98.0</a:t>
                      </a:r>
                    </a:p>
                  </a:txBody>
                  <a:tcPr marL="9525" marR="9525" marT="9525" marB="0" anchor="b"/>
                </a:tc>
                <a:tc>
                  <a:txBody>
                    <a:bodyPr/>
                    <a:lstStyle/>
                    <a:p>
                      <a:pPr algn="ctr" fontAlgn="b"/>
                      <a:r>
                        <a:rPr lang="en-US" sz="1100" b="0" i="0" u="none" strike="noStrike">
                          <a:solidFill>
                            <a:srgbClr val="000000"/>
                          </a:solidFill>
                          <a:effectLst/>
                          <a:latin typeface="Calibri"/>
                        </a:rPr>
                        <a:t>66.0</a:t>
                      </a:r>
                    </a:p>
                  </a:txBody>
                  <a:tcPr marL="9525" marR="9525" marT="9525" marB="0" anchor="b"/>
                </a:tc>
                <a:tc>
                  <a:txBody>
                    <a:bodyPr/>
                    <a:lstStyle/>
                    <a:p>
                      <a:pPr algn="ctr" fontAlgn="b"/>
                      <a:r>
                        <a:rPr lang="en-US" sz="1100" b="0" i="0" u="none" strike="noStrike">
                          <a:solidFill>
                            <a:srgbClr val="000000"/>
                          </a:solidFill>
                          <a:effectLst/>
                          <a:latin typeface="Calibri"/>
                        </a:rPr>
                        <a:t>99.0</a:t>
                      </a:r>
                    </a:p>
                  </a:txBody>
                  <a:tcPr marL="9525" marR="9525" marT="9525" marB="0" anchor="b"/>
                </a:tc>
                <a:tc>
                  <a:txBody>
                    <a:bodyPr/>
                    <a:lstStyle/>
                    <a:p>
                      <a:pPr algn="ctr" fontAlgn="b"/>
                      <a:r>
                        <a:rPr lang="en-US" sz="1100" b="0" i="0" u="none" strike="noStrike">
                          <a:solidFill>
                            <a:srgbClr val="000000"/>
                          </a:solidFill>
                          <a:effectLst/>
                          <a:latin typeface="Calibri"/>
                        </a:rPr>
                        <a:t>90.7</a:t>
                      </a:r>
                    </a:p>
                  </a:txBody>
                  <a:tcPr marL="9525" marR="9525" marT="9525" marB="0" anchor="b"/>
                </a:tc>
                <a:extLst>
                  <a:ext uri="{0D108BD9-81ED-4DB2-BD59-A6C34878D82A}">
                    <a16:rowId xmlns:a16="http://schemas.microsoft.com/office/drawing/2014/main" xmlns="" val="10001"/>
                  </a:ext>
                </a:extLst>
              </a:tr>
              <a:tr h="400273">
                <a:tc>
                  <a:txBody>
                    <a:bodyPr/>
                    <a:lstStyle/>
                    <a:p>
                      <a:pPr algn="l" fontAlgn="b"/>
                      <a:r>
                        <a:rPr lang="en-US" sz="1100" b="0" i="0" u="none" strike="noStrike">
                          <a:solidFill>
                            <a:srgbClr val="000000"/>
                          </a:solidFill>
                          <a:effectLst/>
                          <a:latin typeface="Calibri"/>
                        </a:rPr>
                        <a:t>Diphtheria tetanus toxoid and pertussis (DTP3) immunization coverage among 1-year</a:t>
                      </a:r>
                    </a:p>
                  </a:txBody>
                  <a:tcPr marL="9525" marR="9525" marT="9525" marB="0" anchor="b"/>
                </a:tc>
                <a:tc>
                  <a:txBody>
                    <a:bodyPr/>
                    <a:lstStyle/>
                    <a:p>
                      <a:pPr algn="ctr" fontAlgn="b"/>
                      <a:r>
                        <a:rPr lang="en-US" sz="1100" b="0" i="0" u="none" strike="noStrike">
                          <a:solidFill>
                            <a:srgbClr val="000000"/>
                          </a:solidFill>
                          <a:effectLst/>
                          <a:latin typeface="Calibri"/>
                        </a:rPr>
                        <a:t>85</a:t>
                      </a:r>
                    </a:p>
                  </a:txBody>
                  <a:tcPr marL="9525" marR="9525" marT="9525" marB="0" anchor="b"/>
                </a:tc>
                <a:tc>
                  <a:txBody>
                    <a:bodyPr/>
                    <a:lstStyle/>
                    <a:p>
                      <a:pPr algn="ctr" fontAlgn="b"/>
                      <a:r>
                        <a:rPr lang="en-US" sz="1100" b="0" i="0" u="none" strike="noStrike" dirty="0">
                          <a:solidFill>
                            <a:srgbClr val="000000"/>
                          </a:solidFill>
                          <a:effectLst/>
                          <a:latin typeface="Calibri"/>
                        </a:rPr>
                        <a:t>98.0</a:t>
                      </a:r>
                    </a:p>
                  </a:txBody>
                  <a:tcPr marL="9525" marR="9525" marT="9525" marB="0" anchor="b"/>
                </a:tc>
                <a:tc>
                  <a:txBody>
                    <a:bodyPr/>
                    <a:lstStyle/>
                    <a:p>
                      <a:pPr algn="ctr" fontAlgn="b"/>
                      <a:r>
                        <a:rPr lang="en-US" sz="1100" b="0" i="0" u="none" strike="noStrike">
                          <a:solidFill>
                            <a:srgbClr val="000000"/>
                          </a:solidFill>
                          <a:effectLst/>
                          <a:latin typeface="Calibri"/>
                        </a:rPr>
                        <a:t>65.0</a:t>
                      </a:r>
                    </a:p>
                  </a:txBody>
                  <a:tcPr marL="9525" marR="9525" marT="9525" marB="0" anchor="b"/>
                </a:tc>
                <a:tc>
                  <a:txBody>
                    <a:bodyPr/>
                    <a:lstStyle/>
                    <a:p>
                      <a:pPr algn="ctr" fontAlgn="b"/>
                      <a:r>
                        <a:rPr lang="en-US" sz="1100" b="0" i="0" u="none" strike="noStrike">
                          <a:solidFill>
                            <a:srgbClr val="000000"/>
                          </a:solidFill>
                          <a:effectLst/>
                          <a:latin typeface="Calibri"/>
                        </a:rPr>
                        <a:t>99.0</a:t>
                      </a:r>
                    </a:p>
                  </a:txBody>
                  <a:tcPr marL="9525" marR="9525" marT="9525" marB="0" anchor="b"/>
                </a:tc>
                <a:tc>
                  <a:txBody>
                    <a:bodyPr/>
                    <a:lstStyle/>
                    <a:p>
                      <a:pPr algn="ctr" fontAlgn="b"/>
                      <a:r>
                        <a:rPr lang="en-US" sz="1100" b="0" i="0" u="none" strike="noStrike">
                          <a:solidFill>
                            <a:srgbClr val="000000"/>
                          </a:solidFill>
                          <a:effectLst/>
                          <a:latin typeface="Calibri"/>
                        </a:rPr>
                        <a:t>89.5</a:t>
                      </a:r>
                    </a:p>
                  </a:txBody>
                  <a:tcPr marL="9525" marR="9525" marT="9525" marB="0" anchor="b"/>
                </a:tc>
                <a:extLst>
                  <a:ext uri="{0D108BD9-81ED-4DB2-BD59-A6C34878D82A}">
                    <a16:rowId xmlns:a16="http://schemas.microsoft.com/office/drawing/2014/main" xmlns="" val="10002"/>
                  </a:ext>
                </a:extLst>
              </a:tr>
              <a:tr h="301607">
                <a:tc>
                  <a:txBody>
                    <a:bodyPr/>
                    <a:lstStyle/>
                    <a:p>
                      <a:pPr algn="l" fontAlgn="b"/>
                      <a:r>
                        <a:rPr lang="en-US" sz="1100" b="0" i="0" u="none" strike="noStrike">
                          <a:solidFill>
                            <a:srgbClr val="000000"/>
                          </a:solidFill>
                          <a:effectLst/>
                          <a:latin typeface="Calibri"/>
                        </a:rPr>
                        <a:t>Infant mortality rate (per 1 000 live births) both sexes</a:t>
                      </a:r>
                    </a:p>
                  </a:txBody>
                  <a:tcPr marL="9525" marR="9525" marT="9525" marB="0" anchor="b"/>
                </a:tc>
                <a:tc>
                  <a:txBody>
                    <a:bodyPr/>
                    <a:lstStyle/>
                    <a:p>
                      <a:pPr algn="ctr" fontAlgn="b"/>
                      <a:r>
                        <a:rPr lang="en-US" sz="1100" b="0" i="0" u="none" strike="noStrike">
                          <a:solidFill>
                            <a:srgbClr val="000000"/>
                          </a:solidFill>
                          <a:effectLst/>
                          <a:latin typeface="Calibri"/>
                        </a:rPr>
                        <a:t>33.7</a:t>
                      </a:r>
                    </a:p>
                  </a:txBody>
                  <a:tcPr marL="9525" marR="9525" marT="9525" marB="0" anchor="b"/>
                </a:tc>
                <a:tc>
                  <a:txBody>
                    <a:bodyPr/>
                    <a:lstStyle/>
                    <a:p>
                      <a:pPr algn="ctr" fontAlgn="b"/>
                      <a:r>
                        <a:rPr lang="en-US" sz="1100" b="0" i="0" u="none" strike="noStrike" dirty="0">
                          <a:solidFill>
                            <a:srgbClr val="FF0000"/>
                          </a:solidFill>
                          <a:effectLst/>
                          <a:latin typeface="Calibri"/>
                        </a:rPr>
                        <a:t>16.5</a:t>
                      </a:r>
                    </a:p>
                  </a:txBody>
                  <a:tcPr marL="9525" marR="9525" marT="9525" marB="0" anchor="b"/>
                </a:tc>
                <a:tc>
                  <a:txBody>
                    <a:bodyPr/>
                    <a:lstStyle/>
                    <a:p>
                      <a:pPr algn="ctr" fontAlgn="b"/>
                      <a:r>
                        <a:rPr lang="en-US" sz="1100" b="0" i="0" u="none" strike="noStrike">
                          <a:solidFill>
                            <a:srgbClr val="000000"/>
                          </a:solidFill>
                          <a:effectLst/>
                          <a:latin typeface="Calibri"/>
                        </a:rPr>
                        <a:t>3.8</a:t>
                      </a:r>
                    </a:p>
                  </a:txBody>
                  <a:tcPr marL="9525" marR="9525" marT="9525" marB="0" anchor="b"/>
                </a:tc>
                <a:tc>
                  <a:txBody>
                    <a:bodyPr/>
                    <a:lstStyle/>
                    <a:p>
                      <a:pPr algn="ctr" fontAlgn="b"/>
                      <a:r>
                        <a:rPr lang="en-US" sz="1100" b="0" i="0" u="none" strike="noStrike">
                          <a:solidFill>
                            <a:srgbClr val="000000"/>
                          </a:solidFill>
                          <a:effectLst/>
                          <a:latin typeface="Calibri"/>
                        </a:rPr>
                        <a:t>32.8</a:t>
                      </a:r>
                    </a:p>
                  </a:txBody>
                  <a:tcPr marL="9525" marR="9525" marT="9525" marB="0" anchor="b"/>
                </a:tc>
                <a:tc>
                  <a:txBody>
                    <a:bodyPr/>
                    <a:lstStyle/>
                    <a:p>
                      <a:pPr algn="ctr" fontAlgn="b"/>
                      <a:r>
                        <a:rPr lang="en-US" sz="1100" b="0" i="0" u="none" strike="noStrike">
                          <a:solidFill>
                            <a:srgbClr val="000000"/>
                          </a:solidFill>
                          <a:effectLst/>
                          <a:latin typeface="Calibri"/>
                        </a:rPr>
                        <a:t>10.9</a:t>
                      </a:r>
                    </a:p>
                  </a:txBody>
                  <a:tcPr marL="9525" marR="9525" marT="9525" marB="0" anchor="b"/>
                </a:tc>
                <a:extLst>
                  <a:ext uri="{0D108BD9-81ED-4DB2-BD59-A6C34878D82A}">
                    <a16:rowId xmlns:a16="http://schemas.microsoft.com/office/drawing/2014/main" xmlns="" val="10003"/>
                  </a:ext>
                </a:extLst>
              </a:tr>
              <a:tr h="400273">
                <a:tc>
                  <a:txBody>
                    <a:bodyPr/>
                    <a:lstStyle/>
                    <a:p>
                      <a:pPr algn="l" fontAlgn="b"/>
                      <a:r>
                        <a:rPr lang="en-US" sz="1100" b="0" i="0" u="none" strike="noStrike">
                          <a:solidFill>
                            <a:srgbClr val="000000"/>
                          </a:solidFill>
                          <a:effectLst/>
                          <a:latin typeface="Calibri"/>
                        </a:rPr>
                        <a:t>Under-5 mortality rate (probability of dying by age 5 per 1000 live births) both sexes</a:t>
                      </a:r>
                    </a:p>
                  </a:txBody>
                  <a:tcPr marL="9525" marR="9525" marT="9525" marB="0" anchor="b"/>
                </a:tc>
                <a:tc>
                  <a:txBody>
                    <a:bodyPr/>
                    <a:lstStyle/>
                    <a:p>
                      <a:pPr algn="ctr" fontAlgn="b"/>
                      <a:r>
                        <a:rPr lang="en-US" sz="1100" b="0" i="0" u="none" strike="noStrike">
                          <a:solidFill>
                            <a:srgbClr val="000000"/>
                          </a:solidFill>
                          <a:effectLst/>
                          <a:latin typeface="Calibri"/>
                        </a:rPr>
                        <a:t>41.7</a:t>
                      </a:r>
                    </a:p>
                  </a:txBody>
                  <a:tcPr marL="9525" marR="9525" marT="9525" marB="0" anchor="b"/>
                </a:tc>
                <a:tc>
                  <a:txBody>
                    <a:bodyPr/>
                    <a:lstStyle/>
                    <a:p>
                      <a:pPr algn="ctr" fontAlgn="b"/>
                      <a:r>
                        <a:rPr lang="en-US" sz="1100" b="0" i="0" u="none" strike="noStrike" dirty="0">
                          <a:solidFill>
                            <a:srgbClr val="FF0000"/>
                          </a:solidFill>
                          <a:effectLst/>
                          <a:latin typeface="Calibri"/>
                        </a:rPr>
                        <a:t>19.2</a:t>
                      </a:r>
                    </a:p>
                  </a:txBody>
                  <a:tcPr marL="9525" marR="9525" marT="9525" marB="0" anchor="b"/>
                </a:tc>
                <a:tc>
                  <a:txBody>
                    <a:bodyPr/>
                    <a:lstStyle/>
                    <a:p>
                      <a:pPr algn="ctr" fontAlgn="b"/>
                      <a:r>
                        <a:rPr lang="en-US" sz="1100" b="0" i="0" u="none" strike="noStrike">
                          <a:solidFill>
                            <a:srgbClr val="000000"/>
                          </a:solidFill>
                          <a:effectLst/>
                          <a:latin typeface="Calibri"/>
                        </a:rPr>
                        <a:t>4.5</a:t>
                      </a:r>
                    </a:p>
                  </a:txBody>
                  <a:tcPr marL="9525" marR="9525" marT="9525" marB="0" anchor="b"/>
                </a:tc>
                <a:tc>
                  <a:txBody>
                    <a:bodyPr/>
                    <a:lstStyle/>
                    <a:p>
                      <a:pPr algn="ctr" fontAlgn="b"/>
                      <a:r>
                        <a:rPr lang="en-US" sz="1100" b="0" i="0" u="none" strike="noStrike">
                          <a:solidFill>
                            <a:srgbClr val="000000"/>
                          </a:solidFill>
                          <a:effectLst/>
                          <a:latin typeface="Calibri"/>
                        </a:rPr>
                        <a:t>43.9</a:t>
                      </a:r>
                    </a:p>
                  </a:txBody>
                  <a:tcPr marL="9525" marR="9525" marT="9525" marB="0" anchor="b"/>
                </a:tc>
                <a:tc>
                  <a:txBody>
                    <a:bodyPr/>
                    <a:lstStyle/>
                    <a:p>
                      <a:pPr algn="ctr" fontAlgn="b"/>
                      <a:r>
                        <a:rPr lang="en-US" sz="1100" b="0" i="0" u="none" strike="noStrike">
                          <a:solidFill>
                            <a:srgbClr val="000000"/>
                          </a:solidFill>
                          <a:effectLst/>
                          <a:latin typeface="Calibri"/>
                        </a:rPr>
                        <a:t>12.9</a:t>
                      </a:r>
                    </a:p>
                  </a:txBody>
                  <a:tcPr marL="9525" marR="9525" marT="9525" marB="0" anchor="b"/>
                </a:tc>
                <a:extLst>
                  <a:ext uri="{0D108BD9-81ED-4DB2-BD59-A6C34878D82A}">
                    <a16:rowId xmlns:a16="http://schemas.microsoft.com/office/drawing/2014/main" xmlns="" val="10004"/>
                  </a:ext>
                </a:extLst>
              </a:tr>
              <a:tr h="218262">
                <a:tc>
                  <a:txBody>
                    <a:bodyPr/>
                    <a:lstStyle/>
                    <a:p>
                      <a:pPr algn="l" fontAlgn="b"/>
                      <a:r>
                        <a:rPr lang="en-US" sz="1100" b="0" i="0" u="none" strike="noStrike">
                          <a:solidFill>
                            <a:srgbClr val="000000"/>
                          </a:solidFill>
                          <a:effectLst/>
                          <a:latin typeface="Calibri"/>
                        </a:rPr>
                        <a:t>Maternal mortality ratio</a:t>
                      </a:r>
                    </a:p>
                  </a:txBody>
                  <a:tcPr marL="9525" marR="9525" marT="9525" marB="0" anchor="b"/>
                </a:tc>
                <a:tc>
                  <a:txBody>
                    <a:bodyPr/>
                    <a:lstStyle/>
                    <a:p>
                      <a:pPr algn="ctr" fontAlgn="b"/>
                      <a:r>
                        <a:rPr lang="en-US" sz="1100" b="0" i="0" u="none" strike="noStrike">
                          <a:solidFill>
                            <a:srgbClr val="000000"/>
                          </a:solidFill>
                          <a:effectLst/>
                          <a:latin typeface="Calibri"/>
                        </a:rPr>
                        <a:t>33</a:t>
                      </a:r>
                    </a:p>
                  </a:txBody>
                  <a:tcPr marL="9525" marR="9525" marT="9525" marB="0" anchor="b"/>
                </a:tc>
                <a:tc>
                  <a:txBody>
                    <a:bodyPr/>
                    <a:lstStyle/>
                    <a:p>
                      <a:pPr algn="ctr" fontAlgn="b"/>
                      <a:r>
                        <a:rPr lang="en-US" sz="1100" b="0" i="0" u="none" strike="noStrike" dirty="0">
                          <a:solidFill>
                            <a:srgbClr val="00B050"/>
                          </a:solidFill>
                          <a:effectLst/>
                          <a:latin typeface="Calibri"/>
                        </a:rPr>
                        <a:t>20.0</a:t>
                      </a:r>
                    </a:p>
                  </a:txBody>
                  <a:tcPr marL="9525" marR="9525" marT="9525" marB="0" anchor="b"/>
                </a:tc>
                <a:tc>
                  <a:txBody>
                    <a:bodyPr/>
                    <a:lstStyle/>
                    <a:p>
                      <a:pPr algn="ctr" fontAlgn="b"/>
                      <a:r>
                        <a:rPr lang="en-US" sz="1100" b="0" i="0" u="none" strike="noStrike">
                          <a:solidFill>
                            <a:srgbClr val="000000"/>
                          </a:solidFill>
                          <a:effectLst/>
                          <a:latin typeface="Calibri"/>
                        </a:rPr>
                        <a:t>3.0</a:t>
                      </a:r>
                    </a:p>
                  </a:txBody>
                  <a:tcPr marL="9525" marR="9525" marT="9525" marB="0" anchor="b"/>
                </a:tc>
                <a:tc>
                  <a:txBody>
                    <a:bodyPr/>
                    <a:lstStyle/>
                    <a:p>
                      <a:pPr algn="ctr" fontAlgn="b"/>
                      <a:r>
                        <a:rPr lang="en-US" sz="1100" b="0" i="0" u="none" strike="noStrike">
                          <a:solidFill>
                            <a:srgbClr val="000000"/>
                          </a:solidFill>
                          <a:effectLst/>
                          <a:latin typeface="Calibri"/>
                        </a:rPr>
                        <a:t>140.0</a:t>
                      </a:r>
                    </a:p>
                  </a:txBody>
                  <a:tcPr marL="9525" marR="9525" marT="9525" marB="0" anchor="b"/>
                </a:tc>
                <a:tc>
                  <a:txBody>
                    <a:bodyPr/>
                    <a:lstStyle/>
                    <a:p>
                      <a:pPr algn="ctr" fontAlgn="b"/>
                      <a:r>
                        <a:rPr lang="en-US" sz="1100" b="0" i="0" u="none" strike="noStrike">
                          <a:solidFill>
                            <a:srgbClr val="000000"/>
                          </a:solidFill>
                          <a:effectLst/>
                          <a:latin typeface="Calibri"/>
                        </a:rPr>
                        <a:t>44.6</a:t>
                      </a:r>
                    </a:p>
                  </a:txBody>
                  <a:tcPr marL="9525" marR="9525" marT="9525" marB="0" anchor="b"/>
                </a:tc>
                <a:extLst>
                  <a:ext uri="{0D108BD9-81ED-4DB2-BD59-A6C34878D82A}">
                    <a16:rowId xmlns:a16="http://schemas.microsoft.com/office/drawing/2014/main" xmlns="" val="10005"/>
                  </a:ext>
                </a:extLst>
              </a:tr>
              <a:tr h="218262">
                <a:tc>
                  <a:txBody>
                    <a:bodyPr/>
                    <a:lstStyle/>
                    <a:p>
                      <a:pPr algn="l" fontAlgn="b"/>
                      <a:r>
                        <a:rPr lang="en-US" sz="1100" b="0" i="0" u="none" strike="noStrike">
                          <a:solidFill>
                            <a:srgbClr val="000000"/>
                          </a:solidFill>
                          <a:effectLst/>
                          <a:latin typeface="Calibri"/>
                        </a:rPr>
                        <a:t>Life expectancy at birth (years) both sexes</a:t>
                      </a:r>
                    </a:p>
                  </a:txBody>
                  <a:tcPr marL="9525" marR="9525" marT="9525" marB="0" anchor="b"/>
                </a:tc>
                <a:tc>
                  <a:txBody>
                    <a:bodyPr/>
                    <a:lstStyle/>
                    <a:p>
                      <a:pPr algn="ctr" fontAlgn="b"/>
                      <a:r>
                        <a:rPr lang="en-US" sz="1100" b="0" i="0" u="none" strike="noStrike">
                          <a:solidFill>
                            <a:srgbClr val="000000"/>
                          </a:solidFill>
                          <a:effectLst/>
                          <a:latin typeface="Calibri"/>
                        </a:rPr>
                        <a:t>70</a:t>
                      </a:r>
                    </a:p>
                  </a:txBody>
                  <a:tcPr marL="9525" marR="9525" marT="9525" marB="0" anchor="b"/>
                </a:tc>
                <a:tc>
                  <a:txBody>
                    <a:bodyPr/>
                    <a:lstStyle/>
                    <a:p>
                      <a:pPr algn="ctr" fontAlgn="b"/>
                      <a:r>
                        <a:rPr lang="en-US" sz="1100" b="0" i="0" u="none" strike="noStrike" dirty="0">
                          <a:solidFill>
                            <a:srgbClr val="00B050"/>
                          </a:solidFill>
                          <a:effectLst/>
                          <a:latin typeface="Calibri"/>
                        </a:rPr>
                        <a:t>75.2</a:t>
                      </a:r>
                    </a:p>
                  </a:txBody>
                  <a:tcPr marL="9525" marR="9525" marT="9525" marB="0" anchor="b"/>
                </a:tc>
                <a:tc>
                  <a:txBody>
                    <a:bodyPr/>
                    <a:lstStyle/>
                    <a:p>
                      <a:pPr algn="ctr" fontAlgn="b"/>
                      <a:r>
                        <a:rPr lang="en-US" sz="1100" b="0" i="0" u="none" strike="noStrike">
                          <a:solidFill>
                            <a:srgbClr val="000000"/>
                          </a:solidFill>
                          <a:effectLst/>
                          <a:latin typeface="Calibri"/>
                        </a:rPr>
                        <a:t>56.7</a:t>
                      </a:r>
                    </a:p>
                  </a:txBody>
                  <a:tcPr marL="9525" marR="9525" marT="9525" marB="0" anchor="b"/>
                </a:tc>
                <a:tc>
                  <a:txBody>
                    <a:bodyPr/>
                    <a:lstStyle/>
                    <a:p>
                      <a:pPr algn="ctr" fontAlgn="b"/>
                      <a:r>
                        <a:rPr lang="en-US" sz="1100" b="0" i="0" u="none" strike="noStrike">
                          <a:solidFill>
                            <a:srgbClr val="000000"/>
                          </a:solidFill>
                          <a:effectLst/>
                          <a:latin typeface="Calibri"/>
                        </a:rPr>
                        <a:t>79.8</a:t>
                      </a:r>
                    </a:p>
                  </a:txBody>
                  <a:tcPr marL="9525" marR="9525" marT="9525" marB="0" anchor="b"/>
                </a:tc>
                <a:tc>
                  <a:txBody>
                    <a:bodyPr/>
                    <a:lstStyle/>
                    <a:p>
                      <a:pPr algn="ctr" fontAlgn="b"/>
                      <a:r>
                        <a:rPr lang="en-US" sz="1100" b="0" i="0" u="none" strike="noStrike">
                          <a:solidFill>
                            <a:srgbClr val="000000"/>
                          </a:solidFill>
                          <a:effectLst/>
                          <a:latin typeface="Calibri"/>
                        </a:rPr>
                        <a:t>73.9</a:t>
                      </a:r>
                    </a:p>
                  </a:txBody>
                  <a:tcPr marL="9525" marR="9525" marT="9525" marB="0" anchor="b"/>
                </a:tc>
                <a:extLst>
                  <a:ext uri="{0D108BD9-81ED-4DB2-BD59-A6C34878D82A}">
                    <a16:rowId xmlns:a16="http://schemas.microsoft.com/office/drawing/2014/main" xmlns="" val="10006"/>
                  </a:ext>
                </a:extLst>
              </a:tr>
              <a:tr h="332676">
                <a:tc>
                  <a:txBody>
                    <a:bodyPr/>
                    <a:lstStyle/>
                    <a:p>
                      <a:pPr algn="l" fontAlgn="b"/>
                      <a:r>
                        <a:rPr lang="en-US" sz="1100" b="0" i="0" u="none" strike="noStrike">
                          <a:solidFill>
                            <a:srgbClr val="000000"/>
                          </a:solidFill>
                          <a:effectLst/>
                          <a:latin typeface="Calibri"/>
                        </a:rPr>
                        <a:t>Total expenditure on health as percentage of gross domestic product</a:t>
                      </a:r>
                    </a:p>
                  </a:txBody>
                  <a:tcPr marL="9525" marR="9525" marT="9525" marB="0" anchor="b"/>
                </a:tc>
                <a:tc>
                  <a:txBody>
                    <a:bodyPr/>
                    <a:lstStyle/>
                    <a:p>
                      <a:pPr algn="ctr" fontAlgn="b"/>
                      <a:r>
                        <a:rPr lang="en-US" sz="1100" b="0" i="0" u="none" strike="noStrike">
                          <a:solidFill>
                            <a:srgbClr val="000000"/>
                          </a:solidFill>
                          <a:effectLst/>
                          <a:latin typeface="Calibri"/>
                        </a:rPr>
                        <a:t>5</a:t>
                      </a:r>
                    </a:p>
                  </a:txBody>
                  <a:tcPr marL="9525" marR="9525" marT="9525" marB="0" anchor="b"/>
                </a:tc>
                <a:tc>
                  <a:txBody>
                    <a:bodyPr/>
                    <a:lstStyle/>
                    <a:p>
                      <a:pPr algn="ctr" fontAlgn="b"/>
                      <a:r>
                        <a:rPr lang="en-US" sz="1100" b="0" i="0" u="none" strike="noStrike" dirty="0">
                          <a:solidFill>
                            <a:srgbClr val="00B050"/>
                          </a:solidFill>
                          <a:effectLst/>
                          <a:latin typeface="Calibri"/>
                        </a:rPr>
                        <a:t>5.6</a:t>
                      </a:r>
                    </a:p>
                  </a:txBody>
                  <a:tcPr marL="9525" marR="9525" marT="9525" marB="0" anchor="b"/>
                </a:tc>
                <a:tc>
                  <a:txBody>
                    <a:bodyPr/>
                    <a:lstStyle/>
                    <a:p>
                      <a:pPr algn="ctr" fontAlgn="b"/>
                      <a:r>
                        <a:rPr lang="en-US" sz="1100" b="0" i="0" u="none" strike="noStrike">
                          <a:solidFill>
                            <a:srgbClr val="000000"/>
                          </a:solidFill>
                          <a:effectLst/>
                          <a:latin typeface="Calibri"/>
                        </a:rPr>
                        <a:t>3.4</a:t>
                      </a:r>
                    </a:p>
                  </a:txBody>
                  <a:tcPr marL="9525" marR="9525" marT="9525" marB="0" anchor="b"/>
                </a:tc>
                <a:tc>
                  <a:txBody>
                    <a:bodyPr/>
                    <a:lstStyle/>
                    <a:p>
                      <a:pPr algn="ctr" fontAlgn="b"/>
                      <a:r>
                        <a:rPr lang="en-US" sz="1100" b="0" i="0" u="none" strike="noStrike">
                          <a:solidFill>
                            <a:srgbClr val="000000"/>
                          </a:solidFill>
                          <a:effectLst/>
                          <a:latin typeface="Calibri"/>
                        </a:rPr>
                        <a:t>10.6</a:t>
                      </a:r>
                    </a:p>
                  </a:txBody>
                  <a:tcPr marL="9525" marR="9525" marT="9525" marB="0" anchor="b"/>
                </a:tc>
                <a:tc>
                  <a:txBody>
                    <a:bodyPr/>
                    <a:lstStyle/>
                    <a:p>
                      <a:pPr algn="ctr" fontAlgn="b"/>
                      <a:r>
                        <a:rPr lang="en-US" sz="1100" b="0" i="0" u="none" strike="noStrike">
                          <a:solidFill>
                            <a:srgbClr val="000000"/>
                          </a:solidFill>
                          <a:effectLst/>
                          <a:latin typeface="Calibri"/>
                        </a:rPr>
                        <a:t>6.9</a:t>
                      </a:r>
                    </a:p>
                  </a:txBody>
                  <a:tcPr marL="9525" marR="9525" marT="9525" marB="0" anchor="b"/>
                </a:tc>
                <a:extLst>
                  <a:ext uri="{0D108BD9-81ED-4DB2-BD59-A6C34878D82A}">
                    <a16:rowId xmlns:a16="http://schemas.microsoft.com/office/drawing/2014/main" xmlns="" val="10007"/>
                  </a:ext>
                </a:extLst>
              </a:tr>
              <a:tr h="498940">
                <a:tc>
                  <a:txBody>
                    <a:bodyPr/>
                    <a:lstStyle/>
                    <a:p>
                      <a:pPr algn="l" fontAlgn="b"/>
                      <a:r>
                        <a:rPr lang="en-US" sz="1100" b="0" i="0" u="none" strike="noStrike">
                          <a:solidFill>
                            <a:srgbClr val="000000"/>
                          </a:solidFill>
                          <a:effectLst/>
                          <a:latin typeface="Calibri"/>
                        </a:rPr>
                        <a:t>General government expenditure on health as percentage of total government expenditure</a:t>
                      </a:r>
                    </a:p>
                  </a:txBody>
                  <a:tcPr marL="9525" marR="9525" marT="9525" marB="0" anchor="b"/>
                </a:tc>
                <a:tc>
                  <a:txBody>
                    <a:bodyPr/>
                    <a:lstStyle/>
                    <a:p>
                      <a:pPr algn="ctr" fontAlgn="b"/>
                      <a:r>
                        <a:rPr lang="en-US" sz="1100" b="0" i="0" u="none" strike="noStrike">
                          <a:solidFill>
                            <a:srgbClr val="000000"/>
                          </a:solidFill>
                          <a:effectLst/>
                          <a:latin typeface="Calibri"/>
                        </a:rPr>
                        <a:t>9.8</a:t>
                      </a:r>
                    </a:p>
                  </a:txBody>
                  <a:tcPr marL="9525" marR="9525" marT="9525" marB="0" anchor="b"/>
                </a:tc>
                <a:tc>
                  <a:txBody>
                    <a:bodyPr/>
                    <a:lstStyle/>
                    <a:p>
                      <a:pPr algn="ctr" fontAlgn="b"/>
                      <a:r>
                        <a:rPr lang="en-US" sz="1100" b="0" i="0" u="none" strike="noStrike" dirty="0">
                          <a:solidFill>
                            <a:srgbClr val="00B050"/>
                          </a:solidFill>
                          <a:effectLst/>
                          <a:latin typeface="Calibri"/>
                        </a:rPr>
                        <a:t>10.7</a:t>
                      </a:r>
                    </a:p>
                  </a:txBody>
                  <a:tcPr marL="9525" marR="9525" marT="9525" marB="0" anchor="b"/>
                </a:tc>
                <a:tc>
                  <a:txBody>
                    <a:bodyPr/>
                    <a:lstStyle/>
                    <a:p>
                      <a:pPr algn="ctr" fontAlgn="b"/>
                      <a:r>
                        <a:rPr lang="en-US" sz="1100" b="0" i="0" u="none" strike="noStrike">
                          <a:solidFill>
                            <a:srgbClr val="000000"/>
                          </a:solidFill>
                          <a:effectLst/>
                          <a:latin typeface="Calibri"/>
                        </a:rPr>
                        <a:t>4.3</a:t>
                      </a:r>
                    </a:p>
                  </a:txBody>
                  <a:tcPr marL="9525" marR="9525" marT="9525" marB="0" anchor="b"/>
                </a:tc>
                <a:tc>
                  <a:txBody>
                    <a:bodyPr/>
                    <a:lstStyle/>
                    <a:p>
                      <a:pPr algn="ctr" fontAlgn="b"/>
                      <a:r>
                        <a:rPr lang="en-US" sz="1100" b="0" i="0" u="none" strike="noStrike">
                          <a:solidFill>
                            <a:srgbClr val="000000"/>
                          </a:solidFill>
                          <a:effectLst/>
                          <a:latin typeface="Calibri"/>
                        </a:rPr>
                        <a:t>31.8</a:t>
                      </a:r>
                    </a:p>
                  </a:txBody>
                  <a:tcPr marL="9525" marR="9525" marT="9525" marB="0" anchor="b"/>
                </a:tc>
                <a:tc>
                  <a:txBody>
                    <a:bodyPr/>
                    <a:lstStyle/>
                    <a:p>
                      <a:pPr algn="ctr" fontAlgn="b"/>
                      <a:r>
                        <a:rPr lang="en-US" sz="1100" b="0" i="0" u="none" strike="noStrike">
                          <a:solidFill>
                            <a:srgbClr val="000000"/>
                          </a:solidFill>
                          <a:effectLst/>
                          <a:latin typeface="Calibri"/>
                        </a:rPr>
                        <a:t>13.0</a:t>
                      </a:r>
                    </a:p>
                  </a:txBody>
                  <a:tcPr marL="9525" marR="9525" marT="9525" marB="0" anchor="b"/>
                </a:tc>
                <a:extLst>
                  <a:ext uri="{0D108BD9-81ED-4DB2-BD59-A6C34878D82A}">
                    <a16:rowId xmlns:a16="http://schemas.microsoft.com/office/drawing/2014/main" xmlns="" val="10008"/>
                  </a:ext>
                </a:extLst>
              </a:tr>
              <a:tr h="332676">
                <a:tc>
                  <a:txBody>
                    <a:bodyPr/>
                    <a:lstStyle/>
                    <a:p>
                      <a:pPr algn="l" fontAlgn="b"/>
                      <a:r>
                        <a:rPr lang="en-US" sz="1100" b="0" i="0" u="none" strike="noStrike">
                          <a:solidFill>
                            <a:srgbClr val="000000"/>
                          </a:solidFill>
                          <a:effectLst/>
                          <a:latin typeface="Calibri"/>
                        </a:rPr>
                        <a:t>Per capita government expenditure on health (PPP int. $)</a:t>
                      </a:r>
                    </a:p>
                  </a:txBody>
                  <a:tcPr marL="9525" marR="9525" marT="9525" marB="0" anchor="b"/>
                </a:tc>
                <a:tc>
                  <a:txBody>
                    <a:bodyPr/>
                    <a:lstStyle/>
                    <a:p>
                      <a:pPr algn="ctr" fontAlgn="b"/>
                      <a:r>
                        <a:rPr lang="en-US" sz="1100" b="0" i="0" u="none" strike="noStrike">
                          <a:solidFill>
                            <a:srgbClr val="000000"/>
                          </a:solidFill>
                          <a:effectLst/>
                          <a:latin typeface="Calibri"/>
                        </a:rPr>
                        <a:t>436.5</a:t>
                      </a:r>
                    </a:p>
                  </a:txBody>
                  <a:tcPr marL="9525" marR="9525" marT="9525" marB="0" anchor="b"/>
                </a:tc>
                <a:tc>
                  <a:txBody>
                    <a:bodyPr/>
                    <a:lstStyle/>
                    <a:p>
                      <a:pPr algn="ctr" fontAlgn="b"/>
                      <a:r>
                        <a:rPr lang="en-US" sz="1100" b="0" i="0" u="none" strike="noStrike">
                          <a:solidFill>
                            <a:srgbClr val="000000"/>
                          </a:solidFill>
                          <a:effectLst/>
                          <a:latin typeface="Calibri"/>
                        </a:rPr>
                        <a:t>1053.5</a:t>
                      </a:r>
                    </a:p>
                  </a:txBody>
                  <a:tcPr marL="9525" marR="9525" marT="9525" marB="0" anchor="b"/>
                </a:tc>
                <a:tc>
                  <a:txBody>
                    <a:bodyPr/>
                    <a:lstStyle/>
                    <a:p>
                      <a:pPr algn="ctr" fontAlgn="b"/>
                      <a:r>
                        <a:rPr lang="en-US" sz="1100" b="0" i="0" u="none" strike="noStrike">
                          <a:solidFill>
                            <a:srgbClr val="000000"/>
                          </a:solidFill>
                          <a:effectLst/>
                          <a:latin typeface="Calibri"/>
                        </a:rPr>
                        <a:t>655.9</a:t>
                      </a:r>
                    </a:p>
                  </a:txBody>
                  <a:tcPr marL="9525" marR="9525" marT="9525" marB="0" anchor="b"/>
                </a:tc>
                <a:tc>
                  <a:txBody>
                    <a:bodyPr/>
                    <a:lstStyle/>
                    <a:p>
                      <a:pPr algn="ctr" fontAlgn="b"/>
                      <a:r>
                        <a:rPr lang="en-US" sz="1100" b="0" i="0" u="none" strike="noStrike">
                          <a:solidFill>
                            <a:srgbClr val="000000"/>
                          </a:solidFill>
                          <a:effectLst/>
                          <a:latin typeface="Calibri"/>
                        </a:rPr>
                        <a:t>1724.6</a:t>
                      </a:r>
                    </a:p>
                  </a:txBody>
                  <a:tcPr marL="9525" marR="9525" marT="9525" marB="0" anchor="b"/>
                </a:tc>
                <a:tc>
                  <a:txBody>
                    <a:bodyPr/>
                    <a:lstStyle/>
                    <a:p>
                      <a:pPr algn="ctr" fontAlgn="b"/>
                      <a:r>
                        <a:rPr lang="en-US" sz="1100" b="0" i="0" u="none" strike="noStrike">
                          <a:solidFill>
                            <a:srgbClr val="000000"/>
                          </a:solidFill>
                          <a:effectLst/>
                          <a:latin typeface="Calibri"/>
                        </a:rPr>
                        <a:t>1149.2</a:t>
                      </a:r>
                    </a:p>
                  </a:txBody>
                  <a:tcPr marL="9525" marR="9525" marT="9525" marB="0" anchor="b"/>
                </a:tc>
                <a:extLst>
                  <a:ext uri="{0D108BD9-81ED-4DB2-BD59-A6C34878D82A}">
                    <a16:rowId xmlns:a16="http://schemas.microsoft.com/office/drawing/2014/main" xmlns="" val="10009"/>
                  </a:ext>
                </a:extLst>
              </a:tr>
              <a:tr h="332676">
                <a:tc>
                  <a:txBody>
                    <a:bodyPr/>
                    <a:lstStyle/>
                    <a:p>
                      <a:pPr algn="l" fontAlgn="b"/>
                      <a:r>
                        <a:rPr lang="it-IT" sz="1100" b="0" i="0" u="none" strike="noStrike">
                          <a:solidFill>
                            <a:srgbClr val="000000"/>
                          </a:solidFill>
                          <a:effectLst/>
                          <a:latin typeface="Calibri"/>
                        </a:rPr>
                        <a:t>GNI per capita, PPP (constant 2011 international $)</a:t>
                      </a:r>
                    </a:p>
                  </a:txBody>
                  <a:tcPr marL="9525" marR="9525" marT="9525" marB="0" anchor="b"/>
                </a:tc>
                <a:tc>
                  <a:txBody>
                    <a:bodyPr/>
                    <a:lstStyle/>
                    <a:p>
                      <a:pPr algn="ctr" fontAlgn="b"/>
                      <a:r>
                        <a:rPr lang="en-US" sz="1100" b="0" i="0" u="none" strike="noStrike">
                          <a:solidFill>
                            <a:srgbClr val="000000"/>
                          </a:solidFill>
                          <a:effectLst/>
                          <a:latin typeface="Calibri"/>
                        </a:rPr>
                        <a:t>12807.3</a:t>
                      </a:r>
                    </a:p>
                  </a:txBody>
                  <a:tcPr marL="9525" marR="9525" marT="9525" marB="0" anchor="b"/>
                </a:tc>
                <a:tc>
                  <a:txBody>
                    <a:bodyPr/>
                    <a:lstStyle/>
                    <a:p>
                      <a:pPr algn="ctr" fontAlgn="b"/>
                      <a:r>
                        <a:rPr lang="en-US" sz="1100" b="0" i="0" u="none" strike="noStrike">
                          <a:solidFill>
                            <a:srgbClr val="000000"/>
                          </a:solidFill>
                          <a:effectLst/>
                          <a:latin typeface="Calibri"/>
                        </a:rPr>
                        <a:t>18356.0</a:t>
                      </a:r>
                    </a:p>
                  </a:txBody>
                  <a:tcPr marL="9525" marR="9525" marT="9525" marB="0" anchor="b"/>
                </a:tc>
                <a:tc>
                  <a:txBody>
                    <a:bodyPr/>
                    <a:lstStyle/>
                    <a:p>
                      <a:pPr algn="ctr" fontAlgn="b"/>
                      <a:r>
                        <a:rPr lang="en-US" sz="1100" b="0" i="0" u="none" strike="noStrike" dirty="0">
                          <a:solidFill>
                            <a:srgbClr val="000000"/>
                          </a:solidFill>
                          <a:effectLst/>
                          <a:latin typeface="Calibri"/>
                        </a:rPr>
                        <a:t>         11,585.26 </a:t>
                      </a:r>
                    </a:p>
                  </a:txBody>
                  <a:tcPr marL="9525" marR="9525" marT="9525" marB="0" anchor="b"/>
                </a:tc>
                <a:tc>
                  <a:txBody>
                    <a:bodyPr/>
                    <a:lstStyle/>
                    <a:p>
                      <a:pPr algn="ctr" fontAlgn="b"/>
                      <a:r>
                        <a:rPr lang="en-US" sz="1100" b="0" i="0" u="none" strike="noStrike">
                          <a:solidFill>
                            <a:srgbClr val="000000"/>
                          </a:solidFill>
                          <a:effectLst/>
                          <a:latin typeface="Calibri"/>
                        </a:rPr>
                        <a:t>         22,614.65 </a:t>
                      </a:r>
                    </a:p>
                  </a:txBody>
                  <a:tcPr marL="9525" marR="9525" marT="9525" marB="0" anchor="b"/>
                </a:tc>
                <a:tc>
                  <a:txBody>
                    <a:bodyPr/>
                    <a:lstStyle/>
                    <a:p>
                      <a:pPr algn="ctr" fontAlgn="b"/>
                      <a:r>
                        <a:rPr lang="en-US" sz="1100" b="0" i="0" u="none" strike="noStrike">
                          <a:solidFill>
                            <a:srgbClr val="000000"/>
                          </a:solidFill>
                          <a:effectLst/>
                          <a:latin typeface="Calibri"/>
                        </a:rPr>
                        <a:t>         16,705.79 </a:t>
                      </a:r>
                    </a:p>
                  </a:txBody>
                  <a:tcPr marL="9525" marR="9525" marT="9525" marB="0" anchor="b"/>
                </a:tc>
                <a:extLst>
                  <a:ext uri="{0D108BD9-81ED-4DB2-BD59-A6C34878D82A}">
                    <a16:rowId xmlns:a16="http://schemas.microsoft.com/office/drawing/2014/main" xmlns="" val="10010"/>
                  </a:ext>
                </a:extLst>
              </a:tr>
              <a:tr h="218262">
                <a:tc>
                  <a:txBody>
                    <a:bodyPr/>
                    <a:lstStyle/>
                    <a:p>
                      <a:pPr algn="l" fontAlgn="b"/>
                      <a:r>
                        <a:rPr lang="en-US" sz="1100" b="0" i="0" u="none" strike="noStrike">
                          <a:solidFill>
                            <a:srgbClr val="000000"/>
                          </a:solidFill>
                          <a:effectLst/>
                          <a:latin typeface="Calibri"/>
                        </a:rPr>
                        <a:t>Female adult literacy rate</a:t>
                      </a:r>
                    </a:p>
                  </a:txBody>
                  <a:tcPr marL="9525" marR="9525" marT="9525" marB="0" anchor="b"/>
                </a:tc>
                <a:tc>
                  <a:txBody>
                    <a:bodyPr/>
                    <a:lstStyle/>
                    <a:p>
                      <a:pPr algn="ctr" fontAlgn="b"/>
                      <a:r>
                        <a:rPr lang="en-US" sz="1100" b="0" i="0" u="none" strike="noStrike" dirty="0">
                          <a:solidFill>
                            <a:srgbClr val="000000"/>
                          </a:solidFill>
                          <a:effectLst/>
                          <a:latin typeface="Calibri"/>
                        </a:rPr>
                        <a:t>79.6</a:t>
                      </a:r>
                      <a:r>
                        <a:rPr lang="en-US" sz="1100" b="0" i="0" u="none" strike="noStrike" baseline="30000" dirty="0">
                          <a:solidFill>
                            <a:srgbClr val="000000"/>
                          </a:solidFill>
                          <a:effectLst/>
                          <a:latin typeface="Calibri"/>
                        </a:rPr>
                        <a:t>a</a:t>
                      </a:r>
                    </a:p>
                  </a:txBody>
                  <a:tcPr marL="9525" marR="9525" marT="9525" marB="0" anchor="b"/>
                </a:tc>
                <a:tc>
                  <a:txBody>
                    <a:bodyPr/>
                    <a:lstStyle/>
                    <a:p>
                      <a:pPr algn="ctr" fontAlgn="b"/>
                      <a:r>
                        <a:rPr lang="en-US" sz="1100" b="0" i="0" u="none" strike="noStrike" dirty="0">
                          <a:solidFill>
                            <a:srgbClr val="000000"/>
                          </a:solidFill>
                          <a:effectLst/>
                          <a:latin typeface="Calibri"/>
                        </a:rPr>
                        <a:t>91.6</a:t>
                      </a:r>
                      <a:r>
                        <a:rPr lang="en-US" sz="1100" b="0" i="0" u="none" strike="noStrike" baseline="30000" dirty="0">
                          <a:solidFill>
                            <a:srgbClr val="000000"/>
                          </a:solidFill>
                          <a:effectLst/>
                          <a:latin typeface="Calibri"/>
                        </a:rPr>
                        <a:t>c</a:t>
                      </a:r>
                    </a:p>
                  </a:txBody>
                  <a:tcPr marL="9525" marR="9525" marT="9525" marB="0" anchor="b"/>
                </a:tc>
                <a:tc>
                  <a:txBody>
                    <a:bodyPr/>
                    <a:lstStyle/>
                    <a:p>
                      <a:pPr algn="ctr" fontAlgn="b"/>
                      <a:r>
                        <a:rPr lang="en-US" sz="1100" b="0" i="0" u="none" strike="noStrike" dirty="0">
                          <a:solidFill>
                            <a:srgbClr val="000000"/>
                          </a:solidFill>
                          <a:effectLst/>
                          <a:latin typeface="Calibri"/>
                        </a:rPr>
                        <a:t>91.6</a:t>
                      </a:r>
                    </a:p>
                  </a:txBody>
                  <a:tcPr marL="9525" marR="9525" marT="9525" marB="0" anchor="b"/>
                </a:tc>
                <a:tc>
                  <a:txBody>
                    <a:bodyPr/>
                    <a:lstStyle/>
                    <a:p>
                      <a:pPr algn="ctr" fontAlgn="b"/>
                      <a:r>
                        <a:rPr lang="en-US" sz="1100" b="0" i="0" u="none" strike="noStrike">
                          <a:solidFill>
                            <a:srgbClr val="000000"/>
                          </a:solidFill>
                          <a:effectLst/>
                          <a:latin typeface="Calibri"/>
                        </a:rPr>
                        <a:t>99.7</a:t>
                      </a:r>
                    </a:p>
                  </a:txBody>
                  <a:tcPr marL="9525" marR="9525" marT="9525" marB="0" anchor="b"/>
                </a:tc>
                <a:tc>
                  <a:txBody>
                    <a:bodyPr/>
                    <a:lstStyle/>
                    <a:p>
                      <a:pPr algn="ctr" fontAlgn="b"/>
                      <a:r>
                        <a:rPr lang="en-US" sz="1100" b="0" i="0" u="none" strike="noStrike">
                          <a:solidFill>
                            <a:srgbClr val="000000"/>
                          </a:solidFill>
                          <a:effectLst/>
                          <a:latin typeface="Calibri"/>
                        </a:rPr>
                        <a:t>96.0</a:t>
                      </a:r>
                    </a:p>
                  </a:txBody>
                  <a:tcPr marL="9525" marR="9525" marT="9525" marB="0" anchor="b"/>
                </a:tc>
                <a:extLst>
                  <a:ext uri="{0D108BD9-81ED-4DB2-BD59-A6C34878D82A}">
                    <a16:rowId xmlns:a16="http://schemas.microsoft.com/office/drawing/2014/main" xmlns="" val="10011"/>
                  </a:ext>
                </a:extLst>
              </a:tr>
              <a:tr h="218262">
                <a:tc>
                  <a:txBody>
                    <a:bodyPr/>
                    <a:lstStyle/>
                    <a:p>
                      <a:pPr algn="l" fontAlgn="b"/>
                      <a:r>
                        <a:rPr lang="en-US" sz="1100" b="0" i="0" u="none" strike="noStrike">
                          <a:solidFill>
                            <a:srgbClr val="000000"/>
                          </a:solidFill>
                          <a:effectLst/>
                          <a:latin typeface="Calibri"/>
                        </a:rPr>
                        <a:t>Gini index</a:t>
                      </a:r>
                    </a:p>
                  </a:txBody>
                  <a:tcPr marL="9525" marR="9525" marT="9525" marB="0" anchor="b"/>
                </a:tc>
                <a:tc>
                  <a:txBody>
                    <a:bodyPr/>
                    <a:lstStyle/>
                    <a:p>
                      <a:pPr algn="ctr" fontAlgn="b"/>
                      <a:r>
                        <a:rPr lang="en-US" sz="1100" b="0" i="0" u="none" strike="noStrike" dirty="0">
                          <a:solidFill>
                            <a:srgbClr val="000000"/>
                          </a:solidFill>
                          <a:effectLst/>
                          <a:latin typeface="Calibri"/>
                        </a:rPr>
                        <a:t>41.4</a:t>
                      </a:r>
                      <a:r>
                        <a:rPr lang="en-US" sz="1100" b="0" i="0" u="none" strike="noStrike" baseline="30000" dirty="0">
                          <a:solidFill>
                            <a:srgbClr val="000000"/>
                          </a:solidFill>
                          <a:effectLst/>
                          <a:latin typeface="Calibri"/>
                        </a:rPr>
                        <a:t>b</a:t>
                      </a:r>
                    </a:p>
                  </a:txBody>
                  <a:tcPr marL="9525" marR="9525" marT="9525" marB="0" anchor="b"/>
                </a:tc>
                <a:tc>
                  <a:txBody>
                    <a:bodyPr/>
                    <a:lstStyle/>
                    <a:p>
                      <a:pPr algn="ctr" fontAlgn="b"/>
                      <a:r>
                        <a:rPr lang="en-US" sz="1100" b="0" i="0" u="none" strike="noStrike" dirty="0">
                          <a:solidFill>
                            <a:srgbClr val="000000"/>
                          </a:solidFill>
                          <a:effectLst/>
                          <a:latin typeface="Calibri"/>
                        </a:rPr>
                        <a:t>40.0</a:t>
                      </a:r>
                      <a:r>
                        <a:rPr lang="en-US" sz="1100" b="0" i="0" u="none" strike="noStrike" baseline="30000" dirty="0">
                          <a:solidFill>
                            <a:srgbClr val="000000"/>
                          </a:solidFill>
                          <a:effectLst/>
                          <a:latin typeface="Calibri"/>
                        </a:rPr>
                        <a:t>d</a:t>
                      </a:r>
                    </a:p>
                  </a:txBody>
                  <a:tcPr marL="9525" marR="9525" marT="9525" marB="0" anchor="b"/>
                </a:tc>
                <a:tc>
                  <a:txBody>
                    <a:bodyPr/>
                    <a:lstStyle/>
                    <a:p>
                      <a:pPr algn="ctr" fontAlgn="b"/>
                      <a:r>
                        <a:rPr lang="en-US" sz="1100" b="0" i="0" u="none" strike="noStrike">
                          <a:solidFill>
                            <a:srgbClr val="000000"/>
                          </a:solidFill>
                          <a:effectLst/>
                          <a:latin typeface="Calibri"/>
                        </a:rPr>
                        <a:t>27.2</a:t>
                      </a:r>
                    </a:p>
                  </a:txBody>
                  <a:tcPr marL="9525" marR="9525" marT="9525" marB="0" anchor="b"/>
                </a:tc>
                <a:tc>
                  <a:txBody>
                    <a:bodyPr/>
                    <a:lstStyle/>
                    <a:p>
                      <a:pPr algn="ctr" fontAlgn="b"/>
                      <a:r>
                        <a:rPr lang="en-US" sz="1100" b="0" i="0" u="none" strike="noStrike">
                          <a:solidFill>
                            <a:srgbClr val="000000"/>
                          </a:solidFill>
                          <a:effectLst/>
                          <a:latin typeface="Calibri"/>
                        </a:rPr>
                        <a:t>65.0</a:t>
                      </a:r>
                    </a:p>
                  </a:txBody>
                  <a:tcPr marL="9525" marR="9525" marT="9525" marB="0" anchor="b"/>
                </a:tc>
                <a:tc>
                  <a:txBody>
                    <a:bodyPr/>
                    <a:lstStyle/>
                    <a:p>
                      <a:pPr algn="ctr" fontAlgn="b"/>
                      <a:r>
                        <a:rPr lang="en-US" sz="1100" b="0" i="0" u="none" strike="noStrike">
                          <a:solidFill>
                            <a:srgbClr val="000000"/>
                          </a:solidFill>
                          <a:effectLst/>
                          <a:latin typeface="Calibri"/>
                        </a:rPr>
                        <a:t>45.1</a:t>
                      </a:r>
                    </a:p>
                  </a:txBody>
                  <a:tcPr marL="9525" marR="9525" marT="9525" marB="0" anchor="b"/>
                </a:tc>
                <a:extLst>
                  <a:ext uri="{0D108BD9-81ED-4DB2-BD59-A6C34878D82A}">
                    <a16:rowId xmlns:a16="http://schemas.microsoft.com/office/drawing/2014/main" xmlns="" val="10012"/>
                  </a:ext>
                </a:extLst>
              </a:tr>
              <a:tr h="218262">
                <a:tc>
                  <a:txBody>
                    <a:bodyPr/>
                    <a:lstStyle/>
                    <a:p>
                      <a:pPr algn="l" fontAlgn="b"/>
                      <a:r>
                        <a:rPr lang="en-US" sz="1100" b="0" i="0" u="none" strike="noStrike">
                          <a:solidFill>
                            <a:srgbClr val="000000"/>
                          </a:solidFill>
                          <a:effectLst/>
                          <a:latin typeface="Calibri"/>
                        </a:rPr>
                        <a:t>Total fertility rate</a:t>
                      </a:r>
                    </a:p>
                  </a:txBody>
                  <a:tcPr marL="9525" marR="9525" marT="9525" marB="0" anchor="b"/>
                </a:tc>
                <a:tc>
                  <a:txBody>
                    <a:bodyPr/>
                    <a:lstStyle/>
                    <a:p>
                      <a:pPr algn="ctr" fontAlgn="b"/>
                      <a:r>
                        <a:rPr lang="en-US" sz="1100" b="0" i="0" u="none" strike="noStrike">
                          <a:solidFill>
                            <a:srgbClr val="000000"/>
                          </a:solidFill>
                          <a:effectLst/>
                          <a:latin typeface="Calibri"/>
                        </a:rPr>
                        <a:t>2.4</a:t>
                      </a:r>
                    </a:p>
                  </a:txBody>
                  <a:tcPr marL="9525" marR="9525" marT="9525" marB="0" anchor="b"/>
                </a:tc>
                <a:tc>
                  <a:txBody>
                    <a:bodyPr/>
                    <a:lstStyle/>
                    <a:p>
                      <a:pPr algn="ctr" fontAlgn="b"/>
                      <a:r>
                        <a:rPr lang="en-US" sz="1100" b="0" i="0" u="none" strike="noStrike">
                          <a:solidFill>
                            <a:srgbClr val="000000"/>
                          </a:solidFill>
                          <a:effectLst/>
                          <a:latin typeface="Calibri"/>
                        </a:rPr>
                        <a:t>2.0</a:t>
                      </a:r>
                    </a:p>
                  </a:txBody>
                  <a:tcPr marL="9525" marR="9525" marT="9525" marB="0" anchor="b"/>
                </a:tc>
                <a:tc>
                  <a:txBody>
                    <a:bodyPr/>
                    <a:lstStyle/>
                    <a:p>
                      <a:pPr algn="ctr" fontAlgn="b"/>
                      <a:r>
                        <a:rPr lang="en-US" sz="1100" b="0" i="0" u="none" strike="noStrike">
                          <a:solidFill>
                            <a:srgbClr val="000000"/>
                          </a:solidFill>
                          <a:effectLst/>
                          <a:latin typeface="Calibri"/>
                        </a:rPr>
                        <a:t>1.3</a:t>
                      </a:r>
                    </a:p>
                  </a:txBody>
                  <a:tcPr marL="9525" marR="9525" marT="9525" marB="0" anchor="b"/>
                </a:tc>
                <a:tc>
                  <a:txBody>
                    <a:bodyPr/>
                    <a:lstStyle/>
                    <a:p>
                      <a:pPr algn="ctr" fontAlgn="b"/>
                      <a:r>
                        <a:rPr lang="en-US" sz="1100" b="0" i="0" u="none" strike="noStrike" dirty="0">
                          <a:solidFill>
                            <a:srgbClr val="000000"/>
                          </a:solidFill>
                          <a:effectLst/>
                          <a:latin typeface="Calibri"/>
                        </a:rPr>
                        <a:t>2.4</a:t>
                      </a:r>
                    </a:p>
                  </a:txBody>
                  <a:tcPr marL="9525" marR="9525" marT="9525" marB="0" anchor="b"/>
                </a:tc>
                <a:tc>
                  <a:txBody>
                    <a:bodyPr/>
                    <a:lstStyle/>
                    <a:p>
                      <a:pPr algn="ctr" fontAlgn="b"/>
                      <a:r>
                        <a:rPr lang="en-US" sz="1100" b="0" i="0" u="none" strike="noStrike" dirty="0">
                          <a:solidFill>
                            <a:srgbClr val="000000"/>
                          </a:solidFill>
                          <a:effectLst/>
                          <a:latin typeface="Calibri"/>
                        </a:rPr>
                        <a:t>1.8</a:t>
                      </a:r>
                    </a:p>
                  </a:txBody>
                  <a:tcPr marL="9525" marR="9525" marT="9525" marB="0" anchor="b"/>
                </a:tc>
                <a:extLst>
                  <a:ext uri="{0D108BD9-81ED-4DB2-BD59-A6C34878D82A}">
                    <a16:rowId xmlns:a16="http://schemas.microsoft.com/office/drawing/2014/main" xmlns="" val="10013"/>
                  </a:ext>
                </a:extLst>
              </a:tr>
            </a:tbl>
          </a:graphicData>
        </a:graphic>
      </p:graphicFrame>
      <p:sp>
        <p:nvSpPr>
          <p:cNvPr id="5" name="Text Box 3"/>
          <p:cNvSpPr txBox="1">
            <a:spLocks noChangeArrowheads="1"/>
          </p:cNvSpPr>
          <p:nvPr/>
        </p:nvSpPr>
        <p:spPr bwMode="auto">
          <a:xfrm>
            <a:off x="1981200" y="6211670"/>
            <a:ext cx="8686800" cy="646331"/>
          </a:xfrm>
          <a:prstGeom prst="rect">
            <a:avLst/>
          </a:prstGeom>
          <a:noFill/>
          <a:ln w="9525" algn="ctr">
            <a:noFill/>
            <a:miter lim="800000"/>
            <a:headEnd/>
            <a:tailEnd/>
          </a:ln>
          <a:effectLst/>
        </p:spPr>
        <p:txBody>
          <a:bodyPr wrap="square">
            <a:spAutoFit/>
          </a:bodyPr>
          <a:lstStyle/>
          <a:p>
            <a:pPr lvl="0" fontAlgn="base">
              <a:spcBef>
                <a:spcPct val="0"/>
              </a:spcBef>
              <a:spcAft>
                <a:spcPct val="0"/>
              </a:spcAft>
            </a:pPr>
            <a:r>
              <a:rPr lang="en-GB" sz="900" dirty="0">
                <a:latin typeface="Arial" pitchFamily="34" charset="0"/>
                <a:ea typeface="Times New Roman" pitchFamily="18" charset="0"/>
                <a:cs typeface="Arial" pitchFamily="34" charset="0"/>
              </a:rPr>
              <a:t>Note: The following sixteen countries were used as reference: Argentina, Brazil, Bulgaria, Chile, Colombia, Croatia, Malaysia, Mexico, Poland, Romania, the Russian Federation, Serbia, South Africa, Thailand, Ukraine and Venezuela. </a:t>
            </a:r>
          </a:p>
          <a:p>
            <a:pPr lvl="0" fontAlgn="base">
              <a:spcBef>
                <a:spcPct val="0"/>
              </a:spcBef>
              <a:spcAft>
                <a:spcPct val="0"/>
              </a:spcAft>
            </a:pPr>
            <a:r>
              <a:rPr lang="en-GB" sz="900" dirty="0">
                <a:latin typeface="Arial" pitchFamily="34" charset="0"/>
                <a:cs typeface="Arial" pitchFamily="34" charset="0"/>
              </a:rPr>
              <a:t>a-2004; b-2002; c-2012, d-2011</a:t>
            </a:r>
            <a:endParaRPr lang="en-US" sz="900" dirty="0">
              <a:latin typeface="Arial" pitchFamily="34" charset="0"/>
              <a:cs typeface="Arial" pitchFamily="34" charset="0"/>
            </a:endParaRPr>
          </a:p>
          <a:p>
            <a:r>
              <a:rPr lang="en-GB" sz="900" dirty="0"/>
              <a:t>Source: WHO, Global Health Expenditure Database (2015) and World Development Report, 2015</a:t>
            </a:r>
            <a:endParaRPr lang="en-US" sz="900" dirty="0"/>
          </a:p>
        </p:txBody>
      </p:sp>
    </p:spTree>
    <p:extLst>
      <p:ext uri="{BB962C8B-B14F-4D97-AF65-F5344CB8AC3E}">
        <p14:creationId xmlns:p14="http://schemas.microsoft.com/office/powerpoint/2010/main" xmlns="" val="105543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….of Financial Protection</a:t>
            </a:r>
          </a:p>
        </p:txBody>
      </p:sp>
      <p:sp>
        <p:nvSpPr>
          <p:cNvPr id="5" name="Text Box 3"/>
          <p:cNvSpPr txBox="1">
            <a:spLocks noChangeArrowheads="1"/>
          </p:cNvSpPr>
          <p:nvPr/>
        </p:nvSpPr>
        <p:spPr bwMode="auto">
          <a:xfrm>
            <a:off x="3078708" y="6325108"/>
            <a:ext cx="4474751" cy="307777"/>
          </a:xfrm>
          <a:prstGeom prst="rect">
            <a:avLst/>
          </a:prstGeom>
          <a:noFill/>
          <a:ln w="9525" algn="ctr">
            <a:noFill/>
            <a:miter lim="800000"/>
            <a:headEnd/>
            <a:tailEnd/>
          </a:ln>
          <a:effectLst/>
        </p:spPr>
        <p:txBody>
          <a:bodyPr wrap="none">
            <a:spAutoFit/>
          </a:bodyPr>
          <a:lstStyle/>
          <a:p>
            <a:r>
              <a:rPr lang="en-GB" sz="1400" dirty="0"/>
              <a:t>Source: WHO, Global Health Expenditure Database (2015)</a:t>
            </a:r>
            <a:endParaRPr lang="en-US" sz="1400" dirty="0"/>
          </a:p>
        </p:txBody>
      </p:sp>
      <p:graphicFrame>
        <p:nvGraphicFramePr>
          <p:cNvPr id="6" name="Chart 5"/>
          <p:cNvGraphicFramePr>
            <a:graphicFrameLocks/>
          </p:cNvGraphicFramePr>
          <p:nvPr>
            <p:extLst>
              <p:ext uri="{D42A27DB-BD31-4B8C-83A1-F6EECF244321}">
                <p14:modId xmlns:p14="http://schemas.microsoft.com/office/powerpoint/2010/main" xmlns="" val="1378164149"/>
              </p:ext>
            </p:extLst>
          </p:nvPr>
        </p:nvGraphicFramePr>
        <p:xfrm>
          <a:off x="71011" y="1509050"/>
          <a:ext cx="6015395" cy="4199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xmlns="" val="2506947393"/>
              </p:ext>
            </p:extLst>
          </p:nvPr>
        </p:nvGraphicFramePr>
        <p:xfrm>
          <a:off x="5600989" y="1914966"/>
          <a:ext cx="6509947" cy="4228141"/>
        </p:xfrm>
        <a:graphic>
          <a:graphicData uri="http://schemas.openxmlformats.org/drawingml/2006/chart">
            <c:chart xmlns:c="http://schemas.openxmlformats.org/drawingml/2006/chart" xmlns:r="http://schemas.openxmlformats.org/officeDocument/2006/relationships" r:id="rId4"/>
          </a:graphicData>
        </a:graphic>
      </p:graphicFrame>
      <p:sp>
        <p:nvSpPr>
          <p:cNvPr id="3" name="Oval 2"/>
          <p:cNvSpPr/>
          <p:nvPr/>
        </p:nvSpPr>
        <p:spPr>
          <a:xfrm rot="3258159">
            <a:off x="7101305" y="5183219"/>
            <a:ext cx="252270" cy="7361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44157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672" y="228600"/>
            <a:ext cx="11601974" cy="990600"/>
          </a:xfrm>
        </p:spPr>
        <p:txBody>
          <a:bodyPr>
            <a:normAutofit/>
          </a:bodyPr>
          <a:lstStyle/>
          <a:p>
            <a:pPr algn="ctr"/>
            <a:r>
              <a:rPr lang="en-US" sz="3600" dirty="0"/>
              <a:t>…..And of Patient Satisfaction.</a:t>
            </a:r>
          </a:p>
        </p:txBody>
      </p:sp>
      <p:sp>
        <p:nvSpPr>
          <p:cNvPr id="5" name="TextBox 4"/>
          <p:cNvSpPr txBox="1"/>
          <p:nvPr/>
        </p:nvSpPr>
        <p:spPr>
          <a:xfrm>
            <a:off x="1905000" y="6553200"/>
            <a:ext cx="5029200" cy="369332"/>
          </a:xfrm>
          <a:prstGeom prst="rect">
            <a:avLst/>
          </a:prstGeom>
          <a:noFill/>
        </p:spPr>
        <p:txBody>
          <a:bodyPr wrap="square" rtlCol="0">
            <a:spAutoFit/>
          </a:bodyPr>
          <a:lstStyle/>
          <a:p>
            <a:r>
              <a:rPr lang="en-US" dirty="0"/>
              <a:t>Source:  Health Statistics Yearbook 2015, MOH</a:t>
            </a:r>
          </a:p>
        </p:txBody>
      </p:sp>
      <p:pic>
        <p:nvPicPr>
          <p:cNvPr id="6" name="Picture 5"/>
          <p:cNvPicPr>
            <a:picLocks noChangeAspect="1"/>
          </p:cNvPicPr>
          <p:nvPr/>
        </p:nvPicPr>
        <p:blipFill>
          <a:blip r:embed="rId3" cstate="print"/>
          <a:stretch>
            <a:fillRect/>
          </a:stretch>
        </p:blipFill>
        <p:spPr>
          <a:xfrm>
            <a:off x="2234453" y="1866059"/>
            <a:ext cx="7239000" cy="4524375"/>
          </a:xfrm>
          <a:prstGeom prst="rect">
            <a:avLst/>
          </a:prstGeom>
        </p:spPr>
      </p:pic>
      <p:sp>
        <p:nvSpPr>
          <p:cNvPr id="7" name="Rectangle 6"/>
          <p:cNvSpPr/>
          <p:nvPr/>
        </p:nvSpPr>
        <p:spPr>
          <a:xfrm>
            <a:off x="737347" y="1615399"/>
            <a:ext cx="10233212" cy="338554"/>
          </a:xfrm>
          <a:prstGeom prst="rect">
            <a:avLst/>
          </a:prstGeom>
        </p:spPr>
        <p:txBody>
          <a:bodyPr wrap="square">
            <a:spAutoFit/>
          </a:bodyPr>
          <a:lstStyle/>
          <a:p>
            <a:r>
              <a:rPr lang="en-US" sz="1600" dirty="0">
                <a:latin typeface="TimesNewRomanPSMT"/>
              </a:rPr>
              <a:t>Satisfaction with Health Care Services, (%) and per Capita Total Current Health Expenditure, (PPP US $), 2014</a:t>
            </a:r>
            <a:endParaRPr lang="en-US" sz="1600" dirty="0"/>
          </a:p>
        </p:txBody>
      </p:sp>
    </p:spTree>
    <p:extLst>
      <p:ext uri="{BB962C8B-B14F-4D97-AF65-F5344CB8AC3E}">
        <p14:creationId xmlns:p14="http://schemas.microsoft.com/office/powerpoint/2010/main" xmlns="" val="2592782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cstate="print"/>
          <a:stretch>
            <a:fillRect/>
          </a:stretch>
        </p:blipFill>
        <p:spPr>
          <a:xfrm>
            <a:off x="1953260" y="2470350"/>
            <a:ext cx="4066541" cy="2939850"/>
          </a:xfrm>
          <a:prstGeom prst="rect">
            <a:avLst/>
          </a:prstGeom>
        </p:spPr>
      </p:pic>
      <p:pic>
        <p:nvPicPr>
          <p:cNvPr id="6" name="Content Placeholder 5"/>
          <p:cNvPicPr>
            <a:picLocks noGrp="1" noChangeAspect="1"/>
          </p:cNvPicPr>
          <p:nvPr>
            <p:ph sz="quarter" idx="2"/>
          </p:nvPr>
        </p:nvPicPr>
        <p:blipFill>
          <a:blip r:embed="rId4" cstate="print"/>
          <a:stretch>
            <a:fillRect/>
          </a:stretch>
        </p:blipFill>
        <p:spPr>
          <a:xfrm>
            <a:off x="6369050" y="2454917"/>
            <a:ext cx="3886200" cy="2840342"/>
          </a:xfrm>
          <a:prstGeom prst="rect">
            <a:avLst/>
          </a:prstGeom>
        </p:spPr>
      </p:pic>
      <p:sp>
        <p:nvSpPr>
          <p:cNvPr id="7" name="TextBox 6"/>
          <p:cNvSpPr txBox="1"/>
          <p:nvPr/>
        </p:nvSpPr>
        <p:spPr>
          <a:xfrm>
            <a:off x="2172475" y="1981200"/>
            <a:ext cx="3628109" cy="369332"/>
          </a:xfrm>
          <a:prstGeom prst="rect">
            <a:avLst/>
          </a:prstGeom>
          <a:noFill/>
        </p:spPr>
        <p:txBody>
          <a:bodyPr wrap="none" rtlCol="0">
            <a:spAutoFit/>
          </a:bodyPr>
          <a:lstStyle/>
          <a:p>
            <a:r>
              <a:rPr lang="en-US" dirty="0">
                <a:solidFill>
                  <a:srgbClr val="FF0000"/>
                </a:solidFill>
              </a:rPr>
              <a:t>Health Expenditure Efficiency Frontier</a:t>
            </a:r>
          </a:p>
        </p:txBody>
      </p:sp>
      <p:sp>
        <p:nvSpPr>
          <p:cNvPr id="8" name="TextBox 7"/>
          <p:cNvSpPr txBox="1"/>
          <p:nvPr/>
        </p:nvSpPr>
        <p:spPr>
          <a:xfrm>
            <a:off x="6804120" y="1981200"/>
            <a:ext cx="3445815" cy="369332"/>
          </a:xfrm>
          <a:prstGeom prst="rect">
            <a:avLst/>
          </a:prstGeom>
          <a:noFill/>
        </p:spPr>
        <p:txBody>
          <a:bodyPr wrap="none" rtlCol="0">
            <a:spAutoFit/>
          </a:bodyPr>
          <a:lstStyle/>
          <a:p>
            <a:r>
              <a:rPr lang="en-US" dirty="0">
                <a:solidFill>
                  <a:srgbClr val="FF0000"/>
                </a:solidFill>
              </a:rPr>
              <a:t>Health Expenditure Efficiency Score</a:t>
            </a:r>
          </a:p>
        </p:txBody>
      </p:sp>
      <p:pic>
        <p:nvPicPr>
          <p:cNvPr id="9" name="Picture 8"/>
          <p:cNvPicPr>
            <a:picLocks noChangeAspect="1"/>
          </p:cNvPicPr>
          <p:nvPr/>
        </p:nvPicPr>
        <p:blipFill>
          <a:blip r:embed="rId5" cstate="print"/>
          <a:stretch>
            <a:fillRect/>
          </a:stretch>
        </p:blipFill>
        <p:spPr>
          <a:xfrm>
            <a:off x="2895600" y="5448215"/>
            <a:ext cx="6019800" cy="963326"/>
          </a:xfrm>
          <a:prstGeom prst="rect">
            <a:avLst/>
          </a:prstGeom>
        </p:spPr>
      </p:pic>
      <p:cxnSp>
        <p:nvCxnSpPr>
          <p:cNvPr id="11" name="Straight Arrow Connector 10"/>
          <p:cNvCxnSpPr/>
          <p:nvPr/>
        </p:nvCxnSpPr>
        <p:spPr>
          <a:xfrm>
            <a:off x="2861930" y="3200956"/>
            <a:ext cx="228600" cy="304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61930" y="3505756"/>
            <a:ext cx="776944" cy="369332"/>
          </a:xfrm>
          <a:prstGeom prst="rect">
            <a:avLst/>
          </a:prstGeom>
          <a:noFill/>
        </p:spPr>
        <p:txBody>
          <a:bodyPr wrap="none" rtlCol="0">
            <a:spAutoFit/>
          </a:bodyPr>
          <a:lstStyle/>
          <a:p>
            <a:r>
              <a:rPr lang="en-US" dirty="0">
                <a:solidFill>
                  <a:srgbClr val="FF0000"/>
                </a:solidFill>
              </a:rPr>
              <a:t>Turkey</a:t>
            </a:r>
          </a:p>
        </p:txBody>
      </p:sp>
      <p:sp>
        <p:nvSpPr>
          <p:cNvPr id="14" name="TextBox 13"/>
          <p:cNvSpPr txBox="1"/>
          <p:nvPr/>
        </p:nvSpPr>
        <p:spPr>
          <a:xfrm>
            <a:off x="2392839" y="6440178"/>
            <a:ext cx="7025321" cy="276999"/>
          </a:xfrm>
          <a:prstGeom prst="rect">
            <a:avLst/>
          </a:prstGeom>
          <a:noFill/>
        </p:spPr>
        <p:txBody>
          <a:bodyPr wrap="none" rtlCol="0">
            <a:spAutoFit/>
          </a:bodyPr>
          <a:lstStyle/>
          <a:p>
            <a:r>
              <a:rPr lang="en-US" sz="1200" dirty="0"/>
              <a:t>Source : IMF; Central, Eastern and Southeastern Europe; Reconciling fiscal Consolidation and Growth, Nov 2015.</a:t>
            </a:r>
          </a:p>
        </p:txBody>
      </p:sp>
      <p:sp>
        <p:nvSpPr>
          <p:cNvPr id="15" name="Title 1"/>
          <p:cNvSpPr>
            <a:spLocks noGrp="1"/>
          </p:cNvSpPr>
          <p:nvPr>
            <p:ph type="title"/>
          </p:nvPr>
        </p:nvSpPr>
        <p:spPr>
          <a:xfrm>
            <a:off x="2128432" y="259270"/>
            <a:ext cx="8153400" cy="990600"/>
          </a:xfrm>
        </p:spPr>
        <p:txBody>
          <a:bodyPr>
            <a:normAutofit/>
          </a:bodyPr>
          <a:lstStyle/>
          <a:p>
            <a:pPr algn="ctr"/>
            <a:r>
              <a:rPr lang="en-US" dirty="0"/>
              <a:t>Is Turkey there Yet (2)?</a:t>
            </a:r>
          </a:p>
        </p:txBody>
      </p:sp>
      <p:sp>
        <p:nvSpPr>
          <p:cNvPr id="17" name="Oval 16"/>
          <p:cNvSpPr/>
          <p:nvPr/>
        </p:nvSpPr>
        <p:spPr>
          <a:xfrm>
            <a:off x="2667000" y="3048000"/>
            <a:ext cx="228600" cy="1529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9763125" y="4819650"/>
            <a:ext cx="409575"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01346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0" name="21 Dikdörtgen"/>
          <p:cNvSpPr>
            <a:spLocks noChangeArrowheads="1"/>
          </p:cNvSpPr>
          <p:nvPr/>
        </p:nvSpPr>
        <p:spPr bwMode="auto">
          <a:xfrm>
            <a:off x="2362200" y="6324600"/>
            <a:ext cx="296108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sz="900" i="1" dirty="0"/>
          </a:p>
          <a:p>
            <a:r>
              <a:rPr lang="en-US" altLang="en-US" sz="900" i="1" dirty="0"/>
              <a:t>Source: </a:t>
            </a:r>
            <a:r>
              <a:rPr lang="tr-TR" altLang="en-US" sz="900" i="1" dirty="0"/>
              <a:t>TURKSTAT</a:t>
            </a:r>
            <a:endParaRPr lang="en-US" altLang="en-US" sz="900" b="1" i="1" dirty="0"/>
          </a:p>
        </p:txBody>
      </p:sp>
      <p:sp>
        <p:nvSpPr>
          <p:cNvPr id="2" name="Slide Number Placeholder 1"/>
          <p:cNvSpPr>
            <a:spLocks noGrp="1"/>
          </p:cNvSpPr>
          <p:nvPr>
            <p:ph type="sldNum" sz="quarter" idx="12"/>
          </p:nvPr>
        </p:nvSpPr>
        <p:spPr/>
        <p:txBody>
          <a:bodyPr>
            <a:normAutofit fontScale="85000" lnSpcReduction="20000"/>
          </a:bodyPr>
          <a:lstStyle>
            <a:lvl1pPr>
              <a:defRPr>
                <a:solidFill>
                  <a:schemeClr val="tx1"/>
                </a:solidFill>
                <a:latin typeface="Calibri" panose="020F0502020204030204" pitchFamily="34" charset="0"/>
                <a:ea typeface="MS PGothic" panose="020B0600070205080204" pitchFamily="34" charset="-128"/>
              </a:defRPr>
            </a:lvl1pPr>
            <a:lvl2pPr marL="557213" indent="-214313">
              <a:defRPr>
                <a:solidFill>
                  <a:schemeClr val="tx1"/>
                </a:solidFill>
                <a:latin typeface="Calibri" panose="020F0502020204030204" pitchFamily="34" charset="0"/>
                <a:ea typeface="MS PGothic" panose="020B0600070205080204" pitchFamily="34" charset="-128"/>
              </a:defRPr>
            </a:lvl2pPr>
            <a:lvl3pPr marL="857250" indent="-171450">
              <a:defRPr>
                <a:solidFill>
                  <a:schemeClr val="tx1"/>
                </a:solidFill>
                <a:latin typeface="Calibri" panose="020F0502020204030204" pitchFamily="34" charset="0"/>
                <a:ea typeface="MS PGothic" panose="020B0600070205080204" pitchFamily="34" charset="-128"/>
              </a:defRPr>
            </a:lvl3pPr>
            <a:lvl4pPr marL="1200150" indent="-171450">
              <a:defRPr>
                <a:solidFill>
                  <a:schemeClr val="tx1"/>
                </a:solidFill>
                <a:latin typeface="Calibri" panose="020F0502020204030204" pitchFamily="34" charset="0"/>
                <a:ea typeface="MS PGothic" panose="020B0600070205080204" pitchFamily="34" charset="-128"/>
              </a:defRPr>
            </a:lvl4pPr>
            <a:lvl5pPr marL="1543050" indent="-171450">
              <a:defRPr>
                <a:solidFill>
                  <a:schemeClr val="tx1"/>
                </a:solidFill>
                <a:latin typeface="Calibri" panose="020F0502020204030204" pitchFamily="34" charset="0"/>
                <a:ea typeface="MS PGothic" panose="020B0600070205080204" pitchFamily="34" charset="-128"/>
              </a:defRPr>
            </a:lvl5pPr>
            <a:lvl6pPr marL="18859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2288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25717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29146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3616AC7-99A3-4D21-90C0-8FF329E9C4AA}" type="slidenum">
              <a:rPr lang="en-US" altLang="en-US">
                <a:solidFill>
                  <a:srgbClr val="898989"/>
                </a:solidFill>
              </a:rPr>
              <a:pPr/>
              <a:t>16</a:t>
            </a:fld>
            <a:endParaRPr lang="en-US" altLang="en-US">
              <a:solidFill>
                <a:srgbClr val="898989"/>
              </a:solidFill>
            </a:endParaRPr>
          </a:p>
        </p:txBody>
      </p:sp>
      <p:sp>
        <p:nvSpPr>
          <p:cNvPr id="12" name="Rectangle 8"/>
          <p:cNvSpPr>
            <a:spLocks noChangeArrowheads="1"/>
          </p:cNvSpPr>
          <p:nvPr/>
        </p:nvSpPr>
        <p:spPr bwMode="auto">
          <a:xfrm>
            <a:off x="1526796" y="381001"/>
            <a:ext cx="9648308" cy="674031"/>
          </a:xfrm>
          <a:prstGeom prst="rect">
            <a:avLst/>
          </a:prstGeom>
          <a:noFill/>
          <a:ln w="9525">
            <a:noFill/>
            <a:miter lim="800000"/>
            <a:headEnd/>
            <a:tailEnd/>
          </a:ln>
        </p:spPr>
        <p:txBody>
          <a:bodyPr wrap="square">
            <a:spAutoFit/>
          </a:bodyPr>
          <a:lstStyle/>
          <a:p>
            <a:pPr algn="ctr" defTabSz="912813">
              <a:lnSpc>
                <a:spcPct val="105000"/>
              </a:lnSpc>
              <a:spcBef>
                <a:spcPct val="20000"/>
              </a:spcBef>
              <a:spcAft>
                <a:spcPct val="10000"/>
              </a:spcAft>
            </a:pPr>
            <a:r>
              <a:rPr lang="en-US" sz="3600" b="1" dirty="0">
                <a:solidFill>
                  <a:schemeClr val="tx2"/>
                </a:solidFill>
                <a:latin typeface="+mj-lt"/>
              </a:rPr>
              <a:t>Financial Risk Protection has levelled off…..</a:t>
            </a:r>
            <a:endParaRPr lang="tr-TR" sz="3600" b="1" dirty="0">
              <a:solidFill>
                <a:schemeClr val="tx2"/>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xmlns="" val="1499610016"/>
              </p:ext>
            </p:extLst>
          </p:nvPr>
        </p:nvGraphicFramePr>
        <p:xfrm>
          <a:off x="2153920" y="4962811"/>
          <a:ext cx="8138162" cy="1476375"/>
        </p:xfrm>
        <a:graphic>
          <a:graphicData uri="http://schemas.openxmlformats.org/drawingml/2006/table">
            <a:tbl>
              <a:tblPr>
                <a:tableStyleId>{5C22544A-7EE6-4342-B048-85BDC9FD1C3A}</a:tableStyleId>
              </a:tblPr>
              <a:tblGrid>
                <a:gridCol w="2077828">
                  <a:extLst>
                    <a:ext uri="{9D8B030D-6E8A-4147-A177-3AD203B41FA5}">
                      <a16:colId xmlns:a16="http://schemas.microsoft.com/office/drawing/2014/main" xmlns="" val="23689348"/>
                    </a:ext>
                  </a:extLst>
                </a:gridCol>
                <a:gridCol w="432881">
                  <a:extLst>
                    <a:ext uri="{9D8B030D-6E8A-4147-A177-3AD203B41FA5}">
                      <a16:colId xmlns:a16="http://schemas.microsoft.com/office/drawing/2014/main" xmlns="" val="1502184334"/>
                    </a:ext>
                  </a:extLst>
                </a:gridCol>
                <a:gridCol w="432881">
                  <a:extLst>
                    <a:ext uri="{9D8B030D-6E8A-4147-A177-3AD203B41FA5}">
                      <a16:colId xmlns:a16="http://schemas.microsoft.com/office/drawing/2014/main" xmlns="" val="3308242735"/>
                    </a:ext>
                  </a:extLst>
                </a:gridCol>
                <a:gridCol w="432881">
                  <a:extLst>
                    <a:ext uri="{9D8B030D-6E8A-4147-A177-3AD203B41FA5}">
                      <a16:colId xmlns:a16="http://schemas.microsoft.com/office/drawing/2014/main" xmlns="" val="4291139043"/>
                    </a:ext>
                  </a:extLst>
                </a:gridCol>
                <a:gridCol w="432881">
                  <a:extLst>
                    <a:ext uri="{9D8B030D-6E8A-4147-A177-3AD203B41FA5}">
                      <a16:colId xmlns:a16="http://schemas.microsoft.com/office/drawing/2014/main" xmlns="" val="1221733000"/>
                    </a:ext>
                  </a:extLst>
                </a:gridCol>
                <a:gridCol w="432881">
                  <a:extLst>
                    <a:ext uri="{9D8B030D-6E8A-4147-A177-3AD203B41FA5}">
                      <a16:colId xmlns:a16="http://schemas.microsoft.com/office/drawing/2014/main" xmlns="" val="2938627592"/>
                    </a:ext>
                  </a:extLst>
                </a:gridCol>
                <a:gridCol w="432881">
                  <a:extLst>
                    <a:ext uri="{9D8B030D-6E8A-4147-A177-3AD203B41FA5}">
                      <a16:colId xmlns:a16="http://schemas.microsoft.com/office/drawing/2014/main" xmlns="" val="1689096676"/>
                    </a:ext>
                  </a:extLst>
                </a:gridCol>
                <a:gridCol w="432881">
                  <a:extLst>
                    <a:ext uri="{9D8B030D-6E8A-4147-A177-3AD203B41FA5}">
                      <a16:colId xmlns:a16="http://schemas.microsoft.com/office/drawing/2014/main" xmlns="" val="796491350"/>
                    </a:ext>
                  </a:extLst>
                </a:gridCol>
                <a:gridCol w="432881">
                  <a:extLst>
                    <a:ext uri="{9D8B030D-6E8A-4147-A177-3AD203B41FA5}">
                      <a16:colId xmlns:a16="http://schemas.microsoft.com/office/drawing/2014/main" xmlns="" val="2733864768"/>
                    </a:ext>
                  </a:extLst>
                </a:gridCol>
                <a:gridCol w="432881">
                  <a:extLst>
                    <a:ext uri="{9D8B030D-6E8A-4147-A177-3AD203B41FA5}">
                      <a16:colId xmlns:a16="http://schemas.microsoft.com/office/drawing/2014/main" xmlns="" val="719777097"/>
                    </a:ext>
                  </a:extLst>
                </a:gridCol>
                <a:gridCol w="432881">
                  <a:extLst>
                    <a:ext uri="{9D8B030D-6E8A-4147-A177-3AD203B41FA5}">
                      <a16:colId xmlns:a16="http://schemas.microsoft.com/office/drawing/2014/main" xmlns="" val="3858452945"/>
                    </a:ext>
                  </a:extLst>
                </a:gridCol>
                <a:gridCol w="432881">
                  <a:extLst>
                    <a:ext uri="{9D8B030D-6E8A-4147-A177-3AD203B41FA5}">
                      <a16:colId xmlns:a16="http://schemas.microsoft.com/office/drawing/2014/main" xmlns="" val="463366653"/>
                    </a:ext>
                  </a:extLst>
                </a:gridCol>
                <a:gridCol w="432881">
                  <a:extLst>
                    <a:ext uri="{9D8B030D-6E8A-4147-A177-3AD203B41FA5}">
                      <a16:colId xmlns:a16="http://schemas.microsoft.com/office/drawing/2014/main" xmlns="" val="2375319456"/>
                    </a:ext>
                  </a:extLst>
                </a:gridCol>
                <a:gridCol w="432881">
                  <a:extLst>
                    <a:ext uri="{9D8B030D-6E8A-4147-A177-3AD203B41FA5}">
                      <a16:colId xmlns:a16="http://schemas.microsoft.com/office/drawing/2014/main" xmlns="" val="2469924084"/>
                    </a:ext>
                  </a:extLst>
                </a:gridCol>
                <a:gridCol w="432881">
                  <a:extLst>
                    <a:ext uri="{9D8B030D-6E8A-4147-A177-3AD203B41FA5}">
                      <a16:colId xmlns:a16="http://schemas.microsoft.com/office/drawing/2014/main" xmlns="" val="2221343979"/>
                    </a:ext>
                  </a:extLst>
                </a:gridCol>
              </a:tblGrid>
              <a:tr h="91341">
                <a:tc>
                  <a:txBody>
                    <a:bodyPr/>
                    <a:lstStyle/>
                    <a:p>
                      <a:pPr algn="l" fontAlgn="b"/>
                      <a:endParaRPr lang="en-US" sz="1100" b="1" i="0" u="none" strike="noStrike" dirty="0">
                        <a:solidFill>
                          <a:schemeClr val="bg1"/>
                        </a:solidFill>
                        <a:effectLst/>
                        <a:latin typeface="Calibri" panose="020F0502020204030204" pitchFamily="34" charset="0"/>
                      </a:endParaRPr>
                    </a:p>
                  </a:txBody>
                  <a:tcPr marL="9525" marR="9525" marT="9525" marB="0" anchor="b">
                    <a:solidFill>
                      <a:schemeClr val="accent1">
                        <a:lumMod val="50000"/>
                      </a:schemeClr>
                    </a:solidFill>
                  </a:tcPr>
                </a:tc>
                <a:tc>
                  <a:txBody>
                    <a:bodyPr/>
                    <a:lstStyle/>
                    <a:p>
                      <a:pPr algn="ctr" fontAlgn="b"/>
                      <a:r>
                        <a:rPr lang="en-US" sz="1100" b="1" u="none" strike="noStrike" dirty="0">
                          <a:solidFill>
                            <a:schemeClr val="bg1"/>
                          </a:solidFill>
                          <a:effectLst/>
                        </a:rPr>
                        <a:t>2002</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2003</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2004</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2005</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2006</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2007</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2008</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2009</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2010</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2011</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2012</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2013</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2014</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i="0" u="none" strike="noStrike" dirty="0">
                          <a:solidFill>
                            <a:schemeClr val="bg1"/>
                          </a:solidFill>
                          <a:effectLst/>
                          <a:latin typeface="Calibri" panose="020F0502020204030204" pitchFamily="34" charset="0"/>
                        </a:rPr>
                        <a:t>2015</a:t>
                      </a:r>
                    </a:p>
                  </a:txBody>
                  <a:tcPr marL="9525" marR="9525" marT="9525" marB="0" anchor="ctr">
                    <a:solidFill>
                      <a:schemeClr val="accent1">
                        <a:lumMod val="50000"/>
                      </a:schemeClr>
                    </a:solidFill>
                  </a:tcPr>
                </a:tc>
                <a:extLst>
                  <a:ext uri="{0D108BD9-81ED-4DB2-BD59-A6C34878D82A}">
                    <a16:rowId xmlns:a16="http://schemas.microsoft.com/office/drawing/2014/main" xmlns="" val="835143674"/>
                  </a:ext>
                </a:extLst>
              </a:tr>
              <a:tr h="647609">
                <a:tc>
                  <a:txBody>
                    <a:bodyPr/>
                    <a:lstStyle/>
                    <a:p>
                      <a:pPr algn="l" fontAlgn="b"/>
                      <a:r>
                        <a:rPr lang="en-US" sz="1400" u="none" strike="noStrike" dirty="0">
                          <a:effectLst/>
                        </a:rPr>
                        <a:t>Proportion of households with catastrophic health expenditures</a:t>
                      </a:r>
                      <a:endParaRPr lang="en-US" sz="1400" b="0" i="0" u="none" strike="noStrike" dirty="0">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0.81</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0.75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0.84</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0.64</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0.59</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0.68</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0.36</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0.48</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0.37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0.14</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0.22</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0.31</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b="0" i="0" u="none" strike="noStrike" dirty="0">
                          <a:effectLst/>
                          <a:latin typeface="Calibri" panose="020F0502020204030204" pitchFamily="34" charset="0"/>
                        </a:rPr>
                        <a:t>0.30</a:t>
                      </a:r>
                    </a:p>
                  </a:txBody>
                  <a:tcPr marL="9525" marR="9525" marT="9525" marB="0" anchor="ctr"/>
                </a:tc>
                <a:extLst>
                  <a:ext uri="{0D108BD9-81ED-4DB2-BD59-A6C34878D82A}">
                    <a16:rowId xmlns:a16="http://schemas.microsoft.com/office/drawing/2014/main" xmlns="" val="1600524751"/>
                  </a:ext>
                </a:extLst>
              </a:tr>
              <a:tr h="647609">
                <a:tc>
                  <a:txBody>
                    <a:bodyPr/>
                    <a:lstStyle/>
                    <a:p>
                      <a:pPr algn="l" fontAlgn="b"/>
                      <a:r>
                        <a:rPr lang="en-US" sz="1400" u="none" strike="noStrike" dirty="0">
                          <a:effectLst/>
                        </a:rPr>
                        <a:t>Incidence of household impoverishment due to health  expenditures </a:t>
                      </a:r>
                      <a:endParaRPr lang="en-US" sz="1400" b="0" i="0" u="none" strike="noStrike" dirty="0">
                        <a:effectLst/>
                        <a:latin typeface="Calibri" panose="020F0502020204030204" pitchFamily="34" charset="0"/>
                      </a:endParaRPr>
                    </a:p>
                  </a:txBody>
                  <a:tcPr marL="9525" marR="9525" marT="9525" marB="0" anchor="b"/>
                </a:tc>
                <a:tc>
                  <a:txBody>
                    <a:bodyPr/>
                    <a:lstStyle/>
                    <a:p>
                      <a:pPr algn="ctr" fontAlgn="b"/>
                      <a:r>
                        <a:rPr lang="en-US" sz="1100" u="none" strike="noStrike">
                          <a:effectLst/>
                        </a:rPr>
                        <a:t>0.43</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0.25</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0.28</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0.23</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0.34</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0.19</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0.22</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0.07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0.12</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b="0" i="0" u="none" strike="noStrike" dirty="0">
                          <a:effectLst/>
                          <a:latin typeface="Calibri" panose="020F0502020204030204" pitchFamily="34" charset="0"/>
                        </a:rPr>
                        <a:t>0.13</a:t>
                      </a:r>
                    </a:p>
                  </a:txBody>
                  <a:tcPr marL="9525" marR="9525" marT="9525" marB="0" anchor="ctr"/>
                </a:tc>
                <a:extLst>
                  <a:ext uri="{0D108BD9-81ED-4DB2-BD59-A6C34878D82A}">
                    <a16:rowId xmlns:a16="http://schemas.microsoft.com/office/drawing/2014/main" xmlns="" val="878940246"/>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xmlns="" val="5110043"/>
              </p:ext>
            </p:extLst>
          </p:nvPr>
        </p:nvGraphicFramePr>
        <p:xfrm>
          <a:off x="2362200" y="1667436"/>
          <a:ext cx="8812904" cy="3040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1770312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…..So has Satisfaction</a:t>
            </a:r>
          </a:p>
        </p:txBody>
      </p:sp>
      <p:graphicFrame>
        <p:nvGraphicFramePr>
          <p:cNvPr id="4" name="Content Placeholder 3"/>
          <p:cNvGraphicFramePr>
            <a:graphicFrameLocks noGrp="1"/>
          </p:cNvGraphicFramePr>
          <p:nvPr>
            <p:ph sz="quarter" idx="1"/>
            <p:extLst/>
          </p:nvPr>
        </p:nvGraphicFramePr>
        <p:xfrm>
          <a:off x="2157868" y="1600200"/>
          <a:ext cx="8153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514600" y="1676400"/>
            <a:ext cx="7315200" cy="369332"/>
          </a:xfrm>
          <a:prstGeom prst="rect">
            <a:avLst/>
          </a:prstGeom>
          <a:noFill/>
        </p:spPr>
        <p:txBody>
          <a:bodyPr wrap="square" rtlCol="0">
            <a:spAutoFit/>
          </a:bodyPr>
          <a:lstStyle/>
          <a:p>
            <a:r>
              <a:rPr lang="en-US" dirty="0"/>
              <a:t>Satisfaction from Public Services (%)</a:t>
            </a:r>
          </a:p>
        </p:txBody>
      </p:sp>
      <p:sp>
        <p:nvSpPr>
          <p:cNvPr id="6" name="21 Dikdörtgen"/>
          <p:cNvSpPr>
            <a:spLocks noChangeArrowheads="1"/>
          </p:cNvSpPr>
          <p:nvPr/>
        </p:nvSpPr>
        <p:spPr bwMode="auto">
          <a:xfrm>
            <a:off x="1752600" y="6488668"/>
            <a:ext cx="296108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sz="900" i="1" dirty="0"/>
          </a:p>
          <a:p>
            <a:r>
              <a:rPr lang="en-US" altLang="en-US" sz="900" i="1" dirty="0"/>
              <a:t>Source: </a:t>
            </a:r>
            <a:r>
              <a:rPr lang="tr-TR" altLang="en-US" sz="900" i="1" dirty="0"/>
              <a:t>TURKSTAT</a:t>
            </a:r>
            <a:endParaRPr lang="en-US" altLang="en-US" sz="900" b="1" i="1" dirty="0"/>
          </a:p>
        </p:txBody>
      </p:sp>
    </p:spTree>
    <p:extLst>
      <p:ext uri="{BB962C8B-B14F-4D97-AF65-F5344CB8AC3E}">
        <p14:creationId xmlns:p14="http://schemas.microsoft.com/office/powerpoint/2010/main" xmlns="" val="425181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18</a:t>
            </a:fld>
            <a:endParaRPr lang="en-US" dirty="0"/>
          </a:p>
        </p:txBody>
      </p:sp>
      <p:graphicFrame>
        <p:nvGraphicFramePr>
          <p:cNvPr id="7" name="Chart 6"/>
          <p:cNvGraphicFramePr>
            <a:graphicFrameLocks/>
          </p:cNvGraphicFramePr>
          <p:nvPr>
            <p:extLst/>
          </p:nvPr>
        </p:nvGraphicFramePr>
        <p:xfrm>
          <a:off x="1219200" y="558800"/>
          <a:ext cx="9753599" cy="53117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308191" y="5928796"/>
            <a:ext cx="4838700" cy="276999"/>
          </a:xfrm>
          <a:prstGeom prst="rect">
            <a:avLst/>
          </a:prstGeom>
          <a:noFill/>
        </p:spPr>
        <p:txBody>
          <a:bodyPr wrap="square" rtlCol="0">
            <a:spAutoFit/>
          </a:bodyPr>
          <a:lstStyle/>
          <a:p>
            <a:r>
              <a:rPr lang="en-US" sz="1200" dirty="0"/>
              <a:t>Source: OECD</a:t>
            </a:r>
          </a:p>
        </p:txBody>
      </p:sp>
    </p:spTree>
    <p:extLst>
      <p:ext uri="{BB962C8B-B14F-4D97-AF65-F5344CB8AC3E}">
        <p14:creationId xmlns:p14="http://schemas.microsoft.com/office/powerpoint/2010/main" xmlns="" val="138219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Next?</a:t>
            </a:r>
          </a:p>
        </p:txBody>
      </p:sp>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19</a:t>
            </a:fld>
            <a:endParaRPr lang="en-US" dirty="0"/>
          </a:p>
        </p:txBody>
      </p:sp>
      <p:sp>
        <p:nvSpPr>
          <p:cNvPr id="5" name="Content Placeholder 4"/>
          <p:cNvSpPr>
            <a:spLocks noGrp="1"/>
          </p:cNvSpPr>
          <p:nvPr>
            <p:ph sz="quarter" idx="12"/>
          </p:nvPr>
        </p:nvSpPr>
        <p:spPr/>
        <p:txBody>
          <a:bodyPr/>
          <a:lstStyle/>
          <a:p>
            <a:pPr marL="457200" indent="-457200">
              <a:buFont typeface="Arial" panose="020B0604020202020204" pitchFamily="34" charset="0"/>
              <a:buChar char="•"/>
            </a:pPr>
            <a:r>
              <a:rPr lang="en-US" dirty="0"/>
              <a:t>Efficiency Frontier (EF)</a:t>
            </a:r>
          </a:p>
          <a:p>
            <a:pPr marL="819150" lvl="2" indent="-457200"/>
            <a:r>
              <a:rPr lang="en-US" dirty="0"/>
              <a:t>Highest Life Expectancy at the Lowest Cost</a:t>
            </a:r>
          </a:p>
          <a:p>
            <a:pPr marL="1173163" lvl="3" indent="-457200"/>
            <a:r>
              <a:rPr lang="en-US" dirty="0"/>
              <a:t>Avoidable mortality (NCDs)</a:t>
            </a:r>
          </a:p>
          <a:p>
            <a:pPr marL="1173163" lvl="3" indent="-457200"/>
            <a:r>
              <a:rPr lang="en-US" dirty="0"/>
              <a:t>Amenable to prevention (NCDs)</a:t>
            </a:r>
          </a:p>
          <a:p>
            <a:pPr marL="1173163" lvl="3" indent="-457200"/>
            <a:r>
              <a:rPr lang="en-US" dirty="0"/>
              <a:t>Investment in Early Childhood</a:t>
            </a:r>
          </a:p>
          <a:p>
            <a:pPr marL="457200" indent="-457200">
              <a:buFont typeface="Arial" panose="020B0604020202020204" pitchFamily="34" charset="0"/>
              <a:buChar char="•"/>
            </a:pPr>
            <a:r>
              <a:rPr lang="en-US" dirty="0"/>
              <a:t>Value-based healthcare (VBH)</a:t>
            </a:r>
          </a:p>
          <a:p>
            <a:pPr marL="819150" lvl="2" indent="-457200"/>
            <a:r>
              <a:rPr lang="en-US" dirty="0"/>
              <a:t>Incentivizing value – production of health vs. volume – consuming healthcare</a:t>
            </a:r>
          </a:p>
          <a:p>
            <a:pPr marL="819150" lvl="2" indent="-457200"/>
            <a:r>
              <a:rPr lang="en-US" dirty="0"/>
              <a:t>Performance vs Productivity</a:t>
            </a:r>
          </a:p>
          <a:p>
            <a:pPr marL="1173163" lvl="3" indent="-457200"/>
            <a:endParaRPr lang="en-US" dirty="0"/>
          </a:p>
        </p:txBody>
      </p:sp>
    </p:spTree>
    <p:extLst>
      <p:ext uri="{BB962C8B-B14F-4D97-AF65-F5344CB8AC3E}">
        <p14:creationId xmlns:p14="http://schemas.microsoft.com/office/powerpoint/2010/main" xmlns="" val="354613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t>Universal Health Coverage in Turkey: Eight lessons learned and worth sharing</a:t>
            </a:r>
          </a:p>
        </p:txBody>
      </p:sp>
      <p:sp>
        <p:nvSpPr>
          <p:cNvPr id="3" name="Content Placeholder 2"/>
          <p:cNvSpPr>
            <a:spLocks noGrp="1"/>
          </p:cNvSpPr>
          <p:nvPr>
            <p:ph sz="quarter" idx="1"/>
          </p:nvPr>
        </p:nvSpPr>
        <p:spPr/>
        <p:txBody>
          <a:bodyPr>
            <a:normAutofit fontScale="85000" lnSpcReduction="10000"/>
          </a:bodyPr>
          <a:lstStyle/>
          <a:p>
            <a:pPr marL="514350" indent="-514350">
              <a:buFont typeface="+mj-lt"/>
              <a:buAutoNum type="arabicPeriod"/>
            </a:pPr>
            <a:r>
              <a:rPr lang="en-US" dirty="0"/>
              <a:t>Political commitment and leadership are not just buzzwords. They do matter!</a:t>
            </a:r>
          </a:p>
          <a:p>
            <a:pPr marL="514350" indent="-514350">
              <a:buFont typeface="+mj-lt"/>
              <a:buAutoNum type="arabicPeriod"/>
            </a:pPr>
            <a:r>
              <a:rPr lang="en-US" dirty="0"/>
              <a:t>So do macroeconomics and fiscal space!!</a:t>
            </a:r>
          </a:p>
          <a:p>
            <a:pPr marL="514350" indent="-514350">
              <a:buFont typeface="+mj-lt"/>
              <a:buAutoNum type="arabicPeriod"/>
            </a:pPr>
            <a:r>
              <a:rPr lang="en-US" dirty="0"/>
              <a:t>Visionary Big Bang reform needs to be complemented by incremental changes.</a:t>
            </a:r>
          </a:p>
          <a:p>
            <a:pPr marL="514350" indent="-514350">
              <a:buFont typeface="+mj-lt"/>
              <a:buAutoNum type="arabicPeriod"/>
            </a:pPr>
            <a:r>
              <a:rPr lang="en-US" dirty="0"/>
              <a:t>Increased demand should be matched.</a:t>
            </a:r>
          </a:p>
          <a:p>
            <a:pPr marL="514350" indent="-514350">
              <a:buFont typeface="+mj-lt"/>
              <a:buAutoNum type="arabicPeriod"/>
            </a:pPr>
            <a:r>
              <a:rPr lang="en-US" dirty="0"/>
              <a:t>A balancing act between breadth, depth and scope to show results.</a:t>
            </a:r>
          </a:p>
          <a:p>
            <a:pPr marL="514350" indent="-514350">
              <a:buFont typeface="+mj-lt"/>
              <a:buAutoNum type="arabicPeriod"/>
            </a:pPr>
            <a:r>
              <a:rPr lang="en-US" dirty="0"/>
              <a:t>Perseverance is key to sustainability; reform fatigue should be avoided.</a:t>
            </a:r>
          </a:p>
          <a:p>
            <a:pPr marL="514350" indent="-514350">
              <a:buFont typeface="+mj-lt"/>
              <a:buAutoNum type="arabicPeriod"/>
            </a:pPr>
            <a:r>
              <a:rPr lang="en-US" dirty="0"/>
              <a:t>Financial and fiscal sustainability is important, but should not be traded off at the expense of reaching the ultimate goal of improvement in the level and distribution of health outcomes.</a:t>
            </a:r>
          </a:p>
          <a:p>
            <a:pPr marL="514350" indent="-514350">
              <a:buFont typeface="+mj-lt"/>
              <a:buAutoNum type="arabicPeriod"/>
            </a:pPr>
            <a:r>
              <a:rPr lang="en-US" dirty="0"/>
              <a:t>UHC is not meant to be about consuming healthcare, but about producing health!</a:t>
            </a:r>
          </a:p>
        </p:txBody>
      </p:sp>
    </p:spTree>
    <p:extLst>
      <p:ext uri="{BB962C8B-B14F-4D97-AF65-F5344CB8AC3E}">
        <p14:creationId xmlns:p14="http://schemas.microsoft.com/office/powerpoint/2010/main" xmlns="" val="635153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0991" y="1427481"/>
            <a:ext cx="2870338" cy="369332"/>
          </a:xfrm>
          <a:prstGeom prst="rect">
            <a:avLst/>
          </a:prstGeom>
          <a:noFill/>
        </p:spPr>
        <p:txBody>
          <a:bodyPr wrap="none" rtlCol="0">
            <a:spAutoFit/>
          </a:bodyPr>
          <a:lstStyle/>
          <a:p>
            <a:r>
              <a:rPr lang="en-US" dirty="0">
                <a:solidFill>
                  <a:srgbClr val="FF0000"/>
                </a:solidFill>
              </a:rPr>
              <a:t>Health Expenditure Efficiency</a:t>
            </a:r>
          </a:p>
        </p:txBody>
      </p:sp>
      <p:sp>
        <p:nvSpPr>
          <p:cNvPr id="8" name="TextBox 7"/>
          <p:cNvSpPr txBox="1"/>
          <p:nvPr/>
        </p:nvSpPr>
        <p:spPr>
          <a:xfrm>
            <a:off x="6809434" y="1455707"/>
            <a:ext cx="3790718" cy="369332"/>
          </a:xfrm>
          <a:prstGeom prst="rect">
            <a:avLst/>
          </a:prstGeom>
          <a:noFill/>
        </p:spPr>
        <p:txBody>
          <a:bodyPr wrap="none" rtlCol="0">
            <a:spAutoFit/>
          </a:bodyPr>
          <a:lstStyle/>
          <a:p>
            <a:r>
              <a:rPr lang="en-US" dirty="0">
                <a:solidFill>
                  <a:srgbClr val="FF0000"/>
                </a:solidFill>
              </a:rPr>
              <a:t>Health Expenditure Efficiency  </a:t>
            </a:r>
            <a:r>
              <a:rPr lang="en-US" b="1" dirty="0">
                <a:solidFill>
                  <a:srgbClr val="FF0000"/>
                </a:solidFill>
              </a:rPr>
              <a:t>Frontier</a:t>
            </a:r>
          </a:p>
        </p:txBody>
      </p:sp>
      <p:sp>
        <p:nvSpPr>
          <p:cNvPr id="14" name="TextBox 13"/>
          <p:cNvSpPr txBox="1"/>
          <p:nvPr/>
        </p:nvSpPr>
        <p:spPr>
          <a:xfrm>
            <a:off x="1812649" y="6330666"/>
            <a:ext cx="8185702" cy="307777"/>
          </a:xfrm>
          <a:prstGeom prst="rect">
            <a:avLst/>
          </a:prstGeom>
          <a:noFill/>
        </p:spPr>
        <p:txBody>
          <a:bodyPr wrap="none" rtlCol="0">
            <a:spAutoFit/>
          </a:bodyPr>
          <a:lstStyle/>
          <a:p>
            <a:r>
              <a:rPr lang="en-US" sz="1400" dirty="0"/>
              <a:t>Source : IMF; Central, Eastern and Southeastern Europe; Reconciling fiscal Consolidation and Growth, Nov 2015.</a:t>
            </a:r>
          </a:p>
        </p:txBody>
      </p:sp>
      <p:sp>
        <p:nvSpPr>
          <p:cNvPr id="15" name="Title 1"/>
          <p:cNvSpPr>
            <a:spLocks noGrp="1"/>
          </p:cNvSpPr>
          <p:nvPr>
            <p:ph type="title"/>
          </p:nvPr>
        </p:nvSpPr>
        <p:spPr>
          <a:xfrm>
            <a:off x="2128432" y="259270"/>
            <a:ext cx="8153400" cy="990600"/>
          </a:xfrm>
        </p:spPr>
        <p:txBody>
          <a:bodyPr>
            <a:normAutofit/>
          </a:bodyPr>
          <a:lstStyle/>
          <a:p>
            <a:pPr algn="ctr"/>
            <a:r>
              <a:rPr lang="en-US" sz="2800" b="1" dirty="0">
                <a:effectLst>
                  <a:outerShdw blurRad="38100" dist="38100" dir="2700000" algn="tl">
                    <a:srgbClr val="000000">
                      <a:alpha val="43137"/>
                    </a:srgbClr>
                  </a:outerShdw>
                </a:effectLst>
              </a:rPr>
              <a:t>Health Expenditure Efficiency in Turkey</a:t>
            </a:r>
          </a:p>
        </p:txBody>
      </p:sp>
      <p:graphicFrame>
        <p:nvGraphicFramePr>
          <p:cNvPr id="13" name="Chart 12"/>
          <p:cNvGraphicFramePr>
            <a:graphicFrameLocks/>
          </p:cNvGraphicFramePr>
          <p:nvPr>
            <p:extLst/>
          </p:nvPr>
        </p:nvGraphicFramePr>
        <p:xfrm>
          <a:off x="337732" y="2224607"/>
          <a:ext cx="5867400" cy="314560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869250" y="1841433"/>
            <a:ext cx="5036250" cy="338554"/>
          </a:xfrm>
          <a:prstGeom prst="rect">
            <a:avLst/>
          </a:prstGeom>
          <a:noFill/>
        </p:spPr>
        <p:txBody>
          <a:bodyPr wrap="none" rtlCol="0">
            <a:spAutoFit/>
          </a:bodyPr>
          <a:lstStyle/>
          <a:p>
            <a:r>
              <a:rPr lang="en-US" sz="1600" dirty="0"/>
              <a:t>Healthy Life Expectancy and Health Expenditure per capita</a:t>
            </a:r>
          </a:p>
        </p:txBody>
      </p:sp>
      <p:graphicFrame>
        <p:nvGraphicFramePr>
          <p:cNvPr id="10" name="Chart 9"/>
          <p:cNvGraphicFramePr>
            <a:graphicFrameLocks/>
          </p:cNvGraphicFramePr>
          <p:nvPr>
            <p:extLst>
              <p:ext uri="{D42A27DB-BD31-4B8C-83A1-F6EECF244321}">
                <p14:modId xmlns:p14="http://schemas.microsoft.com/office/powerpoint/2010/main" xmlns="" val="3474981819"/>
              </p:ext>
            </p:extLst>
          </p:nvPr>
        </p:nvGraphicFramePr>
        <p:xfrm>
          <a:off x="5905499" y="2030877"/>
          <a:ext cx="5855865" cy="359036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6315832" y="1766956"/>
            <a:ext cx="5036250" cy="338554"/>
          </a:xfrm>
          <a:prstGeom prst="rect">
            <a:avLst/>
          </a:prstGeom>
          <a:noFill/>
        </p:spPr>
        <p:txBody>
          <a:bodyPr wrap="none" rtlCol="0">
            <a:spAutoFit/>
          </a:bodyPr>
          <a:lstStyle/>
          <a:p>
            <a:r>
              <a:rPr lang="en-US" sz="1600" dirty="0"/>
              <a:t>Healthy Life Expectancy and Health Expenditure per capita</a:t>
            </a:r>
          </a:p>
        </p:txBody>
      </p:sp>
      <p:cxnSp>
        <p:nvCxnSpPr>
          <p:cNvPr id="3" name="Straight Arrow Connector 2"/>
          <p:cNvCxnSpPr/>
          <p:nvPr/>
        </p:nvCxnSpPr>
        <p:spPr>
          <a:xfrm flipH="1" flipV="1">
            <a:off x="7029975" y="3057573"/>
            <a:ext cx="1015067" cy="838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8045042" y="2813458"/>
            <a:ext cx="0" cy="18455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97679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xmlns="" val="594092765"/>
              </p:ext>
            </p:extLst>
          </p:nvPr>
        </p:nvGraphicFramePr>
        <p:xfrm>
          <a:off x="228600" y="330200"/>
          <a:ext cx="11518900" cy="62357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42900" y="6488668"/>
            <a:ext cx="4838700" cy="369332"/>
          </a:xfrm>
          <a:prstGeom prst="rect">
            <a:avLst/>
          </a:prstGeom>
          <a:noFill/>
        </p:spPr>
        <p:txBody>
          <a:bodyPr wrap="square" rtlCol="0">
            <a:spAutoFit/>
          </a:bodyPr>
          <a:lstStyle/>
          <a:p>
            <a:r>
              <a:rPr lang="en-US" dirty="0"/>
              <a:t>Source: World Health Organization</a:t>
            </a:r>
          </a:p>
        </p:txBody>
      </p:sp>
    </p:spTree>
    <p:extLst>
      <p:ext uri="{BB962C8B-B14F-4D97-AF65-F5344CB8AC3E}">
        <p14:creationId xmlns:p14="http://schemas.microsoft.com/office/powerpoint/2010/main" xmlns="" val="97873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85000" lnSpcReduction="20000"/>
          </a:bodyPr>
          <a:lstStyle/>
          <a:p>
            <a:fld id="{27946F13-D5C0-4D55-B449-EA433D2ED68C}" type="slidenum">
              <a:rPr lang="en-US" smtClean="0"/>
              <a:pPr/>
              <a:t>22</a:t>
            </a:fld>
            <a:endParaRPr lang="en-US"/>
          </a:p>
        </p:txBody>
      </p:sp>
      <p:sp>
        <p:nvSpPr>
          <p:cNvPr id="2" name="Rectangle 1"/>
          <p:cNvSpPr/>
          <p:nvPr/>
        </p:nvSpPr>
        <p:spPr>
          <a:xfrm>
            <a:off x="1336879" y="6526635"/>
            <a:ext cx="10236200" cy="261610"/>
          </a:xfrm>
          <a:prstGeom prst="rect">
            <a:avLst/>
          </a:prstGeom>
        </p:spPr>
        <p:txBody>
          <a:bodyPr wrap="square">
            <a:spAutoFit/>
          </a:bodyPr>
          <a:lstStyle/>
          <a:p>
            <a:r>
              <a:rPr lang="en-US" sz="1100" dirty="0"/>
              <a:t>Source: Nolte, Ellen, and Martin McKee. "Variations in amenable mortality—trends in 16 high-income nations." Health policy 103, no. 1 (2011): 47-52.</a:t>
            </a:r>
          </a:p>
        </p:txBody>
      </p:sp>
      <p:graphicFrame>
        <p:nvGraphicFramePr>
          <p:cNvPr id="15" name="Chart 14"/>
          <p:cNvGraphicFramePr>
            <a:graphicFrameLocks/>
          </p:cNvGraphicFramePr>
          <p:nvPr>
            <p:extLst>
              <p:ext uri="{D42A27DB-BD31-4B8C-83A1-F6EECF244321}">
                <p14:modId xmlns:p14="http://schemas.microsoft.com/office/powerpoint/2010/main" xmlns="" val="4051404649"/>
              </p:ext>
            </p:extLst>
          </p:nvPr>
        </p:nvGraphicFramePr>
        <p:xfrm>
          <a:off x="1196363" y="1516699"/>
          <a:ext cx="9650602" cy="514074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2189527" y="483710"/>
            <a:ext cx="8657438" cy="660238"/>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2"/>
                </a:solidFill>
                <a:latin typeface="Cambria" panose="02040503050406030204" pitchFamily="18" charset="0"/>
                <a:cs typeface="Times New Roman" panose="02020603050405020304" pitchFamily="18" charset="0"/>
              </a:rPr>
              <a:t>Rapid Decline in Mortality Amenable to Healthcare</a:t>
            </a:r>
          </a:p>
        </p:txBody>
      </p:sp>
    </p:spTree>
    <p:extLst>
      <p:ext uri="{BB962C8B-B14F-4D97-AF65-F5344CB8AC3E}">
        <p14:creationId xmlns:p14="http://schemas.microsoft.com/office/powerpoint/2010/main" xmlns="" val="3344538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Coverage of Early Childhood Development Programs in Turkey</a:t>
            </a:r>
          </a:p>
        </p:txBody>
      </p:sp>
      <p:cxnSp>
        <p:nvCxnSpPr>
          <p:cNvPr id="8" name="Straight Connector 7"/>
          <p:cNvCxnSpPr/>
          <p:nvPr/>
        </p:nvCxnSpPr>
        <p:spPr>
          <a:xfrm flipV="1">
            <a:off x="10134600" y="1905000"/>
            <a:ext cx="0" cy="4038600"/>
          </a:xfrm>
          <a:prstGeom prst="line">
            <a:avLst/>
          </a:prstGeom>
          <a:ln w="19050">
            <a:solidFill>
              <a:schemeClr val="accent1">
                <a:alpha val="74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p:cNvGraphicFramePr>
            <a:graphicFrameLocks noGrp="1"/>
          </p:cNvGraphicFramePr>
          <p:nvPr>
            <p:ph sz="quarter" idx="1"/>
            <p:extLst/>
          </p:nvPr>
        </p:nvGraphicFramePr>
        <p:xfrm>
          <a:off x="2136775" y="1676400"/>
          <a:ext cx="8153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600200" y="1447800"/>
            <a:ext cx="2514600" cy="369332"/>
          </a:xfrm>
          <a:prstGeom prst="rect">
            <a:avLst/>
          </a:prstGeom>
          <a:noFill/>
        </p:spPr>
        <p:txBody>
          <a:bodyPr wrap="square" rtlCol="0">
            <a:spAutoFit/>
          </a:bodyPr>
          <a:lstStyle/>
          <a:p>
            <a:r>
              <a:rPr lang="en-US" dirty="0"/>
              <a:t>Child Development Phase</a:t>
            </a:r>
          </a:p>
        </p:txBody>
      </p:sp>
      <p:sp>
        <p:nvSpPr>
          <p:cNvPr id="5" name="TextBox 4"/>
          <p:cNvSpPr txBox="1"/>
          <p:nvPr/>
        </p:nvSpPr>
        <p:spPr>
          <a:xfrm>
            <a:off x="4419600" y="1447800"/>
            <a:ext cx="1752600" cy="369332"/>
          </a:xfrm>
          <a:prstGeom prst="rect">
            <a:avLst/>
          </a:prstGeom>
          <a:noFill/>
        </p:spPr>
        <p:txBody>
          <a:bodyPr wrap="square" rtlCol="0">
            <a:spAutoFit/>
          </a:bodyPr>
          <a:lstStyle/>
          <a:p>
            <a:r>
              <a:rPr lang="en-US" dirty="0"/>
              <a:t>Intervention</a:t>
            </a:r>
          </a:p>
        </p:txBody>
      </p:sp>
      <p:sp>
        <p:nvSpPr>
          <p:cNvPr id="7" name="TextBox 6"/>
          <p:cNvSpPr txBox="1"/>
          <p:nvPr/>
        </p:nvSpPr>
        <p:spPr>
          <a:xfrm>
            <a:off x="6858000" y="1447800"/>
            <a:ext cx="3124200" cy="369332"/>
          </a:xfrm>
          <a:prstGeom prst="rect">
            <a:avLst/>
          </a:prstGeom>
          <a:noFill/>
        </p:spPr>
        <p:txBody>
          <a:bodyPr wrap="square" rtlCol="0">
            <a:spAutoFit/>
          </a:bodyPr>
          <a:lstStyle/>
          <a:p>
            <a:r>
              <a:rPr lang="en-US" dirty="0"/>
              <a:t>Coverage of Age Group</a:t>
            </a:r>
          </a:p>
        </p:txBody>
      </p:sp>
    </p:spTree>
    <p:extLst>
      <p:ext uri="{BB962C8B-B14F-4D97-AF65-F5344CB8AC3E}">
        <p14:creationId xmlns:p14="http://schemas.microsoft.com/office/powerpoint/2010/main" xmlns="" val="2025398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85000" lnSpcReduction="20000"/>
          </a:bodyPr>
          <a:lstStyle/>
          <a:p>
            <a:fld id="{27946F13-D5C0-4D55-B449-EA433D2ED68C}" type="slidenum">
              <a:rPr lang="en-US" smtClean="0"/>
              <a:pPr/>
              <a:t>24</a:t>
            </a:fld>
            <a:endParaRPr lang="en-US"/>
          </a:p>
        </p:txBody>
      </p:sp>
      <p:sp>
        <p:nvSpPr>
          <p:cNvPr id="12" name="Rectangle 11"/>
          <p:cNvSpPr/>
          <p:nvPr/>
        </p:nvSpPr>
        <p:spPr>
          <a:xfrm>
            <a:off x="538734" y="281542"/>
            <a:ext cx="10913565" cy="707886"/>
          </a:xfrm>
          <a:prstGeom prst="rect">
            <a:avLst/>
          </a:prstGeom>
        </p:spPr>
        <p:txBody>
          <a:bodyPr wrap="none">
            <a:spAutoFit/>
          </a:bodyPr>
          <a:lstStyle/>
          <a:p>
            <a:r>
              <a:rPr lang="en-US" sz="4000" b="1" dirty="0">
                <a:solidFill>
                  <a:schemeClr val="tx2"/>
                </a:solidFill>
                <a:latin typeface="Century Gothic" panose="020B0502020202020204" pitchFamily="34" charset="0"/>
              </a:rPr>
              <a:t>Value Based Healthcare in the Era of NCDs </a:t>
            </a:r>
          </a:p>
        </p:txBody>
      </p:sp>
      <p:sp>
        <p:nvSpPr>
          <p:cNvPr id="20" name="Rectangle 19"/>
          <p:cNvSpPr/>
          <p:nvPr/>
        </p:nvSpPr>
        <p:spPr>
          <a:xfrm>
            <a:off x="6597724" y="2501282"/>
            <a:ext cx="2598814" cy="127914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Century Gothic" panose="020B0502020202020204" pitchFamily="34" charset="0"/>
              </a:rPr>
              <a:t>Health in All Policies</a:t>
            </a:r>
          </a:p>
        </p:txBody>
      </p:sp>
      <p:sp>
        <p:nvSpPr>
          <p:cNvPr id="21" name="Rectangle 20"/>
          <p:cNvSpPr/>
          <p:nvPr/>
        </p:nvSpPr>
        <p:spPr>
          <a:xfrm>
            <a:off x="2419301" y="2544953"/>
            <a:ext cx="2598814" cy="127914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Century Gothic" panose="020B0502020202020204" pitchFamily="34" charset="0"/>
              </a:rPr>
              <a:t>Universal Health Coverage</a:t>
            </a:r>
          </a:p>
        </p:txBody>
      </p:sp>
      <p:sp>
        <p:nvSpPr>
          <p:cNvPr id="22" name="Rectangle 21"/>
          <p:cNvSpPr/>
          <p:nvPr/>
        </p:nvSpPr>
        <p:spPr>
          <a:xfrm>
            <a:off x="6597724" y="4395147"/>
            <a:ext cx="2598814" cy="515741"/>
          </a:xfrm>
          <a:prstGeom prst="rect">
            <a:avLst/>
          </a:prstGeom>
          <a:solidFill>
            <a:schemeClr val="tx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Century Gothic" panose="020B0502020202020204" pitchFamily="34" charset="0"/>
              </a:rPr>
              <a:t>Population-level</a:t>
            </a:r>
          </a:p>
        </p:txBody>
      </p:sp>
      <p:sp>
        <p:nvSpPr>
          <p:cNvPr id="23" name="Rectangle 22"/>
          <p:cNvSpPr/>
          <p:nvPr/>
        </p:nvSpPr>
        <p:spPr>
          <a:xfrm>
            <a:off x="2446280" y="4395147"/>
            <a:ext cx="2598814" cy="515741"/>
          </a:xfrm>
          <a:prstGeom prst="rect">
            <a:avLst/>
          </a:prstGeom>
          <a:solidFill>
            <a:schemeClr val="tx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Century Gothic" panose="020B0502020202020204" pitchFamily="34" charset="0"/>
              </a:rPr>
              <a:t>Individual-level</a:t>
            </a:r>
          </a:p>
        </p:txBody>
      </p:sp>
      <p:sp>
        <p:nvSpPr>
          <p:cNvPr id="2" name="Rectangle 1"/>
          <p:cNvSpPr/>
          <p:nvPr/>
        </p:nvSpPr>
        <p:spPr>
          <a:xfrm>
            <a:off x="1995948" y="2224585"/>
            <a:ext cx="7430107" cy="3773092"/>
          </a:xfrm>
          <a:prstGeom prst="rect">
            <a:avLst/>
          </a:prstGeom>
          <a:noFill/>
          <a:ln w="38100">
            <a:solidFill>
              <a:schemeClr val="tx2">
                <a:lumMod val="25000"/>
                <a:lumOff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Left-Right Arrow 3"/>
          <p:cNvSpPr/>
          <p:nvPr/>
        </p:nvSpPr>
        <p:spPr>
          <a:xfrm>
            <a:off x="5126504" y="3289683"/>
            <a:ext cx="1431892" cy="1105464"/>
          </a:xfrm>
          <a:prstGeom prst="leftRightArrow">
            <a:avLst>
              <a:gd name="adj1" fmla="val 55751"/>
              <a:gd name="adj2" fmla="val 44249"/>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2943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Towards Value-based health system</a:t>
            </a:r>
          </a:p>
        </p:txBody>
      </p:sp>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25</a:t>
            </a:fld>
            <a:endParaRPr lang="en-US" dirty="0"/>
          </a:p>
        </p:txBody>
      </p:sp>
      <p:pic>
        <p:nvPicPr>
          <p:cNvPr id="6" name="Content Placeholder 5"/>
          <p:cNvPicPr>
            <a:picLocks noGrp="1" noChangeAspect="1"/>
          </p:cNvPicPr>
          <p:nvPr>
            <p:ph sz="quarter" idx="12"/>
          </p:nvPr>
        </p:nvPicPr>
        <p:blipFill>
          <a:blip r:embed="rId2" cstate="print"/>
          <a:stretch>
            <a:fillRect/>
          </a:stretch>
        </p:blipFill>
        <p:spPr>
          <a:xfrm>
            <a:off x="781939" y="1791093"/>
            <a:ext cx="10737616" cy="4805497"/>
          </a:xfrm>
          <a:prstGeom prst="rect">
            <a:avLst/>
          </a:prstGeom>
        </p:spPr>
      </p:pic>
    </p:spTree>
    <p:extLst>
      <p:ext uri="{BB962C8B-B14F-4D97-AF65-F5344CB8AC3E}">
        <p14:creationId xmlns:p14="http://schemas.microsoft.com/office/powerpoint/2010/main" xmlns="" val="2082741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Modalities of payment and health outcomes</a:t>
            </a:r>
            <a:endParaRPr lang="en-US" dirty="0"/>
          </a:p>
        </p:txBody>
      </p:sp>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26</a:t>
            </a:fld>
            <a:endParaRPr lang="en-US" dirty="0"/>
          </a:p>
        </p:txBody>
      </p:sp>
      <p:pic>
        <p:nvPicPr>
          <p:cNvPr id="6" name="Content Placeholder 5"/>
          <p:cNvPicPr>
            <a:picLocks noGrp="1" noChangeAspect="1"/>
          </p:cNvPicPr>
          <p:nvPr>
            <p:ph sz="quarter" idx="12"/>
          </p:nvPr>
        </p:nvPicPr>
        <p:blipFill>
          <a:blip r:embed="rId3" cstate="print"/>
          <a:stretch>
            <a:fillRect/>
          </a:stretch>
        </p:blipFill>
        <p:spPr>
          <a:xfrm>
            <a:off x="2110132" y="1516698"/>
            <a:ext cx="7802053" cy="4752975"/>
          </a:xfrm>
          <a:prstGeom prst="rect">
            <a:avLst/>
          </a:prstGeom>
        </p:spPr>
      </p:pic>
    </p:spTree>
    <p:extLst>
      <p:ext uri="{BB962C8B-B14F-4D97-AF65-F5344CB8AC3E}">
        <p14:creationId xmlns:p14="http://schemas.microsoft.com/office/powerpoint/2010/main" xmlns="" val="2334298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lipse 29"/>
          <p:cNvSpPr/>
          <p:nvPr/>
        </p:nvSpPr>
        <p:spPr>
          <a:xfrm>
            <a:off x="315982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Elipse 29"/>
          <p:cNvSpPr/>
          <p:nvPr/>
        </p:nvSpPr>
        <p:spPr>
          <a:xfrm>
            <a:off x="6046397"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29"/>
          <p:cNvSpPr/>
          <p:nvPr/>
        </p:nvSpPr>
        <p:spPr>
          <a:xfrm>
            <a:off x="890608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angle 2"/>
          <p:cNvSpPr>
            <a:spLocks noGrp="1" noChangeArrowheads="1"/>
          </p:cNvSpPr>
          <p:nvPr>
            <p:ph type="title"/>
          </p:nvPr>
        </p:nvSpPr>
        <p:spPr>
          <a:xfrm>
            <a:off x="860597" y="477275"/>
            <a:ext cx="10515600" cy="614781"/>
          </a:xfrm>
        </p:spPr>
        <p:txBody>
          <a:bodyPr>
            <a:normAutofit/>
          </a:bodyPr>
          <a:lstStyle/>
          <a:p>
            <a:pPr algn="ctr"/>
            <a:r>
              <a:rPr lang="en-GB" sz="3200" b="1" dirty="0"/>
              <a:t>Characteristics of high performing  chronic care system</a:t>
            </a:r>
            <a:endParaRPr lang="en-US" sz="3200" b="1" dirty="0"/>
          </a:p>
        </p:txBody>
      </p:sp>
      <p:sp>
        <p:nvSpPr>
          <p:cNvPr id="41" name="Rectangle 3"/>
          <p:cNvSpPr txBox="1">
            <a:spLocks noChangeArrowheads="1"/>
          </p:cNvSpPr>
          <p:nvPr/>
        </p:nvSpPr>
        <p:spPr>
          <a:xfrm>
            <a:off x="668684" y="2234275"/>
            <a:ext cx="4705351" cy="40941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2D050"/>
              </a:buClr>
              <a:buFont typeface="Wingdings" panose="05000000000000000000" pitchFamily="2" charset="2"/>
              <a:buChar char="ü"/>
            </a:pPr>
            <a:r>
              <a:rPr lang="en-GB" sz="2000" dirty="0"/>
              <a:t>Universal coverage</a:t>
            </a:r>
          </a:p>
          <a:p>
            <a:pPr>
              <a:buClr>
                <a:srgbClr val="92D050"/>
              </a:buClr>
              <a:buFont typeface="Wingdings" panose="05000000000000000000" pitchFamily="2" charset="2"/>
              <a:buChar char="ü"/>
            </a:pPr>
            <a:r>
              <a:rPr lang="en-GB" sz="2000" dirty="0"/>
              <a:t>Equity in access (free at point of service)</a:t>
            </a:r>
          </a:p>
          <a:p>
            <a:pPr>
              <a:buClr>
                <a:srgbClr val="FF0000"/>
              </a:buClr>
              <a:buFont typeface="Wingdings" panose="05000000000000000000" pitchFamily="2" charset="2"/>
              <a:buChar char="Ø"/>
            </a:pPr>
            <a:r>
              <a:rPr lang="en-GB" sz="2000" dirty="0"/>
              <a:t>Prevention of ill health</a:t>
            </a:r>
          </a:p>
          <a:p>
            <a:pPr>
              <a:buClr>
                <a:srgbClr val="FF0000"/>
              </a:buClr>
              <a:buFont typeface="Wingdings" panose="05000000000000000000" pitchFamily="2" charset="2"/>
              <a:buChar char="Ø"/>
            </a:pPr>
            <a:r>
              <a:rPr lang="en-GB" sz="2000" dirty="0"/>
              <a:t>Self management support</a:t>
            </a:r>
          </a:p>
          <a:p>
            <a:pPr>
              <a:buClr>
                <a:srgbClr val="92D050"/>
              </a:buClr>
              <a:buFont typeface="Wingdings" panose="05000000000000000000" pitchFamily="2" charset="2"/>
              <a:buChar char="ü"/>
            </a:pPr>
            <a:r>
              <a:rPr lang="en-GB" sz="2000" dirty="0"/>
              <a:t>Primary care</a:t>
            </a:r>
          </a:p>
          <a:p>
            <a:pPr>
              <a:buClr>
                <a:srgbClr val="FF0000"/>
              </a:buClr>
              <a:buFont typeface="Wingdings" panose="05000000000000000000" pitchFamily="2" charset="2"/>
              <a:buChar char="Ø"/>
            </a:pPr>
            <a:r>
              <a:rPr lang="en-GB" sz="2000" dirty="0"/>
              <a:t>Population risk management</a:t>
            </a:r>
          </a:p>
          <a:p>
            <a:pPr>
              <a:buClr>
                <a:srgbClr val="FF0000"/>
              </a:buClr>
              <a:buFont typeface="Wingdings" panose="05000000000000000000" pitchFamily="2" charset="2"/>
              <a:buChar char="Ø"/>
            </a:pPr>
            <a:r>
              <a:rPr lang="en-GB" sz="2000" dirty="0"/>
              <a:t>Integration (PC and specialist)</a:t>
            </a:r>
          </a:p>
          <a:p>
            <a:pPr>
              <a:buClr>
                <a:srgbClr val="92D050"/>
              </a:buClr>
              <a:buFont typeface="Wingdings" panose="05000000000000000000" pitchFamily="2" charset="2"/>
              <a:buChar char="ü"/>
            </a:pPr>
            <a:r>
              <a:rPr lang="en-GB" sz="2000" dirty="0"/>
              <a:t>Information technology</a:t>
            </a:r>
          </a:p>
          <a:p>
            <a:pPr>
              <a:buClr>
                <a:srgbClr val="FF0000"/>
              </a:buClr>
              <a:buFont typeface="Wingdings" panose="05000000000000000000" pitchFamily="2" charset="2"/>
              <a:buChar char="Ø"/>
            </a:pPr>
            <a:r>
              <a:rPr lang="en-GB" sz="2000" dirty="0"/>
              <a:t>Coordination of care </a:t>
            </a:r>
            <a:endParaRPr lang="en-US" sz="2000" dirty="0"/>
          </a:p>
        </p:txBody>
      </p:sp>
      <p:sp>
        <p:nvSpPr>
          <p:cNvPr id="42" name="AutoShape 4"/>
          <p:cNvSpPr>
            <a:spLocks/>
          </p:cNvSpPr>
          <p:nvPr/>
        </p:nvSpPr>
        <p:spPr bwMode="auto">
          <a:xfrm>
            <a:off x="5197329" y="2264904"/>
            <a:ext cx="1153584" cy="3744912"/>
          </a:xfrm>
          <a:prstGeom prst="rightBrace">
            <a:avLst>
              <a:gd name="adj1" fmla="val 36070"/>
              <a:gd name="adj2" fmla="val 50000"/>
            </a:avLst>
          </a:prstGeom>
          <a:noFill/>
          <a:ln w="38100">
            <a:solidFill>
              <a:schemeClr val="tx1"/>
            </a:solidFill>
            <a:round/>
            <a:headEnd/>
            <a:tailEnd/>
          </a:ln>
          <a:effectLst/>
        </p:spPr>
        <p:txBody>
          <a:bodyPr wrap="none" anchor="ctr"/>
          <a:lstStyle/>
          <a:p>
            <a:endParaRPr lang="fr-CA"/>
          </a:p>
        </p:txBody>
      </p:sp>
      <p:sp>
        <p:nvSpPr>
          <p:cNvPr id="43" name="Text Box 5"/>
          <p:cNvSpPr txBox="1">
            <a:spLocks noChangeArrowheads="1"/>
          </p:cNvSpPr>
          <p:nvPr/>
        </p:nvSpPr>
        <p:spPr bwMode="auto">
          <a:xfrm>
            <a:off x="6653596" y="3721861"/>
            <a:ext cx="1195648" cy="830997"/>
          </a:xfrm>
          <a:prstGeom prst="rect">
            <a:avLst/>
          </a:prstGeom>
          <a:noFill/>
          <a:ln w="9525">
            <a:noFill/>
            <a:miter lim="800000"/>
            <a:headEnd/>
            <a:tailEnd/>
          </a:ln>
          <a:effectLst/>
        </p:spPr>
        <p:txBody>
          <a:bodyPr wrap="none">
            <a:spAutoFit/>
          </a:bodyPr>
          <a:lstStyle/>
          <a:p>
            <a:r>
              <a:rPr lang="en-GB" sz="2400" b="1" dirty="0">
                <a:solidFill>
                  <a:srgbClr val="990033"/>
                </a:solidFill>
              </a:rPr>
              <a:t>SYSTEM</a:t>
            </a:r>
          </a:p>
          <a:p>
            <a:r>
              <a:rPr lang="en-GB" sz="2400" b="1" dirty="0">
                <a:solidFill>
                  <a:srgbClr val="990033"/>
                </a:solidFill>
              </a:rPr>
              <a:t>DESIGN</a:t>
            </a:r>
            <a:endParaRPr lang="en-US" sz="2400" b="1" dirty="0">
              <a:solidFill>
                <a:srgbClr val="990033"/>
              </a:solidFill>
            </a:endParaRPr>
          </a:p>
        </p:txBody>
      </p:sp>
      <p:sp>
        <p:nvSpPr>
          <p:cNvPr id="44" name="Text Box 6"/>
          <p:cNvSpPr txBox="1">
            <a:spLocks noChangeArrowheads="1"/>
          </p:cNvSpPr>
          <p:nvPr/>
        </p:nvSpPr>
        <p:spPr bwMode="auto">
          <a:xfrm>
            <a:off x="1781645" y="6210748"/>
            <a:ext cx="8161658" cy="276999"/>
          </a:xfrm>
          <a:prstGeom prst="rect">
            <a:avLst/>
          </a:prstGeom>
          <a:noFill/>
          <a:ln w="9525">
            <a:noFill/>
            <a:miter lim="800000"/>
            <a:headEnd/>
            <a:tailEnd/>
          </a:ln>
          <a:effectLst/>
        </p:spPr>
        <p:txBody>
          <a:bodyPr wrap="none">
            <a:spAutoFit/>
          </a:bodyPr>
          <a:lstStyle/>
          <a:p>
            <a:r>
              <a:rPr lang="en-GB" sz="1200" dirty="0"/>
              <a:t>Source: Ham C: The ten characteristics of high performing chronic care system. Health Economics, Policy and Law. 2010; 5:71-90</a:t>
            </a:r>
            <a:endParaRPr lang="en-US" sz="1200" dirty="0"/>
          </a:p>
        </p:txBody>
      </p:sp>
      <p:sp>
        <p:nvSpPr>
          <p:cNvPr id="45" name="AutoShape 7"/>
          <p:cNvSpPr>
            <a:spLocks/>
          </p:cNvSpPr>
          <p:nvPr/>
        </p:nvSpPr>
        <p:spPr bwMode="auto">
          <a:xfrm rot="10800000">
            <a:off x="8173362" y="2264904"/>
            <a:ext cx="1153584" cy="3744912"/>
          </a:xfrm>
          <a:prstGeom prst="rightBrace">
            <a:avLst>
              <a:gd name="adj1" fmla="val 36070"/>
              <a:gd name="adj2" fmla="val 50000"/>
            </a:avLst>
          </a:prstGeom>
          <a:noFill/>
          <a:ln w="38100">
            <a:solidFill>
              <a:schemeClr val="tx1"/>
            </a:solidFill>
            <a:round/>
            <a:headEnd/>
            <a:tailEnd/>
          </a:ln>
          <a:effectLst/>
        </p:spPr>
        <p:txBody>
          <a:bodyPr wrap="none" anchor="ctr"/>
          <a:lstStyle/>
          <a:p>
            <a:endParaRPr lang="fr-CA"/>
          </a:p>
        </p:txBody>
      </p:sp>
      <p:sp>
        <p:nvSpPr>
          <p:cNvPr id="46" name="Text Box 8"/>
          <p:cNvSpPr txBox="1">
            <a:spLocks noChangeArrowheads="1"/>
          </p:cNvSpPr>
          <p:nvPr/>
        </p:nvSpPr>
        <p:spPr bwMode="auto">
          <a:xfrm>
            <a:off x="8943012" y="2760205"/>
            <a:ext cx="2620433" cy="2308324"/>
          </a:xfrm>
          <a:prstGeom prst="rect">
            <a:avLst/>
          </a:prstGeom>
          <a:noFill/>
          <a:ln w="9525">
            <a:noFill/>
            <a:miter lim="800000"/>
            <a:headEnd/>
            <a:tailEnd/>
          </a:ln>
          <a:effectLst/>
        </p:spPr>
        <p:txBody>
          <a:bodyPr>
            <a:spAutoFit/>
          </a:bodyPr>
          <a:lstStyle/>
          <a:p>
            <a:pPr marL="285750" indent="-285750">
              <a:buClr>
                <a:srgbClr val="FFC000"/>
              </a:buClr>
              <a:buFont typeface="Wingdings" panose="05000000000000000000" pitchFamily="2" charset="2"/>
              <a:buChar char="Ø"/>
            </a:pPr>
            <a:r>
              <a:rPr lang="en-GB" dirty="0"/>
              <a:t>Physician leadership</a:t>
            </a:r>
          </a:p>
          <a:p>
            <a:pPr marL="285750" indent="-285750">
              <a:buClr>
                <a:srgbClr val="FFC000"/>
              </a:buClr>
              <a:buFont typeface="Wingdings" panose="05000000000000000000" pitchFamily="2" charset="2"/>
              <a:buChar char="Ø"/>
            </a:pPr>
            <a:r>
              <a:rPr lang="en-GB" dirty="0"/>
              <a:t>Measuring patient outcomes</a:t>
            </a:r>
          </a:p>
          <a:p>
            <a:pPr marL="285750" indent="-285750">
              <a:buClr>
                <a:srgbClr val="FFC000"/>
              </a:buClr>
              <a:buFont typeface="Wingdings" panose="05000000000000000000" pitchFamily="2" charset="2"/>
              <a:buChar char="Ø"/>
            </a:pPr>
            <a:r>
              <a:rPr lang="en-GB" dirty="0"/>
              <a:t>Alignment of incentives</a:t>
            </a:r>
          </a:p>
          <a:p>
            <a:pPr marL="285750" indent="-285750">
              <a:buClr>
                <a:srgbClr val="FF0000"/>
              </a:buClr>
              <a:buFont typeface="Wingdings" panose="05000000000000000000" pitchFamily="2" charset="2"/>
              <a:buChar char="Ø"/>
            </a:pPr>
            <a:r>
              <a:rPr lang="en-GB" dirty="0"/>
              <a:t>Community engagement</a:t>
            </a:r>
          </a:p>
          <a:p>
            <a:pPr marL="180975" indent="-180975"/>
            <a:endParaRPr lang="en-GB" dirty="0"/>
          </a:p>
          <a:p>
            <a:pPr marL="180975" indent="-180975"/>
            <a:endParaRPr lang="en-US" dirty="0"/>
          </a:p>
        </p:txBody>
      </p:sp>
    </p:spTree>
    <p:extLst>
      <p:ext uri="{BB962C8B-B14F-4D97-AF65-F5344CB8AC3E}">
        <p14:creationId xmlns:p14="http://schemas.microsoft.com/office/powerpoint/2010/main" xmlns="" val="352965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9525306" y="6067678"/>
            <a:ext cx="2252540" cy="769441"/>
          </a:xfrm>
          <a:prstGeom prst="rect">
            <a:avLst/>
          </a:prstGeom>
        </p:spPr>
        <p:txBody>
          <a:bodyPr wrap="none">
            <a:spAutoFit/>
          </a:bodyPr>
          <a:lstStyle/>
          <a:p>
            <a:r>
              <a:rPr lang="en-US" sz="2200" b="1" i="1" u="sng" dirty="0">
                <a:solidFill>
                  <a:schemeClr val="bg1"/>
                </a:solidFill>
                <a:latin typeface="Times New Roman" panose="02020603050405020304" pitchFamily="18" charset="0"/>
                <a:cs typeface="Times New Roman" panose="02020603050405020304" pitchFamily="18" charset="0"/>
              </a:rPr>
              <a:t>Lessons learnt &amp;</a:t>
            </a:r>
          </a:p>
          <a:p>
            <a:r>
              <a:rPr lang="en-US" sz="2200" b="1" i="1" u="sng" dirty="0">
                <a:solidFill>
                  <a:schemeClr val="bg1"/>
                </a:solidFill>
                <a:latin typeface="Times New Roman" panose="02020603050405020304" pitchFamily="18" charset="0"/>
                <a:cs typeface="Times New Roman" panose="02020603050405020304" pitchFamily="18" charset="0"/>
              </a:rPr>
              <a:t>recommendations</a:t>
            </a:r>
          </a:p>
        </p:txBody>
      </p:sp>
      <p:sp>
        <p:nvSpPr>
          <p:cNvPr id="29" name="Elipse 29"/>
          <p:cNvSpPr/>
          <p:nvPr/>
        </p:nvSpPr>
        <p:spPr>
          <a:xfrm>
            <a:off x="315982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Elipse 29"/>
          <p:cNvSpPr/>
          <p:nvPr/>
        </p:nvSpPr>
        <p:spPr>
          <a:xfrm>
            <a:off x="6046397"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29"/>
          <p:cNvSpPr/>
          <p:nvPr/>
        </p:nvSpPr>
        <p:spPr>
          <a:xfrm>
            <a:off x="890608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78000" y="660238"/>
            <a:ext cx="8178800" cy="5107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9" name="Title 1"/>
          <p:cNvSpPr txBox="1">
            <a:spLocks/>
          </p:cNvSpPr>
          <p:nvPr/>
        </p:nvSpPr>
        <p:spPr>
          <a:xfrm>
            <a:off x="3384989" y="292017"/>
            <a:ext cx="6724977" cy="660238"/>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tx2"/>
                </a:solidFill>
                <a:latin typeface="Cambria" panose="02040503050406030204" pitchFamily="18" charset="0"/>
                <a:cs typeface="Times New Roman" panose="02020603050405020304" pitchFamily="18" charset="0"/>
              </a:rPr>
              <a:t>Concluding Remarks </a:t>
            </a:r>
            <a:endParaRPr lang="en-US" sz="2000" b="1" dirty="0">
              <a:solidFill>
                <a:schemeClr val="tx2"/>
              </a:solidFill>
              <a:latin typeface="Cambria" panose="02040503050406030204" pitchFamily="18" charset="0"/>
              <a:cs typeface="Times New Roman" panose="02020603050405020304" pitchFamily="18" charset="0"/>
            </a:endParaRPr>
          </a:p>
        </p:txBody>
      </p:sp>
      <p:sp>
        <p:nvSpPr>
          <p:cNvPr id="3" name="TextBox 2"/>
          <p:cNvSpPr txBox="1"/>
          <p:nvPr/>
        </p:nvSpPr>
        <p:spPr>
          <a:xfrm>
            <a:off x="3384989" y="5806068"/>
            <a:ext cx="4964821" cy="261610"/>
          </a:xfrm>
          <a:prstGeom prst="rect">
            <a:avLst/>
          </a:prstGeom>
          <a:noFill/>
        </p:spPr>
        <p:txBody>
          <a:bodyPr wrap="none" rtlCol="0">
            <a:spAutoFit/>
          </a:bodyPr>
          <a:lstStyle/>
          <a:p>
            <a:r>
              <a:rPr lang="en-US" sz="1100" dirty="0"/>
              <a:t>Davis K et al:  Mirror </a:t>
            </a:r>
            <a:r>
              <a:rPr lang="en-US" sz="1100" dirty="0" err="1"/>
              <a:t>Mirror</a:t>
            </a:r>
            <a:r>
              <a:rPr lang="en-US" sz="1100" dirty="0"/>
              <a:t> on the Wall – 2014 update, Commonwealth Fund, 2014</a:t>
            </a:r>
          </a:p>
        </p:txBody>
      </p:sp>
    </p:spTree>
    <p:extLst>
      <p:ext uri="{BB962C8B-B14F-4D97-AF65-F5344CB8AC3E}">
        <p14:creationId xmlns:p14="http://schemas.microsoft.com/office/powerpoint/2010/main" xmlns="" val="150632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800" dirty="0"/>
              <a:t>THANK YOU!</a:t>
            </a:r>
          </a:p>
        </p:txBody>
      </p:sp>
    </p:spTree>
    <p:extLst>
      <p:ext uri="{BB962C8B-B14F-4D97-AF65-F5344CB8AC3E}">
        <p14:creationId xmlns:p14="http://schemas.microsoft.com/office/powerpoint/2010/main" xmlns="" val="217304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2819401" y="6096000"/>
            <a:ext cx="6665913" cy="457200"/>
          </a:xfrm>
          <a:prstGeom prst="rect">
            <a:avLst/>
          </a:prstGeom>
          <a:noFill/>
          <a:ln w="9525">
            <a:noFill/>
            <a:miter lim="800000"/>
            <a:headEnd/>
            <a:tailEnd/>
          </a:ln>
          <a:effectLst/>
        </p:spPr>
        <p:txBody>
          <a:bodyPr wrap="none">
            <a:spAutoFit/>
          </a:bodyPr>
          <a:lstStyle/>
          <a:p>
            <a:r>
              <a:rPr lang="en-US" sz="1200" kern="0">
                <a:cs typeface="Arial" pitchFamily="34" charset="0"/>
              </a:rPr>
              <a:t>Source: Walt G: Health Policy; An Introduction to Process and Power, Zed Books, London, 1994, pp 226.</a:t>
            </a:r>
          </a:p>
          <a:p>
            <a:r>
              <a:rPr lang="en-US" sz="1200" kern="0">
                <a:cs typeface="Arial" pitchFamily="34" charset="0"/>
              </a:rPr>
              <a:t>Walt and Gibson, Reforming the Health Sector in Developing Countries</a:t>
            </a:r>
          </a:p>
        </p:txBody>
      </p:sp>
      <p:sp>
        <p:nvSpPr>
          <p:cNvPr id="58372" name="AutoShape 4"/>
          <p:cNvSpPr>
            <a:spLocks noChangeArrowheads="1"/>
          </p:cNvSpPr>
          <p:nvPr/>
        </p:nvSpPr>
        <p:spPr bwMode="auto">
          <a:xfrm>
            <a:off x="7162800" y="2286000"/>
            <a:ext cx="2286000" cy="2895600"/>
          </a:xfrm>
          <a:prstGeom prst="triangle">
            <a:avLst>
              <a:gd name="adj" fmla="val 50000"/>
            </a:avLst>
          </a:prstGeom>
          <a:noFill/>
          <a:ln w="9525">
            <a:solidFill>
              <a:schemeClr val="tx1"/>
            </a:solidFill>
            <a:miter lim="800000"/>
            <a:headEnd/>
            <a:tailEnd/>
          </a:ln>
          <a:effectLst/>
        </p:spPr>
        <p:txBody>
          <a:bodyPr wrap="none" anchor="ctr"/>
          <a:lstStyle/>
          <a:p>
            <a:endParaRPr lang="en-US" kern="0">
              <a:solidFill>
                <a:sysClr val="windowText" lastClr="000000"/>
              </a:solidFill>
            </a:endParaRPr>
          </a:p>
        </p:txBody>
      </p:sp>
      <p:sp>
        <p:nvSpPr>
          <p:cNvPr id="58373" name="Text Box 5"/>
          <p:cNvSpPr txBox="1">
            <a:spLocks noChangeArrowheads="1"/>
          </p:cNvSpPr>
          <p:nvPr/>
        </p:nvSpPr>
        <p:spPr bwMode="auto">
          <a:xfrm>
            <a:off x="2209801" y="5257801"/>
            <a:ext cx="1008063" cy="366713"/>
          </a:xfrm>
          <a:prstGeom prst="rect">
            <a:avLst/>
          </a:prstGeom>
          <a:noFill/>
          <a:ln w="9525">
            <a:noFill/>
            <a:miter lim="800000"/>
            <a:headEnd/>
            <a:tailEnd/>
          </a:ln>
          <a:effectLst/>
        </p:spPr>
        <p:txBody>
          <a:bodyPr wrap="none">
            <a:spAutoFit/>
          </a:bodyPr>
          <a:lstStyle/>
          <a:p>
            <a:r>
              <a:rPr lang="en-US" b="1" kern="0">
                <a:latin typeface="Verdana" pitchFamily="34" charset="0"/>
                <a:cs typeface="Arial" pitchFamily="34" charset="0"/>
              </a:rPr>
              <a:t>Actors</a:t>
            </a:r>
          </a:p>
        </p:txBody>
      </p:sp>
      <p:sp>
        <p:nvSpPr>
          <p:cNvPr id="58374" name="Text Box 6"/>
          <p:cNvSpPr txBox="1">
            <a:spLocks noChangeArrowheads="1"/>
          </p:cNvSpPr>
          <p:nvPr/>
        </p:nvSpPr>
        <p:spPr bwMode="auto">
          <a:xfrm>
            <a:off x="4648200" y="5257801"/>
            <a:ext cx="1181100" cy="366713"/>
          </a:xfrm>
          <a:prstGeom prst="rect">
            <a:avLst/>
          </a:prstGeom>
          <a:noFill/>
          <a:ln w="9525">
            <a:noFill/>
            <a:miter lim="800000"/>
            <a:headEnd/>
            <a:tailEnd/>
          </a:ln>
          <a:effectLst/>
        </p:spPr>
        <p:txBody>
          <a:bodyPr wrap="none">
            <a:spAutoFit/>
          </a:bodyPr>
          <a:lstStyle/>
          <a:p>
            <a:r>
              <a:rPr lang="en-US" b="1" kern="0">
                <a:latin typeface="Verdana" pitchFamily="34" charset="0"/>
                <a:cs typeface="Arial" pitchFamily="34" charset="0"/>
              </a:rPr>
              <a:t>Process</a:t>
            </a:r>
          </a:p>
        </p:txBody>
      </p:sp>
      <p:sp>
        <p:nvSpPr>
          <p:cNvPr id="58375" name="Text Box 7"/>
          <p:cNvSpPr txBox="1">
            <a:spLocks noChangeArrowheads="1"/>
          </p:cNvSpPr>
          <p:nvPr/>
        </p:nvSpPr>
        <p:spPr bwMode="auto">
          <a:xfrm>
            <a:off x="3352801" y="1752601"/>
            <a:ext cx="1184275" cy="366713"/>
          </a:xfrm>
          <a:prstGeom prst="rect">
            <a:avLst/>
          </a:prstGeom>
          <a:noFill/>
          <a:ln w="9525">
            <a:noFill/>
            <a:miter lim="800000"/>
            <a:headEnd/>
            <a:tailEnd/>
          </a:ln>
          <a:effectLst/>
        </p:spPr>
        <p:txBody>
          <a:bodyPr wrap="none">
            <a:spAutoFit/>
          </a:bodyPr>
          <a:lstStyle/>
          <a:p>
            <a:r>
              <a:rPr lang="en-US" b="1" kern="0">
                <a:latin typeface="Verdana" pitchFamily="34" charset="0"/>
                <a:cs typeface="Arial" pitchFamily="34" charset="0"/>
              </a:rPr>
              <a:t>Context</a:t>
            </a:r>
          </a:p>
        </p:txBody>
      </p:sp>
      <p:sp>
        <p:nvSpPr>
          <p:cNvPr id="58376" name="Text Box 8"/>
          <p:cNvSpPr txBox="1">
            <a:spLocks noChangeArrowheads="1"/>
          </p:cNvSpPr>
          <p:nvPr/>
        </p:nvSpPr>
        <p:spPr bwMode="auto">
          <a:xfrm>
            <a:off x="3429001" y="3962400"/>
            <a:ext cx="1528763" cy="457200"/>
          </a:xfrm>
          <a:prstGeom prst="rect">
            <a:avLst/>
          </a:prstGeom>
          <a:noFill/>
          <a:ln w="9525">
            <a:noFill/>
            <a:miter lim="800000"/>
            <a:headEnd/>
            <a:tailEnd/>
          </a:ln>
          <a:effectLst/>
        </p:spPr>
        <p:txBody>
          <a:bodyPr wrap="none">
            <a:spAutoFit/>
          </a:bodyPr>
          <a:lstStyle/>
          <a:p>
            <a:r>
              <a:rPr lang="en-US" sz="2400" b="1" kern="0">
                <a:solidFill>
                  <a:srgbClr val="FF0066"/>
                </a:solidFill>
                <a:latin typeface="Verdana" pitchFamily="34" charset="0"/>
                <a:cs typeface="Arial" pitchFamily="34" charset="0"/>
              </a:rPr>
              <a:t>Content</a:t>
            </a:r>
          </a:p>
        </p:txBody>
      </p:sp>
      <p:sp>
        <p:nvSpPr>
          <p:cNvPr id="58377" name="AutoShape 9"/>
          <p:cNvSpPr>
            <a:spLocks noChangeArrowheads="1"/>
          </p:cNvSpPr>
          <p:nvPr/>
        </p:nvSpPr>
        <p:spPr bwMode="auto">
          <a:xfrm>
            <a:off x="2987675" y="2286000"/>
            <a:ext cx="2286000" cy="2940050"/>
          </a:xfrm>
          <a:prstGeom prst="triangle">
            <a:avLst>
              <a:gd name="adj" fmla="val 50000"/>
            </a:avLst>
          </a:prstGeom>
          <a:noFill/>
          <a:ln w="9525">
            <a:solidFill>
              <a:schemeClr val="tx1"/>
            </a:solidFill>
            <a:miter lim="800000"/>
            <a:headEnd/>
            <a:tailEnd/>
          </a:ln>
          <a:effectLst/>
        </p:spPr>
        <p:txBody>
          <a:bodyPr wrap="none" anchor="ctr"/>
          <a:lstStyle/>
          <a:p>
            <a:endParaRPr lang="en-US" kern="0">
              <a:solidFill>
                <a:sysClr val="windowText" lastClr="000000"/>
              </a:solidFill>
            </a:endParaRPr>
          </a:p>
        </p:txBody>
      </p:sp>
      <p:sp>
        <p:nvSpPr>
          <p:cNvPr id="58378" name="Text Box 10"/>
          <p:cNvSpPr txBox="1">
            <a:spLocks noChangeArrowheads="1"/>
          </p:cNvSpPr>
          <p:nvPr/>
        </p:nvSpPr>
        <p:spPr bwMode="auto">
          <a:xfrm>
            <a:off x="7696201" y="3962400"/>
            <a:ext cx="1279525" cy="457200"/>
          </a:xfrm>
          <a:prstGeom prst="rect">
            <a:avLst/>
          </a:prstGeom>
          <a:noFill/>
          <a:ln w="9525">
            <a:noFill/>
            <a:miter lim="800000"/>
            <a:headEnd/>
            <a:tailEnd/>
          </a:ln>
          <a:effectLst/>
        </p:spPr>
        <p:txBody>
          <a:bodyPr wrap="none">
            <a:spAutoFit/>
          </a:bodyPr>
          <a:lstStyle/>
          <a:p>
            <a:r>
              <a:rPr lang="en-US" sz="2400" b="1" kern="0">
                <a:solidFill>
                  <a:srgbClr val="FF0066"/>
                </a:solidFill>
                <a:latin typeface="Verdana" pitchFamily="34" charset="0"/>
                <a:cs typeface="Arial" pitchFamily="34" charset="0"/>
              </a:rPr>
              <a:t>Actors</a:t>
            </a:r>
          </a:p>
        </p:txBody>
      </p:sp>
      <p:sp>
        <p:nvSpPr>
          <p:cNvPr id="58379" name="Text Box 11"/>
          <p:cNvSpPr txBox="1">
            <a:spLocks noChangeArrowheads="1"/>
          </p:cNvSpPr>
          <p:nvPr/>
        </p:nvSpPr>
        <p:spPr bwMode="auto">
          <a:xfrm>
            <a:off x="8991600" y="5257801"/>
            <a:ext cx="1181100" cy="366713"/>
          </a:xfrm>
          <a:prstGeom prst="rect">
            <a:avLst/>
          </a:prstGeom>
          <a:noFill/>
          <a:ln w="9525">
            <a:noFill/>
            <a:miter lim="800000"/>
            <a:headEnd/>
            <a:tailEnd/>
          </a:ln>
          <a:effectLst/>
        </p:spPr>
        <p:txBody>
          <a:bodyPr wrap="none">
            <a:spAutoFit/>
          </a:bodyPr>
          <a:lstStyle/>
          <a:p>
            <a:r>
              <a:rPr lang="en-US" b="1" kern="0">
                <a:latin typeface="Verdana" pitchFamily="34" charset="0"/>
                <a:cs typeface="Arial" pitchFamily="34" charset="0"/>
              </a:rPr>
              <a:t>Process</a:t>
            </a:r>
          </a:p>
        </p:txBody>
      </p:sp>
      <p:sp>
        <p:nvSpPr>
          <p:cNvPr id="58380" name="Text Box 12"/>
          <p:cNvSpPr txBox="1">
            <a:spLocks noChangeArrowheads="1"/>
          </p:cNvSpPr>
          <p:nvPr/>
        </p:nvSpPr>
        <p:spPr bwMode="auto">
          <a:xfrm>
            <a:off x="7772401" y="1803401"/>
            <a:ext cx="1293813" cy="396875"/>
          </a:xfrm>
          <a:prstGeom prst="rect">
            <a:avLst/>
          </a:prstGeom>
          <a:noFill/>
          <a:ln w="9525">
            <a:noFill/>
            <a:miter lim="800000"/>
            <a:headEnd/>
            <a:tailEnd/>
          </a:ln>
          <a:effectLst/>
        </p:spPr>
        <p:txBody>
          <a:bodyPr wrap="none">
            <a:spAutoFit/>
          </a:bodyPr>
          <a:lstStyle/>
          <a:p>
            <a:r>
              <a:rPr lang="en-US" sz="2000" b="1" kern="0">
                <a:solidFill>
                  <a:schemeClr val="folHlink"/>
                </a:solidFill>
                <a:latin typeface="Verdana" pitchFamily="34" charset="0"/>
                <a:cs typeface="Arial" pitchFamily="34" charset="0"/>
              </a:rPr>
              <a:t>Context</a:t>
            </a:r>
          </a:p>
        </p:txBody>
      </p:sp>
      <p:sp>
        <p:nvSpPr>
          <p:cNvPr id="58381" name="Text Box 13"/>
          <p:cNvSpPr txBox="1">
            <a:spLocks noChangeArrowheads="1"/>
          </p:cNvSpPr>
          <p:nvPr/>
        </p:nvSpPr>
        <p:spPr bwMode="auto">
          <a:xfrm>
            <a:off x="6400800" y="5257801"/>
            <a:ext cx="1195388" cy="366713"/>
          </a:xfrm>
          <a:prstGeom prst="rect">
            <a:avLst/>
          </a:prstGeom>
          <a:noFill/>
          <a:ln w="9525">
            <a:noFill/>
            <a:miter lim="800000"/>
            <a:headEnd/>
            <a:tailEnd/>
          </a:ln>
          <a:effectLst/>
        </p:spPr>
        <p:txBody>
          <a:bodyPr wrap="none">
            <a:spAutoFit/>
          </a:bodyPr>
          <a:lstStyle/>
          <a:p>
            <a:r>
              <a:rPr lang="en-US" b="1" kern="0">
                <a:latin typeface="Verdana" pitchFamily="34" charset="0"/>
                <a:cs typeface="Arial" pitchFamily="34" charset="0"/>
              </a:rPr>
              <a:t>Content</a:t>
            </a:r>
          </a:p>
        </p:txBody>
      </p:sp>
      <p:sp>
        <p:nvSpPr>
          <p:cNvPr id="58382" name="AutoShape 14"/>
          <p:cNvSpPr>
            <a:spLocks noChangeArrowheads="1"/>
          </p:cNvSpPr>
          <p:nvPr/>
        </p:nvSpPr>
        <p:spPr bwMode="auto">
          <a:xfrm>
            <a:off x="5486400" y="3581400"/>
            <a:ext cx="1295400" cy="76200"/>
          </a:xfrm>
          <a:prstGeom prst="rightArrow">
            <a:avLst>
              <a:gd name="adj1" fmla="val 50000"/>
              <a:gd name="adj2" fmla="val 425000"/>
            </a:avLst>
          </a:prstGeom>
          <a:solidFill>
            <a:schemeClr val="accent1"/>
          </a:solidFill>
          <a:ln w="76200">
            <a:solidFill>
              <a:schemeClr val="tx1"/>
            </a:solidFill>
            <a:miter lim="800000"/>
            <a:headEnd/>
            <a:tailEnd/>
          </a:ln>
          <a:effectLst/>
        </p:spPr>
        <p:txBody>
          <a:bodyPr wrap="none" anchor="ctr"/>
          <a:lstStyle/>
          <a:p>
            <a:endParaRPr lang="en-US" kern="0">
              <a:solidFill>
                <a:sysClr val="windowText" lastClr="000000"/>
              </a:solidFill>
            </a:endParaRPr>
          </a:p>
        </p:txBody>
      </p:sp>
      <p:sp>
        <p:nvSpPr>
          <p:cNvPr id="16" name="Content Placeholder 2"/>
          <p:cNvSpPr>
            <a:spLocks noGrp="1"/>
          </p:cNvSpPr>
          <p:nvPr>
            <p:ph sz="quarter" idx="1"/>
          </p:nvPr>
        </p:nvSpPr>
        <p:spPr>
          <a:xfrm>
            <a:off x="266080" y="431801"/>
            <a:ext cx="11772554" cy="1066800"/>
          </a:xfrm>
        </p:spPr>
        <p:txBody>
          <a:bodyPr>
            <a:normAutofit/>
          </a:bodyPr>
          <a:lstStyle/>
          <a:p>
            <a:pPr marL="0" indent="0" algn="ctr">
              <a:buNone/>
            </a:pPr>
            <a:r>
              <a:rPr lang="en-US" sz="2800" b="1" dirty="0">
                <a:solidFill>
                  <a:schemeClr val="tx2"/>
                </a:solidFill>
              </a:rPr>
              <a:t>Political commitment and leadership are not just buzzwords. They do matter!</a:t>
            </a:r>
          </a:p>
        </p:txBody>
      </p:sp>
    </p:spTree>
    <p:extLst>
      <p:ext uri="{BB962C8B-B14F-4D97-AF65-F5344CB8AC3E}">
        <p14:creationId xmlns:p14="http://schemas.microsoft.com/office/powerpoint/2010/main" xmlns="" val="15661993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Macroeconomics matter</a:t>
            </a:r>
            <a:endParaRPr lang="en-US" dirty="0"/>
          </a:p>
        </p:txBody>
      </p:sp>
      <p:sp>
        <p:nvSpPr>
          <p:cNvPr id="5" name="Text Placeholder 4"/>
          <p:cNvSpPr>
            <a:spLocks noGrp="1"/>
          </p:cNvSpPr>
          <p:nvPr>
            <p:ph type="body" sz="quarter" idx="1"/>
          </p:nvPr>
        </p:nvSpPr>
        <p:spPr>
          <a:xfrm>
            <a:off x="812800" y="1752600"/>
            <a:ext cx="5181599" cy="640080"/>
          </a:xfrm>
        </p:spPr>
        <p:txBody>
          <a:bodyPr/>
          <a:lstStyle/>
          <a:p>
            <a:pPr algn="ctr"/>
            <a:r>
              <a:rPr lang="en-US" dirty="0"/>
              <a:t>Public Sector Net Debt Stock</a:t>
            </a:r>
          </a:p>
          <a:p>
            <a:endParaRPr lang="en-US" dirty="0"/>
          </a:p>
        </p:txBody>
      </p:sp>
      <p:sp>
        <p:nvSpPr>
          <p:cNvPr id="6" name="Text Placeholder 5"/>
          <p:cNvSpPr>
            <a:spLocks noGrp="1"/>
          </p:cNvSpPr>
          <p:nvPr>
            <p:ph type="body" sz="quarter" idx="3"/>
          </p:nvPr>
        </p:nvSpPr>
        <p:spPr>
          <a:xfrm>
            <a:off x="6162675" y="1752600"/>
            <a:ext cx="5419725" cy="640080"/>
          </a:xfrm>
        </p:spPr>
        <p:txBody>
          <a:bodyPr>
            <a:normAutofit fontScale="70000" lnSpcReduction="20000"/>
          </a:bodyPr>
          <a:lstStyle/>
          <a:p>
            <a:pPr algn="ctr"/>
            <a:r>
              <a:rPr lang="tr-TR" sz="2800" i="1" dirty="0">
                <a:solidFill>
                  <a:schemeClr val="bg1"/>
                </a:solidFill>
              </a:rPr>
              <a:t>GDP</a:t>
            </a:r>
            <a:r>
              <a:rPr lang="en-US" sz="2800" i="1" dirty="0">
                <a:solidFill>
                  <a:schemeClr val="bg1"/>
                </a:solidFill>
              </a:rPr>
              <a:t> Growth </a:t>
            </a:r>
            <a:endParaRPr lang="tr-TR" sz="2800" i="1" dirty="0">
              <a:solidFill>
                <a:schemeClr val="bg1"/>
              </a:solidFill>
            </a:endParaRPr>
          </a:p>
          <a:p>
            <a:pPr algn="ctr"/>
            <a:r>
              <a:rPr lang="tr-TR" b="0" i="1" dirty="0">
                <a:solidFill>
                  <a:schemeClr val="bg1"/>
                </a:solidFill>
              </a:rPr>
              <a:t>(Real, seasonally adjusted, 200</a:t>
            </a:r>
            <a:r>
              <a:rPr lang="en-US" b="0" i="1" dirty="0">
                <a:solidFill>
                  <a:schemeClr val="bg1"/>
                </a:solidFill>
              </a:rPr>
              <a:t>0</a:t>
            </a:r>
            <a:r>
              <a:rPr lang="tr-TR" b="0" i="1" dirty="0">
                <a:solidFill>
                  <a:schemeClr val="bg1"/>
                </a:solidFill>
              </a:rPr>
              <a:t> Q1=100)</a:t>
            </a:r>
            <a:endParaRPr lang="en-US" b="0" i="1" dirty="0">
              <a:solidFill>
                <a:schemeClr val="bg1"/>
              </a:solidFill>
            </a:endParaRPr>
          </a:p>
        </p:txBody>
      </p:sp>
      <p:sp>
        <p:nvSpPr>
          <p:cNvPr id="10" name="Text Box 14"/>
          <p:cNvSpPr txBox="1">
            <a:spLocks noChangeArrowheads="1"/>
          </p:cNvSpPr>
          <p:nvPr/>
        </p:nvSpPr>
        <p:spPr bwMode="auto">
          <a:xfrm>
            <a:off x="500743" y="2061838"/>
            <a:ext cx="5766707" cy="307777"/>
          </a:xfrm>
          <a:prstGeom prst="rect">
            <a:avLst/>
          </a:prstGeom>
          <a:noFill/>
          <a:ln w="9525">
            <a:noFill/>
            <a:miter lim="800000"/>
            <a:headEnd/>
            <a:tailEnd/>
          </a:ln>
        </p:spPr>
        <p:txBody>
          <a:bodyPr wrap="square">
            <a:spAutoFit/>
          </a:bodyPr>
          <a:lstStyle/>
          <a:p>
            <a:pPr algn="ctr"/>
            <a:r>
              <a:rPr lang="en-US" sz="1400" i="1" kern="0" dirty="0">
                <a:solidFill>
                  <a:schemeClr val="bg1"/>
                </a:solidFill>
              </a:rPr>
              <a:t>(2000 – 2016</a:t>
            </a:r>
            <a:r>
              <a:rPr lang="tr-TR" sz="1400" i="1" kern="0" dirty="0">
                <a:solidFill>
                  <a:schemeClr val="bg1"/>
                </a:solidFill>
              </a:rPr>
              <a:t>,</a:t>
            </a:r>
            <a:r>
              <a:rPr lang="en-US" sz="1400" i="1" kern="0" dirty="0">
                <a:solidFill>
                  <a:schemeClr val="bg1"/>
                </a:solidFill>
              </a:rPr>
              <a:t> Ratio to GDP, percent)</a:t>
            </a:r>
            <a:endParaRPr lang="en-US" sz="1400" b="1" i="1" kern="0" dirty="0">
              <a:solidFill>
                <a:schemeClr val="bg1"/>
              </a:solidFill>
            </a:endParaRPr>
          </a:p>
        </p:txBody>
      </p:sp>
      <p:sp>
        <p:nvSpPr>
          <p:cNvPr id="11" name="Rectangle 10"/>
          <p:cNvSpPr/>
          <p:nvPr/>
        </p:nvSpPr>
        <p:spPr>
          <a:xfrm>
            <a:off x="1885950" y="6488668"/>
            <a:ext cx="8553450" cy="369332"/>
          </a:xfrm>
          <a:prstGeom prst="rect">
            <a:avLst/>
          </a:prstGeom>
        </p:spPr>
        <p:txBody>
          <a:bodyPr wrap="square">
            <a:spAutoFit/>
          </a:bodyPr>
          <a:lstStyle/>
          <a:p>
            <a:r>
              <a:rPr lang="en-US" kern="0" dirty="0">
                <a:solidFill>
                  <a:sysClr val="windowText" lastClr="000000"/>
                </a:solidFill>
              </a:rPr>
              <a:t>Source:  World Bank database</a:t>
            </a:r>
          </a:p>
        </p:txBody>
      </p:sp>
      <p:graphicFrame>
        <p:nvGraphicFramePr>
          <p:cNvPr id="12" name="Chart 11"/>
          <p:cNvGraphicFramePr>
            <a:graphicFrameLocks/>
          </p:cNvGraphicFramePr>
          <p:nvPr>
            <p:extLst/>
          </p:nvPr>
        </p:nvGraphicFramePr>
        <p:xfrm>
          <a:off x="812801" y="2438401"/>
          <a:ext cx="5056372" cy="40272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3"/>
          <p:cNvGraphicFramePr>
            <a:graphicFrameLocks noGrp="1"/>
          </p:cNvGraphicFramePr>
          <p:nvPr>
            <p:ph idx="1"/>
            <p:extLst/>
          </p:nvPr>
        </p:nvGraphicFramePr>
        <p:xfrm>
          <a:off x="6162675" y="2547257"/>
          <a:ext cx="5419725" cy="39183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3229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So does the fiscal space</a:t>
            </a:r>
            <a:endParaRPr lang="en-US" dirty="0"/>
          </a:p>
        </p:txBody>
      </p:sp>
      <p:sp>
        <p:nvSpPr>
          <p:cNvPr id="5" name="Text Box 3"/>
          <p:cNvSpPr txBox="1">
            <a:spLocks noChangeArrowheads="1"/>
          </p:cNvSpPr>
          <p:nvPr/>
        </p:nvSpPr>
        <p:spPr bwMode="auto">
          <a:xfrm>
            <a:off x="1981201" y="6502916"/>
            <a:ext cx="4474751" cy="307777"/>
          </a:xfrm>
          <a:prstGeom prst="rect">
            <a:avLst/>
          </a:prstGeom>
          <a:noFill/>
          <a:ln w="9525" algn="ctr">
            <a:noFill/>
            <a:miter lim="800000"/>
            <a:headEnd/>
            <a:tailEnd/>
          </a:ln>
          <a:effectLst/>
        </p:spPr>
        <p:txBody>
          <a:bodyPr wrap="none">
            <a:spAutoFit/>
          </a:bodyPr>
          <a:lstStyle/>
          <a:p>
            <a:r>
              <a:rPr lang="en-GB" sz="1400" dirty="0"/>
              <a:t>Source: WHO, Global Health Expenditure Database (2015)</a:t>
            </a:r>
            <a:endParaRPr lang="en-US" sz="1400" dirty="0"/>
          </a:p>
        </p:txBody>
      </p:sp>
      <p:graphicFrame>
        <p:nvGraphicFramePr>
          <p:cNvPr id="7" name="Chart 6"/>
          <p:cNvGraphicFramePr>
            <a:graphicFrameLocks/>
          </p:cNvGraphicFramePr>
          <p:nvPr>
            <p:extLst/>
          </p:nvPr>
        </p:nvGraphicFramePr>
        <p:xfrm>
          <a:off x="478465" y="2030819"/>
          <a:ext cx="4976037" cy="33386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071189" y="2030819"/>
          <a:ext cx="5199321" cy="33386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653913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sz="1400" b="0" i="0" u="none" strike="noStrike" kern="1200" spc="0" baseline="0">
                <a:solidFill>
                  <a:prstClr val="black">
                    <a:lumMod val="65000"/>
                    <a:lumOff val="35000"/>
                  </a:prstClr>
                </a:solidFill>
                <a:latin typeface="+mn-lt"/>
                <a:ea typeface="+mn-ea"/>
                <a:cs typeface="+mn-cs"/>
              </a:defRPr>
            </a:pPr>
            <a:r>
              <a:rPr lang="en-US" sz="3200" dirty="0"/>
              <a:t>Annual average growth in per capita health expenditures in OECD, 2005-2015</a:t>
            </a:r>
          </a:p>
        </p:txBody>
      </p:sp>
      <p:sp>
        <p:nvSpPr>
          <p:cNvPr id="7" name="Text Box 3"/>
          <p:cNvSpPr txBox="1">
            <a:spLocks noChangeArrowheads="1"/>
          </p:cNvSpPr>
          <p:nvPr/>
        </p:nvSpPr>
        <p:spPr bwMode="auto">
          <a:xfrm>
            <a:off x="1549731" y="6543297"/>
            <a:ext cx="4474751" cy="307777"/>
          </a:xfrm>
          <a:prstGeom prst="rect">
            <a:avLst/>
          </a:prstGeom>
          <a:noFill/>
          <a:ln w="9525" algn="ctr">
            <a:noFill/>
            <a:miter lim="800000"/>
            <a:headEnd/>
            <a:tailEnd/>
          </a:ln>
          <a:effectLst/>
        </p:spPr>
        <p:txBody>
          <a:bodyPr wrap="none">
            <a:spAutoFit/>
          </a:bodyPr>
          <a:lstStyle/>
          <a:p>
            <a:r>
              <a:rPr lang="en-GB" sz="1400" dirty="0"/>
              <a:t>Source: WHO, Global Health Expenditure Database (2015)</a:t>
            </a:r>
            <a:endParaRPr lang="en-US" sz="1400" dirty="0"/>
          </a:p>
        </p:txBody>
      </p:sp>
      <p:graphicFrame>
        <p:nvGraphicFramePr>
          <p:cNvPr id="8" name="Content Placeholder 7"/>
          <p:cNvGraphicFramePr>
            <a:graphicFrameLocks noGrp="1"/>
          </p:cNvGraphicFramePr>
          <p:nvPr>
            <p:ph sz="quarter" idx="1"/>
            <p:extLst/>
          </p:nvPr>
        </p:nvGraphicFramePr>
        <p:xfrm>
          <a:off x="2977116" y="1562987"/>
          <a:ext cx="5256065" cy="49803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108893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
          </p:nvPr>
        </p:nvSpPr>
        <p:spPr/>
        <p:txBody>
          <a:bodyPr>
            <a:normAutofit fontScale="85000" lnSpcReduction="20000"/>
          </a:bodyPr>
          <a:lstStyle/>
          <a:p>
            <a:endParaRPr lang="en-US" dirty="0"/>
          </a:p>
          <a:p>
            <a:r>
              <a:rPr lang="en-US" dirty="0"/>
              <a:t>Projected Costs of UHI (in trillion TL)</a:t>
            </a:r>
          </a:p>
        </p:txBody>
      </p:sp>
      <p:sp>
        <p:nvSpPr>
          <p:cNvPr id="6" name="Text Placeholder 5"/>
          <p:cNvSpPr>
            <a:spLocks noGrp="1"/>
          </p:cNvSpPr>
          <p:nvPr>
            <p:ph type="body" sz="quarter" idx="3"/>
          </p:nvPr>
        </p:nvSpPr>
        <p:spPr/>
        <p:txBody>
          <a:bodyPr>
            <a:normAutofit/>
          </a:bodyPr>
          <a:lstStyle/>
          <a:p>
            <a:r>
              <a:rPr lang="en-US" dirty="0"/>
              <a:t>Projected Government Spending (% of GDP)</a:t>
            </a:r>
          </a:p>
        </p:txBody>
      </p:sp>
      <p:sp>
        <p:nvSpPr>
          <p:cNvPr id="8" name="Rectangle 7"/>
          <p:cNvSpPr/>
          <p:nvPr/>
        </p:nvSpPr>
        <p:spPr>
          <a:xfrm>
            <a:off x="1538844" y="6088282"/>
            <a:ext cx="8962654" cy="646331"/>
          </a:xfrm>
          <a:prstGeom prst="rect">
            <a:avLst/>
          </a:prstGeom>
        </p:spPr>
        <p:txBody>
          <a:bodyPr wrap="square">
            <a:spAutoFit/>
          </a:bodyPr>
          <a:lstStyle/>
          <a:p>
            <a:r>
              <a:rPr lang="en-US" dirty="0"/>
              <a:t>Source: World Bank, Preparing for Universal Health Insurance in Turkey and WHO Global Health Expenditure Database 2015</a:t>
            </a:r>
          </a:p>
        </p:txBody>
      </p:sp>
      <p:graphicFrame>
        <p:nvGraphicFramePr>
          <p:cNvPr id="12" name="Content Placeholder 11"/>
          <p:cNvGraphicFramePr>
            <a:graphicFrameLocks noGrp="1"/>
          </p:cNvGraphicFramePr>
          <p:nvPr>
            <p:ph sz="quarter" idx="4"/>
            <p:extLst/>
          </p:nvPr>
        </p:nvGraphicFramePr>
        <p:xfrm>
          <a:off x="6324600" y="2438400"/>
          <a:ext cx="3886200"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p:cNvGraphicFramePr>
            <a:graphicFrameLocks noGrp="1"/>
          </p:cNvGraphicFramePr>
          <p:nvPr>
            <p:ph sz="quarter" idx="2"/>
            <p:extLst/>
          </p:nvPr>
        </p:nvGraphicFramePr>
        <p:xfrm>
          <a:off x="2133600" y="2438400"/>
          <a:ext cx="3886200"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p:cNvSpPr txBox="1">
            <a:spLocks/>
          </p:cNvSpPr>
          <p:nvPr/>
        </p:nvSpPr>
        <p:spPr>
          <a:xfrm>
            <a:off x="1943100" y="258128"/>
            <a:ext cx="8153400" cy="869950"/>
          </a:xfrm>
          <a:prstGeom prst="rect">
            <a:avLst/>
          </a:prstGeom>
        </p:spPr>
        <p:txBody>
          <a:bodyPr vert="horz" anchor="ctr">
            <a:normAutofit fontScale="675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dirty="0"/>
              <a:t>Anticipating future Public health spending growth with or without reform</a:t>
            </a:r>
          </a:p>
        </p:txBody>
      </p:sp>
    </p:spTree>
    <p:extLst>
      <p:ext uri="{BB962C8B-B14F-4D97-AF65-F5344CB8AC3E}">
        <p14:creationId xmlns:p14="http://schemas.microsoft.com/office/powerpoint/2010/main" xmlns="" val="3010947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noFill/>
          <a:ln/>
        </p:spPr>
        <p:txBody>
          <a:bodyPr wrap="square" anchorCtr="0">
            <a:spAutoFit/>
          </a:bodyPr>
          <a:lstStyle/>
          <a:p>
            <a:pPr algn="ctr"/>
            <a:r>
              <a:rPr lang="en-US" altLang="en-US" b="1" dirty="0"/>
              <a:t>From Big Bang to Incremental changes</a:t>
            </a:r>
          </a:p>
        </p:txBody>
      </p:sp>
      <p:sp>
        <p:nvSpPr>
          <p:cNvPr id="5" name="Content Placeholder 4"/>
          <p:cNvSpPr>
            <a:spLocks noGrp="1"/>
          </p:cNvSpPr>
          <p:nvPr>
            <p:ph sz="quarter" idx="4"/>
          </p:nvPr>
        </p:nvSpPr>
        <p:spPr/>
        <p:txBody>
          <a:bodyPr/>
          <a:lstStyle/>
          <a:p>
            <a:r>
              <a:rPr lang="en-US" dirty="0"/>
              <a:t>Explicit benefit package</a:t>
            </a:r>
          </a:p>
          <a:p>
            <a:r>
              <a:rPr lang="en-US" dirty="0"/>
              <a:t>Performance based payment for hospitals</a:t>
            </a:r>
          </a:p>
          <a:p>
            <a:r>
              <a:rPr lang="en-US" dirty="0"/>
              <a:t>Capitation payment for PC</a:t>
            </a:r>
          </a:p>
          <a:p>
            <a:r>
              <a:rPr lang="en-US" dirty="0"/>
              <a:t>IT platform</a:t>
            </a:r>
          </a:p>
          <a:p>
            <a:r>
              <a:rPr lang="en-US" dirty="0"/>
              <a:t>Others…</a:t>
            </a:r>
          </a:p>
          <a:p>
            <a:endParaRPr lang="en-US" dirty="0"/>
          </a:p>
          <a:p>
            <a:endParaRPr lang="en-US" dirty="0"/>
          </a:p>
        </p:txBody>
      </p:sp>
      <p:sp>
        <p:nvSpPr>
          <p:cNvPr id="51205" name="Rectangle 5"/>
          <p:cNvSpPr>
            <a:spLocks noChangeArrowheads="1"/>
          </p:cNvSpPr>
          <p:nvPr/>
        </p:nvSpPr>
        <p:spPr bwMode="auto">
          <a:xfrm>
            <a:off x="1524001" y="2560948"/>
            <a:ext cx="8382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06" name="Rectangle 6"/>
          <p:cNvSpPr>
            <a:spLocks noChangeArrowheads="1"/>
          </p:cNvSpPr>
          <p:nvPr/>
        </p:nvSpPr>
        <p:spPr bwMode="auto">
          <a:xfrm>
            <a:off x="2819401" y="2560948"/>
            <a:ext cx="1524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07" name="Rectangle 7"/>
          <p:cNvSpPr>
            <a:spLocks noChangeArrowheads="1"/>
          </p:cNvSpPr>
          <p:nvPr/>
        </p:nvSpPr>
        <p:spPr bwMode="auto">
          <a:xfrm>
            <a:off x="3048001" y="2560948"/>
            <a:ext cx="1524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08" name="Rectangle 8"/>
          <p:cNvSpPr>
            <a:spLocks noChangeArrowheads="1"/>
          </p:cNvSpPr>
          <p:nvPr/>
        </p:nvSpPr>
        <p:spPr bwMode="auto">
          <a:xfrm>
            <a:off x="3276601" y="2560948"/>
            <a:ext cx="1524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09" name="Rectangle 9"/>
          <p:cNvSpPr>
            <a:spLocks noChangeArrowheads="1"/>
          </p:cNvSpPr>
          <p:nvPr/>
        </p:nvSpPr>
        <p:spPr bwMode="auto">
          <a:xfrm>
            <a:off x="3886201" y="25609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10" name="Rectangle 10"/>
          <p:cNvSpPr>
            <a:spLocks noChangeArrowheads="1"/>
          </p:cNvSpPr>
          <p:nvPr/>
        </p:nvSpPr>
        <p:spPr bwMode="auto">
          <a:xfrm>
            <a:off x="3886201" y="33229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11" name="Rectangle 11"/>
          <p:cNvSpPr>
            <a:spLocks noChangeArrowheads="1"/>
          </p:cNvSpPr>
          <p:nvPr/>
        </p:nvSpPr>
        <p:spPr bwMode="auto">
          <a:xfrm>
            <a:off x="3886201" y="40087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12" name="Rectangle 12"/>
          <p:cNvSpPr>
            <a:spLocks noChangeArrowheads="1"/>
          </p:cNvSpPr>
          <p:nvPr/>
        </p:nvSpPr>
        <p:spPr bwMode="auto">
          <a:xfrm>
            <a:off x="3886201" y="46945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13" name="Rectangle 13"/>
          <p:cNvSpPr>
            <a:spLocks noChangeArrowheads="1"/>
          </p:cNvSpPr>
          <p:nvPr/>
        </p:nvSpPr>
        <p:spPr bwMode="auto">
          <a:xfrm>
            <a:off x="5029201" y="2560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14" name="Rectangle 14"/>
          <p:cNvSpPr>
            <a:spLocks noChangeArrowheads="1"/>
          </p:cNvSpPr>
          <p:nvPr/>
        </p:nvSpPr>
        <p:spPr bwMode="auto">
          <a:xfrm>
            <a:off x="5334001" y="2560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15" name="Rectangle 15"/>
          <p:cNvSpPr>
            <a:spLocks noChangeArrowheads="1"/>
          </p:cNvSpPr>
          <p:nvPr/>
        </p:nvSpPr>
        <p:spPr bwMode="auto">
          <a:xfrm>
            <a:off x="5638801" y="2560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16" name="Rectangle 16"/>
          <p:cNvSpPr>
            <a:spLocks noChangeArrowheads="1"/>
          </p:cNvSpPr>
          <p:nvPr/>
        </p:nvSpPr>
        <p:spPr bwMode="auto">
          <a:xfrm>
            <a:off x="5638801" y="3322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17" name="Rectangle 17"/>
          <p:cNvSpPr>
            <a:spLocks noChangeArrowheads="1"/>
          </p:cNvSpPr>
          <p:nvPr/>
        </p:nvSpPr>
        <p:spPr bwMode="auto">
          <a:xfrm>
            <a:off x="5334001" y="3322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18" name="Rectangle 18"/>
          <p:cNvSpPr>
            <a:spLocks noChangeArrowheads="1"/>
          </p:cNvSpPr>
          <p:nvPr/>
        </p:nvSpPr>
        <p:spPr bwMode="auto">
          <a:xfrm>
            <a:off x="5638801" y="40087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19" name="Rectangle 19"/>
          <p:cNvSpPr>
            <a:spLocks noChangeArrowheads="1"/>
          </p:cNvSpPr>
          <p:nvPr/>
        </p:nvSpPr>
        <p:spPr bwMode="auto">
          <a:xfrm>
            <a:off x="5334001" y="40087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20" name="Rectangle 20"/>
          <p:cNvSpPr>
            <a:spLocks noChangeArrowheads="1"/>
          </p:cNvSpPr>
          <p:nvPr/>
        </p:nvSpPr>
        <p:spPr bwMode="auto">
          <a:xfrm>
            <a:off x="5638801" y="46945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21" name="Rectangle 21"/>
          <p:cNvSpPr>
            <a:spLocks noChangeArrowheads="1"/>
          </p:cNvSpPr>
          <p:nvPr/>
        </p:nvSpPr>
        <p:spPr bwMode="auto">
          <a:xfrm>
            <a:off x="5334001" y="46945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22" name="Rectangle 22"/>
          <p:cNvSpPr>
            <a:spLocks noChangeArrowheads="1"/>
          </p:cNvSpPr>
          <p:nvPr/>
        </p:nvSpPr>
        <p:spPr bwMode="auto">
          <a:xfrm>
            <a:off x="5029201" y="3322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23" name="Rectangle 23"/>
          <p:cNvSpPr>
            <a:spLocks noChangeArrowheads="1"/>
          </p:cNvSpPr>
          <p:nvPr/>
        </p:nvSpPr>
        <p:spPr bwMode="auto">
          <a:xfrm>
            <a:off x="5029201" y="40087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24" name="Rectangle 24"/>
          <p:cNvSpPr>
            <a:spLocks noChangeArrowheads="1"/>
          </p:cNvSpPr>
          <p:nvPr/>
        </p:nvSpPr>
        <p:spPr bwMode="auto">
          <a:xfrm>
            <a:off x="5029201" y="46945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25" name="Text Box 25"/>
          <p:cNvSpPr txBox="1">
            <a:spLocks noChangeArrowheads="1"/>
          </p:cNvSpPr>
          <p:nvPr/>
        </p:nvSpPr>
        <p:spPr bwMode="auto">
          <a:xfrm>
            <a:off x="1508127" y="1838637"/>
            <a:ext cx="970137"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1200" b="1">
                <a:latin typeface="Book Antiqua" panose="02040602050305030304" pitchFamily="18" charset="0"/>
                <a:cs typeface="Times New Roman" panose="02020603050405020304" pitchFamily="18" charset="0"/>
              </a:rPr>
              <a:t>Vertical &amp;</a:t>
            </a:r>
          </a:p>
          <a:p>
            <a:r>
              <a:rPr lang="en-US" altLang="en-US" sz="1200" b="1">
                <a:latin typeface="Book Antiqua" panose="02040602050305030304" pitchFamily="18" charset="0"/>
                <a:cs typeface="Times New Roman" panose="02020603050405020304" pitchFamily="18" charset="0"/>
              </a:rPr>
              <a:t>Horizontal</a:t>
            </a:r>
          </a:p>
          <a:p>
            <a:r>
              <a:rPr lang="en-US" altLang="en-US" sz="1200" b="1">
                <a:latin typeface="Book Antiqua" panose="02040602050305030304" pitchFamily="18" charset="0"/>
                <a:cs typeface="Times New Roman" panose="02020603050405020304" pitchFamily="18" charset="0"/>
              </a:rPr>
              <a:t>Integration</a:t>
            </a:r>
          </a:p>
        </p:txBody>
      </p:sp>
      <p:sp>
        <p:nvSpPr>
          <p:cNvPr id="51226" name="Text Box 26"/>
          <p:cNvSpPr txBox="1">
            <a:spLocks noChangeArrowheads="1"/>
          </p:cNvSpPr>
          <p:nvPr/>
        </p:nvSpPr>
        <p:spPr bwMode="auto">
          <a:xfrm>
            <a:off x="2667001" y="1646549"/>
            <a:ext cx="1159292"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1200" b="1" dirty="0">
                <a:latin typeface="Book Antiqua" panose="02040602050305030304" pitchFamily="18" charset="0"/>
                <a:cs typeface="Times New Roman" panose="02020603050405020304" pitchFamily="18" charset="0"/>
              </a:rPr>
              <a:t>Vertical</a:t>
            </a:r>
          </a:p>
          <a:p>
            <a:r>
              <a:rPr lang="en-US" altLang="en-US" sz="1200" b="1" dirty="0">
                <a:latin typeface="Book Antiqua" panose="02040602050305030304" pitchFamily="18" charset="0"/>
                <a:cs typeface="Times New Roman" panose="02020603050405020304" pitchFamily="18" charset="0"/>
              </a:rPr>
              <a:t>Integration</a:t>
            </a:r>
          </a:p>
          <a:p>
            <a:r>
              <a:rPr lang="en-US" altLang="en-US" sz="1200" b="1" dirty="0">
                <a:latin typeface="Book Antiqua" panose="02040602050305030304" pitchFamily="18" charset="0"/>
                <a:cs typeface="Times New Roman" panose="02020603050405020304" pitchFamily="18" charset="0"/>
              </a:rPr>
              <a:t>Horizontal</a:t>
            </a:r>
          </a:p>
          <a:p>
            <a:r>
              <a:rPr lang="en-US" altLang="en-US" sz="1200" b="1" dirty="0">
                <a:latin typeface="Book Antiqua" panose="02040602050305030304" pitchFamily="18" charset="0"/>
                <a:cs typeface="Times New Roman" panose="02020603050405020304" pitchFamily="18" charset="0"/>
              </a:rPr>
              <a:t>Segmentation</a:t>
            </a:r>
          </a:p>
        </p:txBody>
      </p:sp>
      <p:sp>
        <p:nvSpPr>
          <p:cNvPr id="51227" name="Text Box 27"/>
          <p:cNvSpPr txBox="1">
            <a:spLocks noChangeArrowheads="1"/>
          </p:cNvSpPr>
          <p:nvPr/>
        </p:nvSpPr>
        <p:spPr bwMode="auto">
          <a:xfrm>
            <a:off x="3810001" y="1646549"/>
            <a:ext cx="114935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1200" b="1">
                <a:latin typeface="Book Antiqua" panose="02040602050305030304" pitchFamily="18" charset="0"/>
                <a:cs typeface="Times New Roman" panose="02020603050405020304" pitchFamily="18" charset="0"/>
              </a:rPr>
              <a:t>Vertical</a:t>
            </a:r>
          </a:p>
          <a:p>
            <a:r>
              <a:rPr lang="en-US" altLang="en-US" sz="1200" b="1">
                <a:latin typeface="Book Antiqua" panose="02040602050305030304" pitchFamily="18" charset="0"/>
                <a:cs typeface="Times New Roman" panose="02020603050405020304" pitchFamily="18" charset="0"/>
              </a:rPr>
              <a:t>Segmentation</a:t>
            </a:r>
          </a:p>
          <a:p>
            <a:r>
              <a:rPr lang="en-US" altLang="en-US" sz="1200" b="1">
                <a:latin typeface="Book Antiqua" panose="02040602050305030304" pitchFamily="18" charset="0"/>
                <a:cs typeface="Times New Roman" panose="02020603050405020304" pitchFamily="18" charset="0"/>
              </a:rPr>
              <a:t>Horizontal</a:t>
            </a:r>
          </a:p>
          <a:p>
            <a:r>
              <a:rPr lang="en-US" altLang="en-US" sz="1200" b="1">
                <a:latin typeface="Book Antiqua" panose="02040602050305030304" pitchFamily="18" charset="0"/>
                <a:cs typeface="Times New Roman" panose="02020603050405020304" pitchFamily="18" charset="0"/>
              </a:rPr>
              <a:t>Integration</a:t>
            </a:r>
          </a:p>
        </p:txBody>
      </p:sp>
      <p:sp>
        <p:nvSpPr>
          <p:cNvPr id="51228" name="Text Box 28"/>
          <p:cNvSpPr txBox="1">
            <a:spLocks noChangeArrowheads="1"/>
          </p:cNvSpPr>
          <p:nvPr/>
        </p:nvSpPr>
        <p:spPr bwMode="auto">
          <a:xfrm>
            <a:off x="4953001" y="1798949"/>
            <a:ext cx="114935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1200" b="1">
                <a:latin typeface="Book Antiqua" panose="02040602050305030304" pitchFamily="18" charset="0"/>
                <a:cs typeface="Times New Roman" panose="02020603050405020304" pitchFamily="18" charset="0"/>
              </a:rPr>
              <a:t>Vertical &amp;</a:t>
            </a:r>
          </a:p>
          <a:p>
            <a:r>
              <a:rPr lang="en-US" altLang="en-US" sz="1200" b="1">
                <a:latin typeface="Book Antiqua" panose="02040602050305030304" pitchFamily="18" charset="0"/>
                <a:cs typeface="Times New Roman" panose="02020603050405020304" pitchFamily="18" charset="0"/>
              </a:rPr>
              <a:t>Horizontal</a:t>
            </a:r>
          </a:p>
          <a:p>
            <a:r>
              <a:rPr lang="en-US" altLang="en-US" sz="1200" b="1">
                <a:latin typeface="Book Antiqua" panose="02040602050305030304" pitchFamily="18" charset="0"/>
                <a:cs typeface="Times New Roman" panose="02020603050405020304" pitchFamily="18" charset="0"/>
              </a:rPr>
              <a:t>Segmentation</a:t>
            </a:r>
          </a:p>
        </p:txBody>
      </p:sp>
      <p:sp>
        <p:nvSpPr>
          <p:cNvPr id="51229" name="Text Box 29"/>
          <p:cNvSpPr txBox="1">
            <a:spLocks noChangeArrowheads="1"/>
          </p:cNvSpPr>
          <p:nvPr/>
        </p:nvSpPr>
        <p:spPr bwMode="auto">
          <a:xfrm>
            <a:off x="228602" y="2560948"/>
            <a:ext cx="102944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1400" b="1">
                <a:latin typeface="Book Antiqua" panose="02040602050305030304" pitchFamily="18" charset="0"/>
                <a:cs typeface="Times New Roman" panose="02020603050405020304" pitchFamily="18" charset="0"/>
              </a:rPr>
              <a:t>Revenue</a:t>
            </a:r>
          </a:p>
          <a:p>
            <a:r>
              <a:rPr lang="en-US" altLang="en-US" sz="1400" b="1">
                <a:latin typeface="Book Antiqua" panose="02040602050305030304" pitchFamily="18" charset="0"/>
                <a:cs typeface="Times New Roman" panose="02020603050405020304" pitchFamily="18" charset="0"/>
              </a:rPr>
              <a:t>Collection</a:t>
            </a:r>
          </a:p>
        </p:txBody>
      </p:sp>
      <p:sp>
        <p:nvSpPr>
          <p:cNvPr id="51230" name="Text Box 30"/>
          <p:cNvSpPr txBox="1">
            <a:spLocks noChangeArrowheads="1"/>
          </p:cNvSpPr>
          <p:nvPr/>
        </p:nvSpPr>
        <p:spPr bwMode="auto">
          <a:xfrm>
            <a:off x="228602" y="3322948"/>
            <a:ext cx="81945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1400" b="1">
                <a:latin typeface="Book Antiqua" panose="02040602050305030304" pitchFamily="18" charset="0"/>
                <a:cs typeface="Times New Roman" panose="02020603050405020304" pitchFamily="18" charset="0"/>
              </a:rPr>
              <a:t>Fund </a:t>
            </a:r>
          </a:p>
          <a:p>
            <a:r>
              <a:rPr lang="en-US" altLang="en-US" sz="1400" b="1">
                <a:latin typeface="Book Antiqua" panose="02040602050305030304" pitchFamily="18" charset="0"/>
                <a:cs typeface="Times New Roman" panose="02020603050405020304" pitchFamily="18" charset="0"/>
              </a:rPr>
              <a:t>Pooling</a:t>
            </a:r>
          </a:p>
        </p:txBody>
      </p:sp>
      <p:sp>
        <p:nvSpPr>
          <p:cNvPr id="51231" name="Text Box 31"/>
          <p:cNvSpPr txBox="1">
            <a:spLocks noChangeArrowheads="1"/>
          </p:cNvSpPr>
          <p:nvPr/>
        </p:nvSpPr>
        <p:spPr bwMode="auto">
          <a:xfrm>
            <a:off x="228602" y="4008748"/>
            <a:ext cx="109061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1400" b="1">
                <a:latin typeface="Book Antiqua" panose="02040602050305030304" pitchFamily="18" charset="0"/>
                <a:cs typeface="Times New Roman" panose="02020603050405020304" pitchFamily="18" charset="0"/>
              </a:rPr>
              <a:t>Purchasing</a:t>
            </a:r>
          </a:p>
        </p:txBody>
      </p:sp>
      <p:sp>
        <p:nvSpPr>
          <p:cNvPr id="51232" name="Text Box 32"/>
          <p:cNvSpPr txBox="1">
            <a:spLocks noChangeArrowheads="1"/>
          </p:cNvSpPr>
          <p:nvPr/>
        </p:nvSpPr>
        <p:spPr bwMode="auto">
          <a:xfrm>
            <a:off x="228602" y="4694548"/>
            <a:ext cx="9620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1400" b="1">
                <a:latin typeface="Book Antiqua" panose="02040602050305030304" pitchFamily="18" charset="0"/>
                <a:cs typeface="Times New Roman" panose="02020603050405020304" pitchFamily="18" charset="0"/>
              </a:rPr>
              <a:t>Provision</a:t>
            </a:r>
          </a:p>
        </p:txBody>
      </p:sp>
      <p:sp>
        <p:nvSpPr>
          <p:cNvPr id="51233" name="Text Box 33"/>
          <p:cNvSpPr txBox="1">
            <a:spLocks noChangeArrowheads="1"/>
          </p:cNvSpPr>
          <p:nvPr/>
        </p:nvSpPr>
        <p:spPr bwMode="auto">
          <a:xfrm>
            <a:off x="32545" y="5780398"/>
            <a:ext cx="606724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sz="1200" dirty="0">
                <a:latin typeface="Arial" panose="020B0604020202020204" pitchFamily="34" charset="0"/>
                <a:cs typeface="Times New Roman" panose="02020603050405020304" pitchFamily="18" charset="0"/>
              </a:rPr>
              <a:t>Adapted from Murray JL, </a:t>
            </a:r>
            <a:r>
              <a:rPr lang="en-US" altLang="en-US" sz="1200" dirty="0" err="1">
                <a:latin typeface="Arial" panose="020B0604020202020204" pitchFamily="34" charset="0"/>
                <a:cs typeface="Times New Roman" panose="02020603050405020304" pitchFamily="18" charset="0"/>
              </a:rPr>
              <a:t>Frenk</a:t>
            </a:r>
            <a:r>
              <a:rPr lang="en-US" altLang="en-US" sz="1200" dirty="0">
                <a:latin typeface="Arial" panose="020B0604020202020204" pitchFamily="34" charset="0"/>
                <a:cs typeface="Times New Roman" panose="02020603050405020304" pitchFamily="18" charset="0"/>
              </a:rPr>
              <a:t>, J: A framework for assessing the performance of health systems.  WHO Bulletin, 2000: 78(6); 717-731. </a:t>
            </a:r>
          </a:p>
        </p:txBody>
      </p:sp>
      <p:sp>
        <p:nvSpPr>
          <p:cNvPr id="51237" name="Oval 37"/>
          <p:cNvSpPr>
            <a:spLocks noChangeArrowheads="1"/>
          </p:cNvSpPr>
          <p:nvPr/>
        </p:nvSpPr>
        <p:spPr bwMode="auto">
          <a:xfrm>
            <a:off x="3682475" y="2408548"/>
            <a:ext cx="1187867" cy="2280166"/>
          </a:xfrm>
          <a:prstGeom prst="ellipse">
            <a:avLst/>
          </a:prstGeom>
          <a:noFill/>
          <a:ln w="38100">
            <a:solidFill>
              <a:srgbClr val="00B05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38" name="WordArt 38"/>
          <p:cNvSpPr>
            <a:spLocks noChangeArrowheads="1" noChangeShapeType="1" noTextEdit="1"/>
          </p:cNvSpPr>
          <p:nvPr/>
        </p:nvSpPr>
        <p:spPr bwMode="auto">
          <a:xfrm>
            <a:off x="6324602" y="38563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51239" name="WordArt 39"/>
          <p:cNvSpPr>
            <a:spLocks noChangeArrowheads="1" noChangeShapeType="1" noTextEdit="1"/>
          </p:cNvSpPr>
          <p:nvPr/>
        </p:nvSpPr>
        <p:spPr bwMode="auto">
          <a:xfrm>
            <a:off x="6324602" y="46183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51240" name="WordArt 40"/>
          <p:cNvSpPr>
            <a:spLocks noChangeArrowheads="1" noChangeShapeType="1" noTextEdit="1"/>
          </p:cNvSpPr>
          <p:nvPr/>
        </p:nvSpPr>
        <p:spPr bwMode="auto">
          <a:xfrm>
            <a:off x="3581402" y="31705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51241" name="WordArt 41"/>
          <p:cNvSpPr>
            <a:spLocks noChangeArrowheads="1" noChangeShapeType="1" noTextEdit="1"/>
          </p:cNvSpPr>
          <p:nvPr/>
        </p:nvSpPr>
        <p:spPr bwMode="auto">
          <a:xfrm>
            <a:off x="3581402" y="24085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41" name="Oval 37"/>
          <p:cNvSpPr>
            <a:spLocks noChangeArrowheads="1"/>
          </p:cNvSpPr>
          <p:nvPr/>
        </p:nvSpPr>
        <p:spPr bwMode="auto">
          <a:xfrm>
            <a:off x="4728184" y="4561198"/>
            <a:ext cx="1371600" cy="762000"/>
          </a:xfrm>
          <a:prstGeom prst="ellipse">
            <a:avLst/>
          </a:prstGeom>
          <a:noFill/>
          <a:ln w="38100">
            <a:solidFill>
              <a:srgbClr val="00B05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 name="Oval 37"/>
          <p:cNvSpPr>
            <a:spLocks noChangeArrowheads="1"/>
          </p:cNvSpPr>
          <p:nvPr/>
        </p:nvSpPr>
        <p:spPr bwMode="auto">
          <a:xfrm>
            <a:off x="2602091" y="2408549"/>
            <a:ext cx="1055510" cy="2914650"/>
          </a:xfrm>
          <a:prstGeom prst="ellipse">
            <a:avLst/>
          </a:prstGeom>
          <a:noFill/>
          <a:ln w="381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Oval 37"/>
          <p:cNvSpPr>
            <a:spLocks noChangeArrowheads="1"/>
          </p:cNvSpPr>
          <p:nvPr/>
        </p:nvSpPr>
        <p:spPr bwMode="auto">
          <a:xfrm>
            <a:off x="4901676" y="2370448"/>
            <a:ext cx="1128257" cy="2223016"/>
          </a:xfrm>
          <a:prstGeom prst="ellipse">
            <a:avLst/>
          </a:prstGeom>
          <a:noFill/>
          <a:ln w="381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xmlns="" val="2472889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Responding to increased demand for health care</a:t>
            </a:r>
            <a:endParaRPr lang="en-US" dirty="0"/>
          </a:p>
        </p:txBody>
      </p:sp>
      <p:sp>
        <p:nvSpPr>
          <p:cNvPr id="5" name="Text Placeholder 4"/>
          <p:cNvSpPr>
            <a:spLocks noGrp="1"/>
          </p:cNvSpPr>
          <p:nvPr>
            <p:ph type="body" sz="quarter" idx="1"/>
          </p:nvPr>
        </p:nvSpPr>
        <p:spPr/>
        <p:txBody>
          <a:bodyPr>
            <a:normAutofit/>
          </a:bodyPr>
          <a:lstStyle/>
          <a:p>
            <a:pPr algn="ctr"/>
            <a:r>
              <a:rPr lang="en-US" dirty="0"/>
              <a:t>Productivity in MOH Hospitals (2002-2014)</a:t>
            </a:r>
          </a:p>
        </p:txBody>
      </p:sp>
      <p:sp>
        <p:nvSpPr>
          <p:cNvPr id="6" name="Text Placeholder 5"/>
          <p:cNvSpPr>
            <a:spLocks noGrp="1"/>
          </p:cNvSpPr>
          <p:nvPr>
            <p:ph type="body" sz="quarter" idx="3"/>
          </p:nvPr>
        </p:nvSpPr>
        <p:spPr/>
        <p:txBody>
          <a:bodyPr>
            <a:normAutofit fontScale="85000" lnSpcReduction="20000"/>
          </a:bodyPr>
          <a:lstStyle/>
          <a:p>
            <a:pPr algn="ctr"/>
            <a:r>
              <a:rPr lang="en-US" dirty="0"/>
              <a:t>Productivity in PHC</a:t>
            </a:r>
          </a:p>
          <a:p>
            <a:pPr algn="ctr"/>
            <a:r>
              <a:rPr lang="en-US" dirty="0"/>
              <a:t>(2002-2014)</a:t>
            </a:r>
          </a:p>
        </p:txBody>
      </p:sp>
      <p:sp>
        <p:nvSpPr>
          <p:cNvPr id="11" name="Text Box 21"/>
          <p:cNvSpPr txBox="1">
            <a:spLocks noChangeArrowheads="1"/>
          </p:cNvSpPr>
          <p:nvPr/>
        </p:nvSpPr>
        <p:spPr bwMode="auto">
          <a:xfrm>
            <a:off x="2425535" y="5633338"/>
            <a:ext cx="3581400" cy="54541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98182" tIns="49092" rIns="98182" bIns="49092">
            <a:spAutoFit/>
          </a:bodyPr>
          <a:lstStyle/>
          <a:p>
            <a:pPr marL="3175" indent="-3175">
              <a:spcBef>
                <a:spcPts val="600"/>
              </a:spcBef>
              <a:buClr>
                <a:schemeClr val="folHlink"/>
              </a:buClr>
              <a:buSzPct val="60000"/>
              <a:defRPr/>
            </a:pPr>
            <a:r>
              <a:rPr lang="en-US" sz="1200" dirty="0">
                <a:solidFill>
                  <a:srgbClr val="000000"/>
                </a:solidFill>
                <a:latin typeface="Tahoma" pitchFamily="34" charset="0"/>
              </a:rPr>
              <a:t>66 % increase in # of specialists</a:t>
            </a:r>
          </a:p>
          <a:p>
            <a:pPr marL="3175" indent="-3175">
              <a:spcBef>
                <a:spcPts val="600"/>
              </a:spcBef>
              <a:buClr>
                <a:schemeClr val="folHlink"/>
              </a:buClr>
              <a:buSzPct val="60000"/>
              <a:defRPr/>
            </a:pPr>
            <a:r>
              <a:rPr lang="en-US" sz="1200" b="1" dirty="0">
                <a:solidFill>
                  <a:srgbClr val="000000"/>
                </a:solidFill>
                <a:latin typeface="Tahoma" pitchFamily="34" charset="0"/>
              </a:rPr>
              <a:t>217</a:t>
            </a:r>
            <a:r>
              <a:rPr lang="tr-TR" sz="1200" b="1" dirty="0">
                <a:solidFill>
                  <a:srgbClr val="000000"/>
                </a:solidFill>
                <a:latin typeface="Tahoma" pitchFamily="34" charset="0"/>
              </a:rPr>
              <a:t> %</a:t>
            </a:r>
            <a:r>
              <a:rPr lang="tr-TR" sz="1200" dirty="0">
                <a:solidFill>
                  <a:srgbClr val="000000"/>
                </a:solidFill>
                <a:latin typeface="Tahoma" pitchFamily="34" charset="0"/>
              </a:rPr>
              <a:t> increase </a:t>
            </a:r>
            <a:r>
              <a:rPr lang="en-US" sz="1200" dirty="0">
                <a:solidFill>
                  <a:srgbClr val="000000"/>
                </a:solidFill>
                <a:latin typeface="Tahoma" pitchFamily="34" charset="0"/>
              </a:rPr>
              <a:t>in # of visits </a:t>
            </a:r>
          </a:p>
        </p:txBody>
      </p:sp>
      <p:sp>
        <p:nvSpPr>
          <p:cNvPr id="12" name="Text Box 21"/>
          <p:cNvSpPr txBox="1">
            <a:spLocks noChangeArrowheads="1"/>
          </p:cNvSpPr>
          <p:nvPr/>
        </p:nvSpPr>
        <p:spPr bwMode="auto">
          <a:xfrm>
            <a:off x="6477000" y="5640265"/>
            <a:ext cx="3581400" cy="54541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98182" tIns="49092" rIns="98182" bIns="49092">
            <a:spAutoFit/>
          </a:bodyPr>
          <a:lstStyle/>
          <a:p>
            <a:pPr marL="3175" indent="-3175">
              <a:spcBef>
                <a:spcPts val="600"/>
              </a:spcBef>
              <a:buClr>
                <a:schemeClr val="folHlink"/>
              </a:buClr>
              <a:buSzPct val="60000"/>
              <a:defRPr/>
            </a:pPr>
            <a:r>
              <a:rPr lang="en-US" sz="1200" dirty="0">
                <a:solidFill>
                  <a:srgbClr val="000000"/>
                </a:solidFill>
                <a:latin typeface="Tahoma" pitchFamily="34" charset="0"/>
              </a:rPr>
              <a:t>26 % increase in # of GPs</a:t>
            </a:r>
          </a:p>
          <a:p>
            <a:pPr marL="3175" indent="-3175">
              <a:spcBef>
                <a:spcPts val="600"/>
              </a:spcBef>
              <a:buClr>
                <a:schemeClr val="folHlink"/>
              </a:buClr>
              <a:buSzPct val="60000"/>
              <a:defRPr/>
            </a:pPr>
            <a:r>
              <a:rPr lang="en-US" sz="1200" b="1" dirty="0">
                <a:solidFill>
                  <a:srgbClr val="000000"/>
                </a:solidFill>
                <a:latin typeface="Tahoma" pitchFamily="34" charset="0"/>
              </a:rPr>
              <a:t>193 </a:t>
            </a:r>
            <a:r>
              <a:rPr lang="tr-TR" sz="1200" b="1" dirty="0">
                <a:solidFill>
                  <a:srgbClr val="000000"/>
                </a:solidFill>
                <a:latin typeface="Tahoma" pitchFamily="34" charset="0"/>
              </a:rPr>
              <a:t>%</a:t>
            </a:r>
            <a:r>
              <a:rPr lang="tr-TR" sz="1200" dirty="0">
                <a:solidFill>
                  <a:srgbClr val="000000"/>
                </a:solidFill>
                <a:latin typeface="Tahoma" pitchFamily="34" charset="0"/>
              </a:rPr>
              <a:t> increase </a:t>
            </a:r>
            <a:r>
              <a:rPr lang="en-US" sz="1200" dirty="0">
                <a:solidFill>
                  <a:srgbClr val="000000"/>
                </a:solidFill>
                <a:latin typeface="Tahoma" pitchFamily="34" charset="0"/>
              </a:rPr>
              <a:t>in # of visits </a:t>
            </a:r>
          </a:p>
        </p:txBody>
      </p:sp>
      <p:sp>
        <p:nvSpPr>
          <p:cNvPr id="13" name="TextBox 12"/>
          <p:cNvSpPr txBox="1"/>
          <p:nvPr/>
        </p:nvSpPr>
        <p:spPr>
          <a:xfrm>
            <a:off x="1828800" y="6553200"/>
            <a:ext cx="6553200" cy="369332"/>
          </a:xfrm>
          <a:prstGeom prst="rect">
            <a:avLst/>
          </a:prstGeom>
          <a:noFill/>
        </p:spPr>
        <p:txBody>
          <a:bodyPr wrap="square" rtlCol="0">
            <a:spAutoFit/>
          </a:bodyPr>
          <a:lstStyle/>
          <a:p>
            <a:r>
              <a:rPr lang="en-US" dirty="0"/>
              <a:t>Source:  Health Statistics Yearbook 2014, MOH</a:t>
            </a:r>
          </a:p>
        </p:txBody>
      </p:sp>
      <p:graphicFrame>
        <p:nvGraphicFramePr>
          <p:cNvPr id="15" name="Content Placeholder 14"/>
          <p:cNvGraphicFramePr>
            <a:graphicFrameLocks noGrp="1"/>
          </p:cNvGraphicFramePr>
          <p:nvPr>
            <p:ph sz="quarter" idx="4"/>
            <p:extLst/>
          </p:nvPr>
        </p:nvGraphicFramePr>
        <p:xfrm>
          <a:off x="6324600" y="2438400"/>
          <a:ext cx="3886200"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6"/>
          <p:cNvGraphicFramePr>
            <a:graphicFrameLocks noGrp="1"/>
          </p:cNvGraphicFramePr>
          <p:nvPr>
            <p:ph sz="quarter" idx="2"/>
            <p:extLst/>
          </p:nvPr>
        </p:nvGraphicFramePr>
        <p:xfrm>
          <a:off x="2133600" y="2438400"/>
          <a:ext cx="3886200"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7039534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WBG-Fixed_Logo</Template>
  <TotalTime>2368</TotalTime>
  <Words>2152</Words>
  <Application>Microsoft Office PowerPoint</Application>
  <PresentationFormat>Custom</PresentationFormat>
  <Paragraphs>411</Paragraphs>
  <Slides>29</Slides>
  <Notes>25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Universal health coverage in Turkey:  eight lessons Learned and worth sharing</vt:lpstr>
      <vt:lpstr>Universal Health Coverage in Turkey: Eight lessons learned and worth sharing</vt:lpstr>
      <vt:lpstr>Slide 3</vt:lpstr>
      <vt:lpstr>Macroeconomics matter</vt:lpstr>
      <vt:lpstr>So does the fiscal space</vt:lpstr>
      <vt:lpstr>Annual average growth in per capita health expenditures in OECD, 2005-2015</vt:lpstr>
      <vt:lpstr>Slide 7</vt:lpstr>
      <vt:lpstr>From Big Bang to Incremental changes</vt:lpstr>
      <vt:lpstr>Responding to increased demand for health care</vt:lpstr>
      <vt:lpstr>Increasing role of private sector in service provision</vt:lpstr>
      <vt:lpstr>A balancing act between breadth, depth and scope to show results!</vt:lpstr>
      <vt:lpstr>Evolution of Health Outcomes…</vt:lpstr>
      <vt:lpstr>….of Financial Protection</vt:lpstr>
      <vt:lpstr>…..And of Patient Satisfaction.</vt:lpstr>
      <vt:lpstr>Is Turkey there Yet (2)?</vt:lpstr>
      <vt:lpstr>Slide 16</vt:lpstr>
      <vt:lpstr>…..So has Satisfaction</vt:lpstr>
      <vt:lpstr>Slide 18</vt:lpstr>
      <vt:lpstr>What is Next?</vt:lpstr>
      <vt:lpstr>Health Expenditure Efficiency in Turkey</vt:lpstr>
      <vt:lpstr>Slide 21</vt:lpstr>
      <vt:lpstr>Slide 22</vt:lpstr>
      <vt:lpstr>Coverage of Early Childhood Development Programs in Turkey</vt:lpstr>
      <vt:lpstr>Slide 24</vt:lpstr>
      <vt:lpstr>Towards Value-based health system</vt:lpstr>
      <vt:lpstr>Modalities of payment and health outcomes</vt:lpstr>
      <vt:lpstr>Characteristics of high performing  chronic care system</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Health Coverage in Turkey</dc:title>
  <dc:creator>Alessia Thiebaud</dc:creator>
  <cp:lastModifiedBy>Nino </cp:lastModifiedBy>
  <cp:revision>43</cp:revision>
  <dcterms:created xsi:type="dcterms:W3CDTF">2017-02-15T20:59:29Z</dcterms:created>
  <dcterms:modified xsi:type="dcterms:W3CDTF">2017-03-03T15:21:09Z</dcterms:modified>
</cp:coreProperties>
</file>