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1"/>
  </p:sldMasterIdLst>
  <p:notesMasterIdLst>
    <p:notesMasterId r:id="rId18"/>
  </p:notesMasterIdLst>
  <p:sldIdLst>
    <p:sldId id="275" r:id="rId2"/>
    <p:sldId id="327" r:id="rId3"/>
    <p:sldId id="325" r:id="rId4"/>
    <p:sldId id="329" r:id="rId5"/>
    <p:sldId id="340" r:id="rId6"/>
    <p:sldId id="328" r:id="rId7"/>
    <p:sldId id="326" r:id="rId8"/>
    <p:sldId id="330" r:id="rId9"/>
    <p:sldId id="331" r:id="rId10"/>
    <p:sldId id="332" r:id="rId11"/>
    <p:sldId id="333" r:id="rId12"/>
    <p:sldId id="335" r:id="rId13"/>
    <p:sldId id="337" r:id="rId14"/>
    <p:sldId id="338" r:id="rId15"/>
    <p:sldId id="339" r:id="rId16"/>
    <p:sldId id="341" r:id="rId1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parnaa Somanathan" initials="AS" lastIdx="1" clrIdx="0">
    <p:extLst>
      <p:ext uri="{19B8F6BF-5375-455C-9EA6-DF929625EA0E}">
        <p15:presenceInfo xmlns:p15="http://schemas.microsoft.com/office/powerpoint/2012/main" userId="S-1-5-21-88094858-919529-1617787245-32081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6699FF"/>
    <a:srgbClr val="FFFF00"/>
    <a:srgbClr val="FF0000"/>
    <a:srgbClr val="E3ECF8"/>
    <a:srgbClr val="CC3300"/>
    <a:srgbClr val="006600"/>
    <a:srgbClr val="008000"/>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324" autoAdjust="0"/>
    <p:restoredTop sz="79080" autoAdjust="0"/>
  </p:normalViewPr>
  <p:slideViewPr>
    <p:cSldViewPr>
      <p:cViewPr>
        <p:scale>
          <a:sx n="90" d="100"/>
          <a:sy n="90" d="100"/>
        </p:scale>
        <p:origin x="906" y="-1392"/>
      </p:cViewPr>
      <p:guideLst>
        <p:guide orient="horz" pos="2448"/>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thomsons\Documents\Data\GHED%20OOPs%20EURO%201995%202014.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NULL"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spPr>
            <a:solidFill>
              <a:srgbClr val="002060"/>
            </a:solidFill>
          </c:spPr>
          <c:invertIfNegative val="0"/>
          <c:dPt>
            <c:idx val="16"/>
            <c:invertIfNegative val="0"/>
            <c:bubble3D val="0"/>
            <c:spPr>
              <a:solidFill>
                <a:schemeClr val="tx2">
                  <a:lumMod val="40000"/>
                  <a:lumOff val="60000"/>
                </a:schemeClr>
              </a:solidFill>
            </c:spPr>
            <c:extLst>
              <c:ext xmlns:c16="http://schemas.microsoft.com/office/drawing/2014/chart" uri="{C3380CC4-5D6E-409C-BE32-E72D297353CC}">
                <c16:uniqueId val="{00000001-F7FA-4776-99EB-5AE0E90F5417}"/>
              </c:ext>
            </c:extLst>
          </c:dPt>
          <c:dPt>
            <c:idx val="40"/>
            <c:invertIfNegative val="0"/>
            <c:bubble3D val="0"/>
            <c:spPr>
              <a:solidFill>
                <a:schemeClr val="tx2">
                  <a:lumMod val="40000"/>
                  <a:lumOff val="60000"/>
                </a:schemeClr>
              </a:solidFill>
            </c:spPr>
            <c:extLst>
              <c:ext xmlns:c16="http://schemas.microsoft.com/office/drawing/2014/chart" uri="{C3380CC4-5D6E-409C-BE32-E72D297353CC}">
                <c16:uniqueId val="{00000003-F7FA-4776-99EB-5AE0E90F5417}"/>
              </c:ext>
            </c:extLst>
          </c:dPt>
          <c:dPt>
            <c:idx val="41"/>
            <c:invertIfNegative val="0"/>
            <c:bubble3D val="0"/>
            <c:extLst>
              <c:ext xmlns:c16="http://schemas.microsoft.com/office/drawing/2014/chart" uri="{C3380CC4-5D6E-409C-BE32-E72D297353CC}">
                <c16:uniqueId val="{00000005-F7FA-4776-99EB-5AE0E90F5417}"/>
              </c:ext>
            </c:extLst>
          </c:dPt>
          <c:dPt>
            <c:idx val="48"/>
            <c:invertIfNegative val="0"/>
            <c:bubble3D val="0"/>
            <c:spPr>
              <a:solidFill>
                <a:srgbClr val="C00000"/>
              </a:solidFill>
            </c:spPr>
            <c:extLst>
              <c:ext xmlns:c16="http://schemas.microsoft.com/office/drawing/2014/chart" uri="{C3380CC4-5D6E-409C-BE32-E72D297353CC}">
                <c16:uniqueId val="{00000007-F7FA-4776-99EB-5AE0E90F5417}"/>
              </c:ext>
            </c:extLst>
          </c:dPt>
          <c:dPt>
            <c:idx val="49"/>
            <c:invertIfNegative val="0"/>
            <c:bubble3D val="0"/>
            <c:extLst>
              <c:ext xmlns:c16="http://schemas.microsoft.com/office/drawing/2014/chart" uri="{C3380CC4-5D6E-409C-BE32-E72D297353CC}">
                <c16:uniqueId val="{00000009-F7FA-4776-99EB-5AE0E90F5417}"/>
              </c:ext>
            </c:extLst>
          </c:dPt>
          <c:cat>
            <c:strRef>
              <c:f>Sheet2!$D$3:$D$53</c:f>
              <c:strCache>
                <c:ptCount val="51"/>
                <c:pt idx="0">
                  <c:v>France</c:v>
                </c:pt>
                <c:pt idx="1">
                  <c:v>UK</c:v>
                </c:pt>
                <c:pt idx="2">
                  <c:v>Lux</c:v>
                </c:pt>
                <c:pt idx="3">
                  <c:v>Croatia</c:v>
                </c:pt>
                <c:pt idx="4">
                  <c:v>Slovenia</c:v>
                </c:pt>
                <c:pt idx="5">
                  <c:v>Germany</c:v>
                </c:pt>
                <c:pt idx="6">
                  <c:v>Denmark</c:v>
                </c:pt>
                <c:pt idx="7">
                  <c:v>Norway</c:v>
                </c:pt>
                <c:pt idx="8">
                  <c:v>Sweden</c:v>
                </c:pt>
                <c:pt idx="9">
                  <c:v>Czech Rep</c:v>
                </c:pt>
                <c:pt idx="10">
                  <c:v>Austria</c:v>
                </c:pt>
                <c:pt idx="11">
                  <c:v>Iceland</c:v>
                </c:pt>
                <c:pt idx="12">
                  <c:v>Ireland</c:v>
                </c:pt>
                <c:pt idx="13">
                  <c:v>Belgium</c:v>
                </c:pt>
                <c:pt idx="14">
                  <c:v>Finland</c:v>
                </c:pt>
                <c:pt idx="15">
                  <c:v>Estonia</c:v>
                </c:pt>
                <c:pt idx="16">
                  <c:v>HIC average</c:v>
                </c:pt>
                <c:pt idx="17">
                  <c:v>Italy</c:v>
                </c:pt>
                <c:pt idx="18">
                  <c:v>Slovakia</c:v>
                </c:pt>
                <c:pt idx="19">
                  <c:v>Poland</c:v>
                </c:pt>
                <c:pt idx="20">
                  <c:v>Spain</c:v>
                </c:pt>
                <c:pt idx="21">
                  <c:v>Hungary</c:v>
                </c:pt>
                <c:pt idx="22">
                  <c:v>Switzerland</c:v>
                </c:pt>
                <c:pt idx="23">
                  <c:v>Portugal</c:v>
                </c:pt>
                <c:pt idx="24">
                  <c:v>Israel</c:v>
                </c:pt>
                <c:pt idx="25">
                  <c:v>Malta</c:v>
                </c:pt>
                <c:pt idx="26">
                  <c:v>Lithuania</c:v>
                </c:pt>
                <c:pt idx="27">
                  <c:v>Greece</c:v>
                </c:pt>
                <c:pt idx="28">
                  <c:v>Latvia</c:v>
                </c:pt>
                <c:pt idx="29">
                  <c:v>Russian Fed</c:v>
                </c:pt>
                <c:pt idx="30">
                  <c:v>Cyprus</c:v>
                </c:pt>
                <c:pt idx="32">
                  <c:v>Turkey</c:v>
                </c:pt>
                <c:pt idx="33">
                  <c:v>Romania</c:v>
                </c:pt>
                <c:pt idx="34">
                  <c:v>B&amp;H</c:v>
                </c:pt>
                <c:pt idx="35">
                  <c:v>Belarus</c:v>
                </c:pt>
                <c:pt idx="36">
                  <c:v>Serbia</c:v>
                </c:pt>
                <c:pt idx="37">
                  <c:v>TFYRM</c:v>
                </c:pt>
                <c:pt idx="38">
                  <c:v>Rep Moldova</c:v>
                </c:pt>
                <c:pt idx="39">
                  <c:v>Kyrgyzstan</c:v>
                </c:pt>
                <c:pt idx="40">
                  <c:v>MIC average</c:v>
                </c:pt>
                <c:pt idx="41">
                  <c:v>Montenegro</c:v>
                </c:pt>
                <c:pt idx="42">
                  <c:v>Uzbekistan</c:v>
                </c:pt>
                <c:pt idx="43">
                  <c:v>Bulgaria</c:v>
                </c:pt>
                <c:pt idx="44">
                  <c:v>Kazakhstan</c:v>
                </c:pt>
                <c:pt idx="45">
                  <c:v>Ukraine</c:v>
                </c:pt>
                <c:pt idx="46">
                  <c:v>Albania</c:v>
                </c:pt>
                <c:pt idx="47">
                  <c:v>Armenia</c:v>
                </c:pt>
                <c:pt idx="48">
                  <c:v>Georgia</c:v>
                </c:pt>
                <c:pt idx="49">
                  <c:v>Tajikistan</c:v>
                </c:pt>
                <c:pt idx="50">
                  <c:v>Azerbaijan</c:v>
                </c:pt>
              </c:strCache>
            </c:strRef>
          </c:cat>
          <c:val>
            <c:numRef>
              <c:f>Sheet2!$E$3:$E$53</c:f>
              <c:numCache>
                <c:formatCode>#,##0.0</c:formatCode>
                <c:ptCount val="51"/>
                <c:pt idx="0">
                  <c:v>6.3374078399999991</c:v>
                </c:pt>
                <c:pt idx="1">
                  <c:v>9.7331103099999972</c:v>
                </c:pt>
                <c:pt idx="2">
                  <c:v>10.602528529999999</c:v>
                </c:pt>
                <c:pt idx="3">
                  <c:v>11.206118350000001</c:v>
                </c:pt>
                <c:pt idx="4">
                  <c:v>12.06581854</c:v>
                </c:pt>
                <c:pt idx="5">
                  <c:v>13.19748255</c:v>
                </c:pt>
                <c:pt idx="6">
                  <c:v>13.359693479999999</c:v>
                </c:pt>
                <c:pt idx="7">
                  <c:v>13.608637509999999</c:v>
                </c:pt>
                <c:pt idx="8">
                  <c:v>14.064256670000001</c:v>
                </c:pt>
                <c:pt idx="9">
                  <c:v>14.325923390000003</c:v>
                </c:pt>
                <c:pt idx="10">
                  <c:v>16.14891707</c:v>
                </c:pt>
                <c:pt idx="11">
                  <c:v>17.475119410000001</c:v>
                </c:pt>
                <c:pt idx="12">
                  <c:v>17.664266770000001</c:v>
                </c:pt>
                <c:pt idx="13">
                  <c:v>17.80520538</c:v>
                </c:pt>
                <c:pt idx="14">
                  <c:v>18.23218997</c:v>
                </c:pt>
                <c:pt idx="15">
                  <c:v>20.719832289999999</c:v>
                </c:pt>
                <c:pt idx="16" formatCode="0.0">
                  <c:v>21.123870810645162</c:v>
                </c:pt>
                <c:pt idx="17">
                  <c:v>21.18616196</c:v>
                </c:pt>
                <c:pt idx="18">
                  <c:v>22.536090959999996</c:v>
                </c:pt>
                <c:pt idx="19">
                  <c:v>23.45940208</c:v>
                </c:pt>
                <c:pt idx="20">
                  <c:v>23.994998580000001</c:v>
                </c:pt>
                <c:pt idx="21">
                  <c:v>26.590215109999995</c:v>
                </c:pt>
                <c:pt idx="22">
                  <c:v>26.8</c:v>
                </c:pt>
                <c:pt idx="23">
                  <c:v>26.84162392</c:v>
                </c:pt>
                <c:pt idx="24">
                  <c:v>26.98297487</c:v>
                </c:pt>
                <c:pt idx="25">
                  <c:v>28.858063860000005</c:v>
                </c:pt>
                <c:pt idx="26">
                  <c:v>31.265193899999996</c:v>
                </c:pt>
                <c:pt idx="27">
                  <c:v>34.864159630000003</c:v>
                </c:pt>
                <c:pt idx="28">
                  <c:v>35.134035060000002</c:v>
                </c:pt>
                <c:pt idx="29">
                  <c:v>45.845438030000004</c:v>
                </c:pt>
                <c:pt idx="30">
                  <c:v>48.713785010000009</c:v>
                </c:pt>
                <c:pt idx="32">
                  <c:v>17.750923480000001</c:v>
                </c:pt>
                <c:pt idx="33">
                  <c:v>18.87093587</c:v>
                </c:pt>
                <c:pt idx="34">
                  <c:v>27.929316039999996</c:v>
                </c:pt>
                <c:pt idx="35">
                  <c:v>32.031524290000007</c:v>
                </c:pt>
                <c:pt idx="36">
                  <c:v>36.58918371</c:v>
                </c:pt>
                <c:pt idx="37">
                  <c:v>36.669674950000001</c:v>
                </c:pt>
                <c:pt idx="38">
                  <c:v>38.389435619999993</c:v>
                </c:pt>
                <c:pt idx="39">
                  <c:v>39.402305239999997</c:v>
                </c:pt>
                <c:pt idx="40">
                  <c:v>42.13</c:v>
                </c:pt>
                <c:pt idx="41">
                  <c:v>42.84490709</c:v>
                </c:pt>
                <c:pt idx="42">
                  <c:v>43.932354570000008</c:v>
                </c:pt>
                <c:pt idx="43">
                  <c:v>44.192397560000003</c:v>
                </c:pt>
                <c:pt idx="44">
                  <c:v>45.135773310000005</c:v>
                </c:pt>
                <c:pt idx="45">
                  <c:v>46.215469089999999</c:v>
                </c:pt>
                <c:pt idx="46">
                  <c:v>49.93165101000001</c:v>
                </c:pt>
                <c:pt idx="47">
                  <c:v>53.513338619999992</c:v>
                </c:pt>
                <c:pt idx="48">
                  <c:v>58.579300649999979</c:v>
                </c:pt>
                <c:pt idx="49">
                  <c:v>61.694583360000003</c:v>
                </c:pt>
                <c:pt idx="50">
                  <c:v>72.082138549999996</c:v>
                </c:pt>
              </c:numCache>
            </c:numRef>
          </c:val>
          <c:extLst>
            <c:ext xmlns:c16="http://schemas.microsoft.com/office/drawing/2014/chart" uri="{C3380CC4-5D6E-409C-BE32-E72D297353CC}">
              <c16:uniqueId val="{0000000A-F7FA-4776-99EB-5AE0E90F5417}"/>
            </c:ext>
          </c:extLst>
        </c:ser>
        <c:dLbls>
          <c:showLegendKey val="0"/>
          <c:showVal val="0"/>
          <c:showCatName val="0"/>
          <c:showSerName val="0"/>
          <c:showPercent val="0"/>
          <c:showBubbleSize val="0"/>
        </c:dLbls>
        <c:gapWidth val="50"/>
        <c:axId val="25205760"/>
        <c:axId val="25207552"/>
      </c:barChart>
      <c:catAx>
        <c:axId val="25205760"/>
        <c:scaling>
          <c:orientation val="minMax"/>
        </c:scaling>
        <c:delete val="0"/>
        <c:axPos val="b"/>
        <c:numFmt formatCode="General" sourceLinked="0"/>
        <c:majorTickMark val="none"/>
        <c:minorTickMark val="none"/>
        <c:tickLblPos val="nextTo"/>
        <c:crossAx val="25207552"/>
        <c:crosses val="autoZero"/>
        <c:auto val="1"/>
        <c:lblAlgn val="ctr"/>
        <c:lblOffset val="100"/>
        <c:noMultiLvlLbl val="0"/>
      </c:catAx>
      <c:valAx>
        <c:axId val="25207552"/>
        <c:scaling>
          <c:orientation val="minMax"/>
        </c:scaling>
        <c:delete val="0"/>
        <c:axPos val="l"/>
        <c:majorGridlines>
          <c:spPr>
            <a:ln>
              <a:prstDash val="dash"/>
            </a:ln>
          </c:spPr>
        </c:majorGridlines>
        <c:title>
          <c:tx>
            <c:rich>
              <a:bodyPr rot="-5400000" vert="horz"/>
              <a:lstStyle/>
              <a:p>
                <a:pPr>
                  <a:defRPr sz="1400" b="0"/>
                </a:pPr>
                <a:r>
                  <a:rPr lang="ka-GE" sz="1400" b="0" dirty="0"/>
                  <a:t>„</a:t>
                </a:r>
                <a:r>
                  <a:rPr lang="ka-GE" sz="1000" b="0" dirty="0"/>
                  <a:t>ჯიბიდან გადახდილი“ ხარჯები როგორც ჯანდაცვის მთლიანი ხარჯების (%) წილი</a:t>
                </a:r>
                <a:endParaRPr lang="en-GB" sz="1000" b="0" dirty="0"/>
              </a:p>
            </c:rich>
          </c:tx>
          <c:layout>
            <c:manualLayout>
              <c:xMode val="edge"/>
              <c:yMode val="edge"/>
              <c:x val="1.4054120092566852E-3"/>
              <c:y val="0.1173320291140492"/>
            </c:manualLayout>
          </c:layout>
          <c:overlay val="0"/>
        </c:title>
        <c:numFmt formatCode="#,##0" sourceLinked="0"/>
        <c:majorTickMark val="out"/>
        <c:minorTickMark val="none"/>
        <c:tickLblPos val="nextTo"/>
        <c:spPr>
          <a:ln>
            <a:noFill/>
          </a:ln>
        </c:spPr>
        <c:txPr>
          <a:bodyPr/>
          <a:lstStyle/>
          <a:p>
            <a:pPr>
              <a:defRPr sz="1400"/>
            </a:pPr>
            <a:endParaRPr lang="en-US"/>
          </a:p>
        </c:txPr>
        <c:crossAx val="25205760"/>
        <c:crosses val="autoZero"/>
        <c:crossBetween val="between"/>
      </c:valAx>
    </c:plotArea>
    <c:plotVisOnly val="1"/>
    <c:dispBlanksAs val="gap"/>
    <c:showDLblsOverMax val="0"/>
  </c:chart>
  <c:spPr>
    <a:ln>
      <a:noFill/>
    </a:ln>
  </c:spPr>
  <c:txPr>
    <a:bodyPr/>
    <a:lstStyle/>
    <a:p>
      <a:pPr>
        <a:defRPr sz="1100">
          <a:solidFill>
            <a:srgbClr val="002060"/>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414016757520695"/>
          <c:y val="0.19224685730073215"/>
          <c:w val="0.79287030158965965"/>
          <c:h val="0.77098931712483298"/>
        </c:manualLayout>
      </c:layout>
      <c:barChart>
        <c:barDir val="col"/>
        <c:grouping val="stacked"/>
        <c:varyColors val="0"/>
        <c:ser>
          <c:idx val="0"/>
          <c:order val="0"/>
          <c:tx>
            <c:strRef>
              <c:f>Decomposition!$Q$17</c:f>
              <c:strCache>
                <c:ptCount val="1"/>
                <c:pt idx="0">
                  <c:v>Revenues and Grants</c:v>
                </c:pt>
              </c:strCache>
            </c:strRef>
          </c:tx>
          <c:spPr>
            <a:solidFill>
              <a:schemeClr val="accent1"/>
            </a:solidFill>
            <a:ln>
              <a:noFill/>
            </a:ln>
            <a:effectLst/>
          </c:spPr>
          <c:invertIfNegative val="0"/>
          <c:cat>
            <c:strRef>
              <c:f>Decomposition!$R$16:$Y$16</c:f>
              <c:strCache>
                <c:ptCount val="8"/>
                <c:pt idx="0">
                  <c:v>2009</c:v>
                </c:pt>
                <c:pt idx="1">
                  <c:v>2010</c:v>
                </c:pt>
                <c:pt idx="2">
                  <c:v>2011</c:v>
                </c:pt>
                <c:pt idx="3">
                  <c:v>2012</c:v>
                </c:pt>
                <c:pt idx="4">
                  <c:v>2013</c:v>
                </c:pt>
                <c:pt idx="5">
                  <c:v>2014</c:v>
                </c:pt>
                <c:pt idx="6">
                  <c:v>2015</c:v>
                </c:pt>
                <c:pt idx="7">
                  <c:v>2016e</c:v>
                </c:pt>
              </c:strCache>
            </c:strRef>
          </c:cat>
          <c:val>
            <c:numRef>
              <c:f>Decomposition!$R$17:$Y$17</c:f>
              <c:numCache>
                <c:formatCode>0.00</c:formatCode>
                <c:ptCount val="8"/>
                <c:pt idx="0">
                  <c:v>-1.4205056562773315</c:v>
                </c:pt>
                <c:pt idx="1">
                  <c:v>-0.99207312136179837</c:v>
                </c:pt>
                <c:pt idx="2">
                  <c:v>-4.2412963765322331E-2</c:v>
                </c:pt>
                <c:pt idx="3">
                  <c:v>0.65564659582375739</c:v>
                </c:pt>
                <c:pt idx="4">
                  <c:v>-1.2000634398126593</c:v>
                </c:pt>
                <c:pt idx="5">
                  <c:v>0.31336504240865892</c:v>
                </c:pt>
                <c:pt idx="6">
                  <c:v>0.15280930411487503</c:v>
                </c:pt>
                <c:pt idx="7">
                  <c:v>0.26341069054456057</c:v>
                </c:pt>
              </c:numCache>
            </c:numRef>
          </c:val>
          <c:extLst>
            <c:ext xmlns:c16="http://schemas.microsoft.com/office/drawing/2014/chart" uri="{C3380CC4-5D6E-409C-BE32-E72D297353CC}">
              <c16:uniqueId val="{00000000-43DE-4E0C-8708-CFE2BDB710E5}"/>
            </c:ext>
          </c:extLst>
        </c:ser>
        <c:ser>
          <c:idx val="1"/>
          <c:order val="1"/>
          <c:tx>
            <c:strRef>
              <c:f>Decomposition!$Q$18</c:f>
              <c:strCache>
                <c:ptCount val="1"/>
                <c:pt idx="0">
                  <c:v>Social benefits</c:v>
                </c:pt>
              </c:strCache>
            </c:strRef>
          </c:tx>
          <c:spPr>
            <a:solidFill>
              <a:schemeClr val="accent2"/>
            </a:solidFill>
            <a:ln>
              <a:noFill/>
            </a:ln>
            <a:effectLst/>
          </c:spPr>
          <c:invertIfNegative val="0"/>
          <c:cat>
            <c:strRef>
              <c:f>Decomposition!$R$16:$Y$16</c:f>
              <c:strCache>
                <c:ptCount val="8"/>
                <c:pt idx="0">
                  <c:v>2009</c:v>
                </c:pt>
                <c:pt idx="1">
                  <c:v>2010</c:v>
                </c:pt>
                <c:pt idx="2">
                  <c:v>2011</c:v>
                </c:pt>
                <c:pt idx="3">
                  <c:v>2012</c:v>
                </c:pt>
                <c:pt idx="4">
                  <c:v>2013</c:v>
                </c:pt>
                <c:pt idx="5">
                  <c:v>2014</c:v>
                </c:pt>
                <c:pt idx="6">
                  <c:v>2015</c:v>
                </c:pt>
                <c:pt idx="7">
                  <c:v>2016e</c:v>
                </c:pt>
              </c:strCache>
            </c:strRef>
          </c:cat>
          <c:val>
            <c:numRef>
              <c:f>Decomposition!$R$18:$Y$18</c:f>
              <c:numCache>
                <c:formatCode>0.0</c:formatCode>
                <c:ptCount val="8"/>
                <c:pt idx="0">
                  <c:v>1.1453373913955174</c:v>
                </c:pt>
                <c:pt idx="1">
                  <c:v>-0.54557278798487552</c:v>
                </c:pt>
                <c:pt idx="2">
                  <c:v>-1.0263459585434669</c:v>
                </c:pt>
                <c:pt idx="3">
                  <c:v>0.29807299611614901</c:v>
                </c:pt>
                <c:pt idx="4">
                  <c:v>1.4494922056335389</c:v>
                </c:pt>
                <c:pt idx="5">
                  <c:v>1.0263148292634661</c:v>
                </c:pt>
                <c:pt idx="6">
                  <c:v>7.4030203739212652E-3</c:v>
                </c:pt>
                <c:pt idx="7">
                  <c:v>0.44323198612803871</c:v>
                </c:pt>
              </c:numCache>
            </c:numRef>
          </c:val>
          <c:extLst>
            <c:ext xmlns:c16="http://schemas.microsoft.com/office/drawing/2014/chart" uri="{C3380CC4-5D6E-409C-BE32-E72D297353CC}">
              <c16:uniqueId val="{00000001-43DE-4E0C-8708-CFE2BDB710E5}"/>
            </c:ext>
          </c:extLst>
        </c:ser>
        <c:ser>
          <c:idx val="2"/>
          <c:order val="2"/>
          <c:tx>
            <c:strRef>
              <c:f>Decomposition!$Q$19</c:f>
              <c:strCache>
                <c:ptCount val="1"/>
                <c:pt idx="0">
                  <c:v>Capital Expenditure</c:v>
                </c:pt>
              </c:strCache>
            </c:strRef>
          </c:tx>
          <c:spPr>
            <a:solidFill>
              <a:schemeClr val="accent3"/>
            </a:solidFill>
            <a:ln>
              <a:noFill/>
            </a:ln>
            <a:effectLst/>
          </c:spPr>
          <c:invertIfNegative val="0"/>
          <c:cat>
            <c:strRef>
              <c:f>Decomposition!$R$16:$Y$16</c:f>
              <c:strCache>
                <c:ptCount val="8"/>
                <c:pt idx="0">
                  <c:v>2009</c:v>
                </c:pt>
                <c:pt idx="1">
                  <c:v>2010</c:v>
                </c:pt>
                <c:pt idx="2">
                  <c:v>2011</c:v>
                </c:pt>
                <c:pt idx="3">
                  <c:v>2012</c:v>
                </c:pt>
                <c:pt idx="4">
                  <c:v>2013</c:v>
                </c:pt>
                <c:pt idx="5">
                  <c:v>2014</c:v>
                </c:pt>
                <c:pt idx="6">
                  <c:v>2015</c:v>
                </c:pt>
                <c:pt idx="7">
                  <c:v>2016e</c:v>
                </c:pt>
              </c:strCache>
            </c:strRef>
          </c:cat>
          <c:val>
            <c:numRef>
              <c:f>Decomposition!$R$19:$Y$19</c:f>
              <c:numCache>
                <c:formatCode>0.0</c:formatCode>
                <c:ptCount val="8"/>
                <c:pt idx="0">
                  <c:v>-0.43309591697019023</c:v>
                </c:pt>
                <c:pt idx="1">
                  <c:v>-1.5631972055494714E-2</c:v>
                </c:pt>
                <c:pt idx="2">
                  <c:v>0.39396273413239413</c:v>
                </c:pt>
                <c:pt idx="3">
                  <c:v>-0.37730632650272611</c:v>
                </c:pt>
                <c:pt idx="4">
                  <c:v>-2.5361058137225223</c:v>
                </c:pt>
                <c:pt idx="5">
                  <c:v>-0.29404428945669103</c:v>
                </c:pt>
                <c:pt idx="6">
                  <c:v>1.445864096620932</c:v>
                </c:pt>
                <c:pt idx="7">
                  <c:v>0.17384037903200777</c:v>
                </c:pt>
              </c:numCache>
            </c:numRef>
          </c:val>
          <c:extLst>
            <c:ext xmlns:c16="http://schemas.microsoft.com/office/drawing/2014/chart" uri="{C3380CC4-5D6E-409C-BE32-E72D297353CC}">
              <c16:uniqueId val="{00000002-43DE-4E0C-8708-CFE2BDB710E5}"/>
            </c:ext>
          </c:extLst>
        </c:ser>
        <c:ser>
          <c:idx val="3"/>
          <c:order val="3"/>
          <c:tx>
            <c:strRef>
              <c:f>Decomposition!$Q$20</c:f>
              <c:strCache>
                <c:ptCount val="1"/>
                <c:pt idx="0">
                  <c:v>Other expenditures</c:v>
                </c:pt>
              </c:strCache>
            </c:strRef>
          </c:tx>
          <c:spPr>
            <a:solidFill>
              <a:schemeClr val="accent4"/>
            </a:solidFill>
            <a:ln>
              <a:noFill/>
            </a:ln>
            <a:effectLst/>
          </c:spPr>
          <c:invertIfNegative val="0"/>
          <c:cat>
            <c:strRef>
              <c:f>Decomposition!$R$16:$Y$16</c:f>
              <c:strCache>
                <c:ptCount val="8"/>
                <c:pt idx="0">
                  <c:v>2009</c:v>
                </c:pt>
                <c:pt idx="1">
                  <c:v>2010</c:v>
                </c:pt>
                <c:pt idx="2">
                  <c:v>2011</c:v>
                </c:pt>
                <c:pt idx="3">
                  <c:v>2012</c:v>
                </c:pt>
                <c:pt idx="4">
                  <c:v>2013</c:v>
                </c:pt>
                <c:pt idx="5">
                  <c:v>2014</c:v>
                </c:pt>
                <c:pt idx="6">
                  <c:v>2015</c:v>
                </c:pt>
                <c:pt idx="7">
                  <c:v>2016e</c:v>
                </c:pt>
              </c:strCache>
            </c:strRef>
          </c:cat>
          <c:val>
            <c:numRef>
              <c:f>Decomposition!$R$20:$Y$20</c:f>
              <c:numCache>
                <c:formatCode>0.0</c:formatCode>
                <c:ptCount val="8"/>
                <c:pt idx="0">
                  <c:v>0.66653735715361417</c:v>
                </c:pt>
                <c:pt idx="1">
                  <c:v>-3.1218778230893403</c:v>
                </c:pt>
                <c:pt idx="2">
                  <c:v>-2.3353910396494895</c:v>
                </c:pt>
                <c:pt idx="3">
                  <c:v>-0.1085073657310236</c:v>
                </c:pt>
                <c:pt idx="4">
                  <c:v>-0.32969946001057515</c:v>
                </c:pt>
                <c:pt idx="5">
                  <c:v>-2.5312055736689487E-2</c:v>
                </c:pt>
                <c:pt idx="6">
                  <c:v>-0.41034342010954994</c:v>
                </c:pt>
                <c:pt idx="7">
                  <c:v>0.53531993542719825</c:v>
                </c:pt>
              </c:numCache>
            </c:numRef>
          </c:val>
          <c:extLst>
            <c:ext xmlns:c16="http://schemas.microsoft.com/office/drawing/2014/chart" uri="{C3380CC4-5D6E-409C-BE32-E72D297353CC}">
              <c16:uniqueId val="{00000003-43DE-4E0C-8708-CFE2BDB710E5}"/>
            </c:ext>
          </c:extLst>
        </c:ser>
        <c:dLbls>
          <c:showLegendKey val="0"/>
          <c:showVal val="0"/>
          <c:showCatName val="0"/>
          <c:showSerName val="0"/>
          <c:showPercent val="0"/>
          <c:showBubbleSize val="0"/>
        </c:dLbls>
        <c:gapWidth val="150"/>
        <c:overlap val="100"/>
        <c:axId val="440802688"/>
        <c:axId val="440808576"/>
      </c:barChart>
      <c:lineChart>
        <c:grouping val="standard"/>
        <c:varyColors val="0"/>
        <c:ser>
          <c:idx val="4"/>
          <c:order val="4"/>
          <c:tx>
            <c:strRef>
              <c:f>Decomposition!$Q$21</c:f>
              <c:strCache>
                <c:ptCount val="1"/>
                <c:pt idx="0">
                  <c:v>Fiscal deficit, % GDP(RHS)</c:v>
                </c:pt>
              </c:strCache>
            </c:strRef>
          </c:tx>
          <c:spPr>
            <a:ln w="28575" cap="rnd">
              <a:solidFill>
                <a:schemeClr val="accent5"/>
              </a:solidFill>
              <a:round/>
            </a:ln>
            <a:effectLst/>
          </c:spPr>
          <c:marker>
            <c:symbol val="none"/>
          </c:marker>
          <c:cat>
            <c:strRef>
              <c:f>Decomposition!$R$16:$Y$16</c:f>
              <c:strCache>
                <c:ptCount val="8"/>
                <c:pt idx="0">
                  <c:v>2009</c:v>
                </c:pt>
                <c:pt idx="1">
                  <c:v>2010</c:v>
                </c:pt>
                <c:pt idx="2">
                  <c:v>2011</c:v>
                </c:pt>
                <c:pt idx="3">
                  <c:v>2012</c:v>
                </c:pt>
                <c:pt idx="4">
                  <c:v>2013</c:v>
                </c:pt>
                <c:pt idx="5">
                  <c:v>2014</c:v>
                </c:pt>
                <c:pt idx="6">
                  <c:v>2015</c:v>
                </c:pt>
                <c:pt idx="7">
                  <c:v>2016e</c:v>
                </c:pt>
              </c:strCache>
            </c:strRef>
          </c:cat>
          <c:val>
            <c:numRef>
              <c:f>Decomposition!$R$21:$Y$21</c:f>
              <c:numCache>
                <c:formatCode>0.0</c:formatCode>
                <c:ptCount val="8"/>
                <c:pt idx="0">
                  <c:v>-9.2299656451965717</c:v>
                </c:pt>
                <c:pt idx="1">
                  <c:v>-6.5389561834286596</c:v>
                </c:pt>
                <c:pt idx="2">
                  <c:v>-3.6135948831334197</c:v>
                </c:pt>
                <c:pt idx="3">
                  <c:v>-2.7702075911920616</c:v>
                </c:pt>
                <c:pt idx="4">
                  <c:v>-2.5539579629051623</c:v>
                </c:pt>
                <c:pt idx="5">
                  <c:v>-2.9475514045665889</c:v>
                </c:pt>
                <c:pt idx="6">
                  <c:v>-3.8376657973370172</c:v>
                </c:pt>
                <c:pt idx="7">
                  <c:v>-4.7266474073797013</c:v>
                </c:pt>
              </c:numCache>
            </c:numRef>
          </c:val>
          <c:smooth val="0"/>
          <c:extLst>
            <c:ext xmlns:c16="http://schemas.microsoft.com/office/drawing/2014/chart" uri="{C3380CC4-5D6E-409C-BE32-E72D297353CC}">
              <c16:uniqueId val="{00000004-43DE-4E0C-8708-CFE2BDB710E5}"/>
            </c:ext>
          </c:extLst>
        </c:ser>
        <c:dLbls>
          <c:showLegendKey val="0"/>
          <c:showVal val="0"/>
          <c:showCatName val="0"/>
          <c:showSerName val="0"/>
          <c:showPercent val="0"/>
          <c:showBubbleSize val="0"/>
        </c:dLbls>
        <c:marker val="1"/>
        <c:smooth val="0"/>
        <c:axId val="440816768"/>
        <c:axId val="440810496"/>
      </c:lineChart>
      <c:catAx>
        <c:axId val="440802688"/>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Times New Roman" panose="02020603050405020304" pitchFamily="18" charset="0"/>
              </a:defRPr>
            </a:pPr>
            <a:endParaRPr lang="en-US"/>
          </a:p>
        </c:txPr>
        <c:crossAx val="440808576"/>
        <c:crosses val="autoZero"/>
        <c:auto val="1"/>
        <c:lblAlgn val="ctr"/>
        <c:lblOffset val="100"/>
        <c:noMultiLvlLbl val="0"/>
      </c:catAx>
      <c:valAx>
        <c:axId val="440808576"/>
        <c:scaling>
          <c:orientation val="minMax"/>
          <c:max val="5"/>
          <c:min val="-5"/>
        </c:scaling>
        <c:delete val="0"/>
        <c:axPos val="l"/>
        <c:title>
          <c:tx>
            <c:rich>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Times New Roman" panose="02020603050405020304" pitchFamily="18" charset="0"/>
                  </a:defRPr>
                </a:pPr>
                <a:r>
                  <a:rPr lang="en-US" sz="1100"/>
                  <a:t>Fiscal Balance Composition, % GDP change</a:t>
                </a:r>
              </a:p>
            </c:rich>
          </c:tx>
          <c:layout>
            <c:manualLayout>
              <c:xMode val="edge"/>
              <c:yMode val="edge"/>
              <c:x val="5.4585747536274954E-3"/>
              <c:y val="0.39760233918128657"/>
            </c:manualLayout>
          </c:layout>
          <c:overlay val="0"/>
          <c:spPr>
            <a:noFill/>
            <a:ln>
              <a:noFill/>
            </a:ln>
            <a:effectLst/>
          </c:sp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Times New Roman" panose="02020603050405020304" pitchFamily="18" charset="0"/>
              </a:defRPr>
            </a:pPr>
            <a:endParaRPr lang="en-US"/>
          </a:p>
        </c:txPr>
        <c:crossAx val="440802688"/>
        <c:crosses val="autoZero"/>
        <c:crossBetween val="between"/>
      </c:valAx>
      <c:valAx>
        <c:axId val="440810496"/>
        <c:scaling>
          <c:orientation val="minMax"/>
        </c:scaling>
        <c:delete val="0"/>
        <c:axPos val="r"/>
        <c:title>
          <c:tx>
            <c:rich>
              <a:bodyPr rot="-54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Times New Roman" panose="02020603050405020304" pitchFamily="18" charset="0"/>
                  </a:defRPr>
                </a:pPr>
                <a:r>
                  <a:rPr lang="en-US" sz="1050"/>
                  <a:t>Fiscal deficit, % GDP</a:t>
                </a:r>
              </a:p>
            </c:rich>
          </c:tx>
          <c:layout>
            <c:manualLayout>
              <c:xMode val="edge"/>
              <c:yMode val="edge"/>
              <c:x val="0.93518669836081814"/>
              <c:y val="0.64032255836441498"/>
            </c:manualLayout>
          </c:layout>
          <c:overlay val="0"/>
          <c:spPr>
            <a:noFill/>
            <a:ln>
              <a:noFill/>
            </a:ln>
            <a:effectLst/>
          </c:spPr>
        </c:title>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Times New Roman" panose="02020603050405020304" pitchFamily="18" charset="0"/>
              </a:defRPr>
            </a:pPr>
            <a:endParaRPr lang="en-US"/>
          </a:p>
        </c:txPr>
        <c:crossAx val="440816768"/>
        <c:crosses val="max"/>
        <c:crossBetween val="between"/>
        <c:majorUnit val="5"/>
      </c:valAx>
      <c:catAx>
        <c:axId val="440816768"/>
        <c:scaling>
          <c:orientation val="minMax"/>
        </c:scaling>
        <c:delete val="1"/>
        <c:axPos val="b"/>
        <c:numFmt formatCode="General" sourceLinked="1"/>
        <c:majorTickMark val="out"/>
        <c:minorTickMark val="none"/>
        <c:tickLblPos val="nextTo"/>
        <c:crossAx val="440810496"/>
        <c:crosses val="autoZero"/>
        <c:auto val="1"/>
        <c:lblAlgn val="ctr"/>
        <c:lblOffset val="100"/>
        <c:noMultiLvlLbl val="0"/>
      </c:catAx>
      <c:spPr>
        <a:noFill/>
        <a:ln>
          <a:noFill/>
        </a:ln>
        <a:effectLst/>
      </c:spPr>
    </c:plotArea>
    <c:legend>
      <c:legendPos val="t"/>
      <c:layout>
        <c:manualLayout>
          <c:xMode val="edge"/>
          <c:yMode val="edge"/>
          <c:x val="0.16875550933491801"/>
          <c:y val="1.7543859649122806E-2"/>
          <c:w val="0.70022483038676764"/>
          <c:h val="0.281833356356771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Times New Roman" panose="02020603050405020304" pitchFamily="18" charset="0"/>
            </a:defRPr>
          </a:pPr>
          <a:endParaRPr lang="en-US"/>
        </a:p>
      </c:txPr>
    </c:legend>
    <c:plotVisOnly val="1"/>
    <c:dispBlanksAs val="gap"/>
    <c:showDLblsOverMax val="0"/>
  </c:chart>
  <c:spPr>
    <a:solidFill>
      <a:schemeClr val="bg1"/>
    </a:solidFill>
    <a:ln w="9525" cap="flat" cmpd="sng" algn="ctr">
      <a:solidFill>
        <a:srgbClr val="6699FF"/>
      </a:solidFill>
      <a:round/>
    </a:ln>
    <a:effectLst/>
  </c:spPr>
  <c:txPr>
    <a:bodyPr/>
    <a:lstStyle/>
    <a:p>
      <a:pPr>
        <a:defRPr sz="900">
          <a:latin typeface="+mn-lt"/>
          <a:cs typeface="Times New Roman" panose="02020603050405020304" pitchFamily="18" charset="0"/>
        </a:defRPr>
      </a:pPr>
      <a:endParaRPr lang="en-US"/>
    </a:p>
  </c:txPr>
  <c:externalData r:id="rId1">
    <c:autoUpdate val="0"/>
  </c:externalData>
</c:chartSpace>
</file>

<file path=ppt/comments/comment1.xml><?xml version="1.0" encoding="utf-8"?>
<p:cmLst xmlns:a="http://schemas.openxmlformats.org/drawingml/2006/main" xmlns:r="http://schemas.openxmlformats.org/officeDocument/2006/relationships" xmlns:p="http://schemas.openxmlformats.org/presentationml/2006/main">
  <p:cm authorId="1" dt="2017-03-05T08:16:09.023" idx="1">
    <p:pos x="4440" y="461"/>
    <p:text>Insert chart showing low government expenditures per capita in Georgia relative to other countries</p:text>
    <p:extLst>
      <p:ext uri="{C676402C-5697-4E1C-873F-D02D1690AC5C}">
        <p15:threadingInfo xmlns:p15="http://schemas.microsoft.com/office/powerpoint/2012/main" timeZoneBias="30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29153A0E-18FB-4F9D-A58D-3C8F31EBA56B}" type="datetimeFigureOut">
              <a:rPr lang="en-US" smtClean="0"/>
              <a:t>3/6/2017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B7F427E4-AF40-4CED-BDB1-D86CBA87D043}" type="slidenum">
              <a:rPr lang="en-US" smtClean="0"/>
              <a:t>‹#›</a:t>
            </a:fld>
            <a:endParaRPr lang="en-US"/>
          </a:p>
        </p:txBody>
      </p:sp>
    </p:spTree>
    <p:extLst>
      <p:ext uri="{BB962C8B-B14F-4D97-AF65-F5344CB8AC3E}">
        <p14:creationId xmlns:p14="http://schemas.microsoft.com/office/powerpoint/2010/main" val="26502806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a:t>
            </a:r>
            <a:r>
              <a:rPr lang="en-US" baseline="0" dirty="0"/>
              <a:t> Morning,</a:t>
            </a:r>
          </a:p>
          <a:p>
            <a:endParaRPr lang="en-US" baseline="0" dirty="0"/>
          </a:p>
          <a:p>
            <a:r>
              <a:rPr lang="en-US" baseline="0" dirty="0" err="1"/>
              <a:t>Honourable</a:t>
            </a:r>
            <a:r>
              <a:rPr lang="en-US" baseline="0" dirty="0"/>
              <a:t> Ministers etc.</a:t>
            </a:r>
          </a:p>
          <a:p>
            <a:endParaRPr lang="en-US" baseline="0" dirty="0"/>
          </a:p>
          <a:p>
            <a:r>
              <a:rPr lang="en-US" dirty="0"/>
              <a:t>Since 2013 the Government of Georgia has undertaken bold</a:t>
            </a:r>
            <a:r>
              <a:rPr lang="en-US" baseline="0" dirty="0"/>
              <a:t> and important reforms to expand health care coverage to the entire population. The World Bank, along with other development partners, WHO and USAID have been committed to supporting the Government with the reforms. </a:t>
            </a:r>
          </a:p>
          <a:p>
            <a:endParaRPr lang="en-US" baseline="0" dirty="0"/>
          </a:p>
          <a:p>
            <a:r>
              <a:rPr lang="en-US" baseline="0" dirty="0"/>
              <a:t>It is therefore a pleasure for us to join you today in taking stock of the reforms </a:t>
            </a:r>
            <a:r>
              <a:rPr lang="en-US" baseline="0" dirty="0" err="1"/>
              <a:t>todate</a:t>
            </a:r>
            <a:r>
              <a:rPr lang="en-US" baseline="0" dirty="0"/>
              <a:t>, to put Georgia in perspective and discuss how best to sustain and enhance progress towards the goal of achieving UHC</a:t>
            </a:r>
          </a:p>
          <a:p>
            <a:endParaRPr lang="en-US" dirty="0"/>
          </a:p>
        </p:txBody>
      </p:sp>
      <p:sp>
        <p:nvSpPr>
          <p:cNvPr id="4" name="Slide Number Placeholder 3"/>
          <p:cNvSpPr>
            <a:spLocks noGrp="1"/>
          </p:cNvSpPr>
          <p:nvPr>
            <p:ph type="sldNum" sz="quarter" idx="10"/>
          </p:nvPr>
        </p:nvSpPr>
        <p:spPr/>
        <p:txBody>
          <a:bodyPr/>
          <a:lstStyle/>
          <a:p>
            <a:fld id="{B7F427E4-AF40-4CED-BDB1-D86CBA87D043}" type="slidenum">
              <a:rPr lang="en-US" smtClean="0"/>
              <a:t>1</a:t>
            </a:fld>
            <a:endParaRPr lang="en-US"/>
          </a:p>
        </p:txBody>
      </p:sp>
    </p:spTree>
    <p:extLst>
      <p:ext uri="{BB962C8B-B14F-4D97-AF65-F5344CB8AC3E}">
        <p14:creationId xmlns:p14="http://schemas.microsoft.com/office/powerpoint/2010/main" val="34205939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a:xfrm>
            <a:off x="685801" y="4343400"/>
            <a:ext cx="5486400" cy="4114801"/>
          </a:xfrm>
          <a:prstGeom prst="rect">
            <a:avLst/>
          </a:prstGeom>
        </p:spPr>
        <p:txBody>
          <a:bodyPr/>
          <a:lstStyle/>
          <a:p>
            <a:pPr defTabSz="447866">
              <a:defRPr/>
            </a:pPr>
            <a:endParaRPr lang="en-US" dirty="0"/>
          </a:p>
        </p:txBody>
      </p:sp>
      <p:sp>
        <p:nvSpPr>
          <p:cNvPr id="4" name="Slide Number Placeholder 3"/>
          <p:cNvSpPr>
            <a:spLocks noGrp="1"/>
          </p:cNvSpPr>
          <p:nvPr>
            <p:ph type="sldNum" sz="quarter" idx="10"/>
          </p:nvPr>
        </p:nvSpPr>
        <p:spPr/>
        <p:txBody>
          <a:bodyPr/>
          <a:lstStyle/>
          <a:p>
            <a:fld id="{944AF835-D240-7040-B08E-C2EE439565E1}" type="slidenum">
              <a:rPr lang="en-US" smtClean="0">
                <a:solidFill>
                  <a:prstClr val="black"/>
                </a:solidFill>
              </a:rPr>
              <a:pPr/>
              <a:t>5</a:t>
            </a:fld>
            <a:endParaRPr lang="en-US" dirty="0">
              <a:solidFill>
                <a:prstClr val="black"/>
              </a:solidFill>
            </a:endParaRPr>
          </a:p>
        </p:txBody>
      </p:sp>
    </p:spTree>
    <p:extLst>
      <p:ext uri="{BB962C8B-B14F-4D97-AF65-F5344CB8AC3E}">
        <p14:creationId xmlns:p14="http://schemas.microsoft.com/office/powerpoint/2010/main" val="7475015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chemeClr val="accent1">
                    <a:lumMod val="50000"/>
                  </a:schemeClr>
                </a:solidFill>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accent1">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174FC3C-4FEA-461A-9267-EFF432694C2C}" type="slidenum">
              <a:rPr lang="en-US" smtClean="0"/>
              <a:t>‹#›</a:t>
            </a:fld>
            <a:endParaRPr lang="en-US"/>
          </a:p>
        </p:txBody>
      </p:sp>
    </p:spTree>
    <p:extLst>
      <p:ext uri="{BB962C8B-B14F-4D97-AF65-F5344CB8AC3E}">
        <p14:creationId xmlns:p14="http://schemas.microsoft.com/office/powerpoint/2010/main" val="34895431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219200" y="182562"/>
            <a:ext cx="7620000" cy="1036638"/>
          </a:xfrm>
        </p:spPr>
        <p:txBody>
          <a:bodyPr>
            <a:normAutofit/>
          </a:bodyPr>
          <a:lstStyle>
            <a:lvl1pPr>
              <a:defRPr sz="3200">
                <a:solidFill>
                  <a:schemeClr val="accent1">
                    <a:lumMod val="50000"/>
                  </a:schemeClr>
                </a:solidFill>
              </a:defRPr>
            </a:lvl1pPr>
          </a:lstStyle>
          <a:p>
            <a:r>
              <a:rPr lang="en-US" dirty="0"/>
              <a:t>Click to edit Master title style</a:t>
            </a:r>
          </a:p>
        </p:txBody>
      </p:sp>
      <p:sp>
        <p:nvSpPr>
          <p:cNvPr id="3" name="Content Placeholder 2"/>
          <p:cNvSpPr>
            <a:spLocks noGrp="1"/>
          </p:cNvSpPr>
          <p:nvPr>
            <p:ph idx="1"/>
          </p:nvPr>
        </p:nvSpPr>
        <p:spPr>
          <a:xfrm>
            <a:off x="304800" y="1600200"/>
            <a:ext cx="8534400" cy="4525963"/>
          </a:xfrm>
        </p:spPr>
        <p:txBody>
          <a:bodyPr/>
          <a:lstStyle>
            <a:lvl1pPr>
              <a:defRPr>
                <a:solidFill>
                  <a:schemeClr val="accent1">
                    <a:lumMod val="75000"/>
                  </a:schemeClr>
                </a:solidFill>
              </a:defRPr>
            </a:lvl1pPr>
            <a:lvl2pPr>
              <a:defRPr>
                <a:solidFill>
                  <a:schemeClr val="accent1">
                    <a:lumMod val="75000"/>
                  </a:schemeClr>
                </a:solidFill>
              </a:defRPr>
            </a:lvl2pPr>
            <a:lvl3pPr>
              <a:defRPr>
                <a:solidFill>
                  <a:schemeClr val="accent1">
                    <a:lumMod val="75000"/>
                  </a:schemeClr>
                </a:solidFill>
              </a:defRPr>
            </a:lvl3pPr>
            <a:lvl4pPr>
              <a:defRPr>
                <a:solidFill>
                  <a:schemeClr val="accent1">
                    <a:lumMod val="75000"/>
                  </a:schemeClr>
                </a:solidFill>
              </a:defRPr>
            </a:lvl4pPr>
            <a:lvl5pPr>
              <a:defRPr>
                <a:solidFill>
                  <a:schemeClr val="accent1">
                    <a:lumMod val="7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174FC3C-4FEA-461A-9267-EFF432694C2C}" type="slidenum">
              <a:rPr lang="en-US" smtClean="0"/>
              <a:t>‹#›</a:t>
            </a:fld>
            <a:endParaRPr lang="en-US"/>
          </a:p>
        </p:txBody>
      </p:sp>
    </p:spTree>
    <p:extLst>
      <p:ext uri="{BB962C8B-B14F-4D97-AF65-F5344CB8AC3E}">
        <p14:creationId xmlns:p14="http://schemas.microsoft.com/office/powerpoint/2010/main" val="20709085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39440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271749"/>
            <a:ext cx="7315200" cy="1112838"/>
          </a:xfrm>
        </p:spPr>
        <p:txBody>
          <a:bodyPr>
            <a:normAutofit/>
          </a:bodyPr>
          <a:lstStyle>
            <a:lvl1pPr>
              <a:defRPr sz="3200">
                <a:solidFill>
                  <a:schemeClr val="accent1">
                    <a:lumMod val="50000"/>
                  </a:schemeClr>
                </a:solidFill>
              </a:defRPr>
            </a:lvl1pPr>
          </a:lstStyle>
          <a:p>
            <a:r>
              <a:rPr lang="en-US"/>
              <a:t>Click to edit Master title style</a:t>
            </a:r>
          </a:p>
        </p:txBody>
      </p:sp>
      <p:sp>
        <p:nvSpPr>
          <p:cNvPr id="3" name="Content Placeholder 2"/>
          <p:cNvSpPr>
            <a:spLocks noGrp="1"/>
          </p:cNvSpPr>
          <p:nvPr>
            <p:ph idx="1"/>
          </p:nvPr>
        </p:nvSpPr>
        <p:spPr>
          <a:xfrm>
            <a:off x="914400" y="1600200"/>
            <a:ext cx="7315200" cy="4525963"/>
          </a:xfrm>
        </p:spPr>
        <p:txBody>
          <a:bodyPr/>
          <a:lstStyle>
            <a:lvl1pPr>
              <a:defRPr>
                <a:solidFill>
                  <a:schemeClr val="accent1">
                    <a:lumMod val="75000"/>
                  </a:schemeClr>
                </a:solidFill>
              </a:defRPr>
            </a:lvl1pPr>
            <a:lvl2pPr>
              <a:defRPr>
                <a:solidFill>
                  <a:schemeClr val="accent1">
                    <a:lumMod val="75000"/>
                  </a:schemeClr>
                </a:solidFill>
              </a:defRPr>
            </a:lvl2pPr>
            <a:lvl3pPr>
              <a:defRPr>
                <a:solidFill>
                  <a:schemeClr val="accent1">
                    <a:lumMod val="75000"/>
                  </a:schemeClr>
                </a:solidFill>
              </a:defRPr>
            </a:lvl3pPr>
            <a:lvl4pPr>
              <a:defRPr>
                <a:solidFill>
                  <a:schemeClr val="accent1">
                    <a:lumMod val="75000"/>
                  </a:schemeClr>
                </a:solidFill>
              </a:defRPr>
            </a:lvl4pPr>
            <a:lvl5pPr>
              <a:defRPr>
                <a:solidFill>
                  <a:schemeClr val="accent1">
                    <a:lumMod val="7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9318879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200">
                <a:solidFill>
                  <a:schemeClr val="accent1">
                    <a:lumMod val="50000"/>
                  </a:schemeClr>
                </a:solidFill>
              </a:defRPr>
            </a:lvl1pPr>
          </a:lstStyle>
          <a:p>
            <a:r>
              <a:rPr lang="en-US"/>
              <a:t>Click to edit Master title style</a:t>
            </a:r>
          </a:p>
        </p:txBody>
      </p:sp>
      <p:sp>
        <p:nvSpPr>
          <p:cNvPr id="4" name="Slide Number Placeholder 3"/>
          <p:cNvSpPr>
            <a:spLocks noGrp="1"/>
          </p:cNvSpPr>
          <p:nvPr>
            <p:ph type="sldNum" sz="quarter" idx="11"/>
          </p:nvPr>
        </p:nvSpPr>
        <p:spPr/>
        <p:txBody>
          <a:bodyPr/>
          <a:lstStyle/>
          <a:p>
            <a:fld id="{1174FC3C-4FEA-461A-9267-EFF432694C2C}" type="slidenum">
              <a:rPr lang="en-US" smtClean="0"/>
              <a:t>‹#›</a:t>
            </a:fld>
            <a:endParaRPr lang="en-US"/>
          </a:p>
        </p:txBody>
      </p:sp>
    </p:spTree>
    <p:extLst>
      <p:ext uri="{BB962C8B-B14F-4D97-AF65-F5344CB8AC3E}">
        <p14:creationId xmlns:p14="http://schemas.microsoft.com/office/powerpoint/2010/main" val="1542709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200">
                <a:solidFill>
                  <a:schemeClr val="accent1">
                    <a:lumMod val="50000"/>
                  </a:schemeClr>
                </a:solidFill>
              </a:defRPr>
            </a:lvl1p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solidFill>
                  <a:schemeClr val="accent1">
                    <a:lumMod val="75000"/>
                  </a:schemeClr>
                </a:solidFill>
              </a:defRPr>
            </a:lvl1pPr>
            <a:lvl2pPr>
              <a:defRPr sz="2400">
                <a:solidFill>
                  <a:schemeClr val="accent1">
                    <a:lumMod val="75000"/>
                  </a:schemeClr>
                </a:solidFill>
              </a:defRPr>
            </a:lvl2pPr>
            <a:lvl3pPr>
              <a:defRPr sz="2000">
                <a:solidFill>
                  <a:schemeClr val="accent1">
                    <a:lumMod val="75000"/>
                  </a:schemeClr>
                </a:solidFill>
              </a:defRPr>
            </a:lvl3pPr>
            <a:lvl4pPr>
              <a:defRPr sz="1800">
                <a:solidFill>
                  <a:schemeClr val="accent1">
                    <a:lumMod val="75000"/>
                  </a:schemeClr>
                </a:solidFill>
              </a:defRPr>
            </a:lvl4pPr>
            <a:lvl5pPr>
              <a:defRPr sz="1800">
                <a:solidFill>
                  <a:schemeClr val="accent1">
                    <a:lumMod val="75000"/>
                  </a:schemeClr>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solidFill>
                  <a:schemeClr val="accent1">
                    <a:lumMod val="75000"/>
                  </a:schemeClr>
                </a:solidFill>
              </a:defRPr>
            </a:lvl1pPr>
            <a:lvl2pPr>
              <a:defRPr sz="2400">
                <a:solidFill>
                  <a:schemeClr val="accent1">
                    <a:lumMod val="75000"/>
                  </a:schemeClr>
                </a:solidFill>
              </a:defRPr>
            </a:lvl2pPr>
            <a:lvl3pPr>
              <a:defRPr sz="2000">
                <a:solidFill>
                  <a:schemeClr val="accent1">
                    <a:lumMod val="75000"/>
                  </a:schemeClr>
                </a:solidFill>
              </a:defRPr>
            </a:lvl3pPr>
            <a:lvl4pPr>
              <a:defRPr sz="1800">
                <a:solidFill>
                  <a:schemeClr val="accent1">
                    <a:lumMod val="75000"/>
                  </a:schemeClr>
                </a:solidFill>
              </a:defRPr>
            </a:lvl4pPr>
            <a:lvl5pPr>
              <a:defRPr sz="1800">
                <a:solidFill>
                  <a:schemeClr val="accent1">
                    <a:lumMod val="75000"/>
                  </a:schemeClr>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174FC3C-4FEA-461A-9267-EFF432694C2C}" type="slidenum">
              <a:rPr lang="en-US" smtClean="0"/>
              <a:t>‹#›</a:t>
            </a:fld>
            <a:endParaRPr lang="en-US"/>
          </a:p>
        </p:txBody>
      </p:sp>
    </p:spTree>
    <p:extLst>
      <p:ext uri="{BB962C8B-B14F-4D97-AF65-F5344CB8AC3E}">
        <p14:creationId xmlns:p14="http://schemas.microsoft.com/office/powerpoint/2010/main" val="2984260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200">
                <a:solidFill>
                  <a:schemeClr val="accent1">
                    <a:lumMod val="50000"/>
                  </a:schemeClr>
                </a:solidFill>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solidFill>
                  <a:schemeClr val="accent1">
                    <a:lumMod val="75000"/>
                  </a:schemeClr>
                </a:solidFill>
              </a:defRPr>
            </a:lvl1pPr>
            <a:lvl2pPr>
              <a:defRPr sz="2000">
                <a:solidFill>
                  <a:schemeClr val="accent1">
                    <a:lumMod val="75000"/>
                  </a:schemeClr>
                </a:solidFill>
              </a:defRPr>
            </a:lvl2pPr>
            <a:lvl3pPr>
              <a:defRPr sz="1800">
                <a:solidFill>
                  <a:schemeClr val="accent1">
                    <a:lumMod val="75000"/>
                  </a:schemeClr>
                </a:solidFill>
              </a:defRPr>
            </a:lvl3pPr>
            <a:lvl4pPr>
              <a:defRPr sz="1600">
                <a:solidFill>
                  <a:schemeClr val="accent1">
                    <a:lumMod val="75000"/>
                  </a:schemeClr>
                </a:solidFill>
              </a:defRPr>
            </a:lvl4pPr>
            <a:lvl5pPr>
              <a:defRPr sz="1600">
                <a:solidFill>
                  <a:schemeClr val="accent1">
                    <a:lumMod val="75000"/>
                  </a:schemeClr>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solidFill>
                  <a:schemeClr val="accent1">
                    <a:lumMod val="75000"/>
                  </a:schemeClr>
                </a:solidFill>
              </a:defRPr>
            </a:lvl1pPr>
            <a:lvl2pPr>
              <a:defRPr sz="2000">
                <a:solidFill>
                  <a:schemeClr val="accent1">
                    <a:lumMod val="75000"/>
                  </a:schemeClr>
                </a:solidFill>
              </a:defRPr>
            </a:lvl2pPr>
            <a:lvl3pPr>
              <a:defRPr sz="1800">
                <a:solidFill>
                  <a:schemeClr val="accent1">
                    <a:lumMod val="75000"/>
                  </a:schemeClr>
                </a:solidFill>
              </a:defRPr>
            </a:lvl3pPr>
            <a:lvl4pPr>
              <a:defRPr sz="1600">
                <a:solidFill>
                  <a:schemeClr val="accent1">
                    <a:lumMod val="75000"/>
                  </a:schemeClr>
                </a:solidFill>
              </a:defRPr>
            </a:lvl4pPr>
            <a:lvl5pPr>
              <a:defRPr sz="1600">
                <a:solidFill>
                  <a:schemeClr val="accent1">
                    <a:lumMod val="75000"/>
                  </a:schemeClr>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1174FC3C-4FEA-461A-9267-EFF432694C2C}" type="slidenum">
              <a:rPr lang="en-US" smtClean="0"/>
              <a:t>‹#›</a:t>
            </a:fld>
            <a:endParaRPr lang="en-US"/>
          </a:p>
        </p:txBody>
      </p:sp>
    </p:spTree>
    <p:extLst>
      <p:ext uri="{BB962C8B-B14F-4D97-AF65-F5344CB8AC3E}">
        <p14:creationId xmlns:p14="http://schemas.microsoft.com/office/powerpoint/2010/main" val="1303327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itle" preserve="1">
  <p:cSld name="2_Title Slide">
    <p:spTree>
      <p:nvGrpSpPr>
        <p:cNvPr id="1" name=""/>
        <p:cNvGrpSpPr/>
        <p:nvPr/>
      </p:nvGrpSpPr>
      <p:grpSpPr>
        <a:xfrm>
          <a:off x="0" y="0"/>
          <a:ext cx="0" cy="0"/>
          <a:chOff x="0" y="0"/>
          <a:chExt cx="0" cy="0"/>
        </a:xfrm>
      </p:grpSpPr>
      <p:sp>
        <p:nvSpPr>
          <p:cNvPr id="3" name="Line 9"/>
          <p:cNvSpPr>
            <a:spLocks noChangeShapeType="1"/>
          </p:cNvSpPr>
          <p:nvPr/>
        </p:nvSpPr>
        <p:spPr bwMode="auto">
          <a:xfrm>
            <a:off x="228600" y="5513294"/>
            <a:ext cx="8595017" cy="0"/>
          </a:xfrm>
          <a:prstGeom prst="line">
            <a:avLst/>
          </a:prstGeom>
          <a:noFill/>
          <a:ln w="12700">
            <a:solidFill>
              <a:srgbClr val="6699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030" tIns="41015" rIns="82030" bIns="41015" anchor="ctr"/>
          <a:lstStyle/>
          <a:p>
            <a:endParaRPr lang="en-US"/>
          </a:p>
        </p:txBody>
      </p:sp>
      <p:sp>
        <p:nvSpPr>
          <p:cNvPr id="61442" name="Rectangle 2"/>
          <p:cNvSpPr>
            <a:spLocks noGrp="1" noChangeArrowheads="1"/>
          </p:cNvSpPr>
          <p:nvPr>
            <p:ph type="ctrTitle"/>
          </p:nvPr>
        </p:nvSpPr>
        <p:spPr>
          <a:xfrm>
            <a:off x="1835727" y="4168591"/>
            <a:ext cx="6096000" cy="1277471"/>
          </a:xfrm>
        </p:spPr>
        <p:txBody>
          <a:bodyPr/>
          <a:lstStyle>
            <a:lvl1pPr algn="r">
              <a:defRPr/>
            </a:lvl1pPr>
          </a:lstStyle>
          <a:p>
            <a:pPr lvl="0"/>
            <a:br>
              <a:rPr lang="en-US" noProof="0"/>
            </a:br>
            <a:endParaRPr lang="en-US" noProof="0"/>
          </a:p>
        </p:txBody>
      </p:sp>
      <p:pic>
        <p:nvPicPr>
          <p:cNvPr id="6" name="Picture 5"/>
          <p:cNvPicPr/>
          <p:nvPr userDrawn="1"/>
        </p:nvPicPr>
        <p:blipFill>
          <a:blip r:embed="rId2">
            <a:extLst>
              <a:ext uri="{28A0092B-C50C-407E-A947-70E740481C1C}">
                <a14:useLocalDpi xmlns:a14="http://schemas.microsoft.com/office/drawing/2010/main" val="0"/>
              </a:ext>
            </a:extLst>
          </a:blip>
          <a:stretch>
            <a:fillRect/>
          </a:stretch>
        </p:blipFill>
        <p:spPr>
          <a:xfrm>
            <a:off x="228600" y="5791200"/>
            <a:ext cx="2895600" cy="762000"/>
          </a:xfrm>
          <a:prstGeom prst="rect">
            <a:avLst/>
          </a:prstGeom>
        </p:spPr>
      </p:pic>
    </p:spTree>
    <p:extLst>
      <p:ext uri="{BB962C8B-B14F-4D97-AF65-F5344CB8AC3E}">
        <p14:creationId xmlns:p14="http://schemas.microsoft.com/office/powerpoint/2010/main" val="3242585313"/>
      </p:ext>
    </p:extLst>
  </p:cSld>
  <p:clrMapOvr>
    <a:overrideClrMapping bg1="lt1" tx1="dk1" bg2="lt2" tx2="dk2" accent1="accent1" accent2="accent2" accent3="accent3" accent4="accent4" accent5="accent5" accent6="accent6" hlink="hlink" folHlink="folHlink"/>
  </p:clrMapOvr>
  <p:transition advClick="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itle">
  <p:cSld name="1_Title Slide">
    <p:spTree>
      <p:nvGrpSpPr>
        <p:cNvPr id="1" name=""/>
        <p:cNvGrpSpPr/>
        <p:nvPr/>
      </p:nvGrpSpPr>
      <p:grpSpPr>
        <a:xfrm>
          <a:off x="0" y="0"/>
          <a:ext cx="0" cy="0"/>
          <a:chOff x="0" y="0"/>
          <a:chExt cx="0" cy="0"/>
        </a:xfrm>
      </p:grpSpPr>
      <p:sp>
        <p:nvSpPr>
          <p:cNvPr id="61442" name="Rectangle 2"/>
          <p:cNvSpPr>
            <a:spLocks noGrp="1" noChangeArrowheads="1"/>
          </p:cNvSpPr>
          <p:nvPr>
            <p:ph type="ctrTitle"/>
          </p:nvPr>
        </p:nvSpPr>
        <p:spPr>
          <a:xfrm>
            <a:off x="1828800" y="3715418"/>
            <a:ext cx="6096000" cy="1277471"/>
          </a:xfrm>
        </p:spPr>
        <p:txBody>
          <a:bodyPr/>
          <a:lstStyle>
            <a:lvl1pPr algn="r">
              <a:defRPr/>
            </a:lvl1pPr>
          </a:lstStyle>
          <a:p>
            <a:pPr lvl="0"/>
            <a:br>
              <a:rPr lang="en-US" noProof="0"/>
            </a:br>
            <a:endParaRPr lang="en-US" noProof="0"/>
          </a:p>
        </p:txBody>
      </p:sp>
      <p:sp>
        <p:nvSpPr>
          <p:cNvPr id="4" name="Line 9"/>
          <p:cNvSpPr>
            <a:spLocks noChangeShapeType="1"/>
          </p:cNvSpPr>
          <p:nvPr userDrawn="1"/>
        </p:nvSpPr>
        <p:spPr bwMode="auto">
          <a:xfrm>
            <a:off x="381000" y="5665694"/>
            <a:ext cx="8595017" cy="0"/>
          </a:xfrm>
          <a:prstGeom prst="line">
            <a:avLst/>
          </a:prstGeom>
          <a:noFill/>
          <a:ln w="12700">
            <a:solidFill>
              <a:srgbClr val="6699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030" tIns="41015" rIns="82030" bIns="41015" anchor="ctr"/>
          <a:lstStyle/>
          <a:p>
            <a:endParaRPr lang="en-US"/>
          </a:p>
        </p:txBody>
      </p:sp>
      <p:pic>
        <p:nvPicPr>
          <p:cNvPr id="10" name="Picture 9"/>
          <p:cNvPicPr/>
          <p:nvPr userDrawn="1"/>
        </p:nvPicPr>
        <p:blipFill>
          <a:blip r:embed="rId2">
            <a:extLst>
              <a:ext uri="{28A0092B-C50C-407E-A947-70E740481C1C}">
                <a14:useLocalDpi xmlns:a14="http://schemas.microsoft.com/office/drawing/2010/main" val="0"/>
              </a:ext>
            </a:extLst>
          </a:blip>
          <a:stretch>
            <a:fillRect/>
          </a:stretch>
        </p:blipFill>
        <p:spPr>
          <a:xfrm>
            <a:off x="381000" y="5867401"/>
            <a:ext cx="2209800" cy="609600"/>
          </a:xfrm>
          <a:prstGeom prst="rect">
            <a:avLst/>
          </a:prstGeom>
        </p:spPr>
      </p:pic>
    </p:spTree>
    <p:extLst>
      <p:ext uri="{BB962C8B-B14F-4D97-AF65-F5344CB8AC3E}">
        <p14:creationId xmlns:p14="http://schemas.microsoft.com/office/powerpoint/2010/main" val="2392947991"/>
      </p:ext>
    </p:extLst>
  </p:cSld>
  <p:clrMapOvr>
    <a:overrideClrMapping bg1="lt1" tx1="dk1" bg2="lt2" tx2="dk2" accent1="accent1" accent2="accent2" accent3="accent3" accent4="accent4" accent5="accent5" accent6="accent6" hlink="hlink" folHlink="folHlink"/>
  </p:clrMapOvr>
  <p:transition advClick="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19200" y="350838"/>
            <a:ext cx="7467600" cy="639762"/>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28600" y="1371598"/>
            <a:ext cx="8686800" cy="475456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74FC3C-4FEA-461A-9267-EFF432694C2C}" type="slidenum">
              <a:rPr lang="en-US" smtClean="0"/>
              <a:t>‹#›</a:t>
            </a:fld>
            <a:endParaRPr lang="en-US"/>
          </a:p>
        </p:txBody>
      </p:sp>
      <p:sp>
        <p:nvSpPr>
          <p:cNvPr id="7" name="Line 27"/>
          <p:cNvSpPr>
            <a:spLocks noChangeShapeType="1"/>
          </p:cNvSpPr>
          <p:nvPr/>
        </p:nvSpPr>
        <p:spPr bwMode="auto">
          <a:xfrm>
            <a:off x="457200" y="1219200"/>
            <a:ext cx="8458200" cy="0"/>
          </a:xfrm>
          <a:prstGeom prst="line">
            <a:avLst/>
          </a:prstGeom>
          <a:noFill/>
          <a:ln w="12700">
            <a:solidFill>
              <a:schemeClr val="tx2">
                <a:lumMod val="60000"/>
                <a:lumOff val="4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08" tIns="45704" rIns="91408" bIns="45704" anchor="ctr"/>
          <a:lstStyle/>
          <a:p>
            <a:endParaRPr lang="en-US"/>
          </a:p>
        </p:txBody>
      </p:sp>
      <p:pic>
        <p:nvPicPr>
          <p:cNvPr id="10" name="Picture 9"/>
          <p:cNvPicPr/>
          <p:nvPr userDrawn="1"/>
        </p:nvPicPr>
        <p:blipFill>
          <a:blip r:embed="rId11">
            <a:extLst>
              <a:ext uri="{28A0092B-C50C-407E-A947-70E740481C1C}">
                <a14:useLocalDpi xmlns:a14="http://schemas.microsoft.com/office/drawing/2010/main" val="0"/>
              </a:ext>
            </a:extLst>
          </a:blip>
          <a:stretch>
            <a:fillRect/>
          </a:stretch>
        </p:blipFill>
        <p:spPr>
          <a:xfrm>
            <a:off x="22578" y="6356350"/>
            <a:ext cx="2187222" cy="519460"/>
          </a:xfrm>
          <a:prstGeom prst="rect">
            <a:avLst/>
          </a:prstGeom>
        </p:spPr>
      </p:pic>
    </p:spTree>
    <p:extLst>
      <p:ext uri="{BB962C8B-B14F-4D97-AF65-F5344CB8AC3E}">
        <p14:creationId xmlns:p14="http://schemas.microsoft.com/office/powerpoint/2010/main" val="2077388595"/>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25" r:id="rId3"/>
    <p:sldLayoutId id="2147483721" r:id="rId4"/>
    <p:sldLayoutId id="2147483722" r:id="rId5"/>
    <p:sldLayoutId id="2147483713" r:id="rId6"/>
    <p:sldLayoutId id="2147483714" r:id="rId7"/>
    <p:sldLayoutId id="2147483724" r:id="rId8"/>
    <p:sldLayoutId id="2147483723" r:id="rId9"/>
  </p:sldLayoutIdLst>
  <p:txStyles>
    <p:titleStyle>
      <a:lvl1pPr algn="ctr" defTabSz="914400" rtl="0" eaLnBrk="1" latinLnBrk="0" hangingPunct="1">
        <a:spcBef>
          <a:spcPct val="0"/>
        </a:spcBef>
        <a:buNone/>
        <a:defRPr sz="2800" kern="1200">
          <a:solidFill>
            <a:schemeClr val="tx1"/>
          </a:solidFill>
          <a:latin typeface="Calibri" panose="020F0502020204030204" pitchFamily="34" charset="0"/>
          <a:ea typeface="+mj-ea"/>
          <a:cs typeface="+mj-cs"/>
        </a:defRPr>
      </a:lvl1pPr>
    </p:titleStyle>
    <p:bodyStyle>
      <a:lvl1pPr marL="342900" indent="-342900" algn="l" defTabSz="914400" rtl="0" eaLnBrk="1" latinLnBrk="0" hangingPunct="1">
        <a:spcBef>
          <a:spcPct val="20000"/>
        </a:spcBef>
        <a:buSzPct val="75000"/>
        <a:buFont typeface="Wingdings" panose="05000000000000000000" pitchFamily="2" charset="2"/>
        <a:buChar char="§"/>
        <a:defRPr sz="2400" b="0" kern="1200">
          <a:solidFill>
            <a:schemeClr val="tx1"/>
          </a:solidFill>
          <a:latin typeface="+mn-lt"/>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0" y="-76200"/>
            <a:ext cx="9166264" cy="1413688"/>
          </a:xfrm>
          <a:solidFill>
            <a:schemeClr val="bg1"/>
          </a:solidFill>
        </p:spPr>
        <p:txBody>
          <a:bodyPr>
            <a:noAutofit/>
          </a:bodyPr>
          <a:lstStyle/>
          <a:p>
            <a:br>
              <a:rPr lang="en-US" sz="4800" dirty="0"/>
            </a:br>
            <a:r>
              <a:rPr lang="ka-GE" sz="2400" b="1" dirty="0"/>
              <a:t>საყოველთაო ჯანმრთელობის დაზღვევაზე გადასვლა </a:t>
            </a:r>
            <a:r>
              <a:rPr lang="en-US" sz="2400" dirty="0"/>
              <a:t>: </a:t>
            </a:r>
            <a:br>
              <a:rPr lang="en-US" sz="2400" dirty="0"/>
            </a:br>
            <a:endParaRPr lang="en-US" sz="2400" dirty="0"/>
          </a:p>
        </p:txBody>
      </p:sp>
      <p:sp>
        <p:nvSpPr>
          <p:cNvPr id="6" name="Title 2"/>
          <p:cNvSpPr txBox="1">
            <a:spLocks/>
          </p:cNvSpPr>
          <p:nvPr/>
        </p:nvSpPr>
        <p:spPr>
          <a:xfrm>
            <a:off x="64053" y="1138580"/>
            <a:ext cx="9102211" cy="914400"/>
          </a:xfrm>
          <a:prstGeom prst="rect">
            <a:avLst/>
          </a:prstGeom>
          <a:solidFill>
            <a:schemeClr val="bg1"/>
          </a:solidFill>
        </p:spPr>
        <p:txBody>
          <a:bodyPr vert="horz" lIns="91440" tIns="45720" rIns="91440" bIns="45720" rtlCol="0" anchor="ctr">
            <a:noAutofit/>
          </a:bodyPr>
          <a:lstStyle>
            <a:lvl1pPr algn="ctr" defTabSz="914400" rtl="0" eaLnBrk="1" latinLnBrk="0" hangingPunct="1">
              <a:spcBef>
                <a:spcPct val="0"/>
              </a:spcBef>
              <a:buNone/>
              <a:defRPr sz="2800" kern="1200">
                <a:solidFill>
                  <a:schemeClr val="accent1">
                    <a:lumMod val="50000"/>
                  </a:schemeClr>
                </a:solidFill>
                <a:latin typeface="Calibri" panose="020F0502020204030204" pitchFamily="34" charset="0"/>
                <a:ea typeface="+mj-ea"/>
                <a:cs typeface="+mj-cs"/>
              </a:defRPr>
            </a:lvl1pPr>
          </a:lstStyle>
          <a:p>
            <a:r>
              <a:rPr lang="ka-GE" sz="2400" dirty="0"/>
              <a:t>დაფარვის და ფინანსური მდგრადობის უზრუნველყოფა</a:t>
            </a:r>
            <a:endParaRPr lang="en-US" sz="2400" dirty="0"/>
          </a:p>
        </p:txBody>
      </p:sp>
      <p:pic>
        <p:nvPicPr>
          <p:cNvPr id="18" name="Picture 17"/>
          <p:cNvPicPr>
            <a:picLocks noChangeAspect="1"/>
          </p:cNvPicPr>
          <p:nvPr/>
        </p:nvPicPr>
        <p:blipFill rotWithShape="1">
          <a:blip r:embed="rId3">
            <a:extLst>
              <a:ext uri="{28A0092B-C50C-407E-A947-70E740481C1C}">
                <a14:useLocalDpi xmlns:a14="http://schemas.microsoft.com/office/drawing/2010/main" val="0"/>
              </a:ext>
            </a:extLst>
          </a:blip>
          <a:srcRect l="19372"/>
          <a:stretch/>
        </p:blipFill>
        <p:spPr>
          <a:xfrm>
            <a:off x="16117" y="2016857"/>
            <a:ext cx="5701602" cy="3551898"/>
          </a:xfrm>
          <a:prstGeom prst="rect">
            <a:avLst/>
          </a:prstGeom>
        </p:spPr>
      </p:pic>
      <p:pic>
        <p:nvPicPr>
          <p:cNvPr id="2" name="Picture 1"/>
          <p:cNvPicPr>
            <a:picLocks noChangeAspect="1"/>
          </p:cNvPicPr>
          <p:nvPr/>
        </p:nvPicPr>
        <p:blipFill rotWithShape="1">
          <a:blip r:embed="rId4" cstate="print">
            <a:extLst>
              <a:ext uri="{28A0092B-C50C-407E-A947-70E740481C1C}">
                <a14:useLocalDpi xmlns:a14="http://schemas.microsoft.com/office/drawing/2010/main" val="0"/>
              </a:ext>
            </a:extLst>
          </a:blip>
          <a:srcRect t="1" r="30515" b="-19223"/>
          <a:stretch/>
        </p:blipFill>
        <p:spPr>
          <a:xfrm>
            <a:off x="1175426" y="1967375"/>
            <a:ext cx="3396574" cy="3577934"/>
          </a:xfrm>
          <a:prstGeom prst="rect">
            <a:avLst/>
          </a:prstGeom>
          <a:noFill/>
        </p:spPr>
      </p:pic>
      <p:pic>
        <p:nvPicPr>
          <p:cNvPr id="9" name="Picture 8"/>
          <p:cNvPicPr>
            <a:picLocks noChangeAspect="1"/>
          </p:cNvPicPr>
          <p:nvPr/>
        </p:nvPicPr>
        <p:blipFill rotWithShape="1">
          <a:blip r:embed="rId5">
            <a:extLst>
              <a:ext uri="{28A0092B-C50C-407E-A947-70E740481C1C}">
                <a14:useLocalDpi xmlns:a14="http://schemas.microsoft.com/office/drawing/2010/main" val="0"/>
              </a:ext>
            </a:extLst>
          </a:blip>
          <a:srcRect l="31256"/>
          <a:stretch/>
        </p:blipFill>
        <p:spPr>
          <a:xfrm>
            <a:off x="5414899" y="1967375"/>
            <a:ext cx="3729101" cy="3613997"/>
          </a:xfrm>
          <a:prstGeom prst="rect">
            <a:avLst/>
          </a:prstGeom>
        </p:spPr>
      </p:pic>
      <p:pic>
        <p:nvPicPr>
          <p:cNvPr id="14" name="Picture 13"/>
          <p:cNvPicPr>
            <a:picLocks noChangeAspect="1"/>
          </p:cNvPicPr>
          <p:nvPr/>
        </p:nvPicPr>
        <p:blipFill rotWithShape="1">
          <a:blip r:embed="rId6">
            <a:extLst>
              <a:ext uri="{28A0092B-C50C-407E-A947-70E740481C1C}">
                <a14:useLocalDpi xmlns:a14="http://schemas.microsoft.com/office/drawing/2010/main" val="0"/>
              </a:ext>
            </a:extLst>
          </a:blip>
          <a:srcRect l="12768" r="23959" b="16726"/>
          <a:stretch/>
        </p:blipFill>
        <p:spPr>
          <a:xfrm>
            <a:off x="4572000" y="1967375"/>
            <a:ext cx="3398776" cy="2984110"/>
          </a:xfrm>
          <a:prstGeom prst="rect">
            <a:avLst/>
          </a:prstGeom>
        </p:spPr>
      </p:pic>
      <p:sp>
        <p:nvSpPr>
          <p:cNvPr id="4" name="Subtitle 3"/>
          <p:cNvSpPr>
            <a:spLocks noGrp="1"/>
          </p:cNvSpPr>
          <p:nvPr>
            <p:ph type="subTitle" idx="1"/>
          </p:nvPr>
        </p:nvSpPr>
        <p:spPr>
          <a:xfrm>
            <a:off x="2895600" y="5759693"/>
            <a:ext cx="3657600" cy="908245"/>
          </a:xfrm>
          <a:solidFill>
            <a:schemeClr val="bg1"/>
          </a:solidFill>
        </p:spPr>
        <p:txBody>
          <a:bodyPr>
            <a:noAutofit/>
          </a:bodyPr>
          <a:lstStyle/>
          <a:p>
            <a:r>
              <a:rPr lang="ka-GE" dirty="0" err="1">
                <a:solidFill>
                  <a:schemeClr val="accent1">
                    <a:lumMod val="50000"/>
                  </a:schemeClr>
                </a:solidFill>
                <a:latin typeface="+mj-lt"/>
              </a:rPr>
              <a:t>აპარნა</a:t>
            </a:r>
            <a:r>
              <a:rPr lang="ka-GE" dirty="0">
                <a:solidFill>
                  <a:schemeClr val="accent1">
                    <a:lumMod val="50000"/>
                  </a:schemeClr>
                </a:solidFill>
                <a:latin typeface="+mj-lt"/>
              </a:rPr>
              <a:t> </a:t>
            </a:r>
            <a:r>
              <a:rPr lang="ka-GE" dirty="0" err="1">
                <a:solidFill>
                  <a:schemeClr val="accent1">
                    <a:lumMod val="50000"/>
                  </a:schemeClr>
                </a:solidFill>
                <a:latin typeface="+mj-lt"/>
              </a:rPr>
              <a:t>სომანათანი</a:t>
            </a:r>
            <a:endParaRPr lang="en-US" dirty="0">
              <a:solidFill>
                <a:schemeClr val="accent1">
                  <a:lumMod val="50000"/>
                </a:schemeClr>
              </a:solidFill>
              <a:latin typeface="+mj-lt"/>
            </a:endParaRPr>
          </a:p>
          <a:p>
            <a:r>
              <a:rPr lang="ka-GE" dirty="0">
                <a:solidFill>
                  <a:schemeClr val="accent1">
                    <a:lumMod val="50000"/>
                  </a:schemeClr>
                </a:solidFill>
                <a:latin typeface="+mj-lt"/>
              </a:rPr>
              <a:t>7 მარტი</a:t>
            </a:r>
            <a:r>
              <a:rPr lang="en-US" dirty="0">
                <a:solidFill>
                  <a:schemeClr val="accent1">
                    <a:lumMod val="50000"/>
                  </a:schemeClr>
                </a:solidFill>
                <a:latin typeface="+mj-lt"/>
              </a:rPr>
              <a:t>, 2017</a:t>
            </a:r>
          </a:p>
        </p:txBody>
      </p:sp>
    </p:spTree>
    <p:extLst>
      <p:ext uri="{BB962C8B-B14F-4D97-AF65-F5344CB8AC3E}">
        <p14:creationId xmlns:p14="http://schemas.microsoft.com/office/powerpoint/2010/main" val="1789428932"/>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82562"/>
            <a:ext cx="7315200" cy="1036638"/>
          </a:xfrm>
        </p:spPr>
        <p:txBody>
          <a:bodyPr>
            <a:normAutofit/>
          </a:bodyPr>
          <a:lstStyle/>
          <a:p>
            <a:r>
              <a:rPr lang="ka-GE" sz="2400" b="1" dirty="0"/>
              <a:t>შესყიდვის სტრატეგიები არაეფექტურია ხარისხის უზრუნველყოფის და ხარჯების თვალსაზრისით</a:t>
            </a:r>
            <a:endParaRPr lang="en-US" sz="2400" b="1" dirty="0"/>
          </a:p>
        </p:txBody>
      </p:sp>
      <p:sp>
        <p:nvSpPr>
          <p:cNvPr id="3" name="Content Placeholder 2"/>
          <p:cNvSpPr>
            <a:spLocks noGrp="1"/>
          </p:cNvSpPr>
          <p:nvPr>
            <p:ph idx="1"/>
          </p:nvPr>
        </p:nvSpPr>
        <p:spPr>
          <a:xfrm>
            <a:off x="914400" y="1600200"/>
            <a:ext cx="7315200" cy="4525963"/>
          </a:xfrm>
        </p:spPr>
        <p:txBody>
          <a:bodyPr>
            <a:normAutofit fontScale="85000" lnSpcReduction="10000"/>
          </a:bodyPr>
          <a:lstStyle/>
          <a:p>
            <a:pPr algn="just"/>
            <a:r>
              <a:rPr lang="en-US" dirty="0"/>
              <a:t>SSA</a:t>
            </a:r>
            <a:r>
              <a:rPr lang="ka-GE" dirty="0"/>
              <a:t>-ს მნიშვნელოვანი მსყიდველობითი უნარი აქვს მაგრამ მისი პოტენციალი სრულად არ არის ათვისებული</a:t>
            </a:r>
            <a:endParaRPr lang="en-US" dirty="0"/>
          </a:p>
          <a:p>
            <a:pPr lvl="1" algn="just"/>
            <a:r>
              <a:rPr lang="ka-GE" dirty="0"/>
              <a:t>არ წარმოებს კონტრაქტების შერჩევითი გაფორმება</a:t>
            </a:r>
            <a:endParaRPr lang="en-US" dirty="0"/>
          </a:p>
          <a:p>
            <a:pPr lvl="2" algn="just"/>
            <a:r>
              <a:rPr lang="ka-GE" dirty="0"/>
              <a:t>ადრინდელი ავტორიზაცია და მოთხოვნების განხილვა არ არის ეფექტური ხარისხის უზრუნველყოფის და ხარჯების კონტროლის თვალსაზრისით</a:t>
            </a:r>
            <a:endParaRPr lang="en-US" dirty="0"/>
          </a:p>
          <a:p>
            <a:pPr lvl="1" algn="just"/>
            <a:r>
              <a:rPr lang="ka-GE" dirty="0"/>
              <a:t>პროვაიდერის გადახდის </a:t>
            </a:r>
            <a:r>
              <a:rPr lang="ka-GE" dirty="0" err="1"/>
              <a:t>ფრაგმენტირებული</a:t>
            </a:r>
            <a:r>
              <a:rPr lang="ka-GE" dirty="0"/>
              <a:t> მექანიზმები</a:t>
            </a:r>
          </a:p>
          <a:p>
            <a:pPr marL="1147763" lvl="1" indent="-233363" algn="just">
              <a:buFont typeface="Arial" panose="020B0604020202020204" pitchFamily="34" charset="0"/>
              <a:buChar char="•"/>
              <a:tabLst>
                <a:tab pos="1147763" algn="l"/>
              </a:tabLst>
            </a:pPr>
            <a:r>
              <a:rPr lang="ka-GE" dirty="0"/>
              <a:t>განსხვავებული ტარიფების დადგენა და </a:t>
            </a:r>
            <a:r>
              <a:rPr lang="ka-GE" dirty="0" err="1"/>
              <a:t>თანაგადახდის</a:t>
            </a:r>
            <a:r>
              <a:rPr lang="ka-GE" dirty="0"/>
              <a:t> წესები ჰოსპიტალის მომსახურების სხვადასხვა ტიპებისთვის ქმნის შესაძლებლობებს სისტემის მანიპულირებისთვის </a:t>
            </a:r>
            <a:endParaRPr lang="en-US" dirty="0"/>
          </a:p>
          <a:p>
            <a:pPr algn="just"/>
            <a:r>
              <a:rPr lang="en-US" dirty="0"/>
              <a:t>SSA</a:t>
            </a:r>
            <a:r>
              <a:rPr lang="ka-GE" dirty="0"/>
              <a:t>-ს ორგანიზაციული სტრუქტურა კომპლექსურია, რომელსაც შედეგად მოჰყვება </a:t>
            </a:r>
            <a:r>
              <a:rPr lang="ka-GE" dirty="0" err="1"/>
              <a:t>ფრაგმენტირებული</a:t>
            </a:r>
            <a:r>
              <a:rPr lang="ka-GE" dirty="0"/>
              <a:t> სამუშაო პრაქტიკა</a:t>
            </a:r>
            <a:endParaRPr lang="en-US" dirty="0"/>
          </a:p>
          <a:p>
            <a:pPr lvl="1"/>
            <a:endParaRPr lang="en-US" dirty="0"/>
          </a:p>
        </p:txBody>
      </p:sp>
    </p:spTree>
    <p:extLst>
      <p:ext uri="{BB962C8B-B14F-4D97-AF65-F5344CB8AC3E}">
        <p14:creationId xmlns:p14="http://schemas.microsoft.com/office/powerpoint/2010/main" val="26442303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82562"/>
            <a:ext cx="7239000" cy="1036638"/>
          </a:xfrm>
        </p:spPr>
        <p:txBody>
          <a:bodyPr>
            <a:noAutofit/>
          </a:bodyPr>
          <a:lstStyle/>
          <a:p>
            <a:r>
              <a:rPr lang="ka-GE" sz="2400" b="1" dirty="0"/>
              <a:t>მომსახურების მიწოდება მიკერძოებულია </a:t>
            </a:r>
            <a:r>
              <a:rPr lang="ka-GE" sz="2400" b="1" dirty="0" err="1"/>
              <a:t>მაღალხარჯიანი</a:t>
            </a:r>
            <a:r>
              <a:rPr lang="ka-GE" sz="2400" b="1" dirty="0"/>
              <a:t> ჰოსპიტალებისა და გადაუდებელი სერვისებისკენ</a:t>
            </a:r>
            <a:endParaRPr lang="en-US" sz="2400" b="1" dirty="0"/>
          </a:p>
        </p:txBody>
      </p:sp>
      <p:sp>
        <p:nvSpPr>
          <p:cNvPr id="3" name="Content Placeholder 2"/>
          <p:cNvSpPr>
            <a:spLocks noGrp="1"/>
          </p:cNvSpPr>
          <p:nvPr>
            <p:ph idx="1"/>
          </p:nvPr>
        </p:nvSpPr>
        <p:spPr>
          <a:xfrm>
            <a:off x="990600" y="1600200"/>
            <a:ext cx="7239000" cy="4525963"/>
          </a:xfrm>
        </p:spPr>
        <p:txBody>
          <a:bodyPr>
            <a:normAutofit fontScale="85000" lnSpcReduction="20000"/>
          </a:bodyPr>
          <a:lstStyle/>
          <a:p>
            <a:pPr algn="just"/>
            <a:r>
              <a:rPr lang="ka-GE" dirty="0"/>
              <a:t>პირველადი სამედიცინო მომსახურება </a:t>
            </a:r>
            <a:r>
              <a:rPr lang="ka-GE" dirty="0" err="1"/>
              <a:t>ფრაგმენტირებულია</a:t>
            </a:r>
            <a:r>
              <a:rPr lang="ka-GE" dirty="0"/>
              <a:t>, მიჩნეულია დაბალხარისხიანად  და არ ითვალისწინებს ამბულატორიული მედიკამენტების ადეკვატურ დაფარვას</a:t>
            </a:r>
          </a:p>
          <a:p>
            <a:pPr algn="just"/>
            <a:r>
              <a:rPr lang="ka-GE" dirty="0"/>
              <a:t>პაციენტებისთვის საავადმყოფოები იოლად ხელმისაწვდომია სერვისების ფართო სპექტრით; გადაუდებელი სამედიცინო მომსახურება და მედიკამენტები უფასოა</a:t>
            </a:r>
          </a:p>
          <a:p>
            <a:pPr algn="just"/>
            <a:r>
              <a:rPr lang="ka-GE" dirty="0"/>
              <a:t>საავადმყოფოებისთვის შემოსვლების მიღება ხდება პაციენტების </a:t>
            </a:r>
            <a:r>
              <a:rPr lang="ka-GE" dirty="0" err="1"/>
              <a:t>ჰოსპიტალიზაციიდან</a:t>
            </a:r>
            <a:r>
              <a:rPr lang="ka-GE" dirty="0"/>
              <a:t>, კერძოდ ხდება პაციენტების </a:t>
            </a:r>
            <a:r>
              <a:rPr lang="ka-GE" dirty="0" err="1"/>
              <a:t>კატეგორიზაცია</a:t>
            </a:r>
            <a:r>
              <a:rPr lang="ka-GE" dirty="0"/>
              <a:t> გადაუდებელ შემთხვევებად და კერძო პაციენტებად.</a:t>
            </a:r>
          </a:p>
          <a:p>
            <a:endParaRPr lang="en-US" dirty="0"/>
          </a:p>
          <a:p>
            <a:pPr marL="0" indent="0" algn="just">
              <a:buNone/>
            </a:pPr>
            <a:r>
              <a:rPr lang="en-US" dirty="0">
                <a:sym typeface="Wingdings" panose="05000000000000000000" pitchFamily="2" charset="2"/>
              </a:rPr>
              <a:t> </a:t>
            </a:r>
            <a:r>
              <a:rPr lang="ka-GE" dirty="0">
                <a:sym typeface="Wingdings" panose="05000000000000000000" pitchFamily="2" charset="2"/>
              </a:rPr>
              <a:t>დაბალია სტიმული პირველად სამედიცინო მომსახურებაზე ფოკუსირებული მომსახურების მიწოდების მოდელზე გადასვლასთან დაკავშირებით.</a:t>
            </a:r>
            <a:endParaRPr lang="en-US" dirty="0"/>
          </a:p>
        </p:txBody>
      </p:sp>
    </p:spTree>
    <p:extLst>
      <p:ext uri="{BB962C8B-B14F-4D97-AF65-F5344CB8AC3E}">
        <p14:creationId xmlns:p14="http://schemas.microsoft.com/office/powerpoint/2010/main" val="14459037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2743200"/>
            <a:ext cx="7315200" cy="2630689"/>
          </a:xfrm>
        </p:spPr>
        <p:txBody>
          <a:bodyPr>
            <a:noAutofit/>
          </a:bodyPr>
          <a:lstStyle/>
          <a:p>
            <a:pPr algn="just"/>
            <a:r>
              <a:rPr lang="ka-GE" sz="3200" dirty="0"/>
              <a:t>საჭიროა ძირითადი რეფორმები არაეფექტურობის აღმოსაფხვრელად, რომელთაგან ზოგიერთი უკვე დაწყებულია</a:t>
            </a:r>
            <a:endParaRPr lang="en-US" sz="3200" dirty="0"/>
          </a:p>
        </p:txBody>
      </p:sp>
    </p:spTree>
    <p:extLst>
      <p:ext uri="{BB962C8B-B14F-4D97-AF65-F5344CB8AC3E}">
        <p14:creationId xmlns:p14="http://schemas.microsoft.com/office/powerpoint/2010/main" val="1521275038"/>
      </p:ext>
    </p:extLst>
  </p:cSld>
  <p:clrMapOvr>
    <a:masterClrMapping/>
  </p:clrMapOvr>
  <p:transition advClick="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7056" y="28353"/>
            <a:ext cx="7315200" cy="1036638"/>
          </a:xfrm>
        </p:spPr>
        <p:txBody>
          <a:bodyPr>
            <a:normAutofit fontScale="90000"/>
          </a:bodyPr>
          <a:lstStyle/>
          <a:p>
            <a:r>
              <a:rPr lang="ka-GE" dirty="0"/>
              <a:t>მედიკამენტებზე მაღალი ხარჯების განმაპირობებელ ფაქტორებზე რეაგირება</a:t>
            </a:r>
            <a:endParaRPr lang="en-US" dirty="0"/>
          </a:p>
        </p:txBody>
      </p:sp>
      <p:sp>
        <p:nvSpPr>
          <p:cNvPr id="3" name="Content Placeholder 2"/>
          <p:cNvSpPr>
            <a:spLocks noGrp="1"/>
          </p:cNvSpPr>
          <p:nvPr>
            <p:ph idx="1"/>
          </p:nvPr>
        </p:nvSpPr>
        <p:spPr>
          <a:xfrm>
            <a:off x="990600" y="1600200"/>
            <a:ext cx="7315200" cy="4525963"/>
          </a:xfrm>
        </p:spPr>
        <p:txBody>
          <a:bodyPr>
            <a:noAutofit/>
          </a:bodyPr>
          <a:lstStyle/>
          <a:p>
            <a:pPr algn="just"/>
            <a:r>
              <a:rPr lang="ka-GE" sz="1800" dirty="0"/>
              <a:t>სახელმწიფო დაფინანსებით შეძენილი მედიკამენტები</a:t>
            </a:r>
            <a:r>
              <a:rPr lang="en-US" sz="1800" dirty="0"/>
              <a:t>:</a:t>
            </a:r>
          </a:p>
          <a:p>
            <a:pPr lvl="1" algn="just"/>
            <a:r>
              <a:rPr lang="ka-GE" sz="1800" dirty="0"/>
              <a:t>კონსოლიდირებულ შესყიდვაზე გადასვლა</a:t>
            </a:r>
            <a:endParaRPr lang="en-US" sz="1800" dirty="0"/>
          </a:p>
          <a:p>
            <a:pPr lvl="1" algn="just"/>
            <a:r>
              <a:rPr lang="ka-GE" sz="1800" dirty="0"/>
              <a:t>შიდა </a:t>
            </a:r>
            <a:r>
              <a:rPr lang="ka-GE" sz="1800" dirty="0" err="1"/>
              <a:t>რეფერენტული</a:t>
            </a:r>
            <a:r>
              <a:rPr lang="ka-GE" sz="1800" dirty="0"/>
              <a:t> ფასწარმოქმნის დანერგვა</a:t>
            </a:r>
            <a:endParaRPr lang="en-US" sz="1800" dirty="0"/>
          </a:p>
          <a:p>
            <a:pPr marL="457200" lvl="1" indent="0" algn="just">
              <a:buNone/>
            </a:pPr>
            <a:r>
              <a:rPr lang="en-US" sz="1800" dirty="0">
                <a:sym typeface="Wingdings" panose="05000000000000000000" pitchFamily="2" charset="2"/>
              </a:rPr>
              <a:t> </a:t>
            </a:r>
            <a:r>
              <a:rPr lang="ka-GE" sz="1800" dirty="0"/>
              <a:t>დანაზოგების გამოყენება ამბულატორიული მედიკამენტების დაფარვის გასაზრდელად საყოველთაო დაზღვევის მხრიდან</a:t>
            </a:r>
            <a:endParaRPr lang="en-US" sz="1800" dirty="0"/>
          </a:p>
          <a:p>
            <a:pPr algn="just"/>
            <a:r>
              <a:rPr lang="ka-GE" sz="1800" dirty="0"/>
              <a:t>ფარმაცევტული პოლიტიკა</a:t>
            </a:r>
            <a:endParaRPr lang="en-US" sz="1800" dirty="0"/>
          </a:p>
          <a:p>
            <a:pPr lvl="1" algn="just"/>
            <a:r>
              <a:rPr lang="ka-GE" sz="1800" dirty="0"/>
              <a:t>„</a:t>
            </a:r>
            <a:r>
              <a:rPr lang="ka-GE" sz="1800" dirty="0" err="1"/>
              <a:t>ჯენერიკი</a:t>
            </a:r>
            <a:r>
              <a:rPr lang="ka-GE" sz="1800" dirty="0"/>
              <a:t>“ მედიკამენტების დანიშვნის წახალისება</a:t>
            </a:r>
            <a:endParaRPr lang="en-US" sz="1800" dirty="0"/>
          </a:p>
          <a:p>
            <a:pPr lvl="1" algn="just"/>
            <a:r>
              <a:rPr lang="ka-GE" sz="1800" dirty="0"/>
              <a:t>საინფორმაციო კამპანიის ჩატარება „</a:t>
            </a:r>
            <a:r>
              <a:rPr lang="ka-GE" sz="1800" dirty="0" err="1"/>
              <a:t>ჯენერიკ</a:t>
            </a:r>
            <a:r>
              <a:rPr lang="ka-GE" sz="1800" dirty="0"/>
              <a:t>“ მედიკამენტებზე მოთხოვნის ასამაღლებლად</a:t>
            </a:r>
            <a:endParaRPr lang="en-US" sz="1800" dirty="0"/>
          </a:p>
          <a:p>
            <a:pPr algn="just"/>
            <a:r>
              <a:rPr lang="ka-GE" sz="1800" dirty="0"/>
              <a:t>ხარისხის მართვა</a:t>
            </a:r>
            <a:endParaRPr lang="en-US" sz="1800" dirty="0"/>
          </a:p>
        </p:txBody>
      </p:sp>
    </p:spTree>
    <p:extLst>
      <p:ext uri="{BB962C8B-B14F-4D97-AF65-F5344CB8AC3E}">
        <p14:creationId xmlns:p14="http://schemas.microsoft.com/office/powerpoint/2010/main" val="1481499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82562"/>
            <a:ext cx="8305800" cy="1036638"/>
          </a:xfrm>
        </p:spPr>
        <p:txBody>
          <a:bodyPr>
            <a:noAutofit/>
          </a:bodyPr>
          <a:lstStyle/>
          <a:p>
            <a:r>
              <a:rPr lang="en-US" sz="2000" b="1" dirty="0"/>
              <a:t>SSA </a:t>
            </a:r>
            <a:r>
              <a:rPr lang="ka-GE" sz="2000" b="1" dirty="0"/>
              <a:t>-ს გაძლიერება აქტიურ შესყიდვაზე გადასასვლელად ხარისხის უზრუნველსაყოფად ხარჯების შემცირების პირობებში</a:t>
            </a:r>
            <a:endParaRPr lang="en-US" sz="2000" b="1" dirty="0"/>
          </a:p>
        </p:txBody>
      </p:sp>
      <p:sp>
        <p:nvSpPr>
          <p:cNvPr id="3" name="Content Placeholder 2"/>
          <p:cNvSpPr>
            <a:spLocks noGrp="1"/>
          </p:cNvSpPr>
          <p:nvPr>
            <p:ph idx="1"/>
          </p:nvPr>
        </p:nvSpPr>
        <p:spPr>
          <a:xfrm>
            <a:off x="990600" y="1600200"/>
            <a:ext cx="7315200" cy="4525963"/>
          </a:xfrm>
        </p:spPr>
        <p:txBody>
          <a:bodyPr>
            <a:normAutofit/>
          </a:bodyPr>
          <a:lstStyle/>
          <a:p>
            <a:pPr algn="just"/>
            <a:r>
              <a:rPr lang="ka-GE" dirty="0"/>
              <a:t>მონიტორინგის სისტემის და ანალიტიკური შესაძლებლობების გაძლიერება</a:t>
            </a:r>
            <a:endParaRPr lang="en-US" dirty="0"/>
          </a:p>
          <a:p>
            <a:pPr algn="just"/>
            <a:r>
              <a:rPr lang="ka-GE" dirty="0"/>
              <a:t>ადმინისტრაციული პროცედურების ოპტიმიზაცია</a:t>
            </a:r>
            <a:endParaRPr lang="en-US" dirty="0"/>
          </a:p>
          <a:p>
            <a:pPr algn="just"/>
            <a:r>
              <a:rPr lang="ka-GE" dirty="0"/>
              <a:t>ერთი კონტრაქტი ერთ </a:t>
            </a:r>
            <a:r>
              <a:rPr lang="ka-GE" dirty="0" err="1"/>
              <a:t>პროვაიდერზე</a:t>
            </a:r>
            <a:r>
              <a:rPr lang="ka-GE" dirty="0"/>
              <a:t> საყოველთაო დაზღვევისთვის </a:t>
            </a:r>
            <a:r>
              <a:rPr lang="en-US" dirty="0"/>
              <a:t>+  </a:t>
            </a:r>
            <a:r>
              <a:rPr lang="ka-GE" dirty="0"/>
              <a:t>ვერტიკალური პროგრამები</a:t>
            </a:r>
            <a:endParaRPr lang="en-US" dirty="0"/>
          </a:p>
          <a:p>
            <a:pPr marL="0" indent="0" algn="just">
              <a:buNone/>
            </a:pPr>
            <a:endParaRPr lang="en-US" dirty="0"/>
          </a:p>
          <a:p>
            <a:pPr marL="0" indent="0" algn="just">
              <a:buNone/>
            </a:pPr>
            <a:r>
              <a:rPr lang="en-US" dirty="0">
                <a:sym typeface="Wingdings" panose="05000000000000000000" pitchFamily="2" charset="2"/>
              </a:rPr>
              <a:t> </a:t>
            </a:r>
            <a:r>
              <a:rPr lang="ka-GE" dirty="0">
                <a:sym typeface="Wingdings" panose="05000000000000000000" pitchFamily="2" charset="2"/>
              </a:rPr>
              <a:t>პროვაიდერებთან შერჩევითი ხელშეკრულებების გაფორმებაზე გადასვლა</a:t>
            </a:r>
            <a:endParaRPr lang="en-US" dirty="0"/>
          </a:p>
        </p:txBody>
      </p:sp>
    </p:spTree>
    <p:extLst>
      <p:ext uri="{BB962C8B-B14F-4D97-AF65-F5344CB8AC3E}">
        <p14:creationId xmlns:p14="http://schemas.microsoft.com/office/powerpoint/2010/main" val="35045104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82562"/>
            <a:ext cx="7315200" cy="1036638"/>
          </a:xfrm>
        </p:spPr>
        <p:txBody>
          <a:bodyPr>
            <a:noAutofit/>
          </a:bodyPr>
          <a:lstStyle/>
          <a:p>
            <a:r>
              <a:rPr lang="ka-GE" sz="2400" b="1" dirty="0"/>
              <a:t>მომსახურების მიწოდების რეორიენტაცია პირველად სამედიცინო მომსახურებაზე ფოკუსირებულ კოორდინირებულ სერვისებზე</a:t>
            </a:r>
            <a:endParaRPr lang="en-US" sz="2400" b="1" dirty="0"/>
          </a:p>
        </p:txBody>
      </p:sp>
      <p:sp>
        <p:nvSpPr>
          <p:cNvPr id="3" name="Content Placeholder 2"/>
          <p:cNvSpPr>
            <a:spLocks noGrp="1"/>
          </p:cNvSpPr>
          <p:nvPr>
            <p:ph idx="1"/>
          </p:nvPr>
        </p:nvSpPr>
        <p:spPr>
          <a:xfrm>
            <a:off x="990600" y="1600200"/>
            <a:ext cx="7315200" cy="4525963"/>
          </a:xfrm>
        </p:spPr>
        <p:txBody>
          <a:bodyPr>
            <a:normAutofit fontScale="77500" lnSpcReduction="20000"/>
          </a:bodyPr>
          <a:lstStyle/>
          <a:p>
            <a:pPr algn="just"/>
            <a:r>
              <a:rPr lang="ka-GE" dirty="0"/>
              <a:t>პირველადი სამედიცინო მომსახურების გაწევის გაძლიერება</a:t>
            </a:r>
            <a:endParaRPr lang="en-US" dirty="0"/>
          </a:p>
          <a:p>
            <a:pPr lvl="1" algn="just"/>
            <a:r>
              <a:rPr lang="ka-GE" dirty="0"/>
              <a:t>პირველად სამედიცინო მომსახურებაში აუცილებელ მედიკამენტებზე წვდომის გაფართოება</a:t>
            </a:r>
          </a:p>
          <a:p>
            <a:pPr lvl="1" algn="just"/>
            <a:r>
              <a:rPr lang="ka-GE" dirty="0"/>
              <a:t>პირველადი სამედიცინო მომსახურების ხარისხის და ეფექტიანობის გაუმჯობესება</a:t>
            </a:r>
          </a:p>
          <a:p>
            <a:pPr lvl="1" algn="just"/>
            <a:r>
              <a:rPr lang="ka-GE" dirty="0"/>
              <a:t>სოფლის ექიმის პროგრამის ინტეგრაცია საყოველთაო დაზღვევაში</a:t>
            </a:r>
            <a:endParaRPr lang="en-US" dirty="0"/>
          </a:p>
          <a:p>
            <a:pPr algn="just"/>
            <a:r>
              <a:rPr lang="ka-GE" dirty="0"/>
              <a:t>ძვირადღირებულ  საავადმყოფო და გადაუდებელ სამედიცინო მომსახურებაზე ზედმეტ დამოკიდებულებაზე რეაგირება</a:t>
            </a:r>
            <a:endParaRPr lang="en-US" dirty="0"/>
          </a:p>
          <a:p>
            <a:pPr lvl="1" algn="just"/>
            <a:r>
              <a:rPr lang="ka-GE" dirty="0"/>
              <a:t>სასურველია გადახდა ცალკეული შემთხვევების მიხედვით გლობალური ბიუჯეტით, მაგრამ ეს უნდა ემყარებოდეს ხარჯების საიმედო და უახლეს შეფასებას</a:t>
            </a:r>
          </a:p>
          <a:p>
            <a:pPr lvl="1" algn="just"/>
            <a:r>
              <a:rPr lang="ka-GE" dirty="0"/>
              <a:t>გადახდის ტარიფების </a:t>
            </a:r>
            <a:r>
              <a:rPr lang="ka-GE" dirty="0" err="1"/>
              <a:t>ფრაგმენტირების</a:t>
            </a:r>
            <a:r>
              <a:rPr lang="ka-GE" dirty="0"/>
              <a:t> შემცირება</a:t>
            </a:r>
            <a:endParaRPr lang="en-US" dirty="0"/>
          </a:p>
          <a:p>
            <a:pPr algn="just"/>
            <a:r>
              <a:rPr lang="ka-GE" dirty="0"/>
              <a:t>სამედიცინო მომსახურების კოორდინაციის გაუმჯობესება</a:t>
            </a:r>
            <a:endParaRPr lang="en-US" dirty="0"/>
          </a:p>
          <a:p>
            <a:pPr lvl="1" algn="just"/>
            <a:r>
              <a:rPr lang="ka-GE" dirty="0"/>
              <a:t>სტიმულირების გამოყენება პროვაიდერის გადახდის მექანიზმებში სამედიცინო მომსახურების კოორდინაციის მიზნით</a:t>
            </a:r>
            <a:endParaRPr lang="en-US" dirty="0"/>
          </a:p>
        </p:txBody>
      </p:sp>
    </p:spTree>
    <p:extLst>
      <p:ext uri="{BB962C8B-B14F-4D97-AF65-F5344CB8AC3E}">
        <p14:creationId xmlns:p14="http://schemas.microsoft.com/office/powerpoint/2010/main" val="14109355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0332" y="182562"/>
            <a:ext cx="7329268" cy="1036638"/>
          </a:xfrm>
        </p:spPr>
        <p:txBody>
          <a:bodyPr/>
          <a:lstStyle/>
          <a:p>
            <a:r>
              <a:rPr lang="ka-GE" dirty="0"/>
              <a:t>რეზიუმე</a:t>
            </a:r>
            <a:endParaRPr lang="en-US" dirty="0"/>
          </a:p>
        </p:txBody>
      </p:sp>
      <p:sp>
        <p:nvSpPr>
          <p:cNvPr id="3" name="Content Placeholder 2"/>
          <p:cNvSpPr>
            <a:spLocks noGrp="1"/>
          </p:cNvSpPr>
          <p:nvPr>
            <p:ph idx="1"/>
          </p:nvPr>
        </p:nvSpPr>
        <p:spPr>
          <a:xfrm>
            <a:off x="900332" y="1600200"/>
            <a:ext cx="7329268" cy="4525963"/>
          </a:xfrm>
        </p:spPr>
        <p:txBody>
          <a:bodyPr>
            <a:normAutofit fontScale="85000" lnSpcReduction="10000"/>
          </a:bodyPr>
          <a:lstStyle/>
          <a:p>
            <a:pPr algn="just"/>
            <a:r>
              <a:rPr lang="ka-GE" dirty="0" err="1"/>
              <a:t>მაკროფისკალური</a:t>
            </a:r>
            <a:r>
              <a:rPr lang="ka-GE" dirty="0"/>
              <a:t> კონტექსტი არ უწყობს ხელს ხარჯების შემდგომ ზრდას</a:t>
            </a:r>
            <a:endParaRPr lang="en-US" dirty="0"/>
          </a:p>
          <a:p>
            <a:pPr lvl="1" algn="just"/>
            <a:r>
              <a:rPr lang="ka-GE" dirty="0"/>
              <a:t>ბიუჯეტის მუდმივი გადახარჯვა არ არის კარგი ჯანდაცვის სექტორის რეპუტაციისთვის მართოს თავისი ფინანსები </a:t>
            </a:r>
            <a:endParaRPr lang="en-US" dirty="0"/>
          </a:p>
          <a:p>
            <a:pPr algn="just"/>
            <a:r>
              <a:rPr lang="ka-GE" dirty="0"/>
              <a:t>დამატებითი ხარჯების გარეშე განსაკუთრებით ამბულატორიულ მედიკამენტებზე, „ჯიბიდან გადახდილი“ მაღალი ხარჯები  მნიშვნელოვან საფრთხეს უქმნის წვდომას და ფინანსურ დაცვას</a:t>
            </a:r>
            <a:r>
              <a:rPr lang="en-US" dirty="0"/>
              <a:t>, </a:t>
            </a:r>
          </a:p>
          <a:p>
            <a:pPr algn="just"/>
            <a:r>
              <a:rPr lang="ka-GE" dirty="0"/>
              <a:t>საჭიროა მიმდინარე ხარჯების ოპტიმიზაცია</a:t>
            </a:r>
            <a:r>
              <a:rPr lang="en-US" dirty="0"/>
              <a:t>:</a:t>
            </a:r>
          </a:p>
          <a:p>
            <a:pPr lvl="1" algn="just"/>
            <a:r>
              <a:rPr lang="ka-GE" dirty="0"/>
              <a:t>მედიკამენტების ხარჯების არაეფექტურობაზე რეაგირებით</a:t>
            </a:r>
            <a:endParaRPr lang="en-US" dirty="0"/>
          </a:p>
          <a:p>
            <a:pPr lvl="1" algn="just"/>
            <a:r>
              <a:rPr lang="en-US" dirty="0"/>
              <a:t>SSA</a:t>
            </a:r>
            <a:r>
              <a:rPr lang="ka-GE" dirty="0"/>
              <a:t>-ს სტრატეგიული შესყიდვის როლის გაძლიერებით მედიკამენტების ხელსაყრელ ფასად შესაძენად</a:t>
            </a:r>
          </a:p>
          <a:p>
            <a:pPr lvl="1" algn="just"/>
            <a:r>
              <a:rPr lang="ka-GE" dirty="0"/>
              <a:t>მომსახურების გაწევის პირველად სამედიცინო მომსახურებაზე ფოკუსირებულ მოდელზე რეორიენტაციით</a:t>
            </a:r>
          </a:p>
          <a:p>
            <a:pPr marL="457200" lvl="1" indent="0">
              <a:buNone/>
            </a:pPr>
            <a:endParaRPr lang="en-US" dirty="0"/>
          </a:p>
        </p:txBody>
      </p:sp>
    </p:spTree>
    <p:extLst>
      <p:ext uri="{BB962C8B-B14F-4D97-AF65-F5344CB8AC3E}">
        <p14:creationId xmlns:p14="http://schemas.microsoft.com/office/powerpoint/2010/main" val="36336208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743200"/>
            <a:ext cx="7315200" cy="2630689"/>
          </a:xfrm>
        </p:spPr>
        <p:txBody>
          <a:bodyPr>
            <a:noAutofit/>
          </a:bodyPr>
          <a:lstStyle/>
          <a:p>
            <a:pPr algn="just"/>
            <a:r>
              <a:rPr lang="ka-GE" sz="3200" dirty="0"/>
              <a:t>მიმდინარე ფისკალურ კონტექსტში ჯანმრთელობის საყოველთაო დაზღვევის პროგრამის მხრიდან დაფარვის და ფინანსური დაცვის მიზნები რისკის წინაშე დგას. </a:t>
            </a:r>
            <a:endParaRPr lang="en-US" sz="3200" dirty="0"/>
          </a:p>
        </p:txBody>
      </p:sp>
    </p:spTree>
    <p:extLst>
      <p:ext uri="{BB962C8B-B14F-4D97-AF65-F5344CB8AC3E}">
        <p14:creationId xmlns:p14="http://schemas.microsoft.com/office/powerpoint/2010/main" val="1502747618"/>
      </p:ext>
    </p:extLst>
  </p:cSld>
  <p:clrMapOvr>
    <a:masterClrMapping/>
  </p:clrMapOvr>
  <p:transition advClick="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82562"/>
            <a:ext cx="7315200" cy="1036638"/>
          </a:xfrm>
        </p:spPr>
        <p:txBody>
          <a:bodyPr>
            <a:noAutofit/>
          </a:bodyPr>
          <a:lstStyle/>
          <a:p>
            <a:r>
              <a:rPr lang="ka-GE" sz="2400" b="1" dirty="0"/>
              <a:t>დაფარვის მნიშვნელოვანი გაუმჯობესება ჯანმრთელობის საყოველთაო დაზღვევის პროგრამის რეფორმების შემდეგ</a:t>
            </a:r>
            <a:endParaRPr lang="en-US" sz="2400" b="1" dirty="0"/>
          </a:p>
        </p:txBody>
      </p:sp>
      <p:sp>
        <p:nvSpPr>
          <p:cNvPr id="3" name="Content Placeholder 2"/>
          <p:cNvSpPr>
            <a:spLocks noGrp="1"/>
          </p:cNvSpPr>
          <p:nvPr>
            <p:ph idx="1"/>
          </p:nvPr>
        </p:nvSpPr>
        <p:spPr>
          <a:xfrm>
            <a:off x="914400" y="1600200"/>
            <a:ext cx="7315200" cy="4525963"/>
          </a:xfrm>
        </p:spPr>
        <p:txBody>
          <a:bodyPr/>
          <a:lstStyle/>
          <a:p>
            <a:pPr algn="just"/>
            <a:r>
              <a:rPr lang="ka-GE" dirty="0"/>
              <a:t>გამოყენების ზრდა</a:t>
            </a:r>
            <a:endParaRPr lang="en-US" dirty="0"/>
          </a:p>
          <a:p>
            <a:pPr algn="just"/>
            <a:r>
              <a:rPr lang="ka-GE" dirty="0"/>
              <a:t>დაფარვაში თანასწორობის გაუმჯობესება</a:t>
            </a:r>
            <a:endParaRPr lang="en-US" dirty="0"/>
          </a:p>
          <a:p>
            <a:pPr algn="just"/>
            <a:r>
              <a:rPr lang="ka-GE" dirty="0"/>
              <a:t>მოსახლეობის მიერ გადახდილი ხარჯების („ჯიბიდან გადახდილი“) გარკვეული შემცირება</a:t>
            </a:r>
          </a:p>
          <a:p>
            <a:pPr algn="just"/>
            <a:r>
              <a:rPr lang="ka-GE" dirty="0"/>
              <a:t>„ჯიბიდან გადახდილი“ ხარჯების გამო გაღარიბების ალბათობის შემცირება</a:t>
            </a:r>
            <a:endParaRPr lang="ka-GE" dirty="0"/>
          </a:p>
        </p:txBody>
      </p:sp>
    </p:spTree>
    <p:extLst>
      <p:ext uri="{BB962C8B-B14F-4D97-AF65-F5344CB8AC3E}">
        <p14:creationId xmlns:p14="http://schemas.microsoft.com/office/powerpoint/2010/main" val="3497040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1749"/>
            <a:ext cx="7924800" cy="947451"/>
          </a:xfrm>
        </p:spPr>
        <p:txBody>
          <a:bodyPr>
            <a:noAutofit/>
          </a:bodyPr>
          <a:lstStyle/>
          <a:p>
            <a:r>
              <a:rPr lang="ka-GE" sz="2400" b="1" dirty="0"/>
              <a:t>ჯანდაცვის სახელმწიფო ხარჯები კვლავ ძალზე დაბალია ბოლოდროინდელი ზრდის მიუხედავად</a:t>
            </a:r>
            <a:endParaRPr lang="en-US" sz="2400" b="1"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36975902"/>
              </p:ext>
            </p:extLst>
          </p:nvPr>
        </p:nvGraphicFramePr>
        <p:xfrm>
          <a:off x="914400" y="1523996"/>
          <a:ext cx="7315200" cy="4600123"/>
        </p:xfrm>
        <a:graphic>
          <a:graphicData uri="http://schemas.openxmlformats.org/drawingml/2006/table">
            <a:tbl>
              <a:tblPr firstRow="1" firstCol="1" bandRow="1">
                <a:tableStyleId>{3B4B98B0-60AC-42C2-AFA5-B58CD77FA1E5}</a:tableStyleId>
              </a:tblPr>
              <a:tblGrid>
                <a:gridCol w="1752600">
                  <a:extLst>
                    <a:ext uri="{9D8B030D-6E8A-4147-A177-3AD203B41FA5}">
                      <a16:colId xmlns:a16="http://schemas.microsoft.com/office/drawing/2014/main" val="1277552766"/>
                    </a:ext>
                  </a:extLst>
                </a:gridCol>
                <a:gridCol w="1600200">
                  <a:extLst>
                    <a:ext uri="{9D8B030D-6E8A-4147-A177-3AD203B41FA5}">
                      <a16:colId xmlns:a16="http://schemas.microsoft.com/office/drawing/2014/main" val="822588111"/>
                    </a:ext>
                  </a:extLst>
                </a:gridCol>
                <a:gridCol w="1905000">
                  <a:extLst>
                    <a:ext uri="{9D8B030D-6E8A-4147-A177-3AD203B41FA5}">
                      <a16:colId xmlns:a16="http://schemas.microsoft.com/office/drawing/2014/main" val="815397050"/>
                    </a:ext>
                  </a:extLst>
                </a:gridCol>
                <a:gridCol w="1066800">
                  <a:extLst>
                    <a:ext uri="{9D8B030D-6E8A-4147-A177-3AD203B41FA5}">
                      <a16:colId xmlns:a16="http://schemas.microsoft.com/office/drawing/2014/main" val="1665824387"/>
                    </a:ext>
                  </a:extLst>
                </a:gridCol>
                <a:gridCol w="990600">
                  <a:extLst>
                    <a:ext uri="{9D8B030D-6E8A-4147-A177-3AD203B41FA5}">
                      <a16:colId xmlns:a16="http://schemas.microsoft.com/office/drawing/2014/main" val="836980141"/>
                    </a:ext>
                  </a:extLst>
                </a:gridCol>
              </a:tblGrid>
              <a:tr h="1378881">
                <a:tc>
                  <a:txBody>
                    <a:bodyPr/>
                    <a:lstStyle/>
                    <a:p>
                      <a:pPr marL="228600" marR="0" indent="-228600" algn="ctr">
                        <a:lnSpc>
                          <a:spcPct val="115000"/>
                        </a:lnSpc>
                        <a:spcBef>
                          <a:spcPts val="0"/>
                        </a:spcBef>
                        <a:spcAft>
                          <a:spcPts val="0"/>
                        </a:spcAft>
                      </a:pPr>
                      <a:r>
                        <a:rPr lang="ka-GE" sz="1100" dirty="0">
                          <a:effectLst/>
                        </a:rPr>
                        <a:t>ქვეყანა/რეგიონი</a:t>
                      </a:r>
                      <a:endParaRPr lang="en-US" sz="1100" dirty="0">
                        <a:effectLst/>
                        <a:latin typeface="Cambria" panose="02040503050406030204" pitchFamily="18" charset="0"/>
                        <a:ea typeface="SimSun" panose="02010600030101010101" pitchFamily="2" charset="-122"/>
                        <a:cs typeface="Times New Roman" panose="02020603050405020304" pitchFamily="18" charset="0"/>
                      </a:endParaRPr>
                    </a:p>
                  </a:txBody>
                  <a:tcPr marL="73025" marR="73025" marT="0" marB="0" anchor="ctr"/>
                </a:tc>
                <a:tc>
                  <a:txBody>
                    <a:bodyPr/>
                    <a:lstStyle/>
                    <a:p>
                      <a:pPr marL="228600" marR="0" indent="-228600" algn="ctr">
                        <a:lnSpc>
                          <a:spcPct val="115000"/>
                        </a:lnSpc>
                        <a:spcBef>
                          <a:spcPts val="0"/>
                        </a:spcBef>
                        <a:spcAft>
                          <a:spcPts val="0"/>
                        </a:spcAft>
                      </a:pPr>
                      <a:r>
                        <a:rPr lang="ka-GE" sz="1100" dirty="0">
                          <a:effectLst/>
                        </a:rPr>
                        <a:t>ჯანდაცვის მთლიანი ხარჯები ერთ სულზე </a:t>
                      </a:r>
                      <a:r>
                        <a:rPr lang="en-US" sz="1100" dirty="0">
                          <a:effectLst/>
                        </a:rPr>
                        <a:t>(</a:t>
                      </a:r>
                      <a:r>
                        <a:rPr lang="ka-GE" sz="1100" dirty="0">
                          <a:effectLst/>
                        </a:rPr>
                        <a:t>აშშ დოლარი)</a:t>
                      </a:r>
                      <a:endParaRPr lang="en-US" sz="1100" dirty="0">
                        <a:effectLst/>
                        <a:latin typeface="Cambria" panose="02040503050406030204" pitchFamily="18" charset="0"/>
                        <a:ea typeface="SimSun" panose="02010600030101010101" pitchFamily="2" charset="-122"/>
                        <a:cs typeface="Times New Roman" panose="02020603050405020304" pitchFamily="18" charset="0"/>
                      </a:endParaRPr>
                    </a:p>
                  </a:txBody>
                  <a:tcPr marL="73025" marR="73025" marT="0" marB="0"/>
                </a:tc>
                <a:tc>
                  <a:txBody>
                    <a:bodyPr/>
                    <a:lstStyle/>
                    <a:p>
                      <a:pPr marL="228600" marR="0" indent="-228600" algn="ctr">
                        <a:lnSpc>
                          <a:spcPct val="115000"/>
                        </a:lnSpc>
                        <a:spcBef>
                          <a:spcPts val="0"/>
                        </a:spcBef>
                        <a:spcAft>
                          <a:spcPts val="0"/>
                        </a:spcAft>
                      </a:pPr>
                      <a:r>
                        <a:rPr lang="ka-GE" sz="1100" dirty="0">
                          <a:effectLst/>
                        </a:rPr>
                        <a:t>ჯანდაცვის მთლიანი ხარჯები როგორც </a:t>
                      </a:r>
                      <a:r>
                        <a:rPr lang="ka-GE" sz="1100" dirty="0" err="1">
                          <a:effectLst/>
                        </a:rPr>
                        <a:t>მშპ</a:t>
                      </a:r>
                      <a:r>
                        <a:rPr lang="ka-GE" sz="1100" dirty="0">
                          <a:effectLst/>
                        </a:rPr>
                        <a:t>-ს </a:t>
                      </a:r>
                      <a:r>
                        <a:rPr lang="en-US" sz="1100" dirty="0">
                          <a:effectLst/>
                        </a:rPr>
                        <a:t>(%)</a:t>
                      </a:r>
                      <a:endParaRPr lang="en-US" sz="1100" dirty="0">
                        <a:effectLst/>
                        <a:latin typeface="Cambria" panose="02040503050406030204" pitchFamily="18" charset="0"/>
                        <a:ea typeface="SimSun" panose="02010600030101010101" pitchFamily="2" charset="-122"/>
                        <a:cs typeface="Times New Roman" panose="02020603050405020304" pitchFamily="18" charset="0"/>
                      </a:endParaRPr>
                    </a:p>
                  </a:txBody>
                  <a:tcPr marL="73025" marR="73025" marT="0" marB="0"/>
                </a:tc>
                <a:tc gridSpan="2">
                  <a:txBody>
                    <a:bodyPr/>
                    <a:lstStyle/>
                    <a:p>
                      <a:pPr marL="228600" marR="0" indent="-228600" algn="ctr">
                        <a:lnSpc>
                          <a:spcPct val="115000"/>
                        </a:lnSpc>
                        <a:spcBef>
                          <a:spcPts val="0"/>
                        </a:spcBef>
                        <a:spcAft>
                          <a:spcPts val="0"/>
                        </a:spcAft>
                      </a:pPr>
                      <a:r>
                        <a:rPr lang="ka-GE" sz="1100" dirty="0">
                          <a:effectLst/>
                        </a:rPr>
                        <a:t>ჯანდაცვის მთლიანი ხარჯების წილი</a:t>
                      </a:r>
                      <a:endParaRPr lang="en-US" sz="1100" dirty="0">
                        <a:effectLst/>
                      </a:endParaRPr>
                    </a:p>
                    <a:p>
                      <a:pPr marL="228600" marR="0" indent="-228600" algn="ctr">
                        <a:lnSpc>
                          <a:spcPct val="115000"/>
                        </a:lnSpc>
                        <a:spcBef>
                          <a:spcPts val="0"/>
                        </a:spcBef>
                        <a:spcAft>
                          <a:spcPts val="0"/>
                        </a:spcAft>
                      </a:pPr>
                      <a:r>
                        <a:rPr lang="en-US" sz="1100" dirty="0">
                          <a:effectLst/>
                        </a:rPr>
                        <a:t> </a:t>
                      </a:r>
                      <a:endParaRPr lang="en-US" sz="1100" dirty="0">
                        <a:effectLst/>
                        <a:latin typeface="Cambria" panose="02040503050406030204" pitchFamily="18" charset="0"/>
                        <a:ea typeface="SimSun" panose="02010600030101010101" pitchFamily="2" charset="-122"/>
                        <a:cs typeface="Times New Roman" panose="02020603050405020304" pitchFamily="18" charset="0"/>
                      </a:endParaRPr>
                    </a:p>
                  </a:txBody>
                  <a:tcPr marL="73025" marR="73025" marT="0" marB="0"/>
                </a:tc>
                <a:tc hMerge="1">
                  <a:txBody>
                    <a:bodyPr/>
                    <a:lstStyle/>
                    <a:p>
                      <a:endParaRPr lang="en-US"/>
                    </a:p>
                  </a:txBody>
                  <a:tcPr/>
                </a:tc>
                <a:extLst>
                  <a:ext uri="{0D108BD9-81ED-4DB2-BD59-A6C34878D82A}">
                    <a16:rowId xmlns:a16="http://schemas.microsoft.com/office/drawing/2014/main" val="2735594999"/>
                  </a:ext>
                </a:extLst>
              </a:tr>
              <a:tr h="230778">
                <a:tc>
                  <a:txBody>
                    <a:bodyPr/>
                    <a:lstStyle/>
                    <a:p>
                      <a:pPr marL="228600" marR="0" indent="-228600" algn="ctr">
                        <a:lnSpc>
                          <a:spcPct val="115000"/>
                        </a:lnSpc>
                        <a:spcBef>
                          <a:spcPts val="0"/>
                        </a:spcBef>
                        <a:spcAft>
                          <a:spcPts val="0"/>
                        </a:spcAft>
                      </a:pPr>
                      <a:r>
                        <a:rPr lang="en-US" sz="1400">
                          <a:effectLst/>
                        </a:rPr>
                        <a:t> </a:t>
                      </a:r>
                      <a:endParaRPr lang="en-US" sz="2400" b="1">
                        <a:effectLst/>
                        <a:latin typeface="Cambria" panose="02040503050406030204" pitchFamily="18" charset="0"/>
                        <a:ea typeface="SimSun" panose="02010600030101010101" pitchFamily="2" charset="-122"/>
                        <a:cs typeface="Times New Roman" panose="02020603050405020304" pitchFamily="18" charset="0"/>
                      </a:endParaRPr>
                    </a:p>
                  </a:txBody>
                  <a:tcPr marL="73025" marR="73025" marT="0" marB="0"/>
                </a:tc>
                <a:tc>
                  <a:txBody>
                    <a:bodyPr/>
                    <a:lstStyle/>
                    <a:p>
                      <a:pPr marL="0" marR="0" algn="ctr">
                        <a:spcBef>
                          <a:spcPts val="0"/>
                        </a:spcBef>
                        <a:spcAft>
                          <a:spcPts val="0"/>
                        </a:spcAft>
                      </a:pPr>
                      <a:r>
                        <a:rPr lang="en-US" sz="1400">
                          <a:effectLst/>
                        </a:rPr>
                        <a:t> </a:t>
                      </a:r>
                      <a:endParaRPr lang="en-US" sz="2400" b="1">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 </a:t>
                      </a:r>
                      <a:endParaRPr lang="en-US" sz="2400" b="1">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ka-GE" sz="1000" dirty="0">
                          <a:effectLst/>
                        </a:rPr>
                        <a:t>სახელმწიფო</a:t>
                      </a:r>
                      <a:endParaRPr lang="en-US" sz="1000" b="1" dirty="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ka-GE" sz="1000" dirty="0">
                          <a:effectLst/>
                        </a:rPr>
                        <a:t>„ჯიბიდან გადახდილი“</a:t>
                      </a:r>
                      <a:endParaRPr lang="en-US" sz="1000" b="1" dirty="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extLst>
                  <a:ext uri="{0D108BD9-81ED-4DB2-BD59-A6C34878D82A}">
                    <a16:rowId xmlns:a16="http://schemas.microsoft.com/office/drawing/2014/main" val="1217015234"/>
                  </a:ext>
                </a:extLst>
              </a:tr>
              <a:tr h="296272">
                <a:tc>
                  <a:txBody>
                    <a:bodyPr/>
                    <a:lstStyle/>
                    <a:p>
                      <a:pPr marL="228600" marR="0" indent="-228600">
                        <a:lnSpc>
                          <a:spcPct val="115000"/>
                        </a:lnSpc>
                        <a:spcBef>
                          <a:spcPts val="0"/>
                        </a:spcBef>
                        <a:spcAft>
                          <a:spcPts val="0"/>
                        </a:spcAft>
                      </a:pPr>
                      <a:r>
                        <a:rPr lang="ka-GE" sz="1100" dirty="0">
                          <a:effectLst/>
                        </a:rPr>
                        <a:t>საქართველო</a:t>
                      </a:r>
                      <a:endParaRPr lang="en-US" sz="1100" dirty="0">
                        <a:effectLst/>
                        <a:latin typeface="Cambria" panose="02040503050406030204" pitchFamily="18" charset="0"/>
                        <a:ea typeface="SimSun" panose="02010600030101010101" pitchFamily="2" charset="-122"/>
                        <a:cs typeface="Times New Roman" panose="02020603050405020304" pitchFamily="18" charset="0"/>
                      </a:endParaRPr>
                    </a:p>
                  </a:txBody>
                  <a:tcPr marL="73025" marR="73025" marT="0" marB="0">
                    <a:solidFill>
                      <a:srgbClr val="FFFF00"/>
                    </a:solidFill>
                  </a:tcPr>
                </a:tc>
                <a:tc>
                  <a:txBody>
                    <a:bodyPr/>
                    <a:lstStyle/>
                    <a:p>
                      <a:pPr marL="0" marR="0" algn="ctr">
                        <a:spcBef>
                          <a:spcPts val="0"/>
                        </a:spcBef>
                        <a:spcAft>
                          <a:spcPts val="0"/>
                        </a:spcAft>
                      </a:pPr>
                      <a:r>
                        <a:rPr lang="en-US" sz="1400">
                          <a:effectLst/>
                        </a:rPr>
                        <a:t>374</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solidFill>
                      <a:srgbClr val="FFFF00"/>
                    </a:solidFill>
                  </a:tcPr>
                </a:tc>
                <a:tc>
                  <a:txBody>
                    <a:bodyPr/>
                    <a:lstStyle/>
                    <a:p>
                      <a:pPr marL="0" marR="0" algn="ctr">
                        <a:spcBef>
                          <a:spcPts val="0"/>
                        </a:spcBef>
                        <a:spcAft>
                          <a:spcPts val="0"/>
                        </a:spcAft>
                      </a:pPr>
                      <a:r>
                        <a:rPr lang="en-US" sz="1400">
                          <a:effectLst/>
                        </a:rPr>
                        <a:t>8.5</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solidFill>
                      <a:srgbClr val="FFFF00"/>
                    </a:solidFill>
                  </a:tcPr>
                </a:tc>
                <a:tc>
                  <a:txBody>
                    <a:bodyPr/>
                    <a:lstStyle/>
                    <a:p>
                      <a:pPr marL="0" marR="0" algn="ctr">
                        <a:spcBef>
                          <a:spcPts val="0"/>
                        </a:spcBef>
                        <a:spcAft>
                          <a:spcPts val="0"/>
                        </a:spcAft>
                      </a:pPr>
                      <a:r>
                        <a:rPr lang="en-US" sz="1400">
                          <a:effectLst/>
                        </a:rPr>
                        <a:t>28.2</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solidFill>
                      <a:srgbClr val="FFFF00"/>
                    </a:solidFill>
                  </a:tcPr>
                </a:tc>
                <a:tc>
                  <a:txBody>
                    <a:bodyPr/>
                    <a:lstStyle/>
                    <a:p>
                      <a:pPr marL="0" marR="0" algn="ctr">
                        <a:spcBef>
                          <a:spcPts val="0"/>
                        </a:spcBef>
                        <a:spcAft>
                          <a:spcPts val="0"/>
                        </a:spcAft>
                      </a:pPr>
                      <a:r>
                        <a:rPr lang="en-US" sz="1400" dirty="0">
                          <a:effectLst/>
                        </a:rPr>
                        <a:t>66.0</a:t>
                      </a:r>
                      <a:endParaRPr lang="en-US" sz="2400" dirty="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solidFill>
                      <a:srgbClr val="FFFF00"/>
                    </a:solidFill>
                  </a:tcPr>
                </a:tc>
                <a:extLst>
                  <a:ext uri="{0D108BD9-81ED-4DB2-BD59-A6C34878D82A}">
                    <a16:rowId xmlns:a16="http://schemas.microsoft.com/office/drawing/2014/main" val="3641113143"/>
                  </a:ext>
                </a:extLst>
              </a:tr>
              <a:tr h="230778">
                <a:tc>
                  <a:txBody>
                    <a:bodyPr/>
                    <a:lstStyle/>
                    <a:p>
                      <a:pPr marL="228600" marR="0" indent="-228600">
                        <a:lnSpc>
                          <a:spcPct val="115000"/>
                        </a:lnSpc>
                        <a:spcBef>
                          <a:spcPts val="0"/>
                        </a:spcBef>
                        <a:spcAft>
                          <a:spcPts val="0"/>
                        </a:spcAft>
                      </a:pPr>
                      <a:r>
                        <a:rPr lang="ka-GE" sz="1100" dirty="0">
                          <a:effectLst/>
                        </a:rPr>
                        <a:t>სომხეთი</a:t>
                      </a:r>
                      <a:endParaRPr lang="en-US" sz="1100" dirty="0">
                        <a:effectLst/>
                        <a:latin typeface="Cambria" panose="02040503050406030204" pitchFamily="18" charset="0"/>
                        <a:ea typeface="SimSun" panose="02010600030101010101" pitchFamily="2" charset="-122"/>
                        <a:cs typeface="Times New Roman" panose="02020603050405020304" pitchFamily="18" charset="0"/>
                      </a:endParaRPr>
                    </a:p>
                  </a:txBody>
                  <a:tcPr marL="73025" marR="73025" marT="0" marB="0"/>
                </a:tc>
                <a:tc>
                  <a:txBody>
                    <a:bodyPr/>
                    <a:lstStyle/>
                    <a:p>
                      <a:pPr marL="0" marR="0" algn="ctr">
                        <a:spcBef>
                          <a:spcPts val="0"/>
                        </a:spcBef>
                        <a:spcAft>
                          <a:spcPts val="0"/>
                        </a:spcAft>
                      </a:pPr>
                      <a:r>
                        <a:rPr lang="en-US" sz="1400">
                          <a:effectLst/>
                        </a:rPr>
                        <a:t>162</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4.5</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43.0</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53.5</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extLst>
                  <a:ext uri="{0D108BD9-81ED-4DB2-BD59-A6C34878D82A}">
                    <a16:rowId xmlns:a16="http://schemas.microsoft.com/office/drawing/2014/main" val="3091586688"/>
                  </a:ext>
                </a:extLst>
              </a:tr>
              <a:tr h="230778">
                <a:tc>
                  <a:txBody>
                    <a:bodyPr/>
                    <a:lstStyle/>
                    <a:p>
                      <a:pPr marL="228600" marR="0" indent="-228600">
                        <a:lnSpc>
                          <a:spcPct val="115000"/>
                        </a:lnSpc>
                        <a:spcBef>
                          <a:spcPts val="0"/>
                        </a:spcBef>
                        <a:spcAft>
                          <a:spcPts val="0"/>
                        </a:spcAft>
                      </a:pPr>
                      <a:r>
                        <a:rPr lang="ka-GE" sz="1100" dirty="0">
                          <a:effectLst/>
                        </a:rPr>
                        <a:t>ხორვატია</a:t>
                      </a:r>
                      <a:endParaRPr lang="en-US" sz="1100" dirty="0">
                        <a:effectLst/>
                        <a:latin typeface="Cambria" panose="02040503050406030204" pitchFamily="18" charset="0"/>
                        <a:ea typeface="SimSun" panose="02010600030101010101" pitchFamily="2" charset="-122"/>
                        <a:cs typeface="Times New Roman" panose="02020603050405020304" pitchFamily="18" charset="0"/>
                      </a:endParaRPr>
                    </a:p>
                  </a:txBody>
                  <a:tcPr marL="73025" marR="73025" marT="0" marB="0"/>
                </a:tc>
                <a:tc>
                  <a:txBody>
                    <a:bodyPr/>
                    <a:lstStyle/>
                    <a:p>
                      <a:pPr marL="0" marR="0" algn="ctr">
                        <a:spcBef>
                          <a:spcPts val="0"/>
                        </a:spcBef>
                        <a:spcAft>
                          <a:spcPts val="0"/>
                        </a:spcAft>
                      </a:pPr>
                      <a:r>
                        <a:rPr lang="en-US" sz="1400">
                          <a:effectLst/>
                        </a:rPr>
                        <a:t>1,050</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7.8</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81.9</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11.2</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extLst>
                  <a:ext uri="{0D108BD9-81ED-4DB2-BD59-A6C34878D82A}">
                    <a16:rowId xmlns:a16="http://schemas.microsoft.com/office/drawing/2014/main" val="4012584458"/>
                  </a:ext>
                </a:extLst>
              </a:tr>
              <a:tr h="230778">
                <a:tc>
                  <a:txBody>
                    <a:bodyPr/>
                    <a:lstStyle/>
                    <a:p>
                      <a:pPr marL="228600" marR="0" indent="-228600">
                        <a:lnSpc>
                          <a:spcPct val="115000"/>
                        </a:lnSpc>
                        <a:spcBef>
                          <a:spcPts val="0"/>
                        </a:spcBef>
                        <a:spcAft>
                          <a:spcPts val="0"/>
                        </a:spcAft>
                      </a:pPr>
                      <a:r>
                        <a:rPr lang="ka-GE" sz="1100" dirty="0">
                          <a:effectLst/>
                        </a:rPr>
                        <a:t>ესტონეთი</a:t>
                      </a:r>
                      <a:endParaRPr lang="en-US" sz="1100" dirty="0">
                        <a:effectLst/>
                        <a:latin typeface="Cambria" panose="02040503050406030204" pitchFamily="18" charset="0"/>
                        <a:ea typeface="SimSun" panose="02010600030101010101" pitchFamily="2" charset="-122"/>
                        <a:cs typeface="Times New Roman" panose="02020603050405020304" pitchFamily="18" charset="0"/>
                      </a:endParaRPr>
                    </a:p>
                  </a:txBody>
                  <a:tcPr marL="73025" marR="73025" marT="0" marB="0"/>
                </a:tc>
                <a:tc>
                  <a:txBody>
                    <a:bodyPr/>
                    <a:lstStyle/>
                    <a:p>
                      <a:pPr marL="0" marR="0" algn="ctr">
                        <a:spcBef>
                          <a:spcPts val="0"/>
                        </a:spcBef>
                        <a:spcAft>
                          <a:spcPts val="0"/>
                        </a:spcAft>
                      </a:pPr>
                      <a:r>
                        <a:rPr lang="en-US" sz="1400">
                          <a:effectLst/>
                        </a:rPr>
                        <a:t>1,248</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dirty="0">
                          <a:effectLst/>
                        </a:rPr>
                        <a:t>6.4</a:t>
                      </a:r>
                      <a:endParaRPr lang="en-US" sz="2400" dirty="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78.8</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20.7</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extLst>
                  <a:ext uri="{0D108BD9-81ED-4DB2-BD59-A6C34878D82A}">
                    <a16:rowId xmlns:a16="http://schemas.microsoft.com/office/drawing/2014/main" val="1894813757"/>
                  </a:ext>
                </a:extLst>
              </a:tr>
              <a:tr h="230778">
                <a:tc>
                  <a:txBody>
                    <a:bodyPr/>
                    <a:lstStyle/>
                    <a:p>
                      <a:pPr marL="228600" marR="0" indent="-228600">
                        <a:lnSpc>
                          <a:spcPct val="115000"/>
                        </a:lnSpc>
                        <a:spcBef>
                          <a:spcPts val="0"/>
                        </a:spcBef>
                        <a:spcAft>
                          <a:spcPts val="0"/>
                        </a:spcAft>
                      </a:pPr>
                      <a:r>
                        <a:rPr lang="ka-GE" sz="1100" dirty="0">
                          <a:effectLst/>
                        </a:rPr>
                        <a:t>ლატვია</a:t>
                      </a:r>
                      <a:endParaRPr lang="en-US" sz="1100" dirty="0">
                        <a:effectLst/>
                        <a:latin typeface="Cambria" panose="02040503050406030204" pitchFamily="18" charset="0"/>
                        <a:ea typeface="SimSun" panose="02010600030101010101" pitchFamily="2" charset="-122"/>
                        <a:cs typeface="Times New Roman" panose="02020603050405020304" pitchFamily="18" charset="0"/>
                      </a:endParaRPr>
                    </a:p>
                  </a:txBody>
                  <a:tcPr marL="73025" marR="73025" marT="0" marB="0"/>
                </a:tc>
                <a:tc>
                  <a:txBody>
                    <a:bodyPr/>
                    <a:lstStyle/>
                    <a:p>
                      <a:pPr marL="0" marR="0" algn="ctr">
                        <a:spcBef>
                          <a:spcPts val="0"/>
                        </a:spcBef>
                        <a:spcAft>
                          <a:spcPts val="0"/>
                        </a:spcAft>
                      </a:pPr>
                      <a:r>
                        <a:rPr lang="en-US" sz="1400">
                          <a:effectLst/>
                        </a:rPr>
                        <a:t>921</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5.9</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63.2</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35.1</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extLst>
                  <a:ext uri="{0D108BD9-81ED-4DB2-BD59-A6C34878D82A}">
                    <a16:rowId xmlns:a16="http://schemas.microsoft.com/office/drawing/2014/main" val="3147037926"/>
                  </a:ext>
                </a:extLst>
              </a:tr>
              <a:tr h="230778">
                <a:tc>
                  <a:txBody>
                    <a:bodyPr/>
                    <a:lstStyle/>
                    <a:p>
                      <a:pPr marL="228600" marR="0" indent="-228600">
                        <a:lnSpc>
                          <a:spcPct val="115000"/>
                        </a:lnSpc>
                        <a:spcBef>
                          <a:spcPts val="0"/>
                        </a:spcBef>
                        <a:spcAft>
                          <a:spcPts val="0"/>
                        </a:spcAft>
                      </a:pPr>
                      <a:r>
                        <a:rPr lang="ka-GE" sz="1100" dirty="0">
                          <a:effectLst/>
                        </a:rPr>
                        <a:t>ლიტვა</a:t>
                      </a:r>
                      <a:endParaRPr lang="en-US" sz="1100" dirty="0">
                        <a:effectLst/>
                        <a:latin typeface="Cambria" panose="02040503050406030204" pitchFamily="18" charset="0"/>
                        <a:ea typeface="SimSun" panose="02010600030101010101" pitchFamily="2" charset="-122"/>
                        <a:cs typeface="Times New Roman" panose="02020603050405020304" pitchFamily="18" charset="0"/>
                      </a:endParaRPr>
                    </a:p>
                  </a:txBody>
                  <a:tcPr marL="73025" marR="73025" marT="0" marB="0"/>
                </a:tc>
                <a:tc>
                  <a:txBody>
                    <a:bodyPr/>
                    <a:lstStyle/>
                    <a:p>
                      <a:pPr marL="0" marR="0" algn="ctr">
                        <a:spcBef>
                          <a:spcPts val="0"/>
                        </a:spcBef>
                        <a:spcAft>
                          <a:spcPts val="0"/>
                        </a:spcAft>
                      </a:pPr>
                      <a:r>
                        <a:rPr lang="en-US" sz="1400">
                          <a:effectLst/>
                        </a:rPr>
                        <a:t>1,063</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6.6</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67.9</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31.3</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extLst>
                  <a:ext uri="{0D108BD9-81ED-4DB2-BD59-A6C34878D82A}">
                    <a16:rowId xmlns:a16="http://schemas.microsoft.com/office/drawing/2014/main" val="474696336"/>
                  </a:ext>
                </a:extLst>
              </a:tr>
              <a:tr h="230778">
                <a:tc>
                  <a:txBody>
                    <a:bodyPr/>
                    <a:lstStyle/>
                    <a:p>
                      <a:pPr marL="228600" marR="0" indent="-228600">
                        <a:lnSpc>
                          <a:spcPct val="115000"/>
                        </a:lnSpc>
                        <a:spcBef>
                          <a:spcPts val="0"/>
                        </a:spcBef>
                        <a:spcAft>
                          <a:spcPts val="0"/>
                        </a:spcAft>
                      </a:pPr>
                      <a:r>
                        <a:rPr lang="ka-GE" sz="1100" dirty="0">
                          <a:effectLst/>
                        </a:rPr>
                        <a:t>რუსეთი</a:t>
                      </a:r>
                      <a:endParaRPr lang="en-US" sz="1100" dirty="0">
                        <a:effectLst/>
                        <a:latin typeface="Cambria" panose="02040503050406030204" pitchFamily="18" charset="0"/>
                        <a:ea typeface="SimSun" panose="02010600030101010101" pitchFamily="2" charset="-122"/>
                        <a:cs typeface="Times New Roman" panose="02020603050405020304" pitchFamily="18" charset="0"/>
                      </a:endParaRPr>
                    </a:p>
                  </a:txBody>
                  <a:tcPr marL="73025" marR="73025" marT="0" marB="0"/>
                </a:tc>
                <a:tc>
                  <a:txBody>
                    <a:bodyPr/>
                    <a:lstStyle/>
                    <a:p>
                      <a:pPr marL="0" marR="0" algn="ctr">
                        <a:spcBef>
                          <a:spcPts val="0"/>
                        </a:spcBef>
                        <a:spcAft>
                          <a:spcPts val="0"/>
                        </a:spcAft>
                      </a:pPr>
                      <a:r>
                        <a:rPr lang="en-US" sz="1400">
                          <a:effectLst/>
                        </a:rPr>
                        <a:t>893</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7.1</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52.2</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45.8</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extLst>
                  <a:ext uri="{0D108BD9-81ED-4DB2-BD59-A6C34878D82A}">
                    <a16:rowId xmlns:a16="http://schemas.microsoft.com/office/drawing/2014/main" val="1812765097"/>
                  </a:ext>
                </a:extLst>
              </a:tr>
              <a:tr h="230778">
                <a:tc>
                  <a:txBody>
                    <a:bodyPr/>
                    <a:lstStyle/>
                    <a:p>
                      <a:pPr marL="228600" marR="0" indent="-228600">
                        <a:lnSpc>
                          <a:spcPct val="115000"/>
                        </a:lnSpc>
                        <a:spcBef>
                          <a:spcPts val="0"/>
                        </a:spcBef>
                        <a:spcAft>
                          <a:spcPts val="0"/>
                        </a:spcAft>
                      </a:pPr>
                      <a:r>
                        <a:rPr lang="ka-GE" sz="1100" dirty="0">
                          <a:effectLst/>
                        </a:rPr>
                        <a:t>სლოვენია</a:t>
                      </a:r>
                      <a:endParaRPr lang="en-US" sz="1100" dirty="0">
                        <a:effectLst/>
                        <a:latin typeface="Cambria" panose="02040503050406030204" pitchFamily="18" charset="0"/>
                        <a:ea typeface="SimSun" panose="02010600030101010101" pitchFamily="2" charset="-122"/>
                        <a:cs typeface="Times New Roman" panose="02020603050405020304" pitchFamily="18" charset="0"/>
                      </a:endParaRPr>
                    </a:p>
                  </a:txBody>
                  <a:tcPr marL="73025" marR="73025" marT="0" marB="0"/>
                </a:tc>
                <a:tc>
                  <a:txBody>
                    <a:bodyPr/>
                    <a:lstStyle/>
                    <a:p>
                      <a:pPr marL="0" marR="0" algn="ctr">
                        <a:spcBef>
                          <a:spcPts val="0"/>
                        </a:spcBef>
                        <a:spcAft>
                          <a:spcPts val="0"/>
                        </a:spcAft>
                      </a:pPr>
                      <a:r>
                        <a:rPr lang="en-US" sz="1400">
                          <a:effectLst/>
                        </a:rPr>
                        <a:t>2,161</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9.2</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71.7</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12.1</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extLst>
                  <a:ext uri="{0D108BD9-81ED-4DB2-BD59-A6C34878D82A}">
                    <a16:rowId xmlns:a16="http://schemas.microsoft.com/office/drawing/2014/main" val="3614176557"/>
                  </a:ext>
                </a:extLst>
              </a:tr>
              <a:tr h="527308">
                <a:tc>
                  <a:txBody>
                    <a:bodyPr/>
                    <a:lstStyle/>
                    <a:p>
                      <a:pPr marL="228600" marR="0" indent="-228600">
                        <a:lnSpc>
                          <a:spcPct val="115000"/>
                        </a:lnSpc>
                        <a:spcBef>
                          <a:spcPts val="0"/>
                        </a:spcBef>
                        <a:spcAft>
                          <a:spcPts val="0"/>
                        </a:spcAft>
                      </a:pPr>
                      <a:r>
                        <a:rPr lang="ka-GE" sz="1100" dirty="0">
                          <a:effectLst/>
                        </a:rPr>
                        <a:t>საშუალოზე მაღალი შემოსავლის ქვეყნები</a:t>
                      </a:r>
                      <a:endParaRPr lang="en-US" sz="1100" dirty="0">
                        <a:effectLst/>
                        <a:latin typeface="Cambria" panose="02040503050406030204" pitchFamily="18" charset="0"/>
                        <a:ea typeface="SimSun" panose="02010600030101010101" pitchFamily="2" charset="-122"/>
                        <a:cs typeface="Times New Roman" panose="02020603050405020304" pitchFamily="18" charset="0"/>
                      </a:endParaRPr>
                    </a:p>
                  </a:txBody>
                  <a:tcPr marL="73025" marR="73025" marT="0" marB="0"/>
                </a:tc>
                <a:tc>
                  <a:txBody>
                    <a:bodyPr/>
                    <a:lstStyle/>
                    <a:p>
                      <a:pPr marL="0" marR="0" algn="ctr">
                        <a:spcBef>
                          <a:spcPts val="0"/>
                        </a:spcBef>
                        <a:spcAft>
                          <a:spcPts val="0"/>
                        </a:spcAft>
                      </a:pPr>
                      <a:r>
                        <a:rPr lang="en-US" sz="1400" dirty="0">
                          <a:effectLst/>
                        </a:rPr>
                        <a:t>494</a:t>
                      </a:r>
                      <a:endParaRPr lang="en-US" sz="2400" dirty="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7.0</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66.6</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24.9</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extLst>
                  <a:ext uri="{0D108BD9-81ED-4DB2-BD59-A6C34878D82A}">
                    <a16:rowId xmlns:a16="http://schemas.microsoft.com/office/drawing/2014/main" val="2419128760"/>
                  </a:ext>
                </a:extLst>
              </a:tr>
              <a:tr h="477416">
                <a:tc>
                  <a:txBody>
                    <a:bodyPr/>
                    <a:lstStyle/>
                    <a:p>
                      <a:pPr marL="228600" marR="0" indent="-228600">
                        <a:lnSpc>
                          <a:spcPct val="115000"/>
                        </a:lnSpc>
                        <a:spcBef>
                          <a:spcPts val="0"/>
                        </a:spcBef>
                        <a:spcAft>
                          <a:spcPts val="0"/>
                        </a:spcAft>
                      </a:pPr>
                      <a:r>
                        <a:rPr lang="ka-GE" sz="1100" dirty="0">
                          <a:effectLst/>
                        </a:rPr>
                        <a:t>ევროპა და ცენტრალური აზია</a:t>
                      </a:r>
                      <a:endParaRPr lang="en-US" sz="1100" dirty="0">
                        <a:effectLst/>
                        <a:latin typeface="Cambria" panose="02040503050406030204" pitchFamily="18" charset="0"/>
                        <a:ea typeface="SimSun" panose="02010600030101010101" pitchFamily="2" charset="-122"/>
                        <a:cs typeface="Times New Roman" panose="02020603050405020304" pitchFamily="18" charset="0"/>
                      </a:endParaRPr>
                    </a:p>
                  </a:txBody>
                  <a:tcPr marL="73025" marR="73025" marT="0" marB="0"/>
                </a:tc>
                <a:tc>
                  <a:txBody>
                    <a:bodyPr/>
                    <a:lstStyle/>
                    <a:p>
                      <a:pPr marL="0" marR="0" algn="ctr">
                        <a:spcBef>
                          <a:spcPts val="0"/>
                        </a:spcBef>
                        <a:spcAft>
                          <a:spcPts val="0"/>
                        </a:spcAft>
                      </a:pPr>
                      <a:r>
                        <a:rPr lang="en-US" sz="1400" dirty="0">
                          <a:effectLst/>
                        </a:rPr>
                        <a:t>481</a:t>
                      </a:r>
                      <a:endParaRPr lang="en-US" sz="2400" dirty="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dirty="0">
                          <a:effectLst/>
                        </a:rPr>
                        <a:t>6.1</a:t>
                      </a:r>
                      <a:endParaRPr lang="en-US" sz="2400" dirty="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dirty="0">
                          <a:effectLst/>
                        </a:rPr>
                        <a:t>48.4</a:t>
                      </a:r>
                      <a:endParaRPr lang="en-US" sz="2400" dirty="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dirty="0">
                          <a:effectLst/>
                        </a:rPr>
                        <a:t>43.9</a:t>
                      </a:r>
                      <a:endParaRPr lang="en-US" sz="2400" dirty="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extLst>
                  <a:ext uri="{0D108BD9-81ED-4DB2-BD59-A6C34878D82A}">
                    <a16:rowId xmlns:a16="http://schemas.microsoft.com/office/drawing/2014/main" val="591565666"/>
                  </a:ext>
                </a:extLst>
              </a:tr>
            </a:tbl>
          </a:graphicData>
        </a:graphic>
      </p:graphicFrame>
    </p:spTree>
    <p:extLst>
      <p:ext uri="{BB962C8B-B14F-4D97-AF65-F5344CB8AC3E}">
        <p14:creationId xmlns:p14="http://schemas.microsoft.com/office/powerpoint/2010/main" val="47555669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 name="Chart 21"/>
          <p:cNvGraphicFramePr>
            <a:graphicFrameLocks/>
          </p:cNvGraphicFramePr>
          <p:nvPr>
            <p:extLst>
              <p:ext uri="{D42A27DB-BD31-4B8C-83A1-F6EECF244321}">
                <p14:modId xmlns:p14="http://schemas.microsoft.com/office/powerpoint/2010/main" val="3127030715"/>
              </p:ext>
            </p:extLst>
          </p:nvPr>
        </p:nvGraphicFramePr>
        <p:xfrm>
          <a:off x="107504" y="1484784"/>
          <a:ext cx="9036496" cy="5275895"/>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161256" y="103491"/>
            <a:ext cx="8928992" cy="1143000"/>
          </a:xfrm>
        </p:spPr>
        <p:txBody>
          <a:bodyPr>
            <a:noAutofit/>
          </a:bodyPr>
          <a:lstStyle/>
          <a:p>
            <a:r>
              <a:rPr lang="ka-GE" dirty="0">
                <a:solidFill>
                  <a:srgbClr val="00558F"/>
                </a:solidFill>
                <a:latin typeface="+mj-lt"/>
                <a:cs typeface="Arial" panose="020B0604020202020204" pitchFamily="34" charset="0"/>
              </a:rPr>
              <a:t>„</a:t>
            </a:r>
            <a:r>
              <a:rPr lang="ka-GE" sz="2400" b="1" dirty="0">
                <a:solidFill>
                  <a:srgbClr val="00558F"/>
                </a:solidFill>
                <a:latin typeface="+mj-lt"/>
                <a:cs typeface="Arial" panose="020B0604020202020204" pitchFamily="34" charset="0"/>
              </a:rPr>
              <a:t>ჯიბიდან გადახდილი“ ხარჯები </a:t>
            </a:r>
            <a:r>
              <a:rPr lang="en-US" sz="2400" b="1" dirty="0">
                <a:solidFill>
                  <a:srgbClr val="00558F"/>
                </a:solidFill>
                <a:latin typeface="+mj-lt"/>
                <a:cs typeface="Arial" panose="020B0604020202020204" pitchFamily="34" charset="0"/>
              </a:rPr>
              <a:t>(OOPs) </a:t>
            </a:r>
            <a:r>
              <a:rPr lang="ka-GE" sz="2400" b="1" dirty="0">
                <a:solidFill>
                  <a:srgbClr val="00558F"/>
                </a:solidFill>
                <a:latin typeface="+mj-lt"/>
                <a:cs typeface="Arial" panose="020B0604020202020204" pitchFamily="34" charset="0"/>
              </a:rPr>
              <a:t>საქართველოში შემცირდა მაგრამ კვლავ ძალზე მაღალია“</a:t>
            </a:r>
            <a:endParaRPr lang="en-US" sz="2400" b="1" dirty="0">
              <a:solidFill>
                <a:srgbClr val="00558F"/>
              </a:solidFill>
              <a:latin typeface="+mj-lt"/>
              <a:cs typeface="Arial" panose="020B0604020202020204" pitchFamily="34" charset="0"/>
            </a:endParaRPr>
          </a:p>
        </p:txBody>
      </p:sp>
      <p:sp>
        <p:nvSpPr>
          <p:cNvPr id="4" name="TextBox 3"/>
          <p:cNvSpPr txBox="1"/>
          <p:nvPr/>
        </p:nvSpPr>
        <p:spPr>
          <a:xfrm>
            <a:off x="-28475" y="6635976"/>
            <a:ext cx="3016299" cy="249408"/>
          </a:xfrm>
          <a:prstGeom prst="rect">
            <a:avLst/>
          </a:prstGeom>
          <a:noFill/>
        </p:spPr>
        <p:txBody>
          <a:bodyPr wrap="square" lIns="94596" tIns="47298" rIns="94596" bIns="47298" rtlCol="0">
            <a:spAutoFit/>
          </a:bodyPr>
          <a:lstStyle/>
          <a:p>
            <a:pPr defTabSz="472980" fontAlgn="base">
              <a:spcBef>
                <a:spcPct val="0"/>
              </a:spcBef>
              <a:spcAft>
                <a:spcPct val="0"/>
              </a:spcAft>
            </a:pPr>
            <a:r>
              <a:rPr lang="en-GB" sz="1000" dirty="0">
                <a:solidFill>
                  <a:prstClr val="white">
                    <a:lumMod val="50000"/>
                  </a:prstClr>
                </a:solidFill>
                <a:latin typeface="Arial"/>
              </a:rPr>
              <a:t>Source: WHO data for 2014</a:t>
            </a:r>
          </a:p>
        </p:txBody>
      </p:sp>
      <p:grpSp>
        <p:nvGrpSpPr>
          <p:cNvPr id="9" name="Group 8"/>
          <p:cNvGrpSpPr/>
          <p:nvPr/>
        </p:nvGrpSpPr>
        <p:grpSpPr>
          <a:xfrm>
            <a:off x="1478537" y="5171610"/>
            <a:ext cx="7227456" cy="526303"/>
            <a:chOff x="-21642" y="-21527"/>
            <a:chExt cx="2430524" cy="443343"/>
          </a:xfrm>
        </p:grpSpPr>
        <p:sp>
          <p:nvSpPr>
            <p:cNvPr id="10" name="Rounded Rectangle 9"/>
            <p:cNvSpPr/>
            <p:nvPr/>
          </p:nvSpPr>
          <p:spPr>
            <a:xfrm>
              <a:off x="-21642" y="-21527"/>
              <a:ext cx="2430524" cy="443343"/>
            </a:xfrm>
            <a:prstGeom prst="roundRect">
              <a:avLst/>
            </a:prstGeom>
            <a:solidFill>
              <a:srgbClr val="00B050"/>
            </a:solid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sp>
        <p:sp>
          <p:nvSpPr>
            <p:cNvPr id="11" name="Rounded Rectangle 4"/>
            <p:cNvSpPr/>
            <p:nvPr/>
          </p:nvSpPr>
          <p:spPr>
            <a:xfrm>
              <a:off x="-12210" y="21756"/>
              <a:ext cx="2421092" cy="40005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algn="ctr" defTabSz="1244600">
                <a:lnSpc>
                  <a:spcPct val="90000"/>
                </a:lnSpc>
                <a:spcBef>
                  <a:spcPct val="0"/>
                </a:spcBef>
                <a:spcAft>
                  <a:spcPct val="35000"/>
                </a:spcAft>
              </a:pPr>
              <a:r>
                <a:rPr lang="ka-GE" sz="2400" b="1" dirty="0">
                  <a:solidFill>
                    <a:prstClr val="white"/>
                  </a:solidFill>
                  <a:latin typeface="Arial" panose="020B0604020202020204" pitchFamily="34" charset="0"/>
                  <a:cs typeface="Arial" panose="020B0604020202020204" pitchFamily="34" charset="0"/>
                </a:rPr>
                <a:t>უსაფრთხო</a:t>
              </a:r>
              <a:r>
                <a:rPr lang="en-GB" sz="2400" b="1" dirty="0">
                  <a:solidFill>
                    <a:prstClr val="white"/>
                  </a:solidFill>
                  <a:latin typeface="Arial" panose="020B0604020202020204" pitchFamily="34" charset="0"/>
                  <a:cs typeface="Arial" panose="020B0604020202020204" pitchFamily="34" charset="0"/>
                </a:rPr>
                <a:t> – </a:t>
              </a:r>
              <a:r>
                <a:rPr lang="ka-GE" sz="2400" b="1" dirty="0">
                  <a:solidFill>
                    <a:prstClr val="white"/>
                  </a:solidFill>
                  <a:latin typeface="Arial" panose="020B0604020202020204" pitchFamily="34" charset="0"/>
                  <a:cs typeface="Arial" panose="020B0604020202020204" pitchFamily="34" charset="0"/>
                </a:rPr>
                <a:t>თუ ღარიბი მოსახლეობა დაცულია</a:t>
              </a:r>
              <a:endParaRPr lang="en-US" sz="2400" b="1" dirty="0">
                <a:solidFill>
                  <a:prstClr val="white"/>
                </a:solidFill>
                <a:latin typeface="Arial" panose="020B0604020202020204" pitchFamily="34" charset="0"/>
                <a:cs typeface="Arial" panose="020B0604020202020204" pitchFamily="34" charset="0"/>
              </a:endParaRPr>
            </a:p>
          </p:txBody>
        </p:sp>
      </p:grpSp>
      <p:cxnSp>
        <p:nvCxnSpPr>
          <p:cNvPr id="7" name="Straight Connector 6"/>
          <p:cNvCxnSpPr/>
          <p:nvPr/>
        </p:nvCxnSpPr>
        <p:spPr>
          <a:xfrm>
            <a:off x="827584" y="4949728"/>
            <a:ext cx="8208912" cy="0"/>
          </a:xfrm>
          <a:prstGeom prst="line">
            <a:avLst/>
          </a:prstGeom>
          <a:ln w="76200">
            <a:solidFill>
              <a:srgbClr val="FFC000"/>
            </a:solidFill>
          </a:ln>
        </p:spPr>
        <p:style>
          <a:lnRef idx="1">
            <a:schemeClr val="accent1"/>
          </a:lnRef>
          <a:fillRef idx="0">
            <a:schemeClr val="accent1"/>
          </a:fillRef>
          <a:effectRef idx="0">
            <a:schemeClr val="accent1"/>
          </a:effectRef>
          <a:fontRef idx="minor">
            <a:schemeClr val="tx1"/>
          </a:fontRef>
        </p:style>
      </p:cxnSp>
      <p:grpSp>
        <p:nvGrpSpPr>
          <p:cNvPr id="16" name="Group 15"/>
          <p:cNvGrpSpPr/>
          <p:nvPr/>
        </p:nvGrpSpPr>
        <p:grpSpPr>
          <a:xfrm>
            <a:off x="846819" y="4099821"/>
            <a:ext cx="2353582" cy="553315"/>
            <a:chOff x="0" y="229"/>
            <a:chExt cx="2648056" cy="443343"/>
          </a:xfrm>
        </p:grpSpPr>
        <p:sp>
          <p:nvSpPr>
            <p:cNvPr id="17" name="Rounded Rectangle 16"/>
            <p:cNvSpPr/>
            <p:nvPr/>
          </p:nvSpPr>
          <p:spPr>
            <a:xfrm>
              <a:off x="0" y="229"/>
              <a:ext cx="2430524" cy="443343"/>
            </a:xfrm>
            <a:prstGeom prst="roundRect">
              <a:avLst/>
            </a:prstGeom>
            <a:solidFill>
              <a:srgbClr val="FFC000"/>
            </a:solid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sp>
        <p:sp>
          <p:nvSpPr>
            <p:cNvPr id="18" name="Rounded Rectangle 4"/>
            <p:cNvSpPr/>
            <p:nvPr/>
          </p:nvSpPr>
          <p:spPr>
            <a:xfrm>
              <a:off x="21642" y="21870"/>
              <a:ext cx="2626414" cy="40005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algn="ctr" defTabSz="1244600">
                <a:lnSpc>
                  <a:spcPct val="90000"/>
                </a:lnSpc>
                <a:spcBef>
                  <a:spcPct val="0"/>
                </a:spcBef>
                <a:spcAft>
                  <a:spcPct val="35000"/>
                </a:spcAft>
              </a:pPr>
              <a:r>
                <a:rPr lang="ka-GE" sz="2400" b="1" dirty="0">
                  <a:solidFill>
                    <a:prstClr val="white"/>
                  </a:solidFill>
                  <a:latin typeface="Arial" panose="020B0604020202020204" pitchFamily="34" charset="0"/>
                  <a:cs typeface="Arial" panose="020B0604020202020204" pitchFamily="34" charset="0"/>
                </a:rPr>
                <a:t>გაფრთხილება</a:t>
              </a:r>
              <a:endParaRPr lang="en-US" sz="2400" b="1" dirty="0">
                <a:solidFill>
                  <a:prstClr val="white"/>
                </a:solidFill>
                <a:latin typeface="Arial" panose="020B0604020202020204" pitchFamily="34" charset="0"/>
                <a:cs typeface="Arial" panose="020B0604020202020204" pitchFamily="34" charset="0"/>
              </a:endParaRPr>
            </a:p>
          </p:txBody>
        </p:sp>
      </p:grpSp>
      <p:cxnSp>
        <p:nvCxnSpPr>
          <p:cNvPr id="19" name="Straight Connector 18"/>
          <p:cNvCxnSpPr/>
          <p:nvPr/>
        </p:nvCxnSpPr>
        <p:spPr>
          <a:xfrm>
            <a:off x="827584" y="3884192"/>
            <a:ext cx="8208912" cy="0"/>
          </a:xfrm>
          <a:prstGeom prst="line">
            <a:avLst/>
          </a:prstGeom>
          <a:ln w="76200">
            <a:solidFill>
              <a:srgbClr val="C00000"/>
            </a:solidFill>
          </a:ln>
        </p:spPr>
        <p:style>
          <a:lnRef idx="1">
            <a:schemeClr val="accent1"/>
          </a:lnRef>
          <a:fillRef idx="0">
            <a:schemeClr val="accent1"/>
          </a:fillRef>
          <a:effectRef idx="0">
            <a:schemeClr val="accent1"/>
          </a:effectRef>
          <a:fontRef idx="minor">
            <a:schemeClr val="tx1"/>
          </a:fontRef>
        </p:style>
      </p:cxnSp>
      <p:grpSp>
        <p:nvGrpSpPr>
          <p:cNvPr id="14" name="Group 13"/>
          <p:cNvGrpSpPr/>
          <p:nvPr/>
        </p:nvGrpSpPr>
        <p:grpSpPr>
          <a:xfrm>
            <a:off x="846819" y="2492897"/>
            <a:ext cx="2933093" cy="1080120"/>
            <a:chOff x="0" y="229"/>
            <a:chExt cx="2430524" cy="443343"/>
          </a:xfrm>
        </p:grpSpPr>
        <p:sp>
          <p:nvSpPr>
            <p:cNvPr id="15" name="Rounded Rectangle 14"/>
            <p:cNvSpPr/>
            <p:nvPr/>
          </p:nvSpPr>
          <p:spPr>
            <a:xfrm>
              <a:off x="0" y="229"/>
              <a:ext cx="2430524" cy="443343"/>
            </a:xfrm>
            <a:prstGeom prst="roundRect">
              <a:avLst/>
            </a:prstGeom>
            <a:solidFill>
              <a:srgbClr val="C00000"/>
            </a:solid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sp>
        <p:sp>
          <p:nvSpPr>
            <p:cNvPr id="21" name="Rounded Rectangle 4"/>
            <p:cNvSpPr/>
            <p:nvPr/>
          </p:nvSpPr>
          <p:spPr>
            <a:xfrm>
              <a:off x="21642" y="21870"/>
              <a:ext cx="2387240" cy="40005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algn="ctr" defTabSz="1244600">
                <a:lnSpc>
                  <a:spcPct val="90000"/>
                </a:lnSpc>
                <a:spcBef>
                  <a:spcPct val="0"/>
                </a:spcBef>
                <a:spcAft>
                  <a:spcPct val="35000"/>
                </a:spcAft>
              </a:pPr>
              <a:r>
                <a:rPr lang="ka-GE" sz="2400" b="1" dirty="0">
                  <a:solidFill>
                    <a:prstClr val="white"/>
                  </a:solidFill>
                  <a:latin typeface="Arial" panose="020B0604020202020204" pitchFamily="34" charset="0"/>
                  <a:cs typeface="Arial" panose="020B0604020202020204" pitchFamily="34" charset="0"/>
                </a:rPr>
                <a:t>საფრთხის ზონა</a:t>
              </a:r>
              <a:endParaRPr lang="en-US" sz="2400" b="1" dirty="0">
                <a:solidFill>
                  <a:prstClr val="white"/>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15819060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458200" cy="1066800"/>
          </a:xfrm>
        </p:spPr>
        <p:txBody>
          <a:bodyPr>
            <a:noAutofit/>
          </a:bodyPr>
          <a:lstStyle/>
          <a:p>
            <a:r>
              <a:rPr lang="ka-GE" sz="2400" b="1" dirty="0"/>
              <a:t>მაღალი „ჯიბიდან გადახდილი“ ხარჯები საფრთხეს უქმნის ფინანსურ დაცვას და წვდომას</a:t>
            </a:r>
            <a:endParaRPr lang="en-US" sz="2400" b="1" dirty="0"/>
          </a:p>
        </p:txBody>
      </p:sp>
      <p:sp>
        <p:nvSpPr>
          <p:cNvPr id="3" name="Content Placeholder 2"/>
          <p:cNvSpPr>
            <a:spLocks noGrp="1"/>
          </p:cNvSpPr>
          <p:nvPr>
            <p:ph sz="half" idx="1"/>
          </p:nvPr>
        </p:nvSpPr>
        <p:spPr/>
        <p:txBody>
          <a:bodyPr>
            <a:normAutofit fontScale="77500" lnSpcReduction="20000"/>
          </a:bodyPr>
          <a:lstStyle/>
          <a:p>
            <a:r>
              <a:rPr lang="ka-GE" sz="2600" dirty="0"/>
              <a:t>მიზეზები</a:t>
            </a:r>
            <a:endParaRPr lang="en-US" sz="2600" dirty="0"/>
          </a:p>
          <a:p>
            <a:pPr lvl="1"/>
            <a:r>
              <a:rPr lang="ka-GE" sz="1900" dirty="0"/>
              <a:t>ამბულატორიული მედიკამენტების შეზღუდული დაფარვა</a:t>
            </a:r>
            <a:endParaRPr lang="en-US" sz="1900" dirty="0"/>
          </a:p>
          <a:p>
            <a:pPr lvl="1"/>
            <a:r>
              <a:rPr lang="ka-GE" sz="1900" dirty="0" err="1"/>
              <a:t>თანაგადახდის</a:t>
            </a:r>
            <a:r>
              <a:rPr lang="ka-GE" sz="1900" dirty="0"/>
              <a:t> კომპლექსური პოლიტიკა</a:t>
            </a:r>
            <a:endParaRPr lang="en-US" sz="1900" dirty="0"/>
          </a:p>
          <a:p>
            <a:pPr algn="just"/>
            <a:r>
              <a:rPr lang="ka-GE" sz="2600" dirty="0"/>
              <a:t>ხარჯვის ამ მოდელს შედეგად მოჰყვება წვდომასთან დაკავშირებული ბარიერები და ნაკლოვანებები დაფარვის თვალსაზრისით</a:t>
            </a:r>
          </a:p>
          <a:p>
            <a:pPr algn="just"/>
            <a:r>
              <a:rPr lang="ka-GE" sz="2600" dirty="0"/>
              <a:t>ჯანდაცვის სახელმწიფო ხარჯების გაწევა უნდა გაგრძელდეს და გაიზარდოს დროთა განმავლობაში</a:t>
            </a:r>
            <a:endParaRPr lang="en-US" sz="2600" dirty="0"/>
          </a:p>
        </p:txBody>
      </p:sp>
      <p:pic>
        <p:nvPicPr>
          <p:cNvPr id="5" name="Content Placeholder 7"/>
          <p:cNvPicPr>
            <a:picLocks noGrp="1"/>
          </p:cNvPicPr>
          <p:nvPr>
            <p:ph sz="half" idx="2"/>
          </p:nvPr>
        </p:nvPicPr>
        <p:blipFill>
          <a:blip r:embed="rId2" cstate="print">
            <a:extLst>
              <a:ext uri="{28A0092B-C50C-407E-A947-70E740481C1C}">
                <a14:useLocalDpi xmlns:a14="http://schemas.microsoft.com/office/drawing/2010/main" val="0"/>
              </a:ext>
            </a:extLst>
          </a:blip>
          <a:stretch>
            <a:fillRect/>
          </a:stretch>
        </p:blipFill>
        <p:spPr bwMode="auto">
          <a:xfrm>
            <a:off x="4495800" y="1752600"/>
            <a:ext cx="4191000" cy="4373563"/>
          </a:xfrm>
          <a:prstGeom prst="rect">
            <a:avLst/>
          </a:prstGeom>
          <a:noFill/>
          <a:ln w="9525">
            <a:noFill/>
            <a:miter lim="800000"/>
            <a:headEnd/>
            <a:tailEnd/>
          </a:ln>
        </p:spPr>
      </p:pic>
    </p:spTree>
    <p:extLst>
      <p:ext uri="{BB962C8B-B14F-4D97-AF65-F5344CB8AC3E}">
        <p14:creationId xmlns:p14="http://schemas.microsoft.com/office/powerpoint/2010/main" val="26995227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ka-GE" sz="2400" b="1" dirty="0"/>
              <a:t>და მაინც ფისკალური კონტექსტი არ უწყობს ხელს ხარჯების ზრდას</a:t>
            </a:r>
            <a:endParaRPr lang="en-US" sz="2400" b="1" dirty="0"/>
          </a:p>
        </p:txBody>
      </p:sp>
      <p:sp>
        <p:nvSpPr>
          <p:cNvPr id="3" name="Content Placeholder 2"/>
          <p:cNvSpPr>
            <a:spLocks noGrp="1"/>
          </p:cNvSpPr>
          <p:nvPr>
            <p:ph sz="half" idx="1"/>
          </p:nvPr>
        </p:nvSpPr>
        <p:spPr>
          <a:xfrm>
            <a:off x="457200" y="1394618"/>
            <a:ext cx="4038600" cy="4929982"/>
          </a:xfrm>
        </p:spPr>
        <p:txBody>
          <a:bodyPr>
            <a:normAutofit fontScale="92500"/>
          </a:bodyPr>
          <a:lstStyle/>
          <a:p>
            <a:pPr algn="just"/>
            <a:r>
              <a:rPr lang="ka-GE" sz="2200" dirty="0"/>
              <a:t>ადგილი ჰქონდა ადრე ეკონომიკურ ზრდას, მაგრამ ის შენელდა</a:t>
            </a:r>
          </a:p>
          <a:p>
            <a:pPr algn="just"/>
            <a:r>
              <a:rPr lang="ka-GE" sz="2200" dirty="0"/>
              <a:t>მზარდი მოთხოვნა სახელმწიფო ხარჯებზე, მათ შორის საყოველთაო დაზღვევისთვის</a:t>
            </a:r>
            <a:endParaRPr lang="en-US" sz="2200" dirty="0"/>
          </a:p>
          <a:p>
            <a:pPr algn="just"/>
            <a:r>
              <a:rPr lang="ka-GE" sz="2200" dirty="0"/>
              <a:t>შემოსავლებთან დაკავშირებული შეზღუდვები განსაკუთრებით მოკლევადიან პერიოდში</a:t>
            </a:r>
            <a:endParaRPr lang="en-US" sz="2200" dirty="0"/>
          </a:p>
          <a:p>
            <a:pPr marL="0" indent="0">
              <a:buNone/>
            </a:pPr>
            <a:endParaRPr lang="en-US" sz="2200" dirty="0">
              <a:sym typeface="Wingdings" panose="05000000000000000000" pitchFamily="2" charset="2"/>
            </a:endParaRPr>
          </a:p>
          <a:p>
            <a:pPr marL="0" indent="0">
              <a:buNone/>
            </a:pPr>
            <a:r>
              <a:rPr lang="en-US" sz="2200" dirty="0">
                <a:sym typeface="Wingdings" panose="05000000000000000000" pitchFamily="2" charset="2"/>
              </a:rPr>
              <a:t> </a:t>
            </a:r>
            <a:r>
              <a:rPr lang="ka-GE" sz="2200" dirty="0">
                <a:sym typeface="Wingdings" panose="05000000000000000000" pitchFamily="2" charset="2"/>
              </a:rPr>
              <a:t>ფისკალური მდგრადობის წინაშე არსებული გამოწვევები</a:t>
            </a:r>
            <a:endParaRPr lang="en-US" sz="2200" dirty="0"/>
          </a:p>
          <a:p>
            <a:pPr marL="0" indent="0">
              <a:buNone/>
            </a:pPr>
            <a:endParaRPr lang="en-US" dirty="0"/>
          </a:p>
        </p:txBody>
      </p:sp>
      <p:graphicFrame>
        <p:nvGraphicFramePr>
          <p:cNvPr id="7" name="Content Placeholder 6"/>
          <p:cNvGraphicFramePr>
            <a:graphicFrameLocks noGrp="1"/>
          </p:cNvGraphicFramePr>
          <p:nvPr>
            <p:ph sz="half" idx="2"/>
            <p:extLst>
              <p:ext uri="{D42A27DB-BD31-4B8C-83A1-F6EECF244321}">
                <p14:modId xmlns:p14="http://schemas.microsoft.com/office/powerpoint/2010/main" val="3492523962"/>
              </p:ext>
            </p:extLst>
          </p:nvPr>
        </p:nvGraphicFramePr>
        <p:xfrm>
          <a:off x="4648200" y="1981200"/>
          <a:ext cx="4038600" cy="4343400"/>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p:cNvSpPr txBox="1"/>
          <p:nvPr/>
        </p:nvSpPr>
        <p:spPr>
          <a:xfrm>
            <a:off x="4648200" y="1341438"/>
            <a:ext cx="4038600" cy="738664"/>
          </a:xfrm>
          <a:prstGeom prst="rect">
            <a:avLst/>
          </a:prstGeom>
          <a:noFill/>
        </p:spPr>
        <p:txBody>
          <a:bodyPr wrap="square" rtlCol="0">
            <a:spAutoFit/>
          </a:bodyPr>
          <a:lstStyle/>
          <a:p>
            <a:pPr algn="ctr"/>
            <a:r>
              <a:rPr lang="ka-GE" sz="1200" b="1" dirty="0"/>
              <a:t>ფისკალური დეფიციტის მამოძრავებელი ფაქტორები, ფისკალური ბალანსის ცვლილება </a:t>
            </a:r>
            <a:r>
              <a:rPr lang="en-US" sz="1200" b="1" dirty="0"/>
              <a:t> (</a:t>
            </a:r>
            <a:r>
              <a:rPr lang="ka-GE" sz="1200" b="1" dirty="0" err="1"/>
              <a:t>მშპ</a:t>
            </a:r>
            <a:r>
              <a:rPr lang="ka-GE" sz="1200" b="1" dirty="0"/>
              <a:t>-ს</a:t>
            </a:r>
            <a:r>
              <a:rPr lang="en-US" sz="1200" b="1" dirty="0"/>
              <a:t>%)</a:t>
            </a:r>
          </a:p>
          <a:p>
            <a:pPr algn="ctr"/>
            <a:endParaRPr lang="en-US" dirty="0"/>
          </a:p>
        </p:txBody>
      </p:sp>
      <p:sp>
        <p:nvSpPr>
          <p:cNvPr id="9" name="TextBox 8"/>
          <p:cNvSpPr txBox="1"/>
          <p:nvPr/>
        </p:nvSpPr>
        <p:spPr>
          <a:xfrm>
            <a:off x="4648200" y="6324600"/>
            <a:ext cx="4038600" cy="307777"/>
          </a:xfrm>
          <a:prstGeom prst="rect">
            <a:avLst/>
          </a:prstGeom>
          <a:noFill/>
        </p:spPr>
        <p:txBody>
          <a:bodyPr wrap="square" rtlCol="0">
            <a:spAutoFit/>
          </a:bodyPr>
          <a:lstStyle/>
          <a:p>
            <a:pPr algn="ctr"/>
            <a:r>
              <a:rPr lang="en-US" sz="1400" dirty="0"/>
              <a:t>Source: MOF and Bank staff calculations</a:t>
            </a:r>
          </a:p>
        </p:txBody>
      </p:sp>
      <p:sp>
        <p:nvSpPr>
          <p:cNvPr id="11" name="Title 1"/>
          <p:cNvSpPr txBox="1">
            <a:spLocks/>
          </p:cNvSpPr>
          <p:nvPr/>
        </p:nvSpPr>
        <p:spPr>
          <a:xfrm rot="20122083">
            <a:off x="253771" y="2618206"/>
            <a:ext cx="8147976" cy="2265363"/>
          </a:xfrm>
          <a:prstGeom prst="rect">
            <a:avLst/>
          </a:prstGeom>
          <a:solidFill>
            <a:srgbClr val="FF6600"/>
          </a:solidFill>
        </p:spPr>
        <p:txBody>
          <a:bodyPr vert="horz" lIns="91440" tIns="45720" rIns="91440" bIns="45720" rtlCol="0" anchor="ctr">
            <a:noAutofit/>
          </a:bodyPr>
          <a:lstStyle>
            <a:lvl1pPr algn="ctr" defTabSz="914400" rtl="0" eaLnBrk="1" latinLnBrk="0" hangingPunct="1">
              <a:spcBef>
                <a:spcPct val="0"/>
              </a:spcBef>
              <a:buNone/>
              <a:defRPr sz="3200" kern="1200">
                <a:solidFill>
                  <a:schemeClr val="accent1">
                    <a:lumMod val="50000"/>
                  </a:schemeClr>
                </a:solidFill>
                <a:latin typeface="Calibri" panose="020F0502020204030204" pitchFamily="34" charset="0"/>
                <a:ea typeface="+mj-ea"/>
                <a:cs typeface="+mj-cs"/>
              </a:defRPr>
            </a:lvl1pPr>
          </a:lstStyle>
          <a:p>
            <a:r>
              <a:rPr lang="ka-GE" sz="2400" b="1" dirty="0">
                <a:solidFill>
                  <a:schemeClr val="bg1"/>
                </a:solidFill>
              </a:rPr>
              <a:t>სასწრაფოდ საჭიროა ჯანდაცვის მიმდინარე ხარჯების ოპტიმიზაცია, წინააღმდეგ შემთხვევაში საფრთხე შეექმნება ჯანმრთელობის საყოველთაო დაზღვევის მხრიდან დაფარვის მდგრადობას</a:t>
            </a:r>
            <a:endParaRPr lang="en-US" sz="2400" b="1" dirty="0">
              <a:solidFill>
                <a:schemeClr val="bg1"/>
              </a:solidFill>
            </a:endParaRPr>
          </a:p>
        </p:txBody>
      </p:sp>
    </p:spTree>
    <p:extLst>
      <p:ext uri="{BB962C8B-B14F-4D97-AF65-F5344CB8AC3E}">
        <p14:creationId xmlns:p14="http://schemas.microsoft.com/office/powerpoint/2010/main" val="1051788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Effect transition="in" filter="fade">
                                      <p:cBhvr>
                                        <p:cTn id="9"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752600"/>
            <a:ext cx="7315200" cy="3621289"/>
          </a:xfrm>
        </p:spPr>
        <p:txBody>
          <a:bodyPr>
            <a:noAutofit/>
          </a:bodyPr>
          <a:lstStyle/>
          <a:p>
            <a:pPr algn="just"/>
            <a:r>
              <a:rPr lang="ka-GE" sz="3200" dirty="0"/>
              <a:t>არაეფექტურობის განმაპირობებელი სამი ძირითადი ფაქტორი:</a:t>
            </a:r>
            <a:r>
              <a:rPr lang="en-US" sz="3200" dirty="0"/>
              <a:t> </a:t>
            </a:r>
            <a:r>
              <a:rPr lang="ka-GE" sz="3200" dirty="0"/>
              <a:t>მედიკამენტების ხარჯები, შესყიდვის შეთანხმებები და მომსახურების მიწოდების სტრუქტურა - საჭიროებს დაუყოვნებელ რეაგირებას</a:t>
            </a:r>
            <a:endParaRPr lang="en-US" sz="3200" dirty="0"/>
          </a:p>
        </p:txBody>
      </p:sp>
    </p:spTree>
    <p:extLst>
      <p:ext uri="{BB962C8B-B14F-4D97-AF65-F5344CB8AC3E}">
        <p14:creationId xmlns:p14="http://schemas.microsoft.com/office/powerpoint/2010/main" val="1675521718"/>
      </p:ext>
    </p:extLst>
  </p:cSld>
  <p:clrMapOvr>
    <a:masterClrMapping/>
  </p:clrMapOvr>
  <p:transition advClick="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2400"/>
            <a:ext cx="7239000" cy="1036638"/>
          </a:xfrm>
        </p:spPr>
        <p:txBody>
          <a:bodyPr>
            <a:noAutofit/>
          </a:bodyPr>
          <a:lstStyle/>
          <a:p>
            <a:r>
              <a:rPr lang="ka-GE" sz="2400" b="1" dirty="0"/>
              <a:t>მედიკამენტებზე დიდი თანხები იხარჯება ფულის დაბალი მსყიდველობითი უნარის პირობებში</a:t>
            </a:r>
            <a:endParaRPr lang="en-US" sz="2400" b="1" dirty="0"/>
          </a:p>
        </p:txBody>
      </p:sp>
      <p:sp>
        <p:nvSpPr>
          <p:cNvPr id="3" name="Content Placeholder 2"/>
          <p:cNvSpPr>
            <a:spLocks noGrp="1"/>
          </p:cNvSpPr>
          <p:nvPr>
            <p:ph idx="1"/>
          </p:nvPr>
        </p:nvSpPr>
        <p:spPr>
          <a:xfrm>
            <a:off x="990600" y="1371600"/>
            <a:ext cx="7467600" cy="4754563"/>
          </a:xfrm>
        </p:spPr>
        <p:txBody>
          <a:bodyPr>
            <a:normAutofit fontScale="77500" lnSpcReduction="20000"/>
          </a:bodyPr>
          <a:lstStyle/>
          <a:p>
            <a:pPr algn="just"/>
            <a:r>
              <a:rPr lang="ka-GE" dirty="0"/>
              <a:t>მედიკამენტებზე ჯანდაცვის მთლიანი ხარჯების </a:t>
            </a:r>
            <a:r>
              <a:rPr lang="en-US" dirty="0"/>
              <a:t>40%</a:t>
            </a:r>
          </a:p>
          <a:p>
            <a:pPr lvl="1" algn="just"/>
            <a:r>
              <a:rPr lang="en-US" dirty="0"/>
              <a:t>OECD </a:t>
            </a:r>
            <a:r>
              <a:rPr lang="ka-GE" dirty="0"/>
              <a:t>საშუალო</a:t>
            </a:r>
            <a:r>
              <a:rPr lang="en-US" dirty="0"/>
              <a:t>: 17%</a:t>
            </a:r>
          </a:p>
          <a:p>
            <a:pPr lvl="1" algn="just"/>
            <a:r>
              <a:rPr lang="ka-GE" dirty="0"/>
              <a:t>საშუალო შემოსავლიანი ქვეყნების მაჩვენებელი</a:t>
            </a:r>
            <a:r>
              <a:rPr lang="en-US" dirty="0"/>
              <a:t>: 20-30%</a:t>
            </a:r>
          </a:p>
          <a:p>
            <a:pPr algn="just"/>
            <a:r>
              <a:rPr lang="ka-GE" dirty="0"/>
              <a:t>ქვევით აღნიშნულის უმეტესობის გადახდა „ჯიბიდან“ წარმოებს: </a:t>
            </a:r>
            <a:endParaRPr lang="en-US" dirty="0"/>
          </a:p>
          <a:p>
            <a:pPr lvl="1" algn="just"/>
            <a:r>
              <a:rPr lang="ka-GE" dirty="0"/>
              <a:t>ამბულატორიული მედიკამენტები</a:t>
            </a:r>
            <a:r>
              <a:rPr lang="en-US" dirty="0"/>
              <a:t>: </a:t>
            </a:r>
            <a:r>
              <a:rPr lang="ka-GE" dirty="0"/>
              <a:t>დაფარვაში არსებული უდიდესი ნაკლია, განაპირობებს „ჯიბიდან გადახდილ“ მაღალ ხარჯებს და ფინანსურ სირთულეებს უქმნის </a:t>
            </a:r>
            <a:r>
              <a:rPr lang="ka-GE" dirty="0" err="1"/>
              <a:t>შინამეურნეობებს</a:t>
            </a:r>
            <a:r>
              <a:rPr lang="ka-GE" dirty="0"/>
              <a:t> </a:t>
            </a:r>
          </a:p>
          <a:p>
            <a:pPr marL="339725" lvl="1" indent="-339725" algn="just">
              <a:buFont typeface="Wingdings" panose="05000000000000000000" pitchFamily="2" charset="2"/>
              <a:buChar char="§"/>
            </a:pPr>
            <a:r>
              <a:rPr lang="ka-GE" dirty="0"/>
              <a:t>პირველად სამედიცინო მომსახურებაში არ არის ან მცირედ არის გათვალისწინებული მედიკამენტების ხარჯები;</a:t>
            </a:r>
            <a:endParaRPr lang="en-US" dirty="0"/>
          </a:p>
          <a:p>
            <a:pPr algn="just"/>
            <a:r>
              <a:rPr lang="ka-GE" dirty="0" err="1"/>
              <a:t>დაბალფასიანი</a:t>
            </a:r>
            <a:r>
              <a:rPr lang="ka-GE" dirty="0"/>
              <a:t> „</a:t>
            </a:r>
            <a:r>
              <a:rPr lang="ka-GE" dirty="0" err="1"/>
              <a:t>ჯენერიკი</a:t>
            </a:r>
            <a:r>
              <a:rPr lang="ka-GE" dirty="0"/>
              <a:t>“ მედიკამენტები ნაკლებად ხელმისაწვდომია აფთიაქებში </a:t>
            </a:r>
            <a:r>
              <a:rPr lang="ka-GE" dirty="0" err="1"/>
              <a:t>მაღალფასიან</a:t>
            </a:r>
            <a:r>
              <a:rPr lang="ka-GE" dirty="0"/>
              <a:t> </a:t>
            </a:r>
            <a:r>
              <a:rPr lang="ka-GE" dirty="0" err="1"/>
              <a:t>ბრენდულ</a:t>
            </a:r>
            <a:r>
              <a:rPr lang="ka-GE" dirty="0"/>
              <a:t> მედიკამენტებთან შედარებთ;</a:t>
            </a:r>
          </a:p>
          <a:p>
            <a:pPr algn="just"/>
            <a:r>
              <a:rPr lang="ka-GE" dirty="0"/>
              <a:t>მედიკამენტების ანაზღაურება და შეძენა სახელმწიფო სექტორში კიდევ უფრო მეტად უწყობს ხელს არაეფექტურ ხარჯვას  </a:t>
            </a:r>
          </a:p>
          <a:p>
            <a:pPr marL="1084263" indent="-1084263" algn="just">
              <a:buNone/>
            </a:pPr>
            <a:r>
              <a:rPr lang="ka-GE" dirty="0"/>
              <a:t>               - საავადმყოფოები თვითონ ყიდულობენ მედიკამენტებს; ფასებში დიდი განსხვავება გულისხმობს არაეფექტურობას</a:t>
            </a:r>
          </a:p>
          <a:p>
            <a:pPr marL="0" indent="0">
              <a:buNone/>
            </a:pPr>
            <a:endParaRPr lang="en-US" dirty="0"/>
          </a:p>
          <a:p>
            <a:endParaRPr lang="en-US" dirty="0"/>
          </a:p>
        </p:txBody>
      </p:sp>
    </p:spTree>
    <p:extLst>
      <p:ext uri="{BB962C8B-B14F-4D97-AF65-F5344CB8AC3E}">
        <p14:creationId xmlns:p14="http://schemas.microsoft.com/office/powerpoint/2010/main" val="2189329949"/>
      </p:ext>
    </p:extLst>
  </p:cSld>
  <p:clrMapOvr>
    <a:masterClrMapping/>
  </p:clrMapOvr>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lumMod val="20000"/>
            <a:lumOff val="80000"/>
          </a:schemeClr>
        </a:solidFill>
        <a:ln>
          <a:solidFill>
            <a:schemeClr val="tx2">
              <a:lumMod val="75000"/>
            </a:schemeClr>
          </a:solidFill>
        </a:ln>
      </a:spPr>
      <a:bodyPr rtlCol="0" anchor="ctr"/>
      <a:lstStyle>
        <a:defPPr algn="ctr">
          <a:defRPr sz="2200"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25400" cmpd="sng">
          <a:solidFill>
            <a:schemeClr val="tx1"/>
          </a:solidFill>
          <a:prstDash val="solid"/>
          <a:tailEnd type="arrow"/>
        </a:ln>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1400-1600 PS3.4 01 Ajay Tandon .pptx" id="{F45447A0-E607-49E8-B066-9CBC51045D90}" vid="{4F163B3A-C665-4937-A17C-47D4A7A25E0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26985</TotalTime>
  <Words>916</Words>
  <Application>Microsoft Office PowerPoint</Application>
  <PresentationFormat>On-screen Show (4:3)</PresentationFormat>
  <Paragraphs>161</Paragraphs>
  <Slides>16</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SimSun</vt:lpstr>
      <vt:lpstr>Arial</vt:lpstr>
      <vt:lpstr>Calibri</vt:lpstr>
      <vt:lpstr>Cambria</vt:lpstr>
      <vt:lpstr>Sylfaen</vt:lpstr>
      <vt:lpstr>Times New Roman</vt:lpstr>
      <vt:lpstr>Wingdings</vt:lpstr>
      <vt:lpstr>2_Office Theme</vt:lpstr>
      <vt:lpstr> საყოველთაო ჯანმრთელობის დაზღვევაზე გადასვლა :  </vt:lpstr>
      <vt:lpstr>მიმდინარე ფისკალურ კონტექსტში ჯანმრთელობის საყოველთაო დაზღვევის პროგრამის მხრიდან დაფარვის და ფინანსური დაცვის მიზნები რისკის წინაშე დგას. </vt:lpstr>
      <vt:lpstr>დაფარვის მნიშვნელოვანი გაუმჯობესება ჯანმრთელობის საყოველთაო დაზღვევის პროგრამის რეფორმების შემდეგ</vt:lpstr>
      <vt:lpstr>ჯანდაცვის სახელმწიფო ხარჯები კვლავ ძალზე დაბალია ბოლოდროინდელი ზრდის მიუხედავად</vt:lpstr>
      <vt:lpstr>„ჯიბიდან გადახდილი“ ხარჯები (OOPs) საქართველოში შემცირდა მაგრამ კვლავ ძალზე მაღალია“</vt:lpstr>
      <vt:lpstr>მაღალი „ჯიბიდან გადახდილი“ ხარჯები საფრთხეს უქმნის ფინანსურ დაცვას და წვდომას</vt:lpstr>
      <vt:lpstr>და მაინც ფისკალური კონტექსტი არ უწყობს ხელს ხარჯების ზრდას</vt:lpstr>
      <vt:lpstr>არაეფექტურობის განმაპირობებელი სამი ძირითადი ფაქტორი: მედიკამენტების ხარჯები, შესყიდვის შეთანხმებები და მომსახურების მიწოდების სტრუქტურა - საჭიროებს დაუყოვნებელ რეაგირებას</vt:lpstr>
      <vt:lpstr>მედიკამენტებზე დიდი თანხები იხარჯება ფულის დაბალი მსყიდველობითი უნარის პირობებში</vt:lpstr>
      <vt:lpstr>შესყიდვის სტრატეგიები არაეფექტურია ხარისხის უზრუნველყოფის და ხარჯების თვალსაზრისით</vt:lpstr>
      <vt:lpstr>მომსახურების მიწოდება მიკერძოებულია მაღალხარჯიანი ჰოსპიტალებისა და გადაუდებელი სერვისებისკენ</vt:lpstr>
      <vt:lpstr>საჭიროა ძირითადი რეფორმები არაეფექტურობის აღმოსაფხვრელად, რომელთაგან ზოგიერთი უკვე დაწყებულია</vt:lpstr>
      <vt:lpstr>მედიკამენტებზე მაღალი ხარჯების განმაპირობებელ ფაქტორებზე რეაგირება</vt:lpstr>
      <vt:lpstr>SSA -ს გაძლიერება აქტიურ შესყიდვაზე გადასასვლელად ხარისხის უზრუნველსაყოფად ხარჯების შემცირების პირობებში</vt:lpstr>
      <vt:lpstr>მომსახურების მიწოდების რეორიენტაცია პირველად სამედიცინო მომსახურებაზე ფოკუსირებულ კოორდინირებულ სერვისებზე</vt:lpstr>
      <vt:lpstr>რეზიუმე</vt:lpstr>
    </vt:vector>
  </TitlesOfParts>
  <Company>The World Bank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Global Goal of Universal Health Care Coverage</dc:title>
  <dc:creator>Maria Eugenia Bonilla-Chacin</dc:creator>
  <cp:lastModifiedBy>Lali Gagnidze</cp:lastModifiedBy>
  <cp:revision>542</cp:revision>
  <cp:lastPrinted>2014-04-11T12:23:02Z</cp:lastPrinted>
  <dcterms:created xsi:type="dcterms:W3CDTF">2014-04-09T17:33:54Z</dcterms:created>
  <dcterms:modified xsi:type="dcterms:W3CDTF">2017-03-06T14:45:25Z</dcterms:modified>
</cp:coreProperties>
</file>