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-132" y="-2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D14262-6117-4C09-8380-C9BEF286A1F8}" type="doc">
      <dgm:prSet loTypeId="urn:microsoft.com/office/officeart/2005/8/layout/orgChart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7389CF5-96A9-442D-B3E8-B7BCB733FCF3}">
      <dgm:prSet phldrT="[Text]"/>
      <dgm:spPr/>
      <dgm:t>
        <a:bodyPr/>
        <a:lstStyle/>
        <a:p>
          <a:r>
            <a:rPr lang="ka-GE" dirty="0" smtClean="0"/>
            <a:t>ადმინისტრატორი</a:t>
          </a:r>
          <a:endParaRPr lang="en-US" dirty="0"/>
        </a:p>
      </dgm:t>
    </dgm:pt>
    <dgm:pt modelId="{DB656F02-E276-4FE2-B3D3-4164F531C0B2}" type="parTrans" cxnId="{49BAC099-EAB5-4B24-92CB-43E53B231C9F}">
      <dgm:prSet/>
      <dgm:spPr/>
      <dgm:t>
        <a:bodyPr/>
        <a:lstStyle/>
        <a:p>
          <a:endParaRPr lang="en-US"/>
        </a:p>
      </dgm:t>
    </dgm:pt>
    <dgm:pt modelId="{94457D22-CFB0-4E9B-9460-27901257B766}" type="sibTrans" cxnId="{49BAC099-EAB5-4B24-92CB-43E53B231C9F}">
      <dgm:prSet/>
      <dgm:spPr/>
      <dgm:t>
        <a:bodyPr/>
        <a:lstStyle/>
        <a:p>
          <a:endParaRPr lang="en-US"/>
        </a:p>
      </dgm:t>
    </dgm:pt>
    <dgm:pt modelId="{2A8CF1D5-6B98-4EB6-9031-0F824820FABE}" type="asst">
      <dgm:prSet phldrT="[Text]"/>
      <dgm:spPr/>
      <dgm:t>
        <a:bodyPr/>
        <a:lstStyle/>
        <a:p>
          <a:r>
            <a:rPr lang="ka-GE" dirty="0" smtClean="0"/>
            <a:t>კოორდინატორი</a:t>
          </a:r>
          <a:endParaRPr lang="en-US" dirty="0"/>
        </a:p>
      </dgm:t>
    </dgm:pt>
    <dgm:pt modelId="{D1055B33-D7F0-4D84-AEC7-C8D118FA4A67}" type="parTrans" cxnId="{B8020B2D-FC85-483D-84C6-9C59FD3C95CE}">
      <dgm:prSet/>
      <dgm:spPr/>
      <dgm:t>
        <a:bodyPr/>
        <a:lstStyle/>
        <a:p>
          <a:endParaRPr lang="en-US"/>
        </a:p>
      </dgm:t>
    </dgm:pt>
    <dgm:pt modelId="{49B07E58-12BB-4558-9E8D-65E7B2D5F24E}" type="sibTrans" cxnId="{B8020B2D-FC85-483D-84C6-9C59FD3C95CE}">
      <dgm:prSet/>
      <dgm:spPr/>
      <dgm:t>
        <a:bodyPr/>
        <a:lstStyle/>
        <a:p>
          <a:endParaRPr lang="en-US"/>
        </a:p>
      </dgm:t>
    </dgm:pt>
    <dgm:pt modelId="{D5726796-EE4C-4746-B532-A90E2A7D37C1}">
      <dgm:prSet phldrT="[Text]"/>
      <dgm:spPr/>
      <dgm:t>
        <a:bodyPr/>
        <a:lstStyle/>
        <a:p>
          <a:r>
            <a:rPr lang="ka-GE" dirty="0" smtClean="0"/>
            <a:t>თანამშრომელი</a:t>
          </a:r>
          <a:endParaRPr lang="en-US" dirty="0"/>
        </a:p>
      </dgm:t>
    </dgm:pt>
    <dgm:pt modelId="{8647B142-D3D3-43A3-890F-6F4B7C23676D}" type="parTrans" cxnId="{62643D5F-DB6A-414C-A7B4-581A9599D9C8}">
      <dgm:prSet/>
      <dgm:spPr/>
      <dgm:t>
        <a:bodyPr/>
        <a:lstStyle/>
        <a:p>
          <a:endParaRPr lang="en-US"/>
        </a:p>
      </dgm:t>
    </dgm:pt>
    <dgm:pt modelId="{753DB489-190D-4669-B49A-8A8F7C137ABF}" type="sibTrans" cxnId="{62643D5F-DB6A-414C-A7B4-581A9599D9C8}">
      <dgm:prSet/>
      <dgm:spPr/>
      <dgm:t>
        <a:bodyPr/>
        <a:lstStyle/>
        <a:p>
          <a:endParaRPr lang="en-US"/>
        </a:p>
      </dgm:t>
    </dgm:pt>
    <dgm:pt modelId="{A859C489-3D5C-4250-844C-BC37828C5A56}" type="asst">
      <dgm:prSet phldrT="[Text]"/>
      <dgm:spPr/>
      <dgm:t>
        <a:bodyPr/>
        <a:lstStyle/>
        <a:p>
          <a:r>
            <a:rPr lang="ka-GE" dirty="0" smtClean="0"/>
            <a:t>კურატორი</a:t>
          </a:r>
          <a:endParaRPr lang="en-US" dirty="0"/>
        </a:p>
      </dgm:t>
    </dgm:pt>
    <dgm:pt modelId="{B9255C77-63AA-4845-81E6-F219320050C2}" type="parTrans" cxnId="{F564FADF-2BBC-46F2-91FE-D4BA48F183D3}">
      <dgm:prSet/>
      <dgm:spPr/>
      <dgm:t>
        <a:bodyPr/>
        <a:lstStyle/>
        <a:p>
          <a:endParaRPr lang="en-US"/>
        </a:p>
      </dgm:t>
    </dgm:pt>
    <dgm:pt modelId="{F93CDE52-87D5-48F7-A2FF-64DB7D35F0BD}" type="sibTrans" cxnId="{F564FADF-2BBC-46F2-91FE-D4BA48F183D3}">
      <dgm:prSet/>
      <dgm:spPr/>
      <dgm:t>
        <a:bodyPr/>
        <a:lstStyle/>
        <a:p>
          <a:endParaRPr lang="en-US"/>
        </a:p>
      </dgm:t>
    </dgm:pt>
    <dgm:pt modelId="{193B1E93-2045-414C-9F7E-B0993B551008}">
      <dgm:prSet phldrT="[Text]"/>
      <dgm:spPr/>
      <dgm:t>
        <a:bodyPr/>
        <a:lstStyle/>
        <a:p>
          <a:r>
            <a:rPr lang="ka-GE" dirty="0" smtClean="0"/>
            <a:t>თემატურად პასუხისმგებელი პირი</a:t>
          </a:r>
          <a:endParaRPr lang="en-US" dirty="0"/>
        </a:p>
      </dgm:t>
    </dgm:pt>
    <dgm:pt modelId="{09ECB341-4C7A-4FF6-82DA-4DE0942F9861}" type="parTrans" cxnId="{8D42D210-1808-4DA2-BEB5-64B43752C181}">
      <dgm:prSet/>
      <dgm:spPr/>
      <dgm:t>
        <a:bodyPr/>
        <a:lstStyle/>
        <a:p>
          <a:endParaRPr lang="en-US"/>
        </a:p>
      </dgm:t>
    </dgm:pt>
    <dgm:pt modelId="{6A2E18EE-FF13-404A-8097-8227B31E45F5}" type="sibTrans" cxnId="{8D42D210-1808-4DA2-BEB5-64B43752C181}">
      <dgm:prSet/>
      <dgm:spPr/>
      <dgm:t>
        <a:bodyPr/>
        <a:lstStyle/>
        <a:p>
          <a:endParaRPr lang="en-US"/>
        </a:p>
      </dgm:t>
    </dgm:pt>
    <dgm:pt modelId="{A37D0784-FB7B-4C9C-AD83-72226DE1C113}" type="pres">
      <dgm:prSet presAssocID="{DFD14262-6117-4C09-8380-C9BEF286A1F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08C9C60-1EAA-492A-99A8-08FB8758F087}" type="pres">
      <dgm:prSet presAssocID="{57389CF5-96A9-442D-B3E8-B7BCB733FCF3}" presName="hierRoot1" presStyleCnt="0">
        <dgm:presLayoutVars>
          <dgm:hierBranch val="init"/>
        </dgm:presLayoutVars>
      </dgm:prSet>
      <dgm:spPr/>
    </dgm:pt>
    <dgm:pt modelId="{271B166B-57E7-4C94-9D7F-7BD0B3402476}" type="pres">
      <dgm:prSet presAssocID="{57389CF5-96A9-442D-B3E8-B7BCB733FCF3}" presName="rootComposite1" presStyleCnt="0"/>
      <dgm:spPr/>
    </dgm:pt>
    <dgm:pt modelId="{D8B1AD2E-4768-47D8-B74A-6B7CEBE2DFDA}" type="pres">
      <dgm:prSet presAssocID="{57389CF5-96A9-442D-B3E8-B7BCB733FCF3}" presName="rootText1" presStyleLbl="node0" presStyleIdx="0" presStyleCnt="1" custLinFactNeighborX="-52646" custLinFactNeighborY="656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720CD1-E872-424C-86F3-6B245A15B41C}" type="pres">
      <dgm:prSet presAssocID="{57389CF5-96A9-442D-B3E8-B7BCB733FCF3}" presName="rootConnector1" presStyleLbl="node1" presStyleIdx="0" presStyleCnt="0"/>
      <dgm:spPr/>
    </dgm:pt>
    <dgm:pt modelId="{6AE3ECD6-9ED9-4B5D-AAE5-1CED583A1A58}" type="pres">
      <dgm:prSet presAssocID="{57389CF5-96A9-442D-B3E8-B7BCB733FCF3}" presName="hierChild2" presStyleCnt="0"/>
      <dgm:spPr/>
    </dgm:pt>
    <dgm:pt modelId="{A692BB89-F824-403F-957C-C672C475878C}" type="pres">
      <dgm:prSet presAssocID="{57389CF5-96A9-442D-B3E8-B7BCB733FCF3}" presName="hierChild3" presStyleCnt="0"/>
      <dgm:spPr/>
    </dgm:pt>
    <dgm:pt modelId="{49D075C9-1C69-490A-8500-C2815D320A92}" type="pres">
      <dgm:prSet presAssocID="{D1055B33-D7F0-4D84-AEC7-C8D118FA4A67}" presName="Name111" presStyleLbl="parChTrans1D2" presStyleIdx="0" presStyleCnt="1"/>
      <dgm:spPr/>
    </dgm:pt>
    <dgm:pt modelId="{01D17C65-E89C-4476-9A29-734152C4A811}" type="pres">
      <dgm:prSet presAssocID="{2A8CF1D5-6B98-4EB6-9031-0F824820FABE}" presName="hierRoot3" presStyleCnt="0">
        <dgm:presLayoutVars>
          <dgm:hierBranch val="init"/>
        </dgm:presLayoutVars>
      </dgm:prSet>
      <dgm:spPr/>
    </dgm:pt>
    <dgm:pt modelId="{11DD7773-7EA1-4341-B6E6-38126C8DE828}" type="pres">
      <dgm:prSet presAssocID="{2A8CF1D5-6B98-4EB6-9031-0F824820FABE}" presName="rootComposite3" presStyleCnt="0"/>
      <dgm:spPr/>
    </dgm:pt>
    <dgm:pt modelId="{E6F1329A-2FE4-4C1A-8B30-BFD2599492DE}" type="pres">
      <dgm:prSet presAssocID="{2A8CF1D5-6B98-4EB6-9031-0F824820FABE}" presName="rootText3" presStyleLbl="asst1" presStyleIdx="0" presStyleCnt="2" custLinFactNeighborX="80077" custLinFactNeighborY="9288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B11F434-EC7F-4C61-87D8-45D171F2C532}" type="pres">
      <dgm:prSet presAssocID="{2A8CF1D5-6B98-4EB6-9031-0F824820FABE}" presName="rootConnector3" presStyleLbl="asst1" presStyleIdx="0" presStyleCnt="2"/>
      <dgm:spPr/>
    </dgm:pt>
    <dgm:pt modelId="{6AE26C78-7D2F-4311-849F-DE09B90EF8AF}" type="pres">
      <dgm:prSet presAssocID="{2A8CF1D5-6B98-4EB6-9031-0F824820FABE}" presName="hierChild6" presStyleCnt="0"/>
      <dgm:spPr/>
    </dgm:pt>
    <dgm:pt modelId="{A1D8C2D7-4ACE-49BE-B42E-66F9745E2E4E}" type="pres">
      <dgm:prSet presAssocID="{2A8CF1D5-6B98-4EB6-9031-0F824820FABE}" presName="hierChild7" presStyleCnt="0"/>
      <dgm:spPr/>
    </dgm:pt>
    <dgm:pt modelId="{F7D8B9E8-0807-4B1E-B8B9-E121616B879B}" type="pres">
      <dgm:prSet presAssocID="{B9255C77-63AA-4845-81E6-F219320050C2}" presName="Name111" presStyleLbl="parChTrans1D3" presStyleIdx="0" presStyleCnt="1"/>
      <dgm:spPr/>
    </dgm:pt>
    <dgm:pt modelId="{768727CD-B882-4740-8AFB-10B7AA6EE00B}" type="pres">
      <dgm:prSet presAssocID="{A859C489-3D5C-4250-844C-BC37828C5A56}" presName="hierRoot3" presStyleCnt="0">
        <dgm:presLayoutVars>
          <dgm:hierBranch val="init"/>
        </dgm:presLayoutVars>
      </dgm:prSet>
      <dgm:spPr/>
    </dgm:pt>
    <dgm:pt modelId="{29C9455A-970C-4934-9D6F-C041D4EB0840}" type="pres">
      <dgm:prSet presAssocID="{A859C489-3D5C-4250-844C-BC37828C5A56}" presName="rootComposite3" presStyleCnt="0"/>
      <dgm:spPr/>
    </dgm:pt>
    <dgm:pt modelId="{049B6C2B-FFDF-4F18-A98A-0C271596FEE8}" type="pres">
      <dgm:prSet presAssocID="{A859C489-3D5C-4250-844C-BC37828C5A56}" presName="rootText3" presStyleLbl="asst1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95CCBAE-3523-46C1-96F5-C2CA49E8AB93}" type="pres">
      <dgm:prSet presAssocID="{A859C489-3D5C-4250-844C-BC37828C5A56}" presName="rootConnector3" presStyleLbl="asst1" presStyleIdx="1" presStyleCnt="2"/>
      <dgm:spPr/>
    </dgm:pt>
    <dgm:pt modelId="{E741F115-D610-4014-A030-EAE40F03BDF9}" type="pres">
      <dgm:prSet presAssocID="{A859C489-3D5C-4250-844C-BC37828C5A56}" presName="hierChild6" presStyleCnt="0"/>
      <dgm:spPr/>
    </dgm:pt>
    <dgm:pt modelId="{95BD6E6C-4FDD-4FE0-BDC4-C42E25A1D221}" type="pres">
      <dgm:prSet presAssocID="{09ECB341-4C7A-4FF6-82DA-4DE0942F9861}" presName="Name37" presStyleLbl="parChTrans1D4" presStyleIdx="0" presStyleCnt="2"/>
      <dgm:spPr/>
    </dgm:pt>
    <dgm:pt modelId="{36D1BCE4-AB84-4E2C-B3B7-22C0955035DB}" type="pres">
      <dgm:prSet presAssocID="{193B1E93-2045-414C-9F7E-B0993B551008}" presName="hierRoot2" presStyleCnt="0">
        <dgm:presLayoutVars>
          <dgm:hierBranch val="init"/>
        </dgm:presLayoutVars>
      </dgm:prSet>
      <dgm:spPr/>
    </dgm:pt>
    <dgm:pt modelId="{4A622BF3-B65D-48A2-98F7-91384D05D35B}" type="pres">
      <dgm:prSet presAssocID="{193B1E93-2045-414C-9F7E-B0993B551008}" presName="rootComposite" presStyleCnt="0"/>
      <dgm:spPr/>
    </dgm:pt>
    <dgm:pt modelId="{58176A3B-5167-44FD-B0F0-8E3E72B790C0}" type="pres">
      <dgm:prSet presAssocID="{193B1E93-2045-414C-9F7E-B0993B551008}" presName="rootText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E99321-4D22-4610-A4C8-69D7D298403D}" type="pres">
      <dgm:prSet presAssocID="{193B1E93-2045-414C-9F7E-B0993B551008}" presName="rootConnector" presStyleLbl="node4" presStyleIdx="0" presStyleCnt="2"/>
      <dgm:spPr/>
    </dgm:pt>
    <dgm:pt modelId="{145DA0A2-7DC1-4E29-BBF2-D8B6BF3B5118}" type="pres">
      <dgm:prSet presAssocID="{193B1E93-2045-414C-9F7E-B0993B551008}" presName="hierChild4" presStyleCnt="0"/>
      <dgm:spPr/>
    </dgm:pt>
    <dgm:pt modelId="{53846D09-CC9A-4E0D-986C-414056FAAA65}" type="pres">
      <dgm:prSet presAssocID="{8647B142-D3D3-43A3-890F-6F4B7C23676D}" presName="Name37" presStyleLbl="parChTrans1D4" presStyleIdx="1" presStyleCnt="2"/>
      <dgm:spPr/>
    </dgm:pt>
    <dgm:pt modelId="{7AAE2874-FEF9-44E3-8D1A-ADB843371032}" type="pres">
      <dgm:prSet presAssocID="{D5726796-EE4C-4746-B532-A90E2A7D37C1}" presName="hierRoot2" presStyleCnt="0">
        <dgm:presLayoutVars>
          <dgm:hierBranch val="init"/>
        </dgm:presLayoutVars>
      </dgm:prSet>
      <dgm:spPr/>
    </dgm:pt>
    <dgm:pt modelId="{596530B7-7ED8-4B32-94F6-6E5DACDEFBE8}" type="pres">
      <dgm:prSet presAssocID="{D5726796-EE4C-4746-B532-A90E2A7D37C1}" presName="rootComposite" presStyleCnt="0"/>
      <dgm:spPr/>
    </dgm:pt>
    <dgm:pt modelId="{C94079D1-5374-4E14-80A7-98A9114F8942}" type="pres">
      <dgm:prSet presAssocID="{D5726796-EE4C-4746-B532-A90E2A7D37C1}" presName="rootText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07AEF1C-77D7-47BB-BEF7-47FCABA9EC6F}" type="pres">
      <dgm:prSet presAssocID="{D5726796-EE4C-4746-B532-A90E2A7D37C1}" presName="rootConnector" presStyleLbl="node4" presStyleIdx="1" presStyleCnt="2"/>
      <dgm:spPr/>
    </dgm:pt>
    <dgm:pt modelId="{3D0F6BA7-3711-4DB2-A47A-A184271BA3A4}" type="pres">
      <dgm:prSet presAssocID="{D5726796-EE4C-4746-B532-A90E2A7D37C1}" presName="hierChild4" presStyleCnt="0"/>
      <dgm:spPr/>
    </dgm:pt>
    <dgm:pt modelId="{A1067C7A-BAA2-48C6-9C6B-E7AD7D9FF92A}" type="pres">
      <dgm:prSet presAssocID="{D5726796-EE4C-4746-B532-A90E2A7D37C1}" presName="hierChild5" presStyleCnt="0"/>
      <dgm:spPr/>
    </dgm:pt>
    <dgm:pt modelId="{67D29926-8025-4D8F-A702-FB6C65513B0D}" type="pres">
      <dgm:prSet presAssocID="{193B1E93-2045-414C-9F7E-B0993B551008}" presName="hierChild5" presStyleCnt="0"/>
      <dgm:spPr/>
    </dgm:pt>
    <dgm:pt modelId="{00D840BE-DD50-411F-B396-590DCDDF26F7}" type="pres">
      <dgm:prSet presAssocID="{A859C489-3D5C-4250-844C-BC37828C5A56}" presName="hierChild7" presStyleCnt="0"/>
      <dgm:spPr/>
    </dgm:pt>
  </dgm:ptLst>
  <dgm:cxnLst>
    <dgm:cxn modelId="{D1BACF2E-2475-4468-82B8-8ECE2D1F07B1}" type="presOf" srcId="{D1055B33-D7F0-4D84-AEC7-C8D118FA4A67}" destId="{49D075C9-1C69-490A-8500-C2815D320A92}" srcOrd="0" destOrd="0" presId="urn:microsoft.com/office/officeart/2005/8/layout/orgChart1"/>
    <dgm:cxn modelId="{BF41FE1C-9F24-41DC-8F51-EC618A1C156B}" type="presOf" srcId="{2A8CF1D5-6B98-4EB6-9031-0F824820FABE}" destId="{E6F1329A-2FE4-4C1A-8B30-BFD2599492DE}" srcOrd="0" destOrd="0" presId="urn:microsoft.com/office/officeart/2005/8/layout/orgChart1"/>
    <dgm:cxn modelId="{178F1132-7B11-467B-84B6-17AA20E1C88E}" type="presOf" srcId="{57389CF5-96A9-442D-B3E8-B7BCB733FCF3}" destId="{D8B1AD2E-4768-47D8-B74A-6B7CEBE2DFDA}" srcOrd="0" destOrd="0" presId="urn:microsoft.com/office/officeart/2005/8/layout/orgChart1"/>
    <dgm:cxn modelId="{49BAC099-EAB5-4B24-92CB-43E53B231C9F}" srcId="{DFD14262-6117-4C09-8380-C9BEF286A1F8}" destId="{57389CF5-96A9-442D-B3E8-B7BCB733FCF3}" srcOrd="0" destOrd="0" parTransId="{DB656F02-E276-4FE2-B3D3-4164F531C0B2}" sibTransId="{94457D22-CFB0-4E9B-9460-27901257B766}"/>
    <dgm:cxn modelId="{24AA944F-4DCC-4961-BDBA-157CA1E1084D}" type="presOf" srcId="{09ECB341-4C7A-4FF6-82DA-4DE0942F9861}" destId="{95BD6E6C-4FDD-4FE0-BDC4-C42E25A1D221}" srcOrd="0" destOrd="0" presId="urn:microsoft.com/office/officeart/2005/8/layout/orgChart1"/>
    <dgm:cxn modelId="{79A9E678-8A2D-43F7-82F6-A3CB8DE3C03B}" type="presOf" srcId="{B9255C77-63AA-4845-81E6-F219320050C2}" destId="{F7D8B9E8-0807-4B1E-B8B9-E121616B879B}" srcOrd="0" destOrd="0" presId="urn:microsoft.com/office/officeart/2005/8/layout/orgChart1"/>
    <dgm:cxn modelId="{7D6516EB-013A-43B5-984E-8DEEE1D6F0A2}" type="presOf" srcId="{57389CF5-96A9-442D-B3E8-B7BCB733FCF3}" destId="{73720CD1-E872-424C-86F3-6B245A15B41C}" srcOrd="1" destOrd="0" presId="urn:microsoft.com/office/officeart/2005/8/layout/orgChart1"/>
    <dgm:cxn modelId="{2DD2FAB2-E996-4190-AAC0-289FE8FE3DCF}" type="presOf" srcId="{D5726796-EE4C-4746-B532-A90E2A7D37C1}" destId="{C94079D1-5374-4E14-80A7-98A9114F8942}" srcOrd="0" destOrd="0" presId="urn:microsoft.com/office/officeart/2005/8/layout/orgChart1"/>
    <dgm:cxn modelId="{5BD11EAC-7B87-41B2-AD1D-C0DB19811027}" type="presOf" srcId="{193B1E93-2045-414C-9F7E-B0993B551008}" destId="{56E99321-4D22-4610-A4C8-69D7D298403D}" srcOrd="1" destOrd="0" presId="urn:microsoft.com/office/officeart/2005/8/layout/orgChart1"/>
    <dgm:cxn modelId="{B8020B2D-FC85-483D-84C6-9C59FD3C95CE}" srcId="{57389CF5-96A9-442D-B3E8-B7BCB733FCF3}" destId="{2A8CF1D5-6B98-4EB6-9031-0F824820FABE}" srcOrd="0" destOrd="0" parTransId="{D1055B33-D7F0-4D84-AEC7-C8D118FA4A67}" sibTransId="{49B07E58-12BB-4558-9E8D-65E7B2D5F24E}"/>
    <dgm:cxn modelId="{FD31355A-3A43-4AD2-98DF-DE6A2E063040}" type="presOf" srcId="{D5726796-EE4C-4746-B532-A90E2A7D37C1}" destId="{207AEF1C-77D7-47BB-BEF7-47FCABA9EC6F}" srcOrd="1" destOrd="0" presId="urn:microsoft.com/office/officeart/2005/8/layout/orgChart1"/>
    <dgm:cxn modelId="{F564FADF-2BBC-46F2-91FE-D4BA48F183D3}" srcId="{2A8CF1D5-6B98-4EB6-9031-0F824820FABE}" destId="{A859C489-3D5C-4250-844C-BC37828C5A56}" srcOrd="0" destOrd="0" parTransId="{B9255C77-63AA-4845-81E6-F219320050C2}" sibTransId="{F93CDE52-87D5-48F7-A2FF-64DB7D35F0BD}"/>
    <dgm:cxn modelId="{9A0ED633-35CF-4FE2-A6ED-2DB11416731F}" type="presOf" srcId="{2A8CF1D5-6B98-4EB6-9031-0F824820FABE}" destId="{EB11F434-EC7F-4C61-87D8-45D171F2C532}" srcOrd="1" destOrd="0" presId="urn:microsoft.com/office/officeart/2005/8/layout/orgChart1"/>
    <dgm:cxn modelId="{1FE2561F-2DA0-427D-BF1B-36A4224090CC}" type="presOf" srcId="{193B1E93-2045-414C-9F7E-B0993B551008}" destId="{58176A3B-5167-44FD-B0F0-8E3E72B790C0}" srcOrd="0" destOrd="0" presId="urn:microsoft.com/office/officeart/2005/8/layout/orgChart1"/>
    <dgm:cxn modelId="{8D42D210-1808-4DA2-BEB5-64B43752C181}" srcId="{A859C489-3D5C-4250-844C-BC37828C5A56}" destId="{193B1E93-2045-414C-9F7E-B0993B551008}" srcOrd="0" destOrd="0" parTransId="{09ECB341-4C7A-4FF6-82DA-4DE0942F9861}" sibTransId="{6A2E18EE-FF13-404A-8097-8227B31E45F5}"/>
    <dgm:cxn modelId="{816E65A2-9CF9-4808-8C3B-7A4FE83E57D3}" type="presOf" srcId="{8647B142-D3D3-43A3-890F-6F4B7C23676D}" destId="{53846D09-CC9A-4E0D-986C-414056FAAA65}" srcOrd="0" destOrd="0" presId="urn:microsoft.com/office/officeart/2005/8/layout/orgChart1"/>
    <dgm:cxn modelId="{62643D5F-DB6A-414C-A7B4-581A9599D9C8}" srcId="{193B1E93-2045-414C-9F7E-B0993B551008}" destId="{D5726796-EE4C-4746-B532-A90E2A7D37C1}" srcOrd="0" destOrd="0" parTransId="{8647B142-D3D3-43A3-890F-6F4B7C23676D}" sibTransId="{753DB489-190D-4669-B49A-8A8F7C137ABF}"/>
    <dgm:cxn modelId="{7384F36C-006D-4028-88AD-D4EE7218E88C}" type="presOf" srcId="{DFD14262-6117-4C09-8380-C9BEF286A1F8}" destId="{A37D0784-FB7B-4C9C-AD83-72226DE1C113}" srcOrd="0" destOrd="0" presId="urn:microsoft.com/office/officeart/2005/8/layout/orgChart1"/>
    <dgm:cxn modelId="{48987A33-20CB-4B30-88B3-06815565551C}" type="presOf" srcId="{A859C489-3D5C-4250-844C-BC37828C5A56}" destId="{049B6C2B-FFDF-4F18-A98A-0C271596FEE8}" srcOrd="0" destOrd="0" presId="urn:microsoft.com/office/officeart/2005/8/layout/orgChart1"/>
    <dgm:cxn modelId="{C6D09354-4DBF-4ED3-9890-2315790E2944}" type="presOf" srcId="{A859C489-3D5C-4250-844C-BC37828C5A56}" destId="{495CCBAE-3523-46C1-96F5-C2CA49E8AB93}" srcOrd="1" destOrd="0" presId="urn:microsoft.com/office/officeart/2005/8/layout/orgChart1"/>
    <dgm:cxn modelId="{4F67E577-188E-4279-B9C4-9F56E7338BDA}" type="presParOf" srcId="{A37D0784-FB7B-4C9C-AD83-72226DE1C113}" destId="{E08C9C60-1EAA-492A-99A8-08FB8758F087}" srcOrd="0" destOrd="0" presId="urn:microsoft.com/office/officeart/2005/8/layout/orgChart1"/>
    <dgm:cxn modelId="{67A8D35D-6CC2-4690-B12E-F6995B5A5A1B}" type="presParOf" srcId="{E08C9C60-1EAA-492A-99A8-08FB8758F087}" destId="{271B166B-57E7-4C94-9D7F-7BD0B3402476}" srcOrd="0" destOrd="0" presId="urn:microsoft.com/office/officeart/2005/8/layout/orgChart1"/>
    <dgm:cxn modelId="{7995B982-C0B5-4E83-B2C6-11461D1F9C63}" type="presParOf" srcId="{271B166B-57E7-4C94-9D7F-7BD0B3402476}" destId="{D8B1AD2E-4768-47D8-B74A-6B7CEBE2DFDA}" srcOrd="0" destOrd="0" presId="urn:microsoft.com/office/officeart/2005/8/layout/orgChart1"/>
    <dgm:cxn modelId="{FCFEEBDD-D844-4CDD-807D-2F01B71C1B09}" type="presParOf" srcId="{271B166B-57E7-4C94-9D7F-7BD0B3402476}" destId="{73720CD1-E872-424C-86F3-6B245A15B41C}" srcOrd="1" destOrd="0" presId="urn:microsoft.com/office/officeart/2005/8/layout/orgChart1"/>
    <dgm:cxn modelId="{EF585435-471E-4F03-8638-26187B44DC4F}" type="presParOf" srcId="{E08C9C60-1EAA-492A-99A8-08FB8758F087}" destId="{6AE3ECD6-9ED9-4B5D-AAE5-1CED583A1A58}" srcOrd="1" destOrd="0" presId="urn:microsoft.com/office/officeart/2005/8/layout/orgChart1"/>
    <dgm:cxn modelId="{AA5559A5-5A42-4FA2-8F55-8C69268DFC84}" type="presParOf" srcId="{E08C9C60-1EAA-492A-99A8-08FB8758F087}" destId="{A692BB89-F824-403F-957C-C672C475878C}" srcOrd="2" destOrd="0" presId="urn:microsoft.com/office/officeart/2005/8/layout/orgChart1"/>
    <dgm:cxn modelId="{B7DB04BA-DC4B-4FDE-AA5E-30C5CEACE391}" type="presParOf" srcId="{A692BB89-F824-403F-957C-C672C475878C}" destId="{49D075C9-1C69-490A-8500-C2815D320A92}" srcOrd="0" destOrd="0" presId="urn:microsoft.com/office/officeart/2005/8/layout/orgChart1"/>
    <dgm:cxn modelId="{6737890E-C0B5-4AAD-995A-CE9CC8AF922D}" type="presParOf" srcId="{A692BB89-F824-403F-957C-C672C475878C}" destId="{01D17C65-E89C-4476-9A29-734152C4A811}" srcOrd="1" destOrd="0" presId="urn:microsoft.com/office/officeart/2005/8/layout/orgChart1"/>
    <dgm:cxn modelId="{EA91CC05-D831-484F-8B85-A415E0760AD2}" type="presParOf" srcId="{01D17C65-E89C-4476-9A29-734152C4A811}" destId="{11DD7773-7EA1-4341-B6E6-38126C8DE828}" srcOrd="0" destOrd="0" presId="urn:microsoft.com/office/officeart/2005/8/layout/orgChart1"/>
    <dgm:cxn modelId="{8DB17FBA-207F-46A6-BEE5-E2A604801926}" type="presParOf" srcId="{11DD7773-7EA1-4341-B6E6-38126C8DE828}" destId="{E6F1329A-2FE4-4C1A-8B30-BFD2599492DE}" srcOrd="0" destOrd="0" presId="urn:microsoft.com/office/officeart/2005/8/layout/orgChart1"/>
    <dgm:cxn modelId="{70EA48E7-1AEA-4E83-B7B5-3C031F0CC4BF}" type="presParOf" srcId="{11DD7773-7EA1-4341-B6E6-38126C8DE828}" destId="{EB11F434-EC7F-4C61-87D8-45D171F2C532}" srcOrd="1" destOrd="0" presId="urn:microsoft.com/office/officeart/2005/8/layout/orgChart1"/>
    <dgm:cxn modelId="{2DAFE946-76CB-4AD8-B339-700B4DD47148}" type="presParOf" srcId="{01D17C65-E89C-4476-9A29-734152C4A811}" destId="{6AE26C78-7D2F-4311-849F-DE09B90EF8AF}" srcOrd="1" destOrd="0" presId="urn:microsoft.com/office/officeart/2005/8/layout/orgChart1"/>
    <dgm:cxn modelId="{99031260-B59C-434C-B0CB-8E4330F8BB99}" type="presParOf" srcId="{01D17C65-E89C-4476-9A29-734152C4A811}" destId="{A1D8C2D7-4ACE-49BE-B42E-66F9745E2E4E}" srcOrd="2" destOrd="0" presId="urn:microsoft.com/office/officeart/2005/8/layout/orgChart1"/>
    <dgm:cxn modelId="{619C0751-F339-4BFB-85AA-A2E1595ED9FC}" type="presParOf" srcId="{A1D8C2D7-4ACE-49BE-B42E-66F9745E2E4E}" destId="{F7D8B9E8-0807-4B1E-B8B9-E121616B879B}" srcOrd="0" destOrd="0" presId="urn:microsoft.com/office/officeart/2005/8/layout/orgChart1"/>
    <dgm:cxn modelId="{01B7C680-3D1F-4D28-8A9A-808BDADBA9B3}" type="presParOf" srcId="{A1D8C2D7-4ACE-49BE-B42E-66F9745E2E4E}" destId="{768727CD-B882-4740-8AFB-10B7AA6EE00B}" srcOrd="1" destOrd="0" presId="urn:microsoft.com/office/officeart/2005/8/layout/orgChart1"/>
    <dgm:cxn modelId="{F3A04229-446B-494D-A715-E2E3B61E5C46}" type="presParOf" srcId="{768727CD-B882-4740-8AFB-10B7AA6EE00B}" destId="{29C9455A-970C-4934-9D6F-C041D4EB0840}" srcOrd="0" destOrd="0" presId="urn:microsoft.com/office/officeart/2005/8/layout/orgChart1"/>
    <dgm:cxn modelId="{D4A22593-F735-4A55-A61E-B509AFC9177B}" type="presParOf" srcId="{29C9455A-970C-4934-9D6F-C041D4EB0840}" destId="{049B6C2B-FFDF-4F18-A98A-0C271596FEE8}" srcOrd="0" destOrd="0" presId="urn:microsoft.com/office/officeart/2005/8/layout/orgChart1"/>
    <dgm:cxn modelId="{71161FB2-814C-4F97-AA5E-0BF34BECF801}" type="presParOf" srcId="{29C9455A-970C-4934-9D6F-C041D4EB0840}" destId="{495CCBAE-3523-46C1-96F5-C2CA49E8AB93}" srcOrd="1" destOrd="0" presId="urn:microsoft.com/office/officeart/2005/8/layout/orgChart1"/>
    <dgm:cxn modelId="{98687B5B-4021-4E9E-B148-3216974F3BD7}" type="presParOf" srcId="{768727CD-B882-4740-8AFB-10B7AA6EE00B}" destId="{E741F115-D610-4014-A030-EAE40F03BDF9}" srcOrd="1" destOrd="0" presId="urn:microsoft.com/office/officeart/2005/8/layout/orgChart1"/>
    <dgm:cxn modelId="{440F075E-EF4B-48D2-9A87-B3F7FC9EAB48}" type="presParOf" srcId="{E741F115-D610-4014-A030-EAE40F03BDF9}" destId="{95BD6E6C-4FDD-4FE0-BDC4-C42E25A1D221}" srcOrd="0" destOrd="0" presId="urn:microsoft.com/office/officeart/2005/8/layout/orgChart1"/>
    <dgm:cxn modelId="{A51731BC-0554-465A-90A3-19B94406FB0B}" type="presParOf" srcId="{E741F115-D610-4014-A030-EAE40F03BDF9}" destId="{36D1BCE4-AB84-4E2C-B3B7-22C0955035DB}" srcOrd="1" destOrd="0" presId="urn:microsoft.com/office/officeart/2005/8/layout/orgChart1"/>
    <dgm:cxn modelId="{EFA96F2C-0829-4574-B98E-3D3EFF5EC515}" type="presParOf" srcId="{36D1BCE4-AB84-4E2C-B3B7-22C0955035DB}" destId="{4A622BF3-B65D-48A2-98F7-91384D05D35B}" srcOrd="0" destOrd="0" presId="urn:microsoft.com/office/officeart/2005/8/layout/orgChart1"/>
    <dgm:cxn modelId="{82CC6670-A1FC-463C-A33D-C90725FE1D65}" type="presParOf" srcId="{4A622BF3-B65D-48A2-98F7-91384D05D35B}" destId="{58176A3B-5167-44FD-B0F0-8E3E72B790C0}" srcOrd="0" destOrd="0" presId="urn:microsoft.com/office/officeart/2005/8/layout/orgChart1"/>
    <dgm:cxn modelId="{474E42C5-8A93-4804-9A19-5C25FEE88D77}" type="presParOf" srcId="{4A622BF3-B65D-48A2-98F7-91384D05D35B}" destId="{56E99321-4D22-4610-A4C8-69D7D298403D}" srcOrd="1" destOrd="0" presId="urn:microsoft.com/office/officeart/2005/8/layout/orgChart1"/>
    <dgm:cxn modelId="{E1D3FAB5-5DC9-41E7-9C40-F653DDA53C63}" type="presParOf" srcId="{36D1BCE4-AB84-4E2C-B3B7-22C0955035DB}" destId="{145DA0A2-7DC1-4E29-BBF2-D8B6BF3B5118}" srcOrd="1" destOrd="0" presId="urn:microsoft.com/office/officeart/2005/8/layout/orgChart1"/>
    <dgm:cxn modelId="{C8EBE279-9920-4EC4-BFBF-0FA0B54DA743}" type="presParOf" srcId="{145DA0A2-7DC1-4E29-BBF2-D8B6BF3B5118}" destId="{53846D09-CC9A-4E0D-986C-414056FAAA65}" srcOrd="0" destOrd="0" presId="urn:microsoft.com/office/officeart/2005/8/layout/orgChart1"/>
    <dgm:cxn modelId="{E7CBB0B7-BEBE-4558-AB28-1123AE56A938}" type="presParOf" srcId="{145DA0A2-7DC1-4E29-BBF2-D8B6BF3B5118}" destId="{7AAE2874-FEF9-44E3-8D1A-ADB843371032}" srcOrd="1" destOrd="0" presId="urn:microsoft.com/office/officeart/2005/8/layout/orgChart1"/>
    <dgm:cxn modelId="{A4A1681F-B177-472D-AF7F-A422C26EF536}" type="presParOf" srcId="{7AAE2874-FEF9-44E3-8D1A-ADB843371032}" destId="{596530B7-7ED8-4B32-94F6-6E5DACDEFBE8}" srcOrd="0" destOrd="0" presId="urn:microsoft.com/office/officeart/2005/8/layout/orgChart1"/>
    <dgm:cxn modelId="{86BFA23D-0377-4E5C-B5FA-456B67BBDBCB}" type="presParOf" srcId="{596530B7-7ED8-4B32-94F6-6E5DACDEFBE8}" destId="{C94079D1-5374-4E14-80A7-98A9114F8942}" srcOrd="0" destOrd="0" presId="urn:microsoft.com/office/officeart/2005/8/layout/orgChart1"/>
    <dgm:cxn modelId="{64D628EF-A388-4DD1-A1EF-3F592AF0920A}" type="presParOf" srcId="{596530B7-7ED8-4B32-94F6-6E5DACDEFBE8}" destId="{207AEF1C-77D7-47BB-BEF7-47FCABA9EC6F}" srcOrd="1" destOrd="0" presId="urn:microsoft.com/office/officeart/2005/8/layout/orgChart1"/>
    <dgm:cxn modelId="{2E5470AE-8872-4B28-BB53-5B47F496FF2D}" type="presParOf" srcId="{7AAE2874-FEF9-44E3-8D1A-ADB843371032}" destId="{3D0F6BA7-3711-4DB2-A47A-A184271BA3A4}" srcOrd="1" destOrd="0" presId="urn:microsoft.com/office/officeart/2005/8/layout/orgChart1"/>
    <dgm:cxn modelId="{F53A2E27-DE4B-4A4F-9DEF-205DB1E51495}" type="presParOf" srcId="{7AAE2874-FEF9-44E3-8D1A-ADB843371032}" destId="{A1067C7A-BAA2-48C6-9C6B-E7AD7D9FF92A}" srcOrd="2" destOrd="0" presId="urn:microsoft.com/office/officeart/2005/8/layout/orgChart1"/>
    <dgm:cxn modelId="{DACA52B7-10BA-48FE-B3BA-FB1616E8C722}" type="presParOf" srcId="{36D1BCE4-AB84-4E2C-B3B7-22C0955035DB}" destId="{67D29926-8025-4D8F-A702-FB6C65513B0D}" srcOrd="2" destOrd="0" presId="urn:microsoft.com/office/officeart/2005/8/layout/orgChart1"/>
    <dgm:cxn modelId="{2D1EB811-72A7-42D5-BA88-447F108CA052}" type="presParOf" srcId="{768727CD-B882-4740-8AFB-10B7AA6EE00B}" destId="{00D840BE-DD50-411F-B396-590DCDDF26F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846D09-CC9A-4E0D-986C-414056FAAA65}">
      <dsp:nvSpPr>
        <dsp:cNvPr id="0" name=""/>
        <dsp:cNvSpPr/>
      </dsp:nvSpPr>
      <dsp:spPr>
        <a:xfrm>
          <a:off x="945175" y="4462695"/>
          <a:ext cx="254383" cy="7801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0110"/>
              </a:lnTo>
              <a:lnTo>
                <a:pt x="254383" y="78011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BD6E6C-4FDD-4FE0-BDC4-C42E25A1D221}">
      <dsp:nvSpPr>
        <dsp:cNvPr id="0" name=""/>
        <dsp:cNvSpPr/>
      </dsp:nvSpPr>
      <dsp:spPr>
        <a:xfrm>
          <a:off x="1577812" y="3258612"/>
          <a:ext cx="91440" cy="3561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61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D8B9E8-0807-4B1E-B8B9-E121616B879B}">
      <dsp:nvSpPr>
        <dsp:cNvPr id="0" name=""/>
        <dsp:cNvSpPr/>
      </dsp:nvSpPr>
      <dsp:spPr>
        <a:xfrm>
          <a:off x="2471478" y="2788919"/>
          <a:ext cx="1960061" cy="91440"/>
        </a:xfrm>
        <a:custGeom>
          <a:avLst/>
          <a:gdLst/>
          <a:ahLst/>
          <a:cxnLst/>
          <a:rect l="0" t="0" r="0" b="0"/>
          <a:pathLst>
            <a:path>
              <a:moveTo>
                <a:pt x="1960061" y="53232"/>
              </a:moveTo>
              <a:lnTo>
                <a:pt x="0" y="457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D075C9-1C69-490A-8500-C2815D320A92}">
      <dsp:nvSpPr>
        <dsp:cNvPr id="0" name=""/>
        <dsp:cNvSpPr/>
      </dsp:nvSpPr>
      <dsp:spPr>
        <a:xfrm>
          <a:off x="3206715" y="1406799"/>
          <a:ext cx="376878" cy="10113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1379"/>
              </a:lnTo>
              <a:lnTo>
                <a:pt x="376878" y="101137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B1AD2E-4768-47D8-B74A-6B7CEBE2DFDA}">
      <dsp:nvSpPr>
        <dsp:cNvPr id="0" name=""/>
        <dsp:cNvSpPr/>
      </dsp:nvSpPr>
      <dsp:spPr>
        <a:xfrm>
          <a:off x="2358769" y="558853"/>
          <a:ext cx="1695892" cy="84794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kern="1200" dirty="0" smtClean="0"/>
            <a:t>ადმინისტრატორი</a:t>
          </a:r>
          <a:endParaRPr lang="en-US" sz="1500" kern="1200" dirty="0"/>
        </a:p>
      </dsp:txBody>
      <dsp:txXfrm>
        <a:off x="2358769" y="558853"/>
        <a:ext cx="1695892" cy="847946"/>
      </dsp:txXfrm>
    </dsp:sp>
    <dsp:sp modelId="{E6F1329A-2FE4-4C1A-8B30-BFD2599492DE}">
      <dsp:nvSpPr>
        <dsp:cNvPr id="0" name=""/>
        <dsp:cNvSpPr/>
      </dsp:nvSpPr>
      <dsp:spPr>
        <a:xfrm>
          <a:off x="3583593" y="1994205"/>
          <a:ext cx="1695892" cy="84794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kern="1200" dirty="0" smtClean="0"/>
            <a:t>კოორდინატორი</a:t>
          </a:r>
          <a:endParaRPr lang="en-US" sz="1500" kern="1200" dirty="0"/>
        </a:p>
      </dsp:txBody>
      <dsp:txXfrm>
        <a:off x="3583593" y="1994205"/>
        <a:ext cx="1695892" cy="847946"/>
      </dsp:txXfrm>
    </dsp:sp>
    <dsp:sp modelId="{049B6C2B-FFDF-4F18-A98A-0C271596FEE8}">
      <dsp:nvSpPr>
        <dsp:cNvPr id="0" name=""/>
        <dsp:cNvSpPr/>
      </dsp:nvSpPr>
      <dsp:spPr>
        <a:xfrm>
          <a:off x="775586" y="2410665"/>
          <a:ext cx="1695892" cy="84794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kern="1200" dirty="0" smtClean="0"/>
            <a:t>კურატორი</a:t>
          </a:r>
          <a:endParaRPr lang="en-US" sz="1500" kern="1200" dirty="0"/>
        </a:p>
      </dsp:txBody>
      <dsp:txXfrm>
        <a:off x="775586" y="2410665"/>
        <a:ext cx="1695892" cy="847946"/>
      </dsp:txXfrm>
    </dsp:sp>
    <dsp:sp modelId="{58176A3B-5167-44FD-B0F0-8E3E72B790C0}">
      <dsp:nvSpPr>
        <dsp:cNvPr id="0" name=""/>
        <dsp:cNvSpPr/>
      </dsp:nvSpPr>
      <dsp:spPr>
        <a:xfrm>
          <a:off x="775586" y="3614749"/>
          <a:ext cx="1695892" cy="84794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kern="1200" dirty="0" smtClean="0"/>
            <a:t>თემატურად პასუხისმგებელი პირი</a:t>
          </a:r>
          <a:endParaRPr lang="en-US" sz="1500" kern="1200" dirty="0"/>
        </a:p>
      </dsp:txBody>
      <dsp:txXfrm>
        <a:off x="775586" y="3614749"/>
        <a:ext cx="1695892" cy="847946"/>
      </dsp:txXfrm>
    </dsp:sp>
    <dsp:sp modelId="{C94079D1-5374-4E14-80A7-98A9114F8942}">
      <dsp:nvSpPr>
        <dsp:cNvPr id="0" name=""/>
        <dsp:cNvSpPr/>
      </dsp:nvSpPr>
      <dsp:spPr>
        <a:xfrm>
          <a:off x="1199559" y="4818832"/>
          <a:ext cx="1695892" cy="84794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kern="1200" dirty="0" smtClean="0"/>
            <a:t>თანამშრომელი</a:t>
          </a:r>
          <a:endParaRPr lang="en-US" sz="1500" kern="1200" dirty="0"/>
        </a:p>
      </dsp:txBody>
      <dsp:txXfrm>
        <a:off x="1199559" y="4818832"/>
        <a:ext cx="1695892" cy="8479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F4C65-62C0-43DE-9213-ACB0A62182D0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60173-A2AF-478A-B9C6-FDB0AB7B4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103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F4C65-62C0-43DE-9213-ACB0A62182D0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60173-A2AF-478A-B9C6-FDB0AB7B4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487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F4C65-62C0-43DE-9213-ACB0A62182D0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60173-A2AF-478A-B9C6-FDB0AB7B4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86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F4C65-62C0-43DE-9213-ACB0A62182D0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60173-A2AF-478A-B9C6-FDB0AB7B4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023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F4C65-62C0-43DE-9213-ACB0A62182D0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60173-A2AF-478A-B9C6-FDB0AB7B4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209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F4C65-62C0-43DE-9213-ACB0A62182D0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60173-A2AF-478A-B9C6-FDB0AB7B4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707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F4C65-62C0-43DE-9213-ACB0A62182D0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60173-A2AF-478A-B9C6-FDB0AB7B4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933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F4C65-62C0-43DE-9213-ACB0A62182D0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60173-A2AF-478A-B9C6-FDB0AB7B4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23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F4C65-62C0-43DE-9213-ACB0A62182D0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60173-A2AF-478A-B9C6-FDB0AB7B4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945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F4C65-62C0-43DE-9213-ACB0A62182D0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60173-A2AF-478A-B9C6-FDB0AB7B4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253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F4C65-62C0-43DE-9213-ACB0A62182D0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60173-A2AF-478A-B9C6-FDB0AB7B4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31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F4C65-62C0-43DE-9213-ACB0A62182D0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60173-A2AF-478A-B9C6-FDB0AB7B4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252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b="1" dirty="0" smtClean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rPr>
              <a:t>ორგანიზაციული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rPr>
              <a:t> </a:t>
            </a:r>
            <a:r>
              <a:rPr lang="ka-GE" b="1" dirty="0" smtClean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rPr>
              <a:t>და მომხმარებლების კავშირი</a:t>
            </a:r>
            <a:endParaRPr lang="en-US" b="1" dirty="0">
              <a:solidFill>
                <a:schemeClr val="accent5">
                  <a:lumMod val="50000"/>
                </a:schemeClr>
              </a:solidFill>
              <a:latin typeface="BPG Nino Mtavruli" panose="02000506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13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roup 155"/>
          <p:cNvGrpSpPr/>
          <p:nvPr/>
        </p:nvGrpSpPr>
        <p:grpSpPr>
          <a:xfrm>
            <a:off x="2057400" y="1051560"/>
            <a:ext cx="2601434" cy="5501640"/>
            <a:chOff x="487680" y="1051560"/>
            <a:chExt cx="2601434" cy="5501640"/>
          </a:xfrm>
        </p:grpSpPr>
        <p:sp>
          <p:nvSpPr>
            <p:cNvPr id="143" name="Rounded Rectangle 142"/>
            <p:cNvSpPr/>
            <p:nvPr/>
          </p:nvSpPr>
          <p:spPr>
            <a:xfrm>
              <a:off x="487680" y="1051560"/>
              <a:ext cx="2601434" cy="5501640"/>
            </a:xfrm>
            <a:prstGeom prst="roundRect">
              <a:avLst>
                <a:gd name="adj" fmla="val 13273"/>
              </a:avLst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532146" y="1124663"/>
              <a:ext cx="2512501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b="1" dirty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ევროინტეგრაციის მინისტრის </a:t>
              </a:r>
              <a:r>
                <a:rPr lang="ka-GE" b="1" dirty="0" smtClean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აპარატი (სექტორული სამმართველო) </a:t>
              </a:r>
              <a:endParaRPr lang="en-US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</p:grpSp>
      <p:grpSp>
        <p:nvGrpSpPr>
          <p:cNvPr id="157" name="Group 156"/>
          <p:cNvGrpSpPr/>
          <p:nvPr/>
        </p:nvGrpSpPr>
        <p:grpSpPr>
          <a:xfrm>
            <a:off x="4914900" y="1051560"/>
            <a:ext cx="2754578" cy="5501640"/>
            <a:chOff x="3368040" y="1051560"/>
            <a:chExt cx="2754578" cy="5501640"/>
          </a:xfrm>
        </p:grpSpPr>
        <p:sp>
          <p:nvSpPr>
            <p:cNvPr id="145" name="Rounded Rectangle 144"/>
            <p:cNvSpPr/>
            <p:nvPr/>
          </p:nvSpPr>
          <p:spPr>
            <a:xfrm>
              <a:off x="3460223" y="1051560"/>
              <a:ext cx="2601434" cy="5501640"/>
            </a:xfrm>
            <a:prstGeom prst="roundRect">
              <a:avLst>
                <a:gd name="adj" fmla="val 13273"/>
              </a:avLst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3368040" y="1168432"/>
              <a:ext cx="275457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b="1" dirty="0" smtClean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უწყება</a:t>
              </a:r>
              <a:endParaRPr lang="en-US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</p:grpSp>
      <p:grpSp>
        <p:nvGrpSpPr>
          <p:cNvPr id="158" name="Group 157"/>
          <p:cNvGrpSpPr/>
          <p:nvPr/>
        </p:nvGrpSpPr>
        <p:grpSpPr>
          <a:xfrm>
            <a:off x="7871076" y="1051560"/>
            <a:ext cx="2601434" cy="5501640"/>
            <a:chOff x="6324216" y="1051560"/>
            <a:chExt cx="2601434" cy="5501640"/>
          </a:xfrm>
        </p:grpSpPr>
        <p:sp>
          <p:nvSpPr>
            <p:cNvPr id="147" name="Rounded Rectangle 146"/>
            <p:cNvSpPr/>
            <p:nvPr/>
          </p:nvSpPr>
          <p:spPr>
            <a:xfrm>
              <a:off x="6324216" y="1051560"/>
              <a:ext cx="2601434" cy="5501640"/>
            </a:xfrm>
            <a:prstGeom prst="roundRect">
              <a:avLst>
                <a:gd name="adj" fmla="val 13273"/>
              </a:avLst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6337221" y="1185623"/>
              <a:ext cx="2557949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b="1" dirty="0" smtClean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სხვა დეპ. ან სსიპ (</a:t>
              </a:r>
              <a:r>
                <a:rPr lang="ka-GE" b="1" dirty="0" smtClean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ანგარიშვალდებული </a:t>
              </a:r>
              <a:r>
                <a:rPr lang="ka-GE" b="1" dirty="0" smtClean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უწყების </a:t>
              </a:r>
              <a:r>
                <a:rPr lang="ka-GE" b="1" dirty="0" smtClean="0">
                  <a:solidFill>
                    <a:schemeClr val="accent5">
                      <a:lumMod val="50000"/>
                    </a:schemeClr>
                  </a:solidFill>
                  <a:latin typeface="BPG Nino Mtavruli" panose="02000506000000020004" pitchFamily="2" charset="0"/>
                </a:rPr>
                <a:t>წინაშე)</a:t>
              </a:r>
              <a:endParaRPr lang="en-US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endParaRPr>
            </a:p>
          </p:txBody>
        </p:sp>
      </p:grpSp>
      <p:grpSp>
        <p:nvGrpSpPr>
          <p:cNvPr id="151" name="Group 150"/>
          <p:cNvGrpSpPr/>
          <p:nvPr/>
        </p:nvGrpSpPr>
        <p:grpSpPr>
          <a:xfrm>
            <a:off x="2061753" y="2738274"/>
            <a:ext cx="1792601" cy="2843603"/>
            <a:chOff x="514893" y="2738274"/>
            <a:chExt cx="1792601" cy="2843603"/>
          </a:xfrm>
        </p:grpSpPr>
        <p:sp>
          <p:nvSpPr>
            <p:cNvPr id="24" name="TextBox 23"/>
            <p:cNvSpPr txBox="1"/>
            <p:nvPr/>
          </p:nvSpPr>
          <p:spPr>
            <a:xfrm>
              <a:off x="657454" y="2738274"/>
              <a:ext cx="1650040" cy="76944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ka-GE" sz="10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ევროინტეგრაციის მინისტრის </a:t>
              </a:r>
              <a:r>
                <a:rPr lang="ka-GE" sz="1000" dirty="0" smtClean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აპარატის დეპარტამენტის უფროსი/ </a:t>
              </a:r>
              <a:r>
                <a:rPr lang="ka-GE" sz="10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სექტორული </a:t>
              </a:r>
            </a:p>
            <a:p>
              <a:r>
                <a:rPr lang="ka-GE" sz="10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სამმართველოს უფროსი</a:t>
              </a:r>
              <a:endParaRPr lang="en-US" sz="10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</p:txBody>
        </p:sp>
        <p:sp>
          <p:nvSpPr>
            <p:cNvPr id="4" name="Freeform 7"/>
            <p:cNvSpPr>
              <a:spLocks/>
            </p:cNvSpPr>
            <p:nvPr/>
          </p:nvSpPr>
          <p:spPr bwMode="auto">
            <a:xfrm>
              <a:off x="514893" y="3615485"/>
              <a:ext cx="1559552" cy="1216531"/>
            </a:xfrm>
            <a:custGeom>
              <a:avLst/>
              <a:gdLst>
                <a:gd name="T0" fmla="*/ 0 w 827"/>
                <a:gd name="T1" fmla="*/ 296 h 644"/>
                <a:gd name="T2" fmla="*/ 111 w 827"/>
                <a:gd name="T3" fmla="*/ 328 h 644"/>
                <a:gd name="T4" fmla="*/ 111 w 827"/>
                <a:gd name="T5" fmla="*/ 453 h 644"/>
                <a:gd name="T6" fmla="*/ 691 w 827"/>
                <a:gd name="T7" fmla="*/ 644 h 644"/>
                <a:gd name="T8" fmla="*/ 827 w 827"/>
                <a:gd name="T9" fmla="*/ 618 h 644"/>
                <a:gd name="T10" fmla="*/ 824 w 827"/>
                <a:gd name="T11" fmla="*/ 490 h 644"/>
                <a:gd name="T12" fmla="*/ 0 w 827"/>
                <a:gd name="T13" fmla="*/ 296 h 6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7" h="644">
                  <a:moveTo>
                    <a:pt x="0" y="296"/>
                  </a:moveTo>
                  <a:cubicBezTo>
                    <a:pt x="111" y="328"/>
                    <a:pt x="111" y="328"/>
                    <a:pt x="111" y="328"/>
                  </a:cubicBezTo>
                  <a:cubicBezTo>
                    <a:pt x="111" y="453"/>
                    <a:pt x="111" y="453"/>
                    <a:pt x="111" y="453"/>
                  </a:cubicBezTo>
                  <a:cubicBezTo>
                    <a:pt x="111" y="453"/>
                    <a:pt x="423" y="249"/>
                    <a:pt x="691" y="644"/>
                  </a:cubicBezTo>
                  <a:cubicBezTo>
                    <a:pt x="827" y="618"/>
                    <a:pt x="827" y="618"/>
                    <a:pt x="827" y="618"/>
                  </a:cubicBezTo>
                  <a:cubicBezTo>
                    <a:pt x="824" y="490"/>
                    <a:pt x="824" y="490"/>
                    <a:pt x="824" y="490"/>
                  </a:cubicBezTo>
                  <a:cubicBezTo>
                    <a:pt x="824" y="490"/>
                    <a:pt x="492" y="0"/>
                    <a:pt x="0" y="296"/>
                  </a:cubicBez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8" name="Oval 12"/>
            <p:cNvSpPr>
              <a:spLocks noChangeArrowheads="1"/>
            </p:cNvSpPr>
            <p:nvPr/>
          </p:nvSpPr>
          <p:spPr bwMode="auto">
            <a:xfrm>
              <a:off x="573129" y="4586316"/>
              <a:ext cx="993966" cy="995561"/>
            </a:xfrm>
            <a:prstGeom prst="ellipse">
              <a:avLst/>
            </a:prstGeom>
            <a:solidFill>
              <a:schemeClr val="bg1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6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9" name="Oval 11"/>
            <p:cNvSpPr>
              <a:spLocks noChangeArrowheads="1"/>
            </p:cNvSpPr>
            <p:nvPr/>
          </p:nvSpPr>
          <p:spPr bwMode="auto">
            <a:xfrm>
              <a:off x="671249" y="4684434"/>
              <a:ext cx="797725" cy="799321"/>
            </a:xfrm>
            <a:prstGeom prst="ellipse">
              <a:avLst/>
            </a:prstGeom>
            <a:solidFill>
              <a:schemeClr val="tx2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833555" y="3759556"/>
              <a:ext cx="966516" cy="405134"/>
              <a:chOff x="972105" y="2748731"/>
              <a:chExt cx="842408" cy="353112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972105" y="2748731"/>
                <a:ext cx="247252" cy="353112"/>
              </a:xfrm>
              <a:prstGeom prst="line">
                <a:avLst/>
              </a:prstGeom>
              <a:ln w="12700">
                <a:solidFill>
                  <a:schemeClr val="tx2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flipH="1">
                <a:off x="972105" y="2751113"/>
                <a:ext cx="842408" cy="0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TextBox 22"/>
            <p:cNvSpPr txBox="1"/>
            <p:nvPr/>
          </p:nvSpPr>
          <p:spPr>
            <a:xfrm>
              <a:off x="611698" y="3495618"/>
              <a:ext cx="1516441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ka-GE" sz="1400" dirty="0" smtClean="0"/>
                <a:t>ადმინისტრატორი</a:t>
              </a:r>
              <a:endParaRPr lang="en-US" sz="14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grpSp>
          <p:nvGrpSpPr>
            <p:cNvPr id="80" name="Group 79"/>
            <p:cNvGrpSpPr/>
            <p:nvPr/>
          </p:nvGrpSpPr>
          <p:grpSpPr>
            <a:xfrm>
              <a:off x="939577" y="4905719"/>
              <a:ext cx="255797" cy="343591"/>
              <a:chOff x="1359508" y="1352896"/>
              <a:chExt cx="420230" cy="564458"/>
            </a:xfrm>
            <a:solidFill>
              <a:schemeClr val="tx2"/>
            </a:solidFill>
          </p:grpSpPr>
          <p:sp>
            <p:nvSpPr>
              <p:cNvPr id="77" name="Round Same Side Corner Rectangle 76"/>
              <p:cNvSpPr/>
              <p:nvPr/>
            </p:nvSpPr>
            <p:spPr>
              <a:xfrm>
                <a:off x="1359508" y="1600465"/>
                <a:ext cx="420230" cy="316889"/>
              </a:xfrm>
              <a:prstGeom prst="round2SameRect">
                <a:avLst/>
              </a:prstGeom>
              <a:grpFill/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79" name="Oval 78"/>
              <p:cNvSpPr/>
              <p:nvPr/>
            </p:nvSpPr>
            <p:spPr>
              <a:xfrm>
                <a:off x="1438301" y="1352896"/>
                <a:ext cx="262643" cy="264074"/>
              </a:xfrm>
              <a:prstGeom prst="ellipse">
                <a:avLst/>
              </a:prstGeom>
              <a:grpFill/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78" name="Isosceles Triangle 77"/>
              <p:cNvSpPr/>
              <p:nvPr/>
            </p:nvSpPr>
            <p:spPr>
              <a:xfrm flipV="1">
                <a:off x="1516572" y="1605928"/>
                <a:ext cx="106100" cy="137251"/>
              </a:xfrm>
              <a:prstGeom prst="triangle">
                <a:avLst/>
              </a:prstGeom>
              <a:solidFill>
                <a:schemeClr val="bg1">
                  <a:lumMod val="95000"/>
                </a:schemeClr>
              </a:solidFill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</p:grpSp>
      </p:grpSp>
      <p:grpSp>
        <p:nvGrpSpPr>
          <p:cNvPr id="152" name="Group 151"/>
          <p:cNvGrpSpPr/>
          <p:nvPr/>
        </p:nvGrpSpPr>
        <p:grpSpPr>
          <a:xfrm>
            <a:off x="3346931" y="3498219"/>
            <a:ext cx="1746975" cy="2426132"/>
            <a:chOff x="1800070" y="3498219"/>
            <a:chExt cx="1746975" cy="2426132"/>
          </a:xfrm>
        </p:grpSpPr>
        <p:sp>
          <p:nvSpPr>
            <p:cNvPr id="41" name="TextBox 40"/>
            <p:cNvSpPr txBox="1"/>
            <p:nvPr/>
          </p:nvSpPr>
          <p:spPr>
            <a:xfrm>
              <a:off x="1881922" y="5616574"/>
              <a:ext cx="109017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ka-GE" sz="10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მთავარი სპეციალისტი</a:t>
              </a:r>
              <a:endParaRPr lang="en-US" sz="10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</p:txBody>
        </p:sp>
        <p:sp>
          <p:nvSpPr>
            <p:cNvPr id="5" name="Freeform 8"/>
            <p:cNvSpPr>
              <a:spLocks/>
            </p:cNvSpPr>
            <p:nvPr/>
          </p:nvSpPr>
          <p:spPr bwMode="auto">
            <a:xfrm>
              <a:off x="1983504" y="4271215"/>
              <a:ext cx="1563541" cy="1216531"/>
            </a:xfrm>
            <a:custGeom>
              <a:avLst/>
              <a:gdLst>
                <a:gd name="T0" fmla="*/ 0 w 829"/>
                <a:gd name="T1" fmla="*/ 346 h 644"/>
                <a:gd name="T2" fmla="*/ 112 w 829"/>
                <a:gd name="T3" fmla="*/ 314 h 644"/>
                <a:gd name="T4" fmla="*/ 112 w 829"/>
                <a:gd name="T5" fmla="*/ 190 h 644"/>
                <a:gd name="T6" fmla="*/ 693 w 829"/>
                <a:gd name="T7" fmla="*/ 0 h 644"/>
                <a:gd name="T8" fmla="*/ 829 w 829"/>
                <a:gd name="T9" fmla="*/ 27 h 644"/>
                <a:gd name="T10" fmla="*/ 825 w 829"/>
                <a:gd name="T11" fmla="*/ 156 h 644"/>
                <a:gd name="T12" fmla="*/ 0 w 829"/>
                <a:gd name="T13" fmla="*/ 346 h 6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9" h="644">
                  <a:moveTo>
                    <a:pt x="0" y="346"/>
                  </a:moveTo>
                  <a:cubicBezTo>
                    <a:pt x="112" y="314"/>
                    <a:pt x="112" y="314"/>
                    <a:pt x="112" y="314"/>
                  </a:cubicBezTo>
                  <a:cubicBezTo>
                    <a:pt x="112" y="190"/>
                    <a:pt x="112" y="190"/>
                    <a:pt x="112" y="190"/>
                  </a:cubicBezTo>
                  <a:cubicBezTo>
                    <a:pt x="112" y="190"/>
                    <a:pt x="423" y="394"/>
                    <a:pt x="693" y="0"/>
                  </a:cubicBezTo>
                  <a:cubicBezTo>
                    <a:pt x="829" y="27"/>
                    <a:pt x="829" y="27"/>
                    <a:pt x="829" y="27"/>
                  </a:cubicBezTo>
                  <a:cubicBezTo>
                    <a:pt x="825" y="156"/>
                    <a:pt x="825" y="156"/>
                    <a:pt x="825" y="156"/>
                  </a:cubicBezTo>
                  <a:cubicBezTo>
                    <a:pt x="825" y="156"/>
                    <a:pt x="491" y="644"/>
                    <a:pt x="0" y="346"/>
                  </a:cubicBez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0" name="Oval 14"/>
            <p:cNvSpPr>
              <a:spLocks noChangeArrowheads="1"/>
            </p:cNvSpPr>
            <p:nvPr/>
          </p:nvSpPr>
          <p:spPr bwMode="auto">
            <a:xfrm>
              <a:off x="2081627" y="3498219"/>
              <a:ext cx="991572" cy="993966"/>
            </a:xfrm>
            <a:prstGeom prst="ellipse">
              <a:avLst/>
            </a:prstGeom>
            <a:solidFill>
              <a:schemeClr val="bg1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6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1" name="Oval 13"/>
            <p:cNvSpPr>
              <a:spLocks noChangeArrowheads="1"/>
            </p:cNvSpPr>
            <p:nvPr/>
          </p:nvSpPr>
          <p:spPr bwMode="auto">
            <a:xfrm>
              <a:off x="2178149" y="3594741"/>
              <a:ext cx="796928" cy="800916"/>
            </a:xfrm>
            <a:prstGeom prst="ellipse">
              <a:avLst/>
            </a:prstGeom>
            <a:solidFill>
              <a:schemeClr val="tx2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 flipV="1">
              <a:off x="1943750" y="4927107"/>
              <a:ext cx="966516" cy="405134"/>
              <a:chOff x="2093342" y="4252922"/>
              <a:chExt cx="842408" cy="353112"/>
            </a:xfrm>
          </p:grpSpPr>
          <p:cxnSp>
            <p:nvCxnSpPr>
              <p:cNvPr id="26" name="Straight Connector 25"/>
              <p:cNvCxnSpPr/>
              <p:nvPr/>
            </p:nvCxnSpPr>
            <p:spPr>
              <a:xfrm>
                <a:off x="2093342" y="4252922"/>
                <a:ext cx="247252" cy="353112"/>
              </a:xfrm>
              <a:prstGeom prst="line">
                <a:avLst/>
              </a:prstGeom>
              <a:ln w="12700">
                <a:solidFill>
                  <a:schemeClr val="tx2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flipH="1">
                <a:off x="2093342" y="4255304"/>
                <a:ext cx="842408" cy="0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" name="TextBox 39"/>
            <p:cNvSpPr txBox="1"/>
            <p:nvPr/>
          </p:nvSpPr>
          <p:spPr>
            <a:xfrm>
              <a:off x="1800070" y="5402549"/>
              <a:ext cx="1365758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ka-GE" sz="1400" cap="all" dirty="0" smtClean="0"/>
                <a:t>კოორდინატორი</a:t>
              </a:r>
              <a:endParaRPr lang="en-US" sz="14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grpSp>
          <p:nvGrpSpPr>
            <p:cNvPr id="81" name="Group 80"/>
            <p:cNvGrpSpPr/>
            <p:nvPr/>
          </p:nvGrpSpPr>
          <p:grpSpPr>
            <a:xfrm>
              <a:off x="2433391" y="3821099"/>
              <a:ext cx="255797" cy="343591"/>
              <a:chOff x="1359508" y="1352896"/>
              <a:chExt cx="420230" cy="564458"/>
            </a:xfrm>
            <a:solidFill>
              <a:schemeClr val="tx2"/>
            </a:solidFill>
          </p:grpSpPr>
          <p:sp>
            <p:nvSpPr>
              <p:cNvPr id="82" name="Round Same Side Corner Rectangle 81"/>
              <p:cNvSpPr/>
              <p:nvPr/>
            </p:nvSpPr>
            <p:spPr>
              <a:xfrm>
                <a:off x="1359508" y="1600465"/>
                <a:ext cx="420230" cy="316889"/>
              </a:xfrm>
              <a:prstGeom prst="round2SameRect">
                <a:avLst/>
              </a:prstGeom>
              <a:grpFill/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1438301" y="1352896"/>
                <a:ext cx="262643" cy="264074"/>
              </a:xfrm>
              <a:prstGeom prst="ellipse">
                <a:avLst/>
              </a:prstGeom>
              <a:grpFill/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84" name="Isosceles Triangle 83"/>
              <p:cNvSpPr/>
              <p:nvPr/>
            </p:nvSpPr>
            <p:spPr>
              <a:xfrm flipV="1">
                <a:off x="1516572" y="1605928"/>
                <a:ext cx="106100" cy="137251"/>
              </a:xfrm>
              <a:prstGeom prst="triangle">
                <a:avLst/>
              </a:prstGeom>
              <a:solidFill>
                <a:schemeClr val="bg1">
                  <a:lumMod val="95000"/>
                </a:schemeClr>
              </a:solidFill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</p:grpSp>
      </p:grpSp>
      <p:grpSp>
        <p:nvGrpSpPr>
          <p:cNvPr id="153" name="Group 152"/>
          <p:cNvGrpSpPr/>
          <p:nvPr/>
        </p:nvGrpSpPr>
        <p:grpSpPr>
          <a:xfrm>
            <a:off x="5005362" y="2649656"/>
            <a:ext cx="2408317" cy="2932221"/>
            <a:chOff x="3458501" y="2649656"/>
            <a:chExt cx="2408317" cy="2932221"/>
          </a:xfrm>
        </p:grpSpPr>
        <p:sp>
          <p:nvSpPr>
            <p:cNvPr id="43" name="TextBox 42"/>
            <p:cNvSpPr txBox="1"/>
            <p:nvPr/>
          </p:nvSpPr>
          <p:spPr>
            <a:xfrm>
              <a:off x="3655060" y="2649656"/>
              <a:ext cx="2211758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ka-GE" sz="1000" dirty="0" smtClean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ევროინტეგრაციაზე პასუხისმგებელი დეპარტამენტის უფროსი/ დეპარტამენტის უფროსის მოადგილე/ სამმართველოს უფროსი</a:t>
              </a:r>
              <a:endParaRPr lang="en-US" sz="10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</p:txBody>
        </p:sp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3458501" y="3615485"/>
              <a:ext cx="1558755" cy="1216531"/>
            </a:xfrm>
            <a:custGeom>
              <a:avLst/>
              <a:gdLst>
                <a:gd name="T0" fmla="*/ 0 w 827"/>
                <a:gd name="T1" fmla="*/ 296 h 644"/>
                <a:gd name="T2" fmla="*/ 111 w 827"/>
                <a:gd name="T3" fmla="*/ 328 h 644"/>
                <a:gd name="T4" fmla="*/ 111 w 827"/>
                <a:gd name="T5" fmla="*/ 453 h 644"/>
                <a:gd name="T6" fmla="*/ 691 w 827"/>
                <a:gd name="T7" fmla="*/ 644 h 644"/>
                <a:gd name="T8" fmla="*/ 827 w 827"/>
                <a:gd name="T9" fmla="*/ 618 h 644"/>
                <a:gd name="T10" fmla="*/ 824 w 827"/>
                <a:gd name="T11" fmla="*/ 490 h 644"/>
                <a:gd name="T12" fmla="*/ 0 w 827"/>
                <a:gd name="T13" fmla="*/ 296 h 6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7" h="644">
                  <a:moveTo>
                    <a:pt x="0" y="296"/>
                  </a:moveTo>
                  <a:cubicBezTo>
                    <a:pt x="111" y="328"/>
                    <a:pt x="111" y="328"/>
                    <a:pt x="111" y="328"/>
                  </a:cubicBezTo>
                  <a:cubicBezTo>
                    <a:pt x="111" y="453"/>
                    <a:pt x="111" y="453"/>
                    <a:pt x="111" y="453"/>
                  </a:cubicBezTo>
                  <a:cubicBezTo>
                    <a:pt x="111" y="453"/>
                    <a:pt x="423" y="249"/>
                    <a:pt x="691" y="644"/>
                  </a:cubicBezTo>
                  <a:cubicBezTo>
                    <a:pt x="827" y="618"/>
                    <a:pt x="827" y="618"/>
                    <a:pt x="827" y="618"/>
                  </a:cubicBezTo>
                  <a:cubicBezTo>
                    <a:pt x="824" y="490"/>
                    <a:pt x="824" y="490"/>
                    <a:pt x="824" y="490"/>
                  </a:cubicBezTo>
                  <a:cubicBezTo>
                    <a:pt x="824" y="490"/>
                    <a:pt x="492" y="0"/>
                    <a:pt x="0" y="296"/>
                  </a:cubicBez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2" name="Oval 16"/>
            <p:cNvSpPr>
              <a:spLocks noChangeArrowheads="1"/>
            </p:cNvSpPr>
            <p:nvPr/>
          </p:nvSpPr>
          <p:spPr bwMode="auto">
            <a:xfrm>
              <a:off x="3499982" y="4586316"/>
              <a:ext cx="991572" cy="995561"/>
            </a:xfrm>
            <a:prstGeom prst="ellipse">
              <a:avLst/>
            </a:prstGeom>
            <a:solidFill>
              <a:schemeClr val="bg1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6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3" name="Oval 15"/>
            <p:cNvSpPr>
              <a:spLocks noChangeArrowheads="1"/>
            </p:cNvSpPr>
            <p:nvPr/>
          </p:nvSpPr>
          <p:spPr bwMode="auto">
            <a:xfrm>
              <a:off x="3595709" y="4684434"/>
              <a:ext cx="797725" cy="799321"/>
            </a:xfrm>
            <a:prstGeom prst="ellipse">
              <a:avLst/>
            </a:prstGeom>
            <a:solidFill>
              <a:schemeClr val="tx2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grpSp>
          <p:nvGrpSpPr>
            <p:cNvPr id="28" name="Group 27"/>
            <p:cNvGrpSpPr/>
            <p:nvPr/>
          </p:nvGrpSpPr>
          <p:grpSpPr>
            <a:xfrm>
              <a:off x="3722165" y="3759556"/>
              <a:ext cx="966516" cy="405134"/>
              <a:chOff x="972105" y="2748731"/>
              <a:chExt cx="842408" cy="353112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>
                <a:off x="972105" y="2748731"/>
                <a:ext cx="247252" cy="353112"/>
              </a:xfrm>
              <a:prstGeom prst="line">
                <a:avLst/>
              </a:prstGeom>
              <a:ln w="12700">
                <a:solidFill>
                  <a:schemeClr val="tx2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H="1">
                <a:off x="972105" y="2751113"/>
                <a:ext cx="842408" cy="0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/>
            <p:cNvSpPr txBox="1"/>
            <p:nvPr/>
          </p:nvSpPr>
          <p:spPr>
            <a:xfrm>
              <a:off x="3703179" y="3507715"/>
              <a:ext cx="905697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ka-GE" sz="1400" dirty="0" smtClean="0"/>
                <a:t>კურატორი</a:t>
              </a:r>
              <a:endParaRPr lang="en-US" sz="14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grpSp>
          <p:nvGrpSpPr>
            <p:cNvPr id="85" name="Group 84"/>
            <p:cNvGrpSpPr/>
            <p:nvPr/>
          </p:nvGrpSpPr>
          <p:grpSpPr>
            <a:xfrm>
              <a:off x="3843808" y="4913062"/>
              <a:ext cx="255797" cy="343591"/>
              <a:chOff x="1359508" y="1352896"/>
              <a:chExt cx="420230" cy="564458"/>
            </a:xfrm>
            <a:solidFill>
              <a:schemeClr val="tx2"/>
            </a:solidFill>
          </p:grpSpPr>
          <p:sp>
            <p:nvSpPr>
              <p:cNvPr id="86" name="Round Same Side Corner Rectangle 85"/>
              <p:cNvSpPr/>
              <p:nvPr/>
            </p:nvSpPr>
            <p:spPr>
              <a:xfrm>
                <a:off x="1359508" y="1600465"/>
                <a:ext cx="420230" cy="316889"/>
              </a:xfrm>
              <a:prstGeom prst="round2SameRect">
                <a:avLst/>
              </a:prstGeom>
              <a:grpFill/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87" name="Oval 86"/>
              <p:cNvSpPr/>
              <p:nvPr/>
            </p:nvSpPr>
            <p:spPr>
              <a:xfrm>
                <a:off x="1438301" y="1352896"/>
                <a:ext cx="262643" cy="264074"/>
              </a:xfrm>
              <a:prstGeom prst="ellipse">
                <a:avLst/>
              </a:prstGeom>
              <a:grpFill/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88" name="Isosceles Triangle 87"/>
              <p:cNvSpPr/>
              <p:nvPr/>
            </p:nvSpPr>
            <p:spPr>
              <a:xfrm flipV="1">
                <a:off x="1516572" y="1605928"/>
                <a:ext cx="106100" cy="137251"/>
              </a:xfrm>
              <a:prstGeom prst="triangle">
                <a:avLst/>
              </a:prstGeom>
              <a:solidFill>
                <a:schemeClr val="bg1">
                  <a:lumMod val="95000"/>
                </a:schemeClr>
              </a:solidFill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</p:grpSp>
      </p:grpSp>
      <p:grpSp>
        <p:nvGrpSpPr>
          <p:cNvPr id="154" name="Group 153"/>
          <p:cNvGrpSpPr/>
          <p:nvPr/>
        </p:nvGrpSpPr>
        <p:grpSpPr>
          <a:xfrm>
            <a:off x="5390669" y="3498219"/>
            <a:ext cx="2646843" cy="2889215"/>
            <a:chOff x="3843808" y="3498219"/>
            <a:chExt cx="2646843" cy="2889215"/>
          </a:xfrm>
        </p:grpSpPr>
        <p:sp>
          <p:nvSpPr>
            <p:cNvPr id="45" name="TextBox 44"/>
            <p:cNvSpPr txBox="1"/>
            <p:nvPr/>
          </p:nvSpPr>
          <p:spPr>
            <a:xfrm>
              <a:off x="3843808" y="5617993"/>
              <a:ext cx="2278809" cy="76944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ka-GE" sz="10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ევროინტეგრაციის საკითხებზე მომუშავე თანამშრომელი</a:t>
              </a:r>
              <a:endParaRPr lang="en-US" sz="10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  <a:p>
              <a:r>
                <a:rPr lang="ka-GE" sz="1000" dirty="0" smtClean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მთავარი სპეციალისტი, რომელსაც აბარია უწყების შიგნით სხვა დეპ. ან უწყებაში შემავალი სსიპ.</a:t>
              </a:r>
              <a:endParaRPr lang="en-US" sz="10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auto">
            <a:xfrm>
              <a:off x="4927110" y="4271215"/>
              <a:ext cx="1563541" cy="1216531"/>
            </a:xfrm>
            <a:custGeom>
              <a:avLst/>
              <a:gdLst>
                <a:gd name="T0" fmla="*/ 0 w 829"/>
                <a:gd name="T1" fmla="*/ 346 h 644"/>
                <a:gd name="T2" fmla="*/ 112 w 829"/>
                <a:gd name="T3" fmla="*/ 314 h 644"/>
                <a:gd name="T4" fmla="*/ 112 w 829"/>
                <a:gd name="T5" fmla="*/ 190 h 644"/>
                <a:gd name="T6" fmla="*/ 693 w 829"/>
                <a:gd name="T7" fmla="*/ 0 h 644"/>
                <a:gd name="T8" fmla="*/ 829 w 829"/>
                <a:gd name="T9" fmla="*/ 27 h 644"/>
                <a:gd name="T10" fmla="*/ 825 w 829"/>
                <a:gd name="T11" fmla="*/ 156 h 644"/>
                <a:gd name="T12" fmla="*/ 0 w 829"/>
                <a:gd name="T13" fmla="*/ 346 h 6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9" h="644">
                  <a:moveTo>
                    <a:pt x="0" y="346"/>
                  </a:moveTo>
                  <a:cubicBezTo>
                    <a:pt x="112" y="314"/>
                    <a:pt x="112" y="314"/>
                    <a:pt x="112" y="314"/>
                  </a:cubicBezTo>
                  <a:cubicBezTo>
                    <a:pt x="112" y="190"/>
                    <a:pt x="112" y="190"/>
                    <a:pt x="112" y="190"/>
                  </a:cubicBezTo>
                  <a:cubicBezTo>
                    <a:pt x="112" y="190"/>
                    <a:pt x="423" y="394"/>
                    <a:pt x="693" y="0"/>
                  </a:cubicBezTo>
                  <a:cubicBezTo>
                    <a:pt x="829" y="27"/>
                    <a:pt x="829" y="27"/>
                    <a:pt x="829" y="27"/>
                  </a:cubicBezTo>
                  <a:cubicBezTo>
                    <a:pt x="825" y="156"/>
                    <a:pt x="825" y="156"/>
                    <a:pt x="825" y="156"/>
                  </a:cubicBezTo>
                  <a:cubicBezTo>
                    <a:pt x="825" y="156"/>
                    <a:pt x="491" y="644"/>
                    <a:pt x="0" y="346"/>
                  </a:cubicBez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4" name="Oval 18"/>
            <p:cNvSpPr>
              <a:spLocks noChangeArrowheads="1"/>
            </p:cNvSpPr>
            <p:nvPr/>
          </p:nvSpPr>
          <p:spPr bwMode="auto">
            <a:xfrm>
              <a:off x="5017255" y="3498219"/>
              <a:ext cx="993966" cy="993966"/>
            </a:xfrm>
            <a:prstGeom prst="ellipse">
              <a:avLst/>
            </a:prstGeom>
            <a:solidFill>
              <a:schemeClr val="bg1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6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5" name="Oval 17"/>
            <p:cNvSpPr>
              <a:spLocks noChangeArrowheads="1"/>
            </p:cNvSpPr>
            <p:nvPr/>
          </p:nvSpPr>
          <p:spPr bwMode="auto">
            <a:xfrm>
              <a:off x="5115375" y="3594741"/>
              <a:ext cx="797725" cy="800916"/>
            </a:xfrm>
            <a:prstGeom prst="ellipse">
              <a:avLst/>
            </a:prstGeom>
            <a:solidFill>
              <a:schemeClr val="tx2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grpSp>
          <p:nvGrpSpPr>
            <p:cNvPr id="31" name="Group 30"/>
            <p:cNvGrpSpPr/>
            <p:nvPr/>
          </p:nvGrpSpPr>
          <p:grpSpPr>
            <a:xfrm flipV="1">
              <a:off x="5120867" y="4927107"/>
              <a:ext cx="966516" cy="405134"/>
              <a:chOff x="2093342" y="4252922"/>
              <a:chExt cx="842408" cy="353112"/>
            </a:xfrm>
          </p:grpSpPr>
          <p:cxnSp>
            <p:nvCxnSpPr>
              <p:cNvPr id="32" name="Straight Connector 31"/>
              <p:cNvCxnSpPr/>
              <p:nvPr/>
            </p:nvCxnSpPr>
            <p:spPr>
              <a:xfrm>
                <a:off x="2093342" y="4252922"/>
                <a:ext cx="247252" cy="353112"/>
              </a:xfrm>
              <a:prstGeom prst="line">
                <a:avLst/>
              </a:prstGeom>
              <a:ln w="12700">
                <a:solidFill>
                  <a:schemeClr val="tx2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flipH="1">
                <a:off x="2093342" y="4255304"/>
                <a:ext cx="842408" cy="0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" name="TextBox 43"/>
            <p:cNvSpPr txBox="1"/>
            <p:nvPr/>
          </p:nvSpPr>
          <p:spPr>
            <a:xfrm>
              <a:off x="4343465" y="5357886"/>
              <a:ext cx="1617430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ka-GE" sz="1400" cap="all" dirty="0" smtClean="0"/>
                <a:t>თემატ. პასუხ. პირი</a:t>
              </a:r>
              <a:endParaRPr lang="en-US" sz="14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grpSp>
          <p:nvGrpSpPr>
            <p:cNvPr id="89" name="Group 88"/>
            <p:cNvGrpSpPr/>
            <p:nvPr/>
          </p:nvGrpSpPr>
          <p:grpSpPr>
            <a:xfrm>
              <a:off x="5378765" y="3821099"/>
              <a:ext cx="255797" cy="343591"/>
              <a:chOff x="1359508" y="1352896"/>
              <a:chExt cx="420230" cy="564458"/>
            </a:xfrm>
            <a:solidFill>
              <a:schemeClr val="tx2"/>
            </a:solidFill>
          </p:grpSpPr>
          <p:sp>
            <p:nvSpPr>
              <p:cNvPr id="90" name="Round Same Side Corner Rectangle 89"/>
              <p:cNvSpPr/>
              <p:nvPr/>
            </p:nvSpPr>
            <p:spPr>
              <a:xfrm>
                <a:off x="1359508" y="1600465"/>
                <a:ext cx="420230" cy="316889"/>
              </a:xfrm>
              <a:prstGeom prst="round2SameRect">
                <a:avLst/>
              </a:prstGeom>
              <a:grpFill/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91" name="Oval 90"/>
              <p:cNvSpPr/>
              <p:nvPr/>
            </p:nvSpPr>
            <p:spPr>
              <a:xfrm>
                <a:off x="1438301" y="1352896"/>
                <a:ext cx="262643" cy="264074"/>
              </a:xfrm>
              <a:prstGeom prst="ellipse">
                <a:avLst/>
              </a:prstGeom>
              <a:grpFill/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92" name="Isosceles Triangle 91"/>
              <p:cNvSpPr/>
              <p:nvPr/>
            </p:nvSpPr>
            <p:spPr>
              <a:xfrm flipV="1">
                <a:off x="1516572" y="1605928"/>
                <a:ext cx="106100" cy="137251"/>
              </a:xfrm>
              <a:prstGeom prst="triangle">
                <a:avLst/>
              </a:prstGeom>
              <a:solidFill>
                <a:schemeClr val="bg1">
                  <a:lumMod val="95000"/>
                </a:schemeClr>
              </a:solidFill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</p:grpSp>
      </p:grpSp>
      <p:grpSp>
        <p:nvGrpSpPr>
          <p:cNvPr id="155" name="Group 154"/>
          <p:cNvGrpSpPr/>
          <p:nvPr/>
        </p:nvGrpSpPr>
        <p:grpSpPr>
          <a:xfrm>
            <a:off x="7927426" y="3045857"/>
            <a:ext cx="2079825" cy="2536020"/>
            <a:chOff x="6380565" y="3045857"/>
            <a:chExt cx="2079825" cy="2536020"/>
          </a:xfrm>
        </p:grpSpPr>
        <p:sp>
          <p:nvSpPr>
            <p:cNvPr id="47" name="TextBox 46"/>
            <p:cNvSpPr txBox="1"/>
            <p:nvPr/>
          </p:nvSpPr>
          <p:spPr>
            <a:xfrm>
              <a:off x="6771997" y="3045857"/>
              <a:ext cx="1688393" cy="46166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ka-GE" sz="1000" dirty="0">
                  <a:solidFill>
                    <a:schemeClr val="accent5">
                      <a:lumMod val="50000"/>
                    </a:schemeClr>
                  </a:solidFill>
                  <a:latin typeface="BPG Arial" panose="020B0604020202020204" pitchFamily="34" charset="0"/>
                  <a:cs typeface="BPG Arial" panose="020B0604020202020204" pitchFamily="34" charset="0"/>
                </a:rPr>
                <a:t>ევროინტეგრაციის საკითხებზე მომუშავე თანამშრომელი</a:t>
              </a:r>
              <a:endParaRPr lang="en-US" sz="1000" dirty="0">
                <a:solidFill>
                  <a:schemeClr val="accent5">
                    <a:lumMod val="50000"/>
                  </a:schemeClr>
                </a:solidFill>
                <a:latin typeface="BPG Arial" panose="020B0604020202020204" pitchFamily="34" charset="0"/>
                <a:cs typeface="BPG Arial" panose="020B0604020202020204" pitchFamily="34" charset="0"/>
              </a:endParaRPr>
            </a:p>
          </p:txBody>
        </p:sp>
        <p:sp>
          <p:nvSpPr>
            <p:cNvPr id="2" name="Freeform 5"/>
            <p:cNvSpPr>
              <a:spLocks/>
            </p:cNvSpPr>
            <p:nvPr/>
          </p:nvSpPr>
          <p:spPr bwMode="auto">
            <a:xfrm>
              <a:off x="6380565" y="3615485"/>
              <a:ext cx="1561946" cy="1216531"/>
            </a:xfrm>
            <a:custGeom>
              <a:avLst/>
              <a:gdLst>
                <a:gd name="T0" fmla="*/ 0 w 828"/>
                <a:gd name="T1" fmla="*/ 296 h 644"/>
                <a:gd name="T2" fmla="*/ 111 w 828"/>
                <a:gd name="T3" fmla="*/ 328 h 644"/>
                <a:gd name="T4" fmla="*/ 111 w 828"/>
                <a:gd name="T5" fmla="*/ 453 h 644"/>
                <a:gd name="T6" fmla="*/ 691 w 828"/>
                <a:gd name="T7" fmla="*/ 644 h 644"/>
                <a:gd name="T8" fmla="*/ 828 w 828"/>
                <a:gd name="T9" fmla="*/ 618 h 644"/>
                <a:gd name="T10" fmla="*/ 824 w 828"/>
                <a:gd name="T11" fmla="*/ 490 h 644"/>
                <a:gd name="T12" fmla="*/ 0 w 828"/>
                <a:gd name="T13" fmla="*/ 296 h 6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28" h="644">
                  <a:moveTo>
                    <a:pt x="0" y="296"/>
                  </a:moveTo>
                  <a:cubicBezTo>
                    <a:pt x="111" y="328"/>
                    <a:pt x="111" y="328"/>
                    <a:pt x="111" y="328"/>
                  </a:cubicBezTo>
                  <a:cubicBezTo>
                    <a:pt x="111" y="453"/>
                    <a:pt x="111" y="453"/>
                    <a:pt x="111" y="453"/>
                  </a:cubicBezTo>
                  <a:cubicBezTo>
                    <a:pt x="111" y="453"/>
                    <a:pt x="423" y="249"/>
                    <a:pt x="691" y="644"/>
                  </a:cubicBezTo>
                  <a:cubicBezTo>
                    <a:pt x="828" y="618"/>
                    <a:pt x="828" y="618"/>
                    <a:pt x="828" y="618"/>
                  </a:cubicBezTo>
                  <a:cubicBezTo>
                    <a:pt x="824" y="490"/>
                    <a:pt x="824" y="490"/>
                    <a:pt x="824" y="490"/>
                  </a:cubicBezTo>
                  <a:cubicBezTo>
                    <a:pt x="824" y="490"/>
                    <a:pt x="492" y="0"/>
                    <a:pt x="0" y="296"/>
                  </a:cubicBez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6" name="Oval 20"/>
            <p:cNvSpPr>
              <a:spLocks noChangeArrowheads="1"/>
            </p:cNvSpPr>
            <p:nvPr/>
          </p:nvSpPr>
          <p:spPr bwMode="auto">
            <a:xfrm>
              <a:off x="6437205" y="4586316"/>
              <a:ext cx="993966" cy="995561"/>
            </a:xfrm>
            <a:prstGeom prst="ellipse">
              <a:avLst/>
            </a:prstGeom>
            <a:solidFill>
              <a:schemeClr val="bg1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6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7" name="Oval 19"/>
            <p:cNvSpPr>
              <a:spLocks noChangeArrowheads="1"/>
            </p:cNvSpPr>
            <p:nvPr/>
          </p:nvSpPr>
          <p:spPr bwMode="auto">
            <a:xfrm>
              <a:off x="6535326" y="4684434"/>
              <a:ext cx="797725" cy="799321"/>
            </a:xfrm>
            <a:prstGeom prst="ellipse">
              <a:avLst/>
            </a:prstGeom>
            <a:solidFill>
              <a:schemeClr val="tx2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6659685" y="3759556"/>
              <a:ext cx="966516" cy="405134"/>
              <a:chOff x="972105" y="2748731"/>
              <a:chExt cx="842408" cy="353112"/>
            </a:xfrm>
          </p:grpSpPr>
          <p:cxnSp>
            <p:nvCxnSpPr>
              <p:cNvPr id="35" name="Straight Connector 34"/>
              <p:cNvCxnSpPr/>
              <p:nvPr/>
            </p:nvCxnSpPr>
            <p:spPr>
              <a:xfrm>
                <a:off x="972105" y="2748731"/>
                <a:ext cx="247252" cy="353112"/>
              </a:xfrm>
              <a:prstGeom prst="line">
                <a:avLst/>
              </a:prstGeom>
              <a:ln w="12700">
                <a:solidFill>
                  <a:schemeClr val="tx2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flipH="1">
                <a:off x="972105" y="2751113"/>
                <a:ext cx="842408" cy="0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TextBox 45"/>
            <p:cNvSpPr txBox="1"/>
            <p:nvPr/>
          </p:nvSpPr>
          <p:spPr>
            <a:xfrm>
              <a:off x="6713868" y="3546845"/>
              <a:ext cx="1266372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ka-GE" sz="1400" cap="all" dirty="0" smtClean="0"/>
                <a:t>თანამშრომელი</a:t>
              </a:r>
              <a:endParaRPr lang="en-US" sz="14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grpSp>
          <p:nvGrpSpPr>
            <p:cNvPr id="93" name="Group 92"/>
            <p:cNvGrpSpPr/>
            <p:nvPr/>
          </p:nvGrpSpPr>
          <p:grpSpPr>
            <a:xfrm>
              <a:off x="6789183" y="4913062"/>
              <a:ext cx="255797" cy="343591"/>
              <a:chOff x="1359508" y="1352896"/>
              <a:chExt cx="420230" cy="564458"/>
            </a:xfrm>
            <a:solidFill>
              <a:schemeClr val="tx2"/>
            </a:solidFill>
          </p:grpSpPr>
          <p:sp>
            <p:nvSpPr>
              <p:cNvPr id="94" name="Round Same Side Corner Rectangle 93"/>
              <p:cNvSpPr/>
              <p:nvPr/>
            </p:nvSpPr>
            <p:spPr>
              <a:xfrm>
                <a:off x="1359508" y="1600465"/>
                <a:ext cx="420230" cy="316889"/>
              </a:xfrm>
              <a:prstGeom prst="round2SameRect">
                <a:avLst/>
              </a:prstGeom>
              <a:grpFill/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95" name="Oval 94"/>
              <p:cNvSpPr/>
              <p:nvPr/>
            </p:nvSpPr>
            <p:spPr>
              <a:xfrm>
                <a:off x="1438301" y="1352896"/>
                <a:ext cx="262643" cy="264074"/>
              </a:xfrm>
              <a:prstGeom prst="ellipse">
                <a:avLst/>
              </a:prstGeom>
              <a:grpFill/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96" name="Isosceles Triangle 95"/>
              <p:cNvSpPr/>
              <p:nvPr/>
            </p:nvSpPr>
            <p:spPr>
              <a:xfrm flipV="1">
                <a:off x="1516572" y="1605928"/>
                <a:ext cx="106100" cy="137251"/>
              </a:xfrm>
              <a:prstGeom prst="triangle">
                <a:avLst/>
              </a:prstGeom>
              <a:solidFill>
                <a:schemeClr val="bg1">
                  <a:lumMod val="95000"/>
                </a:schemeClr>
              </a:solidFill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</p:grpSp>
      </p:grpSp>
      <p:sp>
        <p:nvSpPr>
          <p:cNvPr id="150" name="TextBox 149"/>
          <p:cNvSpPr txBox="1"/>
          <p:nvPr/>
        </p:nvSpPr>
        <p:spPr>
          <a:xfrm>
            <a:off x="3060115" y="335312"/>
            <a:ext cx="70579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/>
            </a:lvl1pPr>
          </a:lstStyle>
          <a:p>
            <a:r>
              <a:rPr lang="ka-GE" b="1" dirty="0" smtClean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rPr>
              <a:t>ორგანიზაციული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rPr>
              <a:t> </a:t>
            </a:r>
            <a:r>
              <a:rPr lang="ka-GE" b="1" dirty="0" smtClean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rPr>
              <a:t>და მომხმარებლების </a:t>
            </a:r>
            <a:r>
              <a:rPr lang="ka-GE" b="1" dirty="0">
                <a:solidFill>
                  <a:schemeClr val="accent5">
                    <a:lumMod val="50000"/>
                  </a:schemeClr>
                </a:solidFill>
                <a:latin typeface="BPG Nino Mtavruli" panose="02000506000000020004" pitchFamily="2" charset="0"/>
              </a:rPr>
              <a:t>კავშირი</a:t>
            </a:r>
            <a:endParaRPr lang="en-US" b="1" dirty="0">
              <a:solidFill>
                <a:schemeClr val="accent5">
                  <a:lumMod val="50000"/>
                </a:schemeClr>
              </a:solidFill>
              <a:latin typeface="BPG Nino Mtavruli" panose="02000506000000020004" pitchFamily="2" charset="0"/>
            </a:endParaRPr>
          </a:p>
        </p:txBody>
      </p:sp>
      <p:grpSp>
        <p:nvGrpSpPr>
          <p:cNvPr id="175" name="Group 174"/>
          <p:cNvGrpSpPr/>
          <p:nvPr/>
        </p:nvGrpSpPr>
        <p:grpSpPr>
          <a:xfrm>
            <a:off x="9473933" y="4749309"/>
            <a:ext cx="538591" cy="539455"/>
            <a:chOff x="6589605" y="4738716"/>
            <a:chExt cx="993966" cy="995561"/>
          </a:xfrm>
        </p:grpSpPr>
        <p:sp>
          <p:nvSpPr>
            <p:cNvPr id="173" name="Oval 20"/>
            <p:cNvSpPr>
              <a:spLocks noChangeArrowheads="1"/>
            </p:cNvSpPr>
            <p:nvPr/>
          </p:nvSpPr>
          <p:spPr bwMode="auto">
            <a:xfrm>
              <a:off x="6589605" y="4738716"/>
              <a:ext cx="993966" cy="995561"/>
            </a:xfrm>
            <a:prstGeom prst="ellipse">
              <a:avLst/>
            </a:prstGeom>
            <a:solidFill>
              <a:schemeClr val="bg1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6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74" name="Oval 19"/>
            <p:cNvSpPr>
              <a:spLocks noChangeArrowheads="1"/>
            </p:cNvSpPr>
            <p:nvPr/>
          </p:nvSpPr>
          <p:spPr bwMode="auto">
            <a:xfrm>
              <a:off x="6687726" y="4836834"/>
              <a:ext cx="797725" cy="799321"/>
            </a:xfrm>
            <a:prstGeom prst="ellipse">
              <a:avLst/>
            </a:prstGeom>
            <a:solidFill>
              <a:srgbClr val="CD3034"/>
            </a:solidFill>
            <a:ln w="158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0827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49344359"/>
              </p:ext>
            </p:extLst>
          </p:nvPr>
        </p:nvGraphicFramePr>
        <p:xfrm>
          <a:off x="537883" y="225912"/>
          <a:ext cx="5723068" cy="56692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7960" y="398033"/>
            <a:ext cx="5183188" cy="5727084"/>
          </a:xfrm>
        </p:spPr>
        <p:txBody>
          <a:bodyPr>
            <a:normAutofit fontScale="62500" lnSpcReduction="20000"/>
          </a:bodyPr>
          <a:lstStyle/>
          <a:p>
            <a:pPr lvl="0" algn="just">
              <a:lnSpc>
                <a:spcPct val="120000"/>
              </a:lnSpc>
            </a:pPr>
            <a:r>
              <a:rPr lang="ka-GE" dirty="0" smtClean="0"/>
              <a:t>ადმინისტრატორი - ევროინტეგრაციის </a:t>
            </a:r>
            <a:r>
              <a:rPr lang="ka-GE" dirty="0"/>
              <a:t>აპარატის დეპარტამენტის უფროსი/ დეპ. უფროსის მოადგილე/ სამმართველოს </a:t>
            </a:r>
            <a:r>
              <a:rPr lang="ka-GE" dirty="0" smtClean="0"/>
              <a:t>უფროსი</a:t>
            </a:r>
          </a:p>
          <a:p>
            <a:pPr lvl="0" algn="just">
              <a:lnSpc>
                <a:spcPct val="120000"/>
              </a:lnSpc>
            </a:pPr>
            <a:r>
              <a:rPr lang="ka-GE" dirty="0" smtClean="0"/>
              <a:t>კოორდინატორი - ევროინტეგრაციის აპარატის მთავარი სპეციალისტი, რომელიც პასუხისმგებელია სფეროებზე</a:t>
            </a:r>
          </a:p>
          <a:p>
            <a:pPr lvl="0" algn="just">
              <a:lnSpc>
                <a:spcPct val="120000"/>
              </a:lnSpc>
            </a:pPr>
            <a:r>
              <a:rPr lang="ka-GE" dirty="0" smtClean="0"/>
              <a:t>კურატორი - უწყებაში ევროინტეგრაციაზე პასუხისმგებელი დეპარტამენტის უფროსი/ უფროსის მოადგილე/ სამმართველოს უფროსი</a:t>
            </a:r>
          </a:p>
          <a:p>
            <a:pPr algn="just">
              <a:lnSpc>
                <a:spcPct val="120000"/>
              </a:lnSpc>
            </a:pPr>
            <a:r>
              <a:rPr lang="ka-GE" dirty="0" smtClean="0"/>
              <a:t>თემატურად პასუხისმგებელი პირი - </a:t>
            </a:r>
            <a:r>
              <a:rPr lang="ka-GE" dirty="0"/>
              <a:t>უწყებაში ევროინტეგრაციაზე პასუხისმგებელი </a:t>
            </a:r>
            <a:r>
              <a:rPr lang="ka-GE" dirty="0" smtClean="0"/>
              <a:t>დეპარტამენტის/ სამმართველოს თანამშრომელი, რომელიც პასუხისმგებელია </a:t>
            </a:r>
            <a:r>
              <a:rPr lang="ka-GE" dirty="0"/>
              <a:t>ევროინტეგრაციის </a:t>
            </a:r>
            <a:r>
              <a:rPr lang="ka-GE" dirty="0" smtClean="0"/>
              <a:t>საკითხებზე შიდა უწყებრივ კოორდინაციაზე უწყების სხვა დეპარტამენტებთან ან უწყებასთან ანგარიშვალდებულ სსიპ-თან.</a:t>
            </a:r>
          </a:p>
          <a:p>
            <a:endParaRPr lang="ka-GE" dirty="0" smtClean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61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151</Words>
  <Application>Microsoft Office PowerPoint</Application>
  <PresentationFormat>Custom</PresentationFormat>
  <Paragraphs>27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ორგანიზაციული და მომხმარებლების კავშირი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Natia Sharovi</dc:creator>
  <cp:lastModifiedBy>terra</cp:lastModifiedBy>
  <cp:revision>8</cp:revision>
  <dcterms:created xsi:type="dcterms:W3CDTF">2017-04-13T07:51:21Z</dcterms:created>
  <dcterms:modified xsi:type="dcterms:W3CDTF">2017-04-13T09:21:58Z</dcterms:modified>
</cp:coreProperties>
</file>