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60" r:id="rId1"/>
  </p:sldMasterIdLst>
  <p:sldIdLst>
    <p:sldId id="266" r:id="rId2"/>
    <p:sldId id="267" r:id="rId3"/>
    <p:sldId id="268" r:id="rId4"/>
    <p:sldId id="269" r:id="rId5"/>
    <p:sldId id="273" r:id="rId6"/>
    <p:sldId id="270" r:id="rId7"/>
    <p:sldId id="271" r:id="rId8"/>
    <p:sldId id="272" r:id="rId9"/>
    <p:sldId id="256" r:id="rId10"/>
    <p:sldId id="257" r:id="rId11"/>
    <p:sldId id="260" r:id="rId12"/>
    <p:sldId id="263" r:id="rId13"/>
    <p:sldId id="264" r:id="rId14"/>
    <p:sldId id="265" r:id="rId15"/>
    <p:sldId id="261" r:id="rId16"/>
    <p:sldId id="258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5"/>
  </p:normalViewPr>
  <p:slideViewPr>
    <p:cSldViewPr snapToGrid="0" snapToObjects="1">
      <p:cViewPr>
        <p:scale>
          <a:sx n="77" d="100"/>
          <a:sy n="77" d="100"/>
        </p:scale>
        <p:origin x="1912" y="8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C107AA4-E751-4D4E-B3A3-E84B8B4BB42A}" type="datetimeFigureOut">
              <a:rPr lang="en-US" smtClean="0"/>
              <a:t>6/6/18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76E54B9-2B26-E84F-B827-9BE1DA57320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7AA4-E751-4D4E-B3A3-E84B8B4BB42A}" type="datetimeFigureOut">
              <a:rPr lang="en-US" smtClean="0"/>
              <a:t>6/6/18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E54B9-2B26-E84F-B827-9BE1DA5732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7AA4-E751-4D4E-B3A3-E84B8B4BB42A}" type="datetimeFigureOut">
              <a:rPr lang="en-US" smtClean="0"/>
              <a:t>6/6/18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E54B9-2B26-E84F-B827-9BE1DA5732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84048" indent="-384048">
              <a:buFont typeface="Wingdings" charset="2"/>
              <a:buChar char="§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3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7AA4-E751-4D4E-B3A3-E84B8B4BB42A}" type="datetimeFigureOut">
              <a:rPr lang="en-US" smtClean="0"/>
              <a:t>6/6/18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E54B9-2B26-E84F-B827-9BE1DA5732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C107AA4-E751-4D4E-B3A3-E84B8B4BB42A}" type="datetimeFigureOut">
              <a:rPr lang="en-US" smtClean="0"/>
              <a:t>6/6/18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76E54B9-2B26-E84F-B827-9BE1DA57320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7AA4-E751-4D4E-B3A3-E84B8B4BB42A}" type="datetimeFigureOut">
              <a:rPr lang="en-US" smtClean="0"/>
              <a:t>6/6/18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E54B9-2B26-E84F-B827-9BE1DA5732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7AA4-E751-4D4E-B3A3-E84B8B4BB42A}" type="datetimeFigureOut">
              <a:rPr lang="en-US" smtClean="0"/>
              <a:t>6/6/18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E54B9-2B26-E84F-B827-9BE1DA5732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7AA4-E751-4D4E-B3A3-E84B8B4BB42A}" type="datetimeFigureOut">
              <a:rPr lang="en-US" smtClean="0"/>
              <a:t>6/6/18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E54B9-2B26-E84F-B827-9BE1DA5732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7AA4-E751-4D4E-B3A3-E84B8B4BB42A}" type="datetimeFigureOut">
              <a:rPr lang="en-US" smtClean="0"/>
              <a:t>6/6/18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E54B9-2B26-E84F-B827-9BE1DA5732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C107AA4-E751-4D4E-B3A3-E84B8B4BB42A}" type="datetimeFigureOut">
              <a:rPr lang="en-US" smtClean="0"/>
              <a:t>6/6/18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76E54B9-2B26-E84F-B827-9BE1DA57320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C107AA4-E751-4D4E-B3A3-E84B8B4BB42A}" type="datetimeFigureOut">
              <a:rPr lang="en-US" smtClean="0"/>
              <a:t>6/6/18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76E54B9-2B26-E84F-B827-9BE1DA57320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9C107AA4-E751-4D4E-B3A3-E84B8B4BB42A}" type="datetimeFigureOut">
              <a:rPr lang="en-US" smtClean="0"/>
              <a:t>6/6/18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176E54B9-2B26-E84F-B827-9BE1DA57320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0758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95546"/>
            <a:ext cx="8361229" cy="2772775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Strategic purchasing strategy</a:t>
            </a: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4704420"/>
            <a:ext cx="6831673" cy="1086237"/>
          </a:xfrm>
        </p:spPr>
        <p:txBody>
          <a:bodyPr/>
          <a:lstStyle/>
          <a:p>
            <a:r>
              <a:rPr lang="en-US" dirty="0" smtClean="0"/>
              <a:t>7.06.2018</a:t>
            </a:r>
          </a:p>
          <a:p>
            <a:r>
              <a:rPr lang="en-US" dirty="0" smtClean="0"/>
              <a:t>Tbilisi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18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chemeClr val="tx2">
                    <a:lumMod val="50000"/>
                  </a:schemeClr>
                </a:solidFill>
              </a:rPr>
              <a:t>Health care financing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90688"/>
            <a:ext cx="10749743" cy="4959494"/>
          </a:xfrm>
        </p:spPr>
        <p:txBody>
          <a:bodyPr>
            <a:normAutofit/>
          </a:bodyPr>
          <a:lstStyle/>
          <a:p>
            <a:r>
              <a:rPr lang="en-GB" sz="3600" dirty="0" smtClean="0"/>
              <a:t>Government </a:t>
            </a:r>
            <a:r>
              <a:rPr lang="en-GB" sz="3600" dirty="0"/>
              <a:t>budget allocations for </a:t>
            </a:r>
            <a:r>
              <a:rPr lang="en-GB" sz="3600" dirty="0" smtClean="0"/>
              <a:t>health have been increasing substantially</a:t>
            </a:r>
          </a:p>
          <a:p>
            <a:pPr lvl="1"/>
            <a:r>
              <a:rPr lang="en-GB" sz="2200" dirty="0"/>
              <a:t>Low in European context</a:t>
            </a:r>
          </a:p>
          <a:p>
            <a:r>
              <a:rPr lang="en-GB" sz="3600" dirty="0"/>
              <a:t>Out-of-pocket (OOP) spending stays the main source of financing health system</a:t>
            </a:r>
          </a:p>
          <a:p>
            <a:pPr lvl="7"/>
            <a:r>
              <a:rPr lang="en-GB" sz="2200" dirty="0" smtClean="0"/>
              <a:t>Lack </a:t>
            </a:r>
            <a:r>
              <a:rPr lang="en-GB" sz="2200" dirty="0"/>
              <a:t>of price regulation for </a:t>
            </a:r>
            <a:r>
              <a:rPr lang="en-GB" sz="2200" dirty="0" smtClean="0"/>
              <a:t>pharmaceuticals</a:t>
            </a:r>
          </a:p>
          <a:p>
            <a:pPr lvl="7"/>
            <a:r>
              <a:rPr lang="en-GB" sz="2200" dirty="0"/>
              <a:t>W</a:t>
            </a:r>
            <a:r>
              <a:rPr lang="en-GB" sz="2200" dirty="0" smtClean="0"/>
              <a:t>eak </a:t>
            </a:r>
            <a:r>
              <a:rPr lang="en-GB" sz="2200" dirty="0"/>
              <a:t>control over OOP payments </a:t>
            </a:r>
          </a:p>
          <a:p>
            <a:r>
              <a:rPr lang="en-GB" sz="3600" dirty="0"/>
              <a:t>Informal payments low</a:t>
            </a:r>
          </a:p>
          <a:p>
            <a:pPr lvl="1"/>
            <a:r>
              <a:rPr lang="en-GB" sz="2200" dirty="0" smtClean="0"/>
              <a:t>Better </a:t>
            </a:r>
            <a:r>
              <a:rPr lang="en-GB" sz="2200" dirty="0"/>
              <a:t>position to control patient cost sharing</a:t>
            </a:r>
          </a:p>
          <a:p>
            <a:endParaRPr lang="en-GB" sz="3200" dirty="0" smtClean="0"/>
          </a:p>
        </p:txBody>
      </p:sp>
    </p:spTree>
    <p:extLst>
      <p:ext uri="{BB962C8B-B14F-4D97-AF65-F5344CB8AC3E}">
        <p14:creationId xmlns:p14="http://schemas.microsoft.com/office/powerpoint/2010/main" val="139260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chemeClr val="tx2">
                    <a:lumMod val="50000"/>
                  </a:schemeClr>
                </a:solidFill>
              </a:rPr>
              <a:t>Population coverage</a:t>
            </a:r>
            <a:r>
              <a:rPr lang="en-GB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90688"/>
            <a:ext cx="11082252" cy="5009370"/>
          </a:xfrm>
        </p:spPr>
        <p:txBody>
          <a:bodyPr>
            <a:normAutofit/>
          </a:bodyPr>
          <a:lstStyle/>
          <a:p>
            <a:r>
              <a:rPr lang="en-GB" sz="3600" dirty="0" smtClean="0"/>
              <a:t>The </a:t>
            </a:r>
            <a:r>
              <a:rPr lang="en-GB" sz="3600" dirty="0"/>
              <a:t>UHC program covers almost 90% of the </a:t>
            </a:r>
            <a:r>
              <a:rPr lang="en-GB" sz="3600" dirty="0" smtClean="0"/>
              <a:t>population</a:t>
            </a:r>
          </a:p>
          <a:p>
            <a:r>
              <a:rPr lang="en-GB" sz="3600" dirty="0" smtClean="0"/>
              <a:t>Since </a:t>
            </a:r>
            <a:r>
              <a:rPr lang="en-GB" sz="3600" dirty="0"/>
              <a:t>May </a:t>
            </a:r>
            <a:r>
              <a:rPr lang="en-GB" sz="3600" dirty="0" smtClean="0"/>
              <a:t>2017 stratification </a:t>
            </a:r>
            <a:r>
              <a:rPr lang="en-GB" sz="3600" dirty="0"/>
              <a:t>of beneficiaries by income groups under the UHC </a:t>
            </a:r>
            <a:r>
              <a:rPr lang="en-GB" sz="3600" dirty="0" smtClean="0"/>
              <a:t>program</a:t>
            </a:r>
          </a:p>
          <a:p>
            <a:pPr lvl="1"/>
            <a:r>
              <a:rPr lang="en-GB" sz="2400" dirty="0" smtClean="0"/>
              <a:t>Impact on OOP expenditure and financial risk protection of these changes needs careful monitoring</a:t>
            </a:r>
          </a:p>
          <a:p>
            <a:r>
              <a:rPr lang="en-GB" sz="3600" dirty="0" smtClean="0"/>
              <a:t>Overall satisfaction of population with </a:t>
            </a:r>
            <a:r>
              <a:rPr lang="en-GB" sz="3600" dirty="0"/>
              <a:t>health </a:t>
            </a:r>
            <a:r>
              <a:rPr lang="en-GB" sz="3600" dirty="0" smtClean="0"/>
              <a:t>system </a:t>
            </a:r>
            <a:r>
              <a:rPr lang="en-GB" sz="3600" dirty="0"/>
              <a:t>is </a:t>
            </a:r>
            <a:r>
              <a:rPr lang="en-GB" sz="3600" dirty="0" smtClean="0"/>
              <a:t>high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4056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1523" y="564631"/>
            <a:ext cx="10515601" cy="1280795"/>
          </a:xfrm>
        </p:spPr>
        <p:txBody>
          <a:bodyPr/>
          <a:lstStyle/>
          <a:p>
            <a:r>
              <a:rPr lang="en-GB" b="1" i="1" dirty="0" smtClean="0">
                <a:solidFill>
                  <a:schemeClr val="tx2">
                    <a:lumMod val="50000"/>
                  </a:schemeClr>
                </a:solidFill>
              </a:rPr>
              <a:t>Pharmaceuticals</a:t>
            </a:r>
            <a:r>
              <a:rPr lang="en-GB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45920"/>
            <a:ext cx="11082251" cy="4758055"/>
          </a:xfrm>
        </p:spPr>
        <p:txBody>
          <a:bodyPr>
            <a:normAutofit lnSpcReduction="10000"/>
          </a:bodyPr>
          <a:lstStyle/>
          <a:p>
            <a:r>
              <a:rPr lang="en-GB" sz="3600" dirty="0" smtClean="0"/>
              <a:t>Medicines expenditures very high </a:t>
            </a:r>
          </a:p>
          <a:p>
            <a:r>
              <a:rPr lang="en-GB" sz="3600" dirty="0" smtClean="0"/>
              <a:t>No </a:t>
            </a:r>
            <a:r>
              <a:rPr lang="en-GB" sz="3600" dirty="0"/>
              <a:t>regulation of drug </a:t>
            </a:r>
            <a:r>
              <a:rPr lang="en-GB" sz="3600" dirty="0" smtClean="0"/>
              <a:t>prices</a:t>
            </a:r>
          </a:p>
          <a:p>
            <a:pPr lvl="1"/>
            <a:r>
              <a:rPr lang="en-GB" sz="2400" dirty="0"/>
              <a:t>O</a:t>
            </a:r>
            <a:r>
              <a:rPr lang="en-GB" sz="2400" dirty="0" smtClean="0"/>
              <a:t>nly </a:t>
            </a:r>
            <a:r>
              <a:rPr lang="en-GB" sz="2400" dirty="0"/>
              <a:t>under the vertical and additional drug benefit programs the SSA buys medicines on a tender </a:t>
            </a:r>
            <a:r>
              <a:rPr lang="en-GB" sz="2400" dirty="0" smtClean="0"/>
              <a:t>basis </a:t>
            </a:r>
          </a:p>
          <a:p>
            <a:r>
              <a:rPr lang="en-GB" sz="3600" dirty="0" smtClean="0"/>
              <a:t>Spending </a:t>
            </a:r>
            <a:r>
              <a:rPr lang="en-GB" sz="3600" dirty="0"/>
              <a:t>on outpatient medicines </a:t>
            </a:r>
            <a:r>
              <a:rPr lang="en-GB" sz="3600" dirty="0" smtClean="0"/>
              <a:t>in UHC </a:t>
            </a:r>
            <a:r>
              <a:rPr lang="en-GB" sz="3600" dirty="0"/>
              <a:t>program </a:t>
            </a:r>
            <a:r>
              <a:rPr lang="en-GB" sz="3600" dirty="0" smtClean="0"/>
              <a:t>very low</a:t>
            </a:r>
          </a:p>
          <a:p>
            <a:r>
              <a:rPr lang="en-GB" sz="3600" dirty="0" smtClean="0"/>
              <a:t>In </a:t>
            </a:r>
            <a:r>
              <a:rPr lang="en-GB" sz="3600" dirty="0"/>
              <a:t>July 2017, </a:t>
            </a:r>
            <a:r>
              <a:rPr lang="en-GB" sz="3600" dirty="0" smtClean="0"/>
              <a:t>new </a:t>
            </a:r>
            <a:r>
              <a:rPr lang="en-GB" sz="3600" dirty="0"/>
              <a:t>chronic </a:t>
            </a:r>
            <a:r>
              <a:rPr lang="en-GB" sz="3600" dirty="0" smtClean="0"/>
              <a:t>diseases drug </a:t>
            </a:r>
            <a:r>
              <a:rPr lang="en-GB" sz="3600" dirty="0"/>
              <a:t>program for the vulnerable population </a:t>
            </a:r>
            <a:endParaRPr lang="en-GB" sz="3600" dirty="0" smtClean="0"/>
          </a:p>
          <a:p>
            <a:pPr lvl="1"/>
            <a:r>
              <a:rPr lang="en-GB" sz="2400" dirty="0" smtClean="0"/>
              <a:t>The </a:t>
            </a:r>
            <a:r>
              <a:rPr lang="en-GB" sz="2400" dirty="0"/>
              <a:t>uptake of the program was low compared to </a:t>
            </a:r>
            <a:r>
              <a:rPr lang="en-GB" sz="2400" dirty="0" smtClean="0"/>
              <a:t>expectations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0646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chemeClr val="tx2">
                    <a:lumMod val="50000"/>
                  </a:schemeClr>
                </a:solidFill>
              </a:rPr>
              <a:t>Quality of care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26118"/>
            <a:ext cx="11353800" cy="5231881"/>
          </a:xfrm>
        </p:spPr>
        <p:txBody>
          <a:bodyPr>
            <a:normAutofit/>
          </a:bodyPr>
          <a:lstStyle/>
          <a:p>
            <a:r>
              <a:rPr lang="en-GB" sz="2800" dirty="0" smtClean="0"/>
              <a:t>Because </a:t>
            </a:r>
            <a:r>
              <a:rPr lang="en-GB" sz="2800" dirty="0"/>
              <a:t>of market liberalization, it is easy to start health care provision without basic quality standards to be </a:t>
            </a:r>
            <a:r>
              <a:rPr lang="en-GB" sz="2800" dirty="0" smtClean="0"/>
              <a:t>met</a:t>
            </a:r>
          </a:p>
          <a:p>
            <a:pPr lvl="1"/>
            <a:r>
              <a:rPr lang="en-GB" sz="2400" dirty="0" smtClean="0"/>
              <a:t>Most </a:t>
            </a:r>
            <a:r>
              <a:rPr lang="en-GB" sz="2400" dirty="0"/>
              <a:t>multi-profile hospitals operate with fewer than 30-25 beds in the regions with low bed occupancy </a:t>
            </a:r>
            <a:r>
              <a:rPr lang="en-GB" sz="2400" dirty="0" smtClean="0"/>
              <a:t>rate</a:t>
            </a:r>
          </a:p>
          <a:p>
            <a:r>
              <a:rPr lang="en-GB" sz="2800" dirty="0" smtClean="0"/>
              <a:t>Use </a:t>
            </a:r>
            <a:r>
              <a:rPr lang="en-GB" sz="2800" dirty="0"/>
              <a:t>of clinical decision support tools such as guidelines and </a:t>
            </a:r>
            <a:r>
              <a:rPr lang="en-GB" sz="2800" dirty="0" smtClean="0"/>
              <a:t>protocol is </a:t>
            </a:r>
            <a:r>
              <a:rPr lang="en-GB" sz="2800" dirty="0"/>
              <a:t>limited in everyday clinical </a:t>
            </a:r>
            <a:r>
              <a:rPr lang="en-GB" sz="2800" dirty="0" smtClean="0"/>
              <a:t>practice</a:t>
            </a:r>
          </a:p>
          <a:p>
            <a:pPr lvl="1"/>
            <a:r>
              <a:rPr lang="en-GB" sz="2400" dirty="0" smtClean="0"/>
              <a:t>Lack </a:t>
            </a:r>
            <a:r>
              <a:rPr lang="en-GB" sz="2400" dirty="0"/>
              <a:t>of set of indicators and other quality control instruments to monitor quality of </a:t>
            </a:r>
            <a:r>
              <a:rPr lang="en-GB" sz="2400" dirty="0" smtClean="0"/>
              <a:t>care</a:t>
            </a:r>
          </a:p>
          <a:p>
            <a:pPr lvl="1"/>
            <a:r>
              <a:rPr lang="en-GB" sz="2400" dirty="0" smtClean="0"/>
              <a:t>No </a:t>
            </a:r>
            <a:r>
              <a:rPr lang="en-GB" sz="2400" dirty="0"/>
              <a:t>mechanisms to financially reward good </a:t>
            </a:r>
            <a:r>
              <a:rPr lang="en-GB" sz="2400" dirty="0" smtClean="0"/>
              <a:t>performance</a:t>
            </a:r>
          </a:p>
          <a:p>
            <a:r>
              <a:rPr lang="en-GB" sz="2800" dirty="0" smtClean="0"/>
              <a:t>Some </a:t>
            </a:r>
            <a:r>
              <a:rPr lang="en-GB" sz="2800" dirty="0"/>
              <a:t>good </a:t>
            </a:r>
            <a:r>
              <a:rPr lang="en-GB" sz="2800" dirty="0" smtClean="0"/>
              <a:t>initiatives - two </a:t>
            </a:r>
            <a:r>
              <a:rPr lang="en-GB" sz="2800" dirty="0"/>
              <a:t>stages of monitoring </a:t>
            </a:r>
            <a:r>
              <a:rPr lang="en-GB" sz="2800" dirty="0" smtClean="0"/>
              <a:t>to </a:t>
            </a:r>
            <a:r>
              <a:rPr lang="en-GB" sz="2800" dirty="0"/>
              <a:t>assess the functioning of the infection control system in </a:t>
            </a:r>
            <a:r>
              <a:rPr lang="en-GB" sz="2800" dirty="0" smtClean="0"/>
              <a:t>hospitals</a:t>
            </a:r>
          </a:p>
        </p:txBody>
      </p:sp>
    </p:spTree>
    <p:extLst>
      <p:ext uri="{BB962C8B-B14F-4D97-AF65-F5344CB8AC3E}">
        <p14:creationId xmlns:p14="http://schemas.microsoft.com/office/powerpoint/2010/main" val="62458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chemeClr val="tx2">
                    <a:lumMod val="50000"/>
                  </a:schemeClr>
                </a:solidFill>
              </a:rPr>
              <a:t>Contracting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182005" cy="4874433"/>
          </a:xfrm>
        </p:spPr>
        <p:txBody>
          <a:bodyPr>
            <a:normAutofit/>
          </a:bodyPr>
          <a:lstStyle/>
          <a:p>
            <a:r>
              <a:rPr lang="en-GB" sz="2800" dirty="0" smtClean="0"/>
              <a:t>Governmental </a:t>
            </a:r>
            <a:r>
              <a:rPr lang="en-GB" sz="2800" dirty="0"/>
              <a:t>decree on UHC </a:t>
            </a:r>
            <a:r>
              <a:rPr lang="en-GB" sz="2800" dirty="0" smtClean="0"/>
              <a:t>as a “contract” is rigid mechanism, limits flexibility and </a:t>
            </a:r>
            <a:r>
              <a:rPr lang="en-GB" sz="2800" dirty="0"/>
              <a:t>and does not </a:t>
            </a:r>
            <a:r>
              <a:rPr lang="en-GB" sz="2800" dirty="0" smtClean="0"/>
              <a:t>allow provider </a:t>
            </a:r>
            <a:r>
              <a:rPr lang="en-GB" sz="2800" dirty="0"/>
              <a:t>level negotiations and development of the solid SSA-provider </a:t>
            </a:r>
            <a:r>
              <a:rPr lang="en-GB" sz="2800" dirty="0" smtClean="0"/>
              <a:t>relationship</a:t>
            </a:r>
          </a:p>
          <a:p>
            <a:r>
              <a:rPr lang="en-GB" sz="2800" dirty="0"/>
              <a:t>M</a:t>
            </a:r>
            <a:r>
              <a:rPr lang="en-GB" sz="2800" dirty="0" smtClean="0"/>
              <a:t>ultiple “contracts” with </a:t>
            </a:r>
            <a:r>
              <a:rPr lang="en-GB" sz="2800" dirty="0"/>
              <a:t>one provider under vertical and UHC </a:t>
            </a:r>
            <a:r>
              <a:rPr lang="en-GB" sz="2800" dirty="0" smtClean="0"/>
              <a:t>programs which reduces SSA’s power as a purchaser and adds administrative burden on SSA and providers</a:t>
            </a:r>
          </a:p>
          <a:p>
            <a:pPr lvl="1"/>
            <a:r>
              <a:rPr lang="en-GB" sz="2400" dirty="0"/>
              <a:t>I</a:t>
            </a:r>
            <a:r>
              <a:rPr lang="en-GB" sz="2400" dirty="0" smtClean="0"/>
              <a:t>n </a:t>
            </a:r>
            <a:r>
              <a:rPr lang="en-GB" sz="2400" dirty="0"/>
              <a:t>maximum 23 different vertical programs + 6 UHC </a:t>
            </a:r>
            <a:r>
              <a:rPr lang="en-GB" sz="2400" dirty="0" smtClean="0"/>
              <a:t>sub-programs </a:t>
            </a:r>
          </a:p>
          <a:p>
            <a:r>
              <a:rPr lang="en-GB" sz="2800" dirty="0" smtClean="0"/>
              <a:t>From </a:t>
            </a:r>
            <a:r>
              <a:rPr lang="en-GB" sz="2800" dirty="0"/>
              <a:t>March 2017, selective contracting for delivery and C-section was implemented in bigger urban </a:t>
            </a:r>
            <a:r>
              <a:rPr lang="en-GB" sz="2800" dirty="0" smtClean="0"/>
              <a:t>centres</a:t>
            </a:r>
          </a:p>
          <a:p>
            <a:pPr lvl="1"/>
            <a:r>
              <a:rPr lang="en-GB" sz="2400" dirty="0" smtClean="0"/>
              <a:t>The </a:t>
            </a:r>
            <a:r>
              <a:rPr lang="en-GB" sz="2400" dirty="0"/>
              <a:t>plan is to expand these principles to other clinical areas, e.g. </a:t>
            </a:r>
            <a:r>
              <a:rPr lang="en-GB" sz="2400" dirty="0" err="1" smtClean="0"/>
              <a:t>cardiosurgery</a:t>
            </a:r>
            <a:endParaRPr lang="en-GB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27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</a:rPr>
              <a:t>Primary health care</a:t>
            </a:r>
            <a:endParaRPr lang="en-US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1082251" cy="5167312"/>
          </a:xfrm>
        </p:spPr>
        <p:txBody>
          <a:bodyPr>
            <a:normAutofit/>
          </a:bodyPr>
          <a:lstStyle/>
          <a:p>
            <a:r>
              <a:rPr lang="en-US" sz="2800" dirty="0"/>
              <a:t>Overall, per capita visits in PHC facilities is rising</a:t>
            </a:r>
          </a:p>
          <a:p>
            <a:r>
              <a:rPr lang="en-US" sz="2800" dirty="0" smtClean="0"/>
              <a:t>Assumed to be the first contact of care but low trust and perceived low quality:</a:t>
            </a:r>
          </a:p>
          <a:p>
            <a:pPr lvl="1"/>
            <a:r>
              <a:rPr lang="en-US" dirty="0" smtClean="0"/>
              <a:t>No adequate gate-keeping and referral</a:t>
            </a:r>
          </a:p>
          <a:p>
            <a:pPr lvl="1"/>
            <a:r>
              <a:rPr lang="en-US" dirty="0" smtClean="0"/>
              <a:t>Lack of adequate coverage for outpatient drugs </a:t>
            </a:r>
          </a:p>
          <a:p>
            <a:pPr lvl="1"/>
            <a:r>
              <a:rPr lang="en-US" dirty="0" smtClean="0"/>
              <a:t>PHC doctors have not been taking an active role in patient care coordination </a:t>
            </a:r>
          </a:p>
          <a:p>
            <a:pPr lvl="1"/>
            <a:r>
              <a:rPr lang="en-US" dirty="0" smtClean="0"/>
              <a:t>Gaps in training of family doctors and nurses (last training was conducted in 2007)</a:t>
            </a:r>
          </a:p>
          <a:p>
            <a:pPr lvl="1"/>
            <a:r>
              <a:rPr lang="en-US" dirty="0" smtClean="0"/>
              <a:t>Situation in rural areas especially challenging</a:t>
            </a:r>
          </a:p>
          <a:p>
            <a:r>
              <a:rPr lang="en-GB" sz="2800" dirty="0" smtClean="0"/>
              <a:t>Two fragmented </a:t>
            </a:r>
            <a:r>
              <a:rPr lang="en-GB" sz="2800" dirty="0"/>
              <a:t>PHC programs with different administrative and payment rules </a:t>
            </a:r>
            <a:endParaRPr lang="en-GB" sz="2800" dirty="0" smtClean="0"/>
          </a:p>
          <a:p>
            <a:pPr lvl="1"/>
            <a:r>
              <a:rPr lang="en-GB" dirty="0"/>
              <a:t>No </a:t>
            </a:r>
            <a:r>
              <a:rPr lang="en-GB" dirty="0" smtClean="0"/>
              <a:t>incentives to improve performance</a:t>
            </a:r>
          </a:p>
          <a:p>
            <a:pPr lvl="1"/>
            <a:r>
              <a:rPr lang="en-GB" dirty="0" smtClean="0"/>
              <a:t>Data collection remains challenge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24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</a:rPr>
              <a:t>Hospital care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562792"/>
            <a:ext cx="11198629" cy="5153891"/>
          </a:xfrm>
        </p:spPr>
        <p:txBody>
          <a:bodyPr>
            <a:normAutofit fontScale="92500" lnSpcReduction="10000"/>
          </a:bodyPr>
          <a:lstStyle/>
          <a:p>
            <a:r>
              <a:rPr lang="en-GB" sz="2800" dirty="0" smtClean="0"/>
              <a:t>Number of hospitals, beds and hospitalizations increase</a:t>
            </a:r>
          </a:p>
          <a:p>
            <a:r>
              <a:rPr lang="en-GB" sz="2800" dirty="0"/>
              <a:t>L</a:t>
            </a:r>
            <a:r>
              <a:rPr lang="en-GB" sz="2800" dirty="0" smtClean="0"/>
              <a:t>ength of stay, bed-occupancy and number of beds per hospital remains low</a:t>
            </a:r>
          </a:p>
          <a:p>
            <a:r>
              <a:rPr lang="en-GB" sz="2800" dirty="0" smtClean="0"/>
              <a:t>For patients, hospitals are easy to access and source of wide scope of care with limited cost sharing</a:t>
            </a:r>
          </a:p>
          <a:p>
            <a:r>
              <a:rPr lang="en-GB" sz="2800" dirty="0"/>
              <a:t>Payment for hospital care is </a:t>
            </a:r>
            <a:r>
              <a:rPr lang="en-GB" sz="2800" dirty="0" smtClean="0"/>
              <a:t>very complex and pushes patients </a:t>
            </a:r>
            <a:r>
              <a:rPr lang="en-GB" sz="2800" dirty="0"/>
              <a:t>towards inpatient </a:t>
            </a:r>
            <a:r>
              <a:rPr lang="en-GB" sz="2800" dirty="0" smtClean="0"/>
              <a:t>care, particularly emergency care</a:t>
            </a:r>
          </a:p>
          <a:p>
            <a:r>
              <a:rPr lang="en-GB" sz="2800" dirty="0" smtClean="0"/>
              <a:t>Tariff </a:t>
            </a:r>
            <a:r>
              <a:rPr lang="en-GB" sz="2800" dirty="0"/>
              <a:t>setting is provider driven and the SSA has limited control over the tariffs, e.g.</a:t>
            </a:r>
          </a:p>
          <a:p>
            <a:pPr lvl="1"/>
            <a:r>
              <a:rPr lang="en-GB" sz="2600" dirty="0"/>
              <a:t>Different tariffs for the same service by providers</a:t>
            </a:r>
          </a:p>
          <a:p>
            <a:pPr lvl="1"/>
            <a:r>
              <a:rPr lang="en-GB" sz="2600" dirty="0"/>
              <a:t>No evidence on the optimal tariff level as actual cost data is not available</a:t>
            </a:r>
          </a:p>
          <a:p>
            <a:pPr lvl="1"/>
            <a:r>
              <a:rPr lang="en-GB" sz="2600" dirty="0"/>
              <a:t>Providers have incentive to charge additional payments from the patients</a:t>
            </a:r>
          </a:p>
          <a:p>
            <a:r>
              <a:rPr lang="en-GB" sz="3000" dirty="0"/>
              <a:t>This complex system is difficult for the patient to navigate 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01268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3758"/>
            <a:ext cx="9144000" cy="238760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tx2">
                    <a:lumMod val="50000"/>
                  </a:schemeClr>
                </a:solidFill>
              </a:rPr>
              <a:t>SSA organizational analyses – </a:t>
            </a:r>
            <a:r>
              <a:rPr lang="en-US" sz="5400" b="1" dirty="0" err="1" smtClean="0">
                <a:solidFill>
                  <a:schemeClr val="tx2">
                    <a:lumMod val="50000"/>
                  </a:schemeClr>
                </a:solidFill>
              </a:rPr>
              <a:t>mCkinsey</a:t>
            </a:r>
            <a:r>
              <a:rPr lang="en-US" sz="5400" b="1" dirty="0" smtClean="0">
                <a:solidFill>
                  <a:schemeClr val="tx2">
                    <a:lumMod val="50000"/>
                  </a:schemeClr>
                </a:solidFill>
              </a:rPr>
              <a:t> 7s (health sector)</a:t>
            </a:r>
            <a:endParaRPr lang="en-US" sz="5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93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</a:rPr>
              <a:t>Strategy 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410691"/>
            <a:ext cx="11198629" cy="4305992"/>
          </a:xfrm>
        </p:spPr>
        <p:txBody>
          <a:bodyPr>
            <a:normAutofit/>
          </a:bodyPr>
          <a:lstStyle/>
          <a:p>
            <a:r>
              <a:rPr lang="en-GB" sz="3200" dirty="0" smtClean="0"/>
              <a:t>SSA health care sector is lacking clearly articulated strategy</a:t>
            </a:r>
          </a:p>
          <a:p>
            <a:r>
              <a:rPr lang="en-GB" sz="3200" dirty="0" smtClean="0"/>
              <a:t>The same applies for </a:t>
            </a:r>
            <a:r>
              <a:rPr lang="en-GB" sz="3200" dirty="0" err="1" smtClean="0"/>
              <a:t>MoLHSA</a:t>
            </a:r>
            <a:endParaRPr lang="en-GB" sz="3200" dirty="0" smtClean="0"/>
          </a:p>
        </p:txBody>
      </p:sp>
    </p:spTree>
    <p:extLst>
      <p:ext uri="{BB962C8B-B14F-4D97-AF65-F5344CB8AC3E}">
        <p14:creationId xmlns:p14="http://schemas.microsoft.com/office/powerpoint/2010/main" val="100766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</a:rPr>
              <a:t>Structure 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8800"/>
            <a:ext cx="11198629" cy="4887883"/>
          </a:xfrm>
        </p:spPr>
        <p:txBody>
          <a:bodyPr>
            <a:normAutofit/>
          </a:bodyPr>
          <a:lstStyle/>
          <a:p>
            <a:r>
              <a:rPr lang="en-GB" sz="3200" dirty="0" smtClean="0"/>
              <a:t>Potential conflict of roles in leadership – policy vs implementation</a:t>
            </a:r>
            <a:endParaRPr lang="en-GB" sz="3200" dirty="0" smtClean="0"/>
          </a:p>
          <a:p>
            <a:r>
              <a:rPr lang="en-GB" sz="3200" dirty="0" smtClean="0"/>
              <a:t>Health sector lacking Deputy Director, weakens leadership and capacity of SSA</a:t>
            </a:r>
          </a:p>
          <a:p>
            <a:r>
              <a:rPr lang="en-GB" sz="3200" dirty="0" smtClean="0"/>
              <a:t>UHC and State Programs – “silo” effect dominates, little integration and high fragmentation</a:t>
            </a:r>
          </a:p>
          <a:p>
            <a:r>
              <a:rPr lang="en-GB" sz="3200" dirty="0" smtClean="0"/>
              <a:t>Clarity and distribution of responsibilities in </a:t>
            </a:r>
            <a:r>
              <a:rPr lang="en-GB" sz="3200" dirty="0" err="1" smtClean="0"/>
              <a:t>MoLHSA</a:t>
            </a:r>
            <a:r>
              <a:rPr lang="en-GB" sz="3200" dirty="0" smtClean="0"/>
              <a:t> and SSA is a challenge </a:t>
            </a:r>
            <a:endParaRPr lang="en-GB" sz="3200" dirty="0" smtClean="0"/>
          </a:p>
        </p:txBody>
      </p:sp>
    </p:spTree>
    <p:extLst>
      <p:ext uri="{BB962C8B-B14F-4D97-AF65-F5344CB8AC3E}">
        <p14:creationId xmlns:p14="http://schemas.microsoft.com/office/powerpoint/2010/main" val="74899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Purchasing for health services 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87486"/>
            <a:ext cx="9601200" cy="3581400"/>
          </a:xfrm>
        </p:spPr>
        <p:txBody>
          <a:bodyPr>
            <a:noAutofit/>
          </a:bodyPr>
          <a:lstStyle/>
          <a:p>
            <a:r>
              <a:rPr lang="en-US" sz="2800" b="1" dirty="0"/>
              <a:t>Purchasing </a:t>
            </a:r>
            <a:r>
              <a:rPr lang="en-US" sz="2800" b="1" dirty="0" smtClean="0"/>
              <a:t>involves three sets of decisions (</a:t>
            </a:r>
            <a:r>
              <a:rPr lang="en-US" sz="2800" b="1" dirty="0"/>
              <a:t>World Health </a:t>
            </a:r>
            <a:r>
              <a:rPr lang="en-US" sz="2800" b="1" dirty="0" err="1"/>
              <a:t>Organisation</a:t>
            </a:r>
            <a:r>
              <a:rPr lang="en-US" sz="2800" b="1" dirty="0"/>
              <a:t> 2000; </a:t>
            </a:r>
            <a:r>
              <a:rPr lang="en-US" sz="2800" b="1" dirty="0" err="1"/>
              <a:t>Figueras</a:t>
            </a:r>
            <a:r>
              <a:rPr lang="en-US" sz="2800" b="1" dirty="0"/>
              <a:t>, Robinson et al. 2005): </a:t>
            </a:r>
            <a:endParaRPr lang="en-US" sz="2800" b="1" dirty="0" smtClean="0"/>
          </a:p>
          <a:p>
            <a:pPr lvl="1"/>
            <a:r>
              <a:rPr lang="en-US" sz="2800" dirty="0" smtClean="0"/>
              <a:t>Identifying the interventions or services to be purchased</a:t>
            </a:r>
            <a:r>
              <a:rPr lang="en-US" sz="2800" dirty="0"/>
              <a:t>, taking into account population needs, national health </a:t>
            </a:r>
            <a:r>
              <a:rPr lang="en-US" sz="2800" dirty="0" smtClean="0"/>
              <a:t>priorities and cost-effectiveness</a:t>
            </a:r>
            <a:r>
              <a:rPr lang="en-US" sz="2800" dirty="0"/>
              <a:t>. </a:t>
            </a:r>
          </a:p>
          <a:p>
            <a:pPr lvl="1"/>
            <a:r>
              <a:rPr lang="en-US" sz="2800" dirty="0"/>
              <a:t>Choosing service providers, giving consideration to service quality, </a:t>
            </a:r>
            <a:r>
              <a:rPr lang="en-US" sz="2800" dirty="0" smtClean="0"/>
              <a:t>efficiency </a:t>
            </a:r>
            <a:r>
              <a:rPr lang="en-US" sz="2800" dirty="0"/>
              <a:t>and equity. </a:t>
            </a:r>
          </a:p>
          <a:p>
            <a:pPr lvl="1"/>
            <a:r>
              <a:rPr lang="en-US" sz="2800" dirty="0"/>
              <a:t>Determining how services will be purchased, including contractual </a:t>
            </a:r>
            <a:r>
              <a:rPr lang="en-US" sz="2800" dirty="0" smtClean="0"/>
              <a:t>arrangements and </a:t>
            </a:r>
            <a:r>
              <a:rPr lang="en-US" sz="2800" dirty="0"/>
              <a:t>provider payment mechanisms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944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0284" y="685799"/>
            <a:ext cx="9742516" cy="1591887"/>
          </a:xfrm>
        </p:spPr>
        <p:txBody>
          <a:bodyPr/>
          <a:lstStyle/>
          <a:p>
            <a:r>
              <a:rPr lang="en-US" b="1" i="1" smtClean="0">
                <a:solidFill>
                  <a:schemeClr val="tx2">
                    <a:lumMod val="50000"/>
                  </a:schemeClr>
                </a:solidFill>
              </a:rPr>
              <a:t>Systems 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8800"/>
            <a:ext cx="11198629" cy="4887883"/>
          </a:xfrm>
        </p:spPr>
        <p:txBody>
          <a:bodyPr>
            <a:normAutofit/>
          </a:bodyPr>
          <a:lstStyle/>
          <a:p>
            <a:r>
              <a:rPr lang="en-GB" sz="3200" dirty="0" smtClean="0"/>
              <a:t>Key management system – Planning and Reporting – is not defined</a:t>
            </a:r>
          </a:p>
          <a:p>
            <a:r>
              <a:rPr lang="en-GB" sz="3200" dirty="0" smtClean="0"/>
              <a:t>No formal governing system</a:t>
            </a:r>
          </a:p>
          <a:p>
            <a:r>
              <a:rPr lang="en-GB" sz="3200" dirty="0" smtClean="0"/>
              <a:t>Processes management and quality management within SSA has a space for improvement</a:t>
            </a:r>
          </a:p>
          <a:p>
            <a:pPr lvl="1"/>
            <a:r>
              <a:rPr lang="en-GB" sz="3200" dirty="0" smtClean="0"/>
              <a:t>Is based on norms and regulative acts mostly</a:t>
            </a:r>
            <a:endParaRPr lang="en-GB" sz="3200" dirty="0" smtClean="0"/>
          </a:p>
        </p:txBody>
      </p:sp>
    </p:spTree>
    <p:extLst>
      <p:ext uri="{BB962C8B-B14F-4D97-AF65-F5344CB8AC3E}">
        <p14:creationId xmlns:p14="http://schemas.microsoft.com/office/powerpoint/2010/main" val="164468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0284" y="685799"/>
            <a:ext cx="9742516" cy="1591887"/>
          </a:xfrm>
        </p:spPr>
        <p:txBody>
          <a:bodyPr/>
          <a:lstStyle/>
          <a:p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</a:rPr>
              <a:t>Staff &amp; Skills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078182"/>
            <a:ext cx="11198629" cy="4638501"/>
          </a:xfrm>
        </p:spPr>
        <p:txBody>
          <a:bodyPr>
            <a:normAutofit/>
          </a:bodyPr>
          <a:lstStyle/>
          <a:p>
            <a:r>
              <a:rPr lang="en-GB" sz="3200" dirty="0" smtClean="0"/>
              <a:t>Relatively high turnover, lot of internal efforts for recruitment</a:t>
            </a:r>
          </a:p>
          <a:p>
            <a:r>
              <a:rPr lang="en-GB" sz="3200" dirty="0" smtClean="0"/>
              <a:t>Core people feel motivated and enthusiastic</a:t>
            </a:r>
          </a:p>
          <a:p>
            <a:r>
              <a:rPr lang="en-GB" sz="3200" dirty="0" smtClean="0"/>
              <a:t>Positive expectations towards new developments, including SP</a:t>
            </a:r>
          </a:p>
          <a:p>
            <a:r>
              <a:rPr lang="en-GB" sz="3200" dirty="0"/>
              <a:t>Challenge is to focus on development of key competencies, aligned around the strategy</a:t>
            </a:r>
          </a:p>
          <a:p>
            <a:endParaRPr lang="en-GB" sz="3200" dirty="0" smtClean="0"/>
          </a:p>
        </p:txBody>
      </p:sp>
    </p:spTree>
    <p:extLst>
      <p:ext uri="{BB962C8B-B14F-4D97-AF65-F5344CB8AC3E}">
        <p14:creationId xmlns:p14="http://schemas.microsoft.com/office/powerpoint/2010/main" val="141359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0284" y="685799"/>
            <a:ext cx="9742516" cy="1591887"/>
          </a:xfrm>
        </p:spPr>
        <p:txBody>
          <a:bodyPr/>
          <a:lstStyle/>
          <a:p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</a:rPr>
              <a:t>Style and Shared Values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078182"/>
            <a:ext cx="11198629" cy="4638501"/>
          </a:xfrm>
        </p:spPr>
        <p:txBody>
          <a:bodyPr>
            <a:normAutofit/>
          </a:bodyPr>
          <a:lstStyle/>
          <a:p>
            <a:r>
              <a:rPr lang="en-GB" sz="3200" dirty="0" smtClean="0"/>
              <a:t>Over-emphasizing the role of “executing body” may kill the initiative</a:t>
            </a:r>
          </a:p>
          <a:p>
            <a:r>
              <a:rPr lang="en-GB" sz="3200" dirty="0" smtClean="0"/>
              <a:t>“</a:t>
            </a:r>
            <a:r>
              <a:rPr lang="en-GB" sz="3200" dirty="0"/>
              <a:t>C</a:t>
            </a:r>
            <a:r>
              <a:rPr lang="en-GB" sz="3200" dirty="0" smtClean="0"/>
              <a:t>ost containment” over-rules the development</a:t>
            </a:r>
          </a:p>
          <a:p>
            <a:r>
              <a:rPr lang="en-GB" sz="3200" dirty="0" smtClean="0"/>
              <a:t>Little feeling of “us and ours”</a:t>
            </a:r>
          </a:p>
          <a:p>
            <a:r>
              <a:rPr lang="en-GB" sz="3200" dirty="0" smtClean="0"/>
              <a:t>However, in overall the feelings is that SSA is managed with confidence</a:t>
            </a:r>
            <a:endParaRPr lang="en-GB" sz="3200" dirty="0" smtClean="0"/>
          </a:p>
        </p:txBody>
      </p:sp>
    </p:spTree>
    <p:extLst>
      <p:ext uri="{BB962C8B-B14F-4D97-AF65-F5344CB8AC3E}">
        <p14:creationId xmlns:p14="http://schemas.microsoft.com/office/powerpoint/2010/main" val="82176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22117"/>
            <a:ext cx="9144000" cy="2387600"/>
          </a:xfrm>
        </p:spPr>
        <p:txBody>
          <a:bodyPr>
            <a:normAutofit/>
          </a:bodyPr>
          <a:lstStyle/>
          <a:p>
            <a:r>
              <a:rPr lang="en-US" sz="5400" b="1" dirty="0" err="1" smtClean="0">
                <a:solidFill>
                  <a:schemeClr val="tx2">
                    <a:lumMod val="50000"/>
                  </a:schemeClr>
                </a:solidFill>
              </a:rPr>
              <a:t>Swot</a:t>
            </a:r>
            <a:r>
              <a:rPr lang="en-US" sz="5400" b="1" dirty="0" smtClean="0">
                <a:solidFill>
                  <a:schemeClr val="tx2">
                    <a:lumMod val="50000"/>
                  </a:schemeClr>
                </a:solidFill>
              </a:rPr>
              <a:t> analyses</a:t>
            </a:r>
            <a:endParaRPr lang="en-US" sz="5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37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679223"/>
              </p:ext>
            </p:extLst>
          </p:nvPr>
        </p:nvGraphicFramePr>
        <p:xfrm>
          <a:off x="814647" y="382385"/>
          <a:ext cx="11122428" cy="62511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61214"/>
                <a:gridCol w="5561214"/>
              </a:tblGrid>
              <a:tr h="2515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STRENGTHS</a:t>
                      </a:r>
                      <a:endParaRPr lang="en-US" sz="1200">
                        <a:effectLst/>
                        <a:latin typeface="Calibri" charset="0"/>
                        <a:ea typeface="DengXian" charset="-122"/>
                        <a:cs typeface="Arial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WEAKNESSES</a:t>
                      </a:r>
                      <a:endParaRPr lang="en-US" sz="1200">
                        <a:effectLst/>
                        <a:latin typeface="Calibri" charset="0"/>
                        <a:ea typeface="DengXian" charset="-122"/>
                        <a:cs typeface="Arial" charset="0"/>
                      </a:endParaRPr>
                    </a:p>
                  </a:txBody>
                  <a:tcPr marL="68580" marR="68580" marT="0" marB="0"/>
                </a:tc>
              </a:tr>
              <a:tr h="2421075">
                <a:tc>
                  <a:txBody>
                    <a:bodyPr/>
                    <a:lstStyle/>
                    <a:p>
                      <a:pPr marL="342900" lvl="0" indent="-342900" algn="just" rtl="0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Mature organization with regional infrastructure</a:t>
                      </a:r>
                      <a:endParaRPr lang="en-US" sz="12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Experience of organizing state procurement/tenders (drugs, supplies)</a:t>
                      </a:r>
                      <a:endParaRPr lang="en-US" sz="12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Single pooling of funds, consolidation of multiple financial sources</a:t>
                      </a:r>
                      <a:endParaRPr lang="en-US" sz="12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Comprehensive IT system, data availability</a:t>
                      </a:r>
                      <a:endParaRPr lang="en-US" sz="12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In-house capacity to develop and upgrade IT system, applications</a:t>
                      </a:r>
                      <a:endParaRPr lang="en-US" sz="12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Leadership and enthusiasm of executive team</a:t>
                      </a:r>
                      <a:endParaRPr lang="en-US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charset="0"/>
                        <a:ea typeface="DengXian" charset="-122"/>
                        <a:cs typeface="Arial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 rtl="0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Lacking organizational strategy</a:t>
                      </a:r>
                      <a:endParaRPr lang="en-US" sz="12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Clarity of responsibilities and roles of </a:t>
                      </a:r>
                      <a:r>
                        <a:rPr lang="en-GB" sz="900" dirty="0" err="1">
                          <a:effectLst/>
                        </a:rPr>
                        <a:t>MoLHSA</a:t>
                      </a:r>
                      <a:r>
                        <a:rPr lang="en-GB" sz="900" dirty="0">
                          <a:effectLst/>
                        </a:rPr>
                        <a:t> and SSA </a:t>
                      </a:r>
                      <a:endParaRPr lang="en-US" sz="12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Fragmented structure, not aligned around the UHC </a:t>
                      </a:r>
                      <a:endParaRPr lang="en-US" sz="12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Low motivation of staff, no incentive mechanism, high staff turnover in certain areas/departments</a:t>
                      </a:r>
                      <a:endParaRPr lang="en-US" sz="12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Competency development of key staff not sufficient, not system driven </a:t>
                      </a:r>
                      <a:endParaRPr lang="en-US" sz="12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Key elements of SP need to be strengthened. </a:t>
                      </a:r>
                      <a:endParaRPr lang="en-US" sz="12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Lack of coordination between departments, operational communication</a:t>
                      </a:r>
                      <a:endParaRPr lang="en-US" sz="12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Data available about health services has limited value for use, limited value for analyses and supporting decision making, quality of data is an issue </a:t>
                      </a:r>
                      <a:endParaRPr lang="en-US" sz="12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Renewal and development of IT hardware</a:t>
                      </a:r>
                      <a:endParaRPr lang="en-US" sz="1200" dirty="0">
                        <a:effectLst/>
                        <a:latin typeface="Calibri" charset="0"/>
                        <a:ea typeface="DengXian" charset="-122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3055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OPPORTUNITIES</a:t>
                      </a:r>
                      <a:endParaRPr lang="en-US" sz="1200">
                        <a:effectLst/>
                        <a:latin typeface="Calibri" charset="0"/>
                        <a:ea typeface="DengXian" charset="-122"/>
                        <a:cs typeface="Arial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THREATS</a:t>
                      </a:r>
                      <a:endParaRPr lang="en-US" sz="1200">
                        <a:effectLst/>
                        <a:latin typeface="Calibri" charset="0"/>
                        <a:ea typeface="DengXian" charset="-122"/>
                        <a:cs typeface="Arial" charset="0"/>
                      </a:endParaRPr>
                    </a:p>
                  </a:txBody>
                  <a:tcPr marL="68580" marR="68580" marT="0" marB="0"/>
                </a:tc>
              </a:tr>
              <a:tr h="3272972">
                <a:tc>
                  <a:txBody>
                    <a:bodyPr/>
                    <a:lstStyle/>
                    <a:p>
                      <a:pPr marL="342900" lvl="0" indent="-342900" algn="just" rtl="0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Health care market needs more and better regulation:</a:t>
                      </a:r>
                      <a:endParaRPr lang="en-US" sz="1200" dirty="0">
                        <a:effectLst/>
                      </a:endParaRPr>
                    </a:p>
                    <a:p>
                      <a:pPr marL="742950" lvl="1" indent="-285750" algn="just">
                        <a:spcAft>
                          <a:spcPts val="0"/>
                        </a:spcAft>
                        <a:buFont typeface="Wingdings" charset="2"/>
                        <a:buChar char=""/>
                      </a:pPr>
                      <a:r>
                        <a:rPr lang="en-GB" sz="900" dirty="0">
                          <a:effectLst/>
                        </a:rPr>
                        <a:t>Entry to health care market, accreditation and licensing  </a:t>
                      </a:r>
                      <a:endParaRPr lang="en-US" sz="1200" dirty="0">
                        <a:effectLst/>
                      </a:endParaRPr>
                    </a:p>
                    <a:p>
                      <a:pPr marL="742950" lvl="1" indent="-285750" algn="just">
                        <a:spcAft>
                          <a:spcPts val="0"/>
                        </a:spcAft>
                        <a:buFont typeface="Wingdings" charset="2"/>
                        <a:buChar char=""/>
                      </a:pPr>
                      <a:r>
                        <a:rPr lang="en-GB" sz="900" dirty="0">
                          <a:effectLst/>
                        </a:rPr>
                        <a:t>Roles and responsibilities of stakeholders (purchaser, provider, regulator) </a:t>
                      </a:r>
                      <a:endParaRPr lang="en-US" sz="1200" dirty="0">
                        <a:effectLst/>
                      </a:endParaRPr>
                    </a:p>
                    <a:p>
                      <a:pPr marL="742950" lvl="1" indent="-285750" algn="just">
                        <a:spcAft>
                          <a:spcPts val="0"/>
                        </a:spcAft>
                        <a:buFont typeface="Wingdings" charset="2"/>
                        <a:buChar char=""/>
                      </a:pPr>
                      <a:r>
                        <a:rPr lang="en-GB" sz="900" dirty="0">
                          <a:effectLst/>
                        </a:rPr>
                        <a:t>Clarity of payment regulation, increasing purchasing power of SSA</a:t>
                      </a:r>
                      <a:endParaRPr lang="en-US" sz="12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Strengthening PHC to provide better quality service to lower avoidable hospitalization </a:t>
                      </a:r>
                      <a:endParaRPr lang="en-US" sz="1200" dirty="0">
                        <a:effectLst/>
                      </a:endParaRPr>
                    </a:p>
                    <a:p>
                      <a:pPr marL="742950" lvl="1" indent="-285750" algn="just">
                        <a:spcAft>
                          <a:spcPts val="0"/>
                        </a:spcAft>
                        <a:buFont typeface="Wingdings" charset="2"/>
                        <a:buChar char=""/>
                      </a:pPr>
                      <a:r>
                        <a:rPr lang="en-GB" sz="900" dirty="0">
                          <a:effectLst/>
                        </a:rPr>
                        <a:t>Integration of rural and UHC PHC programs?</a:t>
                      </a:r>
                      <a:endParaRPr lang="en-US" sz="1200" dirty="0">
                        <a:effectLst/>
                      </a:endParaRPr>
                    </a:p>
                    <a:p>
                      <a:pPr marL="742950" lvl="1" indent="-285750" algn="just">
                        <a:spcAft>
                          <a:spcPts val="0"/>
                        </a:spcAft>
                        <a:buFont typeface="Wingdings" charset="2"/>
                        <a:buChar char=""/>
                      </a:pPr>
                      <a:r>
                        <a:rPr lang="en-GB" sz="900" dirty="0">
                          <a:effectLst/>
                        </a:rPr>
                        <a:t>Integrating with other outpatient care?</a:t>
                      </a:r>
                      <a:endParaRPr lang="en-US" sz="1200" dirty="0">
                        <a:effectLst/>
                      </a:endParaRPr>
                    </a:p>
                    <a:p>
                      <a:pPr marL="742950" lvl="1" indent="-285750" algn="just">
                        <a:spcAft>
                          <a:spcPts val="0"/>
                        </a:spcAft>
                        <a:buFont typeface="Wingdings" charset="2"/>
                        <a:buChar char=""/>
                      </a:pPr>
                      <a:r>
                        <a:rPr lang="en-GB" sz="900" dirty="0">
                          <a:effectLst/>
                        </a:rPr>
                        <a:t>Building capacity of PHC to provide quality service (staff qualification, essential equipment and facilities)</a:t>
                      </a:r>
                      <a:endParaRPr lang="en-US" sz="1200" dirty="0">
                        <a:effectLst/>
                      </a:endParaRPr>
                    </a:p>
                    <a:p>
                      <a:pPr marL="742950" lvl="1" indent="-285750" algn="just">
                        <a:spcAft>
                          <a:spcPts val="0"/>
                        </a:spcAft>
                        <a:buFont typeface="Wingdings" charset="2"/>
                        <a:buChar char=""/>
                      </a:pPr>
                      <a:r>
                        <a:rPr lang="en-GB" sz="900" dirty="0">
                          <a:effectLst/>
                        </a:rPr>
                        <a:t>Optimising referral system to provide gate-keeping function</a:t>
                      </a:r>
                      <a:endParaRPr lang="en-US" sz="12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Consolidation, optimization and re-organization of hospital network</a:t>
                      </a:r>
                      <a:endParaRPr lang="en-US" sz="12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Raising awareness of beneficiaries</a:t>
                      </a:r>
                      <a:endParaRPr lang="en-US" sz="12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Raising awareness of medical professionals and provider</a:t>
                      </a:r>
                      <a:endParaRPr lang="en-US" sz="1200" dirty="0">
                        <a:effectLst/>
                        <a:latin typeface="Calibri" charset="0"/>
                        <a:ea typeface="DengXian" charset="-122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 rtl="0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Increase of cost and prices for services and drugs, speed of medical inflation is higher than increase of revenues</a:t>
                      </a:r>
                      <a:endParaRPr lang="en-US" sz="12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Not-regulated provider market and too easy entry to market may drive towards too high provider capacity and fragmentation of small providers</a:t>
                      </a:r>
                      <a:endParaRPr lang="en-US" sz="12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Monopolistic providers may put a pressure on SP</a:t>
                      </a:r>
                      <a:endParaRPr lang="en-US" sz="1200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urier New" charset="0"/>
                        <a:buChar char="-"/>
                      </a:pPr>
                      <a:r>
                        <a:rPr lang="en-GB" sz="900" dirty="0">
                          <a:effectLst/>
                        </a:rPr>
                        <a:t>Resistance of service providers to launch strategic purchasing</a:t>
                      </a:r>
                      <a:endParaRPr lang="en-US" sz="1200" dirty="0">
                        <a:effectLst/>
                        <a:latin typeface="Calibri" charset="0"/>
                        <a:ea typeface="DengXian" charset="-122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85820" y="1104631"/>
            <a:ext cx="1351436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kumimoji="0" lang="x-none" altLang="x-non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59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685820" y="1104631"/>
            <a:ext cx="1351436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kumimoji="0" lang="x-none" altLang="x-non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1030778" y="199506"/>
            <a:ext cx="10856422" cy="6500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37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0284" y="685799"/>
            <a:ext cx="9742516" cy="1591887"/>
          </a:xfrm>
        </p:spPr>
        <p:txBody>
          <a:bodyPr/>
          <a:lstStyle/>
          <a:p>
            <a:r>
              <a:rPr lang="en-US" b="1" i="1" dirty="0" smtClean="0">
                <a:solidFill>
                  <a:schemeClr val="tx2">
                    <a:lumMod val="50000"/>
                  </a:schemeClr>
                </a:solidFill>
              </a:rPr>
              <a:t>What next?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078182"/>
            <a:ext cx="11198629" cy="4638501"/>
          </a:xfrm>
        </p:spPr>
        <p:txBody>
          <a:bodyPr>
            <a:normAutofit/>
          </a:bodyPr>
          <a:lstStyle/>
          <a:p>
            <a:r>
              <a:rPr lang="en-GB" sz="3200" b="1" dirty="0" smtClean="0"/>
              <a:t>June</a:t>
            </a:r>
            <a:r>
              <a:rPr lang="en-GB" sz="3200" dirty="0" smtClean="0"/>
              <a:t> </a:t>
            </a:r>
          </a:p>
          <a:p>
            <a:pPr lvl="1"/>
            <a:r>
              <a:rPr lang="en-GB" sz="3200" dirty="0" smtClean="0"/>
              <a:t>Setting targets to indicators and goals</a:t>
            </a:r>
          </a:p>
          <a:p>
            <a:pPr lvl="1"/>
            <a:r>
              <a:rPr lang="en-GB" sz="3200" dirty="0" smtClean="0"/>
              <a:t>Planning drill-down of activities for strategy execution</a:t>
            </a:r>
          </a:p>
          <a:p>
            <a:r>
              <a:rPr lang="en-GB" sz="3200" b="1" dirty="0" smtClean="0"/>
              <a:t>July – December</a:t>
            </a:r>
          </a:p>
          <a:p>
            <a:pPr lvl="1"/>
            <a:r>
              <a:rPr lang="en-GB" sz="3200" dirty="0" smtClean="0"/>
              <a:t>Going live with strategy execution</a:t>
            </a:r>
          </a:p>
          <a:p>
            <a:pPr lvl="1"/>
            <a:r>
              <a:rPr lang="en-GB" sz="3200" dirty="0" smtClean="0"/>
              <a:t>SSA organization capacity building to support execution</a:t>
            </a:r>
          </a:p>
          <a:p>
            <a:r>
              <a:rPr lang="en-GB" sz="3200" b="1" dirty="0" smtClean="0"/>
              <a:t>November – December</a:t>
            </a:r>
          </a:p>
          <a:p>
            <a:pPr lvl="1"/>
            <a:r>
              <a:rPr lang="en-GB" sz="3200" dirty="0" smtClean="0"/>
              <a:t>Updating SP strategy 2019-2021</a:t>
            </a:r>
            <a:endParaRPr lang="en-GB" sz="3200" dirty="0" smtClean="0"/>
          </a:p>
        </p:txBody>
      </p:sp>
    </p:spTree>
    <p:extLst>
      <p:ext uri="{BB962C8B-B14F-4D97-AF65-F5344CB8AC3E}">
        <p14:creationId xmlns:p14="http://schemas.microsoft.com/office/powerpoint/2010/main" val="159886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Why strategic purchasing?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913774" y="1851705"/>
            <a:ext cx="10363826" cy="342410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800" b="1" dirty="0" smtClean="0"/>
              <a:t>To give the meaning to </a:t>
            </a:r>
            <a:r>
              <a:rPr lang="en-US" sz="2800" b="1" dirty="0" smtClean="0"/>
              <a:t>purchasing of health services </a:t>
            </a:r>
            <a:endParaRPr lang="en-US" sz="2800" b="1" dirty="0" smtClean="0"/>
          </a:p>
          <a:p>
            <a:pPr lvl="1"/>
            <a:r>
              <a:rPr lang="en-US" sz="2800" dirty="0" smtClean="0"/>
              <a:t>What </a:t>
            </a:r>
            <a:r>
              <a:rPr lang="en-US" sz="2800" dirty="0" smtClean="0"/>
              <a:t>you buy </a:t>
            </a:r>
            <a:r>
              <a:rPr lang="en-US" sz="2800" dirty="0" smtClean="0"/>
              <a:t>(categories</a:t>
            </a:r>
            <a:r>
              <a:rPr lang="en-US" sz="2800" dirty="0"/>
              <a:t> </a:t>
            </a:r>
            <a:r>
              <a:rPr lang="en-US" sz="2800" dirty="0" smtClean="0"/>
              <a:t>and</a:t>
            </a:r>
            <a:r>
              <a:rPr lang="en-US" sz="2800" dirty="0" smtClean="0"/>
              <a:t> </a:t>
            </a:r>
            <a:r>
              <a:rPr lang="en-US" sz="2800" dirty="0" smtClean="0"/>
              <a:t>volume of service)</a:t>
            </a:r>
          </a:p>
          <a:p>
            <a:pPr lvl="1"/>
            <a:r>
              <a:rPr lang="en-US" sz="2800" dirty="0" smtClean="0"/>
              <a:t>How you buy (analytics, short and medium term planning, contracting process, </a:t>
            </a:r>
            <a:r>
              <a:rPr lang="en-US" sz="2800" dirty="0" smtClean="0"/>
              <a:t>selective contracting, monitoring </a:t>
            </a:r>
            <a:r>
              <a:rPr lang="en-US" sz="2800" dirty="0" smtClean="0"/>
              <a:t>of contracts)</a:t>
            </a:r>
          </a:p>
          <a:p>
            <a:pPr lvl="1"/>
            <a:r>
              <a:rPr lang="en-US" sz="2800" dirty="0" smtClean="0"/>
              <a:t>How much does it cost (</a:t>
            </a:r>
            <a:r>
              <a:rPr lang="en-US" sz="2800" dirty="0" smtClean="0"/>
              <a:t>costing </a:t>
            </a:r>
            <a:r>
              <a:rPr lang="en-US" sz="2800" dirty="0" smtClean="0"/>
              <a:t>of treated case, </a:t>
            </a:r>
            <a:r>
              <a:rPr lang="en-US" sz="2800" dirty="0" smtClean="0"/>
              <a:t>DRG</a:t>
            </a:r>
            <a:r>
              <a:rPr lang="en-US" sz="2800" dirty="0" smtClean="0"/>
              <a:t>)</a:t>
            </a:r>
            <a:endParaRPr lang="en-US" sz="2800" dirty="0" smtClean="0"/>
          </a:p>
          <a:p>
            <a:pPr lvl="1"/>
            <a:r>
              <a:rPr lang="en-US" sz="2800" dirty="0" smtClean="0"/>
              <a:t>Quality </a:t>
            </a:r>
            <a:r>
              <a:rPr lang="en-US" sz="2800" dirty="0" smtClean="0"/>
              <a:t>matters (measure the quality, selective contracting)</a:t>
            </a:r>
            <a:endParaRPr lang="en-US" sz="2800" dirty="0" smtClean="0"/>
          </a:p>
          <a:p>
            <a:pPr lvl="1"/>
            <a:r>
              <a:rPr lang="en-US" sz="2800" dirty="0" smtClean="0"/>
              <a:t>Protect beneficiaries rights </a:t>
            </a:r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8675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Moving from passive to strategic purchasing</a:t>
            </a:r>
            <a:r>
              <a:rPr lang="en-US" b="1" dirty="0" smtClean="0">
                <a:effectLst/>
                <a:latin typeface="+mn-lt"/>
              </a:rPr>
              <a:t> 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"Purchasing" refers to the allocation of pooled funds to providers that deliver healthcare goods and services to the covered population, as per the </a:t>
            </a:r>
            <a:r>
              <a:rPr lang="en-US" sz="2800" dirty="0" smtClean="0"/>
              <a:t>set </a:t>
            </a:r>
            <a:r>
              <a:rPr lang="en-US" sz="2800" dirty="0"/>
              <a:t>of health interventions (WHR2000</a:t>
            </a:r>
            <a:r>
              <a:rPr lang="en-US" sz="2800" dirty="0" smtClean="0"/>
              <a:t>). </a:t>
            </a:r>
          </a:p>
          <a:p>
            <a:r>
              <a:rPr lang="en-US" sz="2800" dirty="0"/>
              <a:t>“</a:t>
            </a:r>
            <a:r>
              <a:rPr lang="en-US" sz="2800" dirty="0" smtClean="0"/>
              <a:t>Passive” purchasing implies following </a:t>
            </a:r>
            <a:r>
              <a:rPr lang="en-US" sz="2800" dirty="0"/>
              <a:t>a predetermined budget or simply paying </a:t>
            </a:r>
            <a:r>
              <a:rPr lang="en-US" sz="2800" dirty="0" smtClean="0"/>
              <a:t>bills when </a:t>
            </a:r>
            <a:r>
              <a:rPr lang="en-US" sz="2800" dirty="0"/>
              <a:t>presented. </a:t>
            </a:r>
          </a:p>
          <a:p>
            <a:r>
              <a:rPr lang="en-US" sz="2800" dirty="0"/>
              <a:t>"Strategic purchasing" means active, evidence-based engagement in defining the service-mix and volume, and selecting the provider-mix in order to maximize societal objectives. </a:t>
            </a:r>
          </a:p>
        </p:txBody>
      </p:sp>
    </p:spTree>
    <p:extLst>
      <p:ext uri="{BB962C8B-B14F-4D97-AF65-F5344CB8AC3E}">
        <p14:creationId xmlns:p14="http://schemas.microsoft.com/office/powerpoint/2010/main" val="137880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95546"/>
            <a:ext cx="8361229" cy="2772775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Environmental analyses - pest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9309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latin typeface="+mn-lt"/>
              </a:rPr>
              <a:t>Environmental analyses - PEST 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321726"/>
            <a:ext cx="9601200" cy="35814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Political factors</a:t>
            </a:r>
          </a:p>
          <a:p>
            <a:pPr lvl="2"/>
            <a:r>
              <a:rPr lang="en-US" sz="2600" dirty="0" smtClean="0"/>
              <a:t>Overall orientation of Georgian Government and Parliament towards the social state sets favorable political environment</a:t>
            </a:r>
          </a:p>
          <a:p>
            <a:pPr lvl="2"/>
            <a:r>
              <a:rPr lang="en-US" sz="2600" dirty="0" smtClean="0"/>
              <a:t>Moving towards the UHC clearly on political agenda</a:t>
            </a:r>
          </a:p>
          <a:p>
            <a:pPr lvl="2"/>
            <a:r>
              <a:rPr lang="en-US" sz="2600" dirty="0" smtClean="0"/>
              <a:t>Challenge - health sector need more and better regulation</a:t>
            </a:r>
          </a:p>
          <a:p>
            <a:pPr lvl="7"/>
            <a:r>
              <a:rPr lang="en-US" sz="2400" dirty="0" smtClean="0"/>
              <a:t>To regulate the private sector and ”healthy” competition</a:t>
            </a:r>
          </a:p>
          <a:p>
            <a:pPr lvl="3"/>
            <a:r>
              <a:rPr lang="en-US" sz="2400" dirty="0" smtClean="0"/>
              <a:t>To secure sustainability, quality of care and efficiency of health sector</a:t>
            </a:r>
          </a:p>
          <a:p>
            <a:pPr lvl="3"/>
            <a:r>
              <a:rPr lang="en-US" sz="2400" dirty="0" smtClean="0"/>
              <a:t>More transparency</a:t>
            </a:r>
          </a:p>
          <a:p>
            <a:pPr lvl="3"/>
            <a:r>
              <a:rPr lang="en-US" sz="2400" dirty="0" smtClean="0"/>
              <a:t>Lower the risk of corruption and protect patient financial risks</a:t>
            </a:r>
          </a:p>
        </p:txBody>
      </p:sp>
    </p:spTree>
    <p:extLst>
      <p:ext uri="{BB962C8B-B14F-4D97-AF65-F5344CB8AC3E}">
        <p14:creationId xmlns:p14="http://schemas.microsoft.com/office/powerpoint/2010/main" val="15084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latin typeface="+mn-lt"/>
              </a:rPr>
              <a:t>Environmental analyses - PEST 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37115"/>
            <a:ext cx="9601200" cy="35814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Economic factors</a:t>
            </a:r>
          </a:p>
          <a:p>
            <a:pPr lvl="1"/>
            <a:r>
              <a:rPr lang="en-US" sz="2800" dirty="0" smtClean="0"/>
              <a:t>Economic growth and medium term perspective positive</a:t>
            </a:r>
          </a:p>
          <a:p>
            <a:pPr lvl="1"/>
            <a:r>
              <a:rPr lang="en-US" sz="2800" dirty="0" smtClean="0"/>
              <a:t>Government contribution to health sector increasing</a:t>
            </a:r>
          </a:p>
          <a:p>
            <a:pPr lvl="1"/>
            <a:r>
              <a:rPr lang="en-US" sz="2800" dirty="0" smtClean="0"/>
              <a:t>Inflation and prices in health care higher than average</a:t>
            </a:r>
          </a:p>
          <a:p>
            <a:pPr lvl="1"/>
            <a:r>
              <a:rPr lang="en-US" sz="2800" dirty="0" smtClean="0"/>
              <a:t>Government committed to consolidate public sector spending, public sector efficiency</a:t>
            </a:r>
          </a:p>
        </p:txBody>
      </p:sp>
    </p:spTree>
    <p:extLst>
      <p:ext uri="{BB962C8B-B14F-4D97-AF65-F5344CB8AC3E}">
        <p14:creationId xmlns:p14="http://schemas.microsoft.com/office/powerpoint/2010/main" val="122282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latin typeface="+mn-lt"/>
              </a:rPr>
              <a:t>Environmental analyses - PEST 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321726"/>
            <a:ext cx="9601200" cy="5536274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Social factors</a:t>
            </a:r>
          </a:p>
          <a:p>
            <a:pPr lvl="1"/>
            <a:r>
              <a:rPr lang="en-US" sz="2800" dirty="0" smtClean="0"/>
              <a:t>Aging population – burden to health and social sector</a:t>
            </a:r>
          </a:p>
          <a:p>
            <a:pPr lvl="1"/>
            <a:r>
              <a:rPr lang="en-US" sz="2800" dirty="0" smtClean="0"/>
              <a:t>Increasing level of education supports healthier lifestyle choices</a:t>
            </a:r>
            <a:endParaRPr lang="en-US" sz="2800" dirty="0"/>
          </a:p>
          <a:p>
            <a:r>
              <a:rPr lang="en-US" sz="3200" b="1" dirty="0" smtClean="0"/>
              <a:t>Technological factors</a:t>
            </a:r>
          </a:p>
          <a:p>
            <a:pPr lvl="1"/>
            <a:r>
              <a:rPr lang="en-US" sz="2800" dirty="0" smtClean="0"/>
              <a:t>Emerging health technologies open new opportunities, but put also pressure on budget</a:t>
            </a:r>
          </a:p>
          <a:p>
            <a:pPr lvl="1"/>
            <a:r>
              <a:rPr lang="en-US" sz="2800" dirty="0" smtClean="0"/>
              <a:t>Technology enable transition of care from inpatient to outpatient and patient homes</a:t>
            </a:r>
          </a:p>
          <a:p>
            <a:pPr lvl="1"/>
            <a:r>
              <a:rPr lang="en-US" sz="2800" dirty="0" smtClean="0"/>
              <a:t>Information technology allows simplification and automation of processes, generating more value from data analyses and providing decision support </a:t>
            </a:r>
          </a:p>
        </p:txBody>
      </p:sp>
    </p:spTree>
    <p:extLst>
      <p:ext uri="{BB962C8B-B14F-4D97-AF65-F5344CB8AC3E}">
        <p14:creationId xmlns:p14="http://schemas.microsoft.com/office/powerpoint/2010/main" val="60147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72242"/>
            <a:ext cx="9144000" cy="238760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tx2">
                    <a:lumMod val="50000"/>
                  </a:schemeClr>
                </a:solidFill>
              </a:rPr>
              <a:t>Health </a:t>
            </a:r>
            <a:r>
              <a:rPr lang="en-US" sz="5400" b="1" dirty="0" smtClean="0">
                <a:solidFill>
                  <a:schemeClr val="tx2">
                    <a:lumMod val="50000"/>
                  </a:schemeClr>
                </a:solidFill>
              </a:rPr>
              <a:t>System Diagnostics</a:t>
            </a:r>
            <a:endParaRPr lang="en-US" sz="5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49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2503</TotalTime>
  <Words>1534</Words>
  <Application>Microsoft Macintosh PowerPoint</Application>
  <PresentationFormat>Widescreen</PresentationFormat>
  <Paragraphs>170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Calibri</vt:lpstr>
      <vt:lpstr>Courier New</vt:lpstr>
      <vt:lpstr>DengXian</vt:lpstr>
      <vt:lpstr>Franklin Gothic Book</vt:lpstr>
      <vt:lpstr>Times New Roman</vt:lpstr>
      <vt:lpstr>Wingdings</vt:lpstr>
      <vt:lpstr>Arial</vt:lpstr>
      <vt:lpstr>Crop</vt:lpstr>
      <vt:lpstr>Strategic purchasing strategy</vt:lpstr>
      <vt:lpstr>Purchasing for health services </vt:lpstr>
      <vt:lpstr>Why strategic purchasing?</vt:lpstr>
      <vt:lpstr>Moving from passive to strategic purchasing </vt:lpstr>
      <vt:lpstr>Environmental analyses - pest</vt:lpstr>
      <vt:lpstr>Environmental analyses - PEST </vt:lpstr>
      <vt:lpstr>Environmental analyses - PEST </vt:lpstr>
      <vt:lpstr>Environmental analyses - PEST </vt:lpstr>
      <vt:lpstr>Health System Diagnostics</vt:lpstr>
      <vt:lpstr>Health care financing</vt:lpstr>
      <vt:lpstr>Population coverage </vt:lpstr>
      <vt:lpstr>Pharmaceuticals </vt:lpstr>
      <vt:lpstr>Quality of care</vt:lpstr>
      <vt:lpstr>Contracting</vt:lpstr>
      <vt:lpstr>Primary health care</vt:lpstr>
      <vt:lpstr>Hospital care</vt:lpstr>
      <vt:lpstr>SSA organizational analyses – mCkinsey 7s (health sector)</vt:lpstr>
      <vt:lpstr>Strategy </vt:lpstr>
      <vt:lpstr>Structure </vt:lpstr>
      <vt:lpstr>Systems </vt:lpstr>
      <vt:lpstr>Staff &amp; Skills</vt:lpstr>
      <vt:lpstr>Style and Shared Values</vt:lpstr>
      <vt:lpstr>Swot analyses</vt:lpstr>
      <vt:lpstr>PowerPoint Presentation</vt:lpstr>
      <vt:lpstr>PowerPoint Presentation</vt:lpstr>
      <vt:lpstr>What next?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triin habicht</dc:creator>
  <cp:lastModifiedBy>Andres Rannamäe</cp:lastModifiedBy>
  <cp:revision>39</cp:revision>
  <dcterms:created xsi:type="dcterms:W3CDTF">2018-06-05T10:51:43Z</dcterms:created>
  <dcterms:modified xsi:type="dcterms:W3CDTF">2018-06-07T05:07:13Z</dcterms:modified>
</cp:coreProperties>
</file>