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sldIdLst>
    <p:sldId id="258" r:id="rId3"/>
  </p:sldIdLst>
  <p:sldSz cx="6858000" cy="9906000" type="A4"/>
  <p:notesSz cx="6735763" cy="9866313"/>
  <p:defaultTextStyle>
    <a:defPPr>
      <a:defRPr lang="ja-JP"/>
    </a:defPPr>
    <a:lvl1pPr algn="l" defTabSz="957263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77838" indent="-20638" algn="l" defTabSz="957263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57263" indent="-42863" algn="l" defTabSz="957263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436688" indent="-65088" algn="l" defTabSz="957263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914525" indent="-85725" algn="l" defTabSz="957263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99"/>
    <a:srgbClr val="FF3399"/>
    <a:srgbClr val="FFCCFF"/>
    <a:srgbClr val="CCFF99"/>
    <a:srgbClr val="FF99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12" autoAdjust="0"/>
    <p:restoredTop sz="94676" autoAdjust="0"/>
  </p:normalViewPr>
  <p:slideViewPr>
    <p:cSldViewPr>
      <p:cViewPr>
        <p:scale>
          <a:sx n="95" d="100"/>
          <a:sy n="95" d="100"/>
        </p:scale>
        <p:origin x="-1344" y="-72"/>
      </p:cViewPr>
      <p:guideLst>
        <p:guide orient="horz" pos="3121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1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AE4F9-EAAA-4BD4-B069-F496683B99FD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38DA7-81B6-4544-AADD-E9AAC7EB727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5DEB3-69A2-4FF8-AE01-EDAF4034D362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702B7-26D7-4C1F-ADFA-FFEDF2ECD32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E736B-9137-4FAB-B0ED-C998AE7F4FE2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EFA8E-1CAA-4996-930C-FCF28CCFCD5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97F98-6243-4254-8C74-3B8CCBA3E194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CE7FA-7FBB-4018-9928-FF51A758296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3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7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5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4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3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ED856-FC74-4A3E-8456-DE65C3FC692B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0CA89-88F7-4854-8F3D-EC68572D809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28950" cy="653750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0"/>
            <a:ext cx="3028950" cy="653750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B4DA0-81D8-48C1-8111-407AF1F44308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10630-3E89-425D-9A81-EA36FB35866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19" indent="0">
              <a:buNone/>
              <a:defRPr sz="2100" b="1"/>
            </a:lvl2pPr>
            <a:lvl3pPr marL="957838" indent="0">
              <a:buNone/>
              <a:defRPr sz="1900" b="1"/>
            </a:lvl3pPr>
            <a:lvl4pPr marL="1436757" indent="0">
              <a:buNone/>
              <a:defRPr sz="1700" b="1"/>
            </a:lvl4pPr>
            <a:lvl5pPr marL="1915677" indent="0">
              <a:buNone/>
              <a:defRPr sz="1700" b="1"/>
            </a:lvl5pPr>
            <a:lvl6pPr marL="2394596" indent="0">
              <a:buNone/>
              <a:defRPr sz="1700" b="1"/>
            </a:lvl6pPr>
            <a:lvl7pPr marL="2873515" indent="0">
              <a:buNone/>
              <a:defRPr sz="1700" b="1"/>
            </a:lvl7pPr>
            <a:lvl8pPr marL="3352434" indent="0">
              <a:buNone/>
              <a:defRPr sz="1700" b="1"/>
            </a:lvl8pPr>
            <a:lvl9pPr marL="3831353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7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19" indent="0">
              <a:buNone/>
              <a:defRPr sz="2100" b="1"/>
            </a:lvl2pPr>
            <a:lvl3pPr marL="957838" indent="0">
              <a:buNone/>
              <a:defRPr sz="1900" b="1"/>
            </a:lvl3pPr>
            <a:lvl4pPr marL="1436757" indent="0">
              <a:buNone/>
              <a:defRPr sz="1700" b="1"/>
            </a:lvl4pPr>
            <a:lvl5pPr marL="1915677" indent="0">
              <a:buNone/>
              <a:defRPr sz="1700" b="1"/>
            </a:lvl5pPr>
            <a:lvl6pPr marL="2394596" indent="0">
              <a:buNone/>
              <a:defRPr sz="1700" b="1"/>
            </a:lvl6pPr>
            <a:lvl7pPr marL="2873515" indent="0">
              <a:buNone/>
              <a:defRPr sz="1700" b="1"/>
            </a:lvl7pPr>
            <a:lvl8pPr marL="3352434" indent="0">
              <a:buNone/>
              <a:defRPr sz="1700" b="1"/>
            </a:lvl8pPr>
            <a:lvl9pPr marL="3831353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7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F0273-7B32-4FEA-B0DE-DD03216584B5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CF753-27C5-40F7-9FD6-70AE28EE546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55616-F886-45FC-911D-AA4559953150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EE616-1C19-4E7D-91C8-9BF79922D65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A158-1EBF-4532-B2AF-118A32D8870A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03C8A-85E3-4C22-9778-02872A199CB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4" cy="1678516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2" cy="845449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4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919" indent="0">
              <a:buNone/>
              <a:defRPr sz="1300"/>
            </a:lvl2pPr>
            <a:lvl3pPr marL="957838" indent="0">
              <a:buNone/>
              <a:defRPr sz="1000"/>
            </a:lvl3pPr>
            <a:lvl4pPr marL="1436757" indent="0">
              <a:buNone/>
              <a:defRPr sz="900"/>
            </a:lvl4pPr>
            <a:lvl5pPr marL="1915677" indent="0">
              <a:buNone/>
              <a:defRPr sz="900"/>
            </a:lvl5pPr>
            <a:lvl6pPr marL="2394596" indent="0">
              <a:buNone/>
              <a:defRPr sz="900"/>
            </a:lvl6pPr>
            <a:lvl7pPr marL="2873515" indent="0">
              <a:buNone/>
              <a:defRPr sz="900"/>
            </a:lvl7pPr>
            <a:lvl8pPr marL="3352434" indent="0">
              <a:buNone/>
              <a:defRPr sz="900"/>
            </a:lvl8pPr>
            <a:lvl9pPr marL="3831353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404E1-6F07-4446-A9B3-06735EFBA556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17DB0-D3CB-4FC0-A2C9-586307CB47F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19" indent="0">
              <a:buNone/>
              <a:defRPr sz="2900"/>
            </a:lvl2pPr>
            <a:lvl3pPr marL="957838" indent="0">
              <a:buNone/>
              <a:defRPr sz="2500"/>
            </a:lvl3pPr>
            <a:lvl4pPr marL="1436757" indent="0">
              <a:buNone/>
              <a:defRPr sz="2100"/>
            </a:lvl4pPr>
            <a:lvl5pPr marL="1915677" indent="0">
              <a:buNone/>
              <a:defRPr sz="2100"/>
            </a:lvl5pPr>
            <a:lvl6pPr marL="2394596" indent="0">
              <a:buNone/>
              <a:defRPr sz="2100"/>
            </a:lvl6pPr>
            <a:lvl7pPr marL="2873515" indent="0">
              <a:buNone/>
              <a:defRPr sz="2100"/>
            </a:lvl7pPr>
            <a:lvl8pPr marL="3352434" indent="0">
              <a:buNone/>
              <a:defRPr sz="2100"/>
            </a:lvl8pPr>
            <a:lvl9pPr marL="3831353" indent="0">
              <a:buNone/>
              <a:defRPr sz="21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9"/>
          </a:xfrm>
        </p:spPr>
        <p:txBody>
          <a:bodyPr/>
          <a:lstStyle>
            <a:lvl1pPr marL="0" indent="0">
              <a:buNone/>
              <a:defRPr sz="1500"/>
            </a:lvl1pPr>
            <a:lvl2pPr marL="478919" indent="0">
              <a:buNone/>
              <a:defRPr sz="1300"/>
            </a:lvl2pPr>
            <a:lvl3pPr marL="957838" indent="0">
              <a:buNone/>
              <a:defRPr sz="1000"/>
            </a:lvl3pPr>
            <a:lvl4pPr marL="1436757" indent="0">
              <a:buNone/>
              <a:defRPr sz="900"/>
            </a:lvl4pPr>
            <a:lvl5pPr marL="1915677" indent="0">
              <a:buNone/>
              <a:defRPr sz="900"/>
            </a:lvl5pPr>
            <a:lvl6pPr marL="2394596" indent="0">
              <a:buNone/>
              <a:defRPr sz="900"/>
            </a:lvl6pPr>
            <a:lvl7pPr marL="2873515" indent="0">
              <a:buNone/>
              <a:defRPr sz="900"/>
            </a:lvl7pPr>
            <a:lvl8pPr marL="3352434" indent="0">
              <a:buNone/>
              <a:defRPr sz="900"/>
            </a:lvl8pPr>
            <a:lvl9pPr marL="3831353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5B494-91DE-4368-9946-0420387391EA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2C773-185F-4F8F-8DA2-ED98C57896E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4" tIns="47892" rIns="95784" bIns="478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4" tIns="47892" rIns="95784" bIns="47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5784" tIns="47892" rIns="95784" bIns="47892" rtlCol="0" anchor="ctr"/>
          <a:lstStyle>
            <a:lvl1pPr algn="l" defTabSz="957838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FAD1133-66AC-4E7D-945C-066DC9472A3F}" type="datetimeFigureOut">
              <a:rPr lang="ja-JP" altLang="en-US"/>
              <a:pPr>
                <a:defRPr/>
              </a:pPr>
              <a:t>2017/5/11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5784" tIns="47892" rIns="95784" bIns="47892" rtlCol="0" anchor="ctr"/>
          <a:lstStyle>
            <a:lvl1pPr algn="ctr" defTabSz="957838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5784" tIns="47892" rIns="95784" bIns="47892" rtlCol="0" anchor="ctr"/>
          <a:lstStyle>
            <a:lvl1pPr algn="r" defTabSz="957838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6B9A51B-9F8A-455D-8FDF-4E6A1DB2670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defTabSz="9572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defTabSz="9572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055" indent="-239460" algn="l" defTabSz="95783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75" indent="-239460" algn="l" defTabSz="95783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94" indent="-239460" algn="l" defTabSz="95783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813" indent="-239460" algn="l" defTabSz="95783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19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38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57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77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96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515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434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353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365759" y="304800"/>
            <a:ext cx="6172199" cy="9906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 w="76200">
            <a:solidFill>
              <a:schemeClr val="accent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 defTabSz="957838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37054" y="332511"/>
            <a:ext cx="5836922" cy="1515951"/>
          </a:xfrm>
          <a:prstGeom prst="rect">
            <a:avLst/>
          </a:prstGeom>
          <a:noFill/>
        </p:spPr>
        <p:txBody>
          <a:bodyPr wrap="square" lIns="83969" tIns="41985" rIns="83969" bIns="41985">
            <a:spAutoFit/>
          </a:bodyPr>
          <a:lstStyle/>
          <a:p>
            <a:pPr algn="ctr"/>
            <a:r>
              <a:rPr lang="en-US" sz="1800" b="1" dirty="0"/>
              <a:t>Handover Ceremony of the </a:t>
            </a:r>
            <a:r>
              <a:rPr lang="en-US" sz="1800" b="1" dirty="0" smtClean="0"/>
              <a:t>Japan’s</a:t>
            </a:r>
          </a:p>
          <a:p>
            <a:pPr algn="ctr"/>
            <a:r>
              <a:rPr lang="en-US" sz="1800" b="1" dirty="0" smtClean="0"/>
              <a:t> </a:t>
            </a:r>
            <a:r>
              <a:rPr lang="en-US" sz="1800" b="1" dirty="0"/>
              <a:t>non-project grant aid for provision of </a:t>
            </a:r>
            <a:r>
              <a:rPr lang="en-US" sz="1800" b="1" dirty="0" smtClean="0"/>
              <a:t>Japanese</a:t>
            </a:r>
          </a:p>
          <a:p>
            <a:pPr algn="ctr"/>
            <a:r>
              <a:rPr lang="en-US" sz="1800" b="1" dirty="0" smtClean="0"/>
              <a:t> </a:t>
            </a:r>
            <a:r>
              <a:rPr lang="en-US" sz="1800" b="1" dirty="0"/>
              <a:t>Medical Equipment for Georgia</a:t>
            </a:r>
            <a:endParaRPr lang="ru-RU" sz="1800" b="1" dirty="0"/>
          </a:p>
          <a:p>
            <a:pPr algn="ctr" defTabSz="957838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ja-JP" sz="1800" dirty="0">
              <a:latin typeface="+mj-ea"/>
              <a:ea typeface="+mj-ea"/>
            </a:endParaRPr>
          </a:p>
          <a:p>
            <a:pPr defTabSz="95783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dirty="0">
                <a:latin typeface="+mn-lt"/>
                <a:ea typeface="+mn-ea"/>
              </a:rPr>
              <a:t> </a:t>
            </a:r>
            <a:endParaRPr lang="ja-JP" altLang="ja-JP" sz="1800" dirty="0">
              <a:latin typeface="+mn-lt"/>
              <a:ea typeface="+mn-ea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96850" y="184150"/>
            <a:ext cx="6464300" cy="9645650"/>
          </a:xfrm>
          <a:prstGeom prst="rect">
            <a:avLst/>
          </a:prstGeom>
          <a:noFill/>
          <a:ln w="76200" cmpd="thickThin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 defTabSz="957838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97816" y="1409699"/>
            <a:ext cx="6240142" cy="8229600"/>
          </a:xfrm>
          <a:prstGeom prst="rect">
            <a:avLst/>
          </a:prstGeom>
          <a:solidFill>
            <a:srgbClr val="FFFF66">
              <a:alpha val="64706"/>
            </a:srgb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 defTabSz="957838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5" name="テキスト ボックス 4"/>
          <p:cNvSpPr txBox="1">
            <a:spLocks noChangeArrowheads="1"/>
          </p:cNvSpPr>
          <p:nvPr/>
        </p:nvSpPr>
        <p:spPr bwMode="auto">
          <a:xfrm>
            <a:off x="365759" y="1438770"/>
            <a:ext cx="6108737" cy="3039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3969" tIns="41985" rIns="83969" bIns="41985">
            <a:spAutoFit/>
          </a:bodyPr>
          <a:lstStyle/>
          <a:p>
            <a:pPr algn="just"/>
            <a:r>
              <a:rPr lang="en-GB" sz="1200" b="1" dirty="0"/>
              <a:t>On Friday, April 28, 2017 </a:t>
            </a:r>
            <a:r>
              <a:rPr lang="en-GB" sz="1200" dirty="0" smtClean="0"/>
              <a:t>the handover </a:t>
            </a:r>
            <a:r>
              <a:rPr lang="en-GB" sz="1200" dirty="0"/>
              <a:t>ceremony of the Japan’s non-project grant aid for provision of Japanese Advanced Medical </a:t>
            </a:r>
            <a:r>
              <a:rPr lang="en-GB" sz="1200" dirty="0" smtClean="0"/>
              <a:t>Equipment</a:t>
            </a:r>
            <a:r>
              <a:rPr lang="en-US" sz="1200" dirty="0" smtClean="0"/>
              <a:t> </a:t>
            </a:r>
            <a:r>
              <a:rPr lang="en-GB" sz="1200" dirty="0" smtClean="0"/>
              <a:t>for </a:t>
            </a:r>
            <a:r>
              <a:rPr lang="en-GB" sz="1200" dirty="0"/>
              <a:t>Georgia </a:t>
            </a:r>
            <a:r>
              <a:rPr lang="en-GB" sz="1200" dirty="0" smtClean="0"/>
              <a:t>was held </a:t>
            </a:r>
            <a:r>
              <a:rPr lang="en-GB" sz="1200" dirty="0"/>
              <a:t>at </a:t>
            </a:r>
            <a:r>
              <a:rPr lang="en-GB" sz="1200" dirty="0" smtClean="0"/>
              <a:t>the </a:t>
            </a:r>
            <a:r>
              <a:rPr lang="en-GB" sz="1200" dirty="0"/>
              <a:t>National Training </a:t>
            </a:r>
            <a:r>
              <a:rPr lang="en-GB" sz="1200" dirty="0" err="1" smtClean="0"/>
              <a:t>Center</a:t>
            </a:r>
            <a:r>
              <a:rPr lang="en-GB" sz="1200" dirty="0" smtClean="0"/>
              <a:t>. </a:t>
            </a:r>
          </a:p>
          <a:p>
            <a:pPr algn="just"/>
            <a:r>
              <a:rPr lang="en-GB" sz="1200" dirty="0" smtClean="0"/>
              <a:t>The </a:t>
            </a:r>
            <a:r>
              <a:rPr lang="en-GB" sz="1200" dirty="0" smtClean="0"/>
              <a:t>ceremony was attended </a:t>
            </a:r>
            <a:r>
              <a:rPr lang="en-GB" sz="1200" dirty="0"/>
              <a:t>by </a:t>
            </a:r>
            <a:r>
              <a:rPr lang="en-GB" sz="1200" dirty="0" smtClean="0"/>
              <a:t>Minister of </a:t>
            </a:r>
            <a:r>
              <a:rPr lang="en-GB" sz="1200" dirty="0"/>
              <a:t>Labour, Health and Social Affairs of Georgia H.E. </a:t>
            </a:r>
            <a:r>
              <a:rPr lang="en-GB" sz="1200" dirty="0" err="1"/>
              <a:t>Mr.</a:t>
            </a:r>
            <a:r>
              <a:rPr lang="en-GB" sz="1200" dirty="0"/>
              <a:t> David </a:t>
            </a:r>
            <a:r>
              <a:rPr lang="en-GB" sz="1200" dirty="0" err="1"/>
              <a:t>Sergeenko</a:t>
            </a:r>
            <a:r>
              <a:rPr lang="en-GB" sz="1200" dirty="0"/>
              <a:t>, Ambassador Extraordinary and Plenipotentiary of Japan to Georgia, H.E. </a:t>
            </a:r>
            <a:r>
              <a:rPr lang="en-GB" sz="1200" dirty="0" err="1"/>
              <a:t>Mr.</a:t>
            </a:r>
            <a:r>
              <a:rPr lang="en-GB" sz="1200" dirty="0"/>
              <a:t> Toshio </a:t>
            </a:r>
            <a:r>
              <a:rPr lang="en-GB" sz="1200" dirty="0" err="1" smtClean="0"/>
              <a:t>Kaitani</a:t>
            </a:r>
            <a:r>
              <a:rPr lang="en-GB" sz="1200" dirty="0"/>
              <a:t> </a:t>
            </a:r>
            <a:r>
              <a:rPr lang="en-GB" sz="1200" dirty="0" smtClean="0"/>
              <a:t>and others. Earlier on this day  the Ambassador visited Universal Medical </a:t>
            </a:r>
            <a:r>
              <a:rPr lang="en-GB" sz="1200" dirty="0" err="1" smtClean="0"/>
              <a:t>Center</a:t>
            </a:r>
            <a:r>
              <a:rPr lang="en-GB" sz="1200" dirty="0" smtClean="0"/>
              <a:t> to inspect the provided equipment. </a:t>
            </a:r>
            <a:endParaRPr lang="ru-RU" sz="1200" dirty="0"/>
          </a:p>
          <a:p>
            <a:pPr algn="just"/>
            <a:r>
              <a:rPr lang="en-GB" sz="1200" dirty="0" smtClean="0"/>
              <a:t>Under </a:t>
            </a:r>
            <a:r>
              <a:rPr lang="en-GB" sz="1200" dirty="0"/>
              <a:t>this project, Japanese advanced medical equipment has been installed in JSC Universal Medical </a:t>
            </a:r>
            <a:r>
              <a:rPr lang="en-GB" sz="1200" dirty="0" err="1"/>
              <a:t>Center</a:t>
            </a:r>
            <a:r>
              <a:rPr lang="en-GB" sz="1200" dirty="0"/>
              <a:t>, LLC Batumi Clinical Republican Hospital and LEPL Emergency Medical Assistance Service. Equipment includes Computer Tomography, Radiography system (Digital type) with X-ray film illuminator and </a:t>
            </a:r>
            <a:r>
              <a:rPr lang="en-GB" sz="1200" dirty="0" smtClean="0"/>
              <a:t>defibrillators </a:t>
            </a:r>
            <a:r>
              <a:rPr lang="en-GB" sz="1200" dirty="0"/>
              <a:t>etc</a:t>
            </a:r>
            <a:r>
              <a:rPr lang="en-GB" sz="1200" dirty="0" smtClean="0"/>
              <a:t>.</a:t>
            </a:r>
          </a:p>
          <a:p>
            <a:pPr algn="just"/>
            <a:r>
              <a:rPr lang="en-GB" sz="1200" dirty="0" smtClean="0"/>
              <a:t>The Ambassador met Ms. Marina, who found early stage of lung cancer and recovered thanks to the granted CT. The Minister </a:t>
            </a:r>
            <a:r>
              <a:rPr lang="en-GB" sz="1200" dirty="0" err="1" smtClean="0"/>
              <a:t>Sergeenko</a:t>
            </a:r>
            <a:r>
              <a:rPr lang="en-GB" sz="1200" dirty="0" smtClean="0"/>
              <a:t> expressed gratitude telling that the granted defibrillators raised the chance to save the lives of patients by 70%. </a:t>
            </a:r>
            <a:r>
              <a:rPr lang="en-GB" sz="1200" dirty="0" smtClean="0"/>
              <a:t>Total </a:t>
            </a:r>
            <a:r>
              <a:rPr lang="en-GB" sz="1200" dirty="0" smtClean="0"/>
              <a:t>amount of Grant Aid equals five hundred million Japanese Yen.</a:t>
            </a:r>
            <a:endParaRPr lang="ru-RU" sz="1200" dirty="0"/>
          </a:p>
          <a:p>
            <a:endParaRPr lang="ja-JP" altLang="ja-JP" sz="1200" dirty="0">
              <a:latin typeface="+mn-ea"/>
              <a:ea typeface="+mn-e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73" r="5199" b="16661"/>
          <a:stretch/>
        </p:blipFill>
        <p:spPr>
          <a:xfrm>
            <a:off x="569119" y="4343722"/>
            <a:ext cx="2702821" cy="20573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012" y="4280243"/>
            <a:ext cx="2726168" cy="2184356"/>
          </a:xfrm>
          <a:prstGeom prst="rect">
            <a:avLst/>
          </a:prstGeom>
        </p:spPr>
      </p:pic>
      <p:pic>
        <p:nvPicPr>
          <p:cNvPr id="11" name="図 10" descr="I:\DCIM\115___04\IMG_0675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6" t="11789" r="10412" b="16216"/>
          <a:stretch/>
        </p:blipFill>
        <p:spPr bwMode="auto">
          <a:xfrm>
            <a:off x="522716" y="6934200"/>
            <a:ext cx="2824297" cy="220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იაპონიის მთავრობის მხრიდან გადმოცემული აღჭურვილობის დათვალიერება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277" y="6944248"/>
            <a:ext cx="298323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569119" y="6401121"/>
            <a:ext cx="263128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 smtClean="0"/>
              <a:t>Minister and Ambassador inspecting defibrillators</a:t>
            </a:r>
            <a:endParaRPr kumimoji="1" lang="ja-JP" altLang="en-US" sz="105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47808" y="6417867"/>
            <a:ext cx="27261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 smtClean="0"/>
              <a:t>Ambassador inspecting CT</a:t>
            </a:r>
            <a:endParaRPr kumimoji="1" lang="ja-JP" altLang="en-US" sz="105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37054" y="9154048"/>
            <a:ext cx="279562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 smtClean="0"/>
              <a:t>Ms. Marina (center) has cured lung cancer thanks to early finding by CT</a:t>
            </a:r>
            <a:endParaRPr kumimoji="1" lang="ja-JP" altLang="en-US" sz="105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517884" y="9154048"/>
            <a:ext cx="2983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 smtClean="0"/>
              <a:t>Minister and Ambassador with emergency medical staff</a:t>
            </a:r>
            <a:endParaRPr kumimoji="1" lang="ja-JP" alt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P10256016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D40B168-7ECE-482C-B5F5-F32E52B9EB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TP102560162</Template>
  <TotalTime>0</TotalTime>
  <Words>242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TP102560162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2013-09-09T16:56:32Z</dcterms:created>
  <dcterms:modified xsi:type="dcterms:W3CDTF">2017-05-11T07:09:04Z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TC025601739991</vt:lpwstr>
  </property>
</Properties>
</file>