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30" r:id="rId2"/>
    <p:sldId id="407" r:id="rId3"/>
    <p:sldId id="331" r:id="rId4"/>
    <p:sldId id="402" r:id="rId5"/>
    <p:sldId id="413" r:id="rId6"/>
    <p:sldId id="373" r:id="rId7"/>
    <p:sldId id="405" r:id="rId8"/>
    <p:sldId id="408" r:id="rId9"/>
    <p:sldId id="409" r:id="rId10"/>
    <p:sldId id="375" r:id="rId11"/>
    <p:sldId id="377" r:id="rId12"/>
    <p:sldId id="411" r:id="rId13"/>
    <p:sldId id="414" r:id="rId14"/>
    <p:sldId id="410" r:id="rId15"/>
    <p:sldId id="397" r:id="rId16"/>
    <p:sldId id="380" r:id="rId17"/>
    <p:sldId id="354" r:id="rId18"/>
    <p:sldId id="347" r:id="rId19"/>
    <p:sldId id="381" r:id="rId20"/>
    <p:sldId id="391" r:id="rId21"/>
    <p:sldId id="399" r:id="rId22"/>
    <p:sldId id="367" r:id="rId23"/>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59446" autoAdjust="0"/>
  </p:normalViewPr>
  <p:slideViewPr>
    <p:cSldViewPr>
      <p:cViewPr varScale="1">
        <p:scale>
          <a:sx n="44" d="100"/>
          <a:sy n="44" d="100"/>
        </p:scale>
        <p:origin x="2148" y="48"/>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WB444426\Desktop\Georgia%20utilization%20data_2009-201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9758011017844E-2"/>
          <c:y val="1.3178408008733421E-2"/>
          <c:w val="0.90660753944218508"/>
          <c:h val="0.9468706013518222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403406144"/>
        <c:axId val="403403968"/>
      </c:areaChart>
      <c:lineChart>
        <c:grouping val="standard"/>
        <c:varyColors val="0"/>
        <c:ser>
          <c:idx val="0"/>
          <c:order val="0"/>
          <c:tx>
            <c:strRef>
              <c:f>'Pol transitions'!$B$1</c:f>
              <c:strCache>
                <c:ptCount val="1"/>
                <c:pt idx="0">
                  <c:v>Per capita GDP (constant 2011 USD)</c:v>
                </c:pt>
              </c:strCache>
            </c:strRef>
          </c:tx>
          <c:spPr>
            <a:ln w="3492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403406144"/>
        <c:axId val="403403968"/>
      </c:lineChart>
      <c:catAx>
        <c:axId val="40340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3403968"/>
        <c:crosses val="autoZero"/>
        <c:auto val="1"/>
        <c:lblAlgn val="ctr"/>
        <c:lblOffset val="100"/>
        <c:tickLblSkip val="5"/>
        <c:tickMarkSkip val="5"/>
        <c:noMultiLvlLbl val="0"/>
      </c:catAx>
      <c:valAx>
        <c:axId val="403403968"/>
        <c:scaling>
          <c:orientation val="minMax"/>
          <c:max val="100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Per capita GDP(constant 2011 USD)</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40614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2.1</c:v>
                </c:pt>
                <c:pt idx="1">
                  <c:v>2</c:v>
                </c:pt>
                <c:pt idx="2">
                  <c:v>2.1</c:v>
                </c:pt>
                <c:pt idx="3">
                  <c:v>2.1</c:v>
                </c:pt>
                <c:pt idx="4">
                  <c:v>2.2999999999999998</c:v>
                </c:pt>
                <c:pt idx="5">
                  <c:v>2.7</c:v>
                </c:pt>
                <c:pt idx="6">
                  <c:v>3.5</c:v>
                </c:pt>
                <c:pt idx="7">
                  <c:v>4</c:v>
                </c:pt>
              </c:numCache>
            </c:numRef>
          </c:val>
        </c:ser>
        <c:dLbls>
          <c:showLegendKey val="0"/>
          <c:showVal val="0"/>
          <c:showCatName val="0"/>
          <c:showSerName val="0"/>
          <c:showPercent val="0"/>
          <c:showBubbleSize val="0"/>
        </c:dLbls>
        <c:gapWidth val="150"/>
        <c:axId val="403407232"/>
        <c:axId val="403408864"/>
      </c:barChart>
      <c:catAx>
        <c:axId val="403407232"/>
        <c:scaling>
          <c:orientation val="minMax"/>
        </c:scaling>
        <c:delete val="0"/>
        <c:axPos val="b"/>
        <c:numFmt formatCode="General" sourceLinked="1"/>
        <c:majorTickMark val="out"/>
        <c:minorTickMark val="none"/>
        <c:tickLblPos val="nextTo"/>
        <c:crossAx val="403408864"/>
        <c:crosses val="autoZero"/>
        <c:auto val="1"/>
        <c:lblAlgn val="ctr"/>
        <c:lblOffset val="100"/>
        <c:noMultiLvlLbl val="0"/>
      </c:catAx>
      <c:valAx>
        <c:axId val="403408864"/>
        <c:scaling>
          <c:orientation val="minMax"/>
        </c:scaling>
        <c:delete val="0"/>
        <c:axPos val="l"/>
        <c:numFmt formatCode="General" sourceLinked="1"/>
        <c:majorTickMark val="out"/>
        <c:minorTickMark val="none"/>
        <c:tickLblPos val="nextTo"/>
        <c:crossAx val="403407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800" dirty="0">
                <a:latin typeface="Arial" panose="020B0604020202020204" pitchFamily="34" charset="0"/>
                <a:cs typeface="Arial" panose="020B0604020202020204" pitchFamily="34" charset="0"/>
              </a:rPr>
              <a:t>Number of hospital admissions per capita</a:t>
            </a:r>
          </a:p>
        </c:rich>
      </c:tx>
      <c:layout>
        <c:manualLayout>
          <c:xMode val="edge"/>
          <c:yMode val="edge"/>
          <c:x val="0.16194444444444445"/>
          <c:y val="0"/>
        </c:manualLayout>
      </c:layout>
      <c:overlay val="0"/>
    </c:title>
    <c:autoTitleDeleted val="0"/>
    <c:plotArea>
      <c:layout/>
      <c:lineChart>
        <c:grouping val="standard"/>
        <c:varyColors val="0"/>
        <c:ser>
          <c:idx val="0"/>
          <c:order val="0"/>
          <c:marker>
            <c:symbol val="none"/>
          </c:marker>
          <c:dLbls>
            <c:numFmt formatCode="#,##0.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Sheet1!$A$4:$A$10</c:f>
              <c:numCache>
                <c:formatCode>General</c:formatCode>
                <c:ptCount val="7"/>
                <c:pt idx="0">
                  <c:v>2009</c:v>
                </c:pt>
                <c:pt idx="1">
                  <c:v>2010</c:v>
                </c:pt>
                <c:pt idx="2">
                  <c:v>2011</c:v>
                </c:pt>
                <c:pt idx="3">
                  <c:v>2012</c:v>
                </c:pt>
                <c:pt idx="4">
                  <c:v>2013</c:v>
                </c:pt>
                <c:pt idx="5">
                  <c:v>2014</c:v>
                </c:pt>
                <c:pt idx="6">
                  <c:v>2015</c:v>
                </c:pt>
              </c:numCache>
            </c:numRef>
          </c:cat>
          <c:val>
            <c:numRef>
              <c:f>Sheet1!$D$4:$D$10</c:f>
              <c:numCache>
                <c:formatCode>0.000</c:formatCode>
                <c:ptCount val="7"/>
                <c:pt idx="0">
                  <c:v>7.2253999999999999E-2</c:v>
                </c:pt>
                <c:pt idx="1">
                  <c:v>7.5341000000000005E-2</c:v>
                </c:pt>
                <c:pt idx="2">
                  <c:v>7.4481999999999993E-2</c:v>
                </c:pt>
                <c:pt idx="3">
                  <c:v>7.9682000000000003E-2</c:v>
                </c:pt>
                <c:pt idx="4">
                  <c:v>8.6792999999999995E-2</c:v>
                </c:pt>
                <c:pt idx="5">
                  <c:v>0.10499399999999999</c:v>
                </c:pt>
                <c:pt idx="6">
                  <c:v>0.122209</c:v>
                </c:pt>
              </c:numCache>
            </c:numRef>
          </c:val>
          <c:smooth val="0"/>
        </c:ser>
        <c:dLbls>
          <c:showLegendKey val="0"/>
          <c:showVal val="0"/>
          <c:showCatName val="0"/>
          <c:showSerName val="0"/>
          <c:showPercent val="0"/>
          <c:showBubbleSize val="0"/>
        </c:dLbls>
        <c:smooth val="0"/>
        <c:axId val="403400704"/>
        <c:axId val="403404512"/>
      </c:lineChart>
      <c:catAx>
        <c:axId val="403400704"/>
        <c:scaling>
          <c:orientation val="minMax"/>
        </c:scaling>
        <c:delete val="0"/>
        <c:axPos val="b"/>
        <c:numFmt formatCode="General" sourceLinked="1"/>
        <c:majorTickMark val="out"/>
        <c:minorTickMark val="none"/>
        <c:tickLblPos val="nextTo"/>
        <c:crossAx val="403404512"/>
        <c:crosses val="autoZero"/>
        <c:auto val="1"/>
        <c:lblAlgn val="ctr"/>
        <c:lblOffset val="100"/>
        <c:noMultiLvlLbl val="0"/>
      </c:catAx>
      <c:valAx>
        <c:axId val="403404512"/>
        <c:scaling>
          <c:orientation val="minMax"/>
        </c:scaling>
        <c:delete val="0"/>
        <c:axPos val="l"/>
        <c:numFmt formatCode="0.00" sourceLinked="0"/>
        <c:majorTickMark val="out"/>
        <c:minorTickMark val="none"/>
        <c:tickLblPos val="nextTo"/>
        <c:crossAx val="4034007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extLst>
            </c:dLbl>
            <c:dLbl>
              <c:idx val="1"/>
              <c:layout>
                <c:manualLayout>
                  <c:x val="0.19405388369449991"/>
                  <c:y val="-0.2023146386998228"/>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25400">
              <a:solidFill>
                <a:srgbClr val="7030A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General</c:formatCode>
                <c:ptCount val="15"/>
                <c:pt idx="0">
                  <c:v>21.2</c:v>
                </c:pt>
                <c:pt idx="1">
                  <c:v>18.5</c:v>
                </c:pt>
                <c:pt idx="2">
                  <c:v>18</c:v>
                </c:pt>
                <c:pt idx="3">
                  <c:v>18.100000000000001</c:v>
                </c:pt>
                <c:pt idx="4">
                  <c:v>18.399999999999999</c:v>
                </c:pt>
                <c:pt idx="5">
                  <c:v>14.1</c:v>
                </c:pt>
                <c:pt idx="6">
                  <c:v>14.3</c:v>
                </c:pt>
                <c:pt idx="7">
                  <c:v>14.1</c:v>
                </c:pt>
                <c:pt idx="8">
                  <c:v>12</c:v>
                </c:pt>
                <c:pt idx="9">
                  <c:v>11</c:v>
                </c:pt>
                <c:pt idx="10">
                  <c:v>10.8</c:v>
                </c:pt>
                <c:pt idx="11">
                  <c:v>10.5</c:v>
                </c:pt>
                <c:pt idx="12">
                  <c:v>8.1999999999999993</c:v>
                </c:pt>
                <c:pt idx="13">
                  <c:v>8.6</c:v>
                </c:pt>
                <c:pt idx="14">
                  <c:v>9</c:v>
                </c:pt>
              </c:numCache>
            </c:numRef>
          </c:val>
          <c:smooth val="0"/>
        </c:ser>
        <c:ser>
          <c:idx val="1"/>
          <c:order val="1"/>
          <c:tx>
            <c:strRef>
              <c:f>Sheet1!$A$3</c:f>
              <c:strCache>
                <c:ptCount val="1"/>
                <c:pt idx="0">
                  <c:v>EU</c:v>
                </c:pt>
              </c:strCache>
            </c:strRef>
          </c:tx>
          <c:spPr>
            <a:ln w="25400">
              <a:solidFill>
                <a:srgbClr val="00B05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General</c:formatCode>
                <c:ptCount val="15"/>
                <c:pt idx="0">
                  <c:v>4.9832062259156755</c:v>
                </c:pt>
                <c:pt idx="1">
                  <c:v>4.4745744840595902</c:v>
                </c:pt>
                <c:pt idx="2">
                  <c:v>4.332948835274542</c:v>
                </c:pt>
                <c:pt idx="3">
                  <c:v>4.1900036250057333</c:v>
                </c:pt>
                <c:pt idx="4">
                  <c:v>4.0699881272737359</c:v>
                </c:pt>
                <c:pt idx="5">
                  <c:v>3.9359390183767022</c:v>
                </c:pt>
                <c:pt idx="6">
                  <c:v>3.8108449431889584</c:v>
                </c:pt>
                <c:pt idx="7">
                  <c:v>3.7499272375637123</c:v>
                </c:pt>
                <c:pt idx="8">
                  <c:v>3.6488345411548404</c:v>
                </c:pt>
                <c:pt idx="9">
                  <c:v>3.5627782968011461</c:v>
                </c:pt>
                <c:pt idx="10">
                  <c:v>3.4832673010217916</c:v>
                </c:pt>
                <c:pt idx="11">
                  <c:v>3.452728179709573</c:v>
                </c:pt>
                <c:pt idx="12">
                  <c:v>3.3775113091998699</c:v>
                </c:pt>
                <c:pt idx="13">
                  <c:v>3.2722403844105123</c:v>
                </c:pt>
              </c:numCache>
            </c:numRef>
          </c:val>
          <c:smooth val="1"/>
        </c:ser>
        <c:ser>
          <c:idx val="2"/>
          <c:order val="2"/>
          <c:tx>
            <c:strRef>
              <c:f>Sheet1!$A$4</c:f>
              <c:strCache>
                <c:ptCount val="1"/>
                <c:pt idx="0">
                  <c:v>EU region</c:v>
                </c:pt>
              </c:strCache>
            </c:strRef>
          </c:tx>
          <c:spPr>
            <a:ln w="25400">
              <a:solidFill>
                <a:srgbClr val="C0000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Sheet1!$B$4:$P$4</c:f>
              <c:numCache>
                <c:formatCode>General</c:formatCode>
                <c:ptCount val="15"/>
                <c:pt idx="0">
                  <c:v>18.776854438230977</c:v>
                </c:pt>
                <c:pt idx="1">
                  <c:v>16.173048757718941</c:v>
                </c:pt>
                <c:pt idx="2">
                  <c:v>15.383685395072717</c:v>
                </c:pt>
                <c:pt idx="3">
                  <c:v>14.68193594984994</c:v>
                </c:pt>
                <c:pt idx="4">
                  <c:v>14.006216274716797</c:v>
                </c:pt>
                <c:pt idx="5">
                  <c:v>13.385380215694942</c:v>
                </c:pt>
                <c:pt idx="6">
                  <c:v>12.824693779498839</c:v>
                </c:pt>
                <c:pt idx="7">
                  <c:v>12.311090357534088</c:v>
                </c:pt>
                <c:pt idx="8">
                  <c:v>11.817212265240306</c:v>
                </c:pt>
                <c:pt idx="9">
                  <c:v>11.342650230029539</c:v>
                </c:pt>
                <c:pt idx="10">
                  <c:v>10.89158309644508</c:v>
                </c:pt>
                <c:pt idx="11">
                  <c:v>10.473263136107102</c:v>
                </c:pt>
                <c:pt idx="12">
                  <c:v>10.055682467789651</c:v>
                </c:pt>
                <c:pt idx="13">
                  <c:v>9.6668045582153557</c:v>
                </c:pt>
              </c:numCache>
            </c:numRef>
          </c:val>
          <c:smooth val="1"/>
        </c:ser>
        <c:dLbls>
          <c:showLegendKey val="0"/>
          <c:showVal val="0"/>
          <c:showCatName val="0"/>
          <c:showSerName val="0"/>
          <c:showPercent val="0"/>
          <c:showBubbleSize val="0"/>
        </c:dLbls>
        <c:smooth val="0"/>
        <c:axId val="548491456"/>
        <c:axId val="548487648"/>
      </c:lineChart>
      <c:catAx>
        <c:axId val="548491456"/>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548487648"/>
        <c:crosses val="autoZero"/>
        <c:auto val="1"/>
        <c:lblAlgn val="ctr"/>
        <c:lblOffset val="100"/>
        <c:noMultiLvlLbl val="0"/>
      </c:catAx>
      <c:valAx>
        <c:axId val="548487648"/>
        <c:scaling>
          <c:orientation val="minMax"/>
        </c:scaling>
        <c:delete val="0"/>
        <c:axPos val="l"/>
        <c:numFmt formatCode="General" sourceLinked="1"/>
        <c:majorTickMark val="out"/>
        <c:minorTickMark val="none"/>
        <c:tickLblPos val="nextTo"/>
        <c:txPr>
          <a:bodyPr/>
          <a:lstStyle/>
          <a:p>
            <a:pPr>
              <a:defRPr sz="1000"/>
            </a:pPr>
            <a:endParaRPr lang="en-US"/>
          </a:p>
        </c:txPr>
        <c:crossAx val="548491456"/>
        <c:crosses val="autoZero"/>
        <c:crossBetween val="between"/>
      </c:valAx>
    </c:plotArea>
    <c:legend>
      <c:legendPos val="r"/>
      <c:layout>
        <c:manualLayout>
          <c:xMode val="edge"/>
          <c:yMode val="edge"/>
          <c:x val="0.68358012540099156"/>
          <c:y val="0"/>
          <c:w val="0.31641997971652852"/>
          <c:h val="0.4489182620560269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25400">
              <a:solidFill>
                <a:srgbClr val="7030A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Sheet1!$B$2:$R$2</c:f>
              <c:numCache>
                <c:formatCode>General</c:formatCode>
                <c:ptCount val="17"/>
                <c:pt idx="0">
                  <c:v>49.2</c:v>
                </c:pt>
                <c:pt idx="1">
                  <c:v>58.7</c:v>
                </c:pt>
                <c:pt idx="2">
                  <c:v>46.6</c:v>
                </c:pt>
                <c:pt idx="3">
                  <c:v>52.2</c:v>
                </c:pt>
                <c:pt idx="4">
                  <c:v>45.3</c:v>
                </c:pt>
                <c:pt idx="5">
                  <c:v>23.4</c:v>
                </c:pt>
                <c:pt idx="6" formatCode="0.0">
                  <c:v>23</c:v>
                </c:pt>
                <c:pt idx="7">
                  <c:v>20.2</c:v>
                </c:pt>
                <c:pt idx="8">
                  <c:v>14.3</c:v>
                </c:pt>
                <c:pt idx="9">
                  <c:v>52.1</c:v>
                </c:pt>
                <c:pt idx="10">
                  <c:v>19.399999999999999</c:v>
                </c:pt>
                <c:pt idx="11">
                  <c:v>27.6</c:v>
                </c:pt>
                <c:pt idx="12">
                  <c:v>22.8</c:v>
                </c:pt>
                <c:pt idx="13">
                  <c:v>27.7</c:v>
                </c:pt>
                <c:pt idx="14">
                  <c:v>31.5</c:v>
                </c:pt>
                <c:pt idx="15">
                  <c:v>32.1</c:v>
                </c:pt>
                <c:pt idx="16">
                  <c:v>23</c:v>
                </c:pt>
              </c:numCache>
            </c:numRef>
          </c:val>
          <c:smooth val="0"/>
        </c:ser>
        <c:ser>
          <c:idx val="1"/>
          <c:order val="1"/>
          <c:tx>
            <c:strRef>
              <c:f>Sheet1!$A$3</c:f>
              <c:strCache>
                <c:ptCount val="1"/>
                <c:pt idx="0">
                  <c:v>EU</c:v>
                </c:pt>
              </c:strCache>
            </c:strRef>
          </c:tx>
          <c:spPr>
            <a:ln w="25400">
              <a:solidFill>
                <a:srgbClr val="00B05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Sheet1!$B$3:$R$3</c:f>
              <c:numCache>
                <c:formatCode>General</c:formatCode>
                <c:ptCount val="17"/>
                <c:pt idx="0">
                  <c:v>9</c:v>
                </c:pt>
                <c:pt idx="1">
                  <c:v>9</c:v>
                </c:pt>
                <c:pt idx="2">
                  <c:v>8</c:v>
                </c:pt>
                <c:pt idx="3">
                  <c:v>8</c:v>
                </c:pt>
                <c:pt idx="4">
                  <c:v>8</c:v>
                </c:pt>
                <c:pt idx="5">
                  <c:v>8</c:v>
                </c:pt>
                <c:pt idx="6">
                  <c:v>7</c:v>
                </c:pt>
                <c:pt idx="7">
                  <c:v>7</c:v>
                </c:pt>
                <c:pt idx="8">
                  <c:v>7</c:v>
                </c:pt>
                <c:pt idx="9">
                  <c:v>7</c:v>
                </c:pt>
                <c:pt idx="10">
                  <c:v>7</c:v>
                </c:pt>
                <c:pt idx="11">
                  <c:v>7</c:v>
                </c:pt>
                <c:pt idx="12">
                  <c:v>7</c:v>
                </c:pt>
                <c:pt idx="13">
                  <c:v>7</c:v>
                </c:pt>
                <c:pt idx="14">
                  <c:v>6</c:v>
                </c:pt>
                <c:pt idx="15">
                  <c:v>6</c:v>
                </c:pt>
              </c:numCache>
            </c:numRef>
          </c:val>
          <c:smooth val="1"/>
        </c:ser>
        <c:ser>
          <c:idx val="2"/>
          <c:order val="2"/>
          <c:tx>
            <c:strRef>
              <c:f>Sheet1!$A$4</c:f>
              <c:strCache>
                <c:ptCount val="1"/>
                <c:pt idx="0">
                  <c:v>EU region</c:v>
                </c:pt>
              </c:strCache>
            </c:strRef>
          </c:tx>
          <c:spPr>
            <a:ln w="25400">
              <a:solidFill>
                <a:srgbClr val="C0000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Sheet1!$B$4:$R$4</c:f>
              <c:numCache>
                <c:formatCode>General</c:formatCode>
                <c:ptCount val="17"/>
                <c:pt idx="0">
                  <c:v>33</c:v>
                </c:pt>
                <c:pt idx="1">
                  <c:v>32</c:v>
                </c:pt>
                <c:pt idx="2">
                  <c:v>31</c:v>
                </c:pt>
                <c:pt idx="3">
                  <c:v>30</c:v>
                </c:pt>
                <c:pt idx="4">
                  <c:v>28</c:v>
                </c:pt>
                <c:pt idx="5">
                  <c:v>27</c:v>
                </c:pt>
                <c:pt idx="6">
                  <c:v>24</c:v>
                </c:pt>
                <c:pt idx="7">
                  <c:v>22</c:v>
                </c:pt>
                <c:pt idx="8">
                  <c:v>21</c:v>
                </c:pt>
                <c:pt idx="9">
                  <c:v>20</c:v>
                </c:pt>
                <c:pt idx="10">
                  <c:v>19</c:v>
                </c:pt>
                <c:pt idx="11">
                  <c:v>18</c:v>
                </c:pt>
                <c:pt idx="12">
                  <c:v>17</c:v>
                </c:pt>
                <c:pt idx="13">
                  <c:v>17</c:v>
                </c:pt>
                <c:pt idx="14">
                  <c:v>17</c:v>
                </c:pt>
                <c:pt idx="15">
                  <c:v>16</c:v>
                </c:pt>
              </c:numCache>
            </c:numRef>
          </c:val>
          <c:smooth val="1"/>
        </c:ser>
        <c:dLbls>
          <c:showLegendKey val="0"/>
          <c:showVal val="0"/>
          <c:showCatName val="0"/>
          <c:showSerName val="0"/>
          <c:showPercent val="0"/>
          <c:showBubbleSize val="0"/>
        </c:dLbls>
        <c:smooth val="0"/>
        <c:axId val="548490368"/>
        <c:axId val="548496352"/>
      </c:lineChart>
      <c:catAx>
        <c:axId val="548490368"/>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548496352"/>
        <c:crosses val="autoZero"/>
        <c:auto val="1"/>
        <c:lblAlgn val="ctr"/>
        <c:lblOffset val="100"/>
        <c:noMultiLvlLbl val="0"/>
      </c:catAx>
      <c:valAx>
        <c:axId val="548496352"/>
        <c:scaling>
          <c:orientation val="minMax"/>
        </c:scaling>
        <c:delete val="0"/>
        <c:axPos val="l"/>
        <c:numFmt formatCode="General" sourceLinked="1"/>
        <c:majorTickMark val="out"/>
        <c:minorTickMark val="none"/>
        <c:tickLblPos val="nextTo"/>
        <c:txPr>
          <a:bodyPr/>
          <a:lstStyle/>
          <a:p>
            <a:pPr>
              <a:defRPr sz="1000"/>
            </a:pPr>
            <a:endParaRPr lang="en-US"/>
          </a:p>
        </c:txPr>
        <c:crossAx val="548490368"/>
        <c:crosses val="autoZero"/>
        <c:crossBetween val="between"/>
      </c:valAx>
    </c:plotArea>
    <c:legend>
      <c:legendPos val="r"/>
      <c:layout>
        <c:manualLayout>
          <c:xMode val="edge"/>
          <c:yMode val="edge"/>
          <c:x val="0.68820975503062121"/>
          <c:y val="9.8348059274137534E-2"/>
          <c:w val="0.28555555555555556"/>
          <c:h val="0.310140492953984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Total Health Expenditure, Mill, GEL</c:v>
                </c:pt>
              </c:strCache>
            </c:strRef>
          </c:tx>
          <c:invertIfNegative val="0"/>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Sheet1!$B$2:$L$2</c:f>
              <c:numCache>
                <c:formatCode>_(* #,##0_);_(* \(#,##0\);_(* "-"??_);_(@_)</c:formatCode>
                <c:ptCount val="11"/>
                <c:pt idx="0">
                  <c:v>965</c:v>
                </c:pt>
                <c:pt idx="1">
                  <c:v>1082</c:v>
                </c:pt>
                <c:pt idx="2">
                  <c:v>1299</c:v>
                </c:pt>
                <c:pt idx="3">
                  <c:v>1656</c:v>
                </c:pt>
                <c:pt idx="4">
                  <c:v>1769</c:v>
                </c:pt>
                <c:pt idx="5">
                  <c:v>1980</c:v>
                </c:pt>
                <c:pt idx="6">
                  <c:v>2042</c:v>
                </c:pt>
                <c:pt idx="7" formatCode="_(* #,##0.00_);_(* \(#,##0.00\);_(* &quot;-&quot;??_);_(@_)">
                  <c:v>2191</c:v>
                </c:pt>
                <c:pt idx="8">
                  <c:v>2254</c:v>
                </c:pt>
                <c:pt idx="9">
                  <c:v>2460</c:v>
                </c:pt>
                <c:pt idx="10">
                  <c:v>2519</c:v>
                </c:pt>
              </c:numCache>
            </c:numRef>
          </c:val>
        </c:ser>
        <c:ser>
          <c:idx val="2"/>
          <c:order val="2"/>
          <c:tx>
            <c:strRef>
              <c:f>Sheet1!$A$4</c:f>
              <c:strCache>
                <c:ptCount val="1"/>
                <c:pt idx="0">
                  <c:v>Government expenditure on health, mill GEL</c:v>
                </c:pt>
              </c:strCache>
            </c:strRef>
          </c:tx>
          <c:spPr>
            <a:solidFill>
              <a:schemeClr val="accent1">
                <a:lumMod val="75000"/>
              </a:schemeClr>
            </a:solidFill>
          </c:spPr>
          <c:invertIfNegative val="0"/>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Sheet1!$B$4:$L$4</c:f>
              <c:numCache>
                <c:formatCode>#,##0</c:formatCode>
                <c:ptCount val="11"/>
                <c:pt idx="0">
                  <c:v>158</c:v>
                </c:pt>
                <c:pt idx="1">
                  <c:v>175</c:v>
                </c:pt>
                <c:pt idx="2">
                  <c:v>203</c:v>
                </c:pt>
                <c:pt idx="3">
                  <c:v>311</c:v>
                </c:pt>
                <c:pt idx="4">
                  <c:v>399</c:v>
                </c:pt>
                <c:pt idx="5">
                  <c:v>441</c:v>
                </c:pt>
                <c:pt idx="6">
                  <c:v>375</c:v>
                </c:pt>
                <c:pt idx="7">
                  <c:v>450</c:v>
                </c:pt>
                <c:pt idx="8">
                  <c:v>548</c:v>
                </c:pt>
                <c:pt idx="9">
                  <c:v>693</c:v>
                </c:pt>
                <c:pt idx="10">
                  <c:v>914</c:v>
                </c:pt>
              </c:numCache>
            </c:numRef>
          </c:val>
        </c:ser>
        <c:dLbls>
          <c:showLegendKey val="0"/>
          <c:showVal val="0"/>
          <c:showCatName val="0"/>
          <c:showSerName val="0"/>
          <c:showPercent val="0"/>
          <c:showBubbleSize val="0"/>
        </c:dLbls>
        <c:gapWidth val="29"/>
        <c:overlap val="36"/>
        <c:axId val="548490912"/>
        <c:axId val="548497984"/>
      </c:barChart>
      <c:lineChart>
        <c:grouping val="standard"/>
        <c:varyColors val="0"/>
        <c:ser>
          <c:idx val="1"/>
          <c:order val="1"/>
          <c:tx>
            <c:strRef>
              <c:f>Sheet1!$A$3</c:f>
              <c:strCache>
                <c:ptCount val="1"/>
                <c:pt idx="0">
                  <c:v>Total Health Expenditure as % of GDP</c:v>
                </c:pt>
              </c:strCache>
            </c:strRef>
          </c:tx>
          <c:spPr>
            <a:ln>
              <a:solidFill>
                <a:srgbClr val="C00000"/>
              </a:solidFill>
            </a:ln>
          </c:spPr>
          <c:marker>
            <c:spPr>
              <a:solidFill>
                <a:srgbClr val="C00000"/>
              </a:solidFill>
              <a:ln>
                <a:solidFill>
                  <a:srgbClr val="C00000"/>
                </a:solidFill>
              </a:ln>
            </c:spPr>
          </c:marker>
          <c:dLbls>
            <c:dLbl>
              <c:idx val="6"/>
              <c:layout>
                <c:manualLayout>
                  <c:x val="-4.1908557726580475E-2"/>
                  <c:y val="-0.12204738194072713"/>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1908557726580475E-2"/>
                  <c:y val="-0.14770109718448793"/>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2196623570201876E-2"/>
                  <c:y val="-0.18190605084283565"/>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2196623570201876E-2"/>
                  <c:y val="-0.19045728925742259"/>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2196623570201876E-2"/>
                  <c:y val="-0.224662242915770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Sheet1!$B$3:$L$3</c:f>
              <c:numCache>
                <c:formatCode>0.0%</c:formatCode>
                <c:ptCount val="11"/>
                <c:pt idx="0">
                  <c:v>8.3015820563944923E-2</c:v>
                </c:pt>
                <c:pt idx="1">
                  <c:v>7.843616312181749E-2</c:v>
                </c:pt>
                <c:pt idx="2">
                  <c:v>7.6446825743405777E-2</c:v>
                </c:pt>
                <c:pt idx="3">
                  <c:v>8.6795220591242506E-2</c:v>
                </c:pt>
                <c:pt idx="4">
                  <c:v>9.8342208046132196E-2</c:v>
                </c:pt>
                <c:pt idx="5">
                  <c:v>9.672948509391463E-2</c:v>
                </c:pt>
                <c:pt idx="6">
                  <c:v>8.3877922737019162E-2</c:v>
                </c:pt>
                <c:pt idx="7">
                  <c:v>8.3711939924585449E-2</c:v>
                </c:pt>
                <c:pt idx="8">
                  <c:v>8.5384936414875337E-2</c:v>
                </c:pt>
                <c:pt idx="9">
                  <c:v>8.5384936414875337E-2</c:v>
                </c:pt>
                <c:pt idx="10">
                  <c:v>8.5000000000000006E-2</c:v>
                </c:pt>
              </c:numCache>
            </c:numRef>
          </c:val>
          <c:smooth val="0"/>
        </c:ser>
        <c:ser>
          <c:idx val="3"/>
          <c:order val="3"/>
          <c:tx>
            <c:strRef>
              <c:f>Sheet1!$A$5</c:f>
              <c:strCache>
                <c:ptCount val="1"/>
                <c:pt idx="0">
                  <c:v>Government expenditure on health as % of GDP</c:v>
                </c:pt>
              </c:strCache>
            </c:strRef>
          </c:tx>
          <c:spPr>
            <a:ln>
              <a:solidFill>
                <a:srgbClr val="0066CC"/>
              </a:solidFill>
            </a:ln>
          </c:spPr>
          <c:marker>
            <c:spPr>
              <a:solidFill>
                <a:srgbClr val="0066CC"/>
              </a:solidFill>
              <a:ln>
                <a:solidFill>
                  <a:srgbClr val="0066CC"/>
                </a:solidFill>
              </a:ln>
            </c:spPr>
          </c:marker>
          <c:dLbls>
            <c:spPr>
              <a:noFill/>
              <a:ln>
                <a:noFill/>
              </a:ln>
              <a:effectLst/>
            </c:spPr>
            <c:txPr>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Sheet1!$B$5:$L$5</c:f>
              <c:numCache>
                <c:formatCode>0.0%</c:formatCode>
                <c:ptCount val="11"/>
                <c:pt idx="0">
                  <c:v>1.3561878718665059E-2</c:v>
                </c:pt>
                <c:pt idx="1">
                  <c:v>1.2662034732232092E-2</c:v>
                </c:pt>
                <c:pt idx="2">
                  <c:v>1.195537311333851E-2</c:v>
                </c:pt>
                <c:pt idx="3">
                  <c:v>1.6279552256556206E-2</c:v>
                </c:pt>
                <c:pt idx="4">
                  <c:v>2.2177275306261193E-2</c:v>
                </c:pt>
                <c:pt idx="5">
                  <c:v>2.1533107964660497E-2</c:v>
                </c:pt>
                <c:pt idx="6">
                  <c:v>1.5424689032252081E-2</c:v>
                </c:pt>
                <c:pt idx="7">
                  <c:v>1.7209900867980875E-2</c:v>
                </c:pt>
                <c:pt idx="8">
                  <c:v>2.0409014953656761E-2</c:v>
                </c:pt>
                <c:pt idx="9">
                  <c:v>2.3780707749627678E-2</c:v>
                </c:pt>
                <c:pt idx="10">
                  <c:v>2.9000000000000001E-2</c:v>
                </c:pt>
              </c:numCache>
            </c:numRef>
          </c:val>
          <c:smooth val="0"/>
        </c:ser>
        <c:dLbls>
          <c:showLegendKey val="0"/>
          <c:showVal val="0"/>
          <c:showCatName val="0"/>
          <c:showSerName val="0"/>
          <c:showPercent val="0"/>
          <c:showBubbleSize val="0"/>
        </c:dLbls>
        <c:marker val="1"/>
        <c:smooth val="0"/>
        <c:axId val="548492000"/>
        <c:axId val="548500704"/>
      </c:lineChart>
      <c:catAx>
        <c:axId val="548490912"/>
        <c:scaling>
          <c:orientation val="minMax"/>
        </c:scaling>
        <c:delete val="0"/>
        <c:axPos val="b"/>
        <c:numFmt formatCode="General" sourceLinked="0"/>
        <c:majorTickMark val="out"/>
        <c:minorTickMark val="none"/>
        <c:tickLblPos val="nextTo"/>
        <c:txPr>
          <a:bodyPr/>
          <a:lstStyle/>
          <a:p>
            <a:pPr>
              <a:defRPr sz="1000" b="1"/>
            </a:pPr>
            <a:endParaRPr lang="en-US"/>
          </a:p>
        </c:txPr>
        <c:crossAx val="548497984"/>
        <c:crosses val="autoZero"/>
        <c:auto val="1"/>
        <c:lblAlgn val="ctr"/>
        <c:lblOffset val="100"/>
        <c:noMultiLvlLbl val="0"/>
      </c:catAx>
      <c:valAx>
        <c:axId val="548497984"/>
        <c:scaling>
          <c:orientation val="minMax"/>
        </c:scaling>
        <c:delete val="0"/>
        <c:axPos val="l"/>
        <c:numFmt formatCode="_(* #,##0_);_(* \(#,##0\);_(* &quot;-&quot;??_);_(@_)" sourceLinked="1"/>
        <c:majorTickMark val="out"/>
        <c:minorTickMark val="none"/>
        <c:tickLblPos val="nextTo"/>
        <c:txPr>
          <a:bodyPr/>
          <a:lstStyle/>
          <a:p>
            <a:pPr>
              <a:defRPr sz="1200"/>
            </a:pPr>
            <a:endParaRPr lang="en-US"/>
          </a:p>
        </c:txPr>
        <c:crossAx val="548490912"/>
        <c:crosses val="autoZero"/>
        <c:crossBetween val="between"/>
      </c:valAx>
      <c:valAx>
        <c:axId val="548500704"/>
        <c:scaling>
          <c:orientation val="minMax"/>
        </c:scaling>
        <c:delete val="0"/>
        <c:axPos val="r"/>
        <c:numFmt formatCode="0%" sourceLinked="0"/>
        <c:majorTickMark val="out"/>
        <c:minorTickMark val="none"/>
        <c:tickLblPos val="nextTo"/>
        <c:txPr>
          <a:bodyPr/>
          <a:lstStyle/>
          <a:p>
            <a:pPr>
              <a:defRPr sz="1400"/>
            </a:pPr>
            <a:endParaRPr lang="en-US"/>
          </a:p>
        </c:txPr>
        <c:crossAx val="548492000"/>
        <c:crosses val="max"/>
        <c:crossBetween val="between"/>
      </c:valAx>
      <c:catAx>
        <c:axId val="548492000"/>
        <c:scaling>
          <c:orientation val="minMax"/>
        </c:scaling>
        <c:delete val="1"/>
        <c:axPos val="b"/>
        <c:numFmt formatCode="General" sourceLinked="1"/>
        <c:majorTickMark val="out"/>
        <c:minorTickMark val="none"/>
        <c:tickLblPos val="nextTo"/>
        <c:crossAx val="548500704"/>
        <c:crosses val="autoZero"/>
        <c:auto val="1"/>
        <c:lblAlgn val="ctr"/>
        <c:lblOffset val="100"/>
        <c:noMultiLvlLbl val="0"/>
      </c:catAx>
    </c:plotArea>
    <c:legend>
      <c:legendPos val="b"/>
      <c:layout>
        <c:manualLayout>
          <c:xMode val="edge"/>
          <c:yMode val="edge"/>
          <c:x val="0.12008420822397199"/>
          <c:y val="0.7446437769540758"/>
          <c:w val="0.78915244969378828"/>
          <c:h val="0.2337601377624708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35179201195051E-2"/>
          <c:y val="3.107337363441795E-2"/>
          <c:w val="0.65009670801585795"/>
          <c:h val="0.80183471857684452"/>
        </c:manualLayout>
      </c:layout>
      <c:lineChart>
        <c:grouping val="standard"/>
        <c:varyColors val="0"/>
        <c:ser>
          <c:idx val="2"/>
          <c:order val="0"/>
          <c:tx>
            <c:strRef>
              <c:f>'Pub % GDP'!$A$7</c:f>
              <c:strCache>
                <c:ptCount val="1"/>
                <c:pt idx="0">
                  <c:v>EU28</c:v>
                </c:pt>
              </c:strCache>
            </c:strRef>
          </c:tx>
          <c:spPr>
            <a:ln>
              <a:solidFill>
                <a:srgbClr val="002060"/>
              </a:solidFill>
            </a:ln>
          </c:spPr>
          <c:marker>
            <c:symbol val="circle"/>
            <c:size val="10"/>
            <c:spPr>
              <a:solidFill>
                <a:srgbClr val="002060"/>
              </a:solidFill>
              <a:ln>
                <a:solidFill>
                  <a:srgbClr val="00206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GDP'!$B$7:$R$7</c:f>
              <c:numCache>
                <c:formatCode>0</c:formatCode>
                <c:ptCount val="16"/>
                <c:pt idx="0">
                  <c:v>5.3492627353571427</c:v>
                </c:pt>
                <c:pt idx="1">
                  <c:v>5.4555637396428551</c:v>
                </c:pt>
                <c:pt idx="2">
                  <c:v>5.6413076775000013</c:v>
                </c:pt>
                <c:pt idx="3">
                  <c:v>5.8218918689285717</c:v>
                </c:pt>
                <c:pt idx="4">
                  <c:v>5.7982355828571412</c:v>
                </c:pt>
                <c:pt idx="5">
                  <c:v>5.9331335032142869</c:v>
                </c:pt>
                <c:pt idx="6">
                  <c:v>5.9433094500000001</c:v>
                </c:pt>
                <c:pt idx="7">
                  <c:v>5.8793624607142858</c:v>
                </c:pt>
                <c:pt idx="8">
                  <c:v>6.1351516621428575</c:v>
                </c:pt>
                <c:pt idx="9">
                  <c:v>6.6490632596428583</c:v>
                </c:pt>
                <c:pt idx="10">
                  <c:v>6.5024853117857147</c:v>
                </c:pt>
                <c:pt idx="11">
                  <c:v>6.4700568971428583</c:v>
                </c:pt>
                <c:pt idx="12">
                  <c:v>6.4836177821428578</c:v>
                </c:pt>
                <c:pt idx="13">
                  <c:v>6.4870474853571425</c:v>
                </c:pt>
                <c:pt idx="14">
                  <c:v>6.4494880860714288</c:v>
                </c:pt>
              </c:numCache>
            </c:numRef>
          </c:val>
          <c:smooth val="0"/>
        </c:ser>
        <c:ser>
          <c:idx val="1"/>
          <c:order val="1"/>
          <c:tx>
            <c:strRef>
              <c:f>'Pub % GDP'!$A$6</c:f>
              <c:strCache>
                <c:ptCount val="1"/>
                <c:pt idx="0">
                  <c:v>European Region</c:v>
                </c:pt>
              </c:strCache>
            </c:strRef>
          </c:tx>
          <c:spPr>
            <a:ln>
              <a:solidFill>
                <a:schemeClr val="tx2">
                  <a:lumMod val="60000"/>
                  <a:lumOff val="40000"/>
                </a:schemeClr>
              </a:solidFill>
            </a:ln>
          </c:spPr>
          <c:marker>
            <c:symbol val="circle"/>
            <c:size val="10"/>
            <c:spPr>
              <a:solidFill>
                <a:schemeClr val="tx2">
                  <a:lumMod val="60000"/>
                  <a:lumOff val="40000"/>
                </a:schemeClr>
              </a:solidFill>
              <a:ln>
                <a:solidFill>
                  <a:schemeClr val="tx2">
                    <a:lumMod val="60000"/>
                    <a:lumOff val="40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GDP'!$B$6:$R$6</c:f>
              <c:numCache>
                <c:formatCode>0</c:formatCode>
                <c:ptCount val="16"/>
                <c:pt idx="0">
                  <c:v>4.4723804947169805</c:v>
                </c:pt>
                <c:pt idx="1">
                  <c:v>4.5826141300000005</c:v>
                </c:pt>
                <c:pt idx="2">
                  <c:v>4.7674350269811336</c:v>
                </c:pt>
                <c:pt idx="3">
                  <c:v>4.9217735735849057</c:v>
                </c:pt>
                <c:pt idx="4">
                  <c:v>4.883542813773583</c:v>
                </c:pt>
                <c:pt idx="5">
                  <c:v>4.9339874652830185</c:v>
                </c:pt>
                <c:pt idx="6">
                  <c:v>4.9360064381132061</c:v>
                </c:pt>
                <c:pt idx="7">
                  <c:v>4.8945080913207564</c:v>
                </c:pt>
                <c:pt idx="8">
                  <c:v>5.0581361047169793</c:v>
                </c:pt>
                <c:pt idx="9">
                  <c:v>5.4899645301886792</c:v>
                </c:pt>
                <c:pt idx="10">
                  <c:v>5.4179002947169801</c:v>
                </c:pt>
                <c:pt idx="11">
                  <c:v>5.3345938937735831</c:v>
                </c:pt>
                <c:pt idx="12">
                  <c:v>5.4235383579245298</c:v>
                </c:pt>
                <c:pt idx="13">
                  <c:v>5.4673575256603764</c:v>
                </c:pt>
                <c:pt idx="14">
                  <c:v>5.397554511886792</c:v>
                </c:pt>
              </c:numCache>
            </c:numRef>
          </c:val>
          <c:smooth val="0"/>
        </c:ser>
        <c:ser>
          <c:idx val="3"/>
          <c:order val="2"/>
          <c:tx>
            <c:strRef>
              <c:f>'Pub % GDP'!$A$2</c:f>
              <c:strCache>
                <c:ptCount val="1"/>
                <c:pt idx="0">
                  <c:v>LMIC average</c:v>
                </c:pt>
              </c:strCache>
            </c:strRef>
          </c:tx>
          <c:spPr>
            <a:ln>
              <a:solidFill>
                <a:srgbClr val="002060"/>
              </a:solidFill>
            </a:ln>
          </c:spPr>
          <c:marker>
            <c:symbol val="circle"/>
            <c:size val="7"/>
            <c:spPr>
              <a:solidFill>
                <a:srgbClr val="002060"/>
              </a:solidFill>
              <a:ln>
                <a:solidFill>
                  <a:srgbClr val="00206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GDP'!$B$2:$R$2</c:f>
            </c:numRef>
          </c:val>
          <c:smooth val="0"/>
        </c:ser>
        <c:ser>
          <c:idx val="4"/>
          <c:order val="3"/>
          <c:tx>
            <c:strRef>
              <c:f>'Pub % GDP'!$A$3</c:f>
              <c:strCache>
                <c:ptCount val="1"/>
                <c:pt idx="0">
                  <c:v>UMIC average</c:v>
                </c:pt>
              </c:strCache>
            </c:strRef>
          </c:tx>
          <c:spPr>
            <a:ln>
              <a:solidFill>
                <a:schemeClr val="accent1">
                  <a:lumMod val="75000"/>
                </a:schemeClr>
              </a:solidFill>
            </a:ln>
          </c:spPr>
          <c:marker>
            <c:symbol val="circle"/>
            <c:size val="7"/>
            <c:spPr>
              <a:solidFill>
                <a:schemeClr val="accent1">
                  <a:lumMod val="75000"/>
                </a:schemeClr>
              </a:solidFill>
              <a:ln>
                <a:solidFill>
                  <a:schemeClr val="accent1">
                    <a:lumMod val="75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GDP'!$B$3:$R$3</c:f>
            </c:numRef>
          </c:val>
          <c:smooth val="0"/>
        </c:ser>
        <c:ser>
          <c:idx val="0"/>
          <c:order val="4"/>
          <c:tx>
            <c:strRef>
              <c:f>'Pub % GDP'!$A$5</c:f>
              <c:strCache>
                <c:ptCount val="1"/>
                <c:pt idx="0">
                  <c:v>Georgia</c:v>
                </c:pt>
              </c:strCache>
            </c:strRef>
          </c:tx>
          <c:spPr>
            <a:ln>
              <a:solidFill>
                <a:srgbClr val="C00000"/>
              </a:solidFill>
            </a:ln>
          </c:spPr>
          <c:marker>
            <c:symbol val="circle"/>
            <c:size val="10"/>
            <c:spPr>
              <a:solidFill>
                <a:srgbClr val="C00000"/>
              </a:solidFill>
              <a:ln>
                <a:solidFill>
                  <a:srgbClr val="C0000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GDP'!$B$5:$R$5</c:f>
              <c:numCache>
                <c:formatCode>#,##0</c:formatCode>
                <c:ptCount val="16"/>
                <c:pt idx="0">
                  <c:v>1.18060889</c:v>
                </c:pt>
                <c:pt idx="1">
                  <c:v>1.3881943699999997</c:v>
                </c:pt>
                <c:pt idx="2">
                  <c:v>1.4003500400000002</c:v>
                </c:pt>
                <c:pt idx="3">
                  <c:v>1.25729464</c:v>
                </c:pt>
                <c:pt idx="4">
                  <c:v>1.3072424699999998</c:v>
                </c:pt>
                <c:pt idx="5">
                  <c:v>1.6485045800000002</c:v>
                </c:pt>
                <c:pt idx="6">
                  <c:v>1.7716621000000004</c:v>
                </c:pt>
                <c:pt idx="7">
                  <c:v>1.4496234300000002</c:v>
                </c:pt>
                <c:pt idx="8">
                  <c:v>1.7799744100000006</c:v>
                </c:pt>
                <c:pt idx="9">
                  <c:v>2.2702585700000002</c:v>
                </c:pt>
                <c:pt idx="10">
                  <c:v>2.28992913</c:v>
                </c:pt>
                <c:pt idx="11">
                  <c:v>1.7006243800000003</c:v>
                </c:pt>
                <c:pt idx="12">
                  <c:v>1.7</c:v>
                </c:pt>
                <c:pt idx="13">
                  <c:v>2</c:v>
                </c:pt>
                <c:pt idx="14" formatCode="0.0">
                  <c:v>2.4</c:v>
                </c:pt>
                <c:pt idx="15" formatCode="General">
                  <c:v>2.9</c:v>
                </c:pt>
              </c:numCache>
            </c:numRef>
          </c:val>
          <c:smooth val="0"/>
        </c:ser>
        <c:ser>
          <c:idx val="5"/>
          <c:order val="5"/>
          <c:tx>
            <c:strRef>
              <c:f>'Pub % GDP'!$A$4</c:f>
              <c:strCache>
                <c:ptCount val="1"/>
                <c:pt idx="0">
                  <c:v>HIC average</c:v>
                </c:pt>
              </c:strCache>
            </c:strRef>
          </c:tx>
          <c:spPr>
            <a:ln>
              <a:solidFill>
                <a:schemeClr val="tx2">
                  <a:lumMod val="20000"/>
                  <a:lumOff val="80000"/>
                </a:schemeClr>
              </a:solidFill>
            </a:ln>
          </c:spPr>
          <c:marker>
            <c:spPr>
              <a:solidFill>
                <a:schemeClr val="tx2">
                  <a:lumMod val="20000"/>
                  <a:lumOff val="80000"/>
                </a:schemeClr>
              </a:solidFill>
              <a:ln>
                <a:solidFill>
                  <a:schemeClr val="tx2">
                    <a:lumMod val="20000"/>
                    <a:lumOff val="80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GDP'!$B$4:$R$4</c:f>
            </c:numRef>
          </c:val>
          <c:smooth val="0"/>
        </c:ser>
        <c:dLbls>
          <c:showLegendKey val="0"/>
          <c:showVal val="0"/>
          <c:showCatName val="0"/>
          <c:showSerName val="0"/>
          <c:showPercent val="0"/>
          <c:showBubbleSize val="0"/>
        </c:dLbls>
        <c:marker val="1"/>
        <c:smooth val="0"/>
        <c:axId val="548498528"/>
        <c:axId val="548501248"/>
      </c:lineChart>
      <c:catAx>
        <c:axId val="54849852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548501248"/>
        <c:crosses val="autoZero"/>
        <c:auto val="1"/>
        <c:lblAlgn val="ctr"/>
        <c:lblOffset val="100"/>
        <c:noMultiLvlLbl val="0"/>
      </c:catAx>
      <c:valAx>
        <c:axId val="548501248"/>
        <c:scaling>
          <c:orientation val="minMax"/>
        </c:scaling>
        <c:delete val="0"/>
        <c:axPos val="l"/>
        <c:majorGridlines>
          <c:spPr>
            <a:ln>
              <a:prstDash val="dash"/>
            </a:ln>
          </c:spPr>
        </c:majorGridlines>
        <c:title>
          <c:tx>
            <c:rich>
              <a:bodyPr rot="-5400000" vert="horz"/>
              <a:lstStyle/>
              <a:p>
                <a:pPr>
                  <a:defRPr b="0"/>
                </a:pPr>
                <a:r>
                  <a:rPr lang="en-US" sz="1200" b="0" dirty="0"/>
                  <a:t>Public spending on health as % of GDP</a:t>
                </a:r>
              </a:p>
            </c:rich>
          </c:tx>
          <c:layout>
            <c:manualLayout>
              <c:xMode val="edge"/>
              <c:yMode val="edge"/>
              <c:x val="2.6315789473684209E-2"/>
              <c:y val="0"/>
            </c:manualLayout>
          </c:layout>
          <c:overlay val="0"/>
        </c:title>
        <c:numFmt formatCode="0" sourceLinked="0"/>
        <c:majorTickMark val="out"/>
        <c:minorTickMark val="none"/>
        <c:tickLblPos val="nextTo"/>
        <c:spPr>
          <a:ln>
            <a:noFill/>
          </a:ln>
        </c:spPr>
        <c:crossAx val="548498528"/>
        <c:crosses val="autoZero"/>
        <c:crossBetween val="midCat"/>
      </c:valAx>
    </c:plotArea>
    <c:plotVisOnly val="1"/>
    <c:dispBlanksAs val="gap"/>
    <c:showDLblsOverMax val="0"/>
  </c:chart>
  <c:spPr>
    <a:ln>
      <a:noFill/>
    </a:ln>
  </c:spPr>
  <c:txPr>
    <a:bodyPr/>
    <a:lstStyle/>
    <a:p>
      <a:pPr>
        <a:defRPr sz="1600">
          <a:solidFill>
            <a:srgbClr val="00206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4045527920119247E-2"/>
          <c:y val="0.20422662401574804"/>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extLst>
            </c:dLbl>
            <c:dLbl>
              <c:idx val="1"/>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extLst>
            </c:dLbl>
            <c:dLbl>
              <c:idx val="2"/>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548499072"/>
        <c:axId val="548499616"/>
      </c:barChart>
      <c:catAx>
        <c:axId val="548499072"/>
        <c:scaling>
          <c:orientation val="minMax"/>
        </c:scaling>
        <c:delete val="0"/>
        <c:axPos val="b"/>
        <c:numFmt formatCode="General" sourceLinked="1"/>
        <c:majorTickMark val="out"/>
        <c:minorTickMark val="none"/>
        <c:tickLblPos val="nextTo"/>
        <c:crossAx val="548499616"/>
        <c:crosses val="autoZero"/>
        <c:auto val="1"/>
        <c:lblAlgn val="ctr"/>
        <c:lblOffset val="100"/>
        <c:noMultiLvlLbl val="0"/>
      </c:catAx>
      <c:valAx>
        <c:axId val="548499616"/>
        <c:scaling>
          <c:orientation val="minMax"/>
        </c:scaling>
        <c:delete val="1"/>
        <c:axPos val="l"/>
        <c:numFmt formatCode="General" sourceLinked="1"/>
        <c:majorTickMark val="out"/>
        <c:minorTickMark val="none"/>
        <c:tickLblPos val="nextTo"/>
        <c:crossAx val="548499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11-24T18:32:40.404" idx="5">
    <p:pos x="10" y="10"/>
    <p:text>aqac 2016 monacemebi, tu OK aris davamatot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access to care</a:t>
          </a:r>
          <a:endParaRPr lang="en-GB" sz="28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36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36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user experience</a:t>
          </a:r>
          <a:endParaRPr lang="en-GB" sz="28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36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36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financial protection</a:t>
          </a:r>
          <a:endParaRPr lang="en-GB" sz="28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36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36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1BE7F0A3-780A-4C91-BA93-EDD424DDFF99}" type="presOf" srcId="{6EEADAF1-2A7B-4A93-A25F-C73C6D3D56DA}" destId="{DA089793-4975-4999-A52B-651EE91730DA}"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12CB3FC8-5607-4CCE-9973-102E615545ED}" type="presOf" srcId="{F3A22864-45DA-47F0-9766-0E99F38734A4}" destId="{65F66A6B-97A1-4A91-BEA6-29E9A8CA017F}" srcOrd="0" destOrd="0" presId="urn:microsoft.com/office/officeart/2005/8/layout/lProcess3"/>
    <dgm:cxn modelId="{5A5A2D13-1D0E-428B-9F4F-D09AB28FDE45}" type="presOf" srcId="{18F17440-78FB-4F19-B53E-3767B81E3DD5}" destId="{B4998F7A-9161-4387-AB5F-2166D0E85277}" srcOrd="0" destOrd="0" presId="urn:microsoft.com/office/officeart/2005/8/layout/lProcess3"/>
    <dgm:cxn modelId="{113FBE2B-1035-4792-AD84-304447FF2EDD}"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BB5644B7-F6E4-4B7C-868E-1547ECF561A0}" type="presParOf" srcId="{DA089793-4975-4999-A52B-651EE91730DA}" destId="{CE6596CC-A13F-4946-83FF-C16B16B18351}" srcOrd="0" destOrd="0" presId="urn:microsoft.com/office/officeart/2005/8/layout/lProcess3"/>
    <dgm:cxn modelId="{25929CB7-82FB-498A-BFBD-8C0B2D24DFDF}" type="presParOf" srcId="{CE6596CC-A13F-4946-83FF-C16B16B18351}" destId="{B4998F7A-9161-4387-AB5F-2166D0E85277}" srcOrd="0" destOrd="0" presId="urn:microsoft.com/office/officeart/2005/8/layout/lProcess3"/>
    <dgm:cxn modelId="{3FEF07DB-3B67-4E49-862C-7FEE734B7D8B}" type="presParOf" srcId="{DA089793-4975-4999-A52B-651EE91730DA}" destId="{0EEA75ED-6D39-4516-8E97-D13611EF628E}" srcOrd="1" destOrd="0" presId="urn:microsoft.com/office/officeart/2005/8/layout/lProcess3"/>
    <dgm:cxn modelId="{7F7E9376-CD4D-4D64-8877-306A4CF695B9}" type="presParOf" srcId="{DA089793-4975-4999-A52B-651EE91730DA}" destId="{0EBA0EAE-2F21-4E85-92C9-50E6977BE50C}" srcOrd="2" destOrd="0" presId="urn:microsoft.com/office/officeart/2005/8/layout/lProcess3"/>
    <dgm:cxn modelId="{D968DF5B-8256-4687-9BE6-C4F1D77B7226}" type="presParOf" srcId="{0EBA0EAE-2F21-4E85-92C9-50E6977BE50C}" destId="{F668D32E-F538-4EFB-9EF2-9FE4BA3FCB38}" srcOrd="0" destOrd="0" presId="urn:microsoft.com/office/officeart/2005/8/layout/lProcess3"/>
    <dgm:cxn modelId="{EB4F9972-1F47-4BE2-B6DE-115DC4D944CD}" type="presParOf" srcId="{DA089793-4975-4999-A52B-651EE91730DA}" destId="{C631CD4A-20CE-4034-B6C4-75BB7DA2A6A8}" srcOrd="3" destOrd="0" presId="urn:microsoft.com/office/officeart/2005/8/layout/lProcess3"/>
    <dgm:cxn modelId="{D22FD2ED-92A7-449F-9E68-292873BDF9E1}" type="presParOf" srcId="{DA089793-4975-4999-A52B-651EE91730DA}" destId="{1BA63240-BE5B-451D-B40C-D46C492946A5}" srcOrd="4" destOrd="0" presId="urn:microsoft.com/office/officeart/2005/8/layout/lProcess3"/>
    <dgm:cxn modelId="{91BB106B-49EC-4B18-847B-2B8860B0A5AE}"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0.16601</cdr:x>
      <cdr:y>0.74513</cdr:y>
    </cdr:from>
    <cdr:to>
      <cdr:x>0.28393</cdr:x>
      <cdr:y>0.82537</cdr:y>
    </cdr:to>
    <cdr:sp macro="" textlink="">
      <cdr:nvSpPr>
        <cdr:cNvPr id="2" name="TextBox 2"/>
        <cdr:cNvSpPr txBox="1"/>
      </cdr:nvSpPr>
      <cdr:spPr>
        <a:xfrm xmlns:a="http://schemas.openxmlformats.org/drawingml/2006/main">
          <a:off x="1745672" y="3499509"/>
          <a:ext cx="1239982" cy="37684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dirty="0">
              <a:latin typeface="Arial" panose="020B0604020202020204" pitchFamily="34" charset="0"/>
              <a:cs typeface="Arial" panose="020B0604020202020204" pitchFamily="34" charset="0"/>
            </a:rPr>
            <a:t>Constitution</a:t>
          </a:r>
          <a:r>
            <a:rPr lang="en-US" baseline="0" dirty="0">
              <a:latin typeface="Arial" panose="020B0604020202020204" pitchFamily="34" charset="0"/>
              <a:cs typeface="Arial" panose="020B0604020202020204" pitchFamily="34" charset="0"/>
            </a:rPr>
            <a:t> &amp; Lari introduction</a:t>
          </a:r>
          <a:endParaRPr lang="en-US"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0.31414</cdr:x>
      <cdr:y>0.02107</cdr:y>
    </cdr:from>
    <cdr:to>
      <cdr:x>0.52492</cdr:x>
      <cdr:y>0.09323</cdr:y>
    </cdr:to>
    <cdr:sp macro="" textlink="">
      <cdr:nvSpPr>
        <cdr:cNvPr id="3" name="TextBox 2"/>
        <cdr:cNvSpPr txBox="1"/>
      </cdr:nvSpPr>
      <cdr:spPr>
        <a:xfrm xmlns:a="http://schemas.openxmlformats.org/drawingml/2006/main">
          <a:off x="3303371" y="98961"/>
          <a:ext cx="2216478"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Stabilization and Early Reform</a:t>
          </a:r>
          <a:endParaRPr lang="en-US" sz="12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0.59413</cdr:x>
      <cdr:y>0.01788</cdr:y>
    </cdr:from>
    <cdr:to>
      <cdr:x>0.89177</cdr:x>
      <cdr:y>0.07164</cdr:y>
    </cdr:to>
    <cdr:sp macro="" textlink="">
      <cdr:nvSpPr>
        <cdr:cNvPr id="4" name="TextBox 1"/>
        <cdr:cNvSpPr txBox="1"/>
      </cdr:nvSpPr>
      <cdr:spPr>
        <a:xfrm xmlns:a="http://schemas.openxmlformats.org/drawingml/2006/main">
          <a:off x="6247658" y="83989"/>
          <a:ext cx="3129864"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baseline="0" dirty="0">
              <a:latin typeface="Arial" panose="020B0604020202020204" pitchFamily="34" charset="0"/>
              <a:cs typeface="Arial" panose="020B0604020202020204" pitchFamily="34" charset="0"/>
            </a:rPr>
            <a:t>Liberalization and </a:t>
          </a:r>
          <a:r>
            <a:rPr lang="en-US" sz="1200" b="1" dirty="0">
              <a:latin typeface="Arial" panose="020B0604020202020204" pitchFamily="34" charset="0"/>
              <a:cs typeface="Arial" panose="020B0604020202020204" pitchFamily="34" charset="0"/>
            </a:rPr>
            <a:t> </a:t>
          </a:r>
          <a:r>
            <a:rPr lang="en-US" sz="1200" b="1" baseline="0" dirty="0">
              <a:latin typeface="Arial" panose="020B0604020202020204" pitchFamily="34" charset="0"/>
              <a:cs typeface="Arial" panose="020B0604020202020204" pitchFamily="34" charset="0"/>
            </a:rPr>
            <a:t>pro-market reforms </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0.90689</cdr:x>
      <cdr:y>0.17286</cdr:y>
    </cdr:from>
    <cdr:to>
      <cdr:x>1</cdr:x>
      <cdr:y>0.22314</cdr:y>
    </cdr:to>
    <cdr:sp macro="" textlink="">
      <cdr:nvSpPr>
        <cdr:cNvPr id="5" name="TextBox 1"/>
        <cdr:cNvSpPr txBox="1"/>
      </cdr:nvSpPr>
      <cdr:spPr>
        <a:xfrm xmlns:a="http://schemas.openxmlformats.org/drawingml/2006/main">
          <a:off x="7152369" y="811837"/>
          <a:ext cx="734331" cy="23615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DCFTA</a:t>
          </a:r>
        </a:p>
      </cdr:txBody>
    </cdr:sp>
  </cdr:relSizeAnchor>
  <cdr:relSizeAnchor xmlns:cdr="http://schemas.openxmlformats.org/drawingml/2006/chartDrawing">
    <cdr:from>
      <cdr:x>0.03815</cdr:x>
      <cdr:y>0.13088</cdr:y>
    </cdr:from>
    <cdr:to>
      <cdr:x>0.16492</cdr:x>
      <cdr:y>0.19509</cdr:y>
    </cdr:to>
    <cdr:sp macro="" textlink="">
      <cdr:nvSpPr>
        <cdr:cNvPr id="6" name="Text Box 5"/>
        <cdr:cNvSpPr txBox="1"/>
      </cdr:nvSpPr>
      <cdr:spPr>
        <a:xfrm xmlns:a="http://schemas.openxmlformats.org/drawingml/2006/main">
          <a:off x="226771" y="387705"/>
          <a:ext cx="753466" cy="190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0.51446</cdr:x>
      <cdr:y>0.60749</cdr:y>
    </cdr:from>
    <cdr:to>
      <cdr:x>0.656</cdr:x>
      <cdr:y>0.70989</cdr:y>
    </cdr:to>
    <cdr:sp macro="" textlink="">
      <cdr:nvSpPr>
        <cdr:cNvPr id="7" name="Text Box 6"/>
        <cdr:cNvSpPr txBox="1"/>
      </cdr:nvSpPr>
      <cdr:spPr>
        <a:xfrm xmlns:a="http://schemas.openxmlformats.org/drawingml/2006/main">
          <a:off x="4057392" y="2853080"/>
          <a:ext cx="1116283" cy="4809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Arial" panose="020B0604020202020204" pitchFamily="34" charset="0"/>
              <a:cs typeface="Arial" panose="020B0604020202020204" pitchFamily="34" charset="0"/>
            </a:rPr>
            <a:t>Rose Revolution</a:t>
          </a:r>
        </a:p>
      </cdr:txBody>
    </cdr:sp>
  </cdr:relSizeAnchor>
  <cdr:relSizeAnchor xmlns:cdr="http://schemas.openxmlformats.org/drawingml/2006/chartDrawing">
    <cdr:from>
      <cdr:x>0.70769</cdr:x>
      <cdr:y>0.39511</cdr:y>
    </cdr:from>
    <cdr:to>
      <cdr:x>0.86646</cdr:x>
      <cdr:y>0.49636</cdr:y>
    </cdr:to>
    <cdr:sp macro="" textlink="">
      <cdr:nvSpPr>
        <cdr:cNvPr id="8" name="Text Box 7"/>
        <cdr:cNvSpPr txBox="1"/>
      </cdr:nvSpPr>
      <cdr:spPr>
        <a:xfrm xmlns:a="http://schemas.openxmlformats.org/drawingml/2006/main">
          <a:off x="4206240" y="1170432"/>
          <a:ext cx="943661" cy="2999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a:latin typeface="Arial" panose="020B0604020202020204" pitchFamily="34" charset="0"/>
              <a:cs typeface="Arial" panose="020B0604020202020204" pitchFamily="34" charset="0"/>
            </a:rPr>
            <a:t>Russo-Georgian War</a:t>
          </a:r>
        </a:p>
      </cdr:txBody>
    </cdr:sp>
  </cdr:relSizeAnchor>
</c:userShapes>
</file>

<file path=ppt/drawings/drawing2.xml><?xml version="1.0" encoding="utf-8"?>
<c:userShapes xmlns:c="http://schemas.openxmlformats.org/drawingml/2006/chart">
  <cdr:relSizeAnchor xmlns:cdr="http://schemas.openxmlformats.org/drawingml/2006/chartDrawing">
    <cdr:from>
      <cdr:x>0.68421</cdr:x>
      <cdr:y>0.05769</cdr:y>
    </cdr:from>
    <cdr:to>
      <cdr:x>0.90087</cdr:x>
      <cdr:y>0.12372</cdr:y>
    </cdr:to>
    <cdr:sp macro="" textlink="">
      <cdr:nvSpPr>
        <cdr:cNvPr id="2" name="TextBox 1"/>
        <cdr:cNvSpPr txBox="1"/>
      </cdr:nvSpPr>
      <cdr:spPr>
        <a:xfrm xmlns:a="http://schemas.openxmlformats.org/drawingml/2006/main">
          <a:off x="2971800" y="228600"/>
          <a:ext cx="94104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EU28</a:t>
          </a:r>
          <a:endParaRPr lang="en-GB" sz="11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0.70175</cdr:x>
      <cdr:y>0.17308</cdr:y>
    </cdr:from>
    <cdr:to>
      <cdr:x>0.91841</cdr:x>
      <cdr:y>0.28182</cdr:y>
    </cdr:to>
    <cdr:sp macro="" textlink="">
      <cdr:nvSpPr>
        <cdr:cNvPr id="3" name="TextBox 9"/>
        <cdr:cNvSpPr txBox="1"/>
      </cdr:nvSpPr>
      <cdr:spPr>
        <a:xfrm xmlns:a="http://schemas.openxmlformats.org/drawingml/2006/main">
          <a:off x="3048000" y="685800"/>
          <a:ext cx="941042"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European Region</a:t>
          </a:r>
          <a:endParaRPr lang="en-GB" sz="11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0.68421</cdr:x>
      <cdr:y>0.42308</cdr:y>
    </cdr:from>
    <cdr:to>
      <cdr:x>0.90087</cdr:x>
      <cdr:y>0.4891</cdr:y>
    </cdr:to>
    <cdr:sp macro="" textlink="">
      <cdr:nvSpPr>
        <cdr:cNvPr id="4" name="TextBox 10"/>
        <cdr:cNvSpPr txBox="1"/>
      </cdr:nvSpPr>
      <cdr:spPr>
        <a:xfrm xmlns:a="http://schemas.openxmlformats.org/drawingml/2006/main">
          <a:off x="2971800" y="1676400"/>
          <a:ext cx="941041"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Georgia</a:t>
          </a:r>
          <a:endParaRPr lang="en-GB" sz="1100" b="1" dirty="0">
            <a:solidFill>
              <a:srgbClr val="00206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28-Dec-17</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28-Dec-17</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10</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 Rising public</a:t>
            </a:r>
            <a:r>
              <a:rPr lang="en-US" b="0" baseline="0" dirty="0" smtClean="0"/>
              <a:t> spending on health resulted in reduction of out-of-pocket spending in the system. </a:t>
            </a:r>
            <a:r>
              <a:rPr lang="en-US" b="0" dirty="0" smtClean="0"/>
              <a:t>Out-of-pocket spending on health has</a:t>
            </a:r>
            <a:r>
              <a:rPr lang="en-US" b="0" baseline="0" dirty="0" smtClean="0"/>
              <a:t> declined after introducing universal health care in 2012, from 73% to 57% in 2015.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 Despite the decrease, Georgia</a:t>
            </a:r>
            <a:r>
              <a:rPr lang="en-US" b="0" baseline="0" dirty="0" smtClean="0"/>
              <a:t> has still very high OOP expenditure as a share of total health spending – much higher than all comparator countries in the chart on the left. </a:t>
            </a:r>
            <a:r>
              <a:rPr lang="sl-SI" b="0" baseline="0" dirty="0" smtClean="0"/>
              <a:t>In </a:t>
            </a:r>
            <a:r>
              <a:rPr lang="en-US" baseline="0" dirty="0" smtClean="0"/>
              <a:t>the WHO European Region the average is </a:t>
            </a:r>
            <a:r>
              <a:rPr lang="en-US" b="0" baseline="0" dirty="0" smtClean="0"/>
              <a:t>at 26.6</a:t>
            </a:r>
            <a:r>
              <a:rPr lang="sl-SI" b="0" baseline="0" dirty="0" smtClean="0"/>
              <a:t>%.</a:t>
            </a:r>
            <a:r>
              <a:rPr lang="en-US" b="0" baseline="0" dirty="0" smtClean="0"/>
              <a:t> This is a challenge that will need to be addressed with putting mechanism that reduce reliance on OOP spending, and to reduce the risk of impoverishment and catastrophic health spending and improve access and affordability of care.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Behind</a:t>
            </a:r>
            <a:r>
              <a:rPr lang="en-US" baseline="0" dirty="0" smtClean="0"/>
              <a:t> high OOP spending on health is limited coverage of outpatient medicines, </a:t>
            </a:r>
            <a:r>
              <a:rPr lang="en-US" dirty="0" smtClean="0"/>
              <a:t>the main driver of OOPs and financial hardship for households</a:t>
            </a:r>
            <a:r>
              <a:rPr lang="en-US" baseline="0" dirty="0" smtClean="0"/>
              <a:t> </a:t>
            </a:r>
            <a:r>
              <a:rPr lang="en-US" sz="1600" dirty="0" smtClean="0">
                <a:sym typeface="Wingdings" panose="05000000000000000000" pitchFamily="2" charset="2"/>
              </a:rPr>
              <a:t>Pharmaceutical expenditures are high, especially for people with chronic conditions / elderly.</a:t>
            </a:r>
            <a:endParaRPr lang="sl-SI" dirty="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294664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coverage of population</a:t>
            </a:r>
            <a:r>
              <a:rPr lang="en-US" baseline="0" dirty="0" smtClean="0"/>
              <a:t> improved as demonstrated by the series of health care utilization and expenditures surveys. Over half of the population were covered first time.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11405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the UHC program, patients have almost unlimited choice of provider.  In terms of the package of benefits, benefits have been gradually increasing.</a:t>
            </a:r>
          </a:p>
          <a:p>
            <a:endParaRPr lang="en-US" baseline="0" dirty="0" smtClean="0"/>
          </a:p>
          <a:p>
            <a:r>
              <a:rPr lang="en-US" baseline="0" dirty="0" smtClean="0"/>
              <a:t>From May 2017, the highest earners are excluded from the UHC </a:t>
            </a:r>
            <a:r>
              <a:rPr lang="en-US" baseline="0" dirty="0" err="1" smtClean="0"/>
              <a:t>programme</a:t>
            </a:r>
            <a:r>
              <a:rPr lang="en-US" baseline="0" dirty="0" smtClean="0"/>
              <a:t> and expected to purchase health insurance. This reduction in coverage is counterbalanced by an expansion in the benefits package for those living below the poverty line to cover the essential outpatient pharmaceuticals for four chronic conditions.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13</a:t>
            </a:fld>
            <a:endParaRPr lang="en-US"/>
          </a:p>
        </p:txBody>
      </p:sp>
    </p:spTree>
    <p:extLst>
      <p:ext uri="{BB962C8B-B14F-4D97-AF65-F5344CB8AC3E}">
        <p14:creationId xmlns:p14="http://schemas.microsoft.com/office/powerpoint/2010/main" val="11292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a surge in utilization of the health care services. Utilization of outpatient</a:t>
            </a:r>
            <a:r>
              <a:rPr lang="en-US" baseline="0" dirty="0" smtClean="0"/>
              <a:t> and inpatient care has almost doubled since the introduction of the UHC program.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110387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satisfaction with the</a:t>
            </a:r>
            <a:r>
              <a:rPr lang="en-US" baseline="0" dirty="0" smtClean="0"/>
              <a:t> health system has increased and grown with the introduction of the UHC program, showed by the survey data.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179014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Goal: Elimination of HCV by ensuring prevention, diagnosis and treatment of the disease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936251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right place, right time equal access to high-quality of care for every mother and newborn along with other</a:t>
            </a:r>
            <a:r>
              <a:rPr lang="en-US" altLang="en-US" sz="2400" baseline="0" dirty="0" smtClean="0"/>
              <a:t> new programs  such as, universal newborn hearing screening, EMTCT of HIV/</a:t>
            </a:r>
            <a:r>
              <a:rPr lang="en-US" altLang="en-US" sz="2400" baseline="0" dirty="0" err="1" smtClean="0"/>
              <a:t>Syphils</a:t>
            </a:r>
            <a:r>
              <a:rPr lang="en-US" altLang="en-US" sz="2400" baseline="0" dirty="0" smtClean="0"/>
              <a:t>, Essential Nutrition Action Plan, </a:t>
            </a:r>
            <a:r>
              <a:rPr lang="en-US" altLang="en-US" sz="2400" baseline="0" dirty="0" err="1" smtClean="0"/>
              <a:t>etc</a:t>
            </a:r>
            <a:r>
              <a:rPr lang="en-US" altLang="en-US" sz="2400" baseline="0" dirty="0" smtClean="0"/>
              <a:t> are the major initiatives and programs implemented in MCH area since 2015.</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4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t>The first comprehensive Maternal and Newborn and RH Strategy and Action Plan was developed and approved by the Cabinet in March 2017.</a:t>
            </a:r>
            <a:endParaRPr lang="en-US" alt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59666" indent="-292179">
              <a:spcBef>
                <a:spcPct val="30000"/>
              </a:spcBef>
              <a:defRPr sz="1200">
                <a:solidFill>
                  <a:schemeClr val="tx1"/>
                </a:solidFill>
                <a:latin typeface="Arial" charset="0"/>
                <a:cs typeface="Arial" charset="0"/>
              </a:defRPr>
            </a:lvl2pPr>
            <a:lvl3pPr marL="1168718" indent="-233744">
              <a:spcBef>
                <a:spcPct val="30000"/>
              </a:spcBef>
              <a:defRPr sz="1200">
                <a:solidFill>
                  <a:schemeClr val="tx1"/>
                </a:solidFill>
                <a:latin typeface="Arial" charset="0"/>
                <a:cs typeface="Arial" charset="0"/>
              </a:defRPr>
            </a:lvl3pPr>
            <a:lvl4pPr marL="1636205" indent="-233744">
              <a:spcBef>
                <a:spcPct val="30000"/>
              </a:spcBef>
              <a:defRPr sz="1200">
                <a:solidFill>
                  <a:schemeClr val="tx1"/>
                </a:solidFill>
                <a:latin typeface="Arial" charset="0"/>
                <a:cs typeface="Arial" charset="0"/>
              </a:defRPr>
            </a:lvl4pPr>
            <a:lvl5pPr marL="2103692" indent="-233744">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4D74301-C102-4364-B231-FB2559C5E698}" type="slidenum">
              <a:rPr lang="ru-RU" altLang="en-US"/>
              <a:pPr>
                <a:spcBef>
                  <a:spcPct val="0"/>
                </a:spcBef>
              </a:pPr>
              <a:t>18</a:t>
            </a:fld>
            <a:endParaRPr lang="ru-RU" altLang="en-US"/>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charset="0"/>
              <a:cs typeface="Arial" charset="0"/>
            </a:endParaRPr>
          </a:p>
        </p:txBody>
      </p:sp>
      <p:sp>
        <p:nvSpPr>
          <p:cNvPr id="73733" name="Slide Number Placeholder 3"/>
          <p:cNvSpPr txBox="1">
            <a:spLocks noGrp="1"/>
          </p:cNvSpPr>
          <p:nvPr/>
        </p:nvSpPr>
        <p:spPr bwMode="auto">
          <a:xfrm>
            <a:off x="3938734" y="8842382"/>
            <a:ext cx="3014471" cy="46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9E96666-06C6-4F38-9C23-41F2D8D3ADFA}" type="slidenum">
              <a:rPr lang="en-US" altLang="en-US">
                <a:ea typeface="MS PGothic" pitchFamily="34" charset="-128"/>
              </a:rPr>
              <a:pPr algn="r" eaLnBrk="1" hangingPunct="1">
                <a:spcBef>
                  <a:spcPct val="0"/>
                </a:spcBef>
              </a:pPr>
              <a:t>18</a:t>
            </a:fld>
            <a:endParaRPr lang="en-US" altLang="en-US">
              <a:ea typeface="MS PGothic" pitchFamily="34" charset="-128"/>
            </a:endParaRPr>
          </a:p>
        </p:txBody>
      </p:sp>
    </p:spTree>
    <p:extLst>
      <p:ext uri="{BB962C8B-B14F-4D97-AF65-F5344CB8AC3E}">
        <p14:creationId xmlns:p14="http://schemas.microsoft.com/office/powerpoint/2010/main" val="66520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19</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in 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2</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20</a:t>
            </a:fld>
            <a:endParaRPr lang="en-US"/>
          </a:p>
        </p:txBody>
      </p:sp>
    </p:spTree>
    <p:extLst>
      <p:ext uri="{BB962C8B-B14F-4D97-AF65-F5344CB8AC3E}">
        <p14:creationId xmlns:p14="http://schemas.microsoft.com/office/powerpoint/2010/main" val="178039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main goal is to transform professional, technical and vocational education and training and to optimize the performance, quality and impact of HRH through evidence-informed policies, contributing to healthy lives and well-being, effective universal health coverage, and resilient and strengthened health systems at all levels.</a:t>
            </a:r>
          </a:p>
          <a:p>
            <a:endParaRPr lang="en-US" dirty="0" smtClean="0"/>
          </a:p>
          <a:p>
            <a:pPr marL="171450" indent="-171450">
              <a:buFont typeface="Arial" panose="020B0604020202020204" pitchFamily="34" charset="0"/>
              <a:buChar char="•"/>
            </a:pPr>
            <a:r>
              <a:rPr lang="en-US" dirty="0" smtClean="0"/>
              <a:t>Initiated analysis of the </a:t>
            </a:r>
            <a:r>
              <a:rPr lang="en-US" dirty="0" err="1" smtClean="0"/>
              <a:t>labour</a:t>
            </a:r>
            <a:r>
              <a:rPr lang="en-US" dirty="0" smtClean="0"/>
              <a:t> market in order to develop appropriate policies and strategies; however, developing tools and plans that quantify health workforce needs, demand and supply for projected future scenarios will be needed to address HR needs and planning.</a:t>
            </a:r>
          </a:p>
          <a:p>
            <a:endParaRPr lang="en-US" dirty="0" smtClean="0"/>
          </a:p>
          <a:p>
            <a:pPr marL="171450" indent="-171450">
              <a:buFont typeface="Arial" panose="020B0604020202020204" pitchFamily="34" charset="0"/>
              <a:buChar char="•"/>
            </a:pPr>
            <a:r>
              <a:rPr lang="en-US" dirty="0" smtClean="0"/>
              <a:t>strengthening HRH information systems and other mechanisms for the effective collection, reporting and analysis of reliable HRH data, such as national health workforce registries and national health workforce accounts</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21</a:t>
            </a:fld>
            <a:endParaRPr lang="en-US"/>
          </a:p>
        </p:txBody>
      </p:sp>
    </p:spTree>
    <p:extLst>
      <p:ext uri="{BB962C8B-B14F-4D97-AF65-F5344CB8AC3E}">
        <p14:creationId xmlns:p14="http://schemas.microsoft.com/office/powerpoint/2010/main" val="366225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22</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a:t>
            </a:r>
            <a:r>
              <a:rPr lang="en-US" b="0" baseline="0" smtClean="0">
                <a:latin typeface="Tw Cen MT" panose="020B0602020104020603" pitchFamily="34" charset="0"/>
              </a:rPr>
              <a:t>in 2014, </a:t>
            </a:r>
            <a:r>
              <a:rPr lang="en-US" b="0" baseline="0" dirty="0" smtClean="0">
                <a:latin typeface="Tw Cen MT" panose="020B0602020104020603" pitchFamily="34" charset="0"/>
              </a:rPr>
              <a:t>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On-track for MCH-related MDGs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4</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6</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 marked decreasing trend in notified TB cases over the past several years. </a:t>
            </a:r>
          </a:p>
          <a:p>
            <a:endParaRPr lang="en-US" dirty="0" smtClean="0"/>
          </a:p>
          <a:p>
            <a:r>
              <a:rPr lang="en-US" dirty="0" smtClean="0"/>
              <a:t>Tuberculosis remains a public health concern in Georgia,</a:t>
            </a:r>
            <a:r>
              <a:rPr lang="en-US" baseline="0" dirty="0" smtClean="0"/>
              <a:t> particularly, anti-TB drug resistance is a key challenge for the national TB </a:t>
            </a:r>
            <a:r>
              <a:rPr lang="en-US" baseline="0" dirty="0" err="1" smtClean="0"/>
              <a:t>programme</a:t>
            </a:r>
            <a:r>
              <a:rPr lang="en-US" baseline="0" dirty="0" smtClean="0"/>
              <a:t>.</a:t>
            </a:r>
          </a:p>
          <a:p>
            <a:endParaRPr lang="en-US" baseline="0" dirty="0" smtClean="0"/>
          </a:p>
          <a:p>
            <a:r>
              <a:rPr lang="en-US" baseline="0" dirty="0" smtClean="0"/>
              <a:t>The overall rate of newly diagnosed HIV infections in Georgia has increased over the last decade. The HIV epidemic is concentrated among key affected populations – MSM, people who inject drugs and female sexual workers. </a:t>
            </a:r>
          </a:p>
          <a:p>
            <a:endParaRPr lang="en-US" baseline="0" dirty="0" smtClean="0"/>
          </a:p>
          <a:p>
            <a:r>
              <a:rPr lang="en-US" baseline="0" dirty="0" smtClean="0"/>
              <a:t>We provide universal access to antiretroviral treatment. Since 2015 implemented Treat All strategy to all diagnosed people living with HIV despite their immune status.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7</a:t>
            </a:fld>
            <a:endParaRPr lang="en-US"/>
          </a:p>
        </p:txBody>
      </p:sp>
    </p:spTree>
    <p:extLst>
      <p:ext uri="{BB962C8B-B14F-4D97-AF65-F5344CB8AC3E}">
        <p14:creationId xmlns:p14="http://schemas.microsoft.com/office/powerpoint/2010/main" val="396844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lvl="1" indent="-171450">
              <a:buFont typeface="Arial" panose="020B0604020202020204" pitchFamily="34" charset="0"/>
              <a:buChar char="•"/>
            </a:pPr>
            <a:r>
              <a:rPr lang="en-US" sz="1200" dirty="0" smtClean="0">
                <a:solidFill>
                  <a:schemeClr val="tx1"/>
                </a:solidFill>
                <a:effectLst/>
              </a:rPr>
              <a:t>The</a:t>
            </a:r>
            <a:r>
              <a:rPr lang="en-US" sz="1200" baseline="0" dirty="0" smtClean="0">
                <a:solidFill>
                  <a:schemeClr val="tx1"/>
                </a:solidFill>
                <a:effectLst/>
              </a:rPr>
              <a:t> main goal of the elected government in 2012  and re-elected in 2016, is the poverty reduction and </a:t>
            </a:r>
            <a:r>
              <a:rPr lang="en-US" sz="1200" baseline="0" dirty="0" smtClean="0">
                <a:solidFill>
                  <a:srgbClr val="FF0000"/>
                </a:solidFill>
                <a:effectLst/>
              </a:rPr>
              <a:t>s</a:t>
            </a:r>
            <a:r>
              <a:rPr lang="en-US" sz="1200" dirty="0" smtClean="0">
                <a:solidFill>
                  <a:srgbClr val="FF0000"/>
                </a:solidFill>
                <a:effectLst/>
              </a:rPr>
              <a:t>ocially oriented political platform.</a:t>
            </a:r>
            <a:r>
              <a:rPr lang="en-US" sz="1200" baseline="0" dirty="0" smtClean="0">
                <a:solidFill>
                  <a:srgbClr val="FF0000"/>
                </a:solidFill>
                <a:effectLst/>
              </a:rPr>
              <a:t> Political will to prioritize health for national development and fund the health sector accordingly was key for introduction of the universal health care program in 2012. </a:t>
            </a:r>
          </a:p>
          <a:p>
            <a:pPr marL="457200" lvl="1" indent="0">
              <a:buFont typeface="Arial" panose="020B0604020202020204" pitchFamily="34" charset="0"/>
              <a:buNone/>
            </a:pPr>
            <a:endParaRPr lang="en-US" sz="1200" baseline="0" dirty="0" smtClean="0">
              <a:solidFill>
                <a:srgbClr val="FF0000"/>
              </a:solidFill>
              <a:effectLst/>
            </a:endParaRPr>
          </a:p>
          <a:p>
            <a:pPr marL="628650" lvl="1" indent="-171450">
              <a:buFont typeface="Arial" panose="020B0604020202020204" pitchFamily="34" charset="0"/>
              <a:buChar char="•"/>
            </a:pPr>
            <a:r>
              <a:rPr lang="en-US" sz="1200" baseline="0" dirty="0" smtClean="0">
                <a:solidFill>
                  <a:srgbClr val="FF0000"/>
                </a:solidFill>
                <a:effectLst/>
              </a:rPr>
              <a:t>With introduction of the UHC program there has been a shift in how health care financed and services purchased in Georgia – </a:t>
            </a:r>
            <a:r>
              <a:rPr lang="en-US" dirty="0" smtClean="0"/>
              <a:t>Creation of a single pool (almost),</a:t>
            </a:r>
            <a:r>
              <a:rPr lang="en-US" baseline="0" dirty="0" smtClean="0"/>
              <a:t> s</a:t>
            </a:r>
            <a:r>
              <a:rPr lang="en-US" dirty="0" smtClean="0"/>
              <a:t>ingle payer </a:t>
            </a:r>
            <a:r>
              <a:rPr lang="en-US" dirty="0" smtClean="0">
                <a:sym typeface="Wingdings" panose="05000000000000000000" pitchFamily="2" charset="2"/>
              </a:rPr>
              <a:t> purchasing agency</a:t>
            </a:r>
            <a:r>
              <a:rPr lang="en-US" baseline="0" dirty="0" smtClean="0">
                <a:sym typeface="Wingdings" panose="05000000000000000000" pitchFamily="2" charset="2"/>
              </a:rPr>
              <a:t> to administer the UHC and vertical health programs.</a:t>
            </a:r>
            <a:endParaRPr lang="en-US" dirty="0" smtClean="0">
              <a:sym typeface="Wingdings" panose="05000000000000000000" pitchFamily="2" charset="2"/>
            </a:endParaRPr>
          </a:p>
          <a:p>
            <a:pPr lvl="1"/>
            <a:endParaRPr lang="en-US" dirty="0" smtClean="0">
              <a:sym typeface="Wingdings" panose="05000000000000000000" pitchFamily="2" charset="2"/>
            </a:endParaRPr>
          </a:p>
          <a:p>
            <a:pPr marL="0" lvl="0" indent="0">
              <a:lnSpc>
                <a:spcPct val="120000"/>
              </a:lnSpc>
              <a:spcBef>
                <a:spcPts val="600"/>
              </a:spcBef>
              <a:buNone/>
            </a:pPr>
            <a:endParaRPr lang="en-US" sz="1200" baseline="0" dirty="0" smtClean="0">
              <a:solidFill>
                <a:srgbClr val="FF0000"/>
              </a:solidFill>
              <a:effectLst/>
            </a:endParaRPr>
          </a:p>
          <a:p>
            <a:pPr marL="0" lvl="0" indent="0">
              <a:lnSpc>
                <a:spcPct val="120000"/>
              </a:lnSpc>
              <a:spcBef>
                <a:spcPts val="600"/>
              </a:spcBef>
              <a:buNone/>
            </a:pPr>
            <a:endParaRPr lang="en-US" sz="1200" baseline="0" dirty="0" smtClean="0">
              <a:solidFill>
                <a:srgbClr val="FF0000"/>
              </a:solidFill>
              <a:effectLst/>
            </a:endParaRPr>
          </a:p>
          <a:p>
            <a:pPr marL="0" lvl="0" indent="0">
              <a:lnSpc>
                <a:spcPct val="120000"/>
              </a:lnSpc>
              <a:spcBef>
                <a:spcPts val="600"/>
              </a:spcBef>
              <a:buNone/>
            </a:pPr>
            <a:endParaRPr lang="en-US" sz="1200" baseline="0" dirty="0" smtClean="0">
              <a:solidFill>
                <a:srgbClr val="FF0000"/>
              </a:solidFill>
              <a:effectLst/>
            </a:endParaRPr>
          </a:p>
          <a:p>
            <a:pPr lvl="0">
              <a:lnSpc>
                <a:spcPct val="120000"/>
              </a:lnSpc>
              <a:spcBef>
                <a:spcPts val="600"/>
              </a:spcBef>
              <a:buFontTx/>
              <a:buChar char="-"/>
            </a:pPr>
            <a:endParaRPr lang="en-US" sz="2400" b="0"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8</a:t>
            </a:fld>
            <a:endParaRPr lang="en-US"/>
          </a:p>
        </p:txBody>
      </p:sp>
    </p:spTree>
    <p:extLst>
      <p:ext uri="{BB962C8B-B14F-4D97-AF65-F5344CB8AC3E}">
        <p14:creationId xmlns:p14="http://schemas.microsoft.com/office/powerpoint/2010/main" val="116699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Although</a:t>
            </a:r>
            <a:r>
              <a:rPr lang="en-US" sz="2600" baseline="0" dirty="0" smtClean="0"/>
              <a:t> the health impact of the UHC program remained to be seen and will be apparent in the medium to long-term, very important achievements and results are already visible, </a:t>
            </a:r>
            <a:r>
              <a:rPr lang="en-US" sz="2800" kern="1200" dirty="0" smtClean="0">
                <a:solidFill>
                  <a:schemeClr val="tx1"/>
                </a:solidFill>
                <a:effectLst/>
                <a:latin typeface="+mn-lt"/>
                <a:ea typeface="+mn-ea"/>
                <a:cs typeface="+mn-cs"/>
              </a:rPr>
              <a:t>specifically with respect to the financing scheme and greater equity in the health system.</a:t>
            </a:r>
            <a:r>
              <a:rPr lang="en-US" sz="2600" baseline="0" dirty="0" smtClean="0"/>
              <a:t> The n</a:t>
            </a:r>
            <a:r>
              <a:rPr lang="en-US" sz="2600" dirty="0" smtClean="0"/>
              <a:t>otable aspects of UHC reform are:</a:t>
            </a:r>
          </a:p>
          <a:p>
            <a:pPr lvl="1"/>
            <a:endParaRPr lang="en-US" dirty="0" smtClean="0"/>
          </a:p>
          <a:p>
            <a:endParaRPr lang="en-GB" dirty="0"/>
          </a:p>
        </p:txBody>
      </p:sp>
      <p:sp>
        <p:nvSpPr>
          <p:cNvPr id="4" name="Slide Number Placeholder 3"/>
          <p:cNvSpPr>
            <a:spLocks noGrp="1"/>
          </p:cNvSpPr>
          <p:nvPr>
            <p:ph type="sldNum" sz="quarter" idx="10"/>
          </p:nvPr>
        </p:nvSpPr>
        <p:spPr/>
        <p:txBody>
          <a:bodyPr/>
          <a:lstStyle/>
          <a:p>
            <a:fld id="{5357E922-5FCC-477E-9429-2B1F52C692DF}" type="slidenum">
              <a:rPr lang="en-GB" smtClean="0"/>
              <a:t>9</a:t>
            </a:fld>
            <a:endParaRPr lang="en-GB"/>
          </a:p>
        </p:txBody>
      </p:sp>
    </p:spTree>
    <p:extLst>
      <p:ext uri="{BB962C8B-B14F-4D97-AF65-F5344CB8AC3E}">
        <p14:creationId xmlns:p14="http://schemas.microsoft.com/office/powerpoint/2010/main" val="78527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28-Dec-17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28-Dec-17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28-Dec-17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A52549-F0A6-4B65-B9DF-428802A403DC}" type="slidenum">
              <a:rPr lang="ru-RU"/>
              <a:pPr>
                <a:defRPr/>
              </a:pPr>
              <a:t>‹#›</a:t>
            </a:fld>
            <a:endParaRPr lang="ru-RU"/>
          </a:p>
        </p:txBody>
      </p:sp>
    </p:spTree>
    <p:extLst>
      <p:ext uri="{BB962C8B-B14F-4D97-AF65-F5344CB8AC3E}">
        <p14:creationId xmlns:p14="http://schemas.microsoft.com/office/powerpoint/2010/main" val="191951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28-Dec-17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28-Dec-17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28-Dec-17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28-Dec-17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28-Dec-17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28-Dec-17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28-Dec-17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28-Dec-17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28-Dec-17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6">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dirty="0" smtClean="0">
                <a:solidFill>
                  <a:srgbClr val="006666"/>
                </a:solidFill>
                <a:latin typeface="Arial" panose="020B0604020202020204" pitchFamily="34" charset="0"/>
                <a:cs typeface="Arial" panose="020B0604020202020204" pitchFamily="34" charset="0"/>
              </a:rPr>
              <a:t>Ministry of Labor, Health and Social Affairs</a:t>
            </a:r>
          </a:p>
          <a:p>
            <a:r>
              <a:rPr lang="en-US" sz="2000" dirty="0" smtClean="0">
                <a:solidFill>
                  <a:srgbClr val="006666"/>
                </a:solidFill>
                <a:latin typeface="Arial" panose="020B0604020202020204" pitchFamily="34" charset="0"/>
                <a:cs typeface="Arial" panose="020B0604020202020204" pitchFamily="34" charset="0"/>
              </a:rPr>
              <a:t>November 2017</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860455523"/>
              </p:ext>
            </p:extLst>
          </p:nvPr>
        </p:nvGraphicFramePr>
        <p:xfrm>
          <a:off x="4191000" y="1371600"/>
          <a:ext cx="4939352" cy="41148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5652391"/>
            <a:ext cx="3429000" cy="253916"/>
          </a:xfrm>
          <a:prstGeom prst="rect">
            <a:avLst/>
          </a:prstGeom>
          <a:noFill/>
        </p:spPr>
        <p:txBody>
          <a:bodyPr wrap="square" rtlCol="0">
            <a:spAutoFit/>
          </a:bodyPr>
          <a:lstStyle/>
          <a:p>
            <a:r>
              <a:rPr lang="en-US" sz="1050" dirty="0" smtClean="0"/>
              <a:t>Source: Georgia NHA 2005 -2015 (</a:t>
            </a:r>
            <a:r>
              <a:rPr lang="en-US" sz="1050" dirty="0" err="1" smtClean="0"/>
              <a:t>MoLHSA</a:t>
            </a:r>
            <a:r>
              <a:rPr lang="en-US" sz="1050" dirty="0" smtClean="0"/>
              <a:t>, 2016)</a:t>
            </a:r>
            <a:endParaRPr lang="en-US" sz="1050" dirty="0"/>
          </a:p>
        </p:txBody>
      </p:sp>
      <p:graphicFrame>
        <p:nvGraphicFramePr>
          <p:cNvPr id="5" name="Chart 4"/>
          <p:cNvGraphicFramePr>
            <a:graphicFrameLocks/>
          </p:cNvGraphicFramePr>
          <p:nvPr>
            <p:extLst>
              <p:ext uri="{D42A27DB-BD31-4B8C-83A1-F6EECF244321}">
                <p14:modId xmlns:p14="http://schemas.microsoft.com/office/powerpoint/2010/main" val="2894927941"/>
              </p:ext>
            </p:extLst>
          </p:nvPr>
        </p:nvGraphicFramePr>
        <p:xfrm>
          <a:off x="304800" y="1371600"/>
          <a:ext cx="43434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81000"/>
            <a:ext cx="8158480" cy="718784"/>
          </a:xfrm>
        </p:spPr>
        <p:txBody>
          <a:bodyPr>
            <a:noAutofit/>
          </a:bodyPr>
          <a:lstStyle/>
          <a:p>
            <a:r>
              <a:rPr lang="en-US" sz="2800" b="1" dirty="0" smtClean="0">
                <a:solidFill>
                  <a:srgbClr val="002060"/>
                </a:solidFill>
                <a:effectLst/>
                <a:latin typeface="+mn-lt"/>
                <a:cs typeface="Arial" panose="020B0604020202020204" pitchFamily="34" charset="0"/>
              </a:rPr>
              <a:t>Out-of-pocket </a:t>
            </a:r>
            <a:r>
              <a:rPr lang="en-US" sz="2800" b="1" dirty="0">
                <a:solidFill>
                  <a:srgbClr val="002060"/>
                </a:solidFill>
                <a:effectLst/>
                <a:latin typeface="+mn-lt"/>
                <a:cs typeface="Arial" panose="020B0604020202020204" pitchFamily="34" charset="0"/>
              </a:rPr>
              <a:t>health expenditures</a:t>
            </a:r>
            <a:endParaRPr lang="sl-SI" sz="2800" b="1" dirty="0">
              <a:solidFill>
                <a:srgbClr val="002060"/>
              </a:solidFill>
              <a:effectLst/>
              <a:latin typeface="+mn-lt"/>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6177137"/>
            <a:ext cx="5410200" cy="3583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6200" y="1405953"/>
            <a:ext cx="4343400" cy="4269424"/>
          </a:xfrm>
          <a:prstGeom prst="rect">
            <a:avLst/>
          </a:prstGeom>
        </p:spPr>
      </p:pic>
      <p:pic>
        <p:nvPicPr>
          <p:cNvPr id="5" name="Picture 4"/>
          <p:cNvPicPr>
            <a:picLocks noChangeAspect="1"/>
          </p:cNvPicPr>
          <p:nvPr/>
        </p:nvPicPr>
        <p:blipFill>
          <a:blip r:embed="rId5"/>
          <a:stretch>
            <a:fillRect/>
          </a:stretch>
        </p:blipFill>
        <p:spPr>
          <a:xfrm>
            <a:off x="4343400" y="1188864"/>
            <a:ext cx="4419600" cy="4329553"/>
          </a:xfrm>
          <a:prstGeom prst="rect">
            <a:avLst/>
          </a:prstGeom>
        </p:spPr>
      </p:pic>
      <p:sp>
        <p:nvSpPr>
          <p:cNvPr id="7" name="TextBox 6"/>
          <p:cNvSpPr txBox="1"/>
          <p:nvPr/>
        </p:nvSpPr>
        <p:spPr>
          <a:xfrm>
            <a:off x="5658134" y="5675377"/>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2015  (</a:t>
            </a:r>
            <a:r>
              <a:rPr lang="en-US" sz="1050" dirty="0" err="1" smtClean="0"/>
              <a:t>MoLHSA</a:t>
            </a:r>
            <a:r>
              <a:rPr lang="en-US" sz="1050" dirty="0" smtClean="0"/>
              <a:t>, 2016)</a:t>
            </a:r>
            <a:endParaRPr lang="en-US" sz="1050" dirty="0"/>
          </a:p>
        </p:txBody>
      </p:sp>
    </p:spTree>
    <p:extLst>
      <p:ext uri="{BB962C8B-B14F-4D97-AF65-F5344CB8AC3E}">
        <p14:creationId xmlns:p14="http://schemas.microsoft.com/office/powerpoint/2010/main" val="2567119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914400"/>
          </a:xfrm>
        </p:spPr>
        <p:txBody>
          <a:bodyPr numCol="1">
            <a:noAutofit/>
          </a:bodyPr>
          <a:lstStyle/>
          <a:p>
            <a:pPr algn="l"/>
            <a:r>
              <a:rPr lang="en-US" sz="2800" dirty="0" smtClean="0">
                <a:solidFill>
                  <a:srgbClr val="002060"/>
                </a:solidFill>
                <a:effectLst/>
                <a:latin typeface="Arial" panose="020B0604020202020204" pitchFamily="34" charset="0"/>
                <a:cs typeface="Arial" panose="020B0604020202020204" pitchFamily="34" charset="0"/>
              </a:rPr>
              <a:t>Covering people: major </a:t>
            </a:r>
            <a:r>
              <a:rPr lang="en-US" sz="2800" dirty="0">
                <a:solidFill>
                  <a:srgbClr val="002060"/>
                </a:solidFill>
                <a:effectLst/>
                <a:latin typeface="Arial" panose="020B0604020202020204" pitchFamily="34" charset="0"/>
                <a:cs typeface="Arial" panose="020B0604020202020204" pitchFamily="34" charset="0"/>
              </a:rPr>
              <a:t>increase population entitlement to publicly financed health services </a:t>
            </a:r>
            <a:br>
              <a:rPr lang="en-US" sz="2800" dirty="0">
                <a:solidFill>
                  <a:srgbClr val="002060"/>
                </a:solidFill>
                <a:effectLst/>
                <a:latin typeface="Arial" panose="020B0604020202020204" pitchFamily="34" charset="0"/>
                <a:cs typeface="Arial" panose="020B0604020202020204" pitchFamily="34" charset="0"/>
              </a:rPr>
            </a:br>
            <a:r>
              <a:rPr lang="en-US" sz="2800" dirty="0" smtClean="0">
                <a:solidFill>
                  <a:srgbClr val="002060"/>
                </a:solidFill>
                <a:effectLst/>
                <a:latin typeface="Arial" panose="020B0604020202020204" pitchFamily="34" charset="0"/>
                <a:cs typeface="Arial" panose="020B0604020202020204" pitchFamily="34" charset="0"/>
              </a:rPr>
              <a:t>     </a:t>
            </a:r>
            <a:endParaRPr lang="en-US" sz="2800" dirty="0">
              <a:solidFill>
                <a:srgbClr val="002060"/>
              </a:solidFill>
              <a:effectLst/>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1348022836"/>
              </p:ext>
            </p:extLst>
          </p:nvPr>
        </p:nvGraphicFramePr>
        <p:xfrm>
          <a:off x="990600" y="1371600"/>
          <a:ext cx="6934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p:cNvSpPr txBox="1">
            <a:spLocks noGrp="1"/>
          </p:cNvSpPr>
          <p:nvPr>
            <p:ph idx="1"/>
          </p:nvPr>
        </p:nvSpPr>
        <p:spPr>
          <a:xfrm>
            <a:off x="762000" y="5181600"/>
            <a:ext cx="8229600" cy="338554"/>
          </a:xfrm>
          <a:prstGeom prst="rect">
            <a:avLst/>
          </a:prstGeom>
          <a:noFill/>
        </p:spPr>
        <p:txBody>
          <a:bodyPr wrap="square" rtlCol="0">
            <a:spAutoFit/>
          </a:bodyPr>
          <a:lstStyle/>
          <a:p>
            <a:pPr marL="0" indent="0" algn="r">
              <a:buNone/>
            </a:pPr>
            <a:r>
              <a:rPr lang="en-US" sz="1600" b="0" dirty="0" smtClean="0"/>
              <a:t>Source: HUES 2007, 2010, 2014</a:t>
            </a:r>
            <a:endParaRPr lang="en-US" sz="1600" b="0" dirty="0"/>
          </a:p>
        </p:txBody>
      </p:sp>
    </p:spTree>
    <p:extLst>
      <p:ext uri="{BB962C8B-B14F-4D97-AF65-F5344CB8AC3E}">
        <p14:creationId xmlns:p14="http://schemas.microsoft.com/office/powerpoint/2010/main" val="2934927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en-US" sz="2400" dirty="0" smtClean="0">
                <a:solidFill>
                  <a:srgbClr val="002060"/>
                </a:solidFill>
                <a:effectLst/>
                <a:latin typeface="Arial" panose="020B0604020202020204" pitchFamily="34" charset="0"/>
                <a:cs typeface="Arial" panose="020B0604020202020204" pitchFamily="34" charset="0"/>
              </a:rPr>
              <a:t>Expanding benefits</a:t>
            </a:r>
            <a:endParaRPr lang="en-US" sz="24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990600"/>
            <a:ext cx="8382000" cy="5334000"/>
          </a:xfrm>
        </p:spPr>
        <p:txBody>
          <a:bodyPr>
            <a:normAutofit/>
          </a:bodyPr>
          <a:lstStyle/>
          <a:p>
            <a:r>
              <a:rPr lang="en-US" sz="2000" dirty="0" smtClean="0">
                <a:ea typeface="Kozuka Mincho Pro H" pitchFamily="18" charset="-128"/>
              </a:rPr>
              <a:t>I</a:t>
            </a:r>
            <a:r>
              <a:rPr lang="en-US" sz="2000" dirty="0" smtClean="0"/>
              <a:t> Phase</a:t>
            </a:r>
            <a:r>
              <a:rPr lang="ka-GE" sz="2000" dirty="0" smtClean="0"/>
              <a:t> - </a:t>
            </a:r>
            <a:r>
              <a:rPr lang="en-US" sz="2000" dirty="0"/>
              <a:t>28 February 2013 (minimum package</a:t>
            </a:r>
            <a:r>
              <a:rPr lang="en-US" sz="2000" dirty="0" smtClean="0"/>
              <a:t>)</a:t>
            </a:r>
            <a:endParaRPr lang="ka-GE" sz="2000" dirty="0" smtClean="0"/>
          </a:p>
          <a:p>
            <a:pPr marL="457200" lvl="1" indent="0">
              <a:buNone/>
            </a:pPr>
            <a:r>
              <a:rPr lang="en-US" sz="2000" dirty="0" smtClean="0"/>
              <a:t>	</a:t>
            </a:r>
            <a:r>
              <a:rPr lang="en-US" sz="2000" dirty="0" smtClean="0">
                <a:solidFill>
                  <a:srgbClr val="C00000"/>
                </a:solidFill>
              </a:rPr>
              <a:t>- Planned ambulatory care</a:t>
            </a:r>
            <a:endParaRPr lang="ka-GE" sz="2000" dirty="0" smtClean="0">
              <a:solidFill>
                <a:srgbClr val="C00000"/>
              </a:solidFill>
            </a:endParaRPr>
          </a:p>
          <a:p>
            <a:pPr marL="457200" lvl="1" indent="0">
              <a:buNone/>
            </a:pPr>
            <a:r>
              <a:rPr lang="en-US" sz="2000" dirty="0">
                <a:solidFill>
                  <a:srgbClr val="C00000"/>
                </a:solidFill>
              </a:rPr>
              <a:t>	</a:t>
            </a:r>
            <a:r>
              <a:rPr lang="en-US" sz="2000" dirty="0" smtClean="0">
                <a:solidFill>
                  <a:srgbClr val="C00000"/>
                </a:solidFill>
              </a:rPr>
              <a:t>- Urgent outpatient and inpatient care</a:t>
            </a:r>
            <a:endParaRPr lang="ka-GE" sz="2000" dirty="0" smtClean="0">
              <a:solidFill>
                <a:srgbClr val="C00000"/>
              </a:solidFill>
            </a:endParaRPr>
          </a:p>
          <a:p>
            <a:r>
              <a:rPr lang="en-US" sz="2000" dirty="0" smtClean="0">
                <a:ea typeface="Kozuka Mincho Pro H" pitchFamily="18" charset="-128"/>
              </a:rPr>
              <a:t>II</a:t>
            </a:r>
            <a:r>
              <a:rPr lang="en-US" sz="2000" dirty="0" smtClean="0"/>
              <a:t> </a:t>
            </a:r>
            <a:r>
              <a:rPr lang="en-US" sz="2000" dirty="0"/>
              <a:t>Phase</a:t>
            </a:r>
            <a:r>
              <a:rPr lang="ka-GE" sz="2000" dirty="0" smtClean="0"/>
              <a:t> - </a:t>
            </a:r>
            <a:r>
              <a:rPr lang="en-US" sz="2000" dirty="0"/>
              <a:t>July 1, 2013 </a:t>
            </a:r>
            <a:r>
              <a:rPr lang="en-US" sz="2000" dirty="0" smtClean="0"/>
              <a:t>(basic </a:t>
            </a:r>
            <a:r>
              <a:rPr lang="en-US" sz="2000" dirty="0"/>
              <a:t>p</a:t>
            </a:r>
            <a:r>
              <a:rPr lang="en-US" sz="2000" dirty="0" smtClean="0"/>
              <a:t>ackage</a:t>
            </a:r>
            <a:r>
              <a:rPr lang="en-US" sz="2000" dirty="0"/>
              <a:t>)</a:t>
            </a:r>
            <a:endParaRPr lang="ka-GE" sz="2000" dirty="0" smtClean="0"/>
          </a:p>
          <a:p>
            <a:pPr marL="457200" lvl="1" indent="0">
              <a:buNone/>
            </a:pPr>
            <a:r>
              <a:rPr lang="en-US" sz="2000" dirty="0" smtClean="0">
                <a:solidFill>
                  <a:srgbClr val="C00000"/>
                </a:solidFill>
              </a:rPr>
              <a:t>	</a:t>
            </a:r>
            <a:r>
              <a:rPr lang="en-US" sz="2000" dirty="0" smtClean="0"/>
              <a:t>- </a:t>
            </a:r>
            <a:r>
              <a:rPr lang="en-US" sz="2000" dirty="0"/>
              <a:t>Planned ambulatory care</a:t>
            </a:r>
            <a:endParaRPr lang="en-US" sz="2000" dirty="0" smtClean="0"/>
          </a:p>
          <a:p>
            <a:pPr marL="457200" lvl="1" indent="0">
              <a:buNone/>
            </a:pPr>
            <a:r>
              <a:rPr lang="en-US" sz="2000" dirty="0" smtClean="0"/>
              <a:t>	- Urgent outpatient services </a:t>
            </a:r>
          </a:p>
          <a:p>
            <a:pPr marL="457200" lvl="1" indent="0">
              <a:buNone/>
            </a:pPr>
            <a:r>
              <a:rPr lang="en-US" sz="2000" dirty="0" smtClean="0"/>
              <a:t>	- Urgent inpatient  and critical are</a:t>
            </a:r>
          </a:p>
          <a:p>
            <a:pPr marL="457200" lvl="1" indent="0">
              <a:buNone/>
            </a:pPr>
            <a:r>
              <a:rPr lang="en-US" sz="2000" dirty="0" smtClean="0"/>
              <a:t>	- </a:t>
            </a:r>
            <a:r>
              <a:rPr lang="en-US" sz="2000" dirty="0" smtClean="0">
                <a:solidFill>
                  <a:srgbClr val="C00000"/>
                </a:solidFill>
              </a:rPr>
              <a:t>Elective surgical </a:t>
            </a:r>
            <a:r>
              <a:rPr lang="en-US" sz="2000" dirty="0">
                <a:solidFill>
                  <a:srgbClr val="C00000"/>
                </a:solidFill>
              </a:rPr>
              <a:t>c</a:t>
            </a:r>
            <a:r>
              <a:rPr lang="en-US" sz="2000" dirty="0" smtClean="0">
                <a:solidFill>
                  <a:srgbClr val="C00000"/>
                </a:solidFill>
              </a:rPr>
              <a:t>are </a:t>
            </a:r>
          </a:p>
          <a:p>
            <a:pPr marL="457200" lvl="1" indent="0">
              <a:buNone/>
            </a:pPr>
            <a:r>
              <a:rPr lang="en-US" sz="2000" dirty="0" smtClean="0">
                <a:solidFill>
                  <a:srgbClr val="C00000"/>
                </a:solidFill>
              </a:rPr>
              <a:t>	- Chemo-</a:t>
            </a:r>
            <a:r>
              <a:rPr lang="en-US" sz="2000" dirty="0">
                <a:solidFill>
                  <a:srgbClr val="C00000"/>
                </a:solidFill>
              </a:rPr>
              <a:t>, </a:t>
            </a:r>
            <a:r>
              <a:rPr lang="en-US" sz="2000" dirty="0" smtClean="0">
                <a:solidFill>
                  <a:srgbClr val="C00000"/>
                </a:solidFill>
              </a:rPr>
              <a:t>hormone- </a:t>
            </a:r>
            <a:r>
              <a:rPr lang="en-US" sz="2000" dirty="0">
                <a:solidFill>
                  <a:srgbClr val="C00000"/>
                </a:solidFill>
              </a:rPr>
              <a:t>and </a:t>
            </a:r>
            <a:r>
              <a:rPr lang="en-US" sz="2000" dirty="0" smtClean="0">
                <a:solidFill>
                  <a:srgbClr val="C00000"/>
                </a:solidFill>
              </a:rPr>
              <a:t>radiotherapy</a:t>
            </a:r>
            <a:endParaRPr lang="en-US" sz="2000" dirty="0">
              <a:solidFill>
                <a:srgbClr val="C00000"/>
              </a:solidFill>
            </a:endParaRPr>
          </a:p>
          <a:p>
            <a:pPr marL="457200" lvl="1" indent="0">
              <a:buNone/>
            </a:pPr>
            <a:r>
              <a:rPr lang="en-US" sz="2000" dirty="0" smtClean="0">
                <a:solidFill>
                  <a:srgbClr val="C00000"/>
                </a:solidFill>
              </a:rPr>
              <a:t>	- Maternity </a:t>
            </a:r>
            <a:r>
              <a:rPr lang="en-US" sz="2000" dirty="0">
                <a:solidFill>
                  <a:srgbClr val="C00000"/>
                </a:solidFill>
              </a:rPr>
              <a:t>s</a:t>
            </a:r>
            <a:r>
              <a:rPr lang="en-US" sz="2000" dirty="0" smtClean="0">
                <a:solidFill>
                  <a:srgbClr val="C00000"/>
                </a:solidFill>
              </a:rPr>
              <a:t>ervices</a:t>
            </a:r>
            <a:endParaRPr lang="en-US" sz="2000" dirty="0">
              <a:solidFill>
                <a:srgbClr val="C00000"/>
              </a:solidFill>
            </a:endParaRPr>
          </a:p>
          <a:p>
            <a:pPr marL="457200" lvl="1" indent="0">
              <a:buNone/>
            </a:pPr>
            <a:r>
              <a:rPr lang="en-US" sz="2000" dirty="0" smtClean="0">
                <a:solidFill>
                  <a:srgbClr val="C00000"/>
                </a:solidFill>
              </a:rPr>
              <a:t>	- Basic </a:t>
            </a:r>
            <a:r>
              <a:rPr lang="en-US" sz="2000" dirty="0">
                <a:solidFill>
                  <a:srgbClr val="C00000"/>
                </a:solidFill>
              </a:rPr>
              <a:t>drugs for target groups</a:t>
            </a:r>
          </a:p>
          <a:p>
            <a:r>
              <a:rPr lang="en-US" sz="2000" dirty="0" smtClean="0"/>
              <a:t>III </a:t>
            </a:r>
            <a:r>
              <a:rPr lang="en-US" sz="2000" dirty="0"/>
              <a:t>Phase </a:t>
            </a:r>
            <a:r>
              <a:rPr lang="ka-GE" sz="2000" dirty="0" smtClean="0"/>
              <a:t>- </a:t>
            </a:r>
            <a:r>
              <a:rPr lang="en-US" sz="2000" dirty="0"/>
              <a:t>May 1, </a:t>
            </a:r>
            <a:r>
              <a:rPr lang="en-US" sz="2000" dirty="0" smtClean="0"/>
              <a:t>2017 </a:t>
            </a:r>
            <a:r>
              <a:rPr lang="ka-GE" sz="2000" dirty="0" smtClean="0"/>
              <a:t>- </a:t>
            </a:r>
            <a:r>
              <a:rPr lang="en-US" sz="2000" dirty="0">
                <a:solidFill>
                  <a:srgbClr val="C00000"/>
                </a:solidFill>
              </a:rPr>
              <a:t>Service stratification according to revenue </a:t>
            </a:r>
            <a:r>
              <a:rPr lang="en-US" sz="2000" dirty="0" smtClean="0">
                <a:solidFill>
                  <a:srgbClr val="C00000"/>
                </a:solidFill>
              </a:rPr>
              <a:t>groups using “social justice approach”</a:t>
            </a:r>
          </a:p>
          <a:p>
            <a:pPr marL="0" indent="0">
              <a:buNone/>
            </a:pPr>
            <a:r>
              <a:rPr lang="en-US" sz="2000" dirty="0" smtClean="0"/>
              <a:t>	- </a:t>
            </a:r>
            <a:r>
              <a:rPr lang="en-US" sz="2000" dirty="0" smtClean="0">
                <a:solidFill>
                  <a:srgbClr val="C00000"/>
                </a:solidFill>
              </a:rPr>
              <a:t>Outpatient drugs benefit for chronic conditions</a:t>
            </a:r>
            <a:endParaRPr lang="en-US" sz="2000" dirty="0">
              <a:solidFill>
                <a:srgbClr val="C00000"/>
              </a:solidFill>
            </a:endParaRPr>
          </a:p>
        </p:txBody>
      </p:sp>
    </p:spTree>
    <p:extLst>
      <p:ext uri="{BB962C8B-B14F-4D97-AF65-F5344CB8AC3E}">
        <p14:creationId xmlns:p14="http://schemas.microsoft.com/office/powerpoint/2010/main" val="3403745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76400"/>
            <a:ext cx="4191000" cy="1143000"/>
          </a:xfrm>
        </p:spPr>
        <p:txBody>
          <a:bodyPr>
            <a:normAutofit/>
          </a:bodyPr>
          <a:lstStyle/>
          <a:p>
            <a:pPr algn="l"/>
            <a:r>
              <a:rPr lang="en-US" sz="1800" b="1" dirty="0" smtClean="0">
                <a:latin typeface="Arial" panose="020B0604020202020204" pitchFamily="34" charset="0"/>
                <a:cs typeface="Arial" panose="020B0604020202020204" pitchFamily="34" charset="0"/>
              </a:rPr>
              <a:t>Number of ambulatory care visits per </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capita</a:t>
            </a:r>
            <a:endParaRPr lang="en-US" sz="1800" b="1" dirty="0">
              <a:latin typeface="Arial" panose="020B0604020202020204" pitchFamily="34" charset="0"/>
              <a:cs typeface="Arial" panose="020B0604020202020204" pitchFamily="34" charset="0"/>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885685402"/>
              </p:ext>
            </p:extLst>
          </p:nvPr>
        </p:nvGraphicFramePr>
        <p:xfrm>
          <a:off x="152400" y="2819400"/>
          <a:ext cx="4501487" cy="25907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txBox="1">
            <a:spLocks/>
          </p:cNvSpPr>
          <p:nvPr/>
        </p:nvSpPr>
        <p:spPr>
          <a:xfrm>
            <a:off x="1524000" y="561832"/>
            <a:ext cx="7162800" cy="10383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2060"/>
                </a:solidFill>
                <a:latin typeface="Arial" panose="020B0604020202020204" pitchFamily="34" charset="0"/>
                <a:cs typeface="Arial" panose="020B0604020202020204" pitchFamily="34" charset="0"/>
              </a:rPr>
              <a:t>Patterns of health care use: </a:t>
            </a:r>
          </a:p>
          <a:p>
            <a:pPr algn="l"/>
            <a:r>
              <a:rPr lang="en-US" sz="2400" b="1" dirty="0">
                <a:solidFill>
                  <a:srgbClr val="002060"/>
                </a:solidFill>
                <a:latin typeface="Arial" panose="020B0604020202020204" pitchFamily="34" charset="0"/>
                <a:cs typeface="Arial" panose="020B0604020202020204" pitchFamily="34" charset="0"/>
              </a:rPr>
              <a:t>h</a:t>
            </a:r>
            <a:r>
              <a:rPr lang="en-US" sz="2400" b="1" dirty="0" smtClean="0">
                <a:solidFill>
                  <a:srgbClr val="002060"/>
                </a:solidFill>
                <a:latin typeface="Arial" panose="020B0604020202020204" pitchFamily="34" charset="0"/>
                <a:cs typeface="Arial" panose="020B0604020202020204" pitchFamily="34" charset="0"/>
              </a:rPr>
              <a:t>ealth service utilization has been steadily increasing</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963184680"/>
              </p:ext>
            </p:extLst>
          </p:nvPr>
        </p:nvGraphicFramePr>
        <p:xfrm>
          <a:off x="4572000" y="2362200"/>
          <a:ext cx="45720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413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27245"/>
            <a:ext cx="7620000" cy="3810000"/>
          </a:xfrm>
        </p:spPr>
        <p:txBody>
          <a:bodyPr>
            <a:normAutofit/>
          </a:bodyPr>
          <a:lstStyle/>
          <a:p>
            <a:pPr marL="0" indent="0">
              <a:buNone/>
            </a:pPr>
            <a:r>
              <a:rPr lang="en-US" dirty="0" smtClean="0">
                <a:solidFill>
                  <a:srgbClr val="C00000"/>
                </a:solidFill>
              </a:rPr>
              <a:t>80.3</a:t>
            </a:r>
            <a:r>
              <a:rPr lang="en-US" dirty="0">
                <a:solidFill>
                  <a:srgbClr val="C00000"/>
                </a:solidFill>
              </a:rPr>
              <a:t>% </a:t>
            </a:r>
            <a:r>
              <a:rPr lang="en-US" dirty="0" smtClean="0"/>
              <a:t>beneficiaries satisfied </a:t>
            </a:r>
            <a:r>
              <a:rPr lang="en-US" dirty="0"/>
              <a:t>with the outpatient service and </a:t>
            </a:r>
            <a:r>
              <a:rPr lang="en-US" dirty="0">
                <a:solidFill>
                  <a:srgbClr val="C00000"/>
                </a:solidFill>
              </a:rPr>
              <a:t>96.4%</a:t>
            </a:r>
            <a:r>
              <a:rPr lang="en-US" dirty="0"/>
              <a:t> expressed  </a:t>
            </a:r>
            <a:r>
              <a:rPr lang="en-US" dirty="0" smtClean="0"/>
              <a:t>satisfaction </a:t>
            </a:r>
            <a:r>
              <a:rPr lang="en-US" dirty="0"/>
              <a:t>with hospital level emergency care </a:t>
            </a:r>
            <a:endParaRPr lang="en-US" dirty="0" smtClean="0"/>
          </a:p>
          <a:p>
            <a:pPr marL="0" indent="0">
              <a:buNone/>
            </a:pPr>
            <a:endParaRPr lang="en-US" dirty="0"/>
          </a:p>
          <a:p>
            <a:pPr marL="0" indent="0">
              <a:buNone/>
            </a:pPr>
            <a:r>
              <a:rPr lang="en-US" dirty="0" smtClean="0"/>
              <a:t>Over </a:t>
            </a:r>
            <a:r>
              <a:rPr lang="en-US" dirty="0" smtClean="0">
                <a:solidFill>
                  <a:srgbClr val="C00000"/>
                </a:solidFill>
              </a:rPr>
              <a:t>77</a:t>
            </a:r>
            <a:r>
              <a:rPr lang="en-US" dirty="0">
                <a:solidFill>
                  <a:srgbClr val="C00000"/>
                </a:solidFill>
              </a:rPr>
              <a:t>%</a:t>
            </a:r>
            <a:r>
              <a:rPr lang="en-US" dirty="0"/>
              <a:t> of the population notes </a:t>
            </a:r>
            <a:r>
              <a:rPr lang="en-US" dirty="0" smtClean="0"/>
              <a:t>increased financial </a:t>
            </a:r>
            <a:r>
              <a:rPr lang="en-US" dirty="0"/>
              <a:t>access to outpatient and inpatient </a:t>
            </a:r>
            <a:r>
              <a:rPr lang="en-US" dirty="0" smtClean="0"/>
              <a:t>services</a:t>
            </a: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90900"/>
            <a:ext cx="18954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txBox="1">
            <a:spLocks/>
          </p:cNvSpPr>
          <p:nvPr/>
        </p:nvSpPr>
        <p:spPr>
          <a:xfrm>
            <a:off x="1524000" y="304799"/>
            <a:ext cx="7162800" cy="10383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latin typeface="Arial" panose="020B0604020202020204" pitchFamily="34" charset="0"/>
                <a:cs typeface="Arial" panose="020B0604020202020204" pitchFamily="34" charset="0"/>
              </a:rPr>
              <a:t>Better user experience</a:t>
            </a:r>
          </a:p>
        </p:txBody>
      </p:sp>
    </p:spTree>
    <p:extLst>
      <p:ext uri="{BB962C8B-B14F-4D97-AF65-F5344CB8AC3E}">
        <p14:creationId xmlns:p14="http://schemas.microsoft.com/office/powerpoint/2010/main" val="1305423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a:extLst>
              <a:ext uri="{FF2B5EF4-FFF2-40B4-BE49-F238E27FC236}">
                <a16:creationId xmlns:a16="http://schemas.microsoft.com/office/drawing/2014/main" xmlns="" id="{C6AF05EA-02EE-4542-9699-4185D1728D5F}"/>
              </a:ext>
            </a:extLst>
          </p:cNvPr>
          <p:cNvSpPr>
            <a:spLocks noGrp="1"/>
          </p:cNvSpPr>
          <p:nvPr>
            <p:ph idx="1"/>
          </p:nvPr>
        </p:nvSpPr>
        <p:spPr>
          <a:xfrm>
            <a:off x="300038" y="407253"/>
            <a:ext cx="7700962" cy="1116748"/>
          </a:xfrm>
        </p:spPr>
        <p:txBody>
          <a:bodyPr>
            <a:normAutofit fontScale="62500" lnSpcReduction="20000"/>
          </a:bodyPr>
          <a:lstStyle/>
          <a:p>
            <a:pPr marL="0" indent="0" algn="ctr">
              <a:buNone/>
              <a:defRPr/>
            </a:pPr>
            <a:endParaRPr lang="en-US" altLang="en-US" sz="3000" b="1" dirty="0">
              <a:solidFill>
                <a:srgbClr val="FF0000"/>
              </a:solidFill>
            </a:endParaRPr>
          </a:p>
          <a:p>
            <a:pPr marL="0" indent="0">
              <a:buNone/>
              <a:defRPr/>
            </a:pPr>
            <a:r>
              <a:rPr lang="en-US" sz="4500" b="1" dirty="0">
                <a:solidFill>
                  <a:srgbClr val="002060"/>
                </a:solidFill>
                <a:latin typeface="Arial" panose="020B0604020202020204" pitchFamily="34" charset="0"/>
                <a:cs typeface="Arial" panose="020B0604020202020204" pitchFamily="34" charset="0"/>
              </a:rPr>
              <a:t>Hepatitis C Elimination Program in Georgia </a:t>
            </a:r>
          </a:p>
          <a:p>
            <a:pPr marL="0" indent="0">
              <a:buNone/>
              <a:defRPr/>
            </a:pPr>
            <a:endParaRPr lang="en-US" altLang="en-US" sz="4500" b="1" dirty="0">
              <a:solidFill>
                <a:srgbClr val="002060"/>
              </a:solidFill>
            </a:endParaRPr>
          </a:p>
          <a:p>
            <a:pPr marL="0" indent="0">
              <a:buNone/>
              <a:defRPr/>
            </a:pPr>
            <a:endParaRPr lang="en-US" altLang="en-US" sz="8000" b="1" dirty="0">
              <a:solidFill>
                <a:srgbClr val="0070C0"/>
              </a:solidFill>
            </a:endParaRPr>
          </a:p>
        </p:txBody>
      </p:sp>
      <p:sp>
        <p:nvSpPr>
          <p:cNvPr id="3" name="Title 1">
            <a:extLst>
              <a:ext uri="{FF2B5EF4-FFF2-40B4-BE49-F238E27FC236}">
                <a16:creationId xmlns:a16="http://schemas.microsoft.com/office/drawing/2014/main" xmlns="" id="{A14024F4-87DA-46A4-81E0-51F4E843B959}"/>
              </a:ext>
            </a:extLst>
          </p:cNvPr>
          <p:cNvSpPr>
            <a:spLocks noGrp="1"/>
          </p:cNvSpPr>
          <p:nvPr>
            <p:ph type="title"/>
          </p:nvPr>
        </p:nvSpPr>
        <p:spPr>
          <a:xfrm>
            <a:off x="304800" y="2057400"/>
            <a:ext cx="3625454" cy="582612"/>
          </a:xfrm>
          <a:ln>
            <a:miter lim="800000"/>
            <a:headEnd/>
            <a:tailEnd/>
          </a:ln>
        </p:spPr>
        <p:txBody>
          <a:bodyPr>
            <a:noAutofit/>
          </a:bodyPr>
          <a:lstStyle/>
          <a:p>
            <a:pPr algn="l">
              <a:defRPr/>
            </a:pPr>
            <a:r>
              <a:rPr lang="en-US" altLang="en-US" sz="2400" dirty="0" smtClean="0">
                <a:effectLst/>
              </a:rPr>
              <a:t>2020 Targets: </a:t>
            </a:r>
            <a:r>
              <a:rPr lang="en-US" altLang="en-US" sz="2400" dirty="0">
                <a:solidFill>
                  <a:srgbClr val="FF0000"/>
                </a:solidFill>
              </a:rPr>
              <a:t>90-95-95</a:t>
            </a:r>
            <a:br>
              <a:rPr lang="en-US" altLang="en-US" sz="2400" dirty="0">
                <a:solidFill>
                  <a:srgbClr val="FF0000"/>
                </a:solidFill>
              </a:rPr>
            </a:br>
            <a:endParaRPr lang="en-US" altLang="en-US" sz="2400" b="1" dirty="0"/>
          </a:p>
        </p:txBody>
      </p:sp>
      <p:sp>
        <p:nvSpPr>
          <p:cNvPr id="25604" name="Content Placeholder 2">
            <a:extLst>
              <a:ext uri="{FF2B5EF4-FFF2-40B4-BE49-F238E27FC236}">
                <a16:creationId xmlns:a16="http://schemas.microsoft.com/office/drawing/2014/main" xmlns="" id="{DE885791-AB9E-4A8B-916C-411CBD34CC55}"/>
              </a:ext>
            </a:extLst>
          </p:cNvPr>
          <p:cNvSpPr txBox="1">
            <a:spLocks/>
          </p:cNvSpPr>
          <p:nvPr/>
        </p:nvSpPr>
        <p:spPr bwMode="auto">
          <a:xfrm>
            <a:off x="0" y="2819401"/>
            <a:ext cx="46291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Tx/>
              <a:buNone/>
            </a:pPr>
            <a:endParaRPr lang="en-US" altLang="en-US" b="1" dirty="0">
              <a:solidFill>
                <a:srgbClr val="FF0000"/>
              </a:solidFill>
            </a:endParaRPr>
          </a:p>
        </p:txBody>
      </p:sp>
      <p:sp>
        <p:nvSpPr>
          <p:cNvPr id="5" name="Content Placeholder 2">
            <a:extLst>
              <a:ext uri="{FF2B5EF4-FFF2-40B4-BE49-F238E27FC236}">
                <a16:creationId xmlns:a16="http://schemas.microsoft.com/office/drawing/2014/main" xmlns="" id="{7AAA0890-0430-49C5-B497-B10642F34920}"/>
              </a:ext>
            </a:extLst>
          </p:cNvPr>
          <p:cNvSpPr txBox="1">
            <a:spLocks/>
          </p:cNvSpPr>
          <p:nvPr/>
        </p:nvSpPr>
        <p:spPr bwMode="auto">
          <a:xfrm>
            <a:off x="304799" y="2471769"/>
            <a:ext cx="4694635" cy="1635063"/>
          </a:xfrm>
          <a:prstGeom prst="rect">
            <a:avLst/>
          </a:prstGeom>
          <a:noFill/>
          <a:ln>
            <a:noFill/>
          </a:ln>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75"/>
              </a:spcBef>
              <a:spcAft>
                <a:spcPts val="675"/>
              </a:spcAft>
              <a:buNone/>
              <a:defRPr/>
            </a:pPr>
            <a:endParaRPr lang="en-US" sz="1800" b="1" dirty="0"/>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90% </a:t>
            </a:r>
            <a:r>
              <a:rPr lang="en-US" sz="1575" b="1" dirty="0"/>
              <a:t>of people living with HCV are diagnosed</a:t>
            </a:r>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95%</a:t>
            </a:r>
            <a:r>
              <a:rPr lang="en-US" sz="1575" b="1" dirty="0"/>
              <a:t> of those diagnosed are treated</a:t>
            </a:r>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95%</a:t>
            </a:r>
            <a:r>
              <a:rPr lang="en-US" sz="1575" b="1" dirty="0"/>
              <a:t> of those treated are cured</a:t>
            </a:r>
          </a:p>
        </p:txBody>
      </p:sp>
      <p:sp>
        <p:nvSpPr>
          <p:cNvPr id="25618" name="TextBox 17">
            <a:extLst>
              <a:ext uri="{FF2B5EF4-FFF2-40B4-BE49-F238E27FC236}">
                <a16:creationId xmlns:a16="http://schemas.microsoft.com/office/drawing/2014/main" xmlns="" id="{6498FDA1-31FD-4150-B254-6574775F1A24}"/>
              </a:ext>
            </a:extLst>
          </p:cNvPr>
          <p:cNvSpPr txBox="1">
            <a:spLocks noChangeArrowheads="1"/>
          </p:cNvSpPr>
          <p:nvPr/>
        </p:nvSpPr>
        <p:spPr bwMode="auto">
          <a:xfrm>
            <a:off x="5712357" y="1893663"/>
            <a:ext cx="3018235"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ka-GE" sz="2000" b="1" dirty="0" smtClean="0">
                <a:latin typeface="Arial" panose="020B0604020202020204" pitchFamily="34" charset="0"/>
                <a:cs typeface="Arial" panose="020B0604020202020204" pitchFamily="34" charset="0"/>
              </a:rPr>
              <a:t>Results to date</a:t>
            </a:r>
            <a:r>
              <a:rPr lang="en-US" altLang="ka-GE" sz="1350" b="1" dirty="0" smtClean="0">
                <a:latin typeface="Arial" panose="020B0604020202020204" pitchFamily="34" charset="0"/>
                <a:cs typeface="Arial" panose="020B0604020202020204" pitchFamily="34" charset="0"/>
              </a:rPr>
              <a:t>:</a:t>
            </a:r>
          </a:p>
          <a:p>
            <a:pPr eaLnBrk="1" hangingPunct="1">
              <a:lnSpc>
                <a:spcPct val="100000"/>
              </a:lnSpc>
              <a:spcBef>
                <a:spcPct val="0"/>
              </a:spcBef>
              <a:buFontTx/>
              <a:buNone/>
            </a:pPr>
            <a:r>
              <a:rPr lang="en-US" altLang="ka-GE" sz="1350" b="1" dirty="0">
                <a:solidFill>
                  <a:srgbClr val="FF0000"/>
                </a:solidFill>
                <a:latin typeface="Arial" panose="020B0604020202020204" pitchFamily="34" charset="0"/>
                <a:cs typeface="Arial" panose="020B0604020202020204" pitchFamily="34" charset="0"/>
              </a:rPr>
              <a:t> </a:t>
            </a:r>
          </a:p>
        </p:txBody>
      </p:sp>
      <p:sp>
        <p:nvSpPr>
          <p:cNvPr id="2561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5575783" y="4495800"/>
            <a:ext cx="33528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Tree>
    <p:extLst>
      <p:ext uri="{BB962C8B-B14F-4D97-AF65-F5344CB8AC3E}">
        <p14:creationId xmlns:p14="http://schemas.microsoft.com/office/powerpoint/2010/main" val="200468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408" y="5589240"/>
            <a:ext cx="1893597" cy="1268760"/>
          </a:xfrm>
          <a:prstGeom prst="rect">
            <a:avLst/>
          </a:prstGeom>
        </p:spPr>
      </p:pic>
      <p:sp>
        <p:nvSpPr>
          <p:cNvPr id="17410" name="Title 1"/>
          <p:cNvSpPr>
            <a:spLocks noGrp="1"/>
          </p:cNvSpPr>
          <p:nvPr>
            <p:ph type="title"/>
          </p:nvPr>
        </p:nvSpPr>
        <p:spPr>
          <a:xfrm>
            <a:off x="457200" y="457200"/>
            <a:ext cx="8229600" cy="685800"/>
          </a:xfrm>
        </p:spPr>
        <p:txBody>
          <a:bodyPr>
            <a:normAutofit/>
          </a:bodyPr>
          <a:lstStyle/>
          <a:p>
            <a:pPr algn="l" eaLnBrk="1" hangingPunct="1"/>
            <a:r>
              <a:rPr lang="en-US" altLang="en-US" sz="2800" dirty="0" smtClean="0">
                <a:solidFill>
                  <a:srgbClr val="002060"/>
                </a:solidFill>
                <a:effectLst/>
                <a:latin typeface="Arial" panose="020B0604020202020204" pitchFamily="34" charset="0"/>
                <a:cs typeface="Arial" panose="020B0604020202020204" pitchFamily="34" charset="0"/>
              </a:rPr>
              <a:t>Maternal and Child Health</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228600" y="1219200"/>
            <a:ext cx="8568952" cy="4662264"/>
          </a:xfrm>
        </p:spPr>
        <p:txBody>
          <a:bodyPr>
            <a:noAutofit/>
          </a:bodyPr>
          <a:lstStyle/>
          <a:p>
            <a:pPr marL="342900" lvl="1" indent="-342900">
              <a:spcBef>
                <a:spcPts val="600"/>
              </a:spcBef>
              <a:buFont typeface="Arial" charset="0"/>
              <a:buChar char="•"/>
            </a:pPr>
            <a:r>
              <a:rPr lang="en-GB" dirty="0"/>
              <a:t>Georgia Maternal &amp; </a:t>
            </a:r>
            <a:r>
              <a:rPr lang="en-GB" dirty="0" smtClean="0"/>
              <a:t>Newborn and Reproductive Health </a:t>
            </a:r>
            <a:r>
              <a:rPr lang="en-GB" dirty="0"/>
              <a:t>Strategy </a:t>
            </a:r>
            <a:r>
              <a:rPr lang="en-GB" dirty="0" smtClean="0"/>
              <a:t>2017-2030 and Action Plan 2017-2019</a:t>
            </a:r>
          </a:p>
          <a:p>
            <a:pPr marL="342900" lvl="1" indent="-342900">
              <a:spcBef>
                <a:spcPts val="600"/>
              </a:spcBef>
              <a:buFont typeface="Arial" charset="0"/>
              <a:buChar char="•"/>
            </a:pPr>
            <a:r>
              <a:rPr lang="en-US" altLang="en-US" sz="2400" dirty="0" smtClean="0"/>
              <a:t>Regionalization of maternal and newborn health services</a:t>
            </a:r>
            <a:endParaRPr lang="en-GB" altLang="en-US" dirty="0"/>
          </a:p>
          <a:p>
            <a:pPr marL="342900" lvl="1" indent="-342900">
              <a:spcBef>
                <a:spcPts val="600"/>
              </a:spcBef>
              <a:buFont typeface="Arial" charset="0"/>
              <a:buChar char="•"/>
            </a:pPr>
            <a:r>
              <a:rPr lang="en-US" dirty="0" smtClean="0"/>
              <a:t>Congenital </a:t>
            </a:r>
            <a:r>
              <a:rPr lang="en-US" dirty="0"/>
              <a:t>syphilis and mother-to-child transmission (MTCT) of HIV elimination plan </a:t>
            </a:r>
            <a:endParaRPr lang="en-US" dirty="0" smtClean="0"/>
          </a:p>
          <a:p>
            <a:pPr marL="342900" lvl="1" indent="-342900">
              <a:spcBef>
                <a:spcPts val="600"/>
              </a:spcBef>
              <a:buFont typeface="Arial" charset="0"/>
              <a:buChar char="•"/>
            </a:pPr>
            <a:r>
              <a:rPr lang="en-US" dirty="0" smtClean="0"/>
              <a:t>Universal newborn hearing screening program</a:t>
            </a:r>
            <a:endParaRPr lang="en-US" altLang="en-US" dirty="0"/>
          </a:p>
          <a:p>
            <a:pPr eaLnBrk="1" hangingPunct="1">
              <a:spcBef>
                <a:spcPts val="600"/>
              </a:spcBef>
            </a:pPr>
            <a:r>
              <a:rPr lang="en-US" altLang="en-US" dirty="0" smtClean="0"/>
              <a:t>Essential Nutrition Action Plan - folic </a:t>
            </a:r>
            <a:r>
              <a:rPr lang="en-US" altLang="en-US" dirty="0"/>
              <a:t>a</a:t>
            </a:r>
            <a:r>
              <a:rPr lang="en-US" altLang="en-US" dirty="0" smtClean="0"/>
              <a:t>cid </a:t>
            </a:r>
            <a:r>
              <a:rPr lang="en-US" altLang="en-US" dirty="0"/>
              <a:t>and </a:t>
            </a:r>
            <a:r>
              <a:rPr lang="en-US" altLang="en-US" dirty="0" smtClean="0"/>
              <a:t>iron </a:t>
            </a:r>
            <a:r>
              <a:rPr lang="en-US" altLang="en-US" dirty="0"/>
              <a:t>s</a:t>
            </a:r>
            <a:r>
              <a:rPr lang="en-US" altLang="en-US" dirty="0" smtClean="0"/>
              <a:t>upplements </a:t>
            </a:r>
            <a:r>
              <a:rPr lang="en-US" altLang="en-US" dirty="0"/>
              <a:t>for </a:t>
            </a:r>
            <a:r>
              <a:rPr lang="en-US" altLang="en-US" dirty="0" smtClean="0"/>
              <a:t>all pregnant women, breastfeeding promotion, </a:t>
            </a:r>
            <a:r>
              <a:rPr lang="en-AU" altLang="en-US" dirty="0" smtClean="0"/>
              <a:t>m</a:t>
            </a:r>
            <a:r>
              <a:rPr lang="en-AU" dirty="0" smtClean="0"/>
              <a:t>ultiple </a:t>
            </a:r>
            <a:r>
              <a:rPr lang="en-AU" dirty="0"/>
              <a:t>m</a:t>
            </a:r>
            <a:r>
              <a:rPr lang="en-AU" dirty="0" smtClean="0"/>
              <a:t>icronutrient supplementation </a:t>
            </a:r>
            <a:r>
              <a:rPr lang="en-AU" dirty="0"/>
              <a:t>for 6-23 </a:t>
            </a:r>
            <a:r>
              <a:rPr lang="en-AU" dirty="0" smtClean="0"/>
              <a:t>months </a:t>
            </a:r>
            <a:r>
              <a:rPr lang="en-AU" dirty="0"/>
              <a:t>children</a:t>
            </a:r>
            <a:r>
              <a:rPr lang="en-US" altLang="en-US" dirty="0"/>
              <a:t> </a:t>
            </a:r>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9"/>
          <p:cNvSpPr>
            <a:spLocks noChangeArrowheads="1"/>
          </p:cNvSpPr>
          <p:nvPr/>
        </p:nvSpPr>
        <p:spPr bwMode="auto">
          <a:xfrm>
            <a:off x="179301" y="1194375"/>
            <a:ext cx="5029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spcBef>
                <a:spcPct val="0"/>
              </a:spcBef>
              <a:buFontTx/>
              <a:buNone/>
              <a:defRPr/>
            </a:pPr>
            <a:r>
              <a:rPr lang="en-US" altLang="ka-GE" sz="1600" b="1" dirty="0">
                <a:solidFill>
                  <a:srgbClr val="003366"/>
                </a:solidFill>
              </a:rPr>
              <a:t>Georgia, together with other countries is actively involved in support of the 11 Action Package objectives</a:t>
            </a:r>
            <a:r>
              <a:rPr lang="en-US" altLang="ka-GE" sz="1600" b="1" dirty="0" smtClean="0">
                <a:solidFill>
                  <a:srgbClr val="003366"/>
                </a:solidFill>
              </a:rPr>
              <a:t>:</a:t>
            </a:r>
          </a:p>
          <a:p>
            <a:pPr>
              <a:spcBef>
                <a:spcPct val="0"/>
              </a:spcBef>
              <a:defRPr/>
            </a:pPr>
            <a:r>
              <a:rPr lang="en-US" altLang="ka-GE" sz="1600" b="1" dirty="0" smtClean="0">
                <a:solidFill>
                  <a:srgbClr val="C00000"/>
                </a:solidFill>
              </a:rPr>
              <a:t> </a:t>
            </a:r>
            <a:r>
              <a:rPr lang="en-US" altLang="ka-GE" sz="1600" b="1" dirty="0">
                <a:solidFill>
                  <a:srgbClr val="C00000"/>
                </a:solidFill>
              </a:rPr>
              <a:t>Real-Time Surveillance </a:t>
            </a:r>
            <a:r>
              <a:rPr lang="en-US" altLang="ka-GE" sz="1600" b="1" dirty="0">
                <a:solidFill>
                  <a:srgbClr val="003366"/>
                </a:solidFill>
              </a:rPr>
              <a:t>- as a leading </a:t>
            </a:r>
            <a:r>
              <a:rPr lang="en-US" altLang="ka-GE" sz="1600" b="1" dirty="0" smtClean="0">
                <a:solidFill>
                  <a:srgbClr val="003366"/>
                </a:solidFill>
              </a:rPr>
              <a:t>country</a:t>
            </a:r>
          </a:p>
          <a:p>
            <a:pPr>
              <a:spcBef>
                <a:spcPct val="0"/>
              </a:spcBef>
              <a:defRPr/>
            </a:pPr>
            <a:r>
              <a:rPr lang="en-US" altLang="ka-GE" sz="1600" b="1" dirty="0" smtClean="0">
                <a:solidFill>
                  <a:srgbClr val="C00000"/>
                </a:solidFill>
              </a:rPr>
              <a:t>National </a:t>
            </a:r>
            <a:r>
              <a:rPr lang="en-US" altLang="ka-GE" sz="1600" b="1" dirty="0">
                <a:solidFill>
                  <a:srgbClr val="C00000"/>
                </a:solidFill>
              </a:rPr>
              <a:t>Laboratory System </a:t>
            </a:r>
            <a:r>
              <a:rPr lang="en-US" altLang="ka-GE" sz="1600" b="1" dirty="0">
                <a:solidFill>
                  <a:srgbClr val="003366"/>
                </a:solidFill>
              </a:rPr>
              <a:t>– as the contributing country  </a:t>
            </a:r>
            <a:endParaRPr lang="en-US" altLang="ka-GE" sz="1600" b="1" dirty="0" smtClean="0">
              <a:solidFill>
                <a:srgbClr val="003366"/>
              </a:solidFill>
            </a:endParaRPr>
          </a:p>
          <a:p>
            <a:pPr>
              <a:spcBef>
                <a:spcPct val="0"/>
              </a:spcBef>
              <a:defRPr/>
            </a:pPr>
            <a:r>
              <a:rPr lang="en-US" altLang="ka-GE" sz="1600" b="1" dirty="0" smtClean="0">
                <a:solidFill>
                  <a:srgbClr val="C00000"/>
                </a:solidFill>
              </a:rPr>
              <a:t>Zoonotic </a:t>
            </a:r>
            <a:r>
              <a:rPr lang="en-US" altLang="ka-GE" sz="1600" b="1" dirty="0">
                <a:solidFill>
                  <a:srgbClr val="C00000"/>
                </a:solidFill>
              </a:rPr>
              <a:t>Diseases </a:t>
            </a:r>
            <a:r>
              <a:rPr lang="en-US" altLang="ka-GE" sz="1600" b="1" dirty="0">
                <a:solidFill>
                  <a:srgbClr val="003366"/>
                </a:solidFill>
              </a:rPr>
              <a:t>– as the contributin</a:t>
            </a:r>
            <a:r>
              <a:rPr lang="en-US" altLang="ka-GE" sz="1400" b="1" dirty="0">
                <a:solidFill>
                  <a:srgbClr val="003366"/>
                </a:solidFill>
              </a:rPr>
              <a:t>g country</a:t>
            </a:r>
            <a:endParaRPr lang="ka-GE" altLang="en-US" sz="1400" b="1" dirty="0">
              <a:solidFill>
                <a:srgbClr val="C00000"/>
              </a:solidFill>
            </a:endParaRPr>
          </a:p>
          <a:p>
            <a:pPr marL="0" indent="0">
              <a:spcBef>
                <a:spcPct val="0"/>
              </a:spcBef>
              <a:buFontTx/>
              <a:buNone/>
              <a:defRPr/>
            </a:pPr>
            <a:r>
              <a:rPr lang="en-US" altLang="ka-GE" sz="1400" b="1" dirty="0">
                <a:solidFill>
                  <a:srgbClr val="003366"/>
                </a:solidFill>
              </a:rPr>
              <a:t> </a:t>
            </a:r>
            <a:endParaRPr lang="ka-GE" altLang="ka-GE" sz="1400" b="1" dirty="0">
              <a:solidFill>
                <a:srgbClr val="003366"/>
              </a:solidFill>
            </a:endParaRPr>
          </a:p>
        </p:txBody>
      </p:sp>
      <p:sp>
        <p:nvSpPr>
          <p:cNvPr id="8" name="Title 1"/>
          <p:cNvSpPr txBox="1">
            <a:spLocks/>
          </p:cNvSpPr>
          <p:nvPr/>
        </p:nvSpPr>
        <p:spPr bwMode="auto">
          <a:xfrm>
            <a:off x="-670410" y="421175"/>
            <a:ext cx="9144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altLang="en-US" sz="2800" b="1" kern="0" dirty="0">
                <a:solidFill>
                  <a:srgbClr val="002060"/>
                </a:solidFill>
                <a:latin typeface="+mn-lt"/>
              </a:rPr>
              <a:t>Global Health Security Agenda</a:t>
            </a:r>
          </a:p>
        </p:txBody>
      </p:sp>
      <p:pic>
        <p:nvPicPr>
          <p:cNvPr id="256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75"/>
            <a:ext cx="42386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9"/>
          <p:cNvSpPr>
            <a:spLocks noChangeArrowheads="1"/>
          </p:cNvSpPr>
          <p:nvPr/>
        </p:nvSpPr>
        <p:spPr bwMode="auto">
          <a:xfrm>
            <a:off x="179301" y="3068960"/>
            <a:ext cx="41863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ka-GE" sz="2000" b="1" dirty="0">
              <a:solidFill>
                <a:srgbClr val="003366"/>
              </a:solidFill>
            </a:endParaRPr>
          </a:p>
          <a:p>
            <a:pPr>
              <a:spcBef>
                <a:spcPct val="0"/>
              </a:spcBef>
              <a:buFontTx/>
              <a:buNone/>
            </a:pPr>
            <a:endParaRPr lang="ka-GE" altLang="ka-GE" sz="2000" b="1" dirty="0">
              <a:solidFill>
                <a:srgbClr val="003366"/>
              </a:solidFill>
            </a:endParaRPr>
          </a:p>
        </p:txBody>
      </p:sp>
      <p:pic>
        <p:nvPicPr>
          <p:cNvPr id="2" name="Picture 1"/>
          <p:cNvPicPr>
            <a:picLocks noChangeAspect="1"/>
          </p:cNvPicPr>
          <p:nvPr/>
        </p:nvPicPr>
        <p:blipFill>
          <a:blip r:embed="rId4"/>
          <a:stretch>
            <a:fillRect/>
          </a:stretch>
        </p:blipFill>
        <p:spPr>
          <a:xfrm>
            <a:off x="4191000" y="2286000"/>
            <a:ext cx="4847852" cy="3662363"/>
          </a:xfrm>
          <a:prstGeom prst="rect">
            <a:avLst/>
          </a:prstGeom>
        </p:spPr>
      </p:pic>
    </p:spTree>
    <p:extLst>
      <p:ext uri="{BB962C8B-B14F-4D97-AF65-F5344CB8AC3E}">
        <p14:creationId xmlns:p14="http://schemas.microsoft.com/office/powerpoint/2010/main" val="1269561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solidFill>
                  <a:srgbClr val="002060"/>
                </a:solidFill>
                <a:effectLst/>
                <a:latin typeface="+mn-lt"/>
              </a:rPr>
              <a:t>Health management Information system</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marL="400050" lvl="1" indent="0">
              <a:buNone/>
            </a:pPr>
            <a:r>
              <a:rPr lang="en-US" dirty="0" smtClean="0">
                <a:latin typeface="Arial" panose="020B0604020202020204" pitchFamily="34" charset="0"/>
                <a:cs typeface="Arial" panose="020B0604020202020204" pitchFamily="34" charset="0"/>
              </a:rPr>
              <a:t>▪	</a:t>
            </a:r>
            <a:r>
              <a:rPr lang="en-US" dirty="0" smtClean="0"/>
              <a:t>Electronic </a:t>
            </a:r>
            <a:r>
              <a:rPr lang="en-US" dirty="0"/>
              <a:t>system and regulatory mechanisms for vital </a:t>
            </a:r>
            <a:r>
              <a:rPr lang="en-US" dirty="0" smtClean="0"/>
              <a:t>	events </a:t>
            </a:r>
            <a:r>
              <a:rPr lang="en-US" dirty="0"/>
              <a:t>registration (since 2011</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a:t>
            </a:r>
            <a:r>
              <a:rPr lang="en-US" dirty="0"/>
              <a:t>case-based reporting systems for in- and </a:t>
            </a:r>
            <a:r>
              <a:rPr lang="en-US" dirty="0" smtClean="0"/>
              <a:t>	outpatients </a:t>
            </a:r>
            <a:r>
              <a:rPr lang="en-US" dirty="0"/>
              <a:t>in health-care institutions (since </a:t>
            </a:r>
            <a:r>
              <a:rPr lang="en-US" dirty="0" smtClean="0"/>
              <a:t>2014)</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Population-based </a:t>
            </a:r>
            <a:r>
              <a:rPr lang="en-US" dirty="0"/>
              <a:t>cancer registry (since 2015</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Birth registry - new </a:t>
            </a:r>
            <a:r>
              <a:rPr lang="en-US" dirty="0"/>
              <a:t>electronic </a:t>
            </a:r>
            <a:r>
              <a:rPr lang="en-US" dirty="0" smtClean="0"/>
              <a:t>registration </a:t>
            </a:r>
            <a:r>
              <a:rPr lang="en-US" dirty="0"/>
              <a:t>for antenatal </a:t>
            </a:r>
            <a:r>
              <a:rPr lang="en-US" dirty="0" smtClean="0"/>
              <a:t>	and </a:t>
            </a:r>
            <a:r>
              <a:rPr lang="en-US" dirty="0"/>
              <a:t>obstetric services and the surveillance of maternal </a:t>
            </a:r>
            <a:r>
              <a:rPr lang="en-US" dirty="0" smtClean="0"/>
              <a:t>	and </a:t>
            </a:r>
            <a:r>
              <a:rPr lang="en-US" dirty="0"/>
              <a:t>child health (since 2016</a:t>
            </a:r>
            <a:r>
              <a:rPr lang="en-US" dirty="0" smtClean="0"/>
              <a:t>)</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E-prescription (2017)</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health </a:t>
            </a:r>
            <a:r>
              <a:rPr lang="en-US" dirty="0"/>
              <a:t>r</a:t>
            </a:r>
            <a:r>
              <a:rPr lang="en-US" dirty="0" smtClean="0"/>
              <a:t>ecords (2017)</a:t>
            </a:r>
          </a:p>
          <a:p>
            <a:pPr marL="400050" lvl="1" indent="0">
              <a:buNone/>
            </a:pPr>
            <a:endParaRPr lang="en-US" dirty="0"/>
          </a:p>
        </p:txBody>
      </p:sp>
    </p:spTree>
    <p:extLst>
      <p:ext uri="{BB962C8B-B14F-4D97-AF65-F5344CB8AC3E}">
        <p14:creationId xmlns:p14="http://schemas.microsoft.com/office/powerpoint/2010/main" val="138457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5561684"/>
              </p:ext>
            </p:extLst>
          </p:nvPr>
        </p:nvGraphicFramePr>
        <p:xfrm>
          <a:off x="628650" y="1466603"/>
          <a:ext cx="788670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87498" y="1565564"/>
            <a:ext cx="870751" cy="292388"/>
          </a:xfrm>
          <a:prstGeom prst="rect">
            <a:avLst/>
          </a:prstGeom>
          <a:noFill/>
        </p:spPr>
        <p:txBody>
          <a:bodyPr wrap="none" rtlCol="0">
            <a:spAutoFit/>
          </a:bodyPr>
          <a:lstStyle/>
          <a:p>
            <a:pPr algn="ctr"/>
            <a:r>
              <a:rPr lang="en-US" sz="13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0" y="-1"/>
            <a:ext cx="9131490" cy="605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214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28600" y="1600200"/>
            <a:ext cx="8763000" cy="4343400"/>
          </a:xfrm>
        </p:spPr>
        <p:txBody>
          <a:bodyPr>
            <a:normAutofit/>
          </a:bodyPr>
          <a:lstStyle/>
          <a:p>
            <a:pPr>
              <a:defRPr/>
            </a:pPr>
            <a:endParaRPr lang="ka-GE" sz="2000" dirty="0"/>
          </a:p>
          <a:p>
            <a:pPr lvl="1">
              <a:buFont typeface="Wingdings" pitchFamily="2" charset="2"/>
              <a:buChar char="ü"/>
              <a:defRPr/>
            </a:pPr>
            <a:endParaRPr lang="ka-GE" sz="2000" dirty="0"/>
          </a:p>
          <a:p>
            <a:pPr marL="0" indent="0">
              <a:buNone/>
              <a:defRPr/>
            </a:pPr>
            <a:endParaRPr lang="ka-GE" sz="2000" dirty="0"/>
          </a:p>
          <a:p>
            <a:pPr marL="457200" lvl="1" indent="0">
              <a:buNone/>
              <a:defRPr/>
            </a:pPr>
            <a:endParaRPr lang="ka-GE" sz="2000" b="1" dirty="0"/>
          </a:p>
          <a:p>
            <a:pPr>
              <a:defRPr/>
            </a:pPr>
            <a:endParaRPr lang="ka-GE" sz="2000" b="1" dirty="0"/>
          </a:p>
          <a:p>
            <a:pPr>
              <a:defRPr/>
            </a:pPr>
            <a:endParaRPr lang="ka-GE" sz="2000" b="1" dirty="0"/>
          </a:p>
          <a:p>
            <a:pPr>
              <a:defRPr/>
            </a:pPr>
            <a:endParaRPr lang="ka-GE" sz="2000" b="1" dirty="0"/>
          </a:p>
          <a:p>
            <a:pPr>
              <a:defRPr/>
            </a:pPr>
            <a:endParaRPr lang="ka-GE" sz="2000" b="1" dirty="0"/>
          </a:p>
          <a:p>
            <a:pPr>
              <a:defRPr/>
            </a:pPr>
            <a:endParaRPr lang="en-US" sz="2000" dirty="0"/>
          </a:p>
        </p:txBody>
      </p:sp>
      <p:sp>
        <p:nvSpPr>
          <p:cNvPr id="2" name="TextBox 1"/>
          <p:cNvSpPr txBox="1"/>
          <p:nvPr/>
        </p:nvSpPr>
        <p:spPr>
          <a:xfrm>
            <a:off x="2971800" y="452382"/>
            <a:ext cx="5791200" cy="523220"/>
          </a:xfrm>
          <a:prstGeom prst="rect">
            <a:avLst/>
          </a:prstGeom>
          <a:noFill/>
        </p:spPr>
        <p:txBody>
          <a:bodyPr wrap="square" rtlCol="0">
            <a:spAutoFit/>
          </a:bodyPr>
          <a:lstStyle/>
          <a:p>
            <a:pPr>
              <a:defRPr/>
            </a:pPr>
            <a:r>
              <a:rPr lang="en-US" sz="2800" b="1" dirty="0" smtClean="0">
                <a:solidFill>
                  <a:srgbClr val="002060"/>
                </a:solidFill>
                <a:latin typeface="Arial" panose="020B0604020202020204" pitchFamily="34" charset="0"/>
                <a:cs typeface="Arial" panose="020B0604020202020204" pitchFamily="34" charset="0"/>
              </a:rPr>
              <a:t>Human Resources</a:t>
            </a:r>
            <a:endParaRPr lang="ka-GE" sz="2800" b="1" dirty="0">
              <a:solidFill>
                <a:srgbClr val="002060"/>
              </a:solidFill>
              <a:latin typeface="+mn-lt"/>
              <a:cs typeface="Arial" panose="020B0604020202020204" pitchFamily="34" charset="0"/>
            </a:endParaRPr>
          </a:p>
        </p:txBody>
      </p:sp>
      <p:sp>
        <p:nvSpPr>
          <p:cNvPr id="6" name="Content Placeholder 1"/>
          <p:cNvSpPr txBox="1">
            <a:spLocks/>
          </p:cNvSpPr>
          <p:nvPr/>
        </p:nvSpPr>
        <p:spPr>
          <a:xfrm>
            <a:off x="457200" y="16002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ka-GE" sz="2000" b="1" dirty="0" smtClean="0"/>
          </a:p>
          <a:p>
            <a:pPr>
              <a:defRPr/>
            </a:pPr>
            <a:endParaRPr lang="ka-GE" sz="2000" b="1" dirty="0" smtClean="0"/>
          </a:p>
          <a:p>
            <a:pPr>
              <a:defRPr/>
            </a:pPr>
            <a:endParaRPr lang="ka-GE" sz="2000" b="1" dirty="0" smtClean="0"/>
          </a:p>
          <a:p>
            <a:pPr>
              <a:defRPr/>
            </a:pPr>
            <a:endParaRPr lang="ka-GE" sz="2000" b="1" dirty="0" smtClean="0"/>
          </a:p>
          <a:p>
            <a:pPr>
              <a:defRPr/>
            </a:pPr>
            <a:endParaRPr lang="en-US" sz="2000" dirty="0"/>
          </a:p>
        </p:txBody>
      </p:sp>
      <p:sp>
        <p:nvSpPr>
          <p:cNvPr id="4" name="Rectangle 3"/>
          <p:cNvSpPr/>
          <p:nvPr/>
        </p:nvSpPr>
        <p:spPr>
          <a:xfrm>
            <a:off x="190500" y="1143000"/>
            <a:ext cx="8763000" cy="6401753"/>
          </a:xfrm>
          <a:prstGeom prst="rect">
            <a:avLst/>
          </a:prstGeom>
        </p:spPr>
        <p:txBody>
          <a:bodyPr wrap="square">
            <a:spAutoFit/>
          </a:bodyPr>
          <a:lstStyle/>
          <a:p>
            <a:pPr>
              <a:defRPr/>
            </a:pPr>
            <a:r>
              <a:rPr lang="en-US" sz="2000" dirty="0" smtClean="0"/>
              <a:t>▪  HRH regulation and accreditation </a:t>
            </a:r>
          </a:p>
          <a:p>
            <a:pPr>
              <a:defRPr/>
            </a:pPr>
            <a:r>
              <a:rPr lang="en-US" sz="2000" dirty="0" smtClean="0"/>
              <a:t>	- Medical specialties and sub-specialties aligned with EU</a:t>
            </a:r>
          </a:p>
          <a:p>
            <a:pPr>
              <a:defRPr/>
            </a:pPr>
            <a:r>
              <a:rPr lang="en-US" sz="2000" dirty="0"/>
              <a:t>	</a:t>
            </a:r>
            <a:r>
              <a:rPr lang="en-US" sz="2000" dirty="0" smtClean="0"/>
              <a:t>- Medical residency programs updated/prepared in 56</a:t>
            </a:r>
          </a:p>
          <a:p>
            <a:pPr>
              <a:defRPr/>
            </a:pPr>
            <a:r>
              <a:rPr lang="en-US" sz="2000" dirty="0"/>
              <a:t>	</a:t>
            </a:r>
            <a:r>
              <a:rPr lang="en-US" sz="2000" dirty="0" smtClean="0"/>
              <a:t> medical specialties</a:t>
            </a:r>
          </a:p>
          <a:p>
            <a:pPr>
              <a:defRPr/>
            </a:pPr>
            <a:r>
              <a:rPr lang="en-US" sz="2000" dirty="0"/>
              <a:t>▪ </a:t>
            </a:r>
            <a:r>
              <a:rPr lang="en-US" sz="2000" dirty="0" smtClean="0"/>
              <a:t> Certification exam system revised </a:t>
            </a:r>
          </a:p>
          <a:p>
            <a:pPr>
              <a:defRPr/>
            </a:pPr>
            <a:r>
              <a:rPr lang="en-US" sz="2000" dirty="0"/>
              <a:t>	</a:t>
            </a:r>
            <a:r>
              <a:rPr lang="en-US" sz="2000" dirty="0" smtClean="0"/>
              <a:t>- New </a:t>
            </a:r>
            <a:r>
              <a:rPr lang="en-US" sz="2000" dirty="0"/>
              <a:t>instrument for accreditation of continuous medical education </a:t>
            </a:r>
          </a:p>
          <a:p>
            <a:pPr>
              <a:defRPr/>
            </a:pPr>
            <a:r>
              <a:rPr lang="en-US" sz="2000" dirty="0" smtClean="0"/>
              <a:t>	  program developed</a:t>
            </a:r>
          </a:p>
          <a:p>
            <a:pPr>
              <a:defRPr/>
            </a:pPr>
            <a:endParaRPr lang="en-US" sz="2000" dirty="0" smtClean="0"/>
          </a:p>
          <a:p>
            <a:pPr>
              <a:defRPr/>
            </a:pPr>
            <a:r>
              <a:rPr lang="en-US" sz="2000" dirty="0"/>
              <a:t>▪ </a:t>
            </a:r>
            <a:r>
              <a:rPr lang="en-US" sz="2000" dirty="0" smtClean="0"/>
              <a:t>  Labor market analyses initiated</a:t>
            </a:r>
          </a:p>
          <a:p>
            <a:pPr marL="342900" indent="-342900">
              <a:buFont typeface="Arial" panose="020B0604020202020204" pitchFamily="34" charset="0"/>
              <a:buChar char="•"/>
              <a:defRPr/>
            </a:pPr>
            <a:endParaRPr lang="en-US" sz="2000" dirty="0"/>
          </a:p>
          <a:p>
            <a:pPr>
              <a:defRPr/>
            </a:pPr>
            <a:r>
              <a:rPr lang="en-US" sz="2000" dirty="0"/>
              <a:t>▪ </a:t>
            </a:r>
            <a:r>
              <a:rPr lang="en-US" sz="2000" dirty="0" smtClean="0"/>
              <a:t>  Medical residency programs in several specialties funded by the</a:t>
            </a:r>
          </a:p>
          <a:p>
            <a:pPr>
              <a:defRPr/>
            </a:pPr>
            <a:r>
              <a:rPr lang="en-US" sz="2000" dirty="0"/>
              <a:t> </a:t>
            </a:r>
            <a:r>
              <a:rPr lang="en-US" sz="2000" dirty="0" smtClean="0"/>
              <a:t>   government </a:t>
            </a:r>
          </a:p>
          <a:p>
            <a:pPr marL="285750" indent="-285750">
              <a:buFont typeface="Arial" panose="020B0604020202020204" pitchFamily="34" charset="0"/>
              <a:buChar char="•"/>
              <a:defRPr/>
            </a:pPr>
            <a:endParaRPr lang="en-US" sz="2000" dirty="0" smtClean="0"/>
          </a:p>
          <a:p>
            <a:pPr marL="285750" indent="-285750">
              <a:defRPr/>
            </a:pPr>
            <a:endParaRPr lang="en-US" sz="2000" dirty="0" smtClean="0"/>
          </a:p>
          <a:p>
            <a:pPr>
              <a:defRPr/>
            </a:pPr>
            <a:endParaRPr lang="en-US" sz="2000" dirty="0" smtClean="0"/>
          </a:p>
          <a:p>
            <a:pPr marL="800100" lvl="1" indent="-342900">
              <a:defRPr/>
            </a:pPr>
            <a:endParaRPr lang="ka-GE" dirty="0" smtClean="0"/>
          </a:p>
          <a:p>
            <a:pPr marL="285750" indent="-285750">
              <a:buFont typeface="Arial" panose="020B0604020202020204" pitchFamily="34" charset="0"/>
              <a:buChar char="•"/>
              <a:defRPr/>
            </a:pPr>
            <a:endParaRPr lang="ka-GE" sz="2000" dirty="0"/>
          </a:p>
          <a:p>
            <a:pPr>
              <a:defRPr/>
            </a:pPr>
            <a:endParaRPr lang="ka-GE" dirty="0"/>
          </a:p>
          <a:p>
            <a:pPr marL="285750" indent="-285750">
              <a:buFont typeface="Arial" panose="020B0604020202020204" pitchFamily="34" charset="0"/>
              <a:buChar char="•"/>
              <a:defRPr/>
            </a:pPr>
            <a:endParaRPr lang="ka-GE" dirty="0"/>
          </a:p>
          <a:p>
            <a:pPr>
              <a:defRPr/>
            </a:pPr>
            <a:endParaRPr lang="ka-GE" dirty="0"/>
          </a:p>
          <a:p>
            <a:pPr marL="285750" indent="-285750">
              <a:buFont typeface="Arial" panose="020B0604020202020204" pitchFamily="34" charset="0"/>
              <a:buChar char="•"/>
              <a:defRPr/>
            </a:pPr>
            <a:endParaRPr lang="ka-GE" dirty="0"/>
          </a:p>
        </p:txBody>
      </p:sp>
    </p:spTree>
    <p:extLst>
      <p:ext uri="{BB962C8B-B14F-4D97-AF65-F5344CB8AC3E}">
        <p14:creationId xmlns:p14="http://schemas.microsoft.com/office/powerpoint/2010/main" val="967196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Challenges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endParaRPr lang="en-GB" b="0" dirty="0">
              <a:latin typeface="Arial" panose="020B0604020202020204" pitchFamily="34" charset="0"/>
              <a:cs typeface="Arial" panose="020B0604020202020204" pitchFamily="34" charset="0"/>
            </a:endParaRPr>
          </a:p>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high out-of-pocket </a:t>
            </a:r>
            <a:r>
              <a:rPr lang="en-GB" b="0" dirty="0" smtClean="0">
                <a:latin typeface="Arial" panose="020B0604020202020204" pitchFamily="34" charset="0"/>
                <a:cs typeface="Arial" panose="020B0604020202020204" pitchFamily="34" charset="0"/>
              </a:rPr>
              <a:t>payments</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Service delivery model is biased towards </a:t>
            </a:r>
          </a:p>
          <a:p>
            <a:pPr marL="0" indent="0">
              <a:buNone/>
            </a:pPr>
            <a:r>
              <a:rPr lang="en-US" b="0" dirty="0" smtClean="0">
                <a:latin typeface="Arial" panose="020B0604020202020204" pitchFamily="34" charset="0"/>
                <a:cs typeface="Arial" panose="020B0604020202020204" pitchFamily="34" charset="0"/>
              </a:rPr>
              <a:t>     hospital/emergency services, and less primary care </a:t>
            </a:r>
          </a:p>
          <a:p>
            <a:pPr marL="0" indent="0">
              <a:buNone/>
            </a:pPr>
            <a:r>
              <a:rPr lang="en-US" b="0" dirty="0" smtClean="0">
                <a:latin typeface="Arial" panose="020B0604020202020204" pitchFamily="34" charset="0"/>
                <a:cs typeface="Arial" panose="020B0604020202020204" pitchFamily="34" charset="0"/>
              </a:rPr>
              <a:t>     centered</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Purchasing strategies are low effective at ensuring quality</a:t>
            </a:r>
          </a:p>
          <a:p>
            <a:pPr marL="0" indent="0">
              <a:buNone/>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and containing costs</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919"/>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83176" y="270892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635748" y="4191000"/>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56695" y="5501659"/>
            <a:ext cx="864756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10</a:t>
            </a:r>
            <a:r>
              <a:rPr lang="en-US" b="1" dirty="0" smtClean="0"/>
              <a:t>2</a:t>
            </a:r>
            <a:r>
              <a:rPr lang="ka-GE" b="1" dirty="0" smtClean="0"/>
              <a:t> </a:t>
            </a:r>
            <a:r>
              <a:rPr lang="en-US" b="1" dirty="0" smtClean="0"/>
              <a:t>  </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5576" y="1189119"/>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0"/>
          </p:nvPr>
        </p:nvSpPr>
        <p:spPr>
          <a:xfrm>
            <a:off x="319312" y="5562600"/>
            <a:ext cx="3737610" cy="273844"/>
          </a:xfrm>
        </p:spPr>
        <p:txBody>
          <a:bodyPr/>
          <a:lstStyle/>
          <a:p>
            <a:pPr algn="l">
              <a:defRPr/>
            </a:pPr>
            <a:r>
              <a:rPr lang="en-US" dirty="0" smtClean="0"/>
              <a:t>Source:  2016</a:t>
            </a:r>
          </a:p>
          <a:p>
            <a:pPr algn="l">
              <a:defRPr/>
            </a:pPr>
            <a:endParaRPr lang="en-US" dirty="0"/>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2014</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213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1" y="6295988"/>
            <a:ext cx="7701339" cy="358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Placeholder 3"/>
          <p:cNvGraphicFramePr>
            <a:graphicFrameLocks/>
          </p:cNvGraphicFramePr>
          <p:nvPr>
            <p:extLst>
              <p:ext uri="{D42A27DB-BD31-4B8C-83A1-F6EECF244321}">
                <p14:modId xmlns:p14="http://schemas.microsoft.com/office/powerpoint/2010/main" val="3742474302"/>
              </p:ext>
            </p:extLst>
          </p:nvPr>
        </p:nvGraphicFramePr>
        <p:xfrm>
          <a:off x="6096000" y="1397001"/>
          <a:ext cx="2761184" cy="2142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2597334408"/>
              </p:ext>
            </p:extLst>
          </p:nvPr>
        </p:nvGraphicFramePr>
        <p:xfrm>
          <a:off x="1143000" y="1498600"/>
          <a:ext cx="3505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5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2"/>
            <a:ext cx="4648200" cy="617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7485965" y="5867400"/>
            <a:ext cx="369794" cy="304800"/>
          </a:xfrm>
          <a:prstGeom prst="rect">
            <a:avLst/>
          </a:prstGeom>
        </p:spPr>
      </p:pic>
    </p:spTree>
    <p:extLst>
      <p:ext uri="{BB962C8B-B14F-4D97-AF65-F5344CB8AC3E}">
        <p14:creationId xmlns:p14="http://schemas.microsoft.com/office/powerpoint/2010/main" val="358709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Effect>
                      <a14:brightnessContrast bright="40000"/>
                    </a14:imgEffect>
                  </a14:imgLayer>
                </a14:imgProps>
              </a:ext>
            </a:extLst>
          </a:blip>
          <a:stretch>
            <a:fillRect/>
          </a:stretch>
        </p:blipFill>
        <p:spPr>
          <a:xfrm>
            <a:off x="1167238" y="1072054"/>
            <a:ext cx="7165427" cy="5016816"/>
          </a:xfrm>
          <a:prstGeom prst="rect">
            <a:avLst/>
          </a:prstGeom>
        </p:spPr>
      </p:pic>
      <p:sp>
        <p:nvSpPr>
          <p:cNvPr id="3" name="Content Placeholder 2"/>
          <p:cNvSpPr>
            <a:spLocks noGrp="1"/>
          </p:cNvSpPr>
          <p:nvPr>
            <p:ph idx="1"/>
          </p:nvPr>
        </p:nvSpPr>
        <p:spPr>
          <a:xfrm>
            <a:off x="762000" y="457200"/>
            <a:ext cx="8127380" cy="935420"/>
          </a:xfrm>
          <a:noFill/>
        </p:spPr>
        <p:txBody>
          <a:bodyPr>
            <a:normAutofit/>
          </a:bodyPr>
          <a:lstStyle/>
          <a:p>
            <a:pPr marL="0" indent="0" algn="ctr">
              <a:buNone/>
            </a:pPr>
            <a:r>
              <a:rPr lang="en-US" sz="2800" dirty="0">
                <a:solidFill>
                  <a:srgbClr val="002060"/>
                </a:solidFill>
                <a:latin typeface="Arial" panose="020B0604020202020204" pitchFamily="34" charset="0"/>
                <a:cs typeface="Arial" panose="020B0604020202020204" pitchFamily="34" charset="0"/>
              </a:rPr>
              <a:t>Poverty Reduction and Shared Prosperity</a:t>
            </a:r>
          </a:p>
          <a:p>
            <a:pPr marL="0" indent="0">
              <a:buNone/>
            </a:pPr>
            <a:endParaRPr lang="en-US" dirty="0">
              <a:solidFill>
                <a:schemeClr val="tx2"/>
              </a:solidFill>
            </a:endParaRPr>
          </a:p>
        </p:txBody>
      </p:sp>
    </p:spTree>
    <p:extLst>
      <p:ext uri="{BB962C8B-B14F-4D97-AF65-F5344CB8AC3E}">
        <p14:creationId xmlns:p14="http://schemas.microsoft.com/office/powerpoint/2010/main" val="114484139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82000"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fontAlgn="base">
              <a:spcAft>
                <a:spcPct val="0"/>
              </a:spcAft>
            </a:pPr>
            <a:r>
              <a:rPr lang="en-GB" sz="2800" b="1" dirty="0" smtClean="0">
                <a:solidFill>
                  <a:srgbClr val="002060"/>
                </a:solidFill>
                <a:latin typeface="Arial" panose="020B0604020202020204" pitchFamily="34" charset="0"/>
                <a:cs typeface="Arial" panose="020B0604020202020204" pitchFamily="34" charset="0"/>
              </a:rPr>
              <a:t>Reforms have moved Georgia closer to universal health coverage</a:t>
            </a:r>
            <a:endParaRPr lang="en-GB" sz="2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91363503"/>
              </p:ext>
            </p:extLst>
          </p:nvPr>
        </p:nvGraphicFramePr>
        <p:xfrm>
          <a:off x="457200" y="1676400"/>
          <a:ext cx="8077200" cy="4281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80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5157</TotalTime>
  <Words>2362</Words>
  <Application>Microsoft Office PowerPoint</Application>
  <PresentationFormat>On-screen Show (4:3)</PresentationFormat>
  <Paragraphs>253</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MS PGothic</vt:lpstr>
      <vt:lpstr>Andes ExtraLight</vt:lpstr>
      <vt:lpstr>Arial</vt:lpstr>
      <vt:lpstr>Calibri</vt:lpstr>
      <vt:lpstr>Century Schoolbook</vt:lpstr>
      <vt:lpstr>Kozuka Mincho Pro H</vt:lpstr>
      <vt:lpstr>Sylfaen</vt:lpstr>
      <vt:lpstr>Times New Roman</vt:lpstr>
      <vt:lpstr>Tw Cen MT</vt:lpstr>
      <vt:lpstr>Wingdings</vt:lpstr>
      <vt:lpstr>სოფლის ექიმი პჯდ საბჭო 21 01 14 (4)</vt:lpstr>
      <vt:lpstr> HEALTH SYSTEM ACHIEVEMENTS AND CHALLENGES GEORGIA   </vt:lpstr>
      <vt:lpstr>25 years: Collapse, Stabilization, Acceleration …</vt:lpstr>
      <vt:lpstr>Demographic and Socio-Economic Situation, 2016 </vt:lpstr>
      <vt:lpstr>PowerPoint Presentation</vt:lpstr>
      <vt:lpstr>Non-communicable diseases are the primary driver of overall disease burden</vt:lpstr>
      <vt:lpstr>PowerPoint Presentation</vt:lpstr>
      <vt:lpstr>PowerPoint Presentation</vt:lpstr>
      <vt:lpstr>PowerPoint Presentation</vt:lpstr>
      <vt:lpstr>Reforms have moved Georgia closer to universal health coverage</vt:lpstr>
      <vt:lpstr>Health sector expenditures</vt:lpstr>
      <vt:lpstr>Out-of-pocket health expenditures</vt:lpstr>
      <vt:lpstr>Covering people: major increase population entitlement to publicly financed health services       </vt:lpstr>
      <vt:lpstr>Expanding benefits</vt:lpstr>
      <vt:lpstr>Number of ambulatory care visits per  capita</vt:lpstr>
      <vt:lpstr>PowerPoint Presentation</vt:lpstr>
      <vt:lpstr>2020 Targets: 90-95-95 </vt:lpstr>
      <vt:lpstr>Maternal and Child Health</vt:lpstr>
      <vt:lpstr>PowerPoint Presentation</vt:lpstr>
      <vt:lpstr>Health management Information system</vt:lpstr>
      <vt:lpstr>PowerPoint Presentation</vt:lpstr>
      <vt:lpstr>PowerPoint Presentation</vt:lpstr>
      <vt:lpstr>Challenges ...</vt:lpstr>
    </vt:vector>
  </TitlesOfParts>
  <Company>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Nino Berdzuli</cp:lastModifiedBy>
  <cp:revision>570</cp:revision>
  <cp:lastPrinted>2017-11-27T07:20:42Z</cp:lastPrinted>
  <dcterms:created xsi:type="dcterms:W3CDTF">2012-02-03T10:47:59Z</dcterms:created>
  <dcterms:modified xsi:type="dcterms:W3CDTF">2017-12-28T16:02:15Z</dcterms:modified>
</cp:coreProperties>
</file>