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7" r:id="rId1"/>
  </p:sldMasterIdLst>
  <p:sldIdLst>
    <p:sldId id="256" r:id="rId2"/>
    <p:sldId id="257" r:id="rId3"/>
    <p:sldId id="258" r:id="rId4"/>
    <p:sldId id="266" r:id="rId5"/>
    <p:sldId id="261" r:id="rId6"/>
    <p:sldId id="259" r:id="rId7"/>
    <p:sldId id="260" r:id="rId8"/>
    <p:sldId id="262" r:id="rId9"/>
    <p:sldId id="267" r:id="rId10"/>
    <p:sldId id="264" r:id="rId11"/>
    <p:sldId id="263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495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2" autoAdjust="0"/>
    <p:restoredTop sz="94707" autoAdjust="0"/>
  </p:normalViewPr>
  <p:slideViewPr>
    <p:cSldViewPr snapToGrid="0">
      <p:cViewPr varScale="1">
        <p:scale>
          <a:sx n="106" d="100"/>
          <a:sy n="106" d="100"/>
        </p:scale>
        <p:origin x="678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106819D-69F4-44D0-A44E-16E58B10C260}" type="datetimeFigureOut">
              <a:rPr lang="en-US" smtClean="0"/>
              <a:pPr/>
              <a:t>1/25/2017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4FDA11E-D8DF-4C62-B911-FD4545F4600E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4004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6819D-69F4-44D0-A44E-16E58B10C260}" type="datetimeFigureOut">
              <a:rPr lang="en-US" smtClean="0"/>
              <a:pPr/>
              <a:t>1/25/2017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DA11E-D8DF-4C62-B911-FD4545F460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820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6819D-69F4-44D0-A44E-16E58B10C260}" type="datetimeFigureOut">
              <a:rPr lang="en-US" smtClean="0"/>
              <a:pPr/>
              <a:t>1/25/2017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DA11E-D8DF-4C62-B911-FD4545F460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975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6819D-69F4-44D0-A44E-16E58B10C260}" type="datetimeFigureOut">
              <a:rPr lang="en-US" smtClean="0"/>
              <a:pPr/>
              <a:t>1/25/2017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DA11E-D8DF-4C62-B911-FD4545F460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644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6819D-69F4-44D0-A44E-16E58B10C260}" type="datetimeFigureOut">
              <a:rPr lang="en-US" smtClean="0"/>
              <a:pPr/>
              <a:t>1/25/2017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DA11E-D8DF-4C62-B911-FD4545F4600E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508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6819D-69F4-44D0-A44E-16E58B10C260}" type="datetimeFigureOut">
              <a:rPr lang="en-US" smtClean="0"/>
              <a:pPr/>
              <a:t>1/25/2017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DA11E-D8DF-4C62-B911-FD4545F460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052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6819D-69F4-44D0-A44E-16E58B10C260}" type="datetimeFigureOut">
              <a:rPr lang="en-US" smtClean="0"/>
              <a:pPr/>
              <a:t>1/25/2017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DA11E-D8DF-4C62-B911-FD4545F460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939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6819D-69F4-44D0-A44E-16E58B10C260}" type="datetimeFigureOut">
              <a:rPr lang="en-US" smtClean="0"/>
              <a:pPr/>
              <a:t>1/25/2017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DA11E-D8DF-4C62-B911-FD4545F460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635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6819D-69F4-44D0-A44E-16E58B10C260}" type="datetimeFigureOut">
              <a:rPr lang="en-US" smtClean="0"/>
              <a:pPr/>
              <a:t>1/25/2017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DA11E-D8DF-4C62-B911-FD4545F460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684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6819D-69F4-44D0-A44E-16E58B10C260}" type="datetimeFigureOut">
              <a:rPr lang="en-US" smtClean="0"/>
              <a:pPr/>
              <a:t>1/25/2017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DA11E-D8DF-4C62-B911-FD4545F460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176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6819D-69F4-44D0-A44E-16E58B10C260}" type="datetimeFigureOut">
              <a:rPr lang="en-US" smtClean="0"/>
              <a:pPr/>
              <a:t>1/25/2017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DA11E-D8DF-4C62-B911-FD4545F460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861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F106819D-69F4-44D0-A44E-16E58B10C260}" type="datetimeFigureOut">
              <a:rPr lang="en-US" smtClean="0"/>
              <a:pPr/>
              <a:t>1/25/2017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D4FDA11E-D8DF-4C62-B911-FD4545F460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781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8" r:id="rId1"/>
    <p:sldLayoutId id="2147483889" r:id="rId2"/>
    <p:sldLayoutId id="2147483890" r:id="rId3"/>
    <p:sldLayoutId id="2147483891" r:id="rId4"/>
    <p:sldLayoutId id="2147483892" r:id="rId5"/>
    <p:sldLayoutId id="2147483893" r:id="rId6"/>
    <p:sldLayoutId id="2147483894" r:id="rId7"/>
    <p:sldLayoutId id="2147483895" r:id="rId8"/>
    <p:sldLayoutId id="2147483896" r:id="rId9"/>
    <p:sldLayoutId id="2147483897" r:id="rId10"/>
    <p:sldLayoutId id="2147483898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tx1"/>
        </a:buClr>
        <a:buSzPct val="80000"/>
        <a:buFont typeface="Corbe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95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ka-GE" sz="2800" dirty="0" smtClean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სოციალური ინფორმაცია</a:t>
            </a:r>
            <a:endParaRPr lang="en-US" sz="2800" dirty="0">
              <a:ln w="0"/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9715" y="1594014"/>
            <a:ext cx="1457325" cy="12954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29468" y="1827377"/>
            <a:ext cx="4400550" cy="828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5320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95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143000" y="282317"/>
            <a:ext cx="9875520" cy="1356360"/>
          </a:xfrm>
        </p:spPr>
        <p:txBody>
          <a:bodyPr>
            <a:normAutofit/>
          </a:bodyPr>
          <a:lstStyle/>
          <a:p>
            <a:r>
              <a:rPr lang="ka-GE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პიროვნების შესახებ ინფორმაცია</a:t>
            </a:r>
            <a:endParaRPr lang="en-US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8229956" y="1810691"/>
            <a:ext cx="3584815" cy="45176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228600" indent="-182880">
              <a:lnSpc>
                <a:spcPct val="90000"/>
              </a:lnSpc>
              <a:spcBef>
                <a:spcPts val="1400"/>
              </a:spcBef>
              <a:buClr>
                <a:schemeClr val="tx1"/>
              </a:buClr>
              <a:buSzPct val="80000"/>
              <a:buFont typeface="Corbel" pitchFamily="34" charset="0"/>
              <a:buChar char="•"/>
              <a:defRPr sz="1200">
                <a:solidFill>
                  <a:srgbClr val="64951D"/>
                </a:solidFill>
              </a:defRPr>
            </a:lvl1pPr>
            <a:lvl2pPr lvl="1" indent="-18288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200"/>
            </a:lvl2pPr>
            <a:lvl3pPr marL="731520" indent="-18288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</a:lvl3pPr>
            <a:lvl4pPr marL="1005840" indent="-18288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/>
            </a:lvl4pPr>
            <a:lvl5pPr marL="1280160" indent="-18288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/>
            </a:lvl5pPr>
            <a:lvl6pPr marL="1600000" indent="-2286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/>
            </a:lvl6pPr>
            <a:lvl7pPr marL="1900000" indent="-2286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/>
            </a:lvl7pPr>
            <a:lvl8pPr marL="2200000" indent="-2286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/>
            </a:lvl8pPr>
            <a:lvl9pPr marL="2500000" indent="-2286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/>
            </a:lvl9pPr>
          </a:lstStyle>
          <a:p>
            <a:pPr marL="45720" indent="0">
              <a:buNone/>
            </a:pPr>
            <a:r>
              <a:rPr lang="ka-GE" dirty="0"/>
              <a:t>ფულადი შემოსავლები (C3, C4) –</a:t>
            </a:r>
            <a:endParaRPr lang="en-US" dirty="0"/>
          </a:p>
          <a:p>
            <a:pPr lvl="1">
              <a:lnSpc>
                <a:spcPct val="160000"/>
              </a:lnSpc>
            </a:pPr>
            <a:r>
              <a:rPr lang="ka-GE" dirty="0"/>
              <a:t>ხელფასი (C3.1) </a:t>
            </a:r>
          </a:p>
          <a:p>
            <a:pPr lvl="1"/>
            <a:r>
              <a:rPr lang="ka-GE" dirty="0"/>
              <a:t>სახელმწიფო პენსია (</a:t>
            </a:r>
            <a:r>
              <a:rPr lang="ka-GE" dirty="0" smtClean="0"/>
              <a:t>C3.3</a:t>
            </a:r>
            <a:r>
              <a:rPr lang="en-US" smtClean="0"/>
              <a:t>)</a:t>
            </a:r>
            <a:endParaRPr lang="ka-GE" dirty="0"/>
          </a:p>
          <a:p>
            <a:pPr lvl="1"/>
            <a:r>
              <a:rPr lang="ka-GE" dirty="0"/>
              <a:t>სოციალური პაკეტი (C3.4)</a:t>
            </a:r>
            <a:endParaRPr lang="en-US" dirty="0"/>
          </a:p>
          <a:p>
            <a:pPr lvl="1"/>
            <a:r>
              <a:rPr lang="ka-GE" dirty="0"/>
              <a:t>სახელმწიფო კომპენსაცია (C3.5) </a:t>
            </a:r>
          </a:p>
          <a:p>
            <a:pPr lvl="1"/>
            <a:r>
              <a:rPr lang="ka-GE" dirty="0"/>
              <a:t>დევნილთა შემწეობა (C3.8) </a:t>
            </a:r>
          </a:p>
          <a:p>
            <a:pPr lvl="1"/>
            <a:r>
              <a:rPr lang="ka-GE" dirty="0"/>
              <a:t>საარსებო შემწეობა (C3.9) </a:t>
            </a:r>
          </a:p>
          <a:p>
            <a:pPr lvl="1"/>
            <a:r>
              <a:rPr lang="ka-GE" dirty="0"/>
              <a:t>სხვა სოციალური დახმარება(C3.11)</a:t>
            </a:r>
          </a:p>
          <a:p>
            <a:pPr lvl="1"/>
            <a:r>
              <a:rPr lang="ka-GE" dirty="0"/>
              <a:t>მინდობით აღზრდის </a:t>
            </a:r>
            <a:r>
              <a:rPr lang="ka-GE" dirty="0" smtClean="0"/>
              <a:t>ანაზღაურება (C3.13)</a:t>
            </a:r>
            <a:endParaRPr lang="ka-GE" dirty="0"/>
          </a:p>
          <a:p>
            <a:pPr lvl="1"/>
            <a:r>
              <a:rPr lang="ka-GE" dirty="0"/>
              <a:t>სხვა არარეგულარული ფულადი შემოსავალი (C4.7)</a:t>
            </a:r>
            <a:endParaRPr lang="en-US" dirty="0"/>
          </a:p>
          <a:p>
            <a:pPr marL="45720" indent="0">
              <a:buNone/>
            </a:pPr>
            <a:r>
              <a:rPr lang="ka-GE" dirty="0"/>
              <a:t>ტრანსპორტი</a:t>
            </a:r>
            <a:endParaRPr lang="en-US" dirty="0"/>
          </a:p>
          <a:p>
            <a:pPr lvl="1"/>
            <a:endParaRPr lang="ka-GE" dirty="0" smtClean="0"/>
          </a:p>
          <a:p>
            <a:pPr lvl="1"/>
            <a:r>
              <a:rPr lang="ka-GE" dirty="0" smtClean="0"/>
              <a:t>ტიპი</a:t>
            </a:r>
          </a:p>
          <a:p>
            <a:pPr lvl="1"/>
            <a:r>
              <a:rPr lang="ka-GE" dirty="0" smtClean="0"/>
              <a:t>მოდელი </a:t>
            </a:r>
            <a:endParaRPr lang="en-US" dirty="0" smtClean="0"/>
          </a:p>
          <a:p>
            <a:pPr lvl="1"/>
            <a:r>
              <a:rPr lang="de-AT" dirty="0" smtClean="0"/>
              <a:t>სახელმწიფო </a:t>
            </a:r>
            <a:r>
              <a:rPr lang="ka-GE" dirty="0" smtClean="0"/>
              <a:t>ნომერი</a:t>
            </a:r>
            <a:endParaRPr lang="en-US" dirty="0"/>
          </a:p>
          <a:p>
            <a:pPr lvl="1"/>
            <a:r>
              <a:rPr lang="ka-GE" dirty="0"/>
              <a:t>გამოშვების წელი</a:t>
            </a:r>
            <a:endParaRPr lang="en-US" dirty="0"/>
          </a:p>
          <a:p>
            <a:pPr lvl="1"/>
            <a:r>
              <a:rPr lang="ka-GE" dirty="0"/>
              <a:t>გაფორმების თარიღი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777" y="1810691"/>
            <a:ext cx="2271713" cy="4038600"/>
          </a:xfrm>
          <a:prstGeom prst="rect">
            <a:avLst/>
          </a:prstGeom>
        </p:spPr>
      </p:pic>
      <p:sp>
        <p:nvSpPr>
          <p:cNvPr id="11" name="Content Placeholder 2"/>
          <p:cNvSpPr txBox="1">
            <a:spLocks/>
          </p:cNvSpPr>
          <p:nvPr/>
        </p:nvSpPr>
        <p:spPr>
          <a:xfrm>
            <a:off x="3608311" y="1810691"/>
            <a:ext cx="4399824" cy="41293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228600" indent="-182880">
              <a:lnSpc>
                <a:spcPct val="90000"/>
              </a:lnSpc>
              <a:spcBef>
                <a:spcPts val="1400"/>
              </a:spcBef>
              <a:buClr>
                <a:schemeClr val="tx1"/>
              </a:buClr>
              <a:buSzPct val="80000"/>
              <a:buFont typeface="Corbel" pitchFamily="34" charset="0"/>
              <a:buChar char="•"/>
              <a:defRPr>
                <a:solidFill>
                  <a:srgbClr val="64951D"/>
                </a:solidFill>
              </a:defRPr>
            </a:lvl1pPr>
            <a:lvl2pPr indent="-18288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2000"/>
            </a:lvl2pPr>
            <a:lvl3pPr marL="731520" indent="-18288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</a:lvl3pPr>
            <a:lvl4pPr marL="1005840" indent="-18288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/>
            </a:lvl4pPr>
            <a:lvl5pPr marL="1280160" indent="-18288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/>
            </a:lvl5pPr>
            <a:lvl6pPr marL="1600000" indent="-2286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/>
            </a:lvl6pPr>
            <a:lvl7pPr marL="1900000" indent="-2286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/>
            </a:lvl7pPr>
            <a:lvl8pPr marL="2200000" indent="-2286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/>
            </a:lvl8pPr>
            <a:lvl9pPr marL="2500000" indent="-2286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/>
            </a:lvl9pPr>
          </a:lstStyle>
          <a:p>
            <a:pPr marL="45720" indent="0">
              <a:buNone/>
            </a:pPr>
            <a:r>
              <a:rPr lang="ka-GE" sz="1200" dirty="0"/>
              <a:t>პიროვნების პერსონალური </a:t>
            </a:r>
            <a:r>
              <a:rPr lang="ka-GE" sz="1200" dirty="0" smtClean="0"/>
              <a:t>სტატუსები</a:t>
            </a:r>
          </a:p>
          <a:p>
            <a:pPr lvl="1">
              <a:lnSpc>
                <a:spcPct val="150000"/>
              </a:lnSpc>
            </a:pPr>
            <a:r>
              <a:rPr lang="ka-GE" sz="1200" dirty="0" smtClean="0"/>
              <a:t>საზღვრის </a:t>
            </a:r>
            <a:r>
              <a:rPr lang="ka-GE" sz="1200" dirty="0"/>
              <a:t>კვეთის </a:t>
            </a:r>
            <a:r>
              <a:rPr lang="en-US" sz="1200" dirty="0" smtClean="0"/>
              <a:t> </a:t>
            </a:r>
            <a:r>
              <a:rPr lang="ka-GE" sz="1200" dirty="0" smtClean="0"/>
              <a:t>(</a:t>
            </a:r>
            <a:r>
              <a:rPr lang="de-AT" sz="1200" dirty="0" smtClean="0"/>
              <a:t>გასვლის</a:t>
            </a:r>
            <a:r>
              <a:rPr lang="ka-GE" sz="1200" dirty="0" smtClean="0"/>
              <a:t>)</a:t>
            </a:r>
            <a:r>
              <a:rPr lang="de-AT" sz="1200" dirty="0" smtClean="0"/>
              <a:t> </a:t>
            </a:r>
            <a:r>
              <a:rPr lang="ka-GE" sz="1200" dirty="0" smtClean="0"/>
              <a:t>თარიღი</a:t>
            </a:r>
            <a:endParaRPr lang="en-US" sz="1200" dirty="0"/>
          </a:p>
          <a:p>
            <a:pPr lvl="1"/>
            <a:r>
              <a:rPr lang="ka-GE" sz="1200" dirty="0"/>
              <a:t>გაუქმებულია პირადი </a:t>
            </a:r>
            <a:r>
              <a:rPr lang="ka-GE" sz="1200" dirty="0" smtClean="0"/>
              <a:t>ნომერი</a:t>
            </a:r>
            <a:endParaRPr lang="de-AT" sz="1200" dirty="0" smtClean="0"/>
          </a:p>
          <a:p>
            <a:pPr lvl="1"/>
            <a:r>
              <a:rPr lang="ka-GE" sz="1200" dirty="0" smtClean="0"/>
              <a:t>წასულია </a:t>
            </a:r>
            <a:r>
              <a:rPr lang="ka-GE" sz="1200" dirty="0"/>
              <a:t>საზღვარგარეთ მუდმივად საცხოვრებლად</a:t>
            </a:r>
            <a:endParaRPr lang="en-US" sz="1200" dirty="0"/>
          </a:p>
          <a:p>
            <a:pPr lvl="1"/>
            <a:r>
              <a:rPr lang="ka-GE" sz="1200" dirty="0"/>
              <a:t>საკონსულო აღრიცხვაზე მყოფი</a:t>
            </a:r>
            <a:endParaRPr lang="en-US" sz="1200" dirty="0"/>
          </a:p>
          <a:p>
            <a:pPr lvl="1"/>
            <a:r>
              <a:rPr lang="ka-GE" sz="1200" dirty="0"/>
              <a:t>გარდაცვალება</a:t>
            </a:r>
            <a:endParaRPr lang="en-US" sz="1200" dirty="0"/>
          </a:p>
          <a:p>
            <a:pPr lvl="1"/>
            <a:r>
              <a:rPr lang="ka-GE" sz="1200" dirty="0"/>
              <a:t>სამოქ. რეესტრის მიხედვით არ აქვს ბაზაში რეგისტრაციის უფლება</a:t>
            </a:r>
            <a:endParaRPr lang="en-US" sz="1200" dirty="0"/>
          </a:p>
          <a:p>
            <a:pPr lvl="1"/>
            <a:r>
              <a:rPr lang="ka-GE" sz="1200" dirty="0"/>
              <a:t>უცხოეთში მცხოვრები თანამემამულე</a:t>
            </a:r>
            <a:endParaRPr lang="en-US" sz="1200" dirty="0"/>
          </a:p>
          <a:p>
            <a:pPr lvl="1"/>
            <a:r>
              <a:rPr lang="ka-GE" sz="1200" dirty="0"/>
              <a:t>პატიმრობაში თუ არის ან წინასწარ დაკავებაში </a:t>
            </a:r>
            <a:endParaRPr lang="en-US" sz="1200" dirty="0"/>
          </a:p>
          <a:p>
            <a:pPr marL="45720" indent="0">
              <a:buNone/>
            </a:pPr>
            <a:r>
              <a:rPr lang="ka-GE" sz="1200" dirty="0"/>
              <a:t>სააგენტოს </a:t>
            </a:r>
            <a:r>
              <a:rPr lang="ka-GE" sz="1200" dirty="0" smtClean="0"/>
              <a:t>სტატუსები</a:t>
            </a:r>
            <a:endParaRPr lang="en-US" sz="1200" dirty="0"/>
          </a:p>
          <a:p>
            <a:pPr lvl="1">
              <a:lnSpc>
                <a:spcPct val="150000"/>
              </a:lnSpc>
            </a:pPr>
            <a:r>
              <a:rPr lang="ka-GE" sz="1200" dirty="0"/>
              <a:t>1 წლიანი შეზღუდვა </a:t>
            </a:r>
            <a:endParaRPr lang="ka-GE" sz="1200" dirty="0" smtClean="0"/>
          </a:p>
          <a:p>
            <a:pPr lvl="1"/>
            <a:r>
              <a:rPr lang="ka-GE" sz="1200" dirty="0" smtClean="0"/>
              <a:t>პ</a:t>
            </a:r>
            <a:r>
              <a:rPr lang="de-AT" sz="1200" dirty="0" smtClean="0"/>
              <a:t>ი</a:t>
            </a:r>
            <a:r>
              <a:rPr lang="ka-GE" sz="1200" dirty="0" smtClean="0"/>
              <a:t>როვნების </a:t>
            </a:r>
            <a:r>
              <a:rPr lang="ka-GE" sz="1200" dirty="0"/>
              <a:t>რეგისტრაციის </a:t>
            </a:r>
            <a:r>
              <a:rPr lang="ka-GE" sz="1200" dirty="0" smtClean="0"/>
              <a:t>მისამართ(ებ)ი</a:t>
            </a:r>
            <a:r>
              <a:rPr lang="de-AT" sz="1200" dirty="0" smtClean="0"/>
              <a:t> (</a:t>
            </a:r>
            <a:r>
              <a:rPr lang="ka-GE" sz="1200" dirty="0" smtClean="0"/>
              <a:t>ბაზაში პიროვნების დუბლირების გამორიცხვის მიზნით </a:t>
            </a:r>
            <a:r>
              <a:rPr lang="de-AT" sz="1200" dirty="0" smtClean="0"/>
              <a:t>)</a:t>
            </a:r>
            <a:endParaRPr lang="ka-GE" sz="1200" dirty="0"/>
          </a:p>
          <a:p>
            <a:endParaRPr lang="ka-GE" sz="1200" dirty="0"/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857744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95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დამატებითი ღილაკები</a:t>
            </a:r>
            <a:endParaRPr lang="en-US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143000" y="2057400"/>
            <a:ext cx="6661087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dirty="0" smtClean="0">
                <a:solidFill>
                  <a:srgbClr val="64951D"/>
                </a:solidFill>
              </a:rPr>
              <a:t>პაროლის შეცვლა</a:t>
            </a:r>
          </a:p>
          <a:p>
            <a:r>
              <a:rPr lang="ka-GE" dirty="0" smtClean="0">
                <a:solidFill>
                  <a:srgbClr val="64951D"/>
                </a:solidFill>
              </a:rPr>
              <a:t>ლოგების გაგზავნა </a:t>
            </a:r>
            <a:r>
              <a:rPr lang="ka-GE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(ტექნიკური ინფორმაციის გაგზავნა სისტემის ფუნქციონირებაზე საჭიროების შემთხვევაში)</a:t>
            </a:r>
          </a:p>
          <a:p>
            <a:r>
              <a:rPr lang="en-US" dirty="0" smtClean="0">
                <a:solidFill>
                  <a:srgbClr val="64951D"/>
                </a:solidFill>
              </a:rPr>
              <a:t>გ</a:t>
            </a:r>
            <a:r>
              <a:rPr lang="ka-GE" dirty="0" smtClean="0">
                <a:solidFill>
                  <a:srgbClr val="64951D"/>
                </a:solidFill>
              </a:rPr>
              <a:t>ამოსვლა </a:t>
            </a:r>
            <a:r>
              <a:rPr lang="ka-GE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(სისტემიდან გამოსვლა)</a:t>
            </a:r>
          </a:p>
          <a:p>
            <a:pPr marL="45720" indent="0">
              <a:buNone/>
            </a:pPr>
            <a:endParaRPr lang="ka-GE" dirty="0" smtClean="0">
              <a:solidFill>
                <a:srgbClr val="64951D"/>
              </a:solidFill>
            </a:endParaRPr>
          </a:p>
          <a:p>
            <a:endParaRPr lang="ka-GE" dirty="0" smtClean="0">
              <a:solidFill>
                <a:srgbClr val="64951D"/>
              </a:solidFill>
            </a:endParaRPr>
          </a:p>
          <a:p>
            <a:endParaRPr lang="en-US" dirty="0">
              <a:solidFill>
                <a:srgbClr val="64951D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7862" y="1965960"/>
            <a:ext cx="2271713" cy="403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254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95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ka-GE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დამატებითი ინფორმაციის</a:t>
            </a:r>
            <a:r>
              <a:rPr lang="ka-GE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თ</a:t>
            </a:r>
            <a:r>
              <a:rPr lang="ka-GE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ვის დაუკავშირდით </a:t>
            </a:r>
            <a:r>
              <a:rPr lang="ka-GE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სააგენტოს </a:t>
            </a:r>
            <a:r>
              <a:rPr 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IT </a:t>
            </a:r>
            <a:r>
              <a:rPr lang="ka-GE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დეპარტამენტს</a:t>
            </a:r>
            <a:endParaRPr lang="en-US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740529" y="2745463"/>
            <a:ext cx="6661087" cy="35738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ka-GE" dirty="0" smtClean="0">
                <a:solidFill>
                  <a:srgbClr val="64951D"/>
                </a:solidFill>
                <a:latin typeface="+mj-lt"/>
              </a:rPr>
              <a:t>ანი მიგრიაული</a:t>
            </a:r>
          </a:p>
          <a:p>
            <a:pPr marL="45720" indent="0">
              <a:buNone/>
            </a:pPr>
            <a:r>
              <a:rPr lang="ka-GE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ელექტრონული ფოსტა: </a:t>
            </a: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amigriauli@ssa.gov.ge</a:t>
            </a:r>
            <a:r>
              <a:rPr lang="ka-GE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 </a:t>
            </a:r>
          </a:p>
          <a:p>
            <a:pPr marL="45720" indent="0">
              <a:buNone/>
            </a:pPr>
            <a:r>
              <a:rPr lang="ka-GE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ტელ</a:t>
            </a:r>
            <a:r>
              <a:rPr lang="ka-GE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: </a:t>
            </a:r>
            <a:r>
              <a:rPr lang="ka-GE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591 81 72 32</a:t>
            </a:r>
          </a:p>
          <a:p>
            <a:pPr marL="45720" indent="0">
              <a:buNone/>
            </a:pPr>
            <a:endParaRPr lang="ka-GE" dirty="0">
              <a:solidFill>
                <a:srgbClr val="64951D"/>
              </a:solidFill>
              <a:latin typeface="+mj-lt"/>
            </a:endParaRPr>
          </a:p>
          <a:p>
            <a:pPr marL="45720" indent="0">
              <a:buNone/>
            </a:pPr>
            <a:r>
              <a:rPr lang="ka-GE" dirty="0" smtClean="0">
                <a:solidFill>
                  <a:srgbClr val="64951D"/>
                </a:solidFill>
                <a:latin typeface="+mj-lt"/>
              </a:rPr>
              <a:t>მარი გელაშვილი</a:t>
            </a:r>
          </a:p>
          <a:p>
            <a:pPr marL="45720" indent="0">
              <a:buNone/>
            </a:pPr>
            <a:r>
              <a:rPr lang="ka-GE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ელექტრონული ფოსტა: </a:t>
            </a:r>
            <a: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magelashvili@ssa.gov.ge</a:t>
            </a:r>
            <a:r>
              <a:rPr lang="ka-GE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 </a:t>
            </a:r>
            <a:endParaRPr lang="ka-GE" sz="180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marL="45720" indent="0">
              <a:buNone/>
            </a:pPr>
            <a:r>
              <a:rPr lang="ka-GE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ტელ: </a:t>
            </a:r>
            <a: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ylfaen" panose="010A0502050306030303" pitchFamily="18" charset="0"/>
              </a:rPr>
              <a:t>593 000 121</a:t>
            </a:r>
            <a:endParaRPr lang="ka-GE" sz="1800" dirty="0">
              <a:solidFill>
                <a:schemeClr val="tx1">
                  <a:lumMod val="65000"/>
                  <a:lumOff val="35000"/>
                </a:schemeClr>
              </a:solidFill>
              <a:latin typeface="Sylfaen" panose="010A0502050306030303" pitchFamily="18" charset="0"/>
            </a:endParaRPr>
          </a:p>
          <a:p>
            <a:pPr marL="45720" indent="0">
              <a:buNone/>
            </a:pPr>
            <a:endParaRPr lang="ka-GE" dirty="0" smtClean="0">
              <a:solidFill>
                <a:srgbClr val="64951D"/>
              </a:solidFill>
              <a:latin typeface="+mj-lt"/>
            </a:endParaRPr>
          </a:p>
          <a:p>
            <a:pPr marL="45720" indent="0">
              <a:buNone/>
            </a:pPr>
            <a:endParaRPr lang="ka-GE" dirty="0" smtClean="0">
              <a:solidFill>
                <a:srgbClr val="64951D"/>
              </a:solidFill>
              <a:latin typeface="+mj-lt"/>
            </a:endParaRPr>
          </a:p>
          <a:p>
            <a:endParaRPr lang="ka-GE" dirty="0" smtClean="0">
              <a:solidFill>
                <a:srgbClr val="64951D"/>
              </a:solidFill>
              <a:latin typeface="+mj-lt"/>
            </a:endParaRPr>
          </a:p>
          <a:p>
            <a:endParaRPr lang="en-US" dirty="0">
              <a:solidFill>
                <a:srgbClr val="64951D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11443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95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მობილურ აპლიკაციის ინტერფეისი</a:t>
            </a:r>
            <a:endParaRPr lang="en-US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1" y="2057400"/>
            <a:ext cx="7046140" cy="4038600"/>
          </a:xfrm>
        </p:spPr>
        <p:txBody>
          <a:bodyPr/>
          <a:lstStyle/>
          <a:p>
            <a:r>
              <a:rPr lang="ka-GE" dirty="0" smtClean="0">
                <a:solidFill>
                  <a:srgbClr val="64951D"/>
                </a:solidFill>
              </a:rPr>
              <a:t>რეგისტრაცია</a:t>
            </a:r>
          </a:p>
          <a:p>
            <a:r>
              <a:rPr lang="ka-GE" dirty="0" smtClean="0">
                <a:solidFill>
                  <a:srgbClr val="64951D"/>
                </a:solidFill>
              </a:rPr>
              <a:t>ავტორიზაცია</a:t>
            </a:r>
          </a:p>
          <a:p>
            <a:r>
              <a:rPr lang="ka-GE" dirty="0" smtClean="0">
                <a:solidFill>
                  <a:srgbClr val="64951D"/>
                </a:solidFill>
              </a:rPr>
              <a:t>ელექტროენერგიის</a:t>
            </a:r>
            <a:r>
              <a:rPr lang="en-US" dirty="0" smtClean="0">
                <a:solidFill>
                  <a:srgbClr val="64951D"/>
                </a:solidFill>
              </a:rPr>
              <a:t> </a:t>
            </a:r>
            <a:r>
              <a:rPr lang="ka-GE" dirty="0" smtClean="0">
                <a:solidFill>
                  <a:srgbClr val="64951D"/>
                </a:solidFill>
              </a:rPr>
              <a:t>აბონენტის ნომრის დამატება</a:t>
            </a:r>
          </a:p>
          <a:p>
            <a:r>
              <a:rPr lang="ka-GE" dirty="0" smtClean="0">
                <a:solidFill>
                  <a:srgbClr val="64951D"/>
                </a:solidFill>
              </a:rPr>
              <a:t>პიროვნების დამატება</a:t>
            </a:r>
          </a:p>
          <a:p>
            <a:r>
              <a:rPr lang="ka-GE" dirty="0" smtClean="0">
                <a:solidFill>
                  <a:srgbClr val="64951D"/>
                </a:solidFill>
              </a:rPr>
              <a:t>ინფორმაციის გამოტანა</a:t>
            </a:r>
          </a:p>
          <a:p>
            <a:endParaRPr lang="ka-GE" dirty="0" smtClean="0">
              <a:solidFill>
                <a:srgbClr val="64951D"/>
              </a:solidFill>
            </a:endParaRPr>
          </a:p>
          <a:p>
            <a:endParaRPr lang="ka-GE" dirty="0" smtClean="0">
              <a:solidFill>
                <a:srgbClr val="64951D"/>
              </a:solidFill>
            </a:endParaRPr>
          </a:p>
          <a:p>
            <a:endParaRPr lang="en-US" dirty="0">
              <a:solidFill>
                <a:srgbClr val="6495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8581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95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რეგისტრაციის გვერდი</a:t>
            </a:r>
            <a:endParaRPr lang="en-US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143000" y="2057400"/>
            <a:ext cx="5387109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dirty="0" smtClean="0">
                <a:solidFill>
                  <a:srgbClr val="64951D"/>
                </a:solidFill>
              </a:rPr>
              <a:t>სოციალური აგენტის პირადი </a:t>
            </a:r>
            <a:r>
              <a:rPr lang="ka-GE" dirty="0">
                <a:solidFill>
                  <a:srgbClr val="64951D"/>
                </a:solidFill>
              </a:rPr>
              <a:t>ნომერი </a:t>
            </a:r>
            <a:r>
              <a:rPr lang="ka-GE" dirty="0">
                <a:solidFill>
                  <a:schemeClr val="bg2">
                    <a:lumMod val="50000"/>
                  </a:schemeClr>
                </a:solidFill>
              </a:rPr>
              <a:t>(ადმინისტრატორი არეგისტრირებს წინასწარ)</a:t>
            </a:r>
            <a:endParaRPr lang="ka-GE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ka-GE" dirty="0" smtClean="0">
                <a:solidFill>
                  <a:srgbClr val="64951D"/>
                </a:solidFill>
              </a:rPr>
              <a:t>პაროლი</a:t>
            </a:r>
          </a:p>
          <a:p>
            <a:r>
              <a:rPr lang="ka-GE" dirty="0" smtClean="0">
                <a:solidFill>
                  <a:srgbClr val="64951D"/>
                </a:solidFill>
              </a:rPr>
              <a:t>პაროლი განმეორებით</a:t>
            </a:r>
          </a:p>
          <a:p>
            <a:r>
              <a:rPr lang="en-US" dirty="0" smtClean="0">
                <a:solidFill>
                  <a:srgbClr val="64951D"/>
                </a:solidFill>
              </a:rPr>
              <a:t>Sms </a:t>
            </a:r>
            <a:r>
              <a:rPr lang="ka-GE" dirty="0" smtClean="0">
                <a:solidFill>
                  <a:srgbClr val="64951D"/>
                </a:solidFill>
              </a:rPr>
              <a:t>კოდი (უსაფრთხოების გამო)</a:t>
            </a:r>
          </a:p>
          <a:p>
            <a:pPr marL="45720" indent="0">
              <a:buNone/>
            </a:pPr>
            <a:endParaRPr lang="ka-GE" dirty="0" smtClean="0">
              <a:solidFill>
                <a:srgbClr val="64951D"/>
              </a:solidFill>
            </a:endParaRPr>
          </a:p>
          <a:p>
            <a:endParaRPr lang="ka-GE" dirty="0" smtClean="0">
              <a:solidFill>
                <a:srgbClr val="64951D"/>
              </a:solidFill>
            </a:endParaRPr>
          </a:p>
          <a:p>
            <a:endParaRPr lang="en-US" dirty="0">
              <a:solidFill>
                <a:srgbClr val="64951D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0097" y="2057400"/>
            <a:ext cx="2271712" cy="4038600"/>
          </a:xfrm>
        </p:spPr>
      </p:pic>
    </p:spTree>
    <p:extLst>
      <p:ext uri="{BB962C8B-B14F-4D97-AF65-F5344CB8AC3E}">
        <p14:creationId xmlns:p14="http://schemas.microsoft.com/office/powerpoint/2010/main" val="2552723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95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ავტორიზაციის გვერდი</a:t>
            </a:r>
            <a:endParaRPr lang="en-US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143000" y="2057400"/>
            <a:ext cx="5387109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dirty="0" smtClean="0">
                <a:solidFill>
                  <a:srgbClr val="64951D"/>
                </a:solidFill>
              </a:rPr>
              <a:t>სოციალური აგენტის პირადი ნომერი</a:t>
            </a:r>
          </a:p>
          <a:p>
            <a:r>
              <a:rPr lang="ka-GE" dirty="0" smtClean="0">
                <a:solidFill>
                  <a:srgbClr val="64951D"/>
                </a:solidFill>
              </a:rPr>
              <a:t>პაროლი</a:t>
            </a:r>
          </a:p>
          <a:p>
            <a:r>
              <a:rPr lang="en-US" dirty="0" smtClean="0">
                <a:solidFill>
                  <a:srgbClr val="64951D"/>
                </a:solidFill>
              </a:rPr>
              <a:t>Sms </a:t>
            </a:r>
            <a:r>
              <a:rPr lang="ka-GE" dirty="0">
                <a:solidFill>
                  <a:srgbClr val="64951D"/>
                </a:solidFill>
              </a:rPr>
              <a:t>კოდი (უსაფრთხოების გამო)</a:t>
            </a:r>
            <a:endParaRPr lang="ka-GE" dirty="0" smtClean="0">
              <a:solidFill>
                <a:srgbClr val="64951D"/>
              </a:solidFill>
            </a:endParaRPr>
          </a:p>
          <a:p>
            <a:pPr marL="45720" indent="0">
              <a:buNone/>
            </a:pPr>
            <a:endParaRPr lang="ka-GE" dirty="0" smtClean="0">
              <a:solidFill>
                <a:srgbClr val="64951D"/>
              </a:solidFill>
            </a:endParaRPr>
          </a:p>
          <a:p>
            <a:endParaRPr lang="ka-GE" dirty="0" smtClean="0">
              <a:solidFill>
                <a:srgbClr val="64951D"/>
              </a:solidFill>
            </a:endParaRPr>
          </a:p>
          <a:p>
            <a:endParaRPr lang="en-US" dirty="0">
              <a:solidFill>
                <a:srgbClr val="64951D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3689" y="2057400"/>
            <a:ext cx="2271712" cy="4038600"/>
          </a:xfrm>
        </p:spPr>
      </p:pic>
    </p:spTree>
    <p:extLst>
      <p:ext uri="{BB962C8B-B14F-4D97-AF65-F5344CB8AC3E}">
        <p14:creationId xmlns:p14="http://schemas.microsoft.com/office/powerpoint/2010/main" val="70510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95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ინფორმაციის </a:t>
            </a:r>
            <a:r>
              <a:rPr lang="ka-GE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დამატება</a:t>
            </a:r>
            <a:r>
              <a:rPr 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ka-GE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ხორციელდება </a:t>
            </a:r>
            <a:r>
              <a:rPr lang="ka-GE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შესაბამისი </a:t>
            </a:r>
            <a:r>
              <a:rPr lang="ka-GE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ღილაკებით</a:t>
            </a:r>
            <a:endParaRPr lang="en-US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761837" y="2752436"/>
            <a:ext cx="6236855" cy="154700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50000"/>
              </a:lnSpc>
              <a:buNone/>
            </a:pPr>
            <a:r>
              <a:rPr lang="ka-GE" dirty="0" smtClean="0">
                <a:solidFill>
                  <a:srgbClr val="64951D"/>
                </a:solidFill>
              </a:rPr>
              <a:t>ელექტროენერგიის </a:t>
            </a:r>
            <a:r>
              <a:rPr lang="ka-GE" dirty="0">
                <a:solidFill>
                  <a:srgbClr val="64951D"/>
                </a:solidFill>
              </a:rPr>
              <a:t>აბონენტის ნომრის </a:t>
            </a:r>
            <a:r>
              <a:rPr lang="ka-GE" dirty="0" smtClean="0">
                <a:solidFill>
                  <a:srgbClr val="64951D"/>
                </a:solidFill>
              </a:rPr>
              <a:t>დამატება</a:t>
            </a:r>
            <a:endParaRPr lang="en-US" dirty="0" smtClean="0">
              <a:solidFill>
                <a:srgbClr val="64951D"/>
              </a:solidFill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ka-GE" dirty="0" smtClean="0">
                <a:solidFill>
                  <a:srgbClr val="64951D"/>
                </a:solidFill>
              </a:rPr>
              <a:t>პიროვნების დამატება</a:t>
            </a:r>
          </a:p>
          <a:p>
            <a:endParaRPr lang="en-US" dirty="0">
              <a:solidFill>
                <a:srgbClr val="64951D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700" y="2874473"/>
            <a:ext cx="502137" cy="42285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668" y="3419362"/>
            <a:ext cx="521169" cy="43887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7447" y="2057401"/>
            <a:ext cx="2271712" cy="4038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370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95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ელექტროენერგიის აბონენტის ნომრის </a:t>
            </a:r>
            <a:r>
              <a:rPr lang="ka-GE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დამატება</a:t>
            </a:r>
            <a:endParaRPr lang="en-US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1143001" y="2057400"/>
            <a:ext cx="5562599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50000"/>
              </a:lnSpc>
              <a:buNone/>
            </a:pPr>
            <a:r>
              <a:rPr lang="ka-GE" dirty="0" smtClean="0">
                <a:solidFill>
                  <a:srgbClr val="64951D"/>
                </a:solidFill>
              </a:rPr>
              <a:t>სინქრონიზაცის ღილაკით ხორციელდება </a:t>
            </a:r>
            <a:r>
              <a:rPr lang="ka-GE" dirty="0">
                <a:solidFill>
                  <a:srgbClr val="64951D"/>
                </a:solidFill>
              </a:rPr>
              <a:t>აბონენტის </a:t>
            </a:r>
            <a:r>
              <a:rPr lang="ka-GE" dirty="0" smtClean="0">
                <a:solidFill>
                  <a:srgbClr val="64951D"/>
                </a:solidFill>
              </a:rPr>
              <a:t>ნომრის გადამოწმება და ინფორმაციის გამოტანა. </a:t>
            </a:r>
          </a:p>
          <a:p>
            <a:pPr marL="45720" indent="0">
              <a:lnSpc>
                <a:spcPct val="150000"/>
              </a:lnSpc>
              <a:buNone/>
            </a:pPr>
            <a:r>
              <a:rPr lang="ka-GE" dirty="0" smtClean="0">
                <a:solidFill>
                  <a:srgbClr val="64951D"/>
                </a:solidFill>
              </a:rPr>
              <a:t>დამატების ღილაკით ემატება სიაში.</a:t>
            </a:r>
          </a:p>
          <a:p>
            <a:endParaRPr lang="ka-GE" dirty="0" smtClean="0">
              <a:solidFill>
                <a:srgbClr val="64951D"/>
              </a:solidFill>
            </a:endParaRPr>
          </a:p>
          <a:p>
            <a:endParaRPr lang="ka-GE" dirty="0" smtClean="0">
              <a:solidFill>
                <a:srgbClr val="64951D"/>
              </a:solidFill>
            </a:endParaRPr>
          </a:p>
          <a:p>
            <a:endParaRPr lang="en-US" dirty="0">
              <a:solidFill>
                <a:srgbClr val="64951D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7754" y="2057400"/>
            <a:ext cx="2271712" cy="403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9524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95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პიროვნების დამატება</a:t>
            </a:r>
            <a:endParaRPr lang="en-US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143001" y="2057400"/>
            <a:ext cx="5562599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50000"/>
              </a:lnSpc>
              <a:buNone/>
            </a:pPr>
            <a:r>
              <a:rPr lang="ka-GE" dirty="0" smtClean="0">
                <a:solidFill>
                  <a:srgbClr val="64951D"/>
                </a:solidFill>
              </a:rPr>
              <a:t>პირადი ნომრის სინქრონიზაციით ხორციელდება პიროვნების გადამოწმება და ინფორმაციის გამოტანა.</a:t>
            </a:r>
          </a:p>
          <a:p>
            <a:pPr marL="45720" indent="0">
              <a:lnSpc>
                <a:spcPct val="150000"/>
              </a:lnSpc>
              <a:buNone/>
            </a:pPr>
            <a:r>
              <a:rPr lang="ka-GE" dirty="0" smtClean="0">
                <a:solidFill>
                  <a:srgbClr val="64951D"/>
                </a:solidFill>
              </a:rPr>
              <a:t> დამატების ღილაკით ემატება სიაში.</a:t>
            </a:r>
          </a:p>
          <a:p>
            <a:pPr marL="45720" indent="0">
              <a:buNone/>
            </a:pPr>
            <a:endParaRPr lang="ka-GE" dirty="0" smtClean="0">
              <a:solidFill>
                <a:srgbClr val="64951D"/>
              </a:solidFill>
            </a:endParaRPr>
          </a:p>
          <a:p>
            <a:endParaRPr lang="ka-GE" dirty="0" smtClean="0">
              <a:solidFill>
                <a:srgbClr val="64951D"/>
              </a:solidFill>
            </a:endParaRPr>
          </a:p>
          <a:p>
            <a:endParaRPr lang="ka-GE" dirty="0" smtClean="0">
              <a:solidFill>
                <a:srgbClr val="64951D"/>
              </a:solidFill>
            </a:endParaRPr>
          </a:p>
          <a:p>
            <a:endParaRPr lang="en-US" dirty="0">
              <a:solidFill>
                <a:srgbClr val="64951D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1390" y="2057400"/>
            <a:ext cx="2275862" cy="4045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455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95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6204" y="2097405"/>
            <a:ext cx="514357" cy="433143"/>
          </a:xfrm>
          <a:prstGeom prst="rect">
            <a:avLst/>
          </a:prstGeom>
        </p:spPr>
      </p:pic>
      <p:sp>
        <p:nvSpPr>
          <p:cNvPr id="8" name="Content Placeholder 2"/>
          <p:cNvSpPr txBox="1">
            <a:spLocks/>
          </p:cNvSpPr>
          <p:nvPr/>
        </p:nvSpPr>
        <p:spPr>
          <a:xfrm>
            <a:off x="4919462" y="1967758"/>
            <a:ext cx="5525800" cy="19981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50000"/>
              </a:lnSpc>
              <a:buNone/>
            </a:pPr>
            <a:r>
              <a:rPr lang="ka-GE" dirty="0" smtClean="0">
                <a:solidFill>
                  <a:srgbClr val="64951D"/>
                </a:solidFill>
              </a:rPr>
              <a:t>ინფორმაციის გამოტანა ხორციელდება ძებნის ღილაკზე დაჭერით</a:t>
            </a:r>
            <a:endParaRPr lang="en-US" dirty="0" smtClean="0">
              <a:solidFill>
                <a:srgbClr val="64951D"/>
              </a:solidFill>
            </a:endParaRPr>
          </a:p>
          <a:p>
            <a:endParaRPr lang="ka-GE" dirty="0" smtClean="0">
              <a:solidFill>
                <a:srgbClr val="64951D"/>
              </a:solidFill>
            </a:endParaRPr>
          </a:p>
          <a:p>
            <a:endParaRPr lang="en-US" dirty="0">
              <a:solidFill>
                <a:srgbClr val="64951D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</p:spPr>
        <p:txBody>
          <a:bodyPr>
            <a:normAutofit/>
          </a:bodyPr>
          <a:lstStyle/>
          <a:p>
            <a:r>
              <a:rPr lang="ka-GE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გადასამოწმებელი პიროვნებებისა და აბონენტების სია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2114368"/>
            <a:ext cx="2271713" cy="4038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9707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95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320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ელექტროენერგიის </a:t>
            </a:r>
            <a:r>
              <a:rPr lang="ka-GE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შესახებ ინფორმაცია</a:t>
            </a:r>
            <a:endParaRPr lang="en-US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306431" y="2057400"/>
            <a:ext cx="43102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tx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1800" dirty="0" smtClean="0">
                <a:solidFill>
                  <a:srgbClr val="64951D"/>
                </a:solidFill>
              </a:rPr>
              <a:t>აბონენტის N</a:t>
            </a:r>
            <a:endParaRPr lang="ka-GE" sz="1600" dirty="0" smtClean="0">
              <a:solidFill>
                <a:srgbClr val="64951D"/>
              </a:solidFill>
            </a:endParaRPr>
          </a:p>
          <a:p>
            <a:r>
              <a:rPr lang="ka-GE" sz="1800" dirty="0" smtClean="0">
                <a:solidFill>
                  <a:srgbClr val="64951D"/>
                </a:solidFill>
              </a:rPr>
              <a:t>სახელი, გვარი</a:t>
            </a:r>
          </a:p>
          <a:p>
            <a:r>
              <a:rPr lang="ka-GE" sz="1800" dirty="0" smtClean="0">
                <a:solidFill>
                  <a:srgbClr val="64951D"/>
                </a:solidFill>
              </a:rPr>
              <a:t>მისამართი</a:t>
            </a:r>
          </a:p>
          <a:p>
            <a:r>
              <a:rPr lang="ka-GE" sz="1800" dirty="0" smtClean="0">
                <a:solidFill>
                  <a:srgbClr val="64951D"/>
                </a:solidFill>
              </a:rPr>
              <a:t>კომპანია</a:t>
            </a:r>
          </a:p>
          <a:p>
            <a:r>
              <a:rPr lang="ka-GE" sz="1800" dirty="0" smtClean="0">
                <a:solidFill>
                  <a:srgbClr val="64951D"/>
                </a:solidFill>
              </a:rPr>
              <a:t>თანხა</a:t>
            </a:r>
          </a:p>
          <a:p>
            <a:endParaRPr lang="ka-GE" sz="1800" dirty="0" smtClean="0">
              <a:solidFill>
                <a:srgbClr val="64951D"/>
              </a:solidFill>
            </a:endParaRPr>
          </a:p>
          <a:p>
            <a:endParaRPr lang="ka-GE" sz="1800" dirty="0" smtClean="0">
              <a:solidFill>
                <a:srgbClr val="64951D"/>
              </a:solidFill>
            </a:endParaRPr>
          </a:p>
          <a:p>
            <a:endParaRPr lang="en-US" sz="1800" dirty="0">
              <a:solidFill>
                <a:srgbClr val="64951D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2057400"/>
            <a:ext cx="2271713" cy="403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8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317</TotalTime>
  <Words>272</Words>
  <Application>Microsoft Office PowerPoint</Application>
  <PresentationFormat>Widescreen</PresentationFormat>
  <Paragraphs>85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Corbel</vt:lpstr>
      <vt:lpstr>Sylfaen</vt:lpstr>
      <vt:lpstr>Basis</vt:lpstr>
      <vt:lpstr>PowerPoint Presentation</vt:lpstr>
      <vt:lpstr>მობილურ აპლიკაციის ინტერფეისი</vt:lpstr>
      <vt:lpstr>რეგისტრაციის გვერდი</vt:lpstr>
      <vt:lpstr>ავტორიზაციის გვერდი</vt:lpstr>
      <vt:lpstr>ინფორმაციის დამატება ხორციელდება შესაბამისი ღილაკებით</vt:lpstr>
      <vt:lpstr>ელექტროენერგიის აბონენტის ნომრის დამატება</vt:lpstr>
      <vt:lpstr>პიროვნების დამატება</vt:lpstr>
      <vt:lpstr>გადასამოწმებელი პიროვნებებისა და აბონენტების სია</vt:lpstr>
      <vt:lpstr>ელექტროენერგიის შესახებ ინფორმაცია</vt:lpstr>
      <vt:lpstr>პიროვნების შესახებ ინფორმაცია</vt:lpstr>
      <vt:lpstr>დამატებითი ღილაკები</vt:lpstr>
      <vt:lpstr>დამატებითი ინფორმაციისთვის დაუკავშირდით სააგენტოს IT დეპარტამენტს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სოციალური მომსახურების სააგენტო</dc:title>
  <dc:creator>maria</dc:creator>
  <cp:lastModifiedBy>maria</cp:lastModifiedBy>
  <cp:revision>47</cp:revision>
  <dcterms:created xsi:type="dcterms:W3CDTF">2017-01-23T18:51:34Z</dcterms:created>
  <dcterms:modified xsi:type="dcterms:W3CDTF">2017-01-25T19:28:04Z</dcterms:modified>
</cp:coreProperties>
</file>