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62"/>
  </p:notesMasterIdLst>
  <p:sldIdLst>
    <p:sldId id="272" r:id="rId2"/>
    <p:sldId id="257" r:id="rId3"/>
    <p:sldId id="318" r:id="rId4"/>
    <p:sldId id="259" r:id="rId5"/>
    <p:sldId id="260" r:id="rId6"/>
    <p:sldId id="319" r:id="rId7"/>
    <p:sldId id="320" r:id="rId8"/>
    <p:sldId id="321" r:id="rId9"/>
    <p:sldId id="322" r:id="rId10"/>
    <p:sldId id="323" r:id="rId11"/>
    <p:sldId id="324" r:id="rId12"/>
    <p:sldId id="325" r:id="rId13"/>
    <p:sldId id="326" r:id="rId14"/>
    <p:sldId id="327" r:id="rId15"/>
    <p:sldId id="261" r:id="rId16"/>
    <p:sldId id="262" r:id="rId17"/>
    <p:sldId id="329" r:id="rId18"/>
    <p:sldId id="263" r:id="rId19"/>
    <p:sldId id="264" r:id="rId20"/>
    <p:sldId id="337" r:id="rId21"/>
    <p:sldId id="338" r:id="rId22"/>
    <p:sldId id="339" r:id="rId23"/>
    <p:sldId id="340" r:id="rId24"/>
    <p:sldId id="379" r:id="rId25"/>
    <p:sldId id="341" r:id="rId26"/>
    <p:sldId id="342" r:id="rId27"/>
    <p:sldId id="343" r:id="rId28"/>
    <p:sldId id="344" r:id="rId29"/>
    <p:sldId id="345" r:id="rId30"/>
    <p:sldId id="346" r:id="rId31"/>
    <p:sldId id="347" r:id="rId32"/>
    <p:sldId id="348" r:id="rId33"/>
    <p:sldId id="349" r:id="rId34"/>
    <p:sldId id="352" r:id="rId35"/>
    <p:sldId id="353" r:id="rId36"/>
    <p:sldId id="356" r:id="rId37"/>
    <p:sldId id="357" r:id="rId38"/>
    <p:sldId id="358" r:id="rId39"/>
    <p:sldId id="359" r:id="rId40"/>
    <p:sldId id="360" r:id="rId41"/>
    <p:sldId id="361" r:id="rId42"/>
    <p:sldId id="363" r:id="rId43"/>
    <p:sldId id="364" r:id="rId44"/>
    <p:sldId id="365" r:id="rId45"/>
    <p:sldId id="367" r:id="rId46"/>
    <p:sldId id="368" r:id="rId47"/>
    <p:sldId id="369" r:id="rId48"/>
    <p:sldId id="370" r:id="rId49"/>
    <p:sldId id="371" r:id="rId50"/>
    <p:sldId id="372" r:id="rId51"/>
    <p:sldId id="373" r:id="rId52"/>
    <p:sldId id="374" r:id="rId53"/>
    <p:sldId id="375" r:id="rId54"/>
    <p:sldId id="376" r:id="rId55"/>
    <p:sldId id="267" r:id="rId56"/>
    <p:sldId id="268" r:id="rId57"/>
    <p:sldId id="269" r:id="rId58"/>
    <p:sldId id="270" r:id="rId59"/>
    <p:sldId id="377" r:id="rId60"/>
    <p:sldId id="37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30" autoAdjust="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F228F3-0BB3-4FF4-840E-25B3CC03DB9A}" type="datetimeFigureOut">
              <a:rPr lang="en-US" smtClean="0"/>
              <a:pPr/>
              <a:t>13-Mar-15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93A3C2-CA73-46DB-A637-0AFEFF98E33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93A3C2-CA73-46DB-A637-0AFEFF98E33E}"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2A3F0F-51AE-4E04-A703-B6210356C248}" type="datetimeFigureOut">
              <a:rPr lang="en-US" smtClean="0"/>
              <a:pPr/>
              <a:t>13-Mar-15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A3F0F-51AE-4E04-A703-B6210356C248}" type="datetimeFigureOut">
              <a:rPr lang="en-US" smtClean="0"/>
              <a:pPr/>
              <a:t>13-Mar-15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A3F0F-51AE-4E04-A703-B6210356C248}" type="datetimeFigureOut">
              <a:rPr lang="en-US" smtClean="0"/>
              <a:pPr/>
              <a:t>13-Mar-15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A3F0F-51AE-4E04-A703-B6210356C248}" type="datetimeFigureOut">
              <a:rPr lang="en-US" smtClean="0"/>
              <a:pPr/>
              <a:t>13-Mar-15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2A3F0F-51AE-4E04-A703-B6210356C248}" type="datetimeFigureOut">
              <a:rPr lang="en-US" smtClean="0"/>
              <a:pPr/>
              <a:t>13-Mar-15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2A3F0F-51AE-4E04-A703-B6210356C248}" type="datetimeFigureOut">
              <a:rPr lang="en-US" smtClean="0"/>
              <a:pPr/>
              <a:t>13-Mar-15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2A3F0F-51AE-4E04-A703-B6210356C248}" type="datetimeFigureOut">
              <a:rPr lang="en-US" smtClean="0"/>
              <a:pPr/>
              <a:t>13-Mar-15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2A3F0F-51AE-4E04-A703-B6210356C248}" type="datetimeFigureOut">
              <a:rPr lang="en-US" smtClean="0"/>
              <a:pPr/>
              <a:t>13-Mar-15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A3F0F-51AE-4E04-A703-B6210356C248}" type="datetimeFigureOut">
              <a:rPr lang="en-US" smtClean="0"/>
              <a:pPr/>
              <a:t>13-Mar-15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2A3F0F-51AE-4E04-A703-B6210356C248}" type="datetimeFigureOut">
              <a:rPr lang="en-US" smtClean="0"/>
              <a:pPr/>
              <a:t>13-Mar-15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2A3F0F-51AE-4E04-A703-B6210356C248}" type="datetimeFigureOut">
              <a:rPr lang="en-US" smtClean="0"/>
              <a:pPr/>
              <a:t>13-Mar-15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DA1A9-D891-4E66-9D1D-56D1A601EA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A3F0F-51AE-4E04-A703-B6210356C248}" type="datetimeFigureOut">
              <a:rPr lang="en-US" smtClean="0"/>
              <a:pPr/>
              <a:t>13-Mar-15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DA1A9-D891-4E66-9D1D-56D1A601EA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dirty="0"/>
          </a:p>
        </p:txBody>
      </p:sp>
      <p:sp>
        <p:nvSpPr>
          <p:cNvPr id="7" name="Text Placeholder 6"/>
          <p:cNvSpPr>
            <a:spLocks noGrp="1"/>
          </p:cNvSpPr>
          <p:nvPr>
            <p:ph type="body" sz="half" idx="2"/>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ctr"/>
            <a:r>
              <a:rPr lang="ka-GE" sz="2400" dirty="0" smtClean="0"/>
              <a:t>საქართველოს შრომის, ჯანმრთელობისა და სოციალური დაცვის სამინისტრო</a:t>
            </a:r>
            <a:endParaRPr lang="en-US" sz="2400" dirty="0" smtClean="0"/>
          </a:p>
          <a:p>
            <a:endParaRPr lang="en-US" dirty="0"/>
          </a:p>
        </p:txBody>
      </p:sp>
      <p:pic>
        <p:nvPicPr>
          <p:cNvPr id="8" name="Picture 2" descr="D:\Users\igujabidze\Desktop\1907671_809532579066410_6692200878558563783_n.jpg"/>
          <p:cNvPicPr>
            <a:picLocks noGrp="1" noChangeAspect="1" noChangeArrowheads="1"/>
          </p:cNvPicPr>
          <p:nvPr>
            <p:ph type="pic" idx="1"/>
          </p:nvPr>
        </p:nvPicPr>
        <p:blipFill>
          <a:blip r:embed="rId2" cstate="print"/>
          <a:srcRect t="12500" b="12500"/>
          <a:stretch>
            <a:fillRect/>
          </a:stretch>
        </p:blipFill>
        <p:spPr bwMode="auto">
          <a:xfrm>
            <a:off x="2209800" y="609600"/>
            <a:ext cx="4364567" cy="3273425"/>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7772400" cy="5262979"/>
          </a:xfrm>
          <a:prstGeom prst="rect">
            <a:avLst/>
          </a:prstGeom>
        </p:spPr>
        <p:txBody>
          <a:bodyPr wrap="square">
            <a:spAutoFit/>
          </a:bodyPr>
          <a:lstStyle/>
          <a:p>
            <a:pPr lvl="0"/>
            <a:r>
              <a:rPr lang="ka-GE" sz="1200" b="1" dirty="0" smtClean="0"/>
              <a:t>პერიტონეულ </a:t>
            </a:r>
            <a:r>
              <a:rPr lang="ka-GE" sz="1200" dirty="0" smtClean="0"/>
              <a:t>დიალიზში 2014 წელს შესყიდული რაოდენობის დეკემბრის ბოლოსთვის არსებული მარაგით შესაძლებელი იყო 2015 წლის რამოდენიმე თვის უზრუნველყოფა. მათ, შორის, რამოდენიმე პოზიციისა მხოლოდ 2015 წლის იანვრის. ამდენად, ტენდერი გამოცხადდა 2014 წლის 31 დეკემბერს. სატენდერო წინადადებების გახსნა უნდა შემდგარიყო 2015 წლის 21 იანვარს, თუმცა ტენდერი არ შედგა (არც ერთმა მიმწოდებელმა არ მიიღო ტენდერში მონაწილეობა). აღნიშნულის გამო, 2015 წლის თებერვლის თვის უზრუნველსაყოფად, გაფორმდა გამარტივებული შესყიდვა, ხელშეკრულება გაფორმდა სს კომპანია „მედინსერვთან“, ხელშეკრულების ღირებულებაა - 29 608.65 ლარი. პარალელურად გამოცხადდა ხელახალი ტენდერი </a:t>
            </a:r>
            <a:r>
              <a:rPr lang="en-US" sz="1200" dirty="0" err="1" smtClean="0"/>
              <a:t>და</a:t>
            </a:r>
            <a:r>
              <a:rPr lang="en-US" sz="1200" dirty="0" smtClean="0"/>
              <a:t> </a:t>
            </a:r>
            <a:r>
              <a:rPr lang="en-US" sz="1200" dirty="0" err="1" smtClean="0"/>
              <a:t>გაფორმდა</a:t>
            </a:r>
            <a:r>
              <a:rPr lang="en-US" sz="1200" dirty="0" smtClean="0"/>
              <a:t> </a:t>
            </a:r>
            <a:r>
              <a:rPr lang="en-US" sz="1200" dirty="0" err="1" smtClean="0"/>
              <a:t>ხელშეკრულება</a:t>
            </a:r>
            <a:r>
              <a:rPr lang="ka-GE" sz="1200" dirty="0" smtClean="0"/>
              <a:t>, რომლის ღირებულებაა - 2 336 170.00 ლარი (ხელშეკრულება გაფორმდა აშშ დოლარში). </a:t>
            </a:r>
            <a:endParaRPr lang="en-US" sz="1200" dirty="0" smtClean="0"/>
          </a:p>
          <a:p>
            <a:pPr lvl="0"/>
            <a:r>
              <a:rPr lang="ka-GE" sz="1200" dirty="0" smtClean="0"/>
              <a:t>2014 წლის 17 ნოემბერს გამოცხადდა ტენდერი, 2015 წლის უზრუნველსაყოფად საჭირო რაოდენობის </a:t>
            </a:r>
            <a:r>
              <a:rPr lang="ka-GE" sz="1200" b="1" dirty="0" smtClean="0"/>
              <a:t>ჰეპარინის</a:t>
            </a:r>
            <a:r>
              <a:rPr lang="ka-GE" sz="1200" dirty="0" smtClean="0"/>
              <a:t> შესყიდვაზე. სავარაუდო ღირებულება - 352 968 ლარი. ტენდერი არ შედგა (არც ერთმა მიმწოდებელმა არ მიიღო ტენდერში მონაწილეობა). აღნიშნულის გამო, 2015 წლის იანვრის თვის უზრუნველსაყოფად, გაფორმდა გამარტივებული შესყიდვა, ხელშეკრულება გაფორმდა შპს „ავერსი-ფარმასთან“, ხელშეკრულების ღირებულება - 44 341.60 ლარი.  პარალელურად, საქართველოს მთავრობის კანცელარიასთან შეთანხმებით,  2014 წლის31 დეკემბერს გამოცხადდა ხელახალი ტენდერი, 2015 წლის თებერვალი-ივნისის უზრუნველსაყოფად საჭირო რაოდენობაზე, რომლის ღირებულება შეადგენდა - 154 319.00 ლარს. შედეგად, ტენდერში გამარჯვებულ სს „ჯი პი სისთან“ 2015 წლის 29 იანვარს გაფორმდა Nპ/35030304/2 ხელშეკრულება, რომლის ფასია - 136 015.40 ლარი. </a:t>
            </a:r>
            <a:endParaRPr lang="en-US" sz="1200" dirty="0" smtClean="0"/>
          </a:p>
          <a:p>
            <a:pPr lvl="0"/>
            <a:r>
              <a:rPr lang="ka-GE" sz="1200" dirty="0" smtClean="0"/>
              <a:t>დღეის მდგომარეობით საკასო შესრულება შეადგენს 2342472,46 ლარს, აქედან: 95 200 ლარი გადარიცხულია  წინასწარი ანგარიშსწორებით, ხოლო მოსალოდნელი ხარჯი შეადგენს 134306 ლარი.</a:t>
            </a:r>
            <a:endParaRPr lang="en-US" sz="1200" dirty="0" smtClean="0"/>
          </a:p>
          <a:p>
            <a:r>
              <a:rPr lang="ka-GE" sz="1200" b="1" dirty="0" smtClean="0"/>
              <a:t> </a:t>
            </a:r>
            <a:endParaRPr lang="en-US" sz="1200" dirty="0" smtClean="0"/>
          </a:p>
          <a:p>
            <a:r>
              <a:rPr lang="ka-GE" sz="1200" dirty="0" smtClean="0"/>
              <a:t>შენიშვნა: პირველ კვარტალში „იმუნიზაციის პროგრამაში“ წარმოქმნილი დეფიციტის დასაფინანსებლად იგეგმეგმება გეგმის ცვლილების განხორციელება იგივე პროგრამის 3-ე კვარტლის ასიგნებების ხარჯზე, რომლის დასაბალანსებლად გამოყენებული იქნება აღნიშნული პროგრამის პირველი კვარტლის რესურსი. </a:t>
            </a:r>
            <a:endParaRPr lang="en-US" sz="1200" dirty="0" smtClean="0"/>
          </a:p>
          <a:p>
            <a:r>
              <a:rPr lang="ka-GE" sz="1200" dirty="0" smtClean="0"/>
              <a:t>ამ პროგრამასთან დაკავშირებით გასათვალისწინებელია ის ფაქტი რომ კონტრაქტები დადებულია აშშ დოლარში, ჩასატარებელია დამატებითი ტენდერები და ვალუტის დღევანდელი კურსის შენარჩუნების ან გაზრდის შემთხვევაში მოსალოდნელია დეფიციტის წარმოქმნა, რომლის სავარუდო მოცულობა დაზუსტება მეორე კვარტლის ბოლოს.</a:t>
            </a:r>
            <a:endParaRPr lang="en-US" sz="1200"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7924800" cy="584775"/>
          </a:xfrm>
          <a:prstGeom prst="rect">
            <a:avLst/>
          </a:prstGeom>
        </p:spPr>
        <p:txBody>
          <a:bodyPr wrap="square">
            <a:spAutoFit/>
          </a:bodyPr>
          <a:lstStyle/>
          <a:p>
            <a:r>
              <a:rPr lang="ka-GE" sz="1600" b="1" dirty="0"/>
              <a:t>განმახორციელებელი:</a:t>
            </a:r>
            <a:r>
              <a:rPr lang="ka-GE" sz="1600" dirty="0"/>
              <a:t>  საქართველოს შრომის, ჯანმრთელობისა და სოციალური დაცვის სამინისტროს ცენტრალური აპარატი</a:t>
            </a:r>
            <a:endParaRPr lang="en-US" sz="1600" dirty="0"/>
          </a:p>
        </p:txBody>
      </p:sp>
      <p:graphicFrame>
        <p:nvGraphicFramePr>
          <p:cNvPr id="3" name="Table 2"/>
          <p:cNvGraphicFramePr>
            <a:graphicFrameLocks noGrp="1"/>
          </p:cNvGraphicFramePr>
          <p:nvPr/>
        </p:nvGraphicFramePr>
        <p:xfrm>
          <a:off x="609597" y="1066800"/>
          <a:ext cx="7924802" cy="2640497"/>
        </p:xfrm>
        <a:graphic>
          <a:graphicData uri="http://schemas.openxmlformats.org/drawingml/2006/table">
            <a:tbl>
              <a:tblPr/>
              <a:tblGrid>
                <a:gridCol w="872455"/>
                <a:gridCol w="2175548"/>
                <a:gridCol w="838200"/>
                <a:gridCol w="762000"/>
                <a:gridCol w="877346"/>
                <a:gridCol w="799751"/>
                <a:gridCol w="799751"/>
                <a:gridCol w="799751"/>
              </a:tblGrid>
              <a:tr h="1981200">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dirty="0">
                          <a:solidFill>
                            <a:srgbClr val="000000"/>
                          </a:solidFill>
                          <a:latin typeface="Sylfaen"/>
                          <a:ea typeface="Times New Roman"/>
                          <a:cs typeface="Sylfaen"/>
                        </a:rPr>
                        <a:t>თებერვლის </a:t>
                      </a:r>
                      <a:r>
                        <a:rPr lang="en-US" sz="1000" b="1" dirty="0" err="1">
                          <a:solidFill>
                            <a:srgbClr val="000000"/>
                          </a:solidFill>
                          <a:latin typeface="Sylfaen"/>
                          <a:ea typeface="Times New Roman"/>
                          <a:cs typeface="Sylfaen"/>
                        </a:rPr>
                        <a:t>თვის</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საკასო</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ხარჯი</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9297">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35 04</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სამედიცინო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დაწესებულებათა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რეაბილიტაცია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აღჭურვა</a:t>
                      </a:r>
                      <a:r>
                        <a:rPr lang="en-US" sz="1000" b="1">
                          <a:solidFill>
                            <a:srgbClr val="1F497D"/>
                          </a:solidFill>
                          <a:latin typeface="Calibri"/>
                          <a:ea typeface="Times New Roman"/>
                          <a:cs typeface="Calibri"/>
                        </a:rPr>
                        <a:t> </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8,134,700.0</a:t>
                      </a:r>
                      <a:endParaRPr lang="en-US" sz="10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42,8</a:t>
                      </a:r>
                      <a:endParaRPr lang="en-US" sz="10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0" dirty="0">
                          <a:solidFill>
                            <a:srgbClr val="1F497D"/>
                          </a:solidFill>
                          <a:latin typeface="Sylfaen"/>
                          <a:ea typeface="Times New Roman"/>
                          <a:cs typeface="Calibri"/>
                        </a:rPr>
                        <a:t>124,604.7</a:t>
                      </a:r>
                      <a:endParaRPr lang="en-US" sz="10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0" dirty="0">
                          <a:solidFill>
                            <a:srgbClr val="1F497D"/>
                          </a:solidFill>
                          <a:latin typeface="Sylfaen"/>
                          <a:ea typeface="Times New Roman"/>
                          <a:cs typeface="Calibri"/>
                        </a:rPr>
                        <a:t>7,245,673.3</a:t>
                      </a:r>
                      <a:endParaRPr lang="en-US" sz="10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0" dirty="0">
                          <a:solidFill>
                            <a:srgbClr val="1F497D"/>
                          </a:solidFill>
                          <a:latin typeface="Sylfaen"/>
                          <a:ea typeface="Times New Roman"/>
                          <a:cs typeface="Calibri"/>
                        </a:rPr>
                        <a:t>7,370,320.8</a:t>
                      </a:r>
                      <a:endParaRPr lang="en-US" sz="10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0" dirty="0">
                          <a:solidFill>
                            <a:srgbClr val="1F497D"/>
                          </a:solidFill>
                          <a:latin typeface="Sylfaen"/>
                          <a:ea typeface="Times New Roman"/>
                          <a:cs typeface="Calibri"/>
                        </a:rPr>
                        <a:t>90.6%</a:t>
                      </a:r>
                      <a:endParaRPr lang="en-US" sz="10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ll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381000" y="1024352"/>
            <a:ext cx="8534400" cy="43704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r>
              <a:rPr lang="ka-GE" sz="1200" dirty="0" smtClean="0"/>
              <a:t>ვინაიდან პროგრამა დამტკიცდა ა.წ. 29 იანვარს, შესაბამისად „არაფინანსური აქტივების ზრდის“ მუხლში იანვარში საკასო ხარჯის გაწევა ვერ განხორციელდა. </a:t>
            </a:r>
            <a:endParaRPr lang="en-US" sz="1200" dirty="0" smtClean="0"/>
          </a:p>
          <a:p>
            <a:r>
              <a:rPr lang="ka-GE" sz="1200" dirty="0" smtClean="0"/>
              <a:t>დღეის </a:t>
            </a:r>
            <a:r>
              <a:rPr lang="ka-GE" sz="1200" dirty="0" smtClean="0"/>
              <a:t>მდგომარეობით პროგრამის </a:t>
            </a:r>
            <a:r>
              <a:rPr lang="ka-GE" sz="1200" b="1" dirty="0" smtClean="0"/>
              <a:t>„საქონელი და მომსახურების“</a:t>
            </a:r>
            <a:r>
              <a:rPr lang="ka-GE" sz="1200" dirty="0" smtClean="0"/>
              <a:t> მუხლიდან გაწეულია ხარჯი 3 შტატგარეშეს ანაზღაურებისათვის (პროგრამაში დაგეგმილია 7 შტატგარეშე მოსამსახურის ანაზღაურება) და ეროვნული სამედიცინო ტრენინგ-ცენტრის კომუნალური ხარჯების დასაფინანსებლად. </a:t>
            </a:r>
            <a:endParaRPr lang="en-US" sz="1200" dirty="0" smtClean="0"/>
          </a:p>
          <a:p>
            <a:r>
              <a:rPr lang="ka-GE" sz="1200" b="1" dirty="0" smtClean="0"/>
              <a:t>„</a:t>
            </a:r>
            <a:r>
              <a:rPr lang="ka-GE" sz="1200" b="1" dirty="0" smtClean="0"/>
              <a:t>სხვა ხარჯების“ </a:t>
            </a:r>
            <a:r>
              <a:rPr lang="ka-GE" sz="1200" dirty="0" smtClean="0"/>
              <a:t>მუხლიდან განხორცილდა 118 100 ლარის გადარიცხვა შ.პ.ს. „ფსიქიკური ჯამრთელობის და ნარკომანიის პრევენციის ცენტრისათვის მის ტერიტორიაზე არსებული სპეციალურად განკუთვნილი სამარაგე ფართის სარემონტო სამუშაოების, ვიდეო-სამეთვალყურეო სისტემისა და სამარაგოს დაშვების სისტემა-სიგნალიზაციის შესყიდვისათვის.</a:t>
            </a:r>
            <a:endParaRPr lang="en-US" sz="1200" dirty="0" smtClean="0"/>
          </a:p>
          <a:p>
            <a:r>
              <a:rPr lang="ka-GE" sz="1200" dirty="0" smtClean="0"/>
              <a:t>მიმდინარე </a:t>
            </a:r>
            <a:r>
              <a:rPr lang="ka-GE" sz="1200" dirty="0" smtClean="0"/>
              <a:t>კვარტალში დაგეგმილია შემდეგი ღონისძიებები:</a:t>
            </a:r>
            <a:endParaRPr lang="en-US" sz="1200" dirty="0" smtClean="0"/>
          </a:p>
          <a:p>
            <a:pPr lvl="0"/>
            <a:r>
              <a:rPr lang="ka-GE" sz="1200" dirty="0" smtClean="0"/>
              <a:t>ჯეოჰოსპიტალის საავადმყოფოების გამოსყიდვა - 7 190 140 ლარი (გადარიცხვა განხორციელდება მარტის თვეში);</a:t>
            </a:r>
            <a:endParaRPr lang="en-US" sz="1200" dirty="0" smtClean="0"/>
          </a:p>
          <a:p>
            <a:pPr lvl="0"/>
            <a:r>
              <a:rPr lang="ka-GE" sz="1200" dirty="0" smtClean="0"/>
              <a:t>გამოცხადებული იყო ტენდერი  - სსიპ ,,სასწრაფო სამედიცინო დახმარების ცენტრისთვის ტელევიზორების (მონიტორი) შესყიდვა - 5000 ლარი (ტენდერი არ შედგა);</a:t>
            </a:r>
            <a:endParaRPr lang="en-US" sz="1200" dirty="0" smtClean="0"/>
          </a:p>
          <a:p>
            <a:pPr lvl="0"/>
            <a:r>
              <a:rPr lang="ka-GE" sz="1200" dirty="0" smtClean="0"/>
              <a:t>დაბა ხარაგაულის სამედიცინო დახმარების ცენტრისთვის ავეჯის შესყიდვა - 11000 ლარი (გამოცხადებულია ტენდერი);</a:t>
            </a:r>
            <a:endParaRPr lang="en-US" sz="1200" dirty="0" smtClean="0"/>
          </a:p>
          <a:p>
            <a:pPr lvl="0"/>
            <a:r>
              <a:rPr lang="ka-GE" sz="1200" dirty="0" smtClean="0"/>
              <a:t>დაბა ხარაგაულის სამედიცინო დახმარების ცენტრისთვის საჭირო სამედიცინო მოწყობილობების შესყიდვა 90000 ლარი (მიმდინარეობს სატენდერო პროცედურები);</a:t>
            </a:r>
            <a:endParaRPr lang="en-US" sz="1200" dirty="0" smtClean="0"/>
          </a:p>
          <a:p>
            <a:pPr lvl="0"/>
            <a:r>
              <a:rPr lang="ka-GE" sz="1200" dirty="0" smtClean="0"/>
              <a:t>ეროვნული სამედიცინო ტრენინგ-ცენტრის შენობის დასრულების სამუშაოებისთვის - 46 680.0 ლარი (სავარაუდოთ გადაირიცხება მარტის თვეში);</a:t>
            </a:r>
            <a:endParaRPr lang="en-US" sz="1200" dirty="0" smtClean="0"/>
          </a:p>
          <a:p>
            <a:pPr lvl="0"/>
            <a:r>
              <a:rPr lang="ka-GE" sz="1200" dirty="0" smtClean="0"/>
              <a:t>სსიპ ,,სასწრაფო სამედიცინო დახმარების ცენტრისთვის" საჭირო სამედიცინო მოწყობილობების შესყიდვა - 400 000 ლარი (მიმდინარეობს სატენდერო პროცედურები);</a:t>
            </a:r>
            <a:endParaRPr lang="en-US" sz="1200" dirty="0" smtClean="0"/>
          </a:p>
          <a:p>
            <a:r>
              <a:rPr lang="ka-GE" sz="1200" dirty="0" smtClean="0"/>
              <a:t>გარკვევის პროცესშია ინფექციური საავადმყოფოს იჯარის გადახდის საკითხი. იჯარის თანხა ყოველთვიურად შეადგენს 36 113 ლარს.</a:t>
            </a:r>
            <a:endParaRPr lang="en-US" sz="1200" dirty="0"/>
          </a:p>
        </p:txBody>
      </p:sp>
    </p:spTree>
  </p:cSld>
  <p:clrMapOvr>
    <a:masterClrMapping/>
  </p:clrMapOvr>
  <p:transition>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28600"/>
            <a:ext cx="7467600" cy="646331"/>
          </a:xfrm>
          <a:prstGeom prst="rect">
            <a:avLst/>
          </a:prstGeom>
        </p:spPr>
        <p:txBody>
          <a:bodyPr wrap="square">
            <a:spAutoFit/>
          </a:bodyPr>
          <a:lstStyle/>
          <a:p>
            <a:r>
              <a:rPr lang="ka-GE" b="1" dirty="0"/>
              <a:t>განმახორციელებელი:</a:t>
            </a:r>
            <a:r>
              <a:rPr lang="ka-GE" dirty="0"/>
              <a:t>  საქართველოს შრომის, ჯანმრთელობისა და სოციალური დაცვის სამინისტროს ცენტრალური აპარატი</a:t>
            </a:r>
            <a:endParaRPr lang="en-US" dirty="0"/>
          </a:p>
        </p:txBody>
      </p:sp>
      <p:graphicFrame>
        <p:nvGraphicFramePr>
          <p:cNvPr id="3" name="Table 2"/>
          <p:cNvGraphicFramePr>
            <a:graphicFrameLocks noGrp="1"/>
          </p:cNvGraphicFramePr>
          <p:nvPr/>
        </p:nvGraphicFramePr>
        <p:xfrm>
          <a:off x="914399" y="1371600"/>
          <a:ext cx="7391400" cy="2819400"/>
        </p:xfrm>
        <a:graphic>
          <a:graphicData uri="http://schemas.openxmlformats.org/drawingml/2006/table">
            <a:tbl>
              <a:tblPr/>
              <a:tblGrid>
                <a:gridCol w="690785"/>
                <a:gridCol w="2279589"/>
                <a:gridCol w="759864"/>
                <a:gridCol w="690785"/>
                <a:gridCol w="690785"/>
                <a:gridCol w="759864"/>
                <a:gridCol w="759864"/>
                <a:gridCol w="759864"/>
              </a:tblGrid>
              <a:tr h="2301287">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1811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35 03 04 01</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დიპლომისშემდგომი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სამედიცინო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განათლების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რეფორმის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მხარდაჭერა</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100,000.0</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0.0</a:t>
                      </a:r>
                      <a:endParaRPr lang="en-US" sz="1000" dirty="0">
                        <a:latin typeface="Calibri"/>
                        <a:ea typeface="Calibri"/>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ChangeArrowheads="1"/>
          </p:cNvSpPr>
          <p:nvPr/>
        </p:nvSpPr>
        <p:spPr bwMode="auto">
          <a:xfrm>
            <a:off x="304800" y="2484804"/>
            <a:ext cx="86106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r>
              <a:rPr lang="ka-GE" sz="1400" dirty="0" smtClean="0"/>
              <a:t>ამ პროგრამაში პირველ კვარტალში წარმოქმნილი რესურსი </a:t>
            </a:r>
            <a:r>
              <a:rPr lang="ka-GE" sz="1400" dirty="0" smtClean="0"/>
              <a:t>გამოყენებული </a:t>
            </a:r>
            <a:r>
              <a:rPr lang="ka-GE" sz="1400" dirty="0" smtClean="0"/>
              <a:t>იქნება „იმუნიზაციის“ პროგრამაში წარმოქმნილი დეფიციტის დასაფარავად, რომელიც აღდგება 3-ე კვარტალში „იმუნიზაციის“ პროგრამიდან.</a:t>
            </a:r>
            <a:endParaRPr lang="en-US" sz="1400" dirty="0"/>
          </a:p>
        </p:txBody>
      </p:sp>
    </p:spTree>
  </p:cSld>
  <p:clrMapOvr>
    <a:masterClrMapping/>
  </p:clrMapOvr>
  <p:transition>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0" y="152400"/>
            <a:ext cx="7543800" cy="33855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ka-GE" sz="1600" dirty="0" smtClean="0"/>
              <a:t>სსიპ-სამედიცინო </a:t>
            </a:r>
            <a:r>
              <a:rPr lang="ka-GE" sz="1600" dirty="0"/>
              <a:t>საქმიანობის სახელმწიფო რეგულირების სააგენტო</a:t>
            </a:r>
            <a:endParaRPr lang="en-US" sz="1600" dirty="0"/>
          </a:p>
        </p:txBody>
      </p:sp>
      <p:graphicFrame>
        <p:nvGraphicFramePr>
          <p:cNvPr id="6" name="Table 5"/>
          <p:cNvGraphicFramePr>
            <a:graphicFrameLocks noGrp="1"/>
          </p:cNvGraphicFramePr>
          <p:nvPr/>
        </p:nvGraphicFramePr>
        <p:xfrm>
          <a:off x="685800" y="1828800"/>
          <a:ext cx="7391400" cy="3043573"/>
        </p:xfrm>
        <a:graphic>
          <a:graphicData uri="http://schemas.openxmlformats.org/drawingml/2006/table">
            <a:tbl>
              <a:tblPr/>
              <a:tblGrid>
                <a:gridCol w="838200"/>
                <a:gridCol w="1600200"/>
                <a:gridCol w="747550"/>
                <a:gridCol w="828346"/>
                <a:gridCol w="892065"/>
                <a:gridCol w="764628"/>
                <a:gridCol w="828346"/>
                <a:gridCol w="892065"/>
              </a:tblGrid>
              <a:tr h="1538460">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dirty="0">
                          <a:solidFill>
                            <a:srgbClr val="000000"/>
                          </a:solidFill>
                          <a:latin typeface="Sylfaen"/>
                          <a:ea typeface="Times New Roman"/>
                          <a:cs typeface="Sylfaen"/>
                        </a:rPr>
                        <a:t>თებერვლის </a:t>
                      </a:r>
                      <a:r>
                        <a:rPr lang="en-US" sz="1000" b="1" dirty="0" err="1">
                          <a:solidFill>
                            <a:srgbClr val="000000"/>
                          </a:solidFill>
                          <a:latin typeface="Sylfaen"/>
                          <a:ea typeface="Times New Roman"/>
                          <a:cs typeface="Sylfaen"/>
                        </a:rPr>
                        <a:t>თვის</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საკასო</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ხარჯი</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355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35 01 02 01</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err="1">
                          <a:solidFill>
                            <a:srgbClr val="1F497D"/>
                          </a:solidFill>
                          <a:latin typeface="Sylfaen"/>
                          <a:ea typeface="Times New Roman"/>
                          <a:cs typeface="Sylfaen"/>
                        </a:rPr>
                        <a:t>სამედიცინო</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საქმიანობის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რეგულირების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პროგრამა</a:t>
                      </a:r>
                      <a:r>
                        <a:rPr lang="en-US" sz="1000" b="1" dirty="0">
                          <a:solidFill>
                            <a:srgbClr val="1F497D"/>
                          </a:solidFill>
                          <a:latin typeface="Calibri"/>
                          <a:ea typeface="Times New Roman"/>
                          <a:cs typeface="Calibri"/>
                        </a:rPr>
                        <a:t> </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770,000.0</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219,303.6</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210,734.4</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264,166.0</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694,204.0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90,1%</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9894">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35 01 02 02</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სამედიცინო</a:t>
                      </a:r>
                      <a:r>
                        <a:rPr lang="en-US" sz="1000" b="1">
                          <a:solidFill>
                            <a:srgbClr val="1F497D"/>
                          </a:solidFill>
                          <a:latin typeface="Calibri"/>
                          <a:ea typeface="Times New Roman"/>
                          <a:cs typeface="Calibri"/>
                        </a:rPr>
                        <a:t>-</a:t>
                      </a:r>
                      <a:r>
                        <a:rPr lang="en-US" sz="1000" b="1">
                          <a:solidFill>
                            <a:srgbClr val="1F497D"/>
                          </a:solidFill>
                          <a:latin typeface="Sylfaen"/>
                          <a:ea typeface="Times New Roman"/>
                          <a:cs typeface="Sylfaen"/>
                        </a:rPr>
                        <a:t>სოციალური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ექსპერტიზა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კონტროლი</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10,000.0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9894">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35 01 02 03</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სამკურნალო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საშუალებების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ხარისხის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სახელმწიფო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კონტროლი</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23,000.0</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800.0</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1,895.0</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17,372.0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20,067.0</a:t>
                      </a:r>
                      <a:endParaRPr lang="en-US" sz="100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87,2%</a:t>
                      </a:r>
                      <a:endParaRPr lang="en-US" sz="1000" dirty="0">
                        <a:latin typeface="Calibri"/>
                        <a:ea typeface="Calibri"/>
                        <a:cs typeface="Times New Roman"/>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28600" y="1906556"/>
            <a:ext cx="8763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43400" algn="l"/>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endParaRPr kumimoji="0" lang="en-US" sz="1400" b="0" i="0" u="none" strike="noStrike" cap="none" normalizeH="0" baseline="0" dirty="0" smtClean="0">
              <a:ln>
                <a:noFill/>
              </a:ln>
              <a:solidFill>
                <a:schemeClr val="tx1"/>
              </a:solidFill>
              <a:effectLst/>
              <a:latin typeface="Sylfaen" pitchFamily="18" charset="0"/>
              <a:cs typeface="Arial" pitchFamily="34" charset="0"/>
            </a:endParaRPr>
          </a:p>
          <a:p>
            <a:pPr lvl="0" algn="just" eaLnBrk="0" fontAlgn="base" hangingPunct="0">
              <a:spcBef>
                <a:spcPct val="0"/>
              </a:spcBef>
              <a:spcAft>
                <a:spcPct val="0"/>
              </a:spcAft>
              <a:tabLst>
                <a:tab pos="4343400" algn="l"/>
              </a:tabLst>
            </a:pPr>
            <a:r>
              <a:rPr lang="ka-GE" sz="1400" b="1" dirty="0" smtClean="0">
                <a:latin typeface="Sylfaen" pitchFamily="18" charset="0"/>
                <a:ea typeface="Calibri" pitchFamily="34" charset="0"/>
                <a:cs typeface="Times New Roman" pitchFamily="18" charset="0"/>
              </a:rPr>
              <a:t>სამედიცინო </a:t>
            </a:r>
            <a:r>
              <a:rPr lang="ka-GE" sz="1400" b="1" dirty="0" smtClean="0">
                <a:latin typeface="Sylfaen" pitchFamily="18" charset="0"/>
                <a:ea typeface="Calibri" pitchFamily="34" charset="0"/>
                <a:cs typeface="Times New Roman" pitchFamily="18" charset="0"/>
              </a:rPr>
              <a:t>სოციალური ექსპერტიზის პროგრამის ფარგლებში, </a:t>
            </a:r>
            <a:r>
              <a:rPr lang="ka-GE" sz="1400" dirty="0" smtClean="0">
                <a:latin typeface="Sylfaen" pitchFamily="18" charset="0"/>
                <a:ea typeface="Calibri" pitchFamily="34" charset="0"/>
                <a:cs typeface="Times New Roman" pitchFamily="18" charset="0"/>
              </a:rPr>
              <a:t>მიმდინარე </a:t>
            </a:r>
            <a:r>
              <a:rPr lang="ka-GE" sz="1400" dirty="0" smtClean="0">
                <a:latin typeface="Sylfaen" pitchFamily="18" charset="0"/>
                <a:ea typeface="Calibri" pitchFamily="34" charset="0"/>
                <a:cs typeface="Times New Roman" pitchFamily="18" charset="0"/>
              </a:rPr>
              <a:t>კვარტალში </a:t>
            </a:r>
            <a:r>
              <a:rPr lang="ka-GE" sz="1400" dirty="0" smtClean="0">
                <a:latin typeface="Sylfaen" pitchFamily="18" charset="0"/>
                <a:ea typeface="Calibri" pitchFamily="34" charset="0"/>
                <a:cs typeface="Times New Roman" pitchFamily="18" charset="0"/>
              </a:rPr>
              <a:t>საკასო ხარჯი არ გაწეულა ვინაიდან, მიმდინარეობს სატენდერო პროცედურები, სავარაუდოდ დამთავრდება მარტის შუა რიცხვებში. პროგრამის „საქონელი და მომსახურების“ მუხლში პირველ კვარტალში შესაძლებელია დახარჯულ იქნეს 5 000 ლარი მივლინებისათვის, გამოცხადებული ტენდერის წარმატებით დასრულების შემთხვევაში</a:t>
            </a:r>
            <a:r>
              <a:rPr lang="ka-GE" sz="1400" dirty="0" smtClean="0">
                <a:latin typeface="Sylfaen" pitchFamily="18" charset="0"/>
                <a:ea typeface="Calibri" pitchFamily="34" charset="0"/>
                <a:cs typeface="Times New Roman" pitchFamily="18" charset="0"/>
              </a:rPr>
              <a:t>.</a:t>
            </a:r>
          </a:p>
          <a:p>
            <a:pPr lvl="0" algn="just" eaLnBrk="0" fontAlgn="base" hangingPunct="0">
              <a:spcBef>
                <a:spcPct val="0"/>
              </a:spcBef>
              <a:spcAft>
                <a:spcPct val="0"/>
              </a:spcAft>
              <a:tabLst>
                <a:tab pos="4343400" algn="l"/>
              </a:tabLst>
            </a:pPr>
            <a:r>
              <a:rPr lang="ka-GE" sz="1400" b="1" dirty="0" smtClean="0">
                <a:latin typeface="Sylfaen" pitchFamily="18" charset="0"/>
                <a:ea typeface="Calibri" pitchFamily="34" charset="0"/>
                <a:cs typeface="Times New Roman" pitchFamily="18" charset="0"/>
              </a:rPr>
              <a:t>სამკურნალო </a:t>
            </a: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საშუალებების ხარისხის სახელმწიფო კონტროლის პროგრამის ფარგლებში </a:t>
            </a:r>
            <a:r>
              <a:rPr kumimoji="0" lang="ka-GE" sz="14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ხარჯის </a:t>
            </a:r>
            <a:r>
              <a:rPr kumimoji="0" lang="ka-GE" sz="14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გაწევა </a:t>
            </a:r>
            <a:r>
              <a:rPr kumimoji="0" lang="ka-GE" sz="14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დამოკიდებულია  </a:t>
            </a:r>
            <a:r>
              <a:rPr kumimoji="0" lang="ka-GE" sz="14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სსიპ </a:t>
            </a:r>
            <a:r>
              <a:rPr kumimoji="0" lang="ka-GE" sz="14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 ლევან </a:t>
            </a:r>
            <a:r>
              <a:rPr kumimoji="0" lang="ka-GE" sz="14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სამხარაულის სასამართლო ექსპერტიზის ეროვნული ბიუროს მიერ წარმოდგენილი </a:t>
            </a:r>
            <a:r>
              <a:rPr kumimoji="0" lang="ka-GE" sz="14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ანალიზურ დასკვნებზე.</a:t>
            </a:r>
            <a:endParaRPr kumimoji="0" lang="ka-GE" sz="1400" b="0" i="0" u="none" strike="noStrike" cap="none" normalizeH="0" baseline="0" dirty="0" smtClean="0">
              <a:ln>
                <a:noFill/>
              </a:ln>
              <a:solidFill>
                <a:schemeClr val="tx1"/>
              </a:solidFill>
              <a:effectLst/>
              <a:latin typeface="Sylfaen" pitchFamily="18" charset="0"/>
              <a:cs typeface="Arial" pitchFamily="34" charset="0"/>
            </a:endParaRPr>
          </a:p>
        </p:txBody>
      </p:sp>
    </p:spTree>
  </p:cSld>
  <p:clrMapOvr>
    <a:masterClrMapping/>
  </p:clrMapOvr>
  <p:transition>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304800" y="1574512"/>
            <a:ext cx="8458200" cy="58477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a-GE" sz="1600" b="1" i="0" u="none" strike="noStrike" cap="none" normalizeH="0" baseline="0" dirty="0" smtClean="0">
                <a:ln>
                  <a:noFill/>
                </a:ln>
                <a:solidFill>
                  <a:srgbClr val="000000"/>
                </a:solidFill>
                <a:effectLst/>
                <a:latin typeface="Sylfaen" pitchFamily="18" charset="0"/>
                <a:ea typeface="Times New Roman" pitchFamily="18" charset="0"/>
                <a:cs typeface="Times New Roman" pitchFamily="18" charset="0"/>
              </a:rPr>
              <a:t>სსიპ – ლ. საყვარელიძის სახელობის დაავადებათა კონტროლისა და საზოგადოებრივი ჯანმრთელობის ეროვნული ცენტრი</a:t>
            </a:r>
            <a:endParaRPr kumimoji="0" lang="ka-GE"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62000" y="274638"/>
            <a:ext cx="7467600" cy="1096962"/>
          </a:xfrm>
        </p:spPr>
        <p:txBody>
          <a:bodyPr>
            <a:normAutofit fontScale="90000"/>
          </a:bodyPr>
          <a:lstStyle/>
          <a:p>
            <a:pPr algn="l"/>
            <a:r>
              <a:rPr lang="ka-GE" sz="1800" b="1" dirty="0"/>
              <a:t>განმახორციელებელი:</a:t>
            </a:r>
            <a:r>
              <a:rPr lang="ka-GE" sz="1800" dirty="0"/>
              <a:t> სსიპ „ლ. საყვარელიძის სახელობის დაავადებათა კონტროლისა და საზოგადოებრივი ჯანმრთელობის ეროვნული ცენტრი“</a:t>
            </a:r>
            <a:r>
              <a:rPr lang="en-US" dirty="0"/>
              <a:t/>
            </a:r>
            <a:br>
              <a:rPr lang="en-US" dirty="0"/>
            </a:br>
            <a:endParaRPr lang="en-US" dirty="0"/>
          </a:p>
        </p:txBody>
      </p:sp>
      <p:graphicFrame>
        <p:nvGraphicFramePr>
          <p:cNvPr id="4" name="Table 3"/>
          <p:cNvGraphicFramePr>
            <a:graphicFrameLocks noGrp="1"/>
          </p:cNvGraphicFramePr>
          <p:nvPr/>
        </p:nvGraphicFramePr>
        <p:xfrm>
          <a:off x="914400" y="1447800"/>
          <a:ext cx="7391400" cy="2590800"/>
        </p:xfrm>
        <a:graphic>
          <a:graphicData uri="http://schemas.openxmlformats.org/drawingml/2006/table">
            <a:tbl>
              <a:tblPr/>
              <a:tblGrid>
                <a:gridCol w="685800"/>
                <a:gridCol w="1744602"/>
                <a:gridCol w="827993"/>
                <a:gridCol w="939319"/>
                <a:gridCol w="876698"/>
                <a:gridCol w="751456"/>
                <a:gridCol w="814076"/>
                <a:gridCol w="751456"/>
              </a:tblGrid>
              <a:tr h="1797380">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93420">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35 01 03</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დაავადებათა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კონტროლისა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ეპიდემიოლოგიური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უსაფრთხოების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პროგრამის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მართვა</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mn-lt"/>
                          <a:ea typeface="Times New Roman"/>
                          <a:cs typeface="Calibri"/>
                        </a:rPr>
                        <a:t>1,458,800.0</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37</a:t>
                      </a:r>
                      <a:r>
                        <a:rPr lang="ka-GE" sz="1000" b="1" dirty="0" smtClean="0">
                          <a:solidFill>
                            <a:srgbClr val="1F497D"/>
                          </a:solidFill>
                          <a:latin typeface="Calibri"/>
                          <a:ea typeface="Times New Roman"/>
                          <a:cs typeface="Calibri"/>
                        </a:rPr>
                        <a:t>1</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196</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5</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470,</a:t>
                      </a:r>
                      <a:r>
                        <a:rPr lang="ka-GE" sz="1000" b="1" dirty="0" smtClean="0">
                          <a:solidFill>
                            <a:srgbClr val="1F497D"/>
                          </a:solidFill>
                          <a:latin typeface="Calibri"/>
                          <a:ea typeface="Times New Roman"/>
                          <a:cs typeface="Calibri"/>
                        </a:rPr>
                        <a:t>200</a:t>
                      </a:r>
                      <a:r>
                        <a:rPr lang="en-US" sz="1000" b="1" dirty="0" smtClean="0">
                          <a:solidFill>
                            <a:srgbClr val="1F497D"/>
                          </a:solidFill>
                          <a:latin typeface="Calibri"/>
                          <a:ea typeface="Times New Roman"/>
                          <a:cs typeface="Calibri"/>
                        </a:rPr>
                        <a:t>.0</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609,800.0</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1,45</a:t>
                      </a:r>
                      <a:r>
                        <a:rPr lang="ka-GE" sz="1000" b="1" dirty="0" smtClean="0">
                          <a:solidFill>
                            <a:srgbClr val="1F497D"/>
                          </a:solidFill>
                          <a:latin typeface="Calibri"/>
                          <a:ea typeface="Times New Roman"/>
                          <a:cs typeface="Calibri"/>
                        </a:rPr>
                        <a:t>1</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2</a:t>
                      </a:r>
                      <a:r>
                        <a:rPr lang="en-US" sz="1000" b="1" dirty="0" smtClean="0">
                          <a:solidFill>
                            <a:srgbClr val="1F497D"/>
                          </a:solidFill>
                          <a:latin typeface="Calibri"/>
                          <a:ea typeface="Times New Roman"/>
                          <a:cs typeface="Calibri"/>
                        </a:rPr>
                        <a:t>00.0</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9</a:t>
                      </a:r>
                      <a:r>
                        <a:rPr lang="ka-GE" sz="1000" b="1" dirty="0" smtClean="0">
                          <a:solidFill>
                            <a:srgbClr val="1F497D"/>
                          </a:solidFill>
                          <a:latin typeface="Calibri"/>
                          <a:ea typeface="Times New Roman"/>
                          <a:cs typeface="Calibri"/>
                        </a:rPr>
                        <a:t>9</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5</a:t>
                      </a:r>
                      <a:r>
                        <a:rPr lang="en-US" sz="1000" b="1" dirty="0" smtClean="0">
                          <a:solidFill>
                            <a:srgbClr val="1F497D"/>
                          </a:solidFill>
                          <a:latin typeface="Calibri"/>
                          <a:ea typeface="Times New Roman"/>
                          <a:cs typeface="Calibri"/>
                        </a:rPr>
                        <a:t>%</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04800" y="2653725"/>
            <a:ext cx="853440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pPr>
            <a:r>
              <a:rPr lang="ka-GE" sz="1400" dirty="0" smtClean="0">
                <a:latin typeface="Sylfaen" pitchFamily="18" charset="0"/>
                <a:ea typeface="Calibri" pitchFamily="34" charset="0"/>
                <a:cs typeface="Times New Roman" pitchFamily="18" charset="0"/>
              </a:rPr>
              <a:t>პირველ კვარტალში „იმუნიზაციის პროგრამაში“ წარმოქმნილი დეფიციტის დასაფინანსებლად იგეგმეგმება გეგმის ცვლილების განხორციელება იგივე პროგრამის 3-ე კვარტლის ასიგნებების ხარჯზე, რომლის დასაბალანსებლად გამოყენებული იქნება აღნიშნული პროგრამის პირველი კვარტლის რესურსი (130 800.0 ლარი).</a:t>
            </a:r>
            <a:endParaRPr kumimoji="0" lang="ka-GE"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838200" y="1676400"/>
            <a:ext cx="7772400" cy="1828800"/>
          </a:xfrm>
        </p:spPr>
        <p:style>
          <a:lnRef idx="1">
            <a:schemeClr val="accent5"/>
          </a:lnRef>
          <a:fillRef idx="2">
            <a:schemeClr val="accent5"/>
          </a:fillRef>
          <a:effectRef idx="1">
            <a:schemeClr val="accent5"/>
          </a:effectRef>
          <a:fontRef idx="minor">
            <a:schemeClr val="dk1"/>
          </a:fontRef>
        </p:style>
        <p:txBody>
          <a:bodyPr>
            <a:normAutofit/>
          </a:bodyPr>
          <a:lstStyle/>
          <a:p>
            <a:r>
              <a:rPr lang="en-US" sz="3100" b="1" dirty="0" smtClean="0"/>
              <a:t>I </a:t>
            </a:r>
            <a:r>
              <a:rPr lang="ka-GE" sz="3100" b="1" dirty="0" smtClean="0"/>
              <a:t>კვარტლის სავარაუდო შესრულება</a:t>
            </a:r>
            <a:endParaRPr lang="en-US" dirty="0"/>
          </a:p>
        </p:txBody>
      </p:sp>
    </p:spTree>
  </p:cSld>
  <p:clrMapOvr>
    <a:masterClrMapping/>
  </p:clrMapOvr>
  <p:transition spd="slow">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7924800" cy="584775"/>
          </a:xfrm>
          <a:prstGeom prst="rect">
            <a:avLst/>
          </a:prstGeom>
        </p:spPr>
        <p:txBody>
          <a:bodyPr wrap="square">
            <a:spAutoFit/>
          </a:bodyPr>
          <a:lstStyle/>
          <a:p>
            <a:r>
              <a:rPr lang="ka-GE" sz="1600" b="1" dirty="0"/>
              <a:t>განმახორციელებელი:</a:t>
            </a:r>
            <a:r>
              <a:rPr lang="ka-GE" sz="1600" dirty="0"/>
              <a:t> სსიპ -ლ. საყვარელიძის სახელობის დაავადებათა კონტროლისა და საზოგადოებრივი ჯანმრთელობის ეროვნულ ცენტრი</a:t>
            </a:r>
            <a:endParaRPr lang="en-US" sz="1600" dirty="0"/>
          </a:p>
        </p:txBody>
      </p:sp>
      <p:graphicFrame>
        <p:nvGraphicFramePr>
          <p:cNvPr id="3" name="Table 2"/>
          <p:cNvGraphicFramePr>
            <a:graphicFrameLocks noGrp="1"/>
          </p:cNvGraphicFramePr>
          <p:nvPr/>
        </p:nvGraphicFramePr>
        <p:xfrm>
          <a:off x="380999" y="1447802"/>
          <a:ext cx="8077201" cy="4032815"/>
        </p:xfrm>
        <a:graphic>
          <a:graphicData uri="http://schemas.openxmlformats.org/drawingml/2006/table">
            <a:tbl>
              <a:tblPr/>
              <a:tblGrid>
                <a:gridCol w="838201"/>
                <a:gridCol w="1690315"/>
                <a:gridCol w="913075"/>
                <a:gridCol w="913075"/>
                <a:gridCol w="842837"/>
                <a:gridCol w="913075"/>
                <a:gridCol w="913075"/>
                <a:gridCol w="1053548"/>
              </a:tblGrid>
              <a:tr h="1605291">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906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35 03 02 01</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დაავადებათა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ადრეული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გამოვლენა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სკრინინგი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423,500.0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31,700.0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184,700.0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143,000.0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359,400.0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84,9%</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99">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35 03 02 02 01</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იმუნიზაცია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2,457,115.0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2,385,300.0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1,879,800.0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4,265,100.0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173,6%</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9035">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35 03 02 03</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ეპიდზედამხედველობის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პროგრამა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121,500.0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71,200.0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49,700.0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120,900.0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99,5%</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7865">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35 03 02 04</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უსაფრთხო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სისხლი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385,200.0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73,700.0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132,600.0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103,000.0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309,300.0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80,3%</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6846">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35 03 02 05</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პროფესიულ</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დაავადებათა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პრევენცია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67,500.0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22,500.0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22,500.0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22,500.0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67,500.0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100.0%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457200" y="1271082"/>
            <a:ext cx="77724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a-GE" sz="1400" b="1" dirty="0" smtClean="0"/>
              <a:t>„</a:t>
            </a:r>
            <a:r>
              <a:rPr lang="en-US" sz="1400" b="1" dirty="0" err="1" smtClean="0"/>
              <a:t>იმუნიზაცი</a:t>
            </a:r>
            <a:r>
              <a:rPr lang="ka-GE" sz="1400" b="1" dirty="0" smtClean="0"/>
              <a:t>ის“ </a:t>
            </a:r>
            <a:r>
              <a:rPr lang="ka-GE" sz="1400" dirty="0" smtClean="0"/>
              <a:t>პროგრამაში წარმოქმნილი დეფიციტი გამოიწვია ანტირაბილური ვაქცინის მიმწოდებლის მიერ საბანკო გარანტიის საფუძველზე წინასწარი გადახდის მოთხოვნამ. აღნიშნული დეფიციტი დაფინანსდება სხვადასხვა პროგრამებში წარმოქმნილი რესურსის ხარჯზე, რომლის აღდგენაც განხორციელდება ცენტრის მიერ 2-ე და 3-ე კვარტალში. </a:t>
            </a:r>
            <a:endParaRPr lang="en-US" sz="1400" dirty="0" smtClean="0"/>
          </a:p>
          <a:p>
            <a:r>
              <a:rPr lang="ka-GE" sz="1400" dirty="0" smtClean="0"/>
              <a:t>აღასანიშნავია ის ფაქტიც, რომ აშშ დოლარის კურსის გაზრდის გამო მოსალოდნელ შესყიდვებში დამატებითი რესურსის სახით მოსაძიებელი იქნება სავარაუდოთ 1 700 000 ლარი.</a:t>
            </a:r>
            <a:endParaRPr lang="en-US" sz="14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7848600" cy="646331"/>
          </a:xfrm>
          <a:prstGeom prst="rect">
            <a:avLst/>
          </a:prstGeom>
        </p:spPr>
        <p:txBody>
          <a:bodyPr wrap="square">
            <a:spAutoFit/>
          </a:bodyPr>
          <a:lstStyle/>
          <a:p>
            <a:r>
              <a:rPr lang="ka-GE" b="1" dirty="0" smtClean="0"/>
              <a:t>განმახორციელებელი:</a:t>
            </a:r>
            <a:r>
              <a:rPr lang="ka-GE" dirty="0" smtClean="0"/>
              <a:t> სსიპ – ლ. საყვარელიძის სახელობის დაავადებათა კონტროლისა და საზოგადოებრივი ჯანმრთელობის ეროვნული ცენტრი</a:t>
            </a:r>
            <a:endParaRPr lang="en-US" dirty="0"/>
          </a:p>
        </p:txBody>
      </p:sp>
      <p:graphicFrame>
        <p:nvGraphicFramePr>
          <p:cNvPr id="3" name="Table 2"/>
          <p:cNvGraphicFramePr>
            <a:graphicFrameLocks noGrp="1"/>
          </p:cNvGraphicFramePr>
          <p:nvPr/>
        </p:nvGraphicFramePr>
        <p:xfrm>
          <a:off x="381000" y="2142241"/>
          <a:ext cx="8001001" cy="3130718"/>
        </p:xfrm>
        <a:graphic>
          <a:graphicData uri="http://schemas.openxmlformats.org/drawingml/2006/table">
            <a:tbl>
              <a:tblPr/>
              <a:tblGrid>
                <a:gridCol w="631658"/>
                <a:gridCol w="2118783"/>
                <a:gridCol w="899137"/>
                <a:gridCol w="842211"/>
                <a:gridCol w="842211"/>
                <a:gridCol w="842211"/>
                <a:gridCol w="842211"/>
                <a:gridCol w="982579"/>
              </a:tblGrid>
              <a:tr h="1378118">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Calibri"/>
                          <a:ea typeface="Times New Roman"/>
                          <a:cs typeface="Calibri"/>
                        </a:rPr>
                        <a:t>I  </a:t>
                      </a:r>
                      <a:r>
                        <a:rPr lang="en-US" sz="1000" b="1" dirty="0" err="1">
                          <a:solidFill>
                            <a:srgbClr val="000000"/>
                          </a:solidFill>
                          <a:latin typeface="Sylfaen"/>
                          <a:ea typeface="Times New Roman"/>
                          <a:cs typeface="Sylfaen"/>
                        </a:rPr>
                        <a:t>კვარტალი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დაზუსტებული</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97307">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35 03 02 07 02</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ტუბერკულოზის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მართვა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სსიპ</a:t>
                      </a:r>
                      <a:r>
                        <a:rPr lang="en-US" sz="1000" b="1">
                          <a:solidFill>
                            <a:srgbClr val="1F497D"/>
                          </a:solidFill>
                          <a:latin typeface="Calibri"/>
                          <a:ea typeface="Times New Roman"/>
                          <a:cs typeface="Calibri"/>
                        </a:rPr>
                        <a:t> – </a:t>
                      </a:r>
                      <a:r>
                        <a:rPr lang="en-US" sz="1000" b="1">
                          <a:solidFill>
                            <a:srgbClr val="1F497D"/>
                          </a:solidFill>
                          <a:latin typeface="Sylfaen"/>
                          <a:ea typeface="Times New Roman"/>
                          <a:cs typeface="Sylfaen"/>
                        </a:rPr>
                        <a:t>ლ</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საყვარელიძის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სახელობის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დაავადებათა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კონტროლისა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საზოგადოებრივი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ეროვნული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ცენტრი</a:t>
                      </a:r>
                      <a:r>
                        <a:rPr lang="en-US" sz="1000" b="1">
                          <a:solidFill>
                            <a:srgbClr val="1F497D"/>
                          </a:solidFill>
                          <a:latin typeface="Calibri"/>
                          <a:ea typeface="Times New Roman"/>
                          <a:cs typeface="Calibri"/>
                        </a:rPr>
                        <a:t>)</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204,500.0</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66,700.0</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66,900.0</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67,000.0</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200,600.0</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98,1%</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0535">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35 03 02 07 03</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Calibri"/>
                        </a:rPr>
                        <a:t>ყველა ფორმის ტუბერკულოზის ხარისხიან დიაგნოსტიკასა და მკურნალობაზე უნივერსალური ხელმისაწვდომობის პროგრამა</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67</a:t>
                      </a:r>
                      <a:r>
                        <a:rPr lang="en-US" sz="1000" b="1" dirty="0" smtClean="0">
                          <a:solidFill>
                            <a:srgbClr val="1F497D"/>
                          </a:solidFill>
                          <a:latin typeface="Calibri"/>
                          <a:ea typeface="Times New Roman"/>
                          <a:cs typeface="Calibri"/>
                        </a:rPr>
                        <a:t>,000.0</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9,100.0</a:t>
                      </a:r>
                      <a:endParaRPr lang="en-US" sz="100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15,200.0</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36,000.0</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60,300.0</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9</a:t>
                      </a:r>
                      <a:r>
                        <a:rPr lang="en-US" sz="1000" b="1" dirty="0" smtClean="0">
                          <a:solidFill>
                            <a:srgbClr val="1F497D"/>
                          </a:solidFill>
                          <a:latin typeface="Calibri"/>
                          <a:ea typeface="Times New Roman"/>
                          <a:cs typeface="Calibri"/>
                        </a:rPr>
                        <a:t>0,</a:t>
                      </a:r>
                      <a:r>
                        <a:rPr lang="ka-GE" sz="1000" b="1" dirty="0" smtClean="0">
                          <a:solidFill>
                            <a:srgbClr val="1F497D"/>
                          </a:solidFill>
                          <a:latin typeface="Calibri"/>
                          <a:ea typeface="Times New Roman"/>
                          <a:cs typeface="Calibri"/>
                        </a:rPr>
                        <a:t>0</a:t>
                      </a:r>
                      <a:r>
                        <a:rPr lang="en-US" sz="1000" b="1" dirty="0" smtClean="0">
                          <a:solidFill>
                            <a:srgbClr val="1F497D"/>
                          </a:solidFill>
                          <a:latin typeface="Calibri"/>
                          <a:ea typeface="Times New Roman"/>
                          <a:cs typeface="Calibri"/>
                        </a:rPr>
                        <a:t>%</a:t>
                      </a:r>
                      <a:endParaRPr lang="en-US" sz="1000" dirty="0">
                        <a:latin typeface="Calibri"/>
                        <a:ea typeface="Calibri"/>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split orient="ver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304800" y="2539424"/>
            <a:ext cx="861060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a-GE" sz="1400" b="1" dirty="0" smtClean="0"/>
              <a:t>მიზეზები:</a:t>
            </a:r>
            <a:endParaRPr lang="en-US" sz="1400" dirty="0" smtClean="0"/>
          </a:p>
          <a:p>
            <a:r>
              <a:rPr lang="ka-GE" sz="1400" dirty="0" smtClean="0"/>
              <a:t>„ყველა ფორმის ტუბერკულოზის ხარისხიან დიაგნოსტიკასა და მკურნალობაზე უნივერსალური ხელმისაწვდომობის პროგრამაში“ წარმოქმნილი რესურსიდან 53 000 ლარი გამოყენებული იქნება „იმუნიზაციის“ პროგრამაში წარმოქმნილი დეფიციტის დასაფარავა, რომელიც ადგება 3-ე კვარტალში „იმუნიზაციის“ პროგრამიდან.</a:t>
            </a:r>
            <a:endParaRPr lang="en-US" sz="1400" dirty="0"/>
          </a:p>
        </p:txBody>
      </p:sp>
    </p:spTree>
  </p:cSld>
  <p:clrMapOvr>
    <a:masterClrMapping/>
  </p:clrMapOvr>
  <p:transition>
    <p:pull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28600"/>
            <a:ext cx="8001000" cy="830997"/>
          </a:xfrm>
          <a:prstGeom prst="rect">
            <a:avLst/>
          </a:prstGeom>
        </p:spPr>
        <p:txBody>
          <a:bodyPr wrap="square">
            <a:spAutoFit/>
          </a:bodyPr>
          <a:lstStyle/>
          <a:p>
            <a:r>
              <a:rPr lang="ka-GE" sz="1600" b="1" dirty="0" smtClean="0"/>
              <a:t>განმახორციელებელი: </a:t>
            </a:r>
            <a:r>
              <a:rPr lang="ka-GE" sz="1600" dirty="0" smtClean="0"/>
              <a:t>სსიპ – ლ. საყვარელიძის სახელობის დაავადებათა კონტროლისა და საზოგადოებრივი ჯანმრთელობის ეროვნული ცენტრი;</a:t>
            </a:r>
            <a:r>
              <a:rPr lang="ka-GE" sz="1600" b="1" dirty="0" smtClean="0"/>
              <a:t> </a:t>
            </a:r>
            <a:r>
              <a:rPr lang="ka-GE" sz="1600" dirty="0" smtClean="0"/>
              <a:t>სსიპ-სოციალური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685800" y="1600200"/>
          <a:ext cx="8153400" cy="3988708"/>
        </p:xfrm>
        <a:graphic>
          <a:graphicData uri="http://schemas.openxmlformats.org/drawingml/2006/table">
            <a:tbl>
              <a:tblPr/>
              <a:tblGrid>
                <a:gridCol w="609600"/>
                <a:gridCol w="1871869"/>
                <a:gridCol w="850789"/>
                <a:gridCol w="992588"/>
                <a:gridCol w="921689"/>
                <a:gridCol w="992588"/>
                <a:gridCol w="992588"/>
                <a:gridCol w="921689"/>
              </a:tblGrid>
              <a:tr h="1710328">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46578">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35 03 02 08 02</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აივ</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ინფექცია</a:t>
                      </a:r>
                      <a:r>
                        <a:rPr lang="en-US" sz="1000" b="1">
                          <a:solidFill>
                            <a:srgbClr val="1F497D"/>
                          </a:solidFill>
                          <a:latin typeface="Calibri"/>
                          <a:ea typeface="Times New Roman"/>
                          <a:cs typeface="Calibri"/>
                        </a:rPr>
                        <a:t>/</a:t>
                      </a:r>
                      <a:r>
                        <a:rPr lang="en-US" sz="1000" b="1">
                          <a:solidFill>
                            <a:srgbClr val="1F497D"/>
                          </a:solidFill>
                          <a:latin typeface="Sylfaen"/>
                          <a:ea typeface="Times New Roman"/>
                          <a:cs typeface="Sylfaen"/>
                        </a:rPr>
                        <a:t>შიდსი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სსიპ</a:t>
                      </a:r>
                      <a:r>
                        <a:rPr lang="en-US" sz="1000" b="1">
                          <a:solidFill>
                            <a:srgbClr val="1F497D"/>
                          </a:solidFill>
                          <a:latin typeface="Calibri"/>
                          <a:ea typeface="Times New Roman"/>
                          <a:cs typeface="Calibri"/>
                        </a:rPr>
                        <a:t> – </a:t>
                      </a:r>
                      <a:r>
                        <a:rPr lang="en-US" sz="1000" b="1">
                          <a:solidFill>
                            <a:srgbClr val="1F497D"/>
                          </a:solidFill>
                          <a:latin typeface="Sylfaen"/>
                          <a:ea typeface="Times New Roman"/>
                          <a:cs typeface="Sylfaen"/>
                        </a:rPr>
                        <a:t>ლ</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საყვარელიძის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სახელობის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დაავადებათა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კონტროლისა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საზოგადოებრივი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ეროვნული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ცენტრი</a:t>
                      </a:r>
                      <a:r>
                        <a:rPr lang="en-US" sz="1000" b="1">
                          <a:solidFill>
                            <a:srgbClr val="1F497D"/>
                          </a:solidFill>
                          <a:latin typeface="Calibri"/>
                          <a:ea typeface="Times New Roman"/>
                          <a:cs typeface="Calibri"/>
                        </a:rPr>
                        <a:t>)</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90,000.0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59,900.0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30,000.0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89,900.0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99,9%</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589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35 03 02 09 02</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დედათა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ბავშვთა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სსიპ</a:t>
                      </a:r>
                      <a:r>
                        <a:rPr lang="en-US" sz="1000" b="1">
                          <a:solidFill>
                            <a:srgbClr val="1F497D"/>
                          </a:solidFill>
                          <a:latin typeface="Calibri"/>
                          <a:ea typeface="Times New Roman"/>
                          <a:cs typeface="Calibri"/>
                        </a:rPr>
                        <a:t> – </a:t>
                      </a:r>
                      <a:r>
                        <a:rPr lang="en-US" sz="1000" b="1">
                          <a:solidFill>
                            <a:srgbClr val="1F497D"/>
                          </a:solidFill>
                          <a:latin typeface="Sylfaen"/>
                          <a:ea typeface="Times New Roman"/>
                          <a:cs typeface="Sylfaen"/>
                        </a:rPr>
                        <a:t>ლ</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საყვარელიძის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სახელობის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დაავადებათა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კონტროლისა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საზოგადოებრივი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ეროვნული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ცენტრი</a:t>
                      </a:r>
                      <a:r>
                        <a:rPr lang="en-US" sz="1000" b="1">
                          <a:solidFill>
                            <a:srgbClr val="1F497D"/>
                          </a:solidFill>
                          <a:latin typeface="Calibri"/>
                          <a:ea typeface="Times New Roman"/>
                          <a:cs typeface="Calibri"/>
                        </a:rPr>
                        <a:t>)</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12,500.0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0.0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8,400.0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4,100.0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12,500.0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100%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7010400" cy="584775"/>
          </a:xfrm>
          <a:prstGeom prst="rect">
            <a:avLst/>
          </a:prstGeom>
        </p:spPr>
        <p:txBody>
          <a:bodyPr wrap="square">
            <a:spAutoFit/>
          </a:bodyPr>
          <a:lstStyle/>
          <a:p>
            <a:r>
              <a:rPr lang="ka-GE" sz="1600" b="1" dirty="0"/>
              <a:t>განმახორციელებელი:</a:t>
            </a:r>
            <a:r>
              <a:rPr lang="ka-GE" sz="1600" dirty="0"/>
              <a:t> სსიპ – ლ. საყვარელიძის სახელობის დაავადებათა კონტროლისა და საზოგადოებრივი ჯანმრთელობის ეროვნული ცენტრი</a:t>
            </a:r>
            <a:endParaRPr lang="en-US" sz="1600" dirty="0"/>
          </a:p>
        </p:txBody>
      </p:sp>
      <p:graphicFrame>
        <p:nvGraphicFramePr>
          <p:cNvPr id="3" name="Table 2"/>
          <p:cNvGraphicFramePr>
            <a:graphicFrameLocks noGrp="1"/>
          </p:cNvGraphicFramePr>
          <p:nvPr/>
        </p:nvGraphicFramePr>
        <p:xfrm>
          <a:off x="609600" y="1524000"/>
          <a:ext cx="7696199" cy="2895600"/>
        </p:xfrm>
        <a:graphic>
          <a:graphicData uri="http://schemas.openxmlformats.org/drawingml/2006/table">
            <a:tbl>
              <a:tblPr/>
              <a:tblGrid>
                <a:gridCol w="838200"/>
                <a:gridCol w="1571045"/>
                <a:gridCol w="936929"/>
                <a:gridCol w="870005"/>
                <a:gridCol w="870005"/>
                <a:gridCol w="870005"/>
                <a:gridCol w="870005"/>
                <a:gridCol w="870005"/>
              </a:tblGrid>
              <a:tr h="2403050">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92550">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35 03 02 11</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ჯანმრთელობის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ხელშეწყობის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პროგრამა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15,000.0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0.0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spli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304800" y="1847046"/>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 </a:t>
            </a:r>
            <a:r>
              <a:rPr kumimoji="0" lang="ka-GE" sz="1400" b="0" i="0" u="none" strike="noStrike" cap="none" normalizeH="0" baseline="0" dirty="0" smtClean="0">
                <a:ln>
                  <a:noFill/>
                </a:ln>
                <a:solidFill>
                  <a:schemeClr val="tx1"/>
                </a:solidFill>
                <a:effectLst/>
                <a:latin typeface="Arial" pitchFamily="34" charset="0"/>
                <a:ea typeface="Calibri" pitchFamily="34" charset="0"/>
                <a:cs typeface="Sylfaen" pitchFamily="18" charset="0"/>
              </a:rPr>
              <a:t>აღნიშნული </a:t>
            </a:r>
            <a:r>
              <a:rPr kumimoji="0" lang="ka-GE" sz="1400" b="0" i="0" u="none" strike="noStrike" cap="none" normalizeH="0" baseline="0" dirty="0" smtClean="0">
                <a:ln>
                  <a:noFill/>
                </a:ln>
                <a:solidFill>
                  <a:schemeClr val="tx1"/>
                </a:solidFill>
                <a:effectLst/>
                <a:latin typeface="Arial" pitchFamily="34" charset="0"/>
                <a:ea typeface="Calibri" pitchFamily="34" charset="0"/>
                <a:cs typeface="Sylfaen" pitchFamily="18" charset="0"/>
              </a:rPr>
              <a:t>პროგრამა არ ხორციელდებოდა 2014 წელს (2015 წლის ბიუჯეტში წარმოდგენილია ახალი საბიუჯეტო კოდით), მიმდინარეობს პროგრამის დიზაინის შეთანხმება და მთავრობის განკარგულებით დამტკიცების შემდგომ იქნება შესაძლებელი საბიუჯეტო ასიგნების ათვისება.</a:t>
            </a:r>
            <a:endParaRPr kumimoji="0" lang="ka-GE"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914400" y="1881204"/>
            <a:ext cx="7315200" cy="52322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r>
              <a:rPr lang="ka-GE" sz="2800" b="1" dirty="0"/>
              <a:t>სსიპ - სოციალური მომსახურების სააგენტო</a:t>
            </a:r>
            <a:endParaRPr lang="en-US" sz="2800" dirty="0"/>
          </a:p>
        </p:txBody>
      </p:sp>
    </p:spTree>
  </p:cSld>
  <p:clrMapOvr>
    <a:masterClrMapping/>
  </p:clrMapOvr>
  <p:transition>
    <p:split dir="in"/>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04800"/>
            <a:ext cx="7696200" cy="338554"/>
          </a:xfrm>
          <a:prstGeom prst="rect">
            <a:avLst/>
          </a:prstGeom>
        </p:spPr>
        <p:txBody>
          <a:bodyPr wrap="square">
            <a:spAutoFit/>
          </a:bodyPr>
          <a:lstStyle/>
          <a:p>
            <a:r>
              <a:rPr lang="ka-GE" sz="1600" b="1" dirty="0"/>
              <a:t>განმახორციელებელი: </a:t>
            </a:r>
            <a:r>
              <a:rPr lang="ka-GE" sz="1600" dirty="0"/>
              <a:t>სსიპ-სოციალური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685800" y="1524000"/>
          <a:ext cx="7010400" cy="2017002"/>
        </p:xfrm>
        <a:graphic>
          <a:graphicData uri="http://schemas.openxmlformats.org/drawingml/2006/table">
            <a:tbl>
              <a:tblPr/>
              <a:tblGrid>
                <a:gridCol w="609600"/>
                <a:gridCol w="1439475"/>
                <a:gridCol w="846525"/>
                <a:gridCol w="762000"/>
                <a:gridCol w="762000"/>
                <a:gridCol w="838200"/>
                <a:gridCol w="838200"/>
                <a:gridCol w="914400"/>
              </a:tblGrid>
              <a:tr h="1315962">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4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dirty="0">
                          <a:solidFill>
                            <a:srgbClr val="000000"/>
                          </a:solidFill>
                          <a:latin typeface="Sylfaen"/>
                          <a:ea typeface="Times New Roman"/>
                          <a:cs typeface="Sylfaen"/>
                        </a:rPr>
                        <a:t>მარტის </a:t>
                      </a:r>
                      <a:r>
                        <a:rPr lang="en-US" sz="1000" b="1" dirty="0" err="1">
                          <a:solidFill>
                            <a:srgbClr val="000000"/>
                          </a:solidFill>
                          <a:latin typeface="Sylfaen"/>
                          <a:ea typeface="Times New Roman"/>
                          <a:cs typeface="Sylfaen"/>
                        </a:rPr>
                        <a:t>თვის</a:t>
                      </a:r>
                      <a:r>
                        <a:rPr lang="en-US" sz="1000" b="1" dirty="0">
                          <a:solidFill>
                            <a:srgbClr val="000000"/>
                          </a:solidFill>
                          <a:latin typeface="Sylfaen"/>
                          <a:ea typeface="Times New Roman"/>
                          <a:cs typeface="Sylfaen"/>
                        </a:rPr>
                        <a:t> </a:t>
                      </a:r>
                      <a:r>
                        <a:rPr lang="ka-GE" sz="1000" b="1" dirty="0">
                          <a:solidFill>
                            <a:srgbClr val="000000"/>
                          </a:solidFill>
                          <a:latin typeface="Sylfaen"/>
                          <a:ea typeface="Times New Roman"/>
                          <a:cs typeface="Sylfaen"/>
                        </a:rPr>
                        <a:t>სავარაუდო </a:t>
                      </a:r>
                      <a:r>
                        <a:rPr lang="en-US" sz="1000" b="1" dirty="0" err="1">
                          <a:solidFill>
                            <a:srgbClr val="000000"/>
                          </a:solidFill>
                          <a:latin typeface="Sylfaen"/>
                          <a:ea typeface="Times New Roman"/>
                          <a:cs typeface="Sylfaen"/>
                        </a:rPr>
                        <a:t>საკასო</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ხარჯი</a:t>
                      </a:r>
                      <a:endParaRPr lang="en-US" sz="14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I </a:t>
                      </a:r>
                      <a:r>
                        <a:rPr lang="ka-GE" sz="1000" b="1" dirty="0">
                          <a:solidFill>
                            <a:srgbClr val="000000"/>
                          </a:solidFill>
                          <a:latin typeface="Sylfaen"/>
                          <a:ea typeface="Times New Roman"/>
                          <a:cs typeface="Sylfaen"/>
                        </a:rPr>
                        <a:t>კვარტლის</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საკასო</a:t>
                      </a:r>
                      <a:r>
                        <a:rPr lang="en-US" sz="1000" b="1" dirty="0">
                          <a:solidFill>
                            <a:srgbClr val="000000"/>
                          </a:solidFill>
                          <a:latin typeface="Calibri"/>
                          <a:ea typeface="Times New Roman"/>
                          <a:cs typeface="Calibri"/>
                        </a:rPr>
                        <a:t>/</a:t>
                      </a:r>
                      <a:r>
                        <a:rPr lang="en-US" sz="1000" b="1" dirty="0">
                          <a:solidFill>
                            <a:srgbClr val="000000"/>
                          </a:solidFill>
                          <a:latin typeface="Sylfaen"/>
                          <a:ea typeface="Times New Roman"/>
                          <a:cs typeface="Sylfaen"/>
                        </a:rPr>
                        <a:t> I </a:t>
                      </a:r>
                      <a:r>
                        <a:rPr lang="en-US" sz="1000" b="1" dirty="0" err="1">
                          <a:solidFill>
                            <a:srgbClr val="000000"/>
                          </a:solidFill>
                          <a:latin typeface="Sylfaen"/>
                          <a:ea typeface="Times New Roman"/>
                          <a:cs typeface="Sylfaen"/>
                        </a:rPr>
                        <a:t>კვარტლის</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გეგმასთან</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მიმართებაში</a:t>
                      </a:r>
                      <a:endParaRPr lang="en-US" sz="14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1835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35 01 04</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სოციალური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დაცვის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პროგრამების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მართვა</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5,532,600.0</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1,510,985.0</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1,590,331.0</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1,767,000.0</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4,868,316.0</a:t>
                      </a:r>
                      <a:endParaRPr lang="en-US" sz="14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88,0%</a:t>
                      </a:r>
                      <a:endParaRPr lang="en-US" sz="14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heel spokes="8"/>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81000" y="1911459"/>
            <a:ext cx="84582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43400" algn="l"/>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tabLst>
                <a:tab pos="4343400" algn="l"/>
              </a:tabLst>
            </a:pPr>
            <a:r>
              <a:rPr lang="ka-GE" sz="1400" b="1" dirty="0" smtClean="0">
                <a:latin typeface="Sylfaen" pitchFamily="18" charset="0"/>
                <a:ea typeface="Calibri" pitchFamily="34" charset="0"/>
                <a:cs typeface="Times New Roman" pitchFamily="18" charset="0"/>
              </a:rPr>
              <a:t>„</a:t>
            </a:r>
            <a:r>
              <a:rPr lang="ka-GE" sz="1400" b="1" dirty="0" smtClean="0">
                <a:latin typeface="Sylfaen" pitchFamily="18" charset="0"/>
                <a:ea typeface="Calibri" pitchFamily="34" charset="0"/>
                <a:cs typeface="Times New Roman" pitchFamily="18" charset="0"/>
              </a:rPr>
              <a:t>შრომის ანაზღაურების“ </a:t>
            </a:r>
            <a:r>
              <a:rPr lang="ka-GE" sz="1400" dirty="0" smtClean="0">
                <a:latin typeface="Sylfaen" pitchFamily="18" charset="0"/>
                <a:ea typeface="Calibri" pitchFamily="34" charset="0"/>
                <a:cs typeface="Times New Roman" pitchFamily="18" charset="0"/>
              </a:rPr>
              <a:t>მუხლში ეკონომია გამოწვეულია სააგენტოს სტრუქტურული ცვლილებებით და არსებული ვაკანსიებით.</a:t>
            </a:r>
          </a:p>
          <a:p>
            <a:pPr lvl="0" algn="just" eaLnBrk="0" fontAlgn="base" hangingPunct="0">
              <a:spcBef>
                <a:spcPct val="0"/>
              </a:spcBef>
              <a:spcAft>
                <a:spcPct val="0"/>
              </a:spcAft>
              <a:tabLst>
                <a:tab pos="4343400" algn="l"/>
              </a:tabLst>
            </a:pPr>
            <a:endParaRPr lang="ka-GE" sz="1400" b="1" dirty="0" smtClean="0">
              <a:latin typeface="Sylfaen" pitchFamily="18" charset="0"/>
              <a:ea typeface="Calibri" pitchFamily="34" charset="0"/>
              <a:cs typeface="Times New Roman" pitchFamily="18" charset="0"/>
            </a:endParaRPr>
          </a:p>
          <a:p>
            <a:pPr lvl="0" algn="just" eaLnBrk="0" fontAlgn="base" hangingPunct="0">
              <a:spcBef>
                <a:spcPct val="0"/>
              </a:spcBef>
              <a:spcAft>
                <a:spcPct val="0"/>
              </a:spcAft>
              <a:tabLst>
                <a:tab pos="4343400" algn="l"/>
              </a:tabLst>
            </a:pPr>
            <a:r>
              <a:rPr lang="ka-GE" sz="1400" b="1" dirty="0" smtClean="0">
                <a:latin typeface="Sylfaen" pitchFamily="18" charset="0"/>
                <a:ea typeface="Calibri" pitchFamily="34" charset="0"/>
                <a:cs typeface="Times New Roman" pitchFamily="18" charset="0"/>
              </a:rPr>
              <a:t> „არაფინანსური აქტივების ზრდის“ მუხლის </a:t>
            </a:r>
            <a:r>
              <a:rPr lang="ka-GE" sz="1400" dirty="0" smtClean="0">
                <a:latin typeface="Sylfaen" pitchFamily="18" charset="0"/>
                <a:ea typeface="Calibri" pitchFamily="34" charset="0"/>
                <a:cs typeface="Times New Roman" pitchFamily="18" charset="0"/>
              </a:rPr>
              <a:t>ფარგლებში ანალოგიაურად იანვრის თვისა საკასო ხარჯი არ არის გაწეული, ვინაიდან მიმდინარეობს შესყიდვის პროცედურები, კერძოდ კომპიუტერების შესყიდვის კონსოლიდირებული ტენდერი და ასევე, გამოცხადდება ტენდერი ოფისების გაზიფიცირებაზე და ივ. ჯავახიშვილის ქუჩაზე მდებარე ოფისის სარემონტო სამუშაოებზე.</a:t>
            </a:r>
            <a:endParaRPr kumimoji="0" lang="ka-GE" sz="140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228600" y="2133600"/>
            <a:ext cx="8763000" cy="646331"/>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a-GE"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საქართველოს შრომის, ჯანმრთელობისა და სოციალური დაცვის სამინისტროს ცენტრალური აპარატი</a:t>
            </a:r>
            <a:endParaRPr kumimoji="0" lang="ka-GE"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838200" y="1831032"/>
            <a:ext cx="7696200" cy="4924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0" algn="l"/>
              </a:tabLst>
            </a:pPr>
            <a:r>
              <a:rPr kumimoji="0" lang="ka-GE" sz="2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სოციალური პროგრამები </a:t>
            </a:r>
            <a:endParaRPr kumimoji="0" lang="ka-GE"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381000"/>
            <a:ext cx="6629400" cy="338554"/>
          </a:xfrm>
          <a:prstGeom prst="rect">
            <a:avLst/>
          </a:prstGeom>
        </p:spPr>
        <p:txBody>
          <a:bodyPr wrap="square">
            <a:spAutoFit/>
          </a:bodyPr>
          <a:lstStyle/>
          <a:p>
            <a:r>
              <a:rPr lang="ka-GE" sz="1600" b="1" dirty="0"/>
              <a:t>განმახორციელებელი: </a:t>
            </a:r>
            <a:r>
              <a:rPr lang="ka-GE" sz="1600" dirty="0"/>
              <a:t>სსიპ-სოციალური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762000" y="1447800"/>
          <a:ext cx="7848600" cy="2040178"/>
        </p:xfrm>
        <a:graphic>
          <a:graphicData uri="http://schemas.openxmlformats.org/drawingml/2006/table">
            <a:tbl>
              <a:tblPr/>
              <a:tblGrid>
                <a:gridCol w="574234"/>
                <a:gridCol w="1620714"/>
                <a:gridCol w="997703"/>
                <a:gridCol w="931190"/>
                <a:gridCol w="905359"/>
                <a:gridCol w="890507"/>
                <a:gridCol w="931190"/>
                <a:gridCol w="997703"/>
              </a:tblGrid>
              <a:tr h="1296639">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3019">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35 02 01</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საპენსიო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უზრუნველყოფა</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34</a:t>
                      </a:r>
                      <a:r>
                        <a:rPr lang="ka-GE" sz="1000" b="1" dirty="0" smtClean="0">
                          <a:solidFill>
                            <a:srgbClr val="1F497D"/>
                          </a:solidFill>
                          <a:latin typeface="Calibri"/>
                          <a:ea typeface="Times New Roman"/>
                          <a:cs typeface="Calibri"/>
                        </a:rPr>
                        <a:t>0</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1</a:t>
                      </a:r>
                      <a:r>
                        <a:rPr lang="en-US" sz="1000" b="1" dirty="0" smtClean="0">
                          <a:solidFill>
                            <a:srgbClr val="1F497D"/>
                          </a:solidFill>
                          <a:latin typeface="Calibri"/>
                          <a:ea typeface="Times New Roman"/>
                          <a:cs typeface="Calibri"/>
                        </a:rPr>
                        <a:t>50,000.0</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113,322,178.0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113,450,876.0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113,350,513.0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340,123,567.0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9</a:t>
                      </a:r>
                      <a:r>
                        <a:rPr lang="ka-GE" sz="1000" b="1" dirty="0" smtClean="0">
                          <a:solidFill>
                            <a:srgbClr val="1F497D"/>
                          </a:solidFill>
                          <a:latin typeface="Calibri"/>
                          <a:ea typeface="Times New Roman"/>
                          <a:cs typeface="Calibri"/>
                        </a:rPr>
                        <a:t>9</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9</a:t>
                      </a:r>
                      <a:r>
                        <a:rPr lang="en-US" sz="1000" b="1" dirty="0" smtClean="0">
                          <a:solidFill>
                            <a:srgbClr val="1F497D"/>
                          </a:solidFill>
                          <a:latin typeface="Calibri"/>
                          <a:ea typeface="Times New Roman"/>
                          <a:cs typeface="Calibri"/>
                        </a:rPr>
                        <a:t>%</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542">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35 02 02</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სოციალური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დახმარებები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151,750,000.0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51,305,142.0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51,238,217.0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52,027,000.0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154,570,359.0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101,8%</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28600" y="1710526"/>
            <a:ext cx="8686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a-GE" sz="1600" b="1" dirty="0" smtClean="0"/>
              <a:t>მიზეზები</a:t>
            </a:r>
            <a:r>
              <a:rPr lang="ka-GE" sz="1600" b="1" dirty="0" smtClean="0"/>
              <a:t>:</a:t>
            </a:r>
          </a:p>
          <a:p>
            <a:endParaRPr lang="en-US" sz="1600" dirty="0" smtClean="0"/>
          </a:p>
          <a:p>
            <a:r>
              <a:rPr lang="ka-GE" sz="1600" b="1" dirty="0" smtClean="0"/>
              <a:t>„საპენსიო უზრუნველყოფის“  </a:t>
            </a:r>
            <a:r>
              <a:rPr lang="ka-GE" sz="1600" dirty="0" smtClean="0"/>
              <a:t>პროგრამიდან 5,350,000.0 ლარი გადატანილია „მოსახლეიობის საყოველთაო ჯანდაცვის“ პროგრამაში, რომელიც აღდგენილი იქნება 3-ე კვარტალში „მოსახლეიობის საყოველთაო ჯანდაცვის“ პროგრამიდან</a:t>
            </a:r>
            <a:r>
              <a:rPr lang="ka-GE" sz="1600" dirty="0" smtClean="0"/>
              <a:t>.</a:t>
            </a:r>
          </a:p>
          <a:p>
            <a:r>
              <a:rPr lang="ka-GE" sz="1600" dirty="0" smtClean="0"/>
              <a:t> </a:t>
            </a:r>
            <a:endParaRPr lang="en-US" sz="1600" dirty="0" smtClean="0"/>
          </a:p>
          <a:p>
            <a:r>
              <a:rPr lang="ka-GE" sz="1600" b="1" dirty="0" smtClean="0"/>
              <a:t>„</a:t>
            </a:r>
            <a:r>
              <a:rPr lang="en-US" sz="1600" b="1" dirty="0" err="1" smtClean="0"/>
              <a:t>სოციალური</a:t>
            </a:r>
            <a:r>
              <a:rPr lang="en-US" sz="1600" b="1" dirty="0" smtClean="0"/>
              <a:t> </a:t>
            </a:r>
            <a:r>
              <a:rPr lang="en-US" sz="1600" b="1" dirty="0" err="1" smtClean="0"/>
              <a:t>დახმარებების</a:t>
            </a:r>
            <a:r>
              <a:rPr lang="en-US" sz="1600" b="1" dirty="0" smtClean="0"/>
              <a:t> </a:t>
            </a:r>
            <a:r>
              <a:rPr lang="en-US" sz="1600" b="1" dirty="0" err="1" smtClean="0"/>
              <a:t>პროგრამ</a:t>
            </a:r>
            <a:r>
              <a:rPr lang="ka-GE" sz="1600" b="1" dirty="0" smtClean="0"/>
              <a:t>ის“ </a:t>
            </a:r>
            <a:r>
              <a:rPr lang="ka-GE" sz="1600" dirty="0" smtClean="0"/>
              <a:t>დეფიციტის დასაფარავად გამოყენებული იქნება ლიბერთი ბანკის უფასო ოვერდრაფტი, რომელიც დაიფარება  2-ე კვარტლის ასიგნებების ხარჯზე. </a:t>
            </a:r>
            <a:endParaRPr lang="en-US" sz="1600" dirty="0"/>
          </a:p>
        </p:txBody>
      </p:sp>
    </p:spTree>
  </p:cSld>
  <p:clrMapOvr>
    <a:masterClrMapping/>
  </p:clrMapOvr>
  <p:transition>
    <p:blinds dir="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838200" y="1630977"/>
            <a:ext cx="7696200" cy="89255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0" algn="l"/>
              </a:tabLst>
            </a:pPr>
            <a:r>
              <a:rPr kumimoji="0" lang="ka-GE" sz="2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სოციალური რეაბილიტაციისა და ბავშვზე ზრუნვის პროგრამა</a:t>
            </a:r>
            <a:endParaRPr kumimoji="0" lang="ka-GE"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228600"/>
            <a:ext cx="7315200" cy="338554"/>
          </a:xfrm>
          <a:prstGeom prst="rect">
            <a:avLst/>
          </a:prstGeom>
        </p:spPr>
        <p:txBody>
          <a:bodyPr wrap="square">
            <a:spAutoFit/>
          </a:bodyPr>
          <a:lstStyle/>
          <a:p>
            <a:r>
              <a:rPr lang="ka-GE" sz="1600" b="1" dirty="0"/>
              <a:t>განმახორციელებელი: </a:t>
            </a:r>
            <a:r>
              <a:rPr lang="ka-GE" sz="1600" dirty="0"/>
              <a:t>სსიპ-სოციალური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304798" y="914400"/>
          <a:ext cx="8382003" cy="5897684"/>
        </p:xfrm>
        <a:graphic>
          <a:graphicData uri="http://schemas.openxmlformats.org/drawingml/2006/table">
            <a:tbl>
              <a:tblPr/>
              <a:tblGrid>
                <a:gridCol w="722587"/>
                <a:gridCol w="2240018"/>
                <a:gridCol w="867104"/>
                <a:gridCol w="867104"/>
                <a:gridCol w="939362"/>
                <a:gridCol w="867104"/>
                <a:gridCol w="939362"/>
                <a:gridCol w="939362"/>
              </a:tblGrid>
              <a:tr h="1279166">
                <a:tc>
                  <a:txBody>
                    <a:bodyPr/>
                    <a:lstStyle/>
                    <a:p>
                      <a:pPr marL="0" marR="0" algn="ctr" fontAlgn="auto">
                        <a:lnSpc>
                          <a:spcPct val="115000"/>
                        </a:lnSpc>
                        <a:spcBef>
                          <a:spcPts val="0"/>
                        </a:spcBef>
                        <a:spcAft>
                          <a:spcPts val="0"/>
                        </a:spcAft>
                      </a:pPr>
                      <a:r>
                        <a:rPr lang="en-US" sz="900" b="1" dirty="0" err="1">
                          <a:solidFill>
                            <a:srgbClr val="000000"/>
                          </a:solidFill>
                          <a:latin typeface="Sylfaen"/>
                          <a:ea typeface="Times New Roman"/>
                          <a:cs typeface="Sylfaen"/>
                        </a:rPr>
                        <a:t>პროგრამული</a:t>
                      </a:r>
                      <a:r>
                        <a:rPr lang="en-US" sz="900" b="1" dirty="0">
                          <a:solidFill>
                            <a:srgbClr val="000000"/>
                          </a:solidFill>
                          <a:latin typeface="Calibri"/>
                          <a:ea typeface="Times New Roman"/>
                          <a:cs typeface="Calibri"/>
                        </a:rPr>
                        <a:t> </a:t>
                      </a:r>
                      <a:r>
                        <a:rPr lang="en-US" sz="900" b="1" dirty="0" err="1">
                          <a:solidFill>
                            <a:srgbClr val="000000"/>
                          </a:solidFill>
                          <a:latin typeface="Sylfaen"/>
                          <a:ea typeface="Times New Roman"/>
                          <a:cs typeface="Sylfaen"/>
                        </a:rPr>
                        <a:t>კოდი</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900" b="1">
                          <a:solidFill>
                            <a:srgbClr val="000000"/>
                          </a:solidFill>
                          <a:latin typeface="Sylfaen"/>
                          <a:ea typeface="Times New Roman"/>
                          <a:cs typeface="Sylfaen"/>
                        </a:rPr>
                        <a:t>დ</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ა</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ს</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ა</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ხ</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ე</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ლ</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ე</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ბ</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900" b="1">
                          <a:solidFill>
                            <a:srgbClr val="000000"/>
                          </a:solidFill>
                          <a:latin typeface="Calibri"/>
                          <a:ea typeface="Times New Roman"/>
                          <a:cs typeface="Calibri"/>
                        </a:rPr>
                        <a:t>I  </a:t>
                      </a:r>
                      <a:r>
                        <a:rPr lang="en-US" sz="900" b="1">
                          <a:solidFill>
                            <a:srgbClr val="000000"/>
                          </a:solidFill>
                          <a:latin typeface="Sylfaen"/>
                          <a:ea typeface="Times New Roman"/>
                          <a:cs typeface="Sylfaen"/>
                        </a:rPr>
                        <a:t>კვარტალი</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დაზუსტებული</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900" b="1">
                          <a:solidFill>
                            <a:srgbClr val="000000"/>
                          </a:solidFill>
                          <a:latin typeface="Sylfaen"/>
                          <a:ea typeface="Times New Roman"/>
                          <a:cs typeface="Sylfaen"/>
                        </a:rPr>
                        <a:t>იანვრის თვის საკასო ხარჯი</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900" b="1">
                          <a:solidFill>
                            <a:srgbClr val="000000"/>
                          </a:solidFill>
                          <a:latin typeface="Sylfaen"/>
                          <a:ea typeface="Times New Roman"/>
                          <a:cs typeface="Sylfaen"/>
                        </a:rPr>
                        <a:t>თებერვლის </a:t>
                      </a:r>
                      <a:r>
                        <a:rPr lang="en-US" sz="900" b="1">
                          <a:solidFill>
                            <a:srgbClr val="000000"/>
                          </a:solidFill>
                          <a:latin typeface="Sylfaen"/>
                          <a:ea typeface="Times New Roman"/>
                          <a:cs typeface="Sylfaen"/>
                        </a:rPr>
                        <a:t>თვის საკასო ხარჯი</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900" b="1">
                          <a:solidFill>
                            <a:srgbClr val="000000"/>
                          </a:solidFill>
                          <a:latin typeface="Sylfaen"/>
                          <a:ea typeface="Times New Roman"/>
                          <a:cs typeface="Sylfaen"/>
                        </a:rPr>
                        <a:t>მარტის </a:t>
                      </a:r>
                      <a:r>
                        <a:rPr lang="en-US" sz="900" b="1">
                          <a:solidFill>
                            <a:srgbClr val="000000"/>
                          </a:solidFill>
                          <a:latin typeface="Sylfaen"/>
                          <a:ea typeface="Times New Roman"/>
                          <a:cs typeface="Sylfaen"/>
                        </a:rPr>
                        <a:t>თვის </a:t>
                      </a:r>
                      <a:r>
                        <a:rPr lang="ka-GE" sz="900" b="1">
                          <a:solidFill>
                            <a:srgbClr val="000000"/>
                          </a:solidFill>
                          <a:latin typeface="Sylfaen"/>
                          <a:ea typeface="Times New Roman"/>
                          <a:cs typeface="Sylfaen"/>
                        </a:rPr>
                        <a:t>სავარაუდო </a:t>
                      </a:r>
                      <a:r>
                        <a:rPr lang="en-US" sz="900" b="1">
                          <a:solidFill>
                            <a:srgbClr val="000000"/>
                          </a:solidFill>
                          <a:latin typeface="Sylfaen"/>
                          <a:ea typeface="Times New Roman"/>
                          <a:cs typeface="Sylfaen"/>
                        </a:rPr>
                        <a:t>საკასო ხარჯი</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900" b="1">
                          <a:solidFill>
                            <a:srgbClr val="000000"/>
                          </a:solidFill>
                          <a:latin typeface="Sylfaen"/>
                          <a:ea typeface="Times New Roman"/>
                          <a:cs typeface="Sylfaen"/>
                        </a:rPr>
                        <a:t>I </a:t>
                      </a:r>
                      <a:r>
                        <a:rPr lang="ka-GE" sz="900" b="1">
                          <a:solidFill>
                            <a:srgbClr val="000000"/>
                          </a:solidFill>
                          <a:latin typeface="Sylfaen"/>
                          <a:ea typeface="Times New Roman"/>
                          <a:cs typeface="Sylfaen"/>
                        </a:rPr>
                        <a:t>კვარტლის სავარაუდო საკასო ხარჯი</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900" b="1">
                          <a:solidFill>
                            <a:srgbClr val="000000"/>
                          </a:solidFill>
                          <a:latin typeface="Sylfaen"/>
                          <a:ea typeface="Times New Roman"/>
                          <a:cs typeface="Sylfaen"/>
                        </a:rPr>
                        <a:t>I </a:t>
                      </a:r>
                      <a:r>
                        <a:rPr lang="ka-GE" sz="900" b="1">
                          <a:solidFill>
                            <a:srgbClr val="000000"/>
                          </a:solidFill>
                          <a:latin typeface="Sylfaen"/>
                          <a:ea typeface="Times New Roman"/>
                          <a:cs typeface="Sylfaen"/>
                        </a:rPr>
                        <a:t>კვარტლის</a:t>
                      </a:r>
                      <a:r>
                        <a:rPr lang="en-US" sz="900" b="1">
                          <a:solidFill>
                            <a:srgbClr val="000000"/>
                          </a:solidFill>
                          <a:latin typeface="Sylfaen"/>
                          <a:ea typeface="Times New Roman"/>
                          <a:cs typeface="Sylfaen"/>
                        </a:rPr>
                        <a:t> საკასო</a:t>
                      </a:r>
                      <a:r>
                        <a:rPr lang="en-US" sz="900" b="1">
                          <a:solidFill>
                            <a:srgbClr val="000000"/>
                          </a:solidFill>
                          <a:latin typeface="Calibri"/>
                          <a:ea typeface="Times New Roman"/>
                          <a:cs typeface="Calibri"/>
                        </a:rPr>
                        <a:t>/</a:t>
                      </a:r>
                      <a:r>
                        <a:rPr lang="en-US" sz="900" b="1">
                          <a:solidFill>
                            <a:srgbClr val="000000"/>
                          </a:solidFill>
                          <a:latin typeface="Sylfaen"/>
                          <a:ea typeface="Times New Roman"/>
                          <a:cs typeface="Sylfaen"/>
                        </a:rPr>
                        <a:t> I კვარტლის</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გეგმასთან</a:t>
                      </a:r>
                      <a:r>
                        <a:rPr lang="en-US" sz="900" b="1">
                          <a:solidFill>
                            <a:srgbClr val="000000"/>
                          </a:solidFill>
                          <a:latin typeface="Calibri"/>
                          <a:ea typeface="Times New Roman"/>
                          <a:cs typeface="Calibri"/>
                        </a:rPr>
                        <a:t> </a:t>
                      </a:r>
                      <a:r>
                        <a:rPr lang="en-US" sz="900" b="1">
                          <a:solidFill>
                            <a:srgbClr val="000000"/>
                          </a:solidFill>
                          <a:latin typeface="Sylfaen"/>
                          <a:ea typeface="Times New Roman"/>
                          <a:cs typeface="Sylfaen"/>
                        </a:rPr>
                        <a:t>მიმართებაში</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86332">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35 02 03 01</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მიტოვების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რისკის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ქვეშ</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მყოფი</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ბავშვების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კვებით</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უზრუნველყოფის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240,000.0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68,079.0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77,664.0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79,000.0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224,743.0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93,6%</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26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35 02 03 02</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dirty="0" err="1">
                          <a:solidFill>
                            <a:srgbClr val="1F497D"/>
                          </a:solidFill>
                          <a:latin typeface="Sylfaen"/>
                          <a:ea typeface="Times New Roman"/>
                          <a:cs typeface="Sylfaen"/>
                        </a:rPr>
                        <a:t>დღის</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ცენტრების</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ქვეპროგრამა</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920,000.0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218,611.0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14,440.0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545,963.0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233,051.3</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84,7%</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92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35 02 03 03</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მიუსაფარ</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ბავშვთა</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თავშესაფრით</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უზრუნველყოფის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210,000.0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41,589.0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40,173.0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39,000.0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120,762.0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57,5%</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4878">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35 02 03 04</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სათემო</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ორგანიზაციების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250,000.0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82,378.0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164,789.0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247,167.0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98,9%</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9894">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35 02 03 05</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Calibri"/>
                        </a:rPr>
                        <a:t>ბავშვთა რეაბილიტაციის/აბილიტაციის 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340,000.0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90,019.0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100,010.0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90,019.0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58,9%</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92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35 02 03 06</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ომის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მონაწილეთა</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რეაბილიტაციის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ხელშეწყობის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4878">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35 02 03 07</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900" b="1" dirty="0" err="1">
                          <a:solidFill>
                            <a:srgbClr val="1F497D"/>
                          </a:solidFill>
                          <a:latin typeface="Sylfaen"/>
                          <a:ea typeface="Times New Roman"/>
                          <a:cs typeface="Sylfaen"/>
                        </a:rPr>
                        <a:t>ბავშვთა</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ადრეული</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განვითარების</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ქვეპროგრამა</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900" b="1" dirty="0">
                          <a:solidFill>
                            <a:srgbClr val="1F497D"/>
                          </a:solidFill>
                          <a:latin typeface="Calibri"/>
                          <a:ea typeface="Times New Roman"/>
                          <a:cs typeface="Calibri"/>
                        </a:rPr>
                        <a:t>150,000.0</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55,188.0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62,856.0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69,000.0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187,044.0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124,7%</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92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35 02 03 08</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ყრუთა</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კომუნიკაციის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ხელშეწყობის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3,995.0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3,995.0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7,990.0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79,9%</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92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35 02 03 09</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დამხმარე</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საშუალებებით</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უზრუნველყოფის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500,000.0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35,028.0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40,778.0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74,065.0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149,871.0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26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35 02 03 10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მინდობით</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აღზრდის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900" b="1" kern="1200" dirty="0">
                          <a:solidFill>
                            <a:srgbClr val="1F497D"/>
                          </a:solidFill>
                          <a:latin typeface="Calibri"/>
                          <a:ea typeface="Times New Roman"/>
                          <a:cs typeface="Calibri"/>
                        </a:rPr>
                        <a:t>1</a:t>
                      </a:r>
                      <a:r>
                        <a:rPr lang="en-US" sz="900" b="1" kern="1200" dirty="0">
                          <a:solidFill>
                            <a:srgbClr val="1F497D"/>
                          </a:solidFill>
                          <a:latin typeface="Calibri"/>
                          <a:ea typeface="Times New Roman"/>
                          <a:cs typeface="Calibri"/>
                        </a:rPr>
                        <a:t>,</a:t>
                      </a:r>
                      <a:r>
                        <a:rPr lang="ka-GE" sz="900" b="1" kern="1200" dirty="0">
                          <a:solidFill>
                            <a:srgbClr val="1F497D"/>
                          </a:solidFill>
                          <a:latin typeface="Calibri"/>
                          <a:ea typeface="Times New Roman"/>
                          <a:cs typeface="Calibri"/>
                        </a:rPr>
                        <a:t>540</a:t>
                      </a:r>
                      <a:r>
                        <a:rPr lang="en-US" sz="900" b="1" kern="1200" dirty="0">
                          <a:solidFill>
                            <a:srgbClr val="1F497D"/>
                          </a:solidFill>
                          <a:latin typeface="Calibri"/>
                          <a:ea typeface="Times New Roman"/>
                          <a:cs typeface="Calibri"/>
                        </a:rPr>
                        <a:t>,</a:t>
                      </a:r>
                      <a:r>
                        <a:rPr lang="ka-GE" sz="900" b="1" kern="1200" dirty="0">
                          <a:solidFill>
                            <a:srgbClr val="1F497D"/>
                          </a:solidFill>
                          <a:latin typeface="Calibri"/>
                          <a:ea typeface="Times New Roman"/>
                          <a:cs typeface="Calibri"/>
                        </a:rPr>
                        <a:t>5</a:t>
                      </a:r>
                      <a:r>
                        <a:rPr lang="en-US" sz="900" b="1" kern="1200" dirty="0">
                          <a:solidFill>
                            <a:srgbClr val="1F497D"/>
                          </a:solidFill>
                          <a:latin typeface="Calibri"/>
                          <a:ea typeface="Times New Roman"/>
                          <a:cs typeface="Calibri"/>
                        </a:rPr>
                        <a:t>00.0</a:t>
                      </a: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dirty="0">
                          <a:solidFill>
                            <a:srgbClr val="1F497D"/>
                          </a:solidFill>
                          <a:latin typeface="Calibri"/>
                          <a:ea typeface="Times New Roman"/>
                          <a:cs typeface="Calibri"/>
                        </a:rPr>
                        <a:t>512,365.0</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510,985.0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477,965.0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1,501,315.0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97,5%</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92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35 02 03 11</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მცირე</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საოჯახო</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ტიპის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სახლების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550,000.0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190,822.0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371,943.0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562,765.0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102,3%</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923">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35 02 03 12</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Sylfaen"/>
                          <a:ea typeface="Times New Roman"/>
                          <a:cs typeface="Sylfaen"/>
                        </a:rPr>
                        <a:t>დედათა</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და</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ბავშვთა</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თავშესაფრით</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უზრუნველყოფის</a:t>
                      </a:r>
                      <a:r>
                        <a:rPr lang="en-US" sz="900" b="1">
                          <a:solidFill>
                            <a:srgbClr val="1F497D"/>
                          </a:solidFill>
                          <a:latin typeface="Calibri"/>
                          <a:ea typeface="Times New Roman"/>
                          <a:cs typeface="Calibri"/>
                        </a:rPr>
                        <a:t> </a:t>
                      </a:r>
                      <a:r>
                        <a:rPr lang="en-US" sz="900" b="1">
                          <a:solidFill>
                            <a:srgbClr val="1F497D"/>
                          </a:solidFill>
                          <a:latin typeface="Sylfaen"/>
                          <a:ea typeface="Times New Roman"/>
                          <a:cs typeface="Sylfaen"/>
                        </a:rPr>
                        <a:t>ქვეპროგრამა</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dirty="0">
                          <a:solidFill>
                            <a:srgbClr val="1F497D"/>
                          </a:solidFill>
                          <a:latin typeface="Calibri"/>
                          <a:ea typeface="Times New Roman"/>
                          <a:cs typeface="Calibri"/>
                        </a:rPr>
                        <a:t>110,000.0</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28,424.0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29,903.0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27,600.0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85,927.0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78,1%</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386">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35 02 03 13</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dirty="0" err="1">
                          <a:solidFill>
                            <a:srgbClr val="1F497D"/>
                          </a:solidFill>
                          <a:latin typeface="Sylfaen"/>
                          <a:ea typeface="Times New Roman"/>
                          <a:cs typeface="Sylfaen"/>
                        </a:rPr>
                        <a:t>კრიზისულ</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მდგომარეობაში</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მყოფი</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ბავშვიანი</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ოჯახების</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გადაუდებელი</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დახმარების</a:t>
                      </a:r>
                      <a:r>
                        <a:rPr lang="en-US" sz="900" b="1" dirty="0">
                          <a:solidFill>
                            <a:srgbClr val="1F497D"/>
                          </a:solidFill>
                          <a:latin typeface="Calibri"/>
                          <a:ea typeface="Times New Roman"/>
                          <a:cs typeface="Calibri"/>
                        </a:rPr>
                        <a:t> </a:t>
                      </a:r>
                      <a:r>
                        <a:rPr lang="en-US" sz="900" b="1" dirty="0" err="1">
                          <a:solidFill>
                            <a:srgbClr val="1F497D"/>
                          </a:solidFill>
                          <a:latin typeface="Sylfaen"/>
                          <a:ea typeface="Times New Roman"/>
                          <a:cs typeface="Sylfaen"/>
                        </a:rPr>
                        <a:t>ქვეპროგრამა</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dirty="0">
                          <a:solidFill>
                            <a:srgbClr val="1F497D"/>
                          </a:solidFill>
                          <a:latin typeface="Calibri"/>
                          <a:ea typeface="Times New Roman"/>
                          <a:cs typeface="Calibri"/>
                        </a:rPr>
                        <a:t>200,000.0</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dirty="0">
                          <a:solidFill>
                            <a:srgbClr val="1F497D"/>
                          </a:solidFill>
                          <a:latin typeface="Calibri"/>
                          <a:ea typeface="Times New Roman"/>
                          <a:cs typeface="Calibri"/>
                        </a:rPr>
                        <a:t>0,0</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a:solidFill>
                            <a:srgbClr val="1F497D"/>
                          </a:solidFill>
                          <a:latin typeface="Calibri"/>
                          <a:ea typeface="Times New Roman"/>
                          <a:cs typeface="Calibri"/>
                        </a:rPr>
                        <a:t>195,000.0</a:t>
                      </a:r>
                      <a:endParaRPr lang="en-US" sz="105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900" b="1" dirty="0">
                          <a:solidFill>
                            <a:srgbClr val="1F497D"/>
                          </a:solidFill>
                          <a:latin typeface="Calibri"/>
                          <a:ea typeface="Times New Roman"/>
                          <a:cs typeface="Calibri"/>
                        </a:rPr>
                        <a:t>97,5%</a:t>
                      </a:r>
                      <a:endParaRPr lang="en-US" sz="1050" dirty="0">
                        <a:latin typeface="Calibri"/>
                        <a:ea typeface="Calibri"/>
                        <a:cs typeface="Times New Roman"/>
                      </a:endParaRPr>
                    </a:p>
                  </a:txBody>
                  <a:tcPr marL="45969" marR="459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04800" y="2723983"/>
            <a:ext cx="8458200" cy="10002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43400" algn="l"/>
              </a:tabLst>
            </a:pPr>
            <a:r>
              <a:rPr kumimoji="0" lang="ka-GE" sz="11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tabLst>
                <a:tab pos="4343400" algn="l"/>
              </a:tabLst>
            </a:pPr>
            <a:r>
              <a:rPr kumimoji="0" lang="ka-GE" sz="1400" b="1" i="0" u="none" strike="noStrike" cap="none" normalizeH="0" baseline="0" dirty="0" smtClean="0">
                <a:ln>
                  <a:noFill/>
                </a:ln>
                <a:solidFill>
                  <a:schemeClr val="tx1"/>
                </a:solidFill>
                <a:effectLst/>
                <a:latin typeface="Arial" pitchFamily="34" charset="0"/>
                <a:ea typeface="Times New Roman" pitchFamily="18" charset="0"/>
                <a:cs typeface="Sylfaen" pitchFamily="18" charset="0"/>
              </a:rPr>
              <a:t> </a:t>
            </a:r>
            <a:r>
              <a:rPr lang="ka-GE" sz="1600" dirty="0" smtClean="0">
                <a:latin typeface="Arial" pitchFamily="34" charset="0"/>
                <a:ea typeface="Times New Roman" pitchFamily="18" charset="0"/>
                <a:cs typeface="Sylfaen" pitchFamily="18" charset="0"/>
              </a:rPr>
              <a:t>მთავრობის მიერ პროგრამის დამტკიცებამდე ხარჯები გაიწევა 1/12-ის პრინციპით. მომზადებულ პროგრამის პროექტში გათვალისწინებულია რეალური ხარჯები, რომლის ანალიზიც შესაძლებელი იქნება 2-ე კვარტლიდან, პროგრამის დამტკიცების შემდეგ</a:t>
            </a:r>
            <a:r>
              <a:rPr lang="ka-GE" sz="1600" b="1" dirty="0" smtClean="0">
                <a:latin typeface="Arial" pitchFamily="34" charset="0"/>
                <a:ea typeface="Times New Roman" pitchFamily="18" charset="0"/>
                <a:cs typeface="Sylfaen" pitchFamily="18" charset="0"/>
              </a:rPr>
              <a:t>.</a:t>
            </a:r>
            <a:endParaRPr kumimoji="0" lang="ka-GE"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trips dir="l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905000" y="2438400"/>
            <a:ext cx="5371983" cy="46166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343400" algn="l"/>
              </a:tabLst>
            </a:pPr>
            <a:r>
              <a:rPr kumimoji="0" lang="ka-GE" sz="2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ჯანმრთელობის დაცვის პროგრამები</a:t>
            </a:r>
            <a:endParaRPr kumimoji="0" lang="ka-GE"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457200"/>
            <a:ext cx="7620000" cy="338554"/>
          </a:xfrm>
          <a:prstGeom prst="rect">
            <a:avLst/>
          </a:prstGeom>
        </p:spPr>
        <p:txBody>
          <a:bodyPr wrap="square">
            <a:spAutoFit/>
          </a:bodyPr>
          <a:lstStyle/>
          <a:p>
            <a:r>
              <a:rPr lang="ka-GE" sz="1600" b="1" dirty="0"/>
              <a:t>განმახორციელებელი: </a:t>
            </a:r>
            <a:r>
              <a:rPr lang="ka-GE" sz="1600" dirty="0"/>
              <a:t>სსიპ </a:t>
            </a:r>
            <a:r>
              <a:rPr lang="en-US" sz="1600" dirty="0"/>
              <a:t>-</a:t>
            </a:r>
            <a:r>
              <a:rPr lang="ka-GE" sz="1600" dirty="0"/>
              <a:t>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685800" y="1447800"/>
          <a:ext cx="8077200" cy="2156104"/>
        </p:xfrm>
        <a:graphic>
          <a:graphicData uri="http://schemas.openxmlformats.org/drawingml/2006/table">
            <a:tbl>
              <a:tblPr/>
              <a:tblGrid>
                <a:gridCol w="762000"/>
                <a:gridCol w="1593850"/>
                <a:gridCol w="942340"/>
                <a:gridCol w="1009650"/>
                <a:gridCol w="1009650"/>
                <a:gridCol w="875030"/>
                <a:gridCol w="942340"/>
                <a:gridCol w="942340"/>
              </a:tblGrid>
              <a:tr h="1600200">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55904">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35 03 01</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მოსახლეობის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საყოველთაო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დაცვა</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110,750,000.0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41,542,486.0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40,495,737.0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40,175,000.0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122,213,223.0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110,4%</a:t>
                      </a:r>
                      <a:endParaRPr lang="en-US" sz="1000" dirty="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ll dir="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685800" y="1647738"/>
            <a:ext cx="8001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r>
              <a:rPr lang="ka-GE" dirty="0" smtClean="0"/>
              <a:t>აღნიშნულ პროგრამაში წარმოქმნილი დეფიციტი დაიფარება მომდევნო კვარტლების ასიგნებების ხარჯზე.</a:t>
            </a:r>
            <a:endParaRPr lang="en-US" dirty="0"/>
          </a:p>
        </p:txBody>
      </p:sp>
    </p:spTree>
  </p:cSld>
  <p:clrMapOvr>
    <a:masterClrMapping/>
  </p:clrMapOvr>
  <p:transition>
    <p:pull/>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7162800" cy="338554"/>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838202" y="1828801"/>
          <a:ext cx="7696195" cy="2514600"/>
        </p:xfrm>
        <a:graphic>
          <a:graphicData uri="http://schemas.openxmlformats.org/drawingml/2006/table">
            <a:tbl>
              <a:tblPr/>
              <a:tblGrid>
                <a:gridCol w="838198"/>
                <a:gridCol w="1813433"/>
                <a:gridCol w="776087"/>
                <a:gridCol w="776087"/>
                <a:gridCol w="840761"/>
                <a:gridCol w="776087"/>
                <a:gridCol w="905434"/>
                <a:gridCol w="970108"/>
              </a:tblGrid>
              <a:tr h="1774033">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40567">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35 03 02 06 01</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ინფექციური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დაავადებების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მართვა</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1,</a:t>
                      </a:r>
                      <a:r>
                        <a:rPr lang="ka-GE" sz="1000" b="1" dirty="0" smtClean="0">
                          <a:solidFill>
                            <a:srgbClr val="1F497D"/>
                          </a:solidFill>
                          <a:latin typeface="Calibri"/>
                          <a:ea typeface="Times New Roman"/>
                          <a:cs typeface="Calibri"/>
                        </a:rPr>
                        <a:t>65</a:t>
                      </a:r>
                      <a:r>
                        <a:rPr lang="en-US" sz="1000" b="1" dirty="0" smtClean="0">
                          <a:solidFill>
                            <a:srgbClr val="1F497D"/>
                          </a:solidFill>
                          <a:latin typeface="Calibri"/>
                          <a:ea typeface="Times New Roman"/>
                          <a:cs typeface="Calibri"/>
                        </a:rPr>
                        <a:t>0,000.0</a:t>
                      </a:r>
                      <a:endParaRPr lang="en-US" sz="10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237,319.0</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777,828.0</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620,000.0</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1,635,147.0</a:t>
                      </a:r>
                      <a:endParaRPr lang="en-US" sz="100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99</a:t>
                      </a:r>
                      <a:r>
                        <a:rPr lang="en-US" sz="1000" b="1" dirty="0" smtClean="0">
                          <a:solidFill>
                            <a:srgbClr val="1F497D"/>
                          </a:solidFill>
                          <a:latin typeface="Calibri"/>
                          <a:ea typeface="Times New Roman"/>
                          <a:cs typeface="Calibri"/>
                        </a:rPr>
                        <a:t>,1</a:t>
                      </a:r>
                      <a:r>
                        <a:rPr lang="en-US" sz="1000" b="1" dirty="0">
                          <a:solidFill>
                            <a:srgbClr val="1F497D"/>
                          </a:solidFill>
                          <a:latin typeface="Calibri"/>
                          <a:ea typeface="Times New Roman"/>
                          <a:cs typeface="Calibri"/>
                        </a:rPr>
                        <a:t>%</a:t>
                      </a:r>
                      <a:endParaRPr lang="en-US" sz="1000" dirty="0">
                        <a:latin typeface="Calibri"/>
                        <a:ea typeface="Calibri"/>
                        <a:cs typeface="Times New Roman"/>
                      </a:endParaRPr>
                    </a:p>
                  </a:txBody>
                  <a:tcPr marL="61472" marR="6147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ll dir="l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14400" y="457200"/>
            <a:ext cx="7086600" cy="615553"/>
          </a:xfrm>
          <a:prstGeom prst="rect">
            <a:avLst/>
          </a:prstGeom>
        </p:spPr>
        <p:txBody>
          <a:bodyPr wrap="square">
            <a:spAutoFit/>
          </a:bodyPr>
          <a:lstStyle/>
          <a:p>
            <a:r>
              <a:rPr lang="ka-GE" b="1" dirty="0"/>
              <a:t>განმახორციელებელი: </a:t>
            </a:r>
            <a:r>
              <a:rPr lang="ka-GE" dirty="0"/>
              <a:t> </a:t>
            </a:r>
            <a:r>
              <a:rPr lang="ka-GE" sz="1600" dirty="0"/>
              <a:t>საქართველოს შრომის, ჯანმრთელობისა და სოციალური დაცვის სამინისტროს  ცენტრალური აპარატი</a:t>
            </a:r>
            <a:endParaRPr lang="en-US" dirty="0"/>
          </a:p>
        </p:txBody>
      </p:sp>
      <p:graphicFrame>
        <p:nvGraphicFramePr>
          <p:cNvPr id="7" name="Table 6"/>
          <p:cNvGraphicFramePr>
            <a:graphicFrameLocks noGrp="1"/>
          </p:cNvGraphicFramePr>
          <p:nvPr/>
        </p:nvGraphicFramePr>
        <p:xfrm>
          <a:off x="838201" y="2133600"/>
          <a:ext cx="7162800" cy="2293521"/>
        </p:xfrm>
        <a:graphic>
          <a:graphicData uri="http://schemas.openxmlformats.org/drawingml/2006/table">
            <a:tbl>
              <a:tblPr/>
              <a:tblGrid>
                <a:gridCol w="698062"/>
                <a:gridCol w="1819738"/>
                <a:gridCol w="825313"/>
                <a:gridCol w="771686"/>
                <a:gridCol w="756189"/>
                <a:gridCol w="763937"/>
                <a:gridCol w="765874"/>
                <a:gridCol w="762001"/>
              </a:tblGrid>
              <a:tr h="1592481">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4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4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Calibri"/>
                          <a:ea typeface="Times New Roman"/>
                          <a:cs typeface="Calibri"/>
                        </a:rPr>
                        <a:t>I  </a:t>
                      </a:r>
                      <a:r>
                        <a:rPr lang="en-US" sz="1000" b="1" dirty="0" err="1">
                          <a:solidFill>
                            <a:srgbClr val="000000"/>
                          </a:solidFill>
                          <a:latin typeface="Sylfaen"/>
                          <a:ea typeface="Times New Roman"/>
                          <a:cs typeface="Sylfaen"/>
                        </a:rPr>
                        <a:t>კვარტალი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დაზუსტებული</a:t>
                      </a:r>
                      <a:endParaRPr lang="en-US" sz="14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4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4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4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4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4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64919">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35 01 01</a:t>
                      </a:r>
                      <a:endParaRPr lang="en-US" sz="14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err="1">
                          <a:solidFill>
                            <a:srgbClr val="1F497D"/>
                          </a:solidFill>
                          <a:latin typeface="Sylfaen"/>
                          <a:ea typeface="Times New Roman"/>
                          <a:cs typeface="Sylfaen"/>
                        </a:rPr>
                        <a:t>შრომის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ჯანმრთელობისა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და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სოციალური</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დაცვის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სფეროში</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პოლიტიკის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შემუშავება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და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მართვა</a:t>
                      </a:r>
                      <a:endParaRPr lang="en-US" sz="14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fontAlgn="auto">
                        <a:lnSpc>
                          <a:spcPct val="115000"/>
                        </a:lnSpc>
                        <a:spcBef>
                          <a:spcPts val="0"/>
                        </a:spcBef>
                        <a:spcAft>
                          <a:spcPts val="0"/>
                        </a:spcAft>
                      </a:pPr>
                      <a:r>
                        <a:rPr lang="en-US" sz="1000" b="1" dirty="0">
                          <a:solidFill>
                            <a:srgbClr val="1F497D"/>
                          </a:solidFill>
                          <a:latin typeface="Calibri"/>
                          <a:ea typeface="Times New Roman"/>
                          <a:cs typeface="Calibri"/>
                        </a:rPr>
                        <a:t>1,614,400.0</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fontAlgn="auto">
                        <a:lnSpc>
                          <a:spcPct val="115000"/>
                        </a:lnSpc>
                        <a:spcBef>
                          <a:spcPts val="0"/>
                        </a:spcBef>
                        <a:spcAft>
                          <a:spcPts val="0"/>
                        </a:spcAft>
                      </a:pPr>
                      <a:r>
                        <a:rPr lang="en-US" sz="1000" b="1">
                          <a:solidFill>
                            <a:srgbClr val="1F497D"/>
                          </a:solidFill>
                          <a:latin typeface="Calibri"/>
                          <a:ea typeface="Times New Roman"/>
                          <a:cs typeface="Calibri"/>
                        </a:rPr>
                        <a:t>459,546.5</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fontAlgn="auto">
                        <a:lnSpc>
                          <a:spcPct val="115000"/>
                        </a:lnSpc>
                        <a:spcBef>
                          <a:spcPts val="0"/>
                        </a:spcBef>
                        <a:spcAft>
                          <a:spcPts val="0"/>
                        </a:spcAft>
                      </a:pPr>
                      <a:r>
                        <a:rPr lang="en-US" sz="1000" b="1">
                          <a:solidFill>
                            <a:srgbClr val="1F497D"/>
                          </a:solidFill>
                          <a:latin typeface="Calibri"/>
                          <a:ea typeface="Times New Roman"/>
                          <a:cs typeface="Calibri"/>
                        </a:rPr>
                        <a:t>537,252.7</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fontAlgn="auto">
                        <a:lnSpc>
                          <a:spcPct val="115000"/>
                        </a:lnSpc>
                        <a:spcBef>
                          <a:spcPts val="0"/>
                        </a:spcBef>
                        <a:spcAft>
                          <a:spcPts val="0"/>
                        </a:spcAft>
                      </a:pPr>
                      <a:r>
                        <a:rPr lang="en-US" sz="1000" b="1" dirty="0">
                          <a:solidFill>
                            <a:srgbClr val="1F497D"/>
                          </a:solidFill>
                          <a:latin typeface="Calibri"/>
                          <a:ea typeface="Times New Roman"/>
                          <a:cs typeface="Calibri"/>
                        </a:rPr>
                        <a:t>638,567.0</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fontAlgn="auto">
                        <a:lnSpc>
                          <a:spcPct val="115000"/>
                        </a:lnSpc>
                        <a:spcBef>
                          <a:spcPts val="0"/>
                        </a:spcBef>
                        <a:spcAft>
                          <a:spcPts val="0"/>
                        </a:spcAft>
                      </a:pPr>
                      <a:r>
                        <a:rPr lang="en-US" sz="1000" b="1">
                          <a:solidFill>
                            <a:srgbClr val="1F497D"/>
                          </a:solidFill>
                          <a:latin typeface="Calibri"/>
                          <a:ea typeface="Times New Roman"/>
                          <a:cs typeface="Calibri"/>
                        </a:rPr>
                        <a:t>1,635,360.2</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Arial"/>
                          <a:ea typeface="Times New Roman"/>
                          <a:cs typeface="Times New Roman"/>
                        </a:rPr>
                        <a:t>101%</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hee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57200" y="2147382"/>
            <a:ext cx="83820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r>
              <a:rPr lang="ka-GE" sz="1600" b="1" dirty="0" smtClean="0"/>
              <a:t>„ინფექციური დაავადებების მართვის პროგრამის“</a:t>
            </a:r>
            <a:r>
              <a:rPr lang="ka-GE" sz="1600" dirty="0" smtClean="0"/>
              <a:t>  პირველი კვარტლის ასიგნებიდან 250 000 ლარი გადატანილია „მოსახლეობის საყოველთაო ჯანდაცვის“ პროგრამაში, რომელიც აღდგება 2-ე კვარტალში „მოსახლეობის საყოველთაო ჯანდაცვის“ პროგრამიდან.  </a:t>
            </a:r>
            <a:endParaRPr lang="en-US" sz="16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304800"/>
            <a:ext cx="7010400" cy="338554"/>
          </a:xfrm>
          <a:prstGeom prst="rect">
            <a:avLst/>
          </a:prstGeom>
        </p:spPr>
        <p:txBody>
          <a:bodyPr wrap="square">
            <a:spAutoFit/>
          </a:bodyPr>
          <a:lstStyle/>
          <a:p>
            <a:r>
              <a:rPr lang="ka-GE" sz="1600" b="1" dirty="0"/>
              <a:t>განმახორციელებელი: </a:t>
            </a:r>
            <a:r>
              <a:rPr lang="ka-GE" sz="1600" dirty="0"/>
              <a:t>სსიპ-სოციალური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609601" y="1904999"/>
          <a:ext cx="7848599" cy="2971801"/>
        </p:xfrm>
        <a:graphic>
          <a:graphicData uri="http://schemas.openxmlformats.org/drawingml/2006/table">
            <a:tbl>
              <a:tblPr/>
              <a:tblGrid>
                <a:gridCol w="838199"/>
                <a:gridCol w="1550504"/>
                <a:gridCol w="887896"/>
                <a:gridCol w="886570"/>
                <a:gridCol w="887233"/>
                <a:gridCol w="955482"/>
                <a:gridCol w="955482"/>
                <a:gridCol w="887233"/>
              </a:tblGrid>
              <a:tr h="1499999">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752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35 03 02 08 01</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აივ</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ინფექცია</a:t>
                      </a:r>
                      <a:r>
                        <a:rPr lang="en-US" sz="1000" b="1">
                          <a:solidFill>
                            <a:srgbClr val="1F497D"/>
                          </a:solidFill>
                          <a:latin typeface="Calibri"/>
                          <a:ea typeface="Times New Roman"/>
                          <a:cs typeface="Calibri"/>
                        </a:rPr>
                        <a:t>/</a:t>
                      </a:r>
                      <a:r>
                        <a:rPr lang="en-US" sz="1000" b="1">
                          <a:solidFill>
                            <a:srgbClr val="1F497D"/>
                          </a:solidFill>
                          <a:latin typeface="Sylfaen"/>
                          <a:ea typeface="Times New Roman"/>
                          <a:cs typeface="Sylfaen"/>
                        </a:rPr>
                        <a:t>შიდსი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1,000,000.0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132,285.0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526,003.0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341,000.0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999,288.0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2372">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35 03 02 09 01</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დედათა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ბავშვთა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1,370,000.0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329,577.0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469,426.0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692,000.0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1,491,003.0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108,8%</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1907">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35 03 02 10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ნარკომანია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en-US" sz="1000" b="1" kern="1200" dirty="0">
                          <a:solidFill>
                            <a:srgbClr val="1F497D"/>
                          </a:solidFill>
                          <a:latin typeface="Calibri"/>
                          <a:ea typeface="Times New Roman"/>
                          <a:cs typeface="Calibri"/>
                        </a:rPr>
                        <a:t>1,204,000.0</a:t>
                      </a: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262</a:t>
                      </a:r>
                      <a:r>
                        <a:rPr lang="en-US" sz="1000" b="1" kern="1200" dirty="0">
                          <a:solidFill>
                            <a:srgbClr val="1F497D"/>
                          </a:solidFill>
                          <a:latin typeface="Calibri"/>
                          <a:ea typeface="Times New Roman"/>
                          <a:cs typeface="Calibri"/>
                        </a:rPr>
                        <a:t>,0</a:t>
                      </a:r>
                      <a:r>
                        <a:rPr lang="ka-GE" sz="1000" b="1" kern="1200" dirty="0">
                          <a:solidFill>
                            <a:srgbClr val="1F497D"/>
                          </a:solidFill>
                          <a:latin typeface="Calibri"/>
                          <a:ea typeface="Times New Roman"/>
                          <a:cs typeface="Calibri"/>
                        </a:rPr>
                        <a:t>19</a:t>
                      </a:r>
                      <a:r>
                        <a:rPr lang="en-US" sz="1000" b="1" kern="1200" dirty="0">
                          <a:solidFill>
                            <a:srgbClr val="1F497D"/>
                          </a:solidFill>
                          <a:latin typeface="Calibri"/>
                          <a:ea typeface="Times New Roman"/>
                          <a:cs typeface="Calibri"/>
                        </a:rPr>
                        <a:t>.0</a:t>
                      </a: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274</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485</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0</a:t>
                      </a:r>
                      <a:endParaRPr lang="en-US" sz="1000" b="1" kern="1200" dirty="0">
                        <a:solidFill>
                          <a:srgbClr val="1F497D"/>
                        </a:solidFill>
                        <a:latin typeface="Calibri"/>
                        <a:ea typeface="Times New Roman"/>
                        <a:cs typeface="Calibri"/>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667</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375</a:t>
                      </a:r>
                      <a:r>
                        <a:rPr lang="en-US" sz="1000" b="1" kern="1200" dirty="0">
                          <a:solidFill>
                            <a:srgbClr val="1F497D"/>
                          </a:solidFill>
                          <a:latin typeface="Calibri"/>
                          <a:ea typeface="Times New Roman"/>
                          <a:cs typeface="Calibri"/>
                        </a:rPr>
                        <a:t>.0</a:t>
                      </a: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en-US" sz="1000" b="1" kern="1200" dirty="0">
                          <a:solidFill>
                            <a:srgbClr val="1F497D"/>
                          </a:solidFill>
                          <a:latin typeface="Calibri"/>
                          <a:ea typeface="Times New Roman"/>
                          <a:cs typeface="Calibri"/>
                        </a:rPr>
                        <a:t>1,20</a:t>
                      </a:r>
                      <a:r>
                        <a:rPr lang="ka-GE" sz="1000" b="1" kern="1200" dirty="0">
                          <a:solidFill>
                            <a:srgbClr val="1F497D"/>
                          </a:solidFill>
                          <a:latin typeface="Calibri"/>
                          <a:ea typeface="Times New Roman"/>
                          <a:cs typeface="Calibri"/>
                        </a:rPr>
                        <a:t>3</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879</a:t>
                      </a:r>
                      <a:r>
                        <a:rPr lang="en-US" sz="1000" b="1" kern="1200" dirty="0">
                          <a:solidFill>
                            <a:srgbClr val="1F497D"/>
                          </a:solidFill>
                          <a:latin typeface="Calibri"/>
                          <a:ea typeface="Times New Roman"/>
                          <a:cs typeface="Calibri"/>
                        </a:rPr>
                        <a:t>.0</a:t>
                      </a: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100%</a:t>
                      </a:r>
                      <a:endParaRPr lang="en-US" sz="1000" b="1" kern="1200" dirty="0">
                        <a:solidFill>
                          <a:srgbClr val="1F497D"/>
                        </a:solidFill>
                        <a:latin typeface="Calibri"/>
                        <a:ea typeface="Times New Roman"/>
                        <a:cs typeface="Calibri"/>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split orient="vert" dir="in"/>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457200"/>
            <a:ext cx="6858000" cy="338554"/>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304800" y="2362200"/>
          <a:ext cx="8305800" cy="2133600"/>
        </p:xfrm>
        <a:graphic>
          <a:graphicData uri="http://schemas.openxmlformats.org/drawingml/2006/table">
            <a:tbl>
              <a:tblPr/>
              <a:tblGrid>
                <a:gridCol w="914400"/>
                <a:gridCol w="1923415"/>
                <a:gridCol w="1107440"/>
                <a:gridCol w="899795"/>
                <a:gridCol w="830580"/>
                <a:gridCol w="899795"/>
                <a:gridCol w="830580"/>
                <a:gridCol w="899795"/>
              </a:tblGrid>
              <a:tr h="1866901">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9">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35 03 03 01</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ფსიქიკური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ჯანმრთელობა</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3,760,000.0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970,676.0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1,647,779.0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1,285,000.0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3,903,455.0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103,8%</a:t>
                      </a:r>
                      <a:endParaRPr lang="en-US" sz="1000" dirty="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304800" y="2217749"/>
            <a:ext cx="8610600"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448175" algn="l"/>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tab pos="4448175" algn="l"/>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r>
              <a:rPr lang="ka-GE" sz="1600" dirty="0" smtClean="0"/>
              <a:t>აღნიშნული დეფიციტი დაფინანსდება ამავე პროგრამის 4-ე კვარტლის ასიგნებების ხარჯზე. პროგრამა დაიგეგმა გასული წლის საშუალი თვიური ხარჯის შესაბამისად. პროგრამის თავისებურებიდან გამომდინარე ხარჯის ზრდა განხორციელდა დეკემბერ-იანვრის თვეებში, რომლმაც ასახვა ჰპოვა პირველი კვარტლის შესრულებაზე. </a:t>
            </a:r>
            <a:endParaRPr lang="en-US" sz="1600" dirty="0"/>
          </a:p>
        </p:txBody>
      </p:sp>
    </p:spTree>
  </p:cSld>
  <p:clrMapOvr>
    <a:masterClrMapping/>
  </p:clrMapOvr>
  <p:transition>
    <p:wipe dir="u"/>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533400"/>
            <a:ext cx="7010400" cy="338554"/>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685800" y="2286000"/>
          <a:ext cx="7772400" cy="2895600"/>
        </p:xfrm>
        <a:graphic>
          <a:graphicData uri="http://schemas.openxmlformats.org/drawingml/2006/table">
            <a:tbl>
              <a:tblPr/>
              <a:tblGrid>
                <a:gridCol w="914400"/>
                <a:gridCol w="1856631"/>
                <a:gridCol w="878619"/>
                <a:gridCol w="946206"/>
                <a:gridCol w="811032"/>
                <a:gridCol w="811032"/>
                <a:gridCol w="792480"/>
                <a:gridCol w="762000"/>
              </a:tblGrid>
              <a:tr h="2494671">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00929">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35 03 03 02</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Calibri"/>
                        </a:rPr>
                        <a:t>დიაბეტის მართვა</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1,711,000.0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858,215.0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701,191.0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151,500.0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1,710,906.0</a:t>
                      </a:r>
                      <a:endParaRPr lang="en-US" sz="100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100%</a:t>
                      </a:r>
                      <a:endParaRPr lang="en-US" sz="1000" dirty="0">
                        <a:latin typeface="Calibri"/>
                        <a:ea typeface="Calibri"/>
                        <a:cs typeface="Times New Roman"/>
                      </a:endParaRPr>
                    </a:p>
                  </a:txBody>
                  <a:tcPr marL="63610" marR="63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blinds dir="ver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304800"/>
            <a:ext cx="6934200" cy="338554"/>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609600" y="1219201"/>
          <a:ext cx="7848600" cy="3394610"/>
        </p:xfrm>
        <a:graphic>
          <a:graphicData uri="http://schemas.openxmlformats.org/drawingml/2006/table">
            <a:tbl>
              <a:tblPr/>
              <a:tblGrid>
                <a:gridCol w="914400"/>
                <a:gridCol w="1879170"/>
                <a:gridCol w="931190"/>
                <a:gridCol w="864676"/>
                <a:gridCol w="864676"/>
                <a:gridCol w="794288"/>
                <a:gridCol w="802037"/>
                <a:gridCol w="798163"/>
              </a:tblGrid>
              <a:tr h="2051591">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07770">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35 03 03 03</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ბავშვთა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ონკოჰემატოლოგიური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მომსახურება</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500,000.0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106,167.0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106,167.0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106,167.0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318,501.0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63,7%</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7239">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35 03 03 04 01</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დიალიზი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თირკმლის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ტრანსპლანტაცია</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3,409,000.0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756,314.0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1,289,603.0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1,086,750.0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3,132,667.0</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91,9%</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609600" y="1537038"/>
            <a:ext cx="77724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r>
              <a:rPr lang="ka-GE" sz="1400" b="1" dirty="0" smtClean="0"/>
              <a:t>„ბავშვთა ონკოჰემატოლოგიური მომსახურების“</a:t>
            </a:r>
            <a:r>
              <a:rPr lang="ka-GE" sz="1400" dirty="0" smtClean="0"/>
              <a:t> პროგრამით გათვალისწინებული სერვისები ფინანსდება გლობალური ბიუჯეტის პრინციპით, 2014 წლის წლიური ბიუჯეტის (1 164 000 ლარი) 1/12 შესაბამისად, თვის ლიმიტი შეადგენს 106166. 67 ლარს. 2013 -2014 წლებში მთავრობის განკარგულების საფუძველზე დაფინანსდა ბენეფიციარების სამედიცინო მომსახურების, კერძოდ ძვლის ტვინის ტრანსპლანტაციის ხარჯი იტალიის ქალაქ ვერონაში. 2015 წლის პროგრამის ფორმატში გათვალისწინებულია საზღვარგარეთ (საჭიროების შემთხვევაში) გადასარიცხი თანხები.</a:t>
            </a:r>
            <a:endParaRPr lang="en-US" sz="1400" dirty="0"/>
          </a:p>
        </p:txBody>
      </p:sp>
    </p:spTree>
  </p:cSld>
  <p:clrMapOvr>
    <a:masterClrMapping/>
  </p:clrMapOvr>
  <p:transition>
    <p:checker dir="ver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7239000" cy="338554"/>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838200" y="1600200"/>
          <a:ext cx="7620000" cy="2877715"/>
        </p:xfrm>
        <a:graphic>
          <a:graphicData uri="http://schemas.openxmlformats.org/drawingml/2006/table">
            <a:tbl>
              <a:tblPr/>
              <a:tblGrid>
                <a:gridCol w="838200"/>
                <a:gridCol w="1678497"/>
                <a:gridCol w="908808"/>
                <a:gridCol w="978715"/>
                <a:gridCol w="838899"/>
                <a:gridCol w="838899"/>
                <a:gridCol w="768991"/>
                <a:gridCol w="768991"/>
              </a:tblGrid>
              <a:tr h="2351935">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67465">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35 03 03 05</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ინკურაბელურ</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პაციენტთა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პალიატიური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მზრუნველობა</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3</a:t>
                      </a:r>
                      <a:r>
                        <a:rPr lang="en-US" sz="1000" b="1" dirty="0" smtClean="0">
                          <a:solidFill>
                            <a:srgbClr val="1F497D"/>
                          </a:solidFill>
                          <a:latin typeface="Calibri"/>
                          <a:ea typeface="Times New Roman"/>
                          <a:cs typeface="Calibri"/>
                        </a:rPr>
                        <a:t>06,000.0</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113,986.0</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113,084.0</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70,395.0</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297,465.0</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97</a:t>
                      </a:r>
                      <a:r>
                        <a:rPr lang="en-US" sz="1000" b="1" dirty="0" smtClean="0">
                          <a:solidFill>
                            <a:srgbClr val="1F497D"/>
                          </a:solidFill>
                          <a:latin typeface="Calibri"/>
                          <a:ea typeface="Times New Roman"/>
                          <a:cs typeface="Calibri"/>
                        </a:rPr>
                        <a:t>,2</a:t>
                      </a:r>
                      <a:r>
                        <a:rPr lang="en-US" sz="1000" b="1" dirty="0">
                          <a:solidFill>
                            <a:srgbClr val="1F497D"/>
                          </a:solidFill>
                          <a:latin typeface="Calibri"/>
                          <a:ea typeface="Times New Roman"/>
                          <a:cs typeface="Calibri"/>
                        </a:rPr>
                        <a:t>%</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randomBar dir="ver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304800" y="1959859"/>
            <a:ext cx="8305800" cy="12618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r>
              <a:rPr lang="ka-GE" sz="1600" dirty="0" smtClean="0"/>
              <a:t>პროგრამის პირველი კვარტლის ასიგნებიდან 100 000 ლარი გადატანილია „მოსახლეობის საყოველთაო ჯანდაცვის“ პროგრამაში, რომელიც აღდგება 2-ე კვარტალში „მოსახლეობის საყოველთაო ჯანდაცვის“ პროგრამიდან.  </a:t>
            </a:r>
            <a:endParaRPr lang="en-US" sz="1600" dirty="0"/>
          </a:p>
        </p:txBody>
      </p:sp>
    </p:spTree>
  </p:cSld>
  <p:clrMapOvr>
    <a:masterClrMapping/>
  </p:clrMapOvr>
  <p:transition>
    <p:randomBa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04800"/>
            <a:ext cx="6934200" cy="338554"/>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914401" y="1371600"/>
          <a:ext cx="7619998" cy="3124199"/>
        </p:xfrm>
        <a:graphic>
          <a:graphicData uri="http://schemas.openxmlformats.org/drawingml/2006/table">
            <a:tbl>
              <a:tblPr/>
              <a:tblGrid>
                <a:gridCol w="914399"/>
                <a:gridCol w="1890088"/>
                <a:gridCol w="820826"/>
                <a:gridCol w="820826"/>
                <a:gridCol w="752424"/>
                <a:gridCol w="834507"/>
                <a:gridCol w="697701"/>
                <a:gridCol w="889227"/>
              </a:tblGrid>
              <a:tr h="2232940">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91259">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35 03 03 06</a:t>
                      </a:r>
                      <a:endParaRPr lang="en-US" sz="1000" dirty="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იშვიათი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დაავადებების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მქონე</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მუდმივ</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ჩანაცვლებით</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მკურნალობას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დაქვემდებარებულ</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პაციენტთა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მკურნალობა</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9</a:t>
                      </a:r>
                      <a:r>
                        <a:rPr lang="en-US" sz="1000" b="1" dirty="0" smtClean="0">
                          <a:solidFill>
                            <a:srgbClr val="1F497D"/>
                          </a:solidFill>
                          <a:latin typeface="Calibri"/>
                          <a:ea typeface="Times New Roman"/>
                          <a:cs typeface="Calibri"/>
                        </a:rPr>
                        <a:t>51,000.0</a:t>
                      </a:r>
                      <a:endParaRPr lang="en-US" sz="1000" dirty="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42,528.0</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517,521.0</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356,300.0</a:t>
                      </a:r>
                      <a:endParaRPr lang="en-US" sz="100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916,349.0</a:t>
                      </a:r>
                      <a:endParaRPr lang="en-US" sz="1000" dirty="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9</a:t>
                      </a:r>
                      <a:r>
                        <a:rPr lang="en-US" sz="1000" b="1" dirty="0" smtClean="0">
                          <a:solidFill>
                            <a:srgbClr val="1F497D"/>
                          </a:solidFill>
                          <a:latin typeface="Calibri"/>
                          <a:ea typeface="Times New Roman"/>
                          <a:cs typeface="Calibri"/>
                        </a:rPr>
                        <a:t>6</a:t>
                      </a:r>
                      <a:r>
                        <a:rPr lang="ka-GE" sz="1000" b="1" dirty="0" smtClean="0">
                          <a:solidFill>
                            <a:srgbClr val="1F497D"/>
                          </a:solidFill>
                          <a:latin typeface="Calibri"/>
                          <a:ea typeface="Times New Roman"/>
                          <a:cs typeface="Calibri"/>
                        </a:rPr>
                        <a:t>,4</a:t>
                      </a:r>
                      <a:r>
                        <a:rPr lang="en-US" sz="1000" b="1" dirty="0" smtClean="0">
                          <a:solidFill>
                            <a:srgbClr val="1F497D"/>
                          </a:solidFill>
                          <a:latin typeface="Calibri"/>
                          <a:ea typeface="Times New Roman"/>
                          <a:cs typeface="Calibri"/>
                        </a:rPr>
                        <a:t>%</a:t>
                      </a:r>
                      <a:endParaRPr lang="en-US" sz="1000" dirty="0">
                        <a:latin typeface="Calibri"/>
                        <a:ea typeface="Calibri"/>
                        <a:cs typeface="Times New Roman"/>
                      </a:endParaRPr>
                    </a:p>
                  </a:txBody>
                  <a:tcPr marL="65705" marR="657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81000" y="1987476"/>
            <a:ext cx="8458200"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a-GE" sz="1400" b="1" dirty="0"/>
              <a:t>მიზეზები: </a:t>
            </a:r>
            <a:endParaRPr lang="en-US" sz="1400" dirty="0"/>
          </a:p>
          <a:p>
            <a:r>
              <a:rPr lang="ka-GE" sz="1400" dirty="0" smtClean="0"/>
              <a:t>ცენტრალურ აპარატში</a:t>
            </a:r>
            <a:r>
              <a:rPr lang="ka-GE" sz="1400" b="1" dirty="0" smtClean="0"/>
              <a:t> „ </a:t>
            </a:r>
            <a:r>
              <a:rPr lang="ka-GE" sz="1400" b="1" u="sng" dirty="0" smtClean="0"/>
              <a:t>საქონელი და მომსახურების“</a:t>
            </a:r>
            <a:r>
              <a:rPr lang="ka-GE" sz="1400" dirty="0" smtClean="0"/>
              <a:t> მუხლით </a:t>
            </a:r>
            <a:r>
              <a:rPr lang="ka-GE" sz="1400" b="1" dirty="0" smtClean="0"/>
              <a:t> იანვრის თვეში  </a:t>
            </a:r>
            <a:r>
              <a:rPr lang="ka-GE" sz="1400" dirty="0" smtClean="0"/>
              <a:t>საკასო ხარჯმა შეადგენა</a:t>
            </a:r>
            <a:r>
              <a:rPr lang="ka-GE" sz="1400" b="1" dirty="0" smtClean="0"/>
              <a:t> 106 361,80 ლარი,</a:t>
            </a:r>
            <a:r>
              <a:rPr lang="ka-GE" sz="1400" dirty="0" smtClean="0"/>
              <a:t> თებერვლის თვეში შეადგენს </a:t>
            </a:r>
            <a:r>
              <a:rPr lang="ka-GE" sz="1400" b="1" dirty="0" smtClean="0"/>
              <a:t>211,841.8 ლარს,</a:t>
            </a:r>
            <a:r>
              <a:rPr lang="ka-GE" sz="1400" dirty="0" smtClean="0"/>
              <a:t> მარტის თვის სავარაუდო ხარჯი შეადგენს </a:t>
            </a:r>
            <a:r>
              <a:rPr lang="ka-GE" sz="1400" b="1" dirty="0" smtClean="0"/>
              <a:t>262 911.0</a:t>
            </a:r>
            <a:r>
              <a:rPr lang="ka-GE" sz="1400" dirty="0" smtClean="0"/>
              <a:t> ლარს, რაც პირველის კვარტლის გეგმაზე </a:t>
            </a:r>
            <a:r>
              <a:rPr lang="ka-GE" sz="1400" b="1" dirty="0" smtClean="0"/>
              <a:t>35 500 ლარით მეტია, </a:t>
            </a:r>
            <a:r>
              <a:rPr lang="ka-GE" sz="1400" dirty="0" smtClean="0"/>
              <a:t>აღნიშნული გამოწვეულია ანტივირუსის ლიცენზიის მიმდონარე წლის შესყიდვით (დაგეგმვის დროს ამ პროგრამის ლიცენზიის შესყიდვა გათვალისწინებული იყო 4-ე კვარტალში, ვინაიდან გასულ წელს გათვალისწინებული შესყიდვა ვერ განხორციელდა 2014 წლის ბოლოს, ხელშეკრულების ვადიდან გამომდინარე ხარჯი გასაწევი გახდა მიმდინარე წლის დასაწყისში. წარმოქმნილი დეფიციტის დაფინანსება შესაძლებელია 4-ე კვარტლის გეგმის ხარჯზე). </a:t>
            </a:r>
            <a:endParaRPr lang="en-US" sz="1400" dirty="0" smtClean="0"/>
          </a:p>
          <a:p>
            <a:r>
              <a:rPr lang="ka-GE" sz="1400" dirty="0" smtClean="0"/>
              <a:t>„სახელმწიფო შესყიდვის“ შესახებ საქართველოს კანონის შესაბამისად, წლის დასაწყისიდან დღემდე უკვე გაფორმებული ხელშეკრულებების ღირებულება შეადგენს -  1 166 932 ლარს. აღნიშნულ თანხაში არ შედის მივლინებების, შტატგარეშე მოსამსახურეთა შრომის ანაზღაურების (პირველ კვარტალში თვეში საშუალოდ 83 000 ლარი), კომუნალური მომსახურებისა და საკანონმდებლო მაცნეს ხარჯები.</a:t>
            </a:r>
            <a:endParaRPr lang="en-US" sz="1400" dirty="0"/>
          </a:p>
        </p:txBody>
      </p:sp>
    </p:spTree>
  </p:cSld>
  <p:clrMapOvr>
    <a:masterClrMapping/>
  </p:clrMapOvr>
  <p:transition>
    <p:diamon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381000" y="1970604"/>
            <a:ext cx="8382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b="1" i="0" u="none" strike="noStrike" cap="none" normalizeH="0" baseline="0" dirty="0" smtClean="0">
                <a:ln>
                  <a:noFill/>
                </a:ln>
                <a:solidFill>
                  <a:schemeClr val="tx1"/>
                </a:solidFill>
                <a:effectLst/>
                <a:latin typeface="Arial" pitchFamily="34" charset="0"/>
                <a:ea typeface="Times New Roman" pitchFamily="18" charset="0"/>
                <a:cs typeface="Sylfaen" pitchFamily="18" charset="0"/>
              </a:rPr>
              <a:t>მიზეზები:</a:t>
            </a:r>
            <a:r>
              <a:rPr kumimoji="0" lang="ka-GE" b="0" i="0" u="none" strike="noStrike" cap="none" normalizeH="0" baseline="0" dirty="0" smtClean="0">
                <a:ln>
                  <a:noFill/>
                </a:ln>
                <a:solidFill>
                  <a:schemeClr val="tx1"/>
                </a:solidFill>
                <a:effectLst/>
                <a:latin typeface="Arial" pitchFamily="34" charset="0"/>
                <a:ea typeface="Times New Roman" pitchFamily="18" charset="0"/>
                <a:cs typeface="Sylfaen" pitchFamily="18" charset="0"/>
              </a:rPr>
              <a:t> </a:t>
            </a:r>
            <a:endParaRPr kumimoji="0" lang="ka-GE" b="0" i="0" u="none" strike="noStrike" cap="none" normalizeH="0" baseline="0" dirty="0" smtClean="0">
              <a:ln>
                <a:noFill/>
              </a:ln>
              <a:solidFill>
                <a:schemeClr val="tx1"/>
              </a:solidFill>
              <a:effectLst/>
              <a:latin typeface="Arial" pitchFamily="34" charset="0"/>
              <a:ea typeface="Times New Roman" pitchFamily="18" charset="0"/>
              <a:cs typeface="Sylfae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r>
              <a:rPr lang="ka-GE" dirty="0" smtClean="0"/>
              <a:t>პირველი კვარტლის ასიგნებიდან 550 000 ლარი გადატანილია „მოსახლეობის საყოველთაო ჯანდაცვის“ პროგრამაში, რომელიც აღდგება 2-ე კვარტალში „მოსახლეობის საყოველთაო ჯანდაცვის“ პროგრამიდან.  </a:t>
            </a:r>
            <a:endParaRPr lang="en-US" dirty="0" smtClean="0"/>
          </a:p>
          <a:p>
            <a:r>
              <a:rPr lang="ka-GE" dirty="0" smtClean="0"/>
              <a:t>აღნიშნული რესურსი გამოწვეულია სატენდერო პროცედირების მიმდინარეობით.</a:t>
            </a:r>
            <a:endParaRPr lang="en-US" dirty="0"/>
          </a:p>
        </p:txBody>
      </p:sp>
    </p:spTree>
  </p:cSld>
  <p:clrMapOvr>
    <a:masterClrMapping/>
  </p:clrMapOvr>
  <p:transition>
    <p:randomBar dir="ver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381000"/>
            <a:ext cx="6324600" cy="338554"/>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533401" y="1447800"/>
          <a:ext cx="7772400" cy="2598213"/>
        </p:xfrm>
        <a:graphic>
          <a:graphicData uri="http://schemas.openxmlformats.org/drawingml/2006/table">
            <a:tbl>
              <a:tblPr/>
              <a:tblGrid>
                <a:gridCol w="559165"/>
                <a:gridCol w="2306559"/>
                <a:gridCol w="768853"/>
                <a:gridCol w="768853"/>
                <a:gridCol w="768853"/>
                <a:gridCol w="908643"/>
                <a:gridCol w="908643"/>
                <a:gridCol w="782831"/>
              </a:tblGrid>
              <a:tr h="2072433">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2015 </a:t>
                      </a:r>
                      <a:r>
                        <a:rPr lang="en-US" sz="1000" b="1">
                          <a:solidFill>
                            <a:srgbClr val="000000"/>
                          </a:solidFill>
                          <a:latin typeface="Sylfaen"/>
                          <a:ea typeface="Times New Roman"/>
                          <a:cs typeface="Sylfaen"/>
                        </a:rPr>
                        <a:t>წლის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საბიუჯეტო</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r>
                        <a:rPr lang="en-US" sz="1000" b="1">
                          <a:solidFill>
                            <a:srgbClr val="000000"/>
                          </a:solidFill>
                          <a:latin typeface="Calibri"/>
                          <a:ea typeface="Times New Roman"/>
                          <a:cs typeface="Calibri"/>
                        </a:rPr>
                        <a:t> </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იანვარ</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თებერვლის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თვის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სავარაუდო</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ვალდებულება</a:t>
                      </a:r>
                      <a:r>
                        <a:rPr lang="en-US" sz="1000" b="1">
                          <a:solidFill>
                            <a:srgbClr val="000000"/>
                          </a:solidFill>
                          <a:latin typeface="Calibri"/>
                          <a:ea typeface="Times New Roman"/>
                          <a:cs typeface="Calibri"/>
                        </a:rPr>
                        <a:t> 01.03.2015-</a:t>
                      </a:r>
                      <a:r>
                        <a:rPr lang="en-US" sz="1000" b="1">
                          <a:solidFill>
                            <a:srgbClr val="000000"/>
                          </a:solidFill>
                          <a:latin typeface="Sylfaen"/>
                          <a:ea typeface="Times New Roman"/>
                          <a:cs typeface="Sylfaen"/>
                        </a:rPr>
                        <a:t>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მდგ</a:t>
                      </a:r>
                      <a:r>
                        <a:rPr lang="en-US" sz="1000" b="1">
                          <a:solidFill>
                            <a:srgbClr val="000000"/>
                          </a:solidFill>
                          <a:latin typeface="Calibri"/>
                          <a:ea typeface="Times New Roman"/>
                          <a:cs typeface="Calibri"/>
                        </a:rPr>
                        <a:t>.</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იანვარ</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თებერვლის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თვის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საკასო</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ხარჯი</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იანვარ</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თებერვლის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თვის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სავარაუდო</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რესურსი</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18367">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35 03 03 07 01</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სასწრაფო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სამედიცინო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დახმარება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სამედიცინო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ტრანსპორტირება</a:t>
                      </a:r>
                      <a:r>
                        <a:rPr lang="en-US" sz="1000" b="1">
                          <a:solidFill>
                            <a:srgbClr val="1F497D"/>
                          </a:solidFill>
                          <a:latin typeface="Calibri"/>
                          <a:ea typeface="Times New Roman"/>
                          <a:cs typeface="Calibri"/>
                        </a:rPr>
                        <a:t> </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2,320,000.0</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463,350.0</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1,349,398.0</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930,800.0</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2,743,548.0</a:t>
                      </a:r>
                      <a:endParaRPr lang="en-US" sz="100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118,3%</a:t>
                      </a:r>
                      <a:endParaRPr lang="en-US" sz="1000" dirty="0">
                        <a:latin typeface="Calibri"/>
                        <a:ea typeface="Calibri"/>
                        <a:cs typeface="Times New Roman"/>
                      </a:endParaRPr>
                    </a:p>
                  </a:txBody>
                  <a:tcPr marL="65804" marR="658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heel/>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381000" y="1682117"/>
            <a:ext cx="8534400" cy="19697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r>
              <a:rPr lang="ka-GE" sz="1600" dirty="0" smtClean="0"/>
              <a:t>ხარჯის ზრდა განპირობებულია კომპონენტის ბენეფიციართა მატებით (218 დადგენილების გადმოსვლა პირველი აპრილიდან და 165 დადგენილების ბენეფიციარების გადმოსვლა  2014 წლის 1 სექტემბრიდან). სავარაუდოდ წლისური დეფიციტი იქნება 1 000 000.0 ლარი, რომლის დაფინანსებაც უნდა განხორციელდეს პროგრამის სრულყოფის ხარჯზე. </a:t>
            </a:r>
            <a:endParaRPr lang="en-US" sz="1600" dirty="0" smtClean="0"/>
          </a:p>
          <a:p>
            <a:r>
              <a:rPr lang="ka-GE" sz="1600" dirty="0" smtClean="0"/>
              <a:t>პირველი კვარტლის დეფიციტი იფარება 4-ე კვარტლის ასიგნების ხარჯზე.</a:t>
            </a:r>
            <a:endParaRPr lang="en-US" sz="1600" dirty="0"/>
          </a:p>
        </p:txBody>
      </p:sp>
    </p:spTree>
  </p:cSld>
  <p:clrMapOvr>
    <a:masterClrMapping/>
  </p:clrMapOvr>
  <p:transition>
    <p:cover dir="ru"/>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381000"/>
            <a:ext cx="5562600" cy="584775"/>
          </a:xfrm>
          <a:prstGeom prst="rect">
            <a:avLst/>
          </a:prstGeom>
        </p:spPr>
        <p:txBody>
          <a:bodyPr wrap="square">
            <a:spAutoFit/>
          </a:bodyPr>
          <a:lstStyle/>
          <a:p>
            <a:r>
              <a:rPr lang="ka-GE" sz="1600" b="1" dirty="0"/>
              <a:t>განმახორციელებელი:</a:t>
            </a:r>
            <a:r>
              <a:rPr lang="ka-GE" sz="1600" dirty="0"/>
              <a:t> სსიპ -სოციალური მომსახურების სააგენტო</a:t>
            </a:r>
            <a:endParaRPr lang="en-US" sz="1600" dirty="0"/>
          </a:p>
        </p:txBody>
      </p:sp>
      <p:graphicFrame>
        <p:nvGraphicFramePr>
          <p:cNvPr id="3" name="Table 2"/>
          <p:cNvGraphicFramePr>
            <a:graphicFrameLocks noGrp="1"/>
          </p:cNvGraphicFramePr>
          <p:nvPr/>
        </p:nvGraphicFramePr>
        <p:xfrm>
          <a:off x="533401" y="1641151"/>
          <a:ext cx="7772398" cy="3311849"/>
        </p:xfrm>
        <a:graphic>
          <a:graphicData uri="http://schemas.openxmlformats.org/drawingml/2006/table">
            <a:tbl>
              <a:tblPr/>
              <a:tblGrid>
                <a:gridCol w="900545"/>
                <a:gridCol w="2147454"/>
                <a:gridCol w="838200"/>
                <a:gridCol w="762000"/>
                <a:gridCol w="762000"/>
                <a:gridCol w="755072"/>
                <a:gridCol w="831272"/>
                <a:gridCol w="775855"/>
              </a:tblGrid>
              <a:tr h="2084601">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0734">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35 03 03 08</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err="1">
                          <a:solidFill>
                            <a:srgbClr val="1F497D"/>
                          </a:solidFill>
                          <a:latin typeface="Sylfaen"/>
                          <a:ea typeface="Times New Roman"/>
                          <a:cs typeface="Sylfaen"/>
                        </a:rPr>
                        <a:t>სოფლის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ექიმი</a:t>
                      </a:r>
                      <a:endParaRPr lang="en-US" sz="1000" dirty="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6,334,000.0</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209</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788</a:t>
                      </a:r>
                      <a:r>
                        <a:rPr lang="en-US" sz="1000" b="1" kern="1200" dirty="0">
                          <a:solidFill>
                            <a:srgbClr val="1F497D"/>
                          </a:solidFill>
                          <a:latin typeface="Calibri"/>
                          <a:ea typeface="Times New Roman"/>
                          <a:cs typeface="Calibri"/>
                        </a:rPr>
                        <a:t>.0</a:t>
                      </a: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3</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444</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905</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0</a:t>
                      </a:r>
                      <a:endParaRPr lang="en-US" sz="1000" b="1" kern="1200" dirty="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2</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208</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500</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0</a:t>
                      </a:r>
                      <a:endParaRPr lang="en-US" sz="1000" b="1" kern="1200" dirty="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5</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863</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1</a:t>
                      </a:r>
                      <a:r>
                        <a:rPr lang="en-US" sz="1000" b="1" kern="1200" dirty="0">
                          <a:solidFill>
                            <a:srgbClr val="1F497D"/>
                          </a:solidFill>
                          <a:latin typeface="Calibri"/>
                          <a:ea typeface="Times New Roman"/>
                          <a:cs typeface="Calibri"/>
                        </a:rPr>
                        <a:t>93.</a:t>
                      </a:r>
                      <a:r>
                        <a:rPr lang="ka-GE" sz="1000" b="1" kern="1200" dirty="0">
                          <a:solidFill>
                            <a:srgbClr val="1F497D"/>
                          </a:solidFill>
                          <a:latin typeface="Calibri"/>
                          <a:ea typeface="Times New Roman"/>
                          <a:cs typeface="Calibri"/>
                        </a:rPr>
                        <a:t>4</a:t>
                      </a:r>
                      <a:endParaRPr lang="en-US" sz="1000" b="1" kern="1200" dirty="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a:solidFill>
                            <a:srgbClr val="1F497D"/>
                          </a:solidFill>
                          <a:latin typeface="Calibri"/>
                          <a:ea typeface="Times New Roman"/>
                          <a:cs typeface="Calibri"/>
                        </a:rPr>
                        <a:t>92,6%</a:t>
                      </a:r>
                      <a:endParaRPr lang="en-US" sz="1000" b="1" kern="120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0734">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35 03 03 09</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რეფერალური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მომსახურება</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3</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9</a:t>
                      </a:r>
                      <a:r>
                        <a:rPr lang="en-US" sz="1000" b="1" dirty="0" smtClean="0">
                          <a:solidFill>
                            <a:srgbClr val="1F497D"/>
                          </a:solidFill>
                          <a:latin typeface="Calibri"/>
                          <a:ea typeface="Times New Roman"/>
                          <a:cs typeface="Calibri"/>
                        </a:rPr>
                        <a:t>00,000.0</a:t>
                      </a:r>
                      <a:endParaRPr lang="en-US" sz="1000" dirty="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a:solidFill>
                            <a:srgbClr val="1F497D"/>
                          </a:solidFill>
                          <a:latin typeface="Calibri"/>
                          <a:ea typeface="Times New Roman"/>
                          <a:cs typeface="Calibri"/>
                        </a:rPr>
                        <a:t>849</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140</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0</a:t>
                      </a:r>
                      <a:endParaRPr lang="en-US" sz="1000" b="1" kern="120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a:solidFill>
                            <a:srgbClr val="1F497D"/>
                          </a:solidFill>
                          <a:latin typeface="Calibri"/>
                          <a:ea typeface="Times New Roman"/>
                          <a:cs typeface="Calibri"/>
                        </a:rPr>
                        <a:t>1</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347</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747</a:t>
                      </a:r>
                      <a:r>
                        <a:rPr lang="en-US" sz="1000" b="1" kern="1200">
                          <a:solidFill>
                            <a:srgbClr val="1F497D"/>
                          </a:solidFill>
                          <a:latin typeface="Calibri"/>
                          <a:ea typeface="Times New Roman"/>
                          <a:cs typeface="Calibri"/>
                        </a:rPr>
                        <a:t>.0</a:t>
                      </a: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a:solidFill>
                            <a:srgbClr val="1F497D"/>
                          </a:solidFill>
                          <a:latin typeface="Calibri"/>
                          <a:ea typeface="Times New Roman"/>
                          <a:cs typeface="Calibri"/>
                        </a:rPr>
                        <a:t>1</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703</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113</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0</a:t>
                      </a:r>
                      <a:endParaRPr lang="en-US" sz="1000" b="1" kern="120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3</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900</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000</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0</a:t>
                      </a:r>
                      <a:endParaRPr lang="en-US" sz="1000" b="1" kern="1200" dirty="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smtClean="0">
                          <a:solidFill>
                            <a:srgbClr val="1F497D"/>
                          </a:solidFill>
                          <a:latin typeface="Calibri"/>
                          <a:ea typeface="Times New Roman"/>
                          <a:cs typeface="Calibri"/>
                        </a:rPr>
                        <a:t>100%</a:t>
                      </a:r>
                      <a:endParaRPr lang="en-US" sz="1000" b="1" kern="1200" dirty="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4330">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35 03 03 10</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სამხედრო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ძალებში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გასაწვევ</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მოქალაქეთა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სამედიცინო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შემოწმება</a:t>
                      </a:r>
                      <a:endParaRPr lang="en-US" sz="100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150,000.0</a:t>
                      </a:r>
                      <a:endParaRPr lang="en-US" sz="1000" dirty="0">
                        <a:latin typeface="Calibri"/>
                        <a:ea typeface="Calibri"/>
                        <a:cs typeface="Times New Roman"/>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a:solidFill>
                            <a:srgbClr val="1F497D"/>
                          </a:solidFill>
                          <a:latin typeface="Calibri"/>
                          <a:ea typeface="Times New Roman"/>
                          <a:cs typeface="Calibri"/>
                        </a:rPr>
                        <a:t>60</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673</a:t>
                      </a:r>
                      <a:r>
                        <a:rPr lang="en-US" sz="1000" b="1" kern="1200">
                          <a:solidFill>
                            <a:srgbClr val="1F497D"/>
                          </a:solidFill>
                          <a:latin typeface="Calibri"/>
                          <a:ea typeface="Times New Roman"/>
                          <a:cs typeface="Calibri"/>
                        </a:rPr>
                        <a:t>.0</a:t>
                      </a: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a:solidFill>
                            <a:srgbClr val="1F497D"/>
                          </a:solidFill>
                          <a:latin typeface="Calibri"/>
                          <a:ea typeface="Times New Roman"/>
                          <a:cs typeface="Calibri"/>
                        </a:rPr>
                        <a:t>4</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364</a:t>
                      </a:r>
                      <a:r>
                        <a:rPr lang="en-US" sz="1000" b="1" kern="1200">
                          <a:solidFill>
                            <a:srgbClr val="1F497D"/>
                          </a:solidFill>
                          <a:latin typeface="Calibri"/>
                          <a:ea typeface="Times New Roman"/>
                          <a:cs typeface="Calibri"/>
                        </a:rPr>
                        <a:t>.0</a:t>
                      </a: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7</a:t>
                      </a:r>
                      <a:r>
                        <a:rPr lang="en-US" sz="1000" b="1" kern="1200" dirty="0">
                          <a:solidFill>
                            <a:srgbClr val="1F497D"/>
                          </a:solidFill>
                          <a:latin typeface="Calibri"/>
                          <a:ea typeface="Times New Roman"/>
                          <a:cs typeface="Calibri"/>
                        </a:rPr>
                        <a:t>5,0</a:t>
                      </a:r>
                      <a:r>
                        <a:rPr lang="ka-GE" sz="1000" b="1" kern="1200" dirty="0">
                          <a:solidFill>
                            <a:srgbClr val="1F497D"/>
                          </a:solidFill>
                          <a:latin typeface="Calibri"/>
                          <a:ea typeface="Times New Roman"/>
                          <a:cs typeface="Calibri"/>
                        </a:rPr>
                        <a:t>00</a:t>
                      </a:r>
                      <a:r>
                        <a:rPr lang="en-US" sz="1000" b="1" kern="1200" dirty="0">
                          <a:solidFill>
                            <a:srgbClr val="1F497D"/>
                          </a:solidFill>
                          <a:latin typeface="Calibri"/>
                          <a:ea typeface="Times New Roman"/>
                          <a:cs typeface="Calibri"/>
                        </a:rPr>
                        <a:t>.</a:t>
                      </a:r>
                      <a:r>
                        <a:rPr lang="ka-GE" sz="1000" b="1" kern="1200" dirty="0">
                          <a:solidFill>
                            <a:srgbClr val="1F497D"/>
                          </a:solidFill>
                          <a:latin typeface="Calibri"/>
                          <a:ea typeface="Times New Roman"/>
                          <a:cs typeface="Calibri"/>
                        </a:rPr>
                        <a:t>0</a:t>
                      </a:r>
                      <a:endParaRPr lang="en-US" sz="1000" b="1" kern="1200" dirty="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a:solidFill>
                            <a:srgbClr val="1F497D"/>
                          </a:solidFill>
                          <a:latin typeface="Calibri"/>
                          <a:ea typeface="Times New Roman"/>
                          <a:cs typeface="Calibri"/>
                        </a:rPr>
                        <a:t>140</a:t>
                      </a:r>
                      <a:r>
                        <a:rPr lang="en-US" sz="1000" b="1" kern="1200">
                          <a:solidFill>
                            <a:srgbClr val="1F497D"/>
                          </a:solidFill>
                          <a:latin typeface="Calibri"/>
                          <a:ea typeface="Times New Roman"/>
                          <a:cs typeface="Calibri"/>
                        </a:rPr>
                        <a:t>,03</a:t>
                      </a:r>
                      <a:r>
                        <a:rPr lang="ka-GE" sz="1000" b="1" kern="1200">
                          <a:solidFill>
                            <a:srgbClr val="1F497D"/>
                          </a:solidFill>
                          <a:latin typeface="Calibri"/>
                          <a:ea typeface="Times New Roman"/>
                          <a:cs typeface="Calibri"/>
                        </a:rPr>
                        <a:t>7</a:t>
                      </a:r>
                      <a:r>
                        <a:rPr lang="en-US" sz="1000" b="1" kern="1200">
                          <a:solidFill>
                            <a:srgbClr val="1F497D"/>
                          </a:solidFill>
                          <a:latin typeface="Calibri"/>
                          <a:ea typeface="Times New Roman"/>
                          <a:cs typeface="Calibri"/>
                        </a:rPr>
                        <a:t>.</a:t>
                      </a:r>
                      <a:r>
                        <a:rPr lang="ka-GE" sz="1000" b="1" kern="1200">
                          <a:solidFill>
                            <a:srgbClr val="1F497D"/>
                          </a:solidFill>
                          <a:latin typeface="Calibri"/>
                          <a:ea typeface="Times New Roman"/>
                          <a:cs typeface="Calibri"/>
                        </a:rPr>
                        <a:t>0</a:t>
                      </a:r>
                      <a:endParaRPr lang="en-US" sz="1000" b="1" kern="120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93,3%</a:t>
                      </a:r>
                      <a:endParaRPr lang="en-US" sz="1000" b="1" kern="1200" dirty="0">
                        <a:solidFill>
                          <a:srgbClr val="1F497D"/>
                        </a:solidFill>
                        <a:latin typeface="Calibri"/>
                        <a:ea typeface="Times New Roman"/>
                        <a:cs typeface="Calibri"/>
                      </a:endParaRPr>
                    </a:p>
                  </a:txBody>
                  <a:tcPr marL="65217" marR="6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zoom/>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81000" y="1691671"/>
            <a:ext cx="85344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 </a:t>
            </a:r>
            <a:endPar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r>
              <a:rPr lang="ka-GE" sz="1600" b="1" dirty="0" smtClean="0"/>
              <a:t>„რეფერალური მომსახურების პროგრამის“</a:t>
            </a:r>
            <a:r>
              <a:rPr lang="ka-GE" sz="1600" dirty="0" smtClean="0"/>
              <a:t> ასიგნებებიდან 1 800 000 ლარი გამოყენებული იქნება „მოსახლეობის საყოველთაო ჯანდაცვის“ პროგრამისათვის, ხოლო 300 000 ლარი „იმუნიზაციის“ პროგრამაში წარმოქმნილი დეფიციტის დასაფინანსებლად. რომელიც აღდგება 2-ე და 3-ე კვარტალში შესაბამისი პროგრამებიდან. </a:t>
            </a:r>
            <a:endParaRPr lang="en-US" sz="1600" dirty="0"/>
          </a:p>
        </p:txBody>
      </p:sp>
    </p:spTree>
  </p:cSld>
  <p:clrMapOvr>
    <a:masterClrMapping/>
  </p:clrMapOvr>
  <p:transition>
    <p:split orient="vert" dir="in"/>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28600"/>
            <a:ext cx="7391400" cy="830997"/>
          </a:xfrm>
          <a:prstGeom prst="rect">
            <a:avLst/>
          </a:prstGeom>
        </p:spPr>
        <p:txBody>
          <a:bodyPr wrap="square">
            <a:spAutoFit/>
          </a:bodyPr>
          <a:lstStyle/>
          <a:p>
            <a:r>
              <a:rPr lang="ka-GE" sz="1600" b="1" dirty="0"/>
              <a:t>განმახორციელებელი:  </a:t>
            </a:r>
            <a:r>
              <a:rPr lang="en-US" sz="1600" dirty="0" err="1"/>
              <a:t>სსიპ</a:t>
            </a:r>
            <a:r>
              <a:rPr lang="en-US" sz="1600" dirty="0"/>
              <a:t>- </a:t>
            </a:r>
            <a:r>
              <a:rPr lang="en-US" sz="1600" dirty="0" err="1"/>
              <a:t>ადამიანით</a:t>
            </a:r>
            <a:r>
              <a:rPr lang="en-US" sz="1600" dirty="0"/>
              <a:t> </a:t>
            </a:r>
            <a:r>
              <a:rPr lang="en-US" sz="1600" dirty="0" err="1"/>
              <a:t>ვაჭრობის</a:t>
            </a:r>
            <a:r>
              <a:rPr lang="en-US" sz="1600" dirty="0"/>
              <a:t> (</a:t>
            </a:r>
            <a:r>
              <a:rPr lang="en-US" sz="1600" dirty="0" err="1"/>
              <a:t>ტრეფიკინგის</a:t>
            </a:r>
            <a:r>
              <a:rPr lang="en-US" sz="1600" dirty="0"/>
              <a:t>) </a:t>
            </a:r>
            <a:r>
              <a:rPr lang="en-US" sz="1600" dirty="0" err="1"/>
              <a:t>მსხვერპლთა</a:t>
            </a:r>
            <a:r>
              <a:rPr lang="en-US" sz="1600" dirty="0"/>
              <a:t>, </a:t>
            </a:r>
            <a:r>
              <a:rPr lang="en-US" sz="1600" dirty="0" err="1" smtClean="0"/>
              <a:t>დაზარალებულთა</a:t>
            </a:r>
            <a:r>
              <a:rPr lang="en-US" sz="1600" dirty="0" smtClean="0"/>
              <a:t> </a:t>
            </a:r>
            <a:r>
              <a:rPr lang="en-US" sz="1600" dirty="0" err="1"/>
              <a:t>დაცვისა</a:t>
            </a:r>
            <a:r>
              <a:rPr lang="en-US" sz="1600" dirty="0"/>
              <a:t> </a:t>
            </a:r>
            <a:r>
              <a:rPr lang="en-US" sz="1600" dirty="0" err="1"/>
              <a:t>და</a:t>
            </a:r>
            <a:r>
              <a:rPr lang="en-US" sz="1600" dirty="0"/>
              <a:t> </a:t>
            </a:r>
            <a:r>
              <a:rPr lang="en-US" sz="1600" dirty="0" err="1"/>
              <a:t>დახმარების</a:t>
            </a:r>
            <a:r>
              <a:rPr lang="en-US" sz="1600" dirty="0"/>
              <a:t> </a:t>
            </a:r>
            <a:r>
              <a:rPr lang="en-US" sz="1600" dirty="0" err="1"/>
              <a:t>სახელმწიფო</a:t>
            </a:r>
            <a:r>
              <a:rPr lang="en-US" sz="1600" dirty="0"/>
              <a:t> </a:t>
            </a:r>
            <a:r>
              <a:rPr lang="en-US" sz="1600" dirty="0" err="1"/>
              <a:t>ფონდი</a:t>
            </a:r>
            <a:endParaRPr lang="en-US" sz="1600" dirty="0"/>
          </a:p>
        </p:txBody>
      </p:sp>
      <p:graphicFrame>
        <p:nvGraphicFramePr>
          <p:cNvPr id="3" name="Table 2"/>
          <p:cNvGraphicFramePr>
            <a:graphicFrameLocks noGrp="1"/>
          </p:cNvGraphicFramePr>
          <p:nvPr/>
        </p:nvGraphicFramePr>
        <p:xfrm>
          <a:off x="609600" y="1752600"/>
          <a:ext cx="7010400" cy="2855465"/>
        </p:xfrm>
        <a:graphic>
          <a:graphicData uri="http://schemas.openxmlformats.org/drawingml/2006/table">
            <a:tbl>
              <a:tblPr/>
              <a:tblGrid>
                <a:gridCol w="609600"/>
                <a:gridCol w="1785620"/>
                <a:gridCol w="759460"/>
                <a:gridCol w="759460"/>
                <a:gridCol w="759460"/>
                <a:gridCol w="759460"/>
                <a:gridCol w="817880"/>
                <a:gridCol w="759460"/>
              </a:tblGrid>
              <a:tr h="1979165">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პროგრამული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კოდი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77768">
                <a:tc>
                  <a:txBody>
                    <a:bodyPr/>
                    <a:lstStyle/>
                    <a:p>
                      <a:pPr marL="0" marR="0" algn="ctr" fontAlgn="auto">
                        <a:lnSpc>
                          <a:spcPct val="115000"/>
                        </a:lnSpc>
                        <a:spcBef>
                          <a:spcPts val="0"/>
                        </a:spcBef>
                        <a:spcAft>
                          <a:spcPts val="0"/>
                        </a:spcAft>
                      </a:pPr>
                      <a:r>
                        <a:rPr lang="ka-GE" sz="1000" b="1">
                          <a:solidFill>
                            <a:srgbClr val="1F497D"/>
                          </a:solidFill>
                          <a:latin typeface="Sylfaen"/>
                          <a:ea typeface="Times New Roman"/>
                          <a:cs typeface="Calibri"/>
                        </a:rPr>
                        <a:t>35 01 05</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სახელმწიფო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ზრუნვის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ადამიანით</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ვაჭრობის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ტრეფიკინგის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მსხვერპლთა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დაცვა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დახმარების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პროგრამა</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1,438,800.0</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351,474.9</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458,989.2</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553,287.3</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1,363,751.4</a:t>
                      </a:r>
                      <a:endParaRPr lang="en-US" sz="100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94,8%</a:t>
                      </a:r>
                      <a:endParaRPr lang="en-US" sz="1000" dirty="0">
                        <a:latin typeface="Calibri"/>
                        <a:ea typeface="Calibri"/>
                        <a:cs typeface="Times New Roman"/>
                      </a:endParaRPr>
                    </a:p>
                  </a:txBody>
                  <a:tcPr marL="60960" marR="60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heel spokes="8"/>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04800" y="454608"/>
            <a:ext cx="85344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43400" algn="l"/>
              </a:tabLst>
            </a:pPr>
            <a:r>
              <a:rPr kumimoji="0" lang="ka-GE" sz="12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r>
              <a:rPr lang="ka-GE" sz="1200" b="1" dirty="0" smtClean="0"/>
              <a:t>„შრომის ანაზღაურების“ მუხლში  </a:t>
            </a:r>
            <a:r>
              <a:rPr lang="en-US" sz="1200" dirty="0" err="1" smtClean="0"/>
              <a:t>ფონდის</a:t>
            </a:r>
            <a:r>
              <a:rPr lang="en-US" sz="1200" dirty="0" smtClean="0"/>
              <a:t> </a:t>
            </a:r>
            <a:r>
              <a:rPr lang="en-US" sz="1200" dirty="0" err="1" smtClean="0"/>
              <a:t>საშტატო</a:t>
            </a:r>
            <a:r>
              <a:rPr lang="en-US" sz="1200" dirty="0" smtClean="0"/>
              <a:t> </a:t>
            </a:r>
            <a:r>
              <a:rPr lang="en-US" sz="1200" dirty="0" err="1" smtClean="0"/>
              <a:t>განრიგში</a:t>
            </a:r>
            <a:r>
              <a:rPr lang="en-US" sz="1200" dirty="0" smtClean="0"/>
              <a:t> </a:t>
            </a:r>
            <a:r>
              <a:rPr lang="en-US" sz="1200" dirty="0" err="1" smtClean="0"/>
              <a:t>არსებული</a:t>
            </a:r>
            <a:r>
              <a:rPr lang="en-US" sz="1200" dirty="0" smtClean="0"/>
              <a:t> </a:t>
            </a:r>
            <a:r>
              <a:rPr lang="en-US" sz="1200" dirty="0" err="1" smtClean="0"/>
              <a:t>ვაკანსიებიდან</a:t>
            </a:r>
            <a:r>
              <a:rPr lang="en-US" sz="1200" dirty="0" smtClean="0"/>
              <a:t> </a:t>
            </a:r>
            <a:r>
              <a:rPr lang="en-US" sz="1200" dirty="0" err="1" smtClean="0"/>
              <a:t>გამომდინარე</a:t>
            </a:r>
            <a:r>
              <a:rPr lang="en-US" sz="1200" dirty="0" smtClean="0"/>
              <a:t> </a:t>
            </a:r>
            <a:r>
              <a:rPr lang="en-US" sz="1200" dirty="0" err="1" smtClean="0"/>
              <a:t>რესურსის</a:t>
            </a:r>
            <a:r>
              <a:rPr lang="en-US" sz="1200" dirty="0" smtClean="0"/>
              <a:t> </a:t>
            </a:r>
            <a:r>
              <a:rPr lang="en-US" sz="1200" dirty="0" err="1" smtClean="0"/>
              <a:t>სახით</a:t>
            </a:r>
            <a:r>
              <a:rPr lang="en-US" sz="1200" dirty="0" smtClean="0"/>
              <a:t> I </a:t>
            </a:r>
            <a:r>
              <a:rPr lang="en-US" sz="1200" dirty="0" err="1" smtClean="0"/>
              <a:t>კვარტლის</a:t>
            </a:r>
            <a:r>
              <a:rPr lang="en-US" sz="1200" dirty="0" smtClean="0"/>
              <a:t> </a:t>
            </a:r>
            <a:r>
              <a:rPr lang="en-US" sz="1200" dirty="0" err="1" smtClean="0"/>
              <a:t>ბოლოს</a:t>
            </a:r>
            <a:r>
              <a:rPr lang="en-US" sz="1200" dirty="0" smtClean="0"/>
              <a:t> </a:t>
            </a:r>
            <a:r>
              <a:rPr lang="en-US" sz="1200" dirty="0" err="1" smtClean="0"/>
              <a:t>მოსალოდნელია</a:t>
            </a:r>
            <a:r>
              <a:rPr lang="en-US" sz="1200" dirty="0" smtClean="0"/>
              <a:t> </a:t>
            </a:r>
            <a:r>
              <a:rPr lang="en-US" sz="1200" dirty="0" err="1" smtClean="0"/>
              <a:t>დაახლოებით</a:t>
            </a:r>
            <a:r>
              <a:rPr lang="en-US" sz="1200" dirty="0" smtClean="0"/>
              <a:t> 10 000 </a:t>
            </a:r>
            <a:r>
              <a:rPr lang="en-US" sz="1200" dirty="0" err="1" smtClean="0"/>
              <a:t>ლარი</a:t>
            </a:r>
            <a:r>
              <a:rPr lang="en-US" sz="1200" dirty="0" smtClean="0"/>
              <a:t>; </a:t>
            </a:r>
          </a:p>
          <a:p>
            <a:r>
              <a:rPr lang="ka-GE" sz="1200" b="1" dirty="0" smtClean="0"/>
              <a:t>,,საქონელი და მომსახურება“ </a:t>
            </a:r>
            <a:r>
              <a:rPr lang="en-US" sz="1200" dirty="0" smtClean="0"/>
              <a:t>I </a:t>
            </a:r>
            <a:r>
              <a:rPr lang="ka-GE" sz="1200" dirty="0" smtClean="0"/>
              <a:t> კვარტლის ბოლოს მოსალოდნელია სავარაუდო აუთვისებლობა 36981,42 ლარის ოდენობით, რომელიც გამოწვეულია მიმდინარე წლის თებერვლის დასაწყისში ფონდის ფილიალების და თავშესაფრებისათვის საჭირო საწმენდ–საპრიალებელი პროდუქციის შესყიდვის მიზნით გამოცხადებული სატენდერო პროცედურების დღემდე დაუსრულებლობით. ტენდერში მონაწილეობდა 4 პრეტენდენტი, აღნიშნულიდან 3–მა პრეტენდენტმა ვერ დააზუსტა სატენდერო წინადადება და მიმდინარეობს ბოლო პრეტენდენტთან ხელშეკრულების გაფორმების პროცედურა. ხოლო 145000 ლარის სავარაუდო შესრულება დამოკიდებულია: </a:t>
            </a:r>
            <a:endParaRPr lang="en-US" sz="1200" dirty="0" smtClean="0"/>
          </a:p>
          <a:p>
            <a:pPr lvl="0"/>
            <a:r>
              <a:rPr lang="ka-GE" sz="1200" dirty="0" smtClean="0"/>
              <a:t>სატენდერო ხელშეკრულების ფარგლებში  დაახლოებით 80 000 ლარის ღირებულების პამპერსის ფონდის ფილიალებსა და თავშესაფრებში მიწოდებაზე, რომელიც დაწყებულია და სავარაუდოდ დასრულდება 20 მარტამდე, რის შემდგომაც განხორციელდება თანხის ანაზღაურება.</a:t>
            </a:r>
            <a:endParaRPr lang="en-US" sz="1200" dirty="0" smtClean="0"/>
          </a:p>
          <a:p>
            <a:pPr lvl="0"/>
            <a:r>
              <a:rPr lang="ka-GE" sz="1200" dirty="0" smtClean="0"/>
              <a:t>სატენდერო ხელშეკრულების ფარგლებში  დაახლოებით 35 000 ლარის ღირებულების პირადი ჰიგიენის საშუალებების ფონდის ფილიალებსა და თავშესაფრებში მიწოდებაზე, რომელიც დაიწყება 16 მარტიდან და სავარაუდოდ დასრულდება 20 მარტამდე, რის შემდგომაც განხორციელდება თანხის ანაზღაურება.</a:t>
            </a:r>
            <a:endParaRPr lang="en-US" sz="1200" dirty="0" smtClean="0"/>
          </a:p>
          <a:p>
            <a:pPr lvl="0"/>
            <a:r>
              <a:rPr lang="ka-GE" sz="1200" dirty="0" smtClean="0"/>
              <a:t>ასევე მიმდინარე გადასახდელებზე (კომუნალური, კვება და ა.შ) დაახლოებით 30 000 ლარის ოდენობით.</a:t>
            </a:r>
            <a:endParaRPr lang="en-US" sz="1200" dirty="0" smtClean="0"/>
          </a:p>
          <a:p>
            <a:r>
              <a:rPr lang="ka-GE" sz="1200" b="1" dirty="0" smtClean="0"/>
              <a:t>„</a:t>
            </a:r>
            <a:r>
              <a:rPr lang="ka-GE" sz="1200" b="1" dirty="0" smtClean="0"/>
              <a:t>სოციალური უზრუნველყოფის“</a:t>
            </a:r>
            <a:r>
              <a:rPr lang="ka-GE" sz="1200" dirty="0" smtClean="0"/>
              <a:t> მუხლიდან გაცემულ იქნა საკომპენსაციო თანხები – სენაკის შშმ ბავშვთა სახლის და თბილისის ბავშვთა კრიზისული  ცენტრის ლიკვიდაციასთან დაკავშირებით განთავისუფლებულ თანამშრომლებზე. </a:t>
            </a:r>
            <a:endParaRPr lang="en-US" sz="1200" dirty="0" smtClean="0"/>
          </a:p>
          <a:p>
            <a:r>
              <a:rPr lang="ka-GE" sz="1200" b="1" dirty="0" smtClean="0"/>
              <a:t>„</a:t>
            </a:r>
            <a:r>
              <a:rPr lang="ka-GE" sz="1200" b="1" dirty="0" smtClean="0"/>
              <a:t>არაფინანსური აქტივების ზრდა“ </a:t>
            </a:r>
            <a:r>
              <a:rPr lang="ka-GE" sz="1200" dirty="0" smtClean="0"/>
              <a:t>მუხლის ფარგლებში</a:t>
            </a:r>
            <a:r>
              <a:rPr lang="ka-GE" sz="1200" b="1" dirty="0" smtClean="0"/>
              <a:t> </a:t>
            </a:r>
            <a:r>
              <a:rPr lang="en-US" sz="1200" dirty="0" smtClean="0"/>
              <a:t>I </a:t>
            </a:r>
            <a:r>
              <a:rPr lang="ka-GE" sz="1200" dirty="0" smtClean="0"/>
              <a:t> კვარტლის ბოლოს მოსალოდნელია სავარაუდო აუთვისებლობა 27 618  ლარის ოდენობით, რომელიც გამოწვეულია ფონდის მიერ თებერვლის თვეში გამოცხადებული ტენდერის ფილიალ თბილისის ჩვილ ბავშვთა სახლის სარემონტო სამუშაოების შესყიდვაზე, სავარაუდო ღირებულებით 23 109 ლარი რომელიც ჩაიშალა და განმეორებით მარტის დასაწყისში იქნა გამოცხადებული, ხოლო 20 081 ლარის სავარაუოდ შესრულება დამოკიდებულია:</a:t>
            </a:r>
            <a:endParaRPr lang="en-US" sz="1200" dirty="0" smtClean="0"/>
          </a:p>
          <a:p>
            <a:pPr lvl="0"/>
            <a:r>
              <a:rPr lang="ka-GE" sz="1200" dirty="0" smtClean="0"/>
              <a:t>ბათუმის ტრეფიკინგის მსხვერპლთა თავშესაფრების სარემონტო სამუშაოების დასრულებაზე  ღირებულებით  </a:t>
            </a:r>
            <a:r>
              <a:rPr lang="ka-GE" sz="1200" b="1" u="sng" dirty="0" smtClean="0"/>
              <a:t>16547</a:t>
            </a:r>
            <a:r>
              <a:rPr lang="ka-GE" sz="1200" b="1" dirty="0" smtClean="0"/>
              <a:t>  </a:t>
            </a:r>
            <a:r>
              <a:rPr lang="ka-GE" sz="1200" dirty="0" smtClean="0"/>
              <a:t>ლარი.</a:t>
            </a:r>
            <a:endParaRPr lang="en-US" sz="1200" dirty="0" smtClean="0"/>
          </a:p>
          <a:p>
            <a:pPr lvl="0"/>
            <a:r>
              <a:rPr lang="ka-GE" sz="1200" dirty="0" smtClean="0"/>
              <a:t>კონსოლიდირებული ტენდერის ფარგლებში შესასყიდი </a:t>
            </a:r>
            <a:r>
              <a:rPr lang="ka-GE" sz="1200" b="1" u="sng" dirty="0" smtClean="0"/>
              <a:t>3534</a:t>
            </a:r>
            <a:r>
              <a:rPr lang="ka-GE" sz="1200" dirty="0" smtClean="0"/>
              <a:t> ლარის ღირებულების კომპიუტერული ტექნიკის მოწოდებაზე.  </a:t>
            </a:r>
            <a:endParaRPr lang="en-US" sz="1200" dirty="0"/>
          </a:p>
        </p:txBody>
      </p:sp>
    </p:spTree>
  </p:cSld>
  <p:clrMapOvr>
    <a:masterClrMapping/>
  </p:clrMapOvr>
  <p:transition>
    <p:diamond/>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81000"/>
            <a:ext cx="6781800" cy="338554"/>
          </a:xfrm>
          <a:prstGeom prst="rect">
            <a:avLst/>
          </a:prstGeom>
        </p:spPr>
        <p:txBody>
          <a:bodyPr wrap="square">
            <a:spAutoFit/>
          </a:bodyPr>
          <a:lstStyle/>
          <a:p>
            <a:r>
              <a:rPr lang="ka-GE" sz="1600" b="1" dirty="0"/>
              <a:t>განმახორციელებელი: </a:t>
            </a:r>
            <a:r>
              <a:rPr lang="ka-GE" sz="1600" dirty="0"/>
              <a:t>სსიპ-სასწრაფო სამედიცინო დახმარების ცენტრი</a:t>
            </a:r>
            <a:endParaRPr lang="en-US" sz="1600" dirty="0"/>
          </a:p>
        </p:txBody>
      </p:sp>
      <p:graphicFrame>
        <p:nvGraphicFramePr>
          <p:cNvPr id="3" name="Table 2"/>
          <p:cNvGraphicFramePr>
            <a:graphicFrameLocks noGrp="1"/>
          </p:cNvGraphicFramePr>
          <p:nvPr/>
        </p:nvGraphicFramePr>
        <p:xfrm>
          <a:off x="761998" y="1371600"/>
          <a:ext cx="7467601" cy="3296390"/>
        </p:xfrm>
        <a:graphic>
          <a:graphicData uri="http://schemas.openxmlformats.org/drawingml/2006/table">
            <a:tbl>
              <a:tblPr/>
              <a:tblGrid>
                <a:gridCol w="632847"/>
                <a:gridCol w="1645404"/>
                <a:gridCol w="949272"/>
                <a:gridCol w="822701"/>
                <a:gridCol w="822701"/>
                <a:gridCol w="759417"/>
                <a:gridCol w="885987"/>
                <a:gridCol w="949272"/>
              </a:tblGrid>
              <a:tr h="2232868">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063522">
                <a:tc>
                  <a:txBody>
                    <a:bodyPr/>
                    <a:lstStyle/>
                    <a:p>
                      <a:pPr marL="0" marR="0" algn="ctr" fontAlgn="auto">
                        <a:lnSpc>
                          <a:spcPct val="115000"/>
                        </a:lnSpc>
                        <a:spcBef>
                          <a:spcPts val="0"/>
                        </a:spcBef>
                        <a:spcAft>
                          <a:spcPts val="0"/>
                        </a:spcAft>
                      </a:pPr>
                      <a:r>
                        <a:rPr lang="ka-GE" sz="1000" b="1">
                          <a:solidFill>
                            <a:srgbClr val="1F497D"/>
                          </a:solidFill>
                          <a:latin typeface="Sylfaen"/>
                          <a:ea typeface="Times New Roman"/>
                          <a:cs typeface="Calibri"/>
                        </a:rPr>
                        <a:t>35 01 08</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a:solidFill>
                            <a:srgbClr val="1F497D"/>
                          </a:solidFill>
                          <a:latin typeface="Sylfaen"/>
                          <a:ea typeface="Times New Roman"/>
                          <a:cs typeface="Calibri"/>
                        </a:rPr>
                        <a:t>სასწრაფო სამედიცინო დახმარების მართვის პროგრამა</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343</a:t>
                      </a:r>
                      <a:r>
                        <a:rPr lang="en-US" sz="1000" b="1" dirty="0" smtClean="0">
                          <a:solidFill>
                            <a:srgbClr val="1F497D"/>
                          </a:solidFill>
                          <a:latin typeface="Calibri"/>
                          <a:ea typeface="Times New Roman"/>
                          <a:cs typeface="Calibri"/>
                        </a:rPr>
                        <a:t>,200.0</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55,343.4</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95,103.3</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104,412.8</a:t>
                      </a:r>
                      <a:endParaRPr lang="en-US" sz="100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254,859.5</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74</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3</a:t>
                      </a:r>
                      <a:r>
                        <a:rPr lang="en-US" sz="1000" b="1" dirty="0" smtClean="0">
                          <a:solidFill>
                            <a:srgbClr val="1F497D"/>
                          </a:solidFill>
                          <a:latin typeface="Calibri"/>
                          <a:ea typeface="Times New Roman"/>
                          <a:cs typeface="Calibri"/>
                        </a:rPr>
                        <a:t>%</a:t>
                      </a:r>
                      <a:endParaRPr lang="en-US" sz="1000" dirty="0">
                        <a:latin typeface="Calibri"/>
                        <a:ea typeface="Calibri"/>
                        <a:cs typeface="Times New Roman"/>
                      </a:endParaRPr>
                    </a:p>
                  </a:txBody>
                  <a:tcPr marL="61993" marR="619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heel spokes="8"/>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533400" y="1530459"/>
            <a:ext cx="82296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43400" algn="l"/>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tab pos="4343400" algn="l"/>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tabLst>
                <a:tab pos="4343400" algn="l"/>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„შრომის </a:t>
            </a: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ანაზღაურების“ </a:t>
            </a:r>
            <a:r>
              <a:rPr lang="ka-GE" sz="1400" dirty="0" smtClean="0">
                <a:latin typeface="Sylfaen" pitchFamily="18" charset="0"/>
                <a:ea typeface="Calibri" pitchFamily="34" charset="0"/>
                <a:cs typeface="Times New Roman" pitchFamily="18" charset="0"/>
              </a:rPr>
              <a:t>მუხლში </a:t>
            </a:r>
            <a:r>
              <a:rPr lang="ka-GE" sz="1400" dirty="0" smtClean="0">
                <a:latin typeface="Sylfaen" pitchFamily="18" charset="0"/>
                <a:ea typeface="Calibri" pitchFamily="34" charset="0"/>
                <a:cs typeface="Times New Roman" pitchFamily="18" charset="0"/>
              </a:rPr>
              <a:t>საშტატო განრიგით განსაზღვრულია 97 შტატიანი თანამშრომელი ამ ეტაპზე დასაქმებულია 72 ადამიანი</a:t>
            </a:r>
            <a:r>
              <a:rPr lang="ka-GE" sz="1400" dirty="0" smtClean="0">
                <a:latin typeface="Sylfaen" pitchFamily="18" charset="0"/>
                <a:ea typeface="Calibri" pitchFamily="34" charset="0"/>
                <a:cs typeface="Times New Roman" pitchFamily="18" charset="0"/>
              </a:rPr>
              <a:t>.</a:t>
            </a:r>
          </a:p>
          <a:p>
            <a:pPr lvl="0" algn="just" eaLnBrk="0" fontAlgn="base" hangingPunct="0">
              <a:spcBef>
                <a:spcPct val="0"/>
              </a:spcBef>
              <a:spcAft>
                <a:spcPct val="0"/>
              </a:spcAft>
              <a:tabLst>
                <a:tab pos="4343400" algn="l"/>
              </a:tabLst>
            </a:pPr>
            <a:endParaRPr lang="ka-GE" sz="1400" dirty="0" smtClean="0">
              <a:latin typeface="Sylfaen" pitchFamily="18" charset="0"/>
              <a:ea typeface="Calibri" pitchFamily="34" charset="0"/>
              <a:cs typeface="Times New Roman" pitchFamily="18" charset="0"/>
            </a:endParaRPr>
          </a:p>
          <a:p>
            <a:pPr lvl="0" algn="just" eaLnBrk="0" fontAlgn="base" hangingPunct="0">
              <a:spcBef>
                <a:spcPct val="0"/>
              </a:spcBef>
              <a:spcAft>
                <a:spcPct val="0"/>
              </a:spcAft>
              <a:tabLst>
                <a:tab pos="4343400" algn="l"/>
              </a:tabLst>
            </a:pPr>
            <a:r>
              <a:rPr lang="ka-GE" sz="1400" dirty="0" smtClean="0">
                <a:latin typeface="Sylfaen" pitchFamily="18" charset="0"/>
                <a:ea typeface="Calibri" pitchFamily="34" charset="0"/>
                <a:cs typeface="Times New Roman" pitchFamily="18" charset="0"/>
              </a:rPr>
              <a:t>სათაო ოფისის სატრანსპორტო საშუალებების დაზღვევის ხარჯთან დაკავშირებით 11 მარტს დასრულდა ტენდერი, მიმდინარეობს ხელშეკრულების გაფორმებასთან დაკავშირებული პროცედურები. ანაზღაურება სავარაუდოდ განხორციელდება აპროლის თვეში..</a:t>
            </a:r>
            <a:endParaRPr kumimoji="0" lang="ka-GE"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amond/>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04800"/>
            <a:ext cx="7010400" cy="338554"/>
          </a:xfrm>
          <a:prstGeom prst="rect">
            <a:avLst/>
          </a:prstGeom>
        </p:spPr>
        <p:txBody>
          <a:bodyPr wrap="square">
            <a:spAutoFit/>
          </a:bodyPr>
          <a:lstStyle/>
          <a:p>
            <a:r>
              <a:rPr lang="ka-GE" sz="1600" b="1" dirty="0"/>
              <a:t>განმახორციელებელი:</a:t>
            </a:r>
            <a:r>
              <a:rPr lang="ka-GE" sz="1600" dirty="0"/>
              <a:t>  სსიპ -სასწრაფო სამედიცინო დახმარების ცენტრი</a:t>
            </a:r>
            <a:endParaRPr lang="en-US" sz="1600" dirty="0"/>
          </a:p>
        </p:txBody>
      </p:sp>
      <p:graphicFrame>
        <p:nvGraphicFramePr>
          <p:cNvPr id="3" name="Table 2"/>
          <p:cNvGraphicFramePr>
            <a:graphicFrameLocks noGrp="1"/>
          </p:cNvGraphicFramePr>
          <p:nvPr/>
        </p:nvGraphicFramePr>
        <p:xfrm>
          <a:off x="914400" y="1447800"/>
          <a:ext cx="7315200" cy="2971800"/>
        </p:xfrm>
        <a:graphic>
          <a:graphicData uri="http://schemas.openxmlformats.org/drawingml/2006/table">
            <a:tbl>
              <a:tblPr/>
              <a:tblGrid>
                <a:gridCol w="914400"/>
                <a:gridCol w="1676400"/>
                <a:gridCol w="838200"/>
                <a:gridCol w="762000"/>
                <a:gridCol w="762000"/>
                <a:gridCol w="762000"/>
                <a:gridCol w="838200"/>
                <a:gridCol w="762000"/>
              </a:tblGrid>
              <a:tr h="2245527">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ხ</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ლ</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ე</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ბ</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ა</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Calibri"/>
                          <a:ea typeface="Times New Roman"/>
                          <a:cs typeface="Calibri"/>
                        </a:rPr>
                        <a:t>I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იანვრის</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თვის</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საკასო</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ხარჯი</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I </a:t>
                      </a:r>
                      <a:r>
                        <a:rPr lang="ka-GE" sz="1000" b="1" dirty="0">
                          <a:solidFill>
                            <a:srgbClr val="000000"/>
                          </a:solidFill>
                          <a:latin typeface="Sylfaen"/>
                          <a:ea typeface="Times New Roman"/>
                          <a:cs typeface="Sylfaen"/>
                        </a:rPr>
                        <a:t>კვარტლის სავარაუდო საკასო ხარჯი</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2627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35 03 03 07 02</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სასწრაფო</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გადაუდებელი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დახმარება</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dirty="0" smtClean="0">
                          <a:solidFill>
                            <a:srgbClr val="1F497D"/>
                          </a:solidFill>
                          <a:latin typeface="Calibri"/>
                          <a:ea typeface="Times New Roman"/>
                          <a:cs typeface="Calibri"/>
                        </a:rPr>
                        <a:t>5</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005</a:t>
                      </a:r>
                      <a:r>
                        <a:rPr lang="en-US" sz="1000" b="1" dirty="0" smtClean="0">
                          <a:solidFill>
                            <a:srgbClr val="1F497D"/>
                          </a:solidFill>
                          <a:latin typeface="Calibri"/>
                          <a:ea typeface="Times New Roman"/>
                          <a:cs typeface="Calibri"/>
                        </a:rPr>
                        <a:t>,000.0</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222,458.7</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1,598,362.5</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3,043,703.0</a:t>
                      </a:r>
                      <a:endParaRPr lang="en-US" sz="100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4,864,524.2</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smtClean="0">
                          <a:solidFill>
                            <a:srgbClr val="1F497D"/>
                          </a:solidFill>
                          <a:latin typeface="Calibri"/>
                          <a:ea typeface="Times New Roman"/>
                          <a:cs typeface="Calibri"/>
                        </a:rPr>
                        <a:t>9</a:t>
                      </a:r>
                      <a:r>
                        <a:rPr lang="ka-GE" sz="1000" b="1" dirty="0" smtClean="0">
                          <a:solidFill>
                            <a:srgbClr val="1F497D"/>
                          </a:solidFill>
                          <a:latin typeface="Calibri"/>
                          <a:ea typeface="Times New Roman"/>
                          <a:cs typeface="Calibri"/>
                        </a:rPr>
                        <a:t>7</a:t>
                      </a:r>
                      <a:r>
                        <a:rPr lang="en-US" sz="1000" b="1" dirty="0" smtClean="0">
                          <a:solidFill>
                            <a:srgbClr val="1F497D"/>
                          </a:solidFill>
                          <a:latin typeface="Calibri"/>
                          <a:ea typeface="Times New Roman"/>
                          <a:cs typeface="Calibri"/>
                        </a:rPr>
                        <a:t>,</a:t>
                      </a:r>
                      <a:r>
                        <a:rPr lang="ka-GE" sz="1000" b="1" dirty="0" smtClean="0">
                          <a:solidFill>
                            <a:srgbClr val="1F497D"/>
                          </a:solidFill>
                          <a:latin typeface="Calibri"/>
                          <a:ea typeface="Times New Roman"/>
                          <a:cs typeface="Calibri"/>
                        </a:rPr>
                        <a:t>1</a:t>
                      </a:r>
                      <a:r>
                        <a:rPr lang="en-US" sz="1000" b="1" dirty="0" smtClean="0">
                          <a:solidFill>
                            <a:srgbClr val="1F497D"/>
                          </a:solidFill>
                          <a:latin typeface="Calibri"/>
                          <a:ea typeface="Times New Roman"/>
                          <a:cs typeface="Calibri"/>
                        </a:rPr>
                        <a:t>%</a:t>
                      </a:r>
                      <a:endParaRPr lang="en-US" sz="1000" dirty="0">
                        <a:latin typeface="Calibri"/>
                        <a:ea typeface="Calibri"/>
                        <a:cs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
            <a:ext cx="8001000" cy="584775"/>
          </a:xfrm>
          <a:prstGeom prst="rect">
            <a:avLst/>
          </a:prstGeom>
        </p:spPr>
        <p:txBody>
          <a:bodyPr wrap="square">
            <a:spAutoFit/>
          </a:bodyPr>
          <a:lstStyle/>
          <a:p>
            <a:r>
              <a:rPr lang="ka-GE" sz="1600" b="1" dirty="0"/>
              <a:t>განმახორციელებელი:</a:t>
            </a:r>
            <a:r>
              <a:rPr lang="ka-GE" sz="1600" dirty="0"/>
              <a:t>  საქართველოს შრომის, ჯანმრთელობისა და სოციალური დაცვის სამინისტროს ცენტრალური აპარატი</a:t>
            </a:r>
            <a:endParaRPr lang="en-US" sz="1600" dirty="0"/>
          </a:p>
        </p:txBody>
      </p:sp>
      <p:graphicFrame>
        <p:nvGraphicFramePr>
          <p:cNvPr id="3" name="Table 2"/>
          <p:cNvGraphicFramePr>
            <a:graphicFrameLocks noGrp="1"/>
          </p:cNvGraphicFramePr>
          <p:nvPr/>
        </p:nvGraphicFramePr>
        <p:xfrm>
          <a:off x="762000" y="1524000"/>
          <a:ext cx="7581900" cy="3125012"/>
        </p:xfrm>
        <a:graphic>
          <a:graphicData uri="http://schemas.openxmlformats.org/drawingml/2006/table">
            <a:tbl>
              <a:tblPr/>
              <a:tblGrid>
                <a:gridCol w="609600"/>
                <a:gridCol w="2179967"/>
                <a:gridCol w="715274"/>
                <a:gridCol w="786801"/>
                <a:gridCol w="715274"/>
                <a:gridCol w="858328"/>
                <a:gridCol w="858328"/>
                <a:gridCol w="858328"/>
              </a:tblGrid>
              <a:tr h="2248712">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Calibri"/>
                          <a:ea typeface="Times New Roman"/>
                          <a:cs typeface="Calibri"/>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dirty="0">
                          <a:solidFill>
                            <a:srgbClr val="000000"/>
                          </a:solidFill>
                          <a:latin typeface="Sylfaen"/>
                          <a:ea typeface="Times New Roman"/>
                          <a:cs typeface="Sylfaen"/>
                        </a:rPr>
                        <a:t>დ</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ს</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ხ</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ლ</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ე</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ბ</a:t>
                      </a:r>
                      <a:r>
                        <a:rPr lang="en-US" sz="1000" b="1" dirty="0">
                          <a:solidFill>
                            <a:srgbClr val="000000"/>
                          </a:solidFill>
                          <a:latin typeface="Calibri"/>
                          <a:ea typeface="Times New Roman"/>
                          <a:cs typeface="Calibri"/>
                        </a:rPr>
                        <a:t> </a:t>
                      </a:r>
                      <a:r>
                        <a:rPr lang="en-US" sz="1000" b="1" dirty="0">
                          <a:solidFill>
                            <a:srgbClr val="000000"/>
                          </a:solidFill>
                          <a:latin typeface="Sylfaen"/>
                          <a:ea typeface="Times New Roman"/>
                          <a:cs typeface="Sylfaen"/>
                        </a:rPr>
                        <a:t>ა</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კვარტალი</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დაზუსტებული</a:t>
                      </a:r>
                      <a:r>
                        <a:rPr lang="en-US" sz="1000" b="1">
                          <a:solidFill>
                            <a:srgbClr val="000000"/>
                          </a:solidFill>
                          <a:latin typeface="Calibri"/>
                          <a:ea typeface="Times New Roman"/>
                          <a:cs typeface="Calibri"/>
                        </a:rPr>
                        <a:t> </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65963">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35 03 02 06 02</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Sylfaen"/>
                          <a:ea typeface="Times New Roman"/>
                          <a:cs typeface="Sylfaen"/>
                        </a:rPr>
                        <a:t>ინფექციური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დაავადებების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მართვა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საქართველოს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შრომის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ჯანმრთელობისა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სოციალური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დაცვის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სამინისტროს</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ცენტრალური</a:t>
                      </a:r>
                      <a:r>
                        <a:rPr lang="en-US" sz="1000" b="1">
                          <a:solidFill>
                            <a:srgbClr val="1F497D"/>
                          </a:solidFill>
                          <a:latin typeface="Calibri"/>
                          <a:ea typeface="Times New Roman"/>
                          <a:cs typeface="Calibri"/>
                        </a:rPr>
                        <a:t> </a:t>
                      </a:r>
                      <a:r>
                        <a:rPr lang="en-US" sz="1000" b="1">
                          <a:solidFill>
                            <a:srgbClr val="1F497D"/>
                          </a:solidFill>
                          <a:latin typeface="Sylfaen"/>
                          <a:ea typeface="Times New Roman"/>
                          <a:cs typeface="Sylfaen"/>
                        </a:rPr>
                        <a:t>აპარატი</a:t>
                      </a:r>
                      <a:r>
                        <a:rPr lang="en-US" sz="1000" b="1">
                          <a:solidFill>
                            <a:srgbClr val="1F497D"/>
                          </a:solidFill>
                          <a:latin typeface="Calibri"/>
                          <a:ea typeface="Times New Roman"/>
                          <a:cs typeface="Calibri"/>
                        </a:rPr>
                        <a:t>)</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360,000.0</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a:solidFill>
                            <a:srgbClr val="1F497D"/>
                          </a:solidFill>
                          <a:latin typeface="Sylfaen"/>
                          <a:ea typeface="Times New Roman"/>
                          <a:cs typeface="Calibri"/>
                        </a:rPr>
                        <a:t>0</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a:solidFill>
                            <a:srgbClr val="1F497D"/>
                          </a:solidFill>
                          <a:latin typeface="Sylfaen"/>
                          <a:ea typeface="Times New Roman"/>
                          <a:cs typeface="Calibri"/>
                        </a:rPr>
                        <a:t>0</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a:solidFill>
                            <a:srgbClr val="1F497D"/>
                          </a:solidFill>
                          <a:latin typeface="Sylfaen"/>
                          <a:ea typeface="Times New Roman"/>
                          <a:cs typeface="Calibri"/>
                        </a:rPr>
                        <a:t>0</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a:solidFill>
                            <a:srgbClr val="1F497D"/>
                          </a:solidFill>
                          <a:latin typeface="Sylfaen"/>
                          <a:ea typeface="Times New Roman"/>
                          <a:cs typeface="Calibri"/>
                        </a:rPr>
                        <a:t>0</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dirty="0">
                          <a:solidFill>
                            <a:srgbClr val="1F497D"/>
                          </a:solidFill>
                          <a:latin typeface="Calibri"/>
                          <a:ea typeface="Times New Roman"/>
                          <a:cs typeface="Calibri"/>
                        </a:rPr>
                        <a:t>0</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heel spokes="8"/>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609600" y="1712148"/>
            <a:ext cx="83058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r>
              <a:rPr lang="ka-GE" sz="1600" b="1" dirty="0" smtClean="0"/>
              <a:t>„საქონელი და მომსახურება“ მუხლში </a:t>
            </a:r>
            <a:r>
              <a:rPr lang="ka-GE" sz="1600" dirty="0" smtClean="0"/>
              <a:t>მიმდინარე წელს მოხდა ცენტრის სამედიცინო პერსონალის და რაიონული სამსახურის უფროსების ხელფასების მატება 30%-ით. ხელფასების მატებამ ჯამში გამოიწვია </a:t>
            </a:r>
            <a:r>
              <a:rPr lang="ka-GE" sz="1600" b="1" u="sng" dirty="0" smtClean="0"/>
              <a:t>დამატებით 3,555,000 ლარის</a:t>
            </a:r>
            <a:r>
              <a:rPr lang="ka-GE" sz="1600" dirty="0" smtClean="0"/>
              <a:t> ასიგნების დამატების აუცილებლობა (აღნიშნული რესურსი მოსაძიებელი იქნება სამინისტროს ასიგნებებიდან). პირველ კვარტალში საჭიროა სავარაუდოთ 561,000 ლარის რესურსის დამატება, რომელიც განხორციელდება შემდეგი კვარტლების ასიგნებების ხარჯზე.</a:t>
            </a:r>
            <a:endParaRPr lang="en-US" sz="1600"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ChangeArrowheads="1"/>
          </p:cNvSpPr>
          <p:nvPr/>
        </p:nvSpPr>
        <p:spPr bwMode="auto">
          <a:xfrm>
            <a:off x="381000" y="1049684"/>
            <a:ext cx="81534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მიზეზები:</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r>
              <a:rPr lang="ka-GE" sz="1400" dirty="0" smtClean="0"/>
              <a:t>პროგრამის ფარგლებში 2013 წლის 27 დეკემბერს გაფორმდა მრავალწლიანი (2014-2015 წლები) ხელშეკრულება პატიმრობისა და თავისუფლების აღკვეთის დაწესებულებებში მყოფი პირებისთვის C-ჰეპატიტის მკურნალობის უზრუნველსაყოფად ფარმაცეტული პროდუქციის შესყიდვისთვის. სახელშკრულებო თანხა შეადგენს 4 569 886 ლარს.</a:t>
            </a:r>
            <a:endParaRPr lang="en-US" sz="1400" dirty="0" smtClean="0"/>
          </a:p>
          <a:p>
            <a:r>
              <a:rPr lang="ka-GE" sz="1400" dirty="0" smtClean="0"/>
              <a:t> 2014 წლის იანვარში განხორციელდა, 2014 წლის შესყიდვისთვის ხელშეკრულებით გათვალისწინებული საჭირო თანხის  წინასწარი ანგარიშსწორება 2 545 000 ლარის ოდენობით. ფარმაცეტული პროდუქციის მიწოდება ხორციელდება სასჯელაღსრულების სამინისტროს მოთხოვნის შესაბამისად და დღეის მდგომარეობით მიწოდებულია  მედიკამენტები 1 030 289,77 ლარის ოდენობით. </a:t>
            </a:r>
            <a:endParaRPr lang="en-US" sz="1400" dirty="0" smtClean="0"/>
          </a:p>
          <a:p>
            <a:r>
              <a:rPr lang="ka-GE" sz="1400" dirty="0" smtClean="0"/>
              <a:t>2015 წლის პირველ კვარტალში საკასო ხარჯი არ გაწეულა, ვინაიდან 2014 წელს გადარიცხული თანხიდან მისაწოდებელია 1 514 710,23 ლარის ფარმაცეტული პროდუქცია. </a:t>
            </a:r>
            <a:endParaRPr lang="en-US" sz="1400" dirty="0" smtClean="0"/>
          </a:p>
          <a:p>
            <a:r>
              <a:rPr lang="ka-GE" sz="1400" dirty="0" smtClean="0"/>
              <a:t>პირველ კვარტალში „იმუნიზაციის პროგრამაში“ წარმოქმნილი დეფიციტის დასაფინანსებლად იგეგმეგმება გეგმის ცვლილების განხორციელება იგივე პროგრამის 3-ე კვარტლის ასიგნებების ხარჯზე, რომლის დასაბალანსებლად გამოყენებული იქნება „ინფექციური დაავადების მართვის“ პროგრამის პირველი კვარტლის </a:t>
            </a:r>
            <a:r>
              <a:rPr lang="ka-GE" sz="1400" dirty="0" smtClean="0"/>
              <a:t>რესურსი (360 000.0 ლარი).</a:t>
            </a:r>
            <a:endParaRPr lang="en-US" sz="1400" dirty="0"/>
          </a:p>
        </p:txBody>
      </p:sp>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ChangeArrowheads="1"/>
          </p:cNvSpPr>
          <p:nvPr/>
        </p:nvSpPr>
        <p:spPr bwMode="auto">
          <a:xfrm>
            <a:off x="685800" y="393413"/>
            <a:ext cx="7467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a-GE" sz="1600" b="1"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განმახორციელებელი:</a:t>
            </a:r>
            <a:r>
              <a:rPr kumimoji="0" lang="ka-GE" sz="1600" b="0" i="0" u="none" strike="noStrike" cap="none" normalizeH="0" baseline="0" dirty="0" smtClean="0">
                <a:ln>
                  <a:noFill/>
                </a:ln>
                <a:solidFill>
                  <a:schemeClr val="tx1"/>
                </a:solidFill>
                <a:effectLst/>
                <a:latin typeface="Sylfaen" pitchFamily="18" charset="0"/>
                <a:ea typeface="Calibri" pitchFamily="34" charset="0"/>
                <a:cs typeface="Times New Roman" pitchFamily="18" charset="0"/>
              </a:rPr>
              <a:t>  საქართველოს შრომის, ჯანმრთელობისა და სოციალური დაცვის სამინისტროს ცენტრალური აპარატი</a:t>
            </a:r>
            <a:endParaRPr kumimoji="0" lang="ka-GE"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nvGraphicFramePr>
        <p:xfrm>
          <a:off x="838200" y="1524000"/>
          <a:ext cx="7696201" cy="2839311"/>
        </p:xfrm>
        <a:graphic>
          <a:graphicData uri="http://schemas.openxmlformats.org/drawingml/2006/table">
            <a:tbl>
              <a:tblPr/>
              <a:tblGrid>
                <a:gridCol w="609600"/>
                <a:gridCol w="2248989"/>
                <a:gridCol w="806269"/>
                <a:gridCol w="879566"/>
                <a:gridCol w="806269"/>
                <a:gridCol w="821507"/>
                <a:gridCol w="791030"/>
                <a:gridCol w="732971"/>
              </a:tblGrid>
              <a:tr h="1580289">
                <a:tc>
                  <a:txBody>
                    <a:bodyPr/>
                    <a:lstStyle/>
                    <a:p>
                      <a:pPr marL="0" marR="0" algn="ctr" fontAlgn="auto">
                        <a:lnSpc>
                          <a:spcPct val="115000"/>
                        </a:lnSpc>
                        <a:spcBef>
                          <a:spcPts val="0"/>
                        </a:spcBef>
                        <a:spcAft>
                          <a:spcPts val="0"/>
                        </a:spcAft>
                      </a:pPr>
                      <a:r>
                        <a:rPr lang="en-US" sz="1000" b="1" dirty="0" err="1">
                          <a:solidFill>
                            <a:srgbClr val="000000"/>
                          </a:solidFill>
                          <a:latin typeface="Sylfaen"/>
                          <a:ea typeface="Times New Roman"/>
                          <a:cs typeface="Sylfaen"/>
                        </a:rPr>
                        <a:t>პროგრამული</a:t>
                      </a:r>
                      <a:r>
                        <a:rPr lang="en-US" sz="1000" b="1" dirty="0">
                          <a:solidFill>
                            <a:srgbClr val="000000"/>
                          </a:solidFill>
                          <a:latin typeface="Sylfaen"/>
                          <a:ea typeface="Times New Roman"/>
                          <a:cs typeface="Sylfaen"/>
                        </a:rPr>
                        <a:t> </a:t>
                      </a:r>
                      <a:r>
                        <a:rPr lang="en-US" sz="1000" b="1" dirty="0" err="1">
                          <a:solidFill>
                            <a:srgbClr val="000000"/>
                          </a:solidFill>
                          <a:latin typeface="Sylfaen"/>
                          <a:ea typeface="Times New Roman"/>
                          <a:cs typeface="Sylfaen"/>
                        </a:rPr>
                        <a:t>კოდი</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დ ა ს ა ხ ე ლ ე ბ ა</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კვარტალი დაზუსტებული </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იანვრის თვის 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თებერვლის </a:t>
                      </a:r>
                      <a:r>
                        <a:rPr lang="en-US" sz="1000" b="1">
                          <a:solidFill>
                            <a:srgbClr val="000000"/>
                          </a:solidFill>
                          <a:latin typeface="Sylfaen"/>
                          <a:ea typeface="Times New Roman"/>
                          <a:cs typeface="Sylfaen"/>
                        </a:rPr>
                        <a:t>თვის 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ka-GE" sz="1000" b="1">
                          <a:solidFill>
                            <a:srgbClr val="000000"/>
                          </a:solidFill>
                          <a:latin typeface="Sylfaen"/>
                          <a:ea typeface="Times New Roman"/>
                          <a:cs typeface="Sylfaen"/>
                        </a:rPr>
                        <a:t>მარტის </a:t>
                      </a:r>
                      <a:r>
                        <a:rPr lang="en-US" sz="1000" b="1">
                          <a:solidFill>
                            <a:srgbClr val="000000"/>
                          </a:solidFill>
                          <a:latin typeface="Sylfaen"/>
                          <a:ea typeface="Times New Roman"/>
                          <a:cs typeface="Sylfaen"/>
                        </a:rPr>
                        <a:t>თვის </a:t>
                      </a:r>
                      <a:r>
                        <a:rPr lang="ka-GE" sz="1000" b="1">
                          <a:solidFill>
                            <a:srgbClr val="000000"/>
                          </a:solidFill>
                          <a:latin typeface="Sylfaen"/>
                          <a:ea typeface="Times New Roman"/>
                          <a:cs typeface="Sylfaen"/>
                        </a:rPr>
                        <a:t>სავარაუდო </a:t>
                      </a:r>
                      <a:r>
                        <a:rPr lang="en-US" sz="1000" b="1">
                          <a:solidFill>
                            <a:srgbClr val="000000"/>
                          </a:solidFill>
                          <a:latin typeface="Sylfaen"/>
                          <a:ea typeface="Times New Roman"/>
                          <a:cs typeface="Sylfaen"/>
                        </a:rPr>
                        <a:t>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 სავარაუდო საკასო ხარჯი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a:solidFill>
                            <a:srgbClr val="000000"/>
                          </a:solidFill>
                          <a:latin typeface="Sylfaen"/>
                          <a:ea typeface="Times New Roman"/>
                          <a:cs typeface="Sylfaen"/>
                        </a:rPr>
                        <a:t>I </a:t>
                      </a:r>
                      <a:r>
                        <a:rPr lang="ka-GE" sz="1000" b="1">
                          <a:solidFill>
                            <a:srgbClr val="000000"/>
                          </a:solidFill>
                          <a:latin typeface="Sylfaen"/>
                          <a:ea typeface="Times New Roman"/>
                          <a:cs typeface="Sylfaen"/>
                        </a:rPr>
                        <a:t>კვარტლის</a:t>
                      </a:r>
                      <a:r>
                        <a:rPr lang="en-US" sz="1000" b="1">
                          <a:solidFill>
                            <a:srgbClr val="000000"/>
                          </a:solidFill>
                          <a:latin typeface="Sylfaen"/>
                          <a:ea typeface="Times New Roman"/>
                          <a:cs typeface="Sylfaen"/>
                        </a:rPr>
                        <a:t> საკასო</a:t>
                      </a:r>
                      <a:r>
                        <a:rPr lang="en-US" sz="1000" b="1">
                          <a:solidFill>
                            <a:srgbClr val="000000"/>
                          </a:solidFill>
                          <a:latin typeface="Calibri"/>
                          <a:ea typeface="Times New Roman"/>
                          <a:cs typeface="Calibri"/>
                        </a:rPr>
                        <a:t>/</a:t>
                      </a:r>
                      <a:r>
                        <a:rPr lang="en-US" sz="1000" b="1">
                          <a:solidFill>
                            <a:srgbClr val="000000"/>
                          </a:solidFill>
                          <a:latin typeface="Sylfaen"/>
                          <a:ea typeface="Times New Roman"/>
                          <a:cs typeface="Sylfaen"/>
                        </a:rPr>
                        <a:t> I კვარტლის</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გეგმასთან</a:t>
                      </a:r>
                      <a:r>
                        <a:rPr lang="en-US" sz="1000" b="1">
                          <a:solidFill>
                            <a:srgbClr val="000000"/>
                          </a:solidFill>
                          <a:latin typeface="Calibri"/>
                          <a:ea typeface="Times New Roman"/>
                          <a:cs typeface="Calibri"/>
                        </a:rPr>
                        <a:t> </a:t>
                      </a:r>
                      <a:r>
                        <a:rPr lang="en-US" sz="1000" b="1">
                          <a:solidFill>
                            <a:srgbClr val="000000"/>
                          </a:solidFill>
                          <a:latin typeface="Sylfaen"/>
                          <a:ea typeface="Times New Roman"/>
                          <a:cs typeface="Sylfaen"/>
                        </a:rPr>
                        <a:t>მიმართებაში</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6711">
                <a:tc>
                  <a:txBody>
                    <a:bodyPr/>
                    <a:lstStyle/>
                    <a:p>
                      <a:pPr marL="0" marR="0" algn="ctr" fontAlgn="auto">
                        <a:lnSpc>
                          <a:spcPct val="115000"/>
                        </a:lnSpc>
                        <a:spcBef>
                          <a:spcPts val="0"/>
                        </a:spcBef>
                        <a:spcAft>
                          <a:spcPts val="0"/>
                        </a:spcAft>
                      </a:pPr>
                      <a:r>
                        <a:rPr lang="en-US" sz="1000" b="1">
                          <a:solidFill>
                            <a:srgbClr val="1F497D"/>
                          </a:solidFill>
                          <a:latin typeface="Calibri"/>
                          <a:ea typeface="Times New Roman"/>
                          <a:cs typeface="Calibri"/>
                        </a:rPr>
                        <a:t>35 03 03 04 02</a:t>
                      </a:r>
                      <a:endParaRPr lang="en-US" sz="10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err="1">
                          <a:solidFill>
                            <a:srgbClr val="1F497D"/>
                          </a:solidFill>
                          <a:latin typeface="Sylfaen"/>
                          <a:ea typeface="Times New Roman"/>
                          <a:cs typeface="Sylfaen"/>
                        </a:rPr>
                        <a:t>დიალიზი</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და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თირკმლის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ტრანსპლანტაცია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საქართველოს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შრომის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ჯანმრთელობისა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და</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სოციალური</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დაცვის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სამინისტროს</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ცენტრალური</a:t>
                      </a:r>
                      <a:r>
                        <a:rPr lang="en-US" sz="1000" b="1" dirty="0">
                          <a:solidFill>
                            <a:srgbClr val="1F497D"/>
                          </a:solidFill>
                          <a:latin typeface="Calibri"/>
                          <a:ea typeface="Times New Roman"/>
                          <a:cs typeface="Calibri"/>
                        </a:rPr>
                        <a:t> </a:t>
                      </a:r>
                      <a:r>
                        <a:rPr lang="en-US" sz="1000" b="1" dirty="0" err="1">
                          <a:solidFill>
                            <a:srgbClr val="1F497D"/>
                          </a:solidFill>
                          <a:latin typeface="Sylfaen"/>
                          <a:ea typeface="Times New Roman"/>
                          <a:cs typeface="Sylfaen"/>
                        </a:rPr>
                        <a:t>აპარატი</a:t>
                      </a:r>
                      <a:r>
                        <a:rPr lang="en-US" sz="1000" b="1" dirty="0">
                          <a:solidFill>
                            <a:srgbClr val="1F497D"/>
                          </a:solidFill>
                          <a:latin typeface="Calibri"/>
                          <a:ea typeface="Times New Roman"/>
                          <a:cs typeface="Calibri"/>
                        </a:rPr>
                        <a:t>)</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auto">
                        <a:lnSpc>
                          <a:spcPct val="115000"/>
                        </a:lnSpc>
                        <a:spcBef>
                          <a:spcPts val="0"/>
                        </a:spcBef>
                        <a:spcAft>
                          <a:spcPts val="0"/>
                        </a:spcAft>
                      </a:pPr>
                      <a:r>
                        <a:rPr lang="en-US" sz="1000" b="1" dirty="0">
                          <a:solidFill>
                            <a:srgbClr val="1F497D"/>
                          </a:solidFill>
                          <a:latin typeface="Calibri"/>
                          <a:ea typeface="Times New Roman"/>
                          <a:cs typeface="Calibri"/>
                        </a:rPr>
                        <a:t>3,000,000.0</a:t>
                      </a:r>
                      <a:endParaRPr lang="en-US" sz="1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7,947.5</a:t>
                      </a:r>
                      <a:endParaRPr lang="en-US" sz="1000" b="1" kern="1200" dirty="0">
                        <a:solidFill>
                          <a:srgbClr val="1F497D"/>
                        </a:solidFill>
                        <a:latin typeface="Calibri"/>
                        <a:ea typeface="Times New Roman"/>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1,151,867.2</a:t>
                      </a:r>
                      <a:endParaRPr lang="en-US" sz="1000" b="1" kern="1200" dirty="0">
                        <a:solidFill>
                          <a:srgbClr val="1F497D"/>
                        </a:solidFill>
                        <a:latin typeface="Calibri"/>
                        <a:ea typeface="Times New Roman"/>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smtClean="0">
                          <a:solidFill>
                            <a:srgbClr val="1F497D"/>
                          </a:solidFill>
                          <a:latin typeface="Calibri"/>
                          <a:ea typeface="Times New Roman"/>
                          <a:cs typeface="Calibri"/>
                        </a:rPr>
                        <a:t>1,316,963.3</a:t>
                      </a:r>
                      <a:endParaRPr lang="en-US" sz="1000" b="1" kern="1200" dirty="0">
                        <a:solidFill>
                          <a:srgbClr val="1F497D"/>
                        </a:solidFill>
                        <a:latin typeface="Calibri"/>
                        <a:ea typeface="Times New Roman"/>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smtClean="0">
                          <a:solidFill>
                            <a:srgbClr val="1F497D"/>
                          </a:solidFill>
                          <a:latin typeface="Calibri"/>
                          <a:ea typeface="Times New Roman"/>
                          <a:cs typeface="Calibri"/>
                        </a:rPr>
                        <a:t>2,476,778.0</a:t>
                      </a:r>
                      <a:endParaRPr lang="en-US" sz="1000" b="1" kern="1200" dirty="0">
                        <a:solidFill>
                          <a:srgbClr val="1F497D"/>
                        </a:solidFill>
                        <a:latin typeface="Calibri"/>
                        <a:ea typeface="Times New Roman"/>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0" eaLnBrk="1" fontAlgn="auto" latinLnBrk="0" hangingPunct="1">
                        <a:lnSpc>
                          <a:spcPct val="115000"/>
                        </a:lnSpc>
                        <a:spcBef>
                          <a:spcPts val="0"/>
                        </a:spcBef>
                        <a:spcAft>
                          <a:spcPts val="0"/>
                        </a:spcAft>
                      </a:pPr>
                      <a:r>
                        <a:rPr lang="ka-GE" sz="1000" b="1" kern="1200" dirty="0">
                          <a:solidFill>
                            <a:srgbClr val="1F497D"/>
                          </a:solidFill>
                          <a:latin typeface="Calibri"/>
                          <a:ea typeface="Times New Roman"/>
                          <a:cs typeface="Calibri"/>
                        </a:rPr>
                        <a:t>82,6%</a:t>
                      </a:r>
                      <a:endParaRPr lang="en-US" sz="1000" b="1" kern="1200" dirty="0">
                        <a:solidFill>
                          <a:srgbClr val="1F497D"/>
                        </a:solidFill>
                        <a:latin typeface="Calibri"/>
                        <a:ea typeface="Times New Roman"/>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609600"/>
            <a:ext cx="7543800" cy="3754874"/>
          </a:xfrm>
          <a:prstGeom prst="rect">
            <a:avLst/>
          </a:prstGeom>
        </p:spPr>
        <p:txBody>
          <a:bodyPr wrap="square">
            <a:spAutoFit/>
          </a:bodyPr>
          <a:lstStyle/>
          <a:p>
            <a:r>
              <a:rPr lang="ka-GE" sz="1400" b="1" dirty="0" smtClean="0"/>
              <a:t>„დიალიზი და თირკმლის ტრანსპლანტაცია (საქართველოს შრომის ჯანმრთელობისა და სოციალური დაცვის სამინისტროს ცენტრალური აპარატი)“ </a:t>
            </a:r>
            <a:r>
              <a:rPr lang="ka-GE" sz="1400" dirty="0" smtClean="0"/>
              <a:t>ადმინისტრაციის მიერ განსახორციელებელ ღონისძიებათა ფარგლებში გათვალისწინებულია სადიალიზე სახარჯი მასალისა და მედიკამენტების შესყიდვა.</a:t>
            </a:r>
            <a:endParaRPr lang="en-US" sz="1400" dirty="0" smtClean="0"/>
          </a:p>
          <a:p>
            <a:r>
              <a:rPr lang="ka-GE" sz="1400" dirty="0" smtClean="0"/>
              <a:t>იანვრის თვის საკასო </a:t>
            </a:r>
            <a:r>
              <a:rPr lang="ka-GE" sz="1400" dirty="0" smtClean="0"/>
              <a:t>ხარჯი </a:t>
            </a:r>
            <a:r>
              <a:rPr lang="ka-GE" sz="1400" dirty="0" smtClean="0"/>
              <a:t>გაწეულია დეკემბრის თვეში შესყიდული ერითროპოეტინის უზრუნველსაყოფად.</a:t>
            </a:r>
            <a:endParaRPr lang="en-US" sz="1400" dirty="0" smtClean="0"/>
          </a:p>
          <a:p>
            <a:r>
              <a:rPr lang="ka-GE" sz="1400" u="sng" dirty="0" smtClean="0"/>
              <a:t>ინფორმაცია ტენდერების </a:t>
            </a:r>
            <a:r>
              <a:rPr lang="ka-GE" sz="1400" u="sng" dirty="0" smtClean="0"/>
              <a:t>შესახებ:</a:t>
            </a:r>
            <a:endParaRPr lang="ka-GE" sz="1400" dirty="0" smtClean="0"/>
          </a:p>
          <a:p>
            <a:r>
              <a:rPr lang="ka-GE" sz="1400" dirty="0" smtClean="0"/>
              <a:t>2014 </a:t>
            </a:r>
            <a:r>
              <a:rPr lang="ka-GE" sz="1400" dirty="0" smtClean="0"/>
              <a:t>წლის 20 ნოემბერს გამოცხადებული </a:t>
            </a:r>
            <a:r>
              <a:rPr lang="ka-GE" sz="1400" b="1" dirty="0" smtClean="0"/>
              <a:t>ჰემოდიალიზის  </a:t>
            </a:r>
            <a:r>
              <a:rPr lang="ka-GE" sz="1400" dirty="0" smtClean="0"/>
              <a:t>ტენდერი (მოიცავს 2015 წლის იანვარი-ივნისის უზრუნველსაყოფად საჭირო რაოდენობას) არ შედგა (არც ერთმა მიმწოდებელმა არ მიიღო ტენდერში მონაწილეობა). ტენდერის ღირებულება შეადგენდა 5 330 988.00 ლარს. აღნიშნულის გამო 2015 წლის იანვრის თვის უზრუნველსაყოფად გაფორმდა გამარტივებული შესყიდვა და ხელშეკრულება გაფორმდა შპს „ჯანი“-სთან, ხელშეკრულების ღირებულებამ შეადგინა 462 534.37 აშშ დოლარი. პარალელურად 2014 წლის 31 დეკემბერს გამოცხადდა ხელახალი ტენდერი (ღირებულება - 4 769 566.00 ლარი), სადაც 2015 წლის 30 იანვარს, გამარჯვებულთან - შპს „ვია ვიტასთან“ გაფორმდა Nპ/35030304/3 ხელშეკრულება. ხელშეკრულების ღირებულება შეადგენს 2 349 496.14 აშშ დოლარს.</a:t>
            </a:r>
            <a:endParaRPr lang="en-US" sz="1400"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550</TotalTime>
  <Words>3960</Words>
  <Application>Microsoft Office PowerPoint</Application>
  <PresentationFormat>On-screen Show (4:3)</PresentationFormat>
  <Paragraphs>773</Paragraphs>
  <Slides>60</Slides>
  <Notes>1</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Office Theme</vt:lpstr>
      <vt:lpstr>Slide 1</vt:lpstr>
      <vt:lpstr>I კვარტლის სავარაუდო შესრულება</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განმახორციელებელი: სსიპ „ლ. საყვარელიძის სახელობის დაავადებათა კონტროლისა და საზოგადოებრივი ჯანმრთელობის ეროვნული ცენტრი“ </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Irakli Gujabidze</dc:creator>
  <cp:lastModifiedBy>Irakli Gujabidze</cp:lastModifiedBy>
  <cp:revision>77</cp:revision>
  <dcterms:created xsi:type="dcterms:W3CDTF">2015-03-13T13:10:44Z</dcterms:created>
  <dcterms:modified xsi:type="dcterms:W3CDTF">2015-03-13T22:22:24Z</dcterms:modified>
</cp:coreProperties>
</file>