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2" r:id="rId1"/>
    <p:sldMasterId id="2147483684" r:id="rId2"/>
  </p:sldMasterIdLst>
  <p:notesMasterIdLst>
    <p:notesMasterId r:id="rId25"/>
  </p:notesMasterIdLst>
  <p:sldIdLst>
    <p:sldId id="304" r:id="rId3"/>
    <p:sldId id="379" r:id="rId4"/>
    <p:sldId id="408" r:id="rId5"/>
    <p:sldId id="410" r:id="rId6"/>
    <p:sldId id="380" r:id="rId7"/>
    <p:sldId id="409" r:id="rId8"/>
    <p:sldId id="385" r:id="rId9"/>
    <p:sldId id="389" r:id="rId10"/>
    <p:sldId id="390" r:id="rId11"/>
    <p:sldId id="388" r:id="rId12"/>
    <p:sldId id="401" r:id="rId13"/>
    <p:sldId id="402" r:id="rId14"/>
    <p:sldId id="403" r:id="rId15"/>
    <p:sldId id="404" r:id="rId16"/>
    <p:sldId id="405" r:id="rId17"/>
    <p:sldId id="406" r:id="rId18"/>
    <p:sldId id="395" r:id="rId19"/>
    <p:sldId id="413" r:id="rId20"/>
    <p:sldId id="412" r:id="rId21"/>
    <p:sldId id="392" r:id="rId22"/>
    <p:sldId id="393" r:id="rId23"/>
    <p:sldId id="394" r:id="rId24"/>
  </p:sldIdLst>
  <p:sldSz cx="9144000" cy="6858000" type="screen4x3"/>
  <p:notesSz cx="6797675" cy="9928225"/>
  <p:embeddedFontLst>
    <p:embeddedFont>
      <p:font typeface="BPG Glaho" panose="020B0604020202020204" charset="0"/>
      <p:regular r:id="rId26"/>
      <p:bold r:id="rId27"/>
    </p:embeddedFont>
    <p:embeddedFont>
      <p:font typeface="BPG Glaho Arial V5" panose="020B0604020202020204" charset="0"/>
      <p:regular r:id="rId28"/>
    </p:embeddedFont>
    <p:embeddedFont>
      <p:font typeface="Sylfaen" panose="010A0502050306030303" pitchFamily="18" charset="0"/>
      <p:regular r:id="rId29"/>
    </p:embeddedFont>
    <p:embeddedFont>
      <p:font typeface="BPG Algeti Compact" panose="020B0604020202020204" charset="0"/>
      <p:regular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89A0EC-46CA-4191-A162-8870360866DF}">
          <p14:sldIdLst>
            <p14:sldId id="304"/>
            <p14:sldId id="379"/>
            <p14:sldId id="408"/>
            <p14:sldId id="410"/>
            <p14:sldId id="380"/>
          </p14:sldIdLst>
        </p14:section>
        <p14:section name="Untitled Section" id="{CCA9A833-5D58-4A7A-9506-92DA4BA41793}">
          <p14:sldIdLst>
            <p14:sldId id="409"/>
            <p14:sldId id="385"/>
            <p14:sldId id="389"/>
            <p14:sldId id="390"/>
            <p14:sldId id="388"/>
            <p14:sldId id="401"/>
            <p14:sldId id="402"/>
            <p14:sldId id="403"/>
            <p14:sldId id="404"/>
            <p14:sldId id="405"/>
            <p14:sldId id="406"/>
            <p14:sldId id="395"/>
            <p14:sldId id="413"/>
            <p14:sldId id="412"/>
            <p14:sldId id="392"/>
            <p14:sldId id="393"/>
            <p14:sldId id="394"/>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02EE"/>
    <a:srgbClr val="04133E"/>
    <a:srgbClr val="33373D"/>
    <a:srgbClr val="EEF0F2"/>
    <a:srgbClr val="EDE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579" autoAdjust="0"/>
  </p:normalViewPr>
  <p:slideViewPr>
    <p:cSldViewPr>
      <p:cViewPr varScale="1">
        <p:scale>
          <a:sx n="115" d="100"/>
          <a:sy n="115" d="100"/>
        </p:scale>
        <p:origin x="-152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78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0"/>
            <a:ext cx="2945659" cy="496411"/>
          </a:xfrm>
          <a:prstGeom prst="rect">
            <a:avLst/>
          </a:prstGeom>
        </p:spPr>
        <p:txBody>
          <a:bodyPr vert="horz" lIns="91440" tIns="45720" rIns="91440" bIns="45720" rtlCol="0"/>
          <a:lstStyle>
            <a:lvl1pPr algn="r">
              <a:defRPr sz="1200"/>
            </a:lvl1pPr>
          </a:lstStyle>
          <a:p>
            <a:fld id="{2575AEB1-D22D-44CA-ADF8-F96FE90092BA}" type="datetimeFigureOut">
              <a:rPr lang="en-US" smtClean="0"/>
              <a:pPr/>
              <a:t>8/14/2015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9"/>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1"/>
            <a:ext cx="2945659" cy="496411"/>
          </a:xfrm>
          <a:prstGeom prst="rect">
            <a:avLst/>
          </a:prstGeom>
        </p:spPr>
        <p:txBody>
          <a:bodyPr vert="horz" lIns="91440" tIns="45720" rIns="91440" bIns="45720" rtlCol="0" anchor="b"/>
          <a:lstStyle>
            <a:lvl1pPr algn="r">
              <a:defRPr sz="1200"/>
            </a:lvl1pPr>
          </a:lstStyle>
          <a:p>
            <a:fld id="{DEBBC1B8-77F3-4E93-A61E-7C0AB846B114}" type="slidenum">
              <a:rPr lang="en-US" smtClean="0"/>
              <a:pPr/>
              <a:t>‹#›</a:t>
            </a:fld>
            <a:endParaRPr lang="en-US"/>
          </a:p>
        </p:txBody>
      </p:sp>
    </p:spTree>
    <p:extLst>
      <p:ext uri="{BB962C8B-B14F-4D97-AF65-F5344CB8AC3E}">
        <p14:creationId xmlns:p14="http://schemas.microsoft.com/office/powerpoint/2010/main" val="303515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EBBC1B8-77F3-4E93-A61E-7C0AB846B11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143202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530611"/>
            <a:ext cx="7772400" cy="1470025"/>
          </a:xfrm>
          <a:noFill/>
        </p:spPr>
        <p:txBody>
          <a:bodyPr>
            <a:normAutofit/>
          </a:bodyPr>
          <a:lstStyle>
            <a:lvl1pPr algn="ctr">
              <a:defRPr sz="4000">
                <a:solidFill>
                  <a:srgbClr val="33373D"/>
                </a:solidFill>
                <a:latin typeface="BPG Algeti Compact"/>
              </a:defRPr>
            </a:lvl1pPr>
          </a:lstStyle>
          <a:p>
            <a:r>
              <a:rPr lang="ka-GE" dirty="0" smtClean="0"/>
              <a:t>შეიყვანეთ სათაური</a:t>
            </a:r>
            <a:endParaRPr lang="en-US" dirty="0"/>
          </a:p>
        </p:txBody>
      </p:sp>
      <p:sp>
        <p:nvSpPr>
          <p:cNvPr id="3" name="Subtitle 2"/>
          <p:cNvSpPr>
            <a:spLocks noGrp="1"/>
          </p:cNvSpPr>
          <p:nvPr>
            <p:ph type="subTitle" idx="1" hasCustomPrompt="1"/>
          </p:nvPr>
        </p:nvSpPr>
        <p:spPr>
          <a:xfrm>
            <a:off x="1371600" y="4800600"/>
            <a:ext cx="6400800" cy="762000"/>
          </a:xfrm>
        </p:spPr>
        <p:txBody>
          <a:bodyPr/>
          <a:lstStyle>
            <a:lvl1pPr marL="0" indent="0" algn="ctr">
              <a:buNone/>
              <a:defRPr>
                <a:solidFill>
                  <a:srgbClr val="33373D"/>
                </a:solidFill>
                <a:latin typeface="BPG Algeti Compact" pitchFamily="2" charset="0"/>
                <a:cs typeface="BPG Algeti Compact"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a-GE" dirty="0" smtClean="0"/>
              <a:t>შეიყვანეთ ქვესათაური</a:t>
            </a:r>
            <a:endParaRPr lang="en-US" dirty="0"/>
          </a:p>
        </p:txBody>
      </p:sp>
      <p:sp>
        <p:nvSpPr>
          <p:cNvPr id="6" name="Text Placeholder 5"/>
          <p:cNvSpPr>
            <a:spLocks noGrp="1"/>
          </p:cNvSpPr>
          <p:nvPr>
            <p:ph type="body" sz="quarter" idx="10" hasCustomPrompt="1"/>
          </p:nvPr>
        </p:nvSpPr>
        <p:spPr>
          <a:xfrm>
            <a:off x="3143240" y="5676920"/>
            <a:ext cx="2857520" cy="609600"/>
          </a:xfrm>
        </p:spPr>
        <p:txBody>
          <a:bodyPr>
            <a:noAutofit/>
          </a:bodyPr>
          <a:lstStyle>
            <a:lvl1pPr algn="ctr">
              <a:buNone/>
              <a:defRPr sz="1600" b="0">
                <a:solidFill>
                  <a:srgbClr val="33373D"/>
                </a:solidFill>
                <a:latin typeface="+mj-lt"/>
              </a:defRPr>
            </a:lvl1pPr>
            <a:lvl2pPr>
              <a:buNone/>
              <a:defRPr sz="2000" b="0">
                <a:solidFill>
                  <a:schemeClr val="accent1">
                    <a:lumMod val="75000"/>
                  </a:schemeClr>
                </a:solidFill>
              </a:defRPr>
            </a:lvl2pPr>
            <a:lvl3pPr>
              <a:buNone/>
              <a:defRPr sz="1800" b="0">
                <a:solidFill>
                  <a:schemeClr val="accent1">
                    <a:lumMod val="75000"/>
                  </a:schemeClr>
                </a:solidFill>
              </a:defRPr>
            </a:lvl3pPr>
            <a:lvl4pPr>
              <a:buNone/>
              <a:defRPr sz="1600" b="0">
                <a:solidFill>
                  <a:schemeClr val="accent1">
                    <a:lumMod val="75000"/>
                  </a:schemeClr>
                </a:solidFill>
              </a:defRPr>
            </a:lvl4pPr>
            <a:lvl5pPr>
              <a:buNone/>
              <a:defRPr sz="1600" b="0">
                <a:solidFill>
                  <a:schemeClr val="accent1">
                    <a:lumMod val="75000"/>
                  </a:schemeClr>
                </a:solidFill>
              </a:defRPr>
            </a:lvl5pPr>
          </a:lstStyle>
          <a:p>
            <a:pPr lvl="0"/>
            <a:r>
              <a:rPr lang="ka-GE" dirty="0" smtClean="0"/>
              <a:t>შეიყვანეთ თქვენი სახელი და გვარი</a:t>
            </a:r>
            <a:endParaRPr lang="en-US" dirty="0"/>
          </a:p>
        </p:txBody>
      </p:sp>
      <p:sp>
        <p:nvSpPr>
          <p:cNvPr id="7" name="Text Placeholder 5"/>
          <p:cNvSpPr>
            <a:spLocks noGrp="1"/>
          </p:cNvSpPr>
          <p:nvPr>
            <p:ph type="body" sz="quarter" idx="11" hasCustomPrompt="1"/>
          </p:nvPr>
        </p:nvSpPr>
        <p:spPr>
          <a:xfrm>
            <a:off x="3143240" y="6429396"/>
            <a:ext cx="2857520" cy="352404"/>
          </a:xfrm>
        </p:spPr>
        <p:txBody>
          <a:bodyPr>
            <a:noAutofit/>
          </a:bodyPr>
          <a:lstStyle>
            <a:lvl1pPr algn="ctr">
              <a:buNone/>
              <a:defRPr sz="1600" b="0">
                <a:solidFill>
                  <a:srgbClr val="33373D"/>
                </a:solidFill>
                <a:latin typeface="+mj-lt"/>
              </a:defRPr>
            </a:lvl1pPr>
            <a:lvl2pPr>
              <a:buNone/>
              <a:defRPr sz="2000" b="0">
                <a:solidFill>
                  <a:schemeClr val="accent1">
                    <a:lumMod val="75000"/>
                  </a:schemeClr>
                </a:solidFill>
              </a:defRPr>
            </a:lvl2pPr>
            <a:lvl3pPr>
              <a:buNone/>
              <a:defRPr sz="1800" b="0">
                <a:solidFill>
                  <a:schemeClr val="accent1">
                    <a:lumMod val="75000"/>
                  </a:schemeClr>
                </a:solidFill>
              </a:defRPr>
            </a:lvl3pPr>
            <a:lvl4pPr>
              <a:buNone/>
              <a:defRPr sz="1600" b="0">
                <a:solidFill>
                  <a:schemeClr val="accent1">
                    <a:lumMod val="75000"/>
                  </a:schemeClr>
                </a:solidFill>
              </a:defRPr>
            </a:lvl4pPr>
            <a:lvl5pPr>
              <a:buNone/>
              <a:defRPr sz="1600" b="0">
                <a:solidFill>
                  <a:schemeClr val="accent1">
                    <a:lumMod val="75000"/>
                  </a:schemeClr>
                </a:solidFill>
              </a:defRPr>
            </a:lvl5pPr>
          </a:lstStyle>
          <a:p>
            <a:pPr lvl="0"/>
            <a:r>
              <a:rPr lang="ka-GE" dirty="0" smtClean="0"/>
              <a:t>შეიყვანეთ თარიღი</a:t>
            </a:r>
            <a:endParaRPr lang="en-US" dirty="0"/>
          </a:p>
        </p:txBody>
      </p:sp>
    </p:spTree>
    <p:extLst>
      <p:ext uri="{BB962C8B-B14F-4D97-AF65-F5344CB8AC3E}">
        <p14:creationId xmlns:p14="http://schemas.microsoft.com/office/powerpoint/2010/main" val="2088132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lstStyle>
            <a:lvl1pPr algn="l">
              <a:defRPr/>
            </a:lvl1pPr>
          </a:lstStyle>
          <a:p>
            <a:r>
              <a:rPr lang="ka-GE" dirty="0" smtClean="0"/>
              <a:t>სლაიდის სათაური</a:t>
            </a:r>
            <a:endParaRPr lang="en-US" dirty="0"/>
          </a:p>
        </p:txBody>
      </p:sp>
      <p:sp>
        <p:nvSpPr>
          <p:cNvPr id="3" name="Vertical Text Placeholder 2"/>
          <p:cNvSpPr>
            <a:spLocks noGrp="1"/>
          </p:cNvSpPr>
          <p:nvPr>
            <p:ph type="body" orient="vert" idx="1" hasCustomPrompt="1"/>
          </p:nvPr>
        </p:nvSpPr>
        <p:spPr/>
        <p:txBody>
          <a:bodyPr vert="eaVert"/>
          <a:lstStyle/>
          <a:p>
            <a:pPr lvl="0"/>
            <a:r>
              <a:rPr lang="ka-GE" dirty="0" smtClean="0"/>
              <a:t>ტექსტი</a:t>
            </a:r>
            <a:endParaRPr lang="en-US" dirty="0" smtClean="0"/>
          </a:p>
          <a:p>
            <a:pPr lvl="1"/>
            <a:r>
              <a:rPr lang="ka-GE" dirty="0" smtClean="0"/>
              <a:t>მეორე დონე</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13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1214422"/>
            <a:ext cx="2057400" cy="4911741"/>
          </a:xfrm>
        </p:spPr>
        <p:txBody>
          <a:bodyPr vert="eaVert"/>
          <a:lstStyle>
            <a:lvl1pPr>
              <a:defRPr/>
            </a:lvl1pPr>
          </a:lstStyle>
          <a:p>
            <a:r>
              <a:rPr lang="ka-GE" dirty="0" smtClean="0"/>
              <a:t>სლაიდის სატაური</a:t>
            </a:r>
            <a:endParaRPr lang="en-US" dirty="0"/>
          </a:p>
        </p:txBody>
      </p:sp>
      <p:sp>
        <p:nvSpPr>
          <p:cNvPr id="3" name="Vertical Text Placeholder 2"/>
          <p:cNvSpPr>
            <a:spLocks noGrp="1"/>
          </p:cNvSpPr>
          <p:nvPr>
            <p:ph type="body" orient="vert" idx="1" hasCustomPrompt="1"/>
          </p:nvPr>
        </p:nvSpPr>
        <p:spPr>
          <a:xfrm>
            <a:off x="457200" y="1214422"/>
            <a:ext cx="6019800" cy="4911741"/>
          </a:xfrm>
        </p:spPr>
        <p:txBody>
          <a:bodyPr vert="eaVert"/>
          <a:lstStyle/>
          <a:p>
            <a:pPr lvl="0"/>
            <a:r>
              <a:rPr lang="ka-GE" dirty="0" smtClean="0"/>
              <a:t>ტექსტი</a:t>
            </a:r>
            <a:endParaRPr lang="en-US" dirty="0" smtClean="0"/>
          </a:p>
          <a:p>
            <a:pPr lvl="1"/>
            <a:r>
              <a:rPr lang="ka-GE" dirty="0" smtClean="0"/>
              <a:t>მეორე დონე</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224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530611"/>
            <a:ext cx="7772400" cy="1470025"/>
          </a:xfrm>
          <a:noFill/>
        </p:spPr>
        <p:txBody>
          <a:bodyPr>
            <a:normAutofit/>
          </a:bodyPr>
          <a:lstStyle>
            <a:lvl1pPr algn="ctr">
              <a:defRPr sz="4000">
                <a:solidFill>
                  <a:srgbClr val="33373D"/>
                </a:solidFill>
                <a:latin typeface="BPG Algeti Compact"/>
              </a:defRPr>
            </a:lvl1pPr>
          </a:lstStyle>
          <a:p>
            <a:r>
              <a:rPr lang="ka-GE" dirty="0" smtClean="0"/>
              <a:t>შეიყვანეთ სათაური</a:t>
            </a:r>
            <a:endParaRPr lang="en-US" dirty="0"/>
          </a:p>
        </p:txBody>
      </p:sp>
      <p:sp>
        <p:nvSpPr>
          <p:cNvPr id="3" name="Subtitle 2"/>
          <p:cNvSpPr>
            <a:spLocks noGrp="1"/>
          </p:cNvSpPr>
          <p:nvPr>
            <p:ph type="subTitle" idx="1" hasCustomPrompt="1"/>
          </p:nvPr>
        </p:nvSpPr>
        <p:spPr>
          <a:xfrm>
            <a:off x="1371600" y="4800600"/>
            <a:ext cx="6400800" cy="762000"/>
          </a:xfrm>
        </p:spPr>
        <p:txBody>
          <a:bodyPr/>
          <a:lstStyle>
            <a:lvl1pPr marL="0" indent="0" algn="ctr">
              <a:buNone/>
              <a:defRPr>
                <a:solidFill>
                  <a:srgbClr val="33373D"/>
                </a:solidFill>
                <a:latin typeface="BPG Algeti Compact" pitchFamily="2" charset="0"/>
                <a:cs typeface="BPG Algeti Compact"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a-GE" dirty="0" smtClean="0"/>
              <a:t>შეიყვანეთ ქვესათაური</a:t>
            </a:r>
            <a:endParaRPr lang="en-US" dirty="0"/>
          </a:p>
        </p:txBody>
      </p:sp>
      <p:sp>
        <p:nvSpPr>
          <p:cNvPr id="6" name="Text Placeholder 5"/>
          <p:cNvSpPr>
            <a:spLocks noGrp="1"/>
          </p:cNvSpPr>
          <p:nvPr>
            <p:ph type="body" sz="quarter" idx="10" hasCustomPrompt="1"/>
          </p:nvPr>
        </p:nvSpPr>
        <p:spPr>
          <a:xfrm>
            <a:off x="3143240" y="5676920"/>
            <a:ext cx="2857520" cy="609600"/>
          </a:xfrm>
        </p:spPr>
        <p:txBody>
          <a:bodyPr>
            <a:noAutofit/>
          </a:bodyPr>
          <a:lstStyle>
            <a:lvl1pPr algn="ctr">
              <a:buNone/>
              <a:defRPr sz="1600" b="0">
                <a:solidFill>
                  <a:srgbClr val="33373D"/>
                </a:solidFill>
                <a:latin typeface="+mj-lt"/>
              </a:defRPr>
            </a:lvl1pPr>
            <a:lvl2pPr>
              <a:buNone/>
              <a:defRPr sz="2000" b="0">
                <a:solidFill>
                  <a:schemeClr val="accent1">
                    <a:lumMod val="75000"/>
                  </a:schemeClr>
                </a:solidFill>
              </a:defRPr>
            </a:lvl2pPr>
            <a:lvl3pPr>
              <a:buNone/>
              <a:defRPr sz="1800" b="0">
                <a:solidFill>
                  <a:schemeClr val="accent1">
                    <a:lumMod val="75000"/>
                  </a:schemeClr>
                </a:solidFill>
              </a:defRPr>
            </a:lvl3pPr>
            <a:lvl4pPr>
              <a:buNone/>
              <a:defRPr sz="1600" b="0">
                <a:solidFill>
                  <a:schemeClr val="accent1">
                    <a:lumMod val="75000"/>
                  </a:schemeClr>
                </a:solidFill>
              </a:defRPr>
            </a:lvl4pPr>
            <a:lvl5pPr>
              <a:buNone/>
              <a:defRPr sz="1600" b="0">
                <a:solidFill>
                  <a:schemeClr val="accent1">
                    <a:lumMod val="75000"/>
                  </a:schemeClr>
                </a:solidFill>
              </a:defRPr>
            </a:lvl5pPr>
          </a:lstStyle>
          <a:p>
            <a:pPr lvl="0"/>
            <a:r>
              <a:rPr lang="ka-GE" dirty="0" smtClean="0"/>
              <a:t>შეიყვანეთ თქვენი სახელი და გვარი</a:t>
            </a:r>
            <a:endParaRPr lang="en-US" dirty="0"/>
          </a:p>
        </p:txBody>
      </p:sp>
      <p:sp>
        <p:nvSpPr>
          <p:cNvPr id="7" name="Text Placeholder 5"/>
          <p:cNvSpPr>
            <a:spLocks noGrp="1"/>
          </p:cNvSpPr>
          <p:nvPr>
            <p:ph type="body" sz="quarter" idx="11" hasCustomPrompt="1"/>
          </p:nvPr>
        </p:nvSpPr>
        <p:spPr>
          <a:xfrm>
            <a:off x="3143240" y="6429396"/>
            <a:ext cx="2857520" cy="352404"/>
          </a:xfrm>
        </p:spPr>
        <p:txBody>
          <a:bodyPr>
            <a:noAutofit/>
          </a:bodyPr>
          <a:lstStyle>
            <a:lvl1pPr algn="ctr">
              <a:buNone/>
              <a:defRPr sz="1600" b="0">
                <a:solidFill>
                  <a:srgbClr val="33373D"/>
                </a:solidFill>
                <a:latin typeface="+mj-lt"/>
              </a:defRPr>
            </a:lvl1pPr>
            <a:lvl2pPr>
              <a:buNone/>
              <a:defRPr sz="2000" b="0">
                <a:solidFill>
                  <a:schemeClr val="accent1">
                    <a:lumMod val="75000"/>
                  </a:schemeClr>
                </a:solidFill>
              </a:defRPr>
            </a:lvl2pPr>
            <a:lvl3pPr>
              <a:buNone/>
              <a:defRPr sz="1800" b="0">
                <a:solidFill>
                  <a:schemeClr val="accent1">
                    <a:lumMod val="75000"/>
                  </a:schemeClr>
                </a:solidFill>
              </a:defRPr>
            </a:lvl3pPr>
            <a:lvl4pPr>
              <a:buNone/>
              <a:defRPr sz="1600" b="0">
                <a:solidFill>
                  <a:schemeClr val="accent1">
                    <a:lumMod val="75000"/>
                  </a:schemeClr>
                </a:solidFill>
              </a:defRPr>
            </a:lvl4pPr>
            <a:lvl5pPr>
              <a:buNone/>
              <a:defRPr sz="1600" b="0">
                <a:solidFill>
                  <a:schemeClr val="accent1">
                    <a:lumMod val="75000"/>
                  </a:schemeClr>
                </a:solidFill>
              </a:defRPr>
            </a:lvl5pPr>
          </a:lstStyle>
          <a:p>
            <a:pPr lvl="0"/>
            <a:r>
              <a:rPr lang="ka-GE" dirty="0" smtClean="0"/>
              <a:t>შეიყვანეთ თარიღი</a:t>
            </a:r>
            <a:endParaRPr lang="en-US" dirty="0"/>
          </a:p>
        </p:txBody>
      </p:sp>
    </p:spTree>
    <p:extLst>
      <p:ext uri="{BB962C8B-B14F-4D97-AF65-F5344CB8AC3E}">
        <p14:creationId xmlns:p14="http://schemas.microsoft.com/office/powerpoint/2010/main" val="2697030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noAutofit/>
          </a:bodyPr>
          <a:lstStyle>
            <a:lvl1pPr algn="l">
              <a:defRPr sz="2400" b="1" baseline="0">
                <a:solidFill>
                  <a:schemeClr val="bg1">
                    <a:lumMod val="50000"/>
                  </a:schemeClr>
                </a:solidFill>
                <a:latin typeface="BPG Algeti Compact" pitchFamily="2" charset="0"/>
                <a:cs typeface="BPG Algeti Compact" pitchFamily="2" charset="0"/>
              </a:defRPr>
            </a:lvl1pPr>
          </a:lstStyle>
          <a:p>
            <a:r>
              <a:rPr lang="ka-GE" dirty="0" smtClean="0"/>
              <a:t>სლაიდის სათაური</a:t>
            </a:r>
            <a:endParaRPr lang="en-US" dirty="0"/>
          </a:p>
        </p:txBody>
      </p:sp>
      <p:sp>
        <p:nvSpPr>
          <p:cNvPr id="3" name="Content Placeholder 2"/>
          <p:cNvSpPr>
            <a:spLocks noGrp="1"/>
          </p:cNvSpPr>
          <p:nvPr>
            <p:ph idx="1" hasCustomPrompt="1"/>
          </p:nvPr>
        </p:nvSpPr>
        <p:spPr>
          <a:xfrm>
            <a:off x="457200" y="1214422"/>
            <a:ext cx="8229600" cy="4911741"/>
          </a:xfrm>
        </p:spPr>
        <p:txBody>
          <a:bodyPr>
            <a:normAutofit/>
          </a:bodyPr>
          <a:lstStyle>
            <a:lvl1pPr>
              <a:defRPr lang="en-US" sz="2000" dirty="0" smtClean="0">
                <a:latin typeface="BPG Glaho Arial V5" pitchFamily="34" charset="0"/>
              </a:defRPr>
            </a:lvl1pPr>
            <a:lvl2pPr>
              <a:defRPr lang="en-US" sz="2000" dirty="0" smtClean="0">
                <a:latin typeface="BPG Glaho Arial V5" pitchFamily="34" charset="0"/>
              </a:defRPr>
            </a:lvl2pPr>
            <a:lvl3pPr>
              <a:defRPr lang="en-US" sz="2000" dirty="0" smtClean="0">
                <a:latin typeface="BPG Glaho Arial V5" pitchFamily="34" charset="0"/>
              </a:defRPr>
            </a:lvl3pPr>
            <a:lvl4pPr>
              <a:defRPr lang="en-US" sz="2000" dirty="0" smtClean="0">
                <a:latin typeface="BPG Glaho Arial V5" pitchFamily="34" charset="0"/>
              </a:defRPr>
            </a:lvl4pPr>
            <a:lvl5pPr>
              <a:defRPr lang="en-US" sz="2000" dirty="0">
                <a:latin typeface="BPG Glaho Arial V5" pitchFamily="34" charset="0"/>
              </a:defRPr>
            </a:lvl5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11"/>
          </p:nvPr>
        </p:nvSpPr>
        <p:spPr>
          <a:xfrm>
            <a:off x="1475656" y="6356350"/>
            <a:ext cx="6000792" cy="365125"/>
          </a:xfrm>
        </p:spPr>
        <p:txBody>
          <a:bodyPr/>
          <a:lstStyle>
            <a:lvl1pPr algn="l">
              <a:defRPr>
                <a:latin typeface="+mj-lt"/>
                <a:cs typeface="BPG Algeti Compact" pitchFamily="2" charset="0"/>
              </a:defRPr>
            </a:lvl1p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8001024" y="6356350"/>
            <a:ext cx="685776" cy="365125"/>
          </a:xfrm>
        </p:spPr>
        <p:txBody>
          <a:bodyPr/>
          <a:lstStyle>
            <a:lvl1pPr>
              <a:defRPr>
                <a:latin typeface="+mj-lt"/>
              </a:defRPr>
            </a:lvl1pPr>
          </a:lstStyle>
          <a:p>
            <a:fld id="{7167321A-C667-4314-BCF5-A4F5B6D91B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3113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solidFill>
                  <a:srgbClr val="33373D"/>
                </a:solidFill>
              </a:defRPr>
            </a:lvl1pPr>
          </a:lstStyle>
          <a:p>
            <a:r>
              <a:rPr lang="ka-GE" dirty="0" smtClean="0"/>
              <a:t>ტექსტი</a:t>
            </a:r>
            <a:endParaRPr lang="en-US" dirty="0"/>
          </a:p>
        </p:txBody>
      </p:sp>
      <p:sp>
        <p:nvSpPr>
          <p:cNvPr id="3" name="Text Placeholder 2"/>
          <p:cNvSpPr>
            <a:spLocks noGrp="1"/>
          </p:cNvSpPr>
          <p:nvPr>
            <p:ph type="body" idx="1" hasCustomPrompt="1"/>
          </p:nvPr>
        </p:nvSpPr>
        <p:spPr>
          <a:xfrm>
            <a:off x="722313" y="3505200"/>
            <a:ext cx="7772400" cy="901700"/>
          </a:xfrm>
        </p:spPr>
        <p:txBody>
          <a:bodyPr anchor="b"/>
          <a:lstStyle>
            <a:lvl1pPr marL="0" indent="0">
              <a:buNone/>
              <a:defRPr sz="2000">
                <a:solidFill>
                  <a:srgbClr val="33373D"/>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dirty="0" smtClean="0"/>
              <a:t>ტექსტი</a:t>
            </a:r>
            <a:endParaRPr lang="en-US" dirty="0" smtClean="0"/>
          </a:p>
        </p:txBody>
      </p:sp>
      <p:sp>
        <p:nvSpPr>
          <p:cNvPr id="5" name="Footer Placeholder 4"/>
          <p:cNvSpPr>
            <a:spLocks noGrp="1"/>
          </p:cNvSpPr>
          <p:nvPr>
            <p:ph type="ftr" sz="quarter" idx="11"/>
          </p:nvPr>
        </p:nvSpPr>
        <p:spPr>
          <a:xfrm>
            <a:off x="228600" y="6356350"/>
            <a:ext cx="2895600" cy="365125"/>
          </a:xfrm>
        </p:spPr>
        <p:txBody>
          <a:bodyPr/>
          <a:lstStyle>
            <a:lvl1pPr>
              <a:defRPr>
                <a:solidFill>
                  <a:srgbClr val="33373D"/>
                </a:solidFill>
              </a:defRPr>
            </a:lvl1pPr>
          </a:lstStyle>
          <a:p>
            <a:r>
              <a:rPr lang="ka-GE" smtClean="0"/>
              <a:t>2015 წლის ბიუჯეტი</a:t>
            </a:r>
            <a:endParaRPr lang="en-US" dirty="0"/>
          </a:p>
        </p:txBody>
      </p:sp>
      <p:sp>
        <p:nvSpPr>
          <p:cNvPr id="6" name="Slide Number Placeholder 5"/>
          <p:cNvSpPr>
            <a:spLocks noGrp="1"/>
          </p:cNvSpPr>
          <p:nvPr>
            <p:ph type="sldNum" sz="quarter" idx="12"/>
          </p:nvPr>
        </p:nvSpPr>
        <p:spPr>
          <a:xfrm>
            <a:off x="6781800" y="6356350"/>
            <a:ext cx="2133600" cy="365125"/>
          </a:xfrm>
        </p:spPr>
        <p:txBody>
          <a:bodyPr/>
          <a:lstStyle>
            <a:lvl1pPr>
              <a:defRPr>
                <a:solidFill>
                  <a:srgbClr val="33373D"/>
                </a:solidFill>
              </a:defRPr>
            </a:lvl1pPr>
          </a:lstStyle>
          <a:p>
            <a:fld id="{7167321A-C667-4314-BCF5-A4F5B6D91B69}" type="slidenum">
              <a:rPr lang="en-US" smtClean="0"/>
              <a:pPr/>
              <a:t>‹#›</a:t>
            </a:fld>
            <a:endParaRPr lang="en-US" dirty="0"/>
          </a:p>
        </p:txBody>
      </p:sp>
    </p:spTree>
    <p:extLst>
      <p:ext uri="{BB962C8B-B14F-4D97-AF65-F5344CB8AC3E}">
        <p14:creationId xmlns:p14="http://schemas.microsoft.com/office/powerpoint/2010/main" val="1076429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lstStyle>
            <a:lvl1pPr algn="l">
              <a:defRPr baseline="0"/>
            </a:lvl1pPr>
          </a:lstStyle>
          <a:p>
            <a:r>
              <a:rPr lang="ka-GE" dirty="0" smtClean="0"/>
              <a:t>სლაიდის სათაური</a:t>
            </a:r>
            <a:endParaRPr lang="en-US" dirty="0"/>
          </a:p>
        </p:txBody>
      </p:sp>
      <p:sp>
        <p:nvSpPr>
          <p:cNvPr id="3" name="Content Placeholder 2"/>
          <p:cNvSpPr>
            <a:spLocks noGrp="1"/>
          </p:cNvSpPr>
          <p:nvPr>
            <p:ph sz="half" idx="1" hasCustomPrompt="1"/>
          </p:nvPr>
        </p:nvSpPr>
        <p:spPr>
          <a:xfrm>
            <a:off x="457200" y="1214422"/>
            <a:ext cx="4038600" cy="49117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4" name="Content Placeholder 3"/>
          <p:cNvSpPr>
            <a:spLocks noGrp="1"/>
          </p:cNvSpPr>
          <p:nvPr>
            <p:ph sz="half" idx="2" hasCustomPrompt="1"/>
          </p:nvPr>
        </p:nvSpPr>
        <p:spPr>
          <a:xfrm>
            <a:off x="4648200" y="1214422"/>
            <a:ext cx="4038600" cy="49117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6" name="Footer Placeholder 5"/>
          <p:cNvSpPr>
            <a:spLocks noGrp="1"/>
          </p:cNvSpPr>
          <p:nvPr>
            <p:ph type="ftr" sz="quarter" idx="11"/>
          </p:nvPr>
        </p:nvSpPr>
        <p:spPr>
          <a:xfrm>
            <a:off x="1285852" y="6356350"/>
            <a:ext cx="5715040"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475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lstStyle>
            <a:lvl1pPr algn="l">
              <a:defRPr baseline="0"/>
            </a:lvl1pPr>
          </a:lstStyle>
          <a:p>
            <a:r>
              <a:rPr lang="ka-GE" dirty="0" smtClean="0"/>
              <a:t>სლაიდის სათაური</a:t>
            </a:r>
            <a:endParaRPr lang="en-US" dirty="0"/>
          </a:p>
        </p:txBody>
      </p:sp>
      <p:sp>
        <p:nvSpPr>
          <p:cNvPr id="3" name="Text Placeholder 2"/>
          <p:cNvSpPr>
            <a:spLocks noGrp="1"/>
          </p:cNvSpPr>
          <p:nvPr>
            <p:ph type="body" idx="1" hasCustomPrompt="1"/>
          </p:nvPr>
        </p:nvSpPr>
        <p:spPr>
          <a:xfrm>
            <a:off x="457200" y="1143000"/>
            <a:ext cx="4040188" cy="639762"/>
          </a:xfrm>
        </p:spPr>
        <p:txBody>
          <a:bodyPr anchor="b">
            <a:normAutofit/>
          </a:bodyPr>
          <a:lstStyle>
            <a:lvl1pPr marL="0" indent="0" algn="ctr">
              <a:buNone/>
              <a:defRPr sz="2400" b="1">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dirty="0" smtClean="0"/>
              <a:t>სათაური</a:t>
            </a:r>
            <a:endParaRPr lang="en-US" dirty="0" smtClean="0"/>
          </a:p>
        </p:txBody>
      </p:sp>
      <p:sp>
        <p:nvSpPr>
          <p:cNvPr id="4" name="Content Placeholder 3"/>
          <p:cNvSpPr>
            <a:spLocks noGrp="1"/>
          </p:cNvSpPr>
          <p:nvPr>
            <p:ph sz="half" idx="2" hasCustomPrompt="1"/>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Text Placeholder 4"/>
          <p:cNvSpPr>
            <a:spLocks noGrp="1"/>
          </p:cNvSpPr>
          <p:nvPr>
            <p:ph type="body" sz="quarter" idx="3" hasCustomPrompt="1"/>
          </p:nvPr>
        </p:nvSpPr>
        <p:spPr>
          <a:xfrm>
            <a:off x="4645025" y="1143000"/>
            <a:ext cx="4041775" cy="639762"/>
          </a:xfrm>
        </p:spPr>
        <p:txBody>
          <a:bodyPr anchor="b">
            <a:normAutofit/>
          </a:bodyPr>
          <a:lstStyle>
            <a:lvl1pPr marL="0" indent="0" algn="ctr">
              <a:buNone/>
              <a:defRPr sz="2400" b="1">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dirty="0" smtClean="0"/>
              <a:t>სათაური</a:t>
            </a:r>
            <a:endParaRPr lang="en-US" dirty="0" smtClean="0"/>
          </a:p>
        </p:txBody>
      </p:sp>
      <p:sp>
        <p:nvSpPr>
          <p:cNvPr id="6" name="Content Placeholder 5"/>
          <p:cNvSpPr>
            <a:spLocks noGrp="1"/>
          </p:cNvSpPr>
          <p:nvPr>
            <p:ph sz="quarter" idx="4" hasCustomPrompt="1"/>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8" name="Footer Placeholder 7"/>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929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ka-GE" dirty="0" smtClean="0"/>
              <a:t>სლაიდის სათაური</a:t>
            </a:r>
            <a:endParaRPr lang="en-US" dirty="0"/>
          </a:p>
        </p:txBody>
      </p:sp>
      <p:sp>
        <p:nvSpPr>
          <p:cNvPr id="4" name="Footer Placeholder 3"/>
          <p:cNvSpPr>
            <a:spLocks noGrp="1"/>
          </p:cNvSpPr>
          <p:nvPr>
            <p:ph type="ftr" sz="quarter" idx="11"/>
          </p:nvPr>
        </p:nvSpPr>
        <p:spPr>
          <a:xfrm>
            <a:off x="1285852" y="6356350"/>
            <a:ext cx="51149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436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142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214422"/>
            <a:ext cx="5111750" cy="49117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a-GE" dirty="0" smtClean="0"/>
              <a:t>ტექსტი</a:t>
            </a:r>
            <a:endParaRPr lang="en-US" dirty="0" smtClean="0"/>
          </a:p>
          <a:p>
            <a:pPr lvl="1"/>
            <a:r>
              <a:rPr lang="ka-GE" dirty="0" smtClean="0"/>
              <a:t>მეორე დონე</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4" name="Text Placeholder 3"/>
          <p:cNvSpPr>
            <a:spLocks noGrp="1"/>
          </p:cNvSpPr>
          <p:nvPr>
            <p:ph type="body" sz="half" idx="2" hasCustomPrompt="1"/>
          </p:nvPr>
        </p:nvSpPr>
        <p:spPr>
          <a:xfrm>
            <a:off x="457200" y="1214422"/>
            <a:ext cx="3008313" cy="49117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dirty="0" smtClean="0"/>
              <a:t>ტექსტი</a:t>
            </a:r>
            <a:endParaRPr lang="en-US" dirty="0" smtClean="0"/>
          </a:p>
        </p:txBody>
      </p:sp>
      <p:sp>
        <p:nvSpPr>
          <p:cNvPr id="6" name="Footer Placeholder 5"/>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title" hasCustomPrompt="1"/>
          </p:nvPr>
        </p:nvSpPr>
        <p:spPr>
          <a:xfrm>
            <a:off x="428596" y="152400"/>
            <a:ext cx="7496204" cy="609600"/>
          </a:xfrm>
        </p:spPr>
        <p:txBody>
          <a:bodyPr/>
          <a:lstStyle>
            <a:lvl1pPr algn="l">
              <a:defRPr/>
            </a:lvl1pPr>
          </a:lstStyle>
          <a:p>
            <a:r>
              <a:rPr lang="ka-GE" dirty="0" smtClean="0"/>
              <a:t>სლაიდის სათაური</a:t>
            </a:r>
            <a:endParaRPr lang="en-US" dirty="0"/>
          </a:p>
        </p:txBody>
      </p:sp>
    </p:spTree>
    <p:extLst>
      <p:ext uri="{BB962C8B-B14F-4D97-AF65-F5344CB8AC3E}">
        <p14:creationId xmlns:p14="http://schemas.microsoft.com/office/powerpoint/2010/main" val="69021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noAutofit/>
          </a:bodyPr>
          <a:lstStyle>
            <a:lvl1pPr algn="l">
              <a:defRPr sz="2400" b="1" baseline="0">
                <a:solidFill>
                  <a:schemeClr val="bg1">
                    <a:lumMod val="50000"/>
                  </a:schemeClr>
                </a:solidFill>
                <a:latin typeface="BPG Algeti Compact" pitchFamily="2" charset="0"/>
                <a:cs typeface="BPG Algeti Compact" pitchFamily="2" charset="0"/>
              </a:defRPr>
            </a:lvl1pPr>
          </a:lstStyle>
          <a:p>
            <a:r>
              <a:rPr lang="ka-GE" dirty="0" smtClean="0"/>
              <a:t>სლაიდის სათაური</a:t>
            </a:r>
            <a:endParaRPr lang="en-US" dirty="0"/>
          </a:p>
        </p:txBody>
      </p:sp>
      <p:sp>
        <p:nvSpPr>
          <p:cNvPr id="3" name="Content Placeholder 2"/>
          <p:cNvSpPr>
            <a:spLocks noGrp="1"/>
          </p:cNvSpPr>
          <p:nvPr>
            <p:ph idx="1" hasCustomPrompt="1"/>
          </p:nvPr>
        </p:nvSpPr>
        <p:spPr>
          <a:xfrm>
            <a:off x="457200" y="1214422"/>
            <a:ext cx="8229600" cy="4911741"/>
          </a:xfrm>
        </p:spPr>
        <p:txBody>
          <a:bodyPr>
            <a:normAutofit/>
          </a:bodyPr>
          <a:lstStyle>
            <a:lvl1pPr>
              <a:defRPr lang="en-US" sz="2000" dirty="0" smtClean="0">
                <a:latin typeface="BPG Glaho Arial V5" pitchFamily="34" charset="0"/>
              </a:defRPr>
            </a:lvl1pPr>
            <a:lvl2pPr>
              <a:defRPr lang="en-US" sz="2000" dirty="0" smtClean="0">
                <a:latin typeface="BPG Glaho Arial V5" pitchFamily="34" charset="0"/>
              </a:defRPr>
            </a:lvl2pPr>
            <a:lvl3pPr>
              <a:defRPr lang="en-US" sz="2000" dirty="0" smtClean="0">
                <a:latin typeface="BPG Glaho Arial V5" pitchFamily="34" charset="0"/>
              </a:defRPr>
            </a:lvl3pPr>
            <a:lvl4pPr>
              <a:defRPr lang="en-US" sz="2000" dirty="0" smtClean="0">
                <a:latin typeface="BPG Glaho Arial V5" pitchFamily="34" charset="0"/>
              </a:defRPr>
            </a:lvl4pPr>
            <a:lvl5pPr>
              <a:defRPr lang="en-US" sz="2000" dirty="0">
                <a:latin typeface="BPG Glaho Arial V5" pitchFamily="34" charset="0"/>
              </a:defRPr>
            </a:lvl5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11"/>
          </p:nvPr>
        </p:nvSpPr>
        <p:spPr>
          <a:xfrm>
            <a:off x="1285852" y="6356350"/>
            <a:ext cx="6000792" cy="365125"/>
          </a:xfrm>
        </p:spPr>
        <p:txBody>
          <a:bodyPr/>
          <a:lstStyle>
            <a:lvl1pPr algn="l">
              <a:defRPr>
                <a:latin typeface="+mj-lt"/>
                <a:cs typeface="BPG Algeti Compact" pitchFamily="2" charset="0"/>
              </a:defRPr>
            </a:lvl1p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8001024" y="6356350"/>
            <a:ext cx="685776" cy="365125"/>
          </a:xfrm>
        </p:spPr>
        <p:txBody>
          <a:bodyPr/>
          <a:lstStyle>
            <a:lvl1pPr>
              <a:defRPr>
                <a:latin typeface="+mj-lt"/>
              </a:defRPr>
            </a:lvl1pPr>
          </a:lstStyle>
          <a:p>
            <a:fld id="{7167321A-C667-4314-BCF5-A4F5B6D91B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9735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2600" y="195262"/>
            <a:ext cx="5486400" cy="566738"/>
          </a:xfrm>
        </p:spPr>
        <p:txBody>
          <a:bodyPr anchor="b"/>
          <a:lstStyle>
            <a:lvl1pPr algn="l">
              <a:defRPr sz="2000" b="1"/>
            </a:lvl1pPr>
          </a:lstStyle>
          <a:p>
            <a:r>
              <a:rPr lang="ka-GE" dirty="0" smtClean="0"/>
              <a:t>სურათის სატაური</a:t>
            </a:r>
            <a:endParaRPr lang="en-US" dirty="0"/>
          </a:p>
        </p:txBody>
      </p:sp>
      <p:sp>
        <p:nvSpPr>
          <p:cNvPr id="3" name="Picture Placeholder 2"/>
          <p:cNvSpPr>
            <a:spLocks noGrp="1"/>
          </p:cNvSpPr>
          <p:nvPr>
            <p:ph type="pic" idx="1" hasCustomPrompt="1"/>
          </p:nvPr>
        </p:nvSpPr>
        <p:spPr>
          <a:xfrm>
            <a:off x="1792288" y="1285860"/>
            <a:ext cx="5486400" cy="36671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a-GE" dirty="0" smtClean="0"/>
              <a:t>სურათი</a:t>
            </a:r>
            <a:endParaRPr lang="en-US" dirty="0"/>
          </a:p>
        </p:txBody>
      </p:sp>
      <p:sp>
        <p:nvSpPr>
          <p:cNvPr id="4" name="Text Placeholder 3"/>
          <p:cNvSpPr>
            <a:spLocks noGrp="1"/>
          </p:cNvSpPr>
          <p:nvPr>
            <p:ph type="body" sz="half" idx="2" hasCustomPrompt="1"/>
          </p:nvPr>
        </p:nvSpPr>
        <p:spPr>
          <a:xfrm>
            <a:off x="1792288" y="5029200"/>
            <a:ext cx="5486400" cy="1143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dirty="0" smtClean="0"/>
              <a:t>სურათის კომენტარი</a:t>
            </a:r>
            <a:endParaRPr lang="en-US" dirty="0" smtClean="0"/>
          </a:p>
        </p:txBody>
      </p:sp>
      <p:sp>
        <p:nvSpPr>
          <p:cNvPr id="6" name="Footer Placeholder 5"/>
          <p:cNvSpPr>
            <a:spLocks noGrp="1"/>
          </p:cNvSpPr>
          <p:nvPr>
            <p:ph type="ftr" sz="quarter" idx="11"/>
          </p:nvPr>
        </p:nvSpPr>
        <p:spPr>
          <a:xfrm>
            <a:off x="1285852" y="6356350"/>
            <a:ext cx="5114948" cy="365125"/>
          </a:xfrm>
        </p:spPr>
        <p:txBody>
          <a:bodyPr/>
          <a:lstStyle/>
          <a:p>
            <a:r>
              <a:rPr lang="ka-GE" smtClean="0">
                <a:solidFill>
                  <a:prstClr val="black">
                    <a:tint val="75000"/>
                  </a:prstClr>
                </a:solidFill>
              </a:rPr>
              <a:t>2015 წლის ბიუჯეტი</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22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lstStyle>
            <a:lvl1pPr algn="l">
              <a:defRPr/>
            </a:lvl1pPr>
          </a:lstStyle>
          <a:p>
            <a:r>
              <a:rPr lang="ka-GE" dirty="0" smtClean="0"/>
              <a:t>სლაიდის სათაური</a:t>
            </a:r>
            <a:endParaRPr lang="en-US" dirty="0"/>
          </a:p>
        </p:txBody>
      </p:sp>
      <p:sp>
        <p:nvSpPr>
          <p:cNvPr id="3" name="Vertical Text Placeholder 2"/>
          <p:cNvSpPr>
            <a:spLocks noGrp="1"/>
          </p:cNvSpPr>
          <p:nvPr>
            <p:ph type="body" orient="vert" idx="1" hasCustomPrompt="1"/>
          </p:nvPr>
        </p:nvSpPr>
        <p:spPr/>
        <p:txBody>
          <a:bodyPr vert="eaVert"/>
          <a:lstStyle/>
          <a:p>
            <a:pPr lvl="0"/>
            <a:r>
              <a:rPr lang="ka-GE" dirty="0" smtClean="0"/>
              <a:t>ტექსტი</a:t>
            </a:r>
            <a:endParaRPr lang="en-US" dirty="0" smtClean="0"/>
          </a:p>
          <a:p>
            <a:pPr lvl="1"/>
            <a:r>
              <a:rPr lang="ka-GE" dirty="0" smtClean="0"/>
              <a:t>მეორე დონე</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107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1214422"/>
            <a:ext cx="2057400" cy="4911741"/>
          </a:xfrm>
        </p:spPr>
        <p:txBody>
          <a:bodyPr vert="eaVert"/>
          <a:lstStyle>
            <a:lvl1pPr>
              <a:defRPr/>
            </a:lvl1pPr>
          </a:lstStyle>
          <a:p>
            <a:r>
              <a:rPr lang="ka-GE" dirty="0" smtClean="0"/>
              <a:t>სლაიდის სატაური</a:t>
            </a:r>
            <a:endParaRPr lang="en-US" dirty="0"/>
          </a:p>
        </p:txBody>
      </p:sp>
      <p:sp>
        <p:nvSpPr>
          <p:cNvPr id="3" name="Vertical Text Placeholder 2"/>
          <p:cNvSpPr>
            <a:spLocks noGrp="1"/>
          </p:cNvSpPr>
          <p:nvPr>
            <p:ph type="body" orient="vert" idx="1" hasCustomPrompt="1"/>
          </p:nvPr>
        </p:nvSpPr>
        <p:spPr>
          <a:xfrm>
            <a:off x="457200" y="1214422"/>
            <a:ext cx="6019800" cy="4911741"/>
          </a:xfrm>
        </p:spPr>
        <p:txBody>
          <a:bodyPr vert="eaVert"/>
          <a:lstStyle/>
          <a:p>
            <a:pPr lvl="0"/>
            <a:r>
              <a:rPr lang="ka-GE" dirty="0" smtClean="0"/>
              <a:t>ტექსტი</a:t>
            </a:r>
            <a:endParaRPr lang="en-US" dirty="0" smtClean="0"/>
          </a:p>
          <a:p>
            <a:pPr lvl="1"/>
            <a:r>
              <a:rPr lang="ka-GE" dirty="0" smtClean="0"/>
              <a:t>მეორე დონე</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642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solidFill>
                  <a:srgbClr val="33373D"/>
                </a:solidFill>
              </a:defRPr>
            </a:lvl1pPr>
          </a:lstStyle>
          <a:p>
            <a:r>
              <a:rPr lang="ka-GE" dirty="0" smtClean="0"/>
              <a:t>ტექსტი</a:t>
            </a:r>
            <a:endParaRPr lang="en-US" dirty="0"/>
          </a:p>
        </p:txBody>
      </p:sp>
      <p:sp>
        <p:nvSpPr>
          <p:cNvPr id="3" name="Text Placeholder 2"/>
          <p:cNvSpPr>
            <a:spLocks noGrp="1"/>
          </p:cNvSpPr>
          <p:nvPr>
            <p:ph type="body" idx="1" hasCustomPrompt="1"/>
          </p:nvPr>
        </p:nvSpPr>
        <p:spPr>
          <a:xfrm>
            <a:off x="722313" y="3505200"/>
            <a:ext cx="7772400" cy="901700"/>
          </a:xfrm>
        </p:spPr>
        <p:txBody>
          <a:bodyPr anchor="b"/>
          <a:lstStyle>
            <a:lvl1pPr marL="0" indent="0">
              <a:buNone/>
              <a:defRPr sz="2000">
                <a:solidFill>
                  <a:srgbClr val="33373D"/>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dirty="0" smtClean="0"/>
              <a:t>ტექსტი</a:t>
            </a:r>
            <a:endParaRPr lang="en-US" dirty="0" smtClean="0"/>
          </a:p>
        </p:txBody>
      </p:sp>
      <p:sp>
        <p:nvSpPr>
          <p:cNvPr id="5" name="Footer Placeholder 4"/>
          <p:cNvSpPr>
            <a:spLocks noGrp="1"/>
          </p:cNvSpPr>
          <p:nvPr>
            <p:ph type="ftr" sz="quarter" idx="11"/>
          </p:nvPr>
        </p:nvSpPr>
        <p:spPr>
          <a:xfrm>
            <a:off x="228600" y="6356350"/>
            <a:ext cx="2895600" cy="365125"/>
          </a:xfrm>
        </p:spPr>
        <p:txBody>
          <a:bodyPr/>
          <a:lstStyle>
            <a:lvl1pPr>
              <a:defRPr>
                <a:solidFill>
                  <a:srgbClr val="33373D"/>
                </a:solidFill>
              </a:defRPr>
            </a:lvl1pPr>
          </a:lstStyle>
          <a:p>
            <a:r>
              <a:rPr lang="ka-GE" smtClean="0"/>
              <a:t>2015 წლის ბიუჯეტი</a:t>
            </a:r>
            <a:endParaRPr lang="en-US" dirty="0"/>
          </a:p>
        </p:txBody>
      </p:sp>
      <p:sp>
        <p:nvSpPr>
          <p:cNvPr id="6" name="Slide Number Placeholder 5"/>
          <p:cNvSpPr>
            <a:spLocks noGrp="1"/>
          </p:cNvSpPr>
          <p:nvPr>
            <p:ph type="sldNum" sz="quarter" idx="12"/>
          </p:nvPr>
        </p:nvSpPr>
        <p:spPr>
          <a:xfrm>
            <a:off x="6781800" y="6356350"/>
            <a:ext cx="2133600" cy="365125"/>
          </a:xfrm>
        </p:spPr>
        <p:txBody>
          <a:bodyPr/>
          <a:lstStyle>
            <a:lvl1pPr>
              <a:defRPr>
                <a:solidFill>
                  <a:srgbClr val="33373D"/>
                </a:solidFill>
              </a:defRPr>
            </a:lvl1pPr>
          </a:lstStyle>
          <a:p>
            <a:fld id="{7167321A-C667-4314-BCF5-A4F5B6D91B69}" type="slidenum">
              <a:rPr lang="en-US" smtClean="0"/>
              <a:pPr/>
              <a:t>‹#›</a:t>
            </a:fld>
            <a:endParaRPr lang="en-US" dirty="0"/>
          </a:p>
        </p:txBody>
      </p:sp>
    </p:spTree>
    <p:extLst>
      <p:ext uri="{BB962C8B-B14F-4D97-AF65-F5344CB8AC3E}">
        <p14:creationId xmlns:p14="http://schemas.microsoft.com/office/powerpoint/2010/main" val="116337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lstStyle>
            <a:lvl1pPr algn="l">
              <a:defRPr baseline="0"/>
            </a:lvl1pPr>
          </a:lstStyle>
          <a:p>
            <a:r>
              <a:rPr lang="ka-GE" dirty="0" smtClean="0"/>
              <a:t>სლაიდის სათაური</a:t>
            </a:r>
            <a:endParaRPr lang="en-US" dirty="0"/>
          </a:p>
        </p:txBody>
      </p:sp>
      <p:sp>
        <p:nvSpPr>
          <p:cNvPr id="3" name="Content Placeholder 2"/>
          <p:cNvSpPr>
            <a:spLocks noGrp="1"/>
          </p:cNvSpPr>
          <p:nvPr>
            <p:ph sz="half" idx="1" hasCustomPrompt="1"/>
          </p:nvPr>
        </p:nvSpPr>
        <p:spPr>
          <a:xfrm>
            <a:off x="457200" y="1214422"/>
            <a:ext cx="4038600" cy="49117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4" name="Content Placeholder 3"/>
          <p:cNvSpPr>
            <a:spLocks noGrp="1"/>
          </p:cNvSpPr>
          <p:nvPr>
            <p:ph sz="half" idx="2" hasCustomPrompt="1"/>
          </p:nvPr>
        </p:nvSpPr>
        <p:spPr>
          <a:xfrm>
            <a:off x="4648200" y="1214422"/>
            <a:ext cx="4038600" cy="49117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6" name="Footer Placeholder 5"/>
          <p:cNvSpPr>
            <a:spLocks noGrp="1"/>
          </p:cNvSpPr>
          <p:nvPr>
            <p:ph type="ftr" sz="quarter" idx="11"/>
          </p:nvPr>
        </p:nvSpPr>
        <p:spPr>
          <a:xfrm>
            <a:off x="1285852" y="6356350"/>
            <a:ext cx="5715040"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620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lstStyle>
            <a:lvl1pPr algn="l">
              <a:defRPr baseline="0"/>
            </a:lvl1pPr>
          </a:lstStyle>
          <a:p>
            <a:r>
              <a:rPr lang="ka-GE" dirty="0" smtClean="0"/>
              <a:t>სლაიდის სათაური</a:t>
            </a:r>
            <a:endParaRPr lang="en-US" dirty="0"/>
          </a:p>
        </p:txBody>
      </p:sp>
      <p:sp>
        <p:nvSpPr>
          <p:cNvPr id="3" name="Text Placeholder 2"/>
          <p:cNvSpPr>
            <a:spLocks noGrp="1"/>
          </p:cNvSpPr>
          <p:nvPr>
            <p:ph type="body" idx="1" hasCustomPrompt="1"/>
          </p:nvPr>
        </p:nvSpPr>
        <p:spPr>
          <a:xfrm>
            <a:off x="457200" y="1143000"/>
            <a:ext cx="4040188" cy="639762"/>
          </a:xfrm>
        </p:spPr>
        <p:txBody>
          <a:bodyPr anchor="b">
            <a:normAutofit/>
          </a:bodyPr>
          <a:lstStyle>
            <a:lvl1pPr marL="0" indent="0" algn="ctr">
              <a:buNone/>
              <a:defRPr sz="2400" b="1">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dirty="0" smtClean="0"/>
              <a:t>სათაური</a:t>
            </a:r>
            <a:endParaRPr lang="en-US" dirty="0" smtClean="0"/>
          </a:p>
        </p:txBody>
      </p:sp>
      <p:sp>
        <p:nvSpPr>
          <p:cNvPr id="4" name="Content Placeholder 3"/>
          <p:cNvSpPr>
            <a:spLocks noGrp="1"/>
          </p:cNvSpPr>
          <p:nvPr>
            <p:ph sz="half" idx="2" hasCustomPrompt="1"/>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Text Placeholder 4"/>
          <p:cNvSpPr>
            <a:spLocks noGrp="1"/>
          </p:cNvSpPr>
          <p:nvPr>
            <p:ph type="body" sz="quarter" idx="3" hasCustomPrompt="1"/>
          </p:nvPr>
        </p:nvSpPr>
        <p:spPr>
          <a:xfrm>
            <a:off x="4645025" y="1143000"/>
            <a:ext cx="4041775" cy="639762"/>
          </a:xfrm>
        </p:spPr>
        <p:txBody>
          <a:bodyPr anchor="b">
            <a:normAutofit/>
          </a:bodyPr>
          <a:lstStyle>
            <a:lvl1pPr marL="0" indent="0" algn="ctr">
              <a:buNone/>
              <a:defRPr sz="2400" b="1">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dirty="0" smtClean="0"/>
              <a:t>სათაური</a:t>
            </a:r>
            <a:endParaRPr lang="en-US" dirty="0" smtClean="0"/>
          </a:p>
        </p:txBody>
      </p:sp>
      <p:sp>
        <p:nvSpPr>
          <p:cNvPr id="6" name="Content Placeholder 5"/>
          <p:cNvSpPr>
            <a:spLocks noGrp="1"/>
          </p:cNvSpPr>
          <p:nvPr>
            <p:ph sz="quarter" idx="4" hasCustomPrompt="1"/>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8" name="Footer Placeholder 7"/>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389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ka-GE" dirty="0" smtClean="0"/>
              <a:t>სლაიდის სათაური</a:t>
            </a:r>
            <a:endParaRPr lang="en-US" dirty="0"/>
          </a:p>
        </p:txBody>
      </p:sp>
      <p:sp>
        <p:nvSpPr>
          <p:cNvPr id="4" name="Footer Placeholder 3"/>
          <p:cNvSpPr>
            <a:spLocks noGrp="1"/>
          </p:cNvSpPr>
          <p:nvPr>
            <p:ph type="ftr" sz="quarter" idx="11"/>
          </p:nvPr>
        </p:nvSpPr>
        <p:spPr>
          <a:xfrm>
            <a:off x="1285852" y="6356350"/>
            <a:ext cx="51149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25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3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214422"/>
            <a:ext cx="5111750" cy="49117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a-GE" dirty="0" smtClean="0"/>
              <a:t>ტექსტი</a:t>
            </a:r>
            <a:endParaRPr lang="en-US" dirty="0" smtClean="0"/>
          </a:p>
          <a:p>
            <a:pPr lvl="1"/>
            <a:r>
              <a:rPr lang="ka-GE" dirty="0" smtClean="0"/>
              <a:t>მეორე დონე</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4" name="Text Placeholder 3"/>
          <p:cNvSpPr>
            <a:spLocks noGrp="1"/>
          </p:cNvSpPr>
          <p:nvPr>
            <p:ph type="body" sz="half" idx="2" hasCustomPrompt="1"/>
          </p:nvPr>
        </p:nvSpPr>
        <p:spPr>
          <a:xfrm>
            <a:off x="457200" y="1214422"/>
            <a:ext cx="3008313" cy="49117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dirty="0" smtClean="0"/>
              <a:t>ტექსტი</a:t>
            </a:r>
            <a:endParaRPr lang="en-US" dirty="0" smtClean="0"/>
          </a:p>
        </p:txBody>
      </p:sp>
      <p:sp>
        <p:nvSpPr>
          <p:cNvPr id="6" name="Footer Placeholder 5"/>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title" hasCustomPrompt="1"/>
          </p:nvPr>
        </p:nvSpPr>
        <p:spPr>
          <a:xfrm>
            <a:off x="428596" y="152400"/>
            <a:ext cx="7496204" cy="609600"/>
          </a:xfrm>
        </p:spPr>
        <p:txBody>
          <a:bodyPr/>
          <a:lstStyle>
            <a:lvl1pPr algn="l">
              <a:defRPr/>
            </a:lvl1pPr>
          </a:lstStyle>
          <a:p>
            <a:r>
              <a:rPr lang="ka-GE" dirty="0" smtClean="0"/>
              <a:t>სლაიდის სათაური</a:t>
            </a:r>
            <a:endParaRPr lang="en-US" dirty="0"/>
          </a:p>
        </p:txBody>
      </p:sp>
    </p:spTree>
    <p:extLst>
      <p:ext uri="{BB962C8B-B14F-4D97-AF65-F5344CB8AC3E}">
        <p14:creationId xmlns:p14="http://schemas.microsoft.com/office/powerpoint/2010/main" val="281669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2600" y="195262"/>
            <a:ext cx="5486400" cy="566738"/>
          </a:xfrm>
        </p:spPr>
        <p:txBody>
          <a:bodyPr anchor="b"/>
          <a:lstStyle>
            <a:lvl1pPr algn="l">
              <a:defRPr sz="2000" b="1"/>
            </a:lvl1pPr>
          </a:lstStyle>
          <a:p>
            <a:r>
              <a:rPr lang="ka-GE" dirty="0" smtClean="0"/>
              <a:t>სურათის სატაური</a:t>
            </a:r>
            <a:endParaRPr lang="en-US" dirty="0"/>
          </a:p>
        </p:txBody>
      </p:sp>
      <p:sp>
        <p:nvSpPr>
          <p:cNvPr id="3" name="Picture Placeholder 2"/>
          <p:cNvSpPr>
            <a:spLocks noGrp="1"/>
          </p:cNvSpPr>
          <p:nvPr>
            <p:ph type="pic" idx="1" hasCustomPrompt="1"/>
          </p:nvPr>
        </p:nvSpPr>
        <p:spPr>
          <a:xfrm>
            <a:off x="1792288" y="1285860"/>
            <a:ext cx="5486400" cy="36671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a-GE" dirty="0" smtClean="0"/>
              <a:t>სურათი</a:t>
            </a:r>
            <a:endParaRPr lang="en-US" dirty="0"/>
          </a:p>
        </p:txBody>
      </p:sp>
      <p:sp>
        <p:nvSpPr>
          <p:cNvPr id="4" name="Text Placeholder 3"/>
          <p:cNvSpPr>
            <a:spLocks noGrp="1"/>
          </p:cNvSpPr>
          <p:nvPr>
            <p:ph type="body" sz="half" idx="2" hasCustomPrompt="1"/>
          </p:nvPr>
        </p:nvSpPr>
        <p:spPr>
          <a:xfrm>
            <a:off x="1792288" y="5029200"/>
            <a:ext cx="5486400" cy="1143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dirty="0" smtClean="0"/>
              <a:t>სურათის კომენტარი</a:t>
            </a:r>
            <a:endParaRPr lang="en-US" dirty="0" smtClean="0"/>
          </a:p>
        </p:txBody>
      </p:sp>
      <p:sp>
        <p:nvSpPr>
          <p:cNvPr id="6" name="Footer Placeholder 5"/>
          <p:cNvSpPr>
            <a:spLocks noGrp="1"/>
          </p:cNvSpPr>
          <p:nvPr>
            <p:ph type="ftr" sz="quarter" idx="11"/>
          </p:nvPr>
        </p:nvSpPr>
        <p:spPr>
          <a:xfrm>
            <a:off x="1285852" y="6356350"/>
            <a:ext cx="5114948" cy="365125"/>
          </a:xfrm>
        </p:spPr>
        <p:txBody>
          <a:bodyPr/>
          <a:lstStyle/>
          <a:p>
            <a:r>
              <a:rPr lang="ka-GE" smtClean="0">
                <a:solidFill>
                  <a:prstClr val="black">
                    <a:tint val="75000"/>
                  </a:prstClr>
                </a:solidFill>
              </a:rPr>
              <a:t>2015 წლის ბიუჯეტი</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39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214290"/>
            <a:ext cx="7496204" cy="609600"/>
          </a:xfrm>
          <a:prstGeom prst="rect">
            <a:avLst/>
          </a:prstGeom>
        </p:spPr>
        <p:txBody>
          <a:bodyPr vert="horz" lIns="91440" tIns="45720" rIns="91440" bIns="45720" rtlCol="0" anchor="ctr">
            <a:normAutofit/>
          </a:bodyPr>
          <a:lstStyle/>
          <a:p>
            <a:r>
              <a:rPr lang="ka-GE" dirty="0" smtClean="0"/>
              <a:t>სლაიდის სათაური</a:t>
            </a:r>
            <a:endParaRPr lang="en-US" dirty="0"/>
          </a:p>
        </p:txBody>
      </p:sp>
      <p:sp>
        <p:nvSpPr>
          <p:cNvPr id="3" name="Text Placeholder 2"/>
          <p:cNvSpPr>
            <a:spLocks noGrp="1"/>
          </p:cNvSpPr>
          <p:nvPr>
            <p:ph type="body" idx="1"/>
          </p:nvPr>
        </p:nvSpPr>
        <p:spPr>
          <a:xfrm>
            <a:off x="457200" y="1214422"/>
            <a:ext cx="8229600" cy="4911741"/>
          </a:xfrm>
          <a:prstGeom prst="rect">
            <a:avLst/>
          </a:prstGeom>
        </p:spPr>
        <p:txBody>
          <a:bodyPr vert="horz" lIns="91440" tIns="45720" rIns="91440" bIns="45720" rtlCol="0">
            <a:normAutofit/>
          </a:body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3"/>
          </p:nvPr>
        </p:nvSpPr>
        <p:spPr>
          <a:xfrm>
            <a:off x="1285852" y="6356350"/>
            <a:ext cx="6215106"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001024" y="6356350"/>
            <a:ext cx="685776"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448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spcBef>
          <a:spcPct val="0"/>
        </a:spcBef>
        <a:buNone/>
        <a:defRPr sz="2400" b="1" kern="1200" baseline="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214290"/>
            <a:ext cx="7496204" cy="609600"/>
          </a:xfrm>
          <a:prstGeom prst="rect">
            <a:avLst/>
          </a:prstGeom>
        </p:spPr>
        <p:txBody>
          <a:bodyPr vert="horz" lIns="91440" tIns="45720" rIns="91440" bIns="45720" rtlCol="0" anchor="ctr">
            <a:normAutofit/>
          </a:bodyPr>
          <a:lstStyle/>
          <a:p>
            <a:r>
              <a:rPr lang="ka-GE" dirty="0" smtClean="0"/>
              <a:t>სლაიდის სათაური</a:t>
            </a:r>
            <a:endParaRPr lang="en-US" dirty="0"/>
          </a:p>
        </p:txBody>
      </p:sp>
      <p:sp>
        <p:nvSpPr>
          <p:cNvPr id="3" name="Text Placeholder 2"/>
          <p:cNvSpPr>
            <a:spLocks noGrp="1"/>
          </p:cNvSpPr>
          <p:nvPr>
            <p:ph type="body" idx="1"/>
          </p:nvPr>
        </p:nvSpPr>
        <p:spPr>
          <a:xfrm>
            <a:off x="457200" y="1214422"/>
            <a:ext cx="8229600" cy="4911741"/>
          </a:xfrm>
          <a:prstGeom prst="rect">
            <a:avLst/>
          </a:prstGeom>
        </p:spPr>
        <p:txBody>
          <a:bodyPr vert="horz" lIns="91440" tIns="45720" rIns="91440" bIns="45720" rtlCol="0">
            <a:normAutofit/>
          </a:body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3"/>
          </p:nvPr>
        </p:nvSpPr>
        <p:spPr>
          <a:xfrm>
            <a:off x="1285852" y="6356350"/>
            <a:ext cx="6215106"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001024" y="6356350"/>
            <a:ext cx="685776"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4486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spcBef>
          <a:spcPct val="0"/>
        </a:spcBef>
        <a:buNone/>
        <a:defRPr sz="2400" b="1" kern="1200" baseline="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323528" y="3501008"/>
            <a:ext cx="8458200" cy="1512168"/>
          </a:xfrm>
          <a:prstGeom prst="rect">
            <a:avLst/>
          </a:prstGeom>
          <a:noFill/>
        </p:spPr>
        <p:txBody>
          <a:bodyPr vert="horz" lIns="91440" tIns="45720" rIns="91440" bIns="45720" rtlCol="0" anchor="ctr">
            <a:normAutofit lnSpcReduction="10000"/>
          </a:bodyPr>
          <a:lstStyle>
            <a:lvl1pPr algn="ctr" defTabSz="914400" rtl="0" eaLnBrk="1" latinLnBrk="0" hangingPunct="1">
              <a:spcBef>
                <a:spcPct val="0"/>
              </a:spcBef>
              <a:buNone/>
              <a:defRPr sz="4000" b="1" kern="1200" baseline="0">
                <a:solidFill>
                  <a:srgbClr val="33373D"/>
                </a:solidFill>
                <a:latin typeface="BPG Algeti Compact"/>
                <a:ea typeface="+mj-ea"/>
                <a:cs typeface="+mj-cs"/>
              </a:defRPr>
            </a:lvl1pPr>
          </a:lstStyle>
          <a:p>
            <a:pPr>
              <a:defRPr/>
            </a:pPr>
            <a:r>
              <a:rPr lang="ka-GE" sz="2600" dirty="0" smtClean="0">
                <a:solidFill>
                  <a:schemeClr val="accent1">
                    <a:lumMod val="75000"/>
                  </a:schemeClr>
                </a:solidFill>
                <a:latin typeface="Sylfaen" pitchFamily="18" charset="0"/>
              </a:rPr>
              <a:t>პროგრამული ბიუჯეტირება</a:t>
            </a:r>
            <a:r>
              <a:rPr lang="en-US" sz="2600" dirty="0" smtClean="0">
                <a:solidFill>
                  <a:schemeClr val="accent1">
                    <a:lumMod val="75000"/>
                  </a:schemeClr>
                </a:solidFill>
                <a:latin typeface="Sylfaen" pitchFamily="18" charset="0"/>
              </a:rPr>
              <a:t> -</a:t>
            </a:r>
          </a:p>
          <a:p>
            <a:pPr>
              <a:defRPr/>
            </a:pPr>
            <a:r>
              <a:rPr lang="ka-GE" sz="2600" dirty="0" smtClean="0">
                <a:solidFill>
                  <a:schemeClr val="accent1">
                    <a:lumMod val="75000"/>
                  </a:schemeClr>
                </a:solidFill>
                <a:latin typeface="Sylfaen" pitchFamily="18" charset="0"/>
              </a:rPr>
              <a:t>საშუალოვადიანი სამოქმედო გეგმები</a:t>
            </a:r>
            <a:endParaRPr lang="en-US" sz="2600" dirty="0" smtClean="0">
              <a:solidFill>
                <a:schemeClr val="accent1">
                  <a:lumMod val="75000"/>
                </a:schemeClr>
              </a:solidFill>
              <a:latin typeface="Sylfaen" pitchFamily="18" charset="0"/>
            </a:endParaRPr>
          </a:p>
          <a:p>
            <a:pPr>
              <a:defRPr/>
            </a:pPr>
            <a:endParaRPr lang="en-US" sz="3200" b="0" dirty="0">
              <a:solidFill>
                <a:schemeClr val="tx1"/>
              </a:solidFill>
              <a:latin typeface="Sylfaen" pitchFamily="18" charset="0"/>
            </a:endParaRPr>
          </a:p>
          <a:p>
            <a:pPr>
              <a:defRPr/>
            </a:pPr>
            <a:r>
              <a:rPr lang="en-US" sz="1200" dirty="0" smtClean="0">
                <a:solidFill>
                  <a:schemeClr val="tx1"/>
                </a:solidFill>
                <a:latin typeface="Sylfaen" pitchFamily="18" charset="0"/>
              </a:rPr>
              <a:t>2015</a:t>
            </a:r>
            <a:r>
              <a:rPr lang="ka-GE" sz="1200" dirty="0">
                <a:solidFill>
                  <a:schemeClr val="tx1"/>
                </a:solidFill>
                <a:latin typeface="Sylfaen" pitchFamily="18" charset="0"/>
              </a:rPr>
              <a:t> </a:t>
            </a:r>
            <a:r>
              <a:rPr lang="ka-GE" sz="1200" dirty="0" smtClean="0">
                <a:solidFill>
                  <a:schemeClr val="tx1"/>
                </a:solidFill>
                <a:latin typeface="Sylfaen" pitchFamily="18" charset="0"/>
              </a:rPr>
              <a:t>წელი</a:t>
            </a:r>
          </a:p>
        </p:txBody>
      </p:sp>
    </p:spTree>
    <p:extLst>
      <p:ext uri="{BB962C8B-B14F-4D97-AF65-F5344CB8AC3E}">
        <p14:creationId xmlns:p14="http://schemas.microsoft.com/office/powerpoint/2010/main" val="3106536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4290"/>
            <a:ext cx="7992888" cy="609600"/>
          </a:xfrm>
        </p:spPr>
        <p:txBody>
          <a:bodyPr/>
          <a:lstStyle/>
          <a:p>
            <a:r>
              <a:rPr lang="ka-GE" sz="2000" dirty="0">
                <a:latin typeface="Sylfaen" pitchFamily="18" charset="0"/>
              </a:rPr>
              <a:t>რას უნდა მოიცავდეს საშუალოვადიანი გეგმები</a:t>
            </a:r>
            <a:endParaRPr lang="en-US" sz="2000" dirty="0">
              <a:latin typeface="Sylfaen" pitchFamily="18" charset="0"/>
            </a:endParaRPr>
          </a:p>
        </p:txBody>
      </p:sp>
      <p:sp>
        <p:nvSpPr>
          <p:cNvPr id="3" name="Content Placeholder 2"/>
          <p:cNvSpPr>
            <a:spLocks noGrp="1"/>
          </p:cNvSpPr>
          <p:nvPr>
            <p:ph idx="1"/>
          </p:nvPr>
        </p:nvSpPr>
        <p:spPr>
          <a:xfrm>
            <a:off x="457200" y="1214422"/>
            <a:ext cx="8229600" cy="5526946"/>
          </a:xfrm>
        </p:spPr>
        <p:txBody>
          <a:bodyPr>
            <a:noAutofit/>
          </a:bodyPr>
          <a:lstStyle/>
          <a:p>
            <a:pPr algn="just"/>
            <a:r>
              <a:rPr lang="ka-GE" sz="1200" dirty="0">
                <a:solidFill>
                  <a:schemeClr val="accent1">
                    <a:lumMod val="75000"/>
                  </a:schemeClr>
                </a:solidFill>
                <a:latin typeface="Sylfaen" pitchFamily="18" charset="0"/>
              </a:rPr>
              <a:t>საშუალოვადიანი გეგმის შედგენისას (რომელიც ყოველწლიურად განახლებადი 4 წლიანი დოკუმენტია) სამინისტროებმა უნდა იხელმძღვანელონ გეგმის შედგენის მომენტში მოქმედი ქვეყნის ძირითადი მონაცემებისა და მიმართულებების დოკუმენტით მათთვის განსაზღვრული დაფინანსების საორიენტაციო მოცულობებიდან გამომდინარე და ღონისძიებების დაფინანსებისათვის თუ არსებობს დამატებით დაფინანსების მოზიდვის საჭიროება მათ შესახებ ცალკე უნდა გაკეთდეს მითითება</a:t>
            </a:r>
            <a:r>
              <a:rPr lang="ka-GE" sz="1200" dirty="0" smtClean="0">
                <a:solidFill>
                  <a:schemeClr val="accent1">
                    <a:lumMod val="75000"/>
                  </a:schemeClr>
                </a:solidFill>
                <a:latin typeface="Sylfaen" pitchFamily="18" charset="0"/>
              </a:rPr>
              <a:t>.</a:t>
            </a:r>
            <a:endParaRPr lang="en-US" sz="1200" dirty="0" smtClean="0">
              <a:solidFill>
                <a:schemeClr val="accent1">
                  <a:lumMod val="75000"/>
                </a:schemeClr>
              </a:solidFill>
              <a:latin typeface="Sylfaen" pitchFamily="18" charset="0"/>
            </a:endParaRPr>
          </a:p>
          <a:p>
            <a:pPr algn="just"/>
            <a:endParaRPr lang="en-US" sz="1400" dirty="0">
              <a:solidFill>
                <a:schemeClr val="accent1">
                  <a:lumMod val="75000"/>
                </a:schemeClr>
              </a:solidFill>
              <a:latin typeface="Sylfaen" pitchFamily="18" charset="0"/>
            </a:endParaRPr>
          </a:p>
          <a:p>
            <a:pPr marL="0" indent="0">
              <a:buNone/>
            </a:pPr>
            <a:r>
              <a:rPr lang="ka-GE" sz="1400" b="1" dirty="0">
                <a:solidFill>
                  <a:schemeClr val="accent1">
                    <a:lumMod val="75000"/>
                  </a:schemeClr>
                </a:solidFill>
                <a:latin typeface="Sylfaen" pitchFamily="18" charset="0"/>
              </a:rPr>
              <a:t>სამოქმედო გეგმის თითეული ღონისძიებისთვის სასურველია წარმოდგენილი  </a:t>
            </a:r>
            <a:r>
              <a:rPr lang="ka-GE" sz="1400" b="1" dirty="0" smtClean="0">
                <a:solidFill>
                  <a:schemeClr val="accent1">
                    <a:lumMod val="75000"/>
                  </a:schemeClr>
                </a:solidFill>
                <a:latin typeface="Sylfaen" pitchFamily="18" charset="0"/>
              </a:rPr>
              <a:t>იყოს:</a:t>
            </a:r>
            <a:endParaRPr lang="en-US" sz="1400" b="1" dirty="0" smtClean="0">
              <a:solidFill>
                <a:schemeClr val="accent1">
                  <a:lumMod val="75000"/>
                </a:schemeClr>
              </a:solidFill>
              <a:latin typeface="Sylfaen" pitchFamily="18" charset="0"/>
            </a:endParaRPr>
          </a:p>
          <a:p>
            <a:pPr lvl="1" algn="just">
              <a:buFont typeface="Wingdings" pitchFamily="2" charset="2"/>
              <a:buChar char="Ø"/>
            </a:pPr>
            <a:r>
              <a:rPr lang="ka-GE" sz="1600" dirty="0" smtClean="0">
                <a:solidFill>
                  <a:schemeClr val="accent1">
                    <a:lumMod val="75000"/>
                  </a:schemeClr>
                </a:solidFill>
                <a:latin typeface="Sylfaen" pitchFamily="18" charset="0"/>
              </a:rPr>
              <a:t>ღონისძიების არსი;</a:t>
            </a:r>
            <a:endParaRPr lang="en-US" sz="1600" dirty="0" smtClean="0">
              <a:solidFill>
                <a:schemeClr val="accent1">
                  <a:lumMod val="75000"/>
                </a:schemeClr>
              </a:solidFill>
              <a:latin typeface="Sylfaen" pitchFamily="18" charset="0"/>
            </a:endParaRPr>
          </a:p>
          <a:p>
            <a:pPr lvl="1" algn="just">
              <a:buFont typeface="Wingdings" pitchFamily="2" charset="2"/>
              <a:buChar char="Ø"/>
            </a:pPr>
            <a:r>
              <a:rPr lang="ka-GE" sz="1600" dirty="0" smtClean="0">
                <a:solidFill>
                  <a:schemeClr val="accent1">
                    <a:lumMod val="75000"/>
                  </a:schemeClr>
                </a:solidFill>
                <a:latin typeface="Sylfaen" pitchFamily="18" charset="0"/>
              </a:rPr>
              <a:t>განმახორციელებელი;</a:t>
            </a:r>
          </a:p>
          <a:p>
            <a:pPr lvl="1" algn="just">
              <a:buFont typeface="Wingdings" pitchFamily="2" charset="2"/>
              <a:buChar char="Ø"/>
            </a:pPr>
            <a:r>
              <a:rPr lang="ka-GE" sz="1600" dirty="0" smtClean="0">
                <a:solidFill>
                  <a:schemeClr val="accent1">
                    <a:lumMod val="75000"/>
                  </a:schemeClr>
                </a:solidFill>
                <a:latin typeface="Sylfaen" pitchFamily="18" charset="0"/>
              </a:rPr>
              <a:t>ღონისძიების </a:t>
            </a:r>
            <a:r>
              <a:rPr lang="ka-GE" sz="1600" b="1" dirty="0">
                <a:solidFill>
                  <a:schemeClr val="accent1">
                    <a:lumMod val="75000"/>
                  </a:schemeClr>
                </a:solidFill>
                <a:latin typeface="Sylfaen" pitchFamily="18" charset="0"/>
              </a:rPr>
              <a:t>საბაზისო მაჩვენებელი </a:t>
            </a:r>
            <a:r>
              <a:rPr lang="ka-GE" sz="1600" dirty="0">
                <a:solidFill>
                  <a:schemeClr val="accent1">
                    <a:lumMod val="75000"/>
                  </a:schemeClr>
                </a:solidFill>
                <a:latin typeface="Sylfaen" pitchFamily="18" charset="0"/>
              </a:rPr>
              <a:t>და ღონისძიების განხორციელების შედეგად მისაღები </a:t>
            </a:r>
            <a:r>
              <a:rPr lang="ka-GE" sz="1600" b="1" dirty="0">
                <a:solidFill>
                  <a:schemeClr val="accent1">
                    <a:lumMod val="75000"/>
                  </a:schemeClr>
                </a:solidFill>
                <a:latin typeface="Sylfaen" pitchFamily="18" charset="0"/>
              </a:rPr>
              <a:t>სამიზნე მაჩვენებელი</a:t>
            </a:r>
            <a:r>
              <a:rPr lang="ka-GE" sz="1600" dirty="0" smtClean="0">
                <a:solidFill>
                  <a:schemeClr val="accent1">
                    <a:lumMod val="75000"/>
                  </a:schemeClr>
                </a:solidFill>
                <a:latin typeface="Sylfaen" pitchFamily="18" charset="0"/>
              </a:rPr>
              <a:t>; </a:t>
            </a:r>
            <a:endParaRPr lang="en-US" sz="1600" dirty="0" smtClean="0">
              <a:solidFill>
                <a:schemeClr val="accent1">
                  <a:lumMod val="75000"/>
                </a:schemeClr>
              </a:solidFill>
              <a:latin typeface="Sylfaen" pitchFamily="18" charset="0"/>
            </a:endParaRPr>
          </a:p>
          <a:p>
            <a:pPr lvl="1" algn="just">
              <a:buFont typeface="Wingdings" pitchFamily="2" charset="2"/>
              <a:buChar char="Ø"/>
            </a:pPr>
            <a:r>
              <a:rPr lang="ka-GE" sz="1600" dirty="0" smtClean="0">
                <a:solidFill>
                  <a:schemeClr val="accent1">
                    <a:lumMod val="75000"/>
                  </a:schemeClr>
                </a:solidFill>
                <a:latin typeface="Sylfaen" pitchFamily="18" charset="0"/>
              </a:rPr>
              <a:t>დაფინანსების </a:t>
            </a:r>
            <a:r>
              <a:rPr lang="ka-GE" sz="1600" dirty="0">
                <a:solidFill>
                  <a:schemeClr val="accent1">
                    <a:lumMod val="75000"/>
                  </a:schemeClr>
                </a:solidFill>
                <a:latin typeface="Sylfaen" pitchFamily="18" charset="0"/>
              </a:rPr>
              <a:t>წყარო;</a:t>
            </a:r>
            <a:endParaRPr lang="en-US" sz="1600" dirty="0">
              <a:solidFill>
                <a:schemeClr val="accent1">
                  <a:lumMod val="75000"/>
                </a:schemeClr>
              </a:solidFill>
              <a:latin typeface="Sylfaen" pitchFamily="18" charset="0"/>
            </a:endParaRPr>
          </a:p>
          <a:p>
            <a:pPr lvl="1" algn="just">
              <a:buFont typeface="Wingdings" pitchFamily="2" charset="2"/>
              <a:buChar char="Ø"/>
            </a:pPr>
            <a:r>
              <a:rPr lang="ka-GE" sz="1600" dirty="0" smtClean="0">
                <a:solidFill>
                  <a:schemeClr val="accent1">
                    <a:lumMod val="75000"/>
                  </a:schemeClr>
                </a:solidFill>
                <a:latin typeface="Sylfaen" pitchFamily="18" charset="0"/>
              </a:rPr>
              <a:t>ღონისძების </a:t>
            </a:r>
            <a:r>
              <a:rPr lang="ka-GE" sz="1600" dirty="0">
                <a:solidFill>
                  <a:schemeClr val="accent1">
                    <a:lumMod val="75000"/>
                  </a:schemeClr>
                </a:solidFill>
                <a:latin typeface="Sylfaen" pitchFamily="18" charset="0"/>
              </a:rPr>
              <a:t>განხორციელებისათვის საჭირო ხარჯთაღრიცხვა არსებული დაფინანსების პირობებში და მთლიანობაში (თუ ღონისძიება დამატებით დაფინანსების შემთხვევაში შესაძლოა სხვაგვარად განვითარდეს);</a:t>
            </a:r>
            <a:endParaRPr lang="en-US" sz="1600" dirty="0">
              <a:solidFill>
                <a:schemeClr val="accent1">
                  <a:lumMod val="75000"/>
                </a:schemeClr>
              </a:solidFill>
              <a:latin typeface="Sylfaen" pitchFamily="18" charset="0"/>
            </a:endParaRPr>
          </a:p>
          <a:p>
            <a:pPr lvl="1" algn="just">
              <a:buFont typeface="Wingdings" pitchFamily="2" charset="2"/>
              <a:buChar char="Ø"/>
            </a:pPr>
            <a:r>
              <a:rPr lang="ka-GE" sz="1600" dirty="0" smtClean="0">
                <a:solidFill>
                  <a:schemeClr val="accent1">
                    <a:lumMod val="75000"/>
                  </a:schemeClr>
                </a:solidFill>
                <a:latin typeface="Sylfaen" pitchFamily="18" charset="0"/>
              </a:rPr>
              <a:t>დამატებით </a:t>
            </a:r>
            <a:r>
              <a:rPr lang="ka-GE" sz="1600" dirty="0">
                <a:solidFill>
                  <a:schemeClr val="accent1">
                    <a:lumMod val="75000"/>
                  </a:schemeClr>
                </a:solidFill>
                <a:latin typeface="Sylfaen" pitchFamily="18" charset="0"/>
              </a:rPr>
              <a:t>წყაროს არსებობის შემთხვევაში სამიზნე მაჩვენებლებში ცვლილება;</a:t>
            </a:r>
            <a:endParaRPr lang="en-US" sz="1600" dirty="0">
              <a:solidFill>
                <a:schemeClr val="accent1">
                  <a:lumMod val="75000"/>
                </a:schemeClr>
              </a:solidFill>
              <a:latin typeface="Sylfaen" pitchFamily="18" charset="0"/>
            </a:endParaRPr>
          </a:p>
          <a:p>
            <a:pPr lvl="1" algn="just">
              <a:buFont typeface="Wingdings" pitchFamily="2" charset="2"/>
              <a:buChar char="Ø"/>
            </a:pPr>
            <a:r>
              <a:rPr lang="ka-GE" sz="1600" dirty="0" smtClean="0">
                <a:solidFill>
                  <a:schemeClr val="accent1">
                    <a:lumMod val="75000"/>
                  </a:schemeClr>
                </a:solidFill>
                <a:latin typeface="Sylfaen" pitchFamily="18" charset="0"/>
              </a:rPr>
              <a:t>ინფორმაცია </a:t>
            </a:r>
            <a:r>
              <a:rPr lang="ka-GE" sz="1600" dirty="0">
                <a:solidFill>
                  <a:schemeClr val="accent1">
                    <a:lumMod val="75000"/>
                  </a:schemeClr>
                </a:solidFill>
                <a:latin typeface="Sylfaen" pitchFamily="18" charset="0"/>
              </a:rPr>
              <a:t>იმის შესახებ, ღონისძიება წარმოადგენს არსებული პროგრამის არსებული გზით გაგრძელების ნაწილს თუ უკავშირდება რეფორმას, ახალ პოლიტიკას ან ახალ პროგრამას.</a:t>
            </a:r>
            <a:endParaRPr lang="en-US" sz="1600" dirty="0">
              <a:solidFill>
                <a:schemeClr val="accent1">
                  <a:lumMod val="75000"/>
                </a:schemeClr>
              </a:solidFill>
              <a:latin typeface="Sylfaen" pitchFamily="18" charset="0"/>
            </a:endParaRPr>
          </a:p>
          <a:p>
            <a:pPr lvl="2" algn="just"/>
            <a:endParaRPr lang="en-US" sz="1600" dirty="0">
              <a:solidFill>
                <a:schemeClr val="accent1">
                  <a:lumMod val="75000"/>
                </a:schemeClr>
              </a:solidFill>
              <a:latin typeface="Sylfaen" pitchFamily="18" charset="0"/>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4039132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2000" dirty="0" smtClean="0">
                <a:latin typeface="Sylfaen" pitchFamily="18" charset="0"/>
              </a:rPr>
              <a:t>შეფასების ინდიკატორები</a:t>
            </a:r>
            <a:r>
              <a:rPr lang="en-US" dirty="0"/>
              <a:t/>
            </a:r>
            <a:br>
              <a:rPr lang="en-US" dirty="0"/>
            </a:br>
            <a:endParaRPr lang="en-US" dirty="0"/>
          </a:p>
        </p:txBody>
      </p:sp>
      <p:sp>
        <p:nvSpPr>
          <p:cNvPr id="3" name="Content Placeholder 2"/>
          <p:cNvSpPr>
            <a:spLocks noGrp="1"/>
          </p:cNvSpPr>
          <p:nvPr>
            <p:ph idx="1"/>
          </p:nvPr>
        </p:nvSpPr>
        <p:spPr>
          <a:xfrm>
            <a:off x="457200" y="1214422"/>
            <a:ext cx="8229600" cy="5454938"/>
          </a:xfrm>
        </p:spPr>
        <p:txBody>
          <a:bodyPr>
            <a:normAutofit/>
          </a:bodyPr>
          <a:lstStyle/>
          <a:p>
            <a:pPr marL="0" indent="0" algn="just">
              <a:buNone/>
            </a:pPr>
            <a:r>
              <a:rPr lang="ka-GE" sz="1600" dirty="0" smtClean="0">
                <a:solidFill>
                  <a:schemeClr val="accent1">
                    <a:lumMod val="75000"/>
                  </a:schemeClr>
                </a:solidFill>
                <a:latin typeface="Sylfaen" pitchFamily="18" charset="0"/>
              </a:rPr>
              <a:t>შეფასების</a:t>
            </a:r>
            <a:r>
              <a:rPr lang="en-US" sz="1600" dirty="0" smtClean="0">
                <a:solidFill>
                  <a:schemeClr val="accent1">
                    <a:lumMod val="75000"/>
                  </a:schemeClr>
                </a:solidFill>
                <a:latin typeface="Sylfaen" pitchFamily="18" charset="0"/>
              </a:rPr>
              <a:t> </a:t>
            </a:r>
            <a:r>
              <a:rPr lang="en-US" sz="1600" dirty="0">
                <a:solidFill>
                  <a:schemeClr val="accent1">
                    <a:lumMod val="75000"/>
                  </a:schemeClr>
                </a:solidFill>
                <a:latin typeface="Sylfaen" pitchFamily="18" charset="0"/>
              </a:rPr>
              <a:t>ინდიკატორი წარმოადგენს მიღწეული შედეგების შეფასების საშუალებას, თუ რამდენად </a:t>
            </a:r>
            <a:r>
              <a:rPr lang="en-US" sz="1600" dirty="0" err="1">
                <a:solidFill>
                  <a:schemeClr val="accent1">
                    <a:lumMod val="75000"/>
                  </a:schemeClr>
                </a:solidFill>
                <a:latin typeface="Sylfaen" pitchFamily="18" charset="0"/>
              </a:rPr>
              <a:t>აღწევს</a:t>
            </a:r>
            <a:r>
              <a:rPr lang="en-US" sz="1600" dirty="0">
                <a:solidFill>
                  <a:schemeClr val="accent1">
                    <a:lumMod val="75000"/>
                  </a:schemeClr>
                </a:solidFill>
                <a:latin typeface="Sylfaen" pitchFamily="18" charset="0"/>
              </a:rPr>
              <a:t> </a:t>
            </a:r>
            <a:r>
              <a:rPr lang="en-US" sz="1600" dirty="0" err="1" smtClean="0">
                <a:solidFill>
                  <a:schemeClr val="accent1">
                    <a:lumMod val="75000"/>
                  </a:schemeClr>
                </a:solidFill>
                <a:latin typeface="Sylfaen" pitchFamily="18" charset="0"/>
              </a:rPr>
              <a:t>პროგრამა</a:t>
            </a:r>
            <a:r>
              <a:rPr lang="en-US" sz="1600" dirty="0" smtClean="0">
                <a:solidFill>
                  <a:schemeClr val="accent1">
                    <a:lumMod val="75000"/>
                  </a:schemeClr>
                </a:solidFill>
                <a:latin typeface="Sylfaen" pitchFamily="18" charset="0"/>
              </a:rPr>
              <a:t> </a:t>
            </a:r>
            <a:r>
              <a:rPr lang="en-US" sz="1600" dirty="0">
                <a:solidFill>
                  <a:schemeClr val="accent1">
                    <a:lumMod val="75000"/>
                  </a:schemeClr>
                </a:solidFill>
                <a:latin typeface="Sylfaen" pitchFamily="18" charset="0"/>
              </a:rPr>
              <a:t>დასახულ </a:t>
            </a:r>
            <a:r>
              <a:rPr lang="en-US" sz="1600" dirty="0" err="1">
                <a:solidFill>
                  <a:schemeClr val="accent1">
                    <a:lumMod val="75000"/>
                  </a:schemeClr>
                </a:solidFill>
                <a:latin typeface="Sylfaen" pitchFamily="18" charset="0"/>
              </a:rPr>
              <a:t>მიზნებს</a:t>
            </a:r>
            <a:r>
              <a:rPr lang="en-US" sz="1600" dirty="0" smtClean="0">
                <a:solidFill>
                  <a:schemeClr val="accent1">
                    <a:lumMod val="75000"/>
                  </a:schemeClr>
                </a:solidFill>
                <a:latin typeface="Sylfaen" pitchFamily="18" charset="0"/>
              </a:rPr>
              <a:t>.</a:t>
            </a:r>
          </a:p>
          <a:p>
            <a:pPr marL="0" indent="0" algn="just">
              <a:buNone/>
            </a:pPr>
            <a:endParaRPr lang="en-US" sz="1600" dirty="0" smtClean="0">
              <a:solidFill>
                <a:schemeClr val="accent1">
                  <a:lumMod val="75000"/>
                </a:schemeClr>
              </a:solidFill>
              <a:latin typeface="Sylfaen" pitchFamily="18" charset="0"/>
            </a:endParaRPr>
          </a:p>
          <a:p>
            <a:pPr marL="0" indent="0" algn="just">
              <a:buNone/>
            </a:pPr>
            <a:r>
              <a:rPr lang="ka-GE" sz="1600" dirty="0" smtClean="0">
                <a:solidFill>
                  <a:schemeClr val="accent1">
                    <a:lumMod val="75000"/>
                  </a:schemeClr>
                </a:solidFill>
                <a:latin typeface="Sylfaen" pitchFamily="18" charset="0"/>
              </a:rPr>
              <a:t>შეფასების </a:t>
            </a:r>
            <a:r>
              <a:rPr lang="en-US" sz="1600" dirty="0" err="1" smtClean="0">
                <a:solidFill>
                  <a:schemeClr val="accent1">
                    <a:lumMod val="75000"/>
                  </a:schemeClr>
                </a:solidFill>
                <a:latin typeface="Sylfaen" pitchFamily="18" charset="0"/>
              </a:rPr>
              <a:t>ინდიკატორი</a:t>
            </a:r>
            <a:r>
              <a:rPr lang="en-US" sz="1600" dirty="0" smtClean="0">
                <a:solidFill>
                  <a:schemeClr val="accent1">
                    <a:lumMod val="75000"/>
                  </a:schemeClr>
                </a:solidFill>
                <a:latin typeface="Sylfaen" pitchFamily="18" charset="0"/>
              </a:rPr>
              <a:t> </a:t>
            </a:r>
            <a:r>
              <a:rPr lang="en-US" sz="1600" dirty="0">
                <a:solidFill>
                  <a:schemeClr val="accent1">
                    <a:lumMod val="75000"/>
                  </a:schemeClr>
                </a:solidFill>
                <a:latin typeface="Sylfaen" pitchFamily="18" charset="0"/>
              </a:rPr>
              <a:t>უნდა ზომავდეს მიზანს, რომელიც არის რეალისტური და მიღწევადი. </a:t>
            </a:r>
            <a:r>
              <a:rPr lang="en-US" sz="1600" dirty="0" err="1">
                <a:solidFill>
                  <a:schemeClr val="accent1">
                    <a:lumMod val="75000"/>
                  </a:schemeClr>
                </a:solidFill>
                <a:latin typeface="Sylfaen" pitchFamily="18" charset="0"/>
              </a:rPr>
              <a:t>შეფასების</a:t>
            </a:r>
            <a:r>
              <a:rPr lang="en-US" sz="1600" dirty="0">
                <a:solidFill>
                  <a:schemeClr val="accent1">
                    <a:lumMod val="75000"/>
                  </a:schemeClr>
                </a:solidFill>
                <a:latin typeface="Sylfaen" pitchFamily="18" charset="0"/>
              </a:rPr>
              <a:t> </a:t>
            </a:r>
            <a:r>
              <a:rPr lang="en-US" sz="1600" dirty="0" err="1" smtClean="0">
                <a:solidFill>
                  <a:schemeClr val="accent1">
                    <a:lumMod val="75000"/>
                  </a:schemeClr>
                </a:solidFill>
                <a:latin typeface="Sylfaen" pitchFamily="18" charset="0"/>
              </a:rPr>
              <a:t>ინდიკატორები</a:t>
            </a:r>
            <a:r>
              <a:rPr lang="ka-GE" sz="1600" dirty="0" smtClean="0">
                <a:solidFill>
                  <a:schemeClr val="accent1">
                    <a:lumMod val="75000"/>
                  </a:schemeClr>
                </a:solidFill>
                <a:latin typeface="Sylfaen" pitchFamily="18" charset="0"/>
              </a:rPr>
              <a:t> </a:t>
            </a:r>
            <a:r>
              <a:rPr lang="en-US" sz="1600" dirty="0" err="1" smtClean="0">
                <a:solidFill>
                  <a:schemeClr val="accent1">
                    <a:lumMod val="75000"/>
                  </a:schemeClr>
                </a:solidFill>
                <a:latin typeface="Sylfaen" pitchFamily="18" charset="0"/>
              </a:rPr>
              <a:t>უნდა</a:t>
            </a:r>
            <a:r>
              <a:rPr lang="en-US" sz="1600" dirty="0" smtClean="0">
                <a:solidFill>
                  <a:schemeClr val="accent1">
                    <a:lumMod val="75000"/>
                  </a:schemeClr>
                </a:solidFill>
                <a:latin typeface="Sylfaen" pitchFamily="18" charset="0"/>
              </a:rPr>
              <a:t> </a:t>
            </a:r>
            <a:r>
              <a:rPr lang="en-US" sz="1600" dirty="0" err="1" smtClean="0">
                <a:solidFill>
                  <a:schemeClr val="accent1">
                    <a:lumMod val="75000"/>
                  </a:schemeClr>
                </a:solidFill>
                <a:latin typeface="Sylfaen" pitchFamily="18" charset="0"/>
              </a:rPr>
              <a:t>იყოს</a:t>
            </a:r>
            <a:r>
              <a:rPr lang="en-US" sz="1600" dirty="0" smtClean="0">
                <a:solidFill>
                  <a:schemeClr val="accent1">
                    <a:lumMod val="75000"/>
                  </a:schemeClr>
                </a:solidFill>
                <a:latin typeface="Sylfaen" pitchFamily="18" charset="0"/>
              </a:rPr>
              <a:t>:</a:t>
            </a:r>
          </a:p>
          <a:p>
            <a:pPr marL="0" indent="0" algn="just">
              <a:buNone/>
            </a:pPr>
            <a:endParaRPr lang="en-US" sz="1600" dirty="0">
              <a:solidFill>
                <a:schemeClr val="accent1">
                  <a:lumMod val="75000"/>
                </a:schemeClr>
              </a:solidFill>
              <a:latin typeface="Sylfaen" pitchFamily="18" charset="0"/>
            </a:endParaRPr>
          </a:p>
          <a:p>
            <a:pPr lvl="2" algn="just"/>
            <a:r>
              <a:rPr lang="en-US" sz="1600" b="1" dirty="0" err="1" smtClean="0">
                <a:solidFill>
                  <a:schemeClr val="accent1">
                    <a:lumMod val="75000"/>
                  </a:schemeClr>
                </a:solidFill>
                <a:latin typeface="Sylfaen" pitchFamily="18" charset="0"/>
              </a:rPr>
              <a:t>კონკრეტული</a:t>
            </a:r>
            <a:r>
              <a:rPr lang="en-US" sz="1600" b="1" dirty="0" smtClean="0">
                <a:solidFill>
                  <a:schemeClr val="accent1">
                    <a:lumMod val="75000"/>
                  </a:schemeClr>
                </a:solidFill>
                <a:latin typeface="Sylfaen" pitchFamily="18" charset="0"/>
              </a:rPr>
              <a:t> </a:t>
            </a:r>
            <a:r>
              <a:rPr lang="en-US" sz="1600" dirty="0">
                <a:solidFill>
                  <a:schemeClr val="accent1">
                    <a:lumMod val="75000"/>
                  </a:schemeClr>
                </a:solidFill>
                <a:latin typeface="Sylfaen" pitchFamily="18" charset="0"/>
              </a:rPr>
              <a:t>- ნათელი და ადვილად აღსაქმელი, რათა ყველა დაინტერესებულმა მხარემ შეძლოს მისი გაგება</a:t>
            </a:r>
            <a:r>
              <a:rPr lang="ka-GE" sz="1600" dirty="0">
                <a:solidFill>
                  <a:schemeClr val="accent1">
                    <a:lumMod val="75000"/>
                  </a:schemeClr>
                </a:solidFill>
                <a:latin typeface="Sylfaen" pitchFamily="18" charset="0"/>
              </a:rPr>
              <a:t>; </a:t>
            </a:r>
            <a:endParaRPr lang="en-US" sz="1600" dirty="0">
              <a:solidFill>
                <a:schemeClr val="accent1">
                  <a:lumMod val="75000"/>
                </a:schemeClr>
              </a:solidFill>
              <a:latin typeface="Sylfaen" pitchFamily="18" charset="0"/>
            </a:endParaRPr>
          </a:p>
          <a:p>
            <a:pPr lvl="2" algn="just"/>
            <a:r>
              <a:rPr lang="ka-GE" sz="1600" b="1" dirty="0">
                <a:solidFill>
                  <a:schemeClr val="accent1">
                    <a:lumMod val="75000"/>
                  </a:schemeClr>
                </a:solidFill>
                <a:latin typeface="Sylfaen" pitchFamily="18" charset="0"/>
              </a:rPr>
              <a:t>გაზ</a:t>
            </a:r>
            <a:r>
              <a:rPr lang="ka-GE" sz="1600" b="1" dirty="0" smtClean="0">
                <a:solidFill>
                  <a:schemeClr val="accent1">
                    <a:lumMod val="75000"/>
                  </a:schemeClr>
                </a:solidFill>
                <a:latin typeface="Sylfaen" pitchFamily="18" charset="0"/>
              </a:rPr>
              <a:t>ომვადი</a:t>
            </a:r>
            <a:r>
              <a:rPr lang="ka-GE" sz="1600" dirty="0" smtClean="0">
                <a:solidFill>
                  <a:schemeClr val="accent1">
                    <a:lumMod val="75000"/>
                  </a:schemeClr>
                </a:solidFill>
                <a:latin typeface="Sylfaen" pitchFamily="18" charset="0"/>
              </a:rPr>
              <a:t> </a:t>
            </a:r>
            <a:r>
              <a:rPr lang="ka-GE" sz="1600" dirty="0">
                <a:solidFill>
                  <a:schemeClr val="accent1">
                    <a:lumMod val="75000"/>
                  </a:schemeClr>
                </a:solidFill>
                <a:latin typeface="Sylfaen" pitchFamily="18" charset="0"/>
              </a:rPr>
              <a:t>- შესაძლებელი იყოს მიღწეული შედეგის შეფასება; </a:t>
            </a:r>
            <a:endParaRPr lang="en-US" sz="1600" dirty="0">
              <a:solidFill>
                <a:schemeClr val="accent1">
                  <a:lumMod val="75000"/>
                </a:schemeClr>
              </a:solidFill>
              <a:latin typeface="Sylfaen" pitchFamily="18" charset="0"/>
            </a:endParaRPr>
          </a:p>
          <a:p>
            <a:pPr lvl="2" algn="just"/>
            <a:r>
              <a:rPr lang="ka-GE" sz="1600" b="1" dirty="0" smtClean="0">
                <a:solidFill>
                  <a:schemeClr val="accent1">
                    <a:lumMod val="75000"/>
                  </a:schemeClr>
                </a:solidFill>
                <a:latin typeface="Sylfaen" pitchFamily="18" charset="0"/>
              </a:rPr>
              <a:t>მიღწევადი </a:t>
            </a:r>
            <a:r>
              <a:rPr lang="ka-GE" sz="1600" dirty="0">
                <a:solidFill>
                  <a:schemeClr val="accent1">
                    <a:lumMod val="75000"/>
                  </a:schemeClr>
                </a:solidFill>
                <a:latin typeface="Sylfaen" pitchFamily="18" charset="0"/>
              </a:rPr>
              <a:t>- შესაძლებელი უნდა იყოს მისი განხორციელება და არ უნდა მოხდეს მოსალოდნელი შედეგის ზედმეტად ოპტიმისტური ან პირიქით ზედმეტად პესიმისტური შეფასება; </a:t>
            </a:r>
            <a:endParaRPr lang="en-US" sz="1600" dirty="0">
              <a:solidFill>
                <a:schemeClr val="accent1">
                  <a:lumMod val="75000"/>
                </a:schemeClr>
              </a:solidFill>
              <a:latin typeface="Sylfaen" pitchFamily="18" charset="0"/>
            </a:endParaRPr>
          </a:p>
          <a:p>
            <a:pPr lvl="2" algn="just"/>
            <a:r>
              <a:rPr lang="ka-GE" sz="1600" b="1" dirty="0" smtClean="0">
                <a:solidFill>
                  <a:schemeClr val="accent1">
                    <a:lumMod val="75000"/>
                  </a:schemeClr>
                </a:solidFill>
                <a:latin typeface="Sylfaen" pitchFamily="18" charset="0"/>
              </a:rPr>
              <a:t>შესაბამისი </a:t>
            </a:r>
            <a:r>
              <a:rPr lang="ka-GE" sz="1600" dirty="0">
                <a:solidFill>
                  <a:schemeClr val="accent1">
                    <a:lumMod val="75000"/>
                  </a:schemeClr>
                </a:solidFill>
                <a:latin typeface="Sylfaen" pitchFamily="18" charset="0"/>
              </a:rPr>
              <a:t>- </a:t>
            </a:r>
            <a:r>
              <a:rPr lang="en-US" sz="1600" dirty="0">
                <a:solidFill>
                  <a:schemeClr val="accent1">
                    <a:lumMod val="75000"/>
                  </a:schemeClr>
                </a:solidFill>
                <a:latin typeface="Sylfaen" pitchFamily="18" charset="0"/>
              </a:rPr>
              <a:t>ინდიკატორი უნდა იქნეს შერჩეული მოსალოდნელი შედეგის შესაბამისად, ადეკვატურად უნდა ზომავდეს მას და უნდა იყოს რეალისტური</a:t>
            </a:r>
            <a:r>
              <a:rPr lang="ka-GE" sz="1600" dirty="0">
                <a:solidFill>
                  <a:schemeClr val="accent1">
                    <a:lumMod val="75000"/>
                  </a:schemeClr>
                </a:solidFill>
                <a:latin typeface="Sylfaen" pitchFamily="18" charset="0"/>
              </a:rPr>
              <a:t>;</a:t>
            </a:r>
            <a:endParaRPr lang="en-US" sz="1600" dirty="0">
              <a:solidFill>
                <a:schemeClr val="accent1">
                  <a:lumMod val="75000"/>
                </a:schemeClr>
              </a:solidFill>
              <a:latin typeface="Sylfaen" pitchFamily="18" charset="0"/>
            </a:endParaRPr>
          </a:p>
          <a:p>
            <a:pPr lvl="2" algn="just"/>
            <a:r>
              <a:rPr lang="ka-GE" sz="1600" b="1" dirty="0" smtClean="0">
                <a:solidFill>
                  <a:schemeClr val="accent1">
                    <a:lumMod val="75000"/>
                  </a:schemeClr>
                </a:solidFill>
                <a:latin typeface="Sylfaen" pitchFamily="18" charset="0"/>
              </a:rPr>
              <a:t>დროში </a:t>
            </a:r>
            <a:r>
              <a:rPr lang="ka-GE" sz="1600" b="1" dirty="0">
                <a:solidFill>
                  <a:schemeClr val="accent1">
                    <a:lumMod val="75000"/>
                  </a:schemeClr>
                </a:solidFill>
                <a:latin typeface="Sylfaen" pitchFamily="18" charset="0"/>
              </a:rPr>
              <a:t>გაწერილი </a:t>
            </a:r>
            <a:r>
              <a:rPr lang="ka-GE" sz="1600" dirty="0">
                <a:solidFill>
                  <a:schemeClr val="accent1">
                    <a:lumMod val="75000"/>
                  </a:schemeClr>
                </a:solidFill>
                <a:latin typeface="Sylfaen" pitchFamily="18" charset="0"/>
              </a:rPr>
              <a:t>- </a:t>
            </a:r>
            <a:r>
              <a:rPr lang="en-US" sz="1600" dirty="0">
                <a:solidFill>
                  <a:schemeClr val="accent1">
                    <a:lumMod val="75000"/>
                  </a:schemeClr>
                </a:solidFill>
                <a:latin typeface="Sylfaen" pitchFamily="18" charset="0"/>
              </a:rPr>
              <a:t>უნდა იძლეოდეს შესაძლებლობას მოხდეს მიღწეული შედეგების შეფასება დროის სხვადასხვა პერიოდში.</a:t>
            </a:r>
          </a:p>
          <a:p>
            <a:pPr algn="just"/>
            <a:endParaRPr lang="en-US" sz="1600" dirty="0">
              <a:latin typeface="Sylfaen" pitchFamily="18" charset="0"/>
            </a:endParaRPr>
          </a:p>
          <a:p>
            <a:pPr marL="0" indent="0" algn="just">
              <a:buNone/>
            </a:pPr>
            <a:endParaRPr lang="en-US" sz="1600" b="1" i="1" u="sng" dirty="0">
              <a:solidFill>
                <a:schemeClr val="accent1">
                  <a:lumMod val="75000"/>
                </a:schemeClr>
              </a:solidFill>
              <a:latin typeface="Sylfaen" pitchFamily="18" charset="0"/>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1987413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2000" dirty="0" smtClean="0">
                <a:latin typeface="Sylfaen" pitchFamily="18" charset="0"/>
              </a:rPr>
              <a:t>შეფასების ინდიკატორები</a:t>
            </a:r>
            <a:r>
              <a:rPr lang="en-US" dirty="0"/>
              <a:t/>
            </a:r>
            <a:br>
              <a:rPr lang="en-US" dirty="0"/>
            </a:br>
            <a:endParaRPr lang="en-US" dirty="0"/>
          </a:p>
        </p:txBody>
      </p:sp>
      <p:sp>
        <p:nvSpPr>
          <p:cNvPr id="3" name="Content Placeholder 2"/>
          <p:cNvSpPr>
            <a:spLocks noGrp="1"/>
          </p:cNvSpPr>
          <p:nvPr>
            <p:ph idx="1"/>
          </p:nvPr>
        </p:nvSpPr>
        <p:spPr>
          <a:xfrm>
            <a:off x="457200" y="1214422"/>
            <a:ext cx="8229600" cy="5454938"/>
          </a:xfrm>
        </p:spPr>
        <p:txBody>
          <a:bodyPr>
            <a:normAutofit/>
          </a:bodyPr>
          <a:lstStyle/>
          <a:p>
            <a:pPr marL="0" indent="0" algn="just">
              <a:buNone/>
            </a:pPr>
            <a:r>
              <a:rPr lang="en-US" sz="1600" dirty="0">
                <a:solidFill>
                  <a:schemeClr val="accent1">
                    <a:lumMod val="75000"/>
                  </a:schemeClr>
                </a:solidFill>
                <a:latin typeface="Sylfaen" pitchFamily="18" charset="0"/>
              </a:rPr>
              <a:t>შესრულების შეფასების ინდიკატორები შეიძლება იყოს რაოდენობრივი, ხარჯზე მიბმული, ხარისხობრივი, ეფექტიანობის ან/და ეფექტურობის და ყველა მათგანი უნდა აკმაყოფილებდეს გადამოწმებადობის </a:t>
            </a:r>
            <a:r>
              <a:rPr lang="en-US" sz="1600" dirty="0" err="1">
                <a:solidFill>
                  <a:schemeClr val="accent1">
                    <a:lumMod val="75000"/>
                  </a:schemeClr>
                </a:solidFill>
                <a:latin typeface="Sylfaen" pitchFamily="18" charset="0"/>
              </a:rPr>
              <a:t>პრინციპს</a:t>
            </a:r>
            <a:r>
              <a:rPr lang="en-US" sz="1600" dirty="0" smtClean="0">
                <a:solidFill>
                  <a:schemeClr val="accent1">
                    <a:lumMod val="75000"/>
                  </a:schemeClr>
                </a:solidFill>
                <a:latin typeface="Sylfaen" pitchFamily="18" charset="0"/>
              </a:rPr>
              <a:t>.</a:t>
            </a:r>
          </a:p>
          <a:p>
            <a:pPr marL="0" indent="0" algn="just">
              <a:buNone/>
            </a:pPr>
            <a:endParaRPr lang="en-US" sz="1600" dirty="0">
              <a:solidFill>
                <a:schemeClr val="accent1">
                  <a:lumMod val="75000"/>
                </a:schemeClr>
              </a:solidFill>
              <a:latin typeface="Sylfaen" pitchFamily="18" charset="0"/>
            </a:endParaRPr>
          </a:p>
          <a:p>
            <a:pPr lvl="2" algn="just"/>
            <a:r>
              <a:rPr lang="en-US" sz="1600" b="1" dirty="0" err="1" smtClean="0">
                <a:solidFill>
                  <a:schemeClr val="accent1">
                    <a:lumMod val="75000"/>
                  </a:schemeClr>
                </a:solidFill>
                <a:latin typeface="Sylfaen" pitchFamily="18" charset="0"/>
              </a:rPr>
              <a:t>რაოდენობრივი</a:t>
            </a:r>
            <a:r>
              <a:rPr lang="en-US" sz="1600" dirty="0" smtClean="0">
                <a:solidFill>
                  <a:schemeClr val="accent1">
                    <a:lumMod val="75000"/>
                  </a:schemeClr>
                </a:solidFill>
                <a:latin typeface="Sylfaen" pitchFamily="18" charset="0"/>
              </a:rPr>
              <a:t> </a:t>
            </a:r>
            <a:r>
              <a:rPr lang="en-US" sz="1600" dirty="0">
                <a:solidFill>
                  <a:schemeClr val="accent1">
                    <a:lumMod val="75000"/>
                  </a:schemeClr>
                </a:solidFill>
                <a:latin typeface="Sylfaen" pitchFamily="18" charset="0"/>
              </a:rPr>
              <a:t>ინდიკატორები აღწერს პროგრამის/ქვეპროგრამის ფარგლებში მისაღებ შედეგებს კატეგორიაში „</a:t>
            </a:r>
            <a:r>
              <a:rPr lang="en-US" sz="1600" dirty="0" err="1">
                <a:solidFill>
                  <a:schemeClr val="accent1">
                    <a:lumMod val="75000"/>
                  </a:schemeClr>
                </a:solidFill>
                <a:latin typeface="Sylfaen" pitchFamily="18" charset="0"/>
              </a:rPr>
              <a:t>რამდენი</a:t>
            </a:r>
            <a:r>
              <a:rPr lang="en-US" sz="1600" dirty="0" smtClean="0">
                <a:solidFill>
                  <a:schemeClr val="accent1">
                    <a:lumMod val="75000"/>
                  </a:schemeClr>
                </a:solidFill>
                <a:latin typeface="Sylfaen" pitchFamily="18" charset="0"/>
              </a:rPr>
              <a:t>“;</a:t>
            </a:r>
          </a:p>
          <a:p>
            <a:pPr marL="914400" lvl="2" indent="0" algn="just">
              <a:buNone/>
            </a:pPr>
            <a:endParaRPr lang="en-US" sz="1600" dirty="0">
              <a:solidFill>
                <a:schemeClr val="accent1">
                  <a:lumMod val="75000"/>
                </a:schemeClr>
              </a:solidFill>
              <a:latin typeface="Sylfaen" pitchFamily="18" charset="0"/>
            </a:endParaRPr>
          </a:p>
          <a:p>
            <a:pPr lvl="2" algn="just"/>
            <a:r>
              <a:rPr lang="en-US" sz="1600" b="1" dirty="0" err="1" smtClean="0">
                <a:solidFill>
                  <a:schemeClr val="accent1">
                    <a:lumMod val="75000"/>
                  </a:schemeClr>
                </a:solidFill>
                <a:latin typeface="Sylfaen" pitchFamily="18" charset="0"/>
              </a:rPr>
              <a:t>ხარისხობრივი</a:t>
            </a:r>
            <a:r>
              <a:rPr lang="en-US" sz="1600" b="1" dirty="0" smtClean="0">
                <a:solidFill>
                  <a:schemeClr val="accent1">
                    <a:lumMod val="75000"/>
                  </a:schemeClr>
                </a:solidFill>
                <a:latin typeface="Sylfaen" pitchFamily="18" charset="0"/>
              </a:rPr>
              <a:t> </a:t>
            </a:r>
            <a:r>
              <a:rPr lang="en-US" sz="1600" dirty="0">
                <a:solidFill>
                  <a:schemeClr val="accent1">
                    <a:lumMod val="75000"/>
                  </a:schemeClr>
                </a:solidFill>
                <a:latin typeface="Sylfaen" pitchFamily="18" charset="0"/>
              </a:rPr>
              <a:t>ინდიკატორები აფასებს გაწეული მომსახურების თუ მიღებული შედეგის </a:t>
            </a:r>
            <a:r>
              <a:rPr lang="en-US" sz="1600" dirty="0" err="1">
                <a:solidFill>
                  <a:schemeClr val="accent1">
                    <a:lumMod val="75000"/>
                  </a:schemeClr>
                </a:solidFill>
                <a:latin typeface="Sylfaen" pitchFamily="18" charset="0"/>
              </a:rPr>
              <a:t>ხარისხს</a:t>
            </a:r>
            <a:r>
              <a:rPr lang="en-US" sz="1600" dirty="0" smtClean="0">
                <a:solidFill>
                  <a:schemeClr val="accent1">
                    <a:lumMod val="75000"/>
                  </a:schemeClr>
                </a:solidFill>
                <a:latin typeface="Sylfaen" pitchFamily="18" charset="0"/>
              </a:rPr>
              <a:t>;</a:t>
            </a:r>
          </a:p>
          <a:p>
            <a:pPr marL="914400" lvl="2" indent="0" algn="just">
              <a:buNone/>
            </a:pPr>
            <a:endParaRPr lang="en-US" sz="1600" dirty="0">
              <a:solidFill>
                <a:schemeClr val="accent1">
                  <a:lumMod val="75000"/>
                </a:schemeClr>
              </a:solidFill>
              <a:latin typeface="Sylfaen" pitchFamily="18" charset="0"/>
            </a:endParaRPr>
          </a:p>
          <a:p>
            <a:pPr lvl="2" algn="just"/>
            <a:r>
              <a:rPr lang="en-US" sz="1600" b="1" dirty="0" err="1" smtClean="0">
                <a:solidFill>
                  <a:schemeClr val="accent1">
                    <a:lumMod val="75000"/>
                  </a:schemeClr>
                </a:solidFill>
                <a:latin typeface="Sylfaen" pitchFamily="18" charset="0"/>
              </a:rPr>
              <a:t>ხარჯზე</a:t>
            </a:r>
            <a:r>
              <a:rPr lang="en-US" sz="1600" b="1" dirty="0" smtClean="0">
                <a:solidFill>
                  <a:schemeClr val="accent1">
                    <a:lumMod val="75000"/>
                  </a:schemeClr>
                </a:solidFill>
                <a:latin typeface="Sylfaen" pitchFamily="18" charset="0"/>
              </a:rPr>
              <a:t> </a:t>
            </a:r>
            <a:r>
              <a:rPr lang="en-US" sz="1600" b="1" dirty="0">
                <a:solidFill>
                  <a:schemeClr val="accent1">
                    <a:lumMod val="75000"/>
                  </a:schemeClr>
                </a:solidFill>
                <a:latin typeface="Sylfaen" pitchFamily="18" charset="0"/>
              </a:rPr>
              <a:t>მიბმული </a:t>
            </a:r>
            <a:r>
              <a:rPr lang="en-US" sz="1600" dirty="0">
                <a:solidFill>
                  <a:schemeClr val="accent1">
                    <a:lumMod val="75000"/>
                  </a:schemeClr>
                </a:solidFill>
                <a:latin typeface="Sylfaen" pitchFamily="18" charset="0"/>
              </a:rPr>
              <a:t>ინდიკატორები აფასებს პროგრამის/ქვეპროგრამის შედეგს გაწეულ ხარჯთან მიმართებაში; </a:t>
            </a:r>
            <a:endParaRPr lang="en-US" sz="1600" dirty="0" smtClean="0">
              <a:solidFill>
                <a:schemeClr val="accent1">
                  <a:lumMod val="75000"/>
                </a:schemeClr>
              </a:solidFill>
              <a:latin typeface="Sylfaen" pitchFamily="18" charset="0"/>
            </a:endParaRPr>
          </a:p>
          <a:p>
            <a:pPr marL="914400" lvl="2" indent="0" algn="just">
              <a:buNone/>
            </a:pPr>
            <a:endParaRPr lang="en-US" sz="1600" dirty="0">
              <a:solidFill>
                <a:schemeClr val="accent1">
                  <a:lumMod val="75000"/>
                </a:schemeClr>
              </a:solidFill>
              <a:latin typeface="Sylfaen" pitchFamily="18" charset="0"/>
            </a:endParaRPr>
          </a:p>
          <a:p>
            <a:pPr lvl="2" algn="just"/>
            <a:r>
              <a:rPr lang="en-US" sz="1600" b="1" dirty="0" err="1" smtClean="0">
                <a:solidFill>
                  <a:schemeClr val="accent1">
                    <a:lumMod val="75000"/>
                  </a:schemeClr>
                </a:solidFill>
                <a:latin typeface="Sylfaen" pitchFamily="18" charset="0"/>
              </a:rPr>
              <a:t>ეფექტიანობის</a:t>
            </a:r>
            <a:r>
              <a:rPr lang="en-US" sz="1600" b="1" dirty="0" smtClean="0">
                <a:solidFill>
                  <a:schemeClr val="accent1">
                    <a:lumMod val="75000"/>
                  </a:schemeClr>
                </a:solidFill>
                <a:latin typeface="Sylfaen" pitchFamily="18" charset="0"/>
              </a:rPr>
              <a:t> </a:t>
            </a:r>
            <a:r>
              <a:rPr lang="en-US" sz="1600" b="1" dirty="0">
                <a:solidFill>
                  <a:schemeClr val="accent1">
                    <a:lumMod val="75000"/>
                  </a:schemeClr>
                </a:solidFill>
                <a:latin typeface="Sylfaen" pitchFamily="18" charset="0"/>
              </a:rPr>
              <a:t>(effectiveness) </a:t>
            </a:r>
            <a:r>
              <a:rPr lang="en-US" sz="1600" dirty="0">
                <a:solidFill>
                  <a:schemeClr val="accent1">
                    <a:lumMod val="75000"/>
                  </a:schemeClr>
                </a:solidFill>
                <a:latin typeface="Sylfaen" pitchFamily="18" charset="0"/>
              </a:rPr>
              <a:t>ინდიკატორები გვაწვდიან ინფორმაციას მიღწეული </a:t>
            </a:r>
            <a:r>
              <a:rPr lang="en-US" sz="1600" dirty="0" err="1">
                <a:solidFill>
                  <a:schemeClr val="accent1">
                    <a:lumMod val="75000"/>
                  </a:schemeClr>
                </a:solidFill>
                <a:latin typeface="Sylfaen" pitchFamily="18" charset="0"/>
              </a:rPr>
              <a:t>შედეგის</a:t>
            </a:r>
            <a:r>
              <a:rPr lang="en-US" sz="1600" dirty="0">
                <a:solidFill>
                  <a:schemeClr val="accent1">
                    <a:lumMod val="75000"/>
                  </a:schemeClr>
                </a:solidFill>
                <a:latin typeface="Sylfaen" pitchFamily="18" charset="0"/>
              </a:rPr>
              <a:t> </a:t>
            </a:r>
            <a:r>
              <a:rPr lang="en-US" sz="1600" dirty="0" err="1" smtClean="0">
                <a:solidFill>
                  <a:schemeClr val="accent1">
                    <a:lumMod val="75000"/>
                  </a:schemeClr>
                </a:solidFill>
                <a:latin typeface="Sylfaen" pitchFamily="18" charset="0"/>
              </a:rPr>
              <a:t>მიზანშეწონილობაზე</a:t>
            </a:r>
            <a:r>
              <a:rPr lang="en-US" sz="1600" dirty="0" smtClean="0">
                <a:solidFill>
                  <a:schemeClr val="accent1">
                    <a:lumMod val="75000"/>
                  </a:schemeClr>
                </a:solidFill>
                <a:latin typeface="Sylfaen" pitchFamily="18" charset="0"/>
              </a:rPr>
              <a:t> </a:t>
            </a:r>
            <a:r>
              <a:rPr lang="en-US" sz="1600" dirty="0">
                <a:solidFill>
                  <a:schemeClr val="accent1">
                    <a:lumMod val="75000"/>
                  </a:schemeClr>
                </a:solidFill>
                <a:latin typeface="Sylfaen" pitchFamily="18" charset="0"/>
              </a:rPr>
              <a:t>დახარჯულ რესურსებთან </a:t>
            </a:r>
            <a:r>
              <a:rPr lang="en-US" sz="1600" dirty="0" err="1">
                <a:solidFill>
                  <a:schemeClr val="accent1">
                    <a:lumMod val="75000"/>
                  </a:schemeClr>
                </a:solidFill>
                <a:latin typeface="Sylfaen" pitchFamily="18" charset="0"/>
              </a:rPr>
              <a:t>მიმართებაში</a:t>
            </a:r>
            <a:r>
              <a:rPr lang="en-US" sz="1600" dirty="0" smtClean="0">
                <a:solidFill>
                  <a:schemeClr val="accent1">
                    <a:lumMod val="75000"/>
                  </a:schemeClr>
                </a:solidFill>
                <a:latin typeface="Sylfaen" pitchFamily="18" charset="0"/>
              </a:rPr>
              <a:t>;</a:t>
            </a:r>
          </a:p>
          <a:p>
            <a:pPr marL="914400" lvl="2" indent="0" algn="just">
              <a:buNone/>
            </a:pPr>
            <a:endParaRPr lang="en-US" sz="1600" dirty="0">
              <a:solidFill>
                <a:schemeClr val="accent1">
                  <a:lumMod val="75000"/>
                </a:schemeClr>
              </a:solidFill>
              <a:latin typeface="Sylfaen" pitchFamily="18" charset="0"/>
            </a:endParaRPr>
          </a:p>
          <a:p>
            <a:pPr lvl="2" algn="just"/>
            <a:r>
              <a:rPr lang="ka-GE" sz="1600" b="1" dirty="0" smtClean="0">
                <a:solidFill>
                  <a:schemeClr val="accent1">
                    <a:lumMod val="75000"/>
                  </a:schemeClr>
                </a:solidFill>
                <a:latin typeface="Sylfaen" pitchFamily="18" charset="0"/>
              </a:rPr>
              <a:t>პროდუქტიულობის </a:t>
            </a:r>
            <a:r>
              <a:rPr lang="en-US" sz="1600" b="1" dirty="0">
                <a:solidFill>
                  <a:schemeClr val="accent1">
                    <a:lumMod val="75000"/>
                  </a:schemeClr>
                </a:solidFill>
                <a:latin typeface="Sylfaen" pitchFamily="18" charset="0"/>
              </a:rPr>
              <a:t>(efficiency) </a:t>
            </a:r>
            <a:r>
              <a:rPr lang="en-US" sz="1600" dirty="0">
                <a:solidFill>
                  <a:schemeClr val="accent1">
                    <a:lumMod val="75000"/>
                  </a:schemeClr>
                </a:solidFill>
                <a:latin typeface="Sylfaen" pitchFamily="18" charset="0"/>
              </a:rPr>
              <a:t>ინდიკატორები აფასებს მიღწეული შედეგის გავლენას მანამდე არსებულ სიტუაციასთან მიმართებაში.</a:t>
            </a:r>
          </a:p>
          <a:p>
            <a:pPr algn="just"/>
            <a:endParaRPr lang="en-US" sz="1600" dirty="0">
              <a:latin typeface="Sylfaen" pitchFamily="18" charset="0"/>
            </a:endParaRPr>
          </a:p>
          <a:p>
            <a:pPr marL="0" indent="0" algn="just">
              <a:buNone/>
            </a:pPr>
            <a:endParaRPr lang="en-US" sz="1600" b="1" i="1" u="sng" dirty="0">
              <a:solidFill>
                <a:schemeClr val="accent1">
                  <a:lumMod val="75000"/>
                </a:schemeClr>
              </a:solidFill>
              <a:latin typeface="Sylfaen" pitchFamily="18" charset="0"/>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1962481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7992888" cy="491234"/>
          </a:xfrm>
        </p:spPr>
        <p:txBody>
          <a:bodyPr/>
          <a:lstStyle/>
          <a:p>
            <a:r>
              <a:rPr lang="ka-GE" sz="2000" dirty="0" smtClean="0">
                <a:latin typeface="Sylfaen" pitchFamily="18" charset="0"/>
              </a:rPr>
              <a:t>საბაზისო და სამიზნე მაჩვენებლები</a:t>
            </a:r>
            <a:r>
              <a:rPr lang="en-US" sz="2000" dirty="0" smtClean="0">
                <a:latin typeface="Sylfaen" pitchFamily="18" charset="0"/>
              </a:rPr>
              <a:t>, </a:t>
            </a:r>
            <a:r>
              <a:rPr lang="ka-GE" sz="2000" dirty="0" smtClean="0">
                <a:latin typeface="Sylfaen" pitchFamily="18" charset="0"/>
              </a:rPr>
              <a:t>მონაცემების წყარო</a:t>
            </a:r>
            <a:r>
              <a:rPr lang="en-US" dirty="0"/>
              <a:t/>
            </a:r>
            <a:br>
              <a:rPr lang="en-US" dirty="0"/>
            </a:br>
            <a:endParaRPr lang="en-US" dirty="0"/>
          </a:p>
        </p:txBody>
      </p:sp>
      <p:sp>
        <p:nvSpPr>
          <p:cNvPr id="3" name="Content Placeholder 2"/>
          <p:cNvSpPr>
            <a:spLocks noGrp="1"/>
          </p:cNvSpPr>
          <p:nvPr>
            <p:ph idx="1"/>
          </p:nvPr>
        </p:nvSpPr>
        <p:spPr>
          <a:xfrm>
            <a:off x="457200" y="1214422"/>
            <a:ext cx="8229600" cy="5454938"/>
          </a:xfrm>
        </p:spPr>
        <p:txBody>
          <a:bodyPr>
            <a:normAutofit/>
          </a:bodyPr>
          <a:lstStyle/>
          <a:p>
            <a:pPr algn="just">
              <a:buFont typeface="Wingdings" pitchFamily="2" charset="2"/>
              <a:buChar char="Ø"/>
            </a:pPr>
            <a:endParaRPr lang="ka-GE" sz="1600" dirty="0" smtClean="0">
              <a:solidFill>
                <a:schemeClr val="accent1">
                  <a:lumMod val="75000"/>
                </a:schemeClr>
              </a:solidFill>
              <a:latin typeface="Sylfaen" pitchFamily="18" charset="0"/>
            </a:endParaRPr>
          </a:p>
          <a:p>
            <a:pPr algn="just">
              <a:buFont typeface="Wingdings" pitchFamily="2" charset="2"/>
              <a:buChar char="Ø"/>
            </a:pPr>
            <a:r>
              <a:rPr lang="ka-GE" sz="1600" dirty="0" smtClean="0">
                <a:solidFill>
                  <a:schemeClr val="accent1">
                    <a:lumMod val="75000"/>
                  </a:schemeClr>
                </a:solidFill>
                <a:latin typeface="Sylfaen" pitchFamily="18" charset="0"/>
              </a:rPr>
              <a:t>თითოეულ </a:t>
            </a:r>
            <a:r>
              <a:rPr lang="ka-GE" sz="1600" dirty="0">
                <a:solidFill>
                  <a:schemeClr val="accent1">
                    <a:lumMod val="75000"/>
                  </a:schemeClr>
                </a:solidFill>
                <a:latin typeface="Sylfaen" pitchFamily="18" charset="0"/>
              </a:rPr>
              <a:t>მაჩვენებელზე აუცილებელია მითითებული იყოს ღონისძიების დაწყების მომენტისათვის </a:t>
            </a:r>
            <a:r>
              <a:rPr lang="ka-GE" sz="1600" b="1" dirty="0">
                <a:solidFill>
                  <a:schemeClr val="accent1">
                    <a:lumMod val="75000"/>
                  </a:schemeClr>
                </a:solidFill>
                <a:latin typeface="Sylfaen" pitchFamily="18" charset="0"/>
              </a:rPr>
              <a:t>არსებული რეალობის ამსახველი ინდიკატორი - საბაზისო მაჩვენებელი.</a:t>
            </a:r>
            <a:endParaRPr lang="en-US" sz="1600" b="1" dirty="0">
              <a:solidFill>
                <a:schemeClr val="accent1">
                  <a:lumMod val="75000"/>
                </a:schemeClr>
              </a:solidFill>
              <a:latin typeface="Sylfaen" pitchFamily="18" charset="0"/>
            </a:endParaRPr>
          </a:p>
          <a:p>
            <a:pPr algn="just">
              <a:buFont typeface="Wingdings" pitchFamily="2" charset="2"/>
              <a:buChar char="Ø"/>
            </a:pPr>
            <a:endParaRPr lang="ka-GE" sz="1600" b="1" dirty="0" smtClean="0">
              <a:solidFill>
                <a:schemeClr val="accent1">
                  <a:lumMod val="75000"/>
                </a:schemeClr>
              </a:solidFill>
              <a:latin typeface="Sylfaen" pitchFamily="18" charset="0"/>
            </a:endParaRPr>
          </a:p>
          <a:p>
            <a:pPr algn="just">
              <a:buFont typeface="Wingdings" pitchFamily="2" charset="2"/>
              <a:buChar char="Ø"/>
            </a:pPr>
            <a:r>
              <a:rPr lang="ka-GE" sz="1600" b="1" dirty="0" smtClean="0">
                <a:solidFill>
                  <a:schemeClr val="accent1">
                    <a:lumMod val="75000"/>
                  </a:schemeClr>
                </a:solidFill>
                <a:latin typeface="Sylfaen" pitchFamily="18" charset="0"/>
              </a:rPr>
              <a:t>სამიზნე </a:t>
            </a:r>
            <a:r>
              <a:rPr lang="ka-GE" sz="1600" b="1" dirty="0">
                <a:solidFill>
                  <a:schemeClr val="accent1">
                    <a:lumMod val="75000"/>
                  </a:schemeClr>
                </a:solidFill>
                <a:latin typeface="Sylfaen" pitchFamily="18" charset="0"/>
              </a:rPr>
              <a:t>მაჩვენებლებში </a:t>
            </a:r>
            <a:r>
              <a:rPr lang="ka-GE" sz="1600" dirty="0">
                <a:solidFill>
                  <a:schemeClr val="accent1">
                    <a:lumMod val="75000"/>
                  </a:schemeClr>
                </a:solidFill>
                <a:latin typeface="Sylfaen" pitchFamily="18" charset="0"/>
              </a:rPr>
              <a:t>წარმოდგენილი უნდა იყოს ღონისძიების განხორციელების შედეგად საშუალოვადიან პერიოდში მისაღები კონკრეტული პროდუქტი, შედეგი და აღნიშნული შედეგი დაშლილი უნდა იყოს საშუალოვადიანი პერიოდის თითოეული წლისათვის საორიენტაციოდ შედეგის </a:t>
            </a:r>
            <a:r>
              <a:rPr lang="ka-GE" sz="1600" dirty="0" smtClean="0">
                <a:solidFill>
                  <a:schemeClr val="accent1">
                    <a:lumMod val="75000"/>
                  </a:schemeClr>
                </a:solidFill>
                <a:latin typeface="Sylfaen" pitchFamily="18" charset="0"/>
              </a:rPr>
              <a:t>მაჩვენებელში რა პროგრესი იქნება მიღწეული.</a:t>
            </a:r>
            <a:endParaRPr lang="en-US" sz="1600" dirty="0" smtClean="0">
              <a:solidFill>
                <a:schemeClr val="accent1">
                  <a:lumMod val="75000"/>
                </a:schemeClr>
              </a:solidFill>
              <a:latin typeface="Sylfaen" pitchFamily="18" charset="0"/>
            </a:endParaRPr>
          </a:p>
          <a:p>
            <a:pPr marL="0" indent="0" algn="just">
              <a:buNone/>
            </a:pPr>
            <a:endParaRPr lang="en-US" sz="1600" dirty="0" smtClean="0">
              <a:solidFill>
                <a:schemeClr val="accent1">
                  <a:lumMod val="75000"/>
                </a:schemeClr>
              </a:solidFill>
              <a:latin typeface="Sylfaen" pitchFamily="18" charset="0"/>
            </a:endParaRPr>
          </a:p>
          <a:p>
            <a:pPr marL="0" indent="0" algn="just">
              <a:buNone/>
            </a:pPr>
            <a:endParaRPr lang="ka-GE" sz="1600" dirty="0" smtClean="0">
              <a:solidFill>
                <a:schemeClr val="accent1">
                  <a:lumMod val="75000"/>
                </a:schemeClr>
              </a:solidFill>
              <a:latin typeface="Sylfaen" pitchFamily="18" charset="0"/>
            </a:endParaRPr>
          </a:p>
          <a:p>
            <a:pPr marL="0" indent="0" algn="just">
              <a:buNone/>
            </a:pPr>
            <a:r>
              <a:rPr lang="ka-GE" sz="1600" dirty="0" smtClean="0">
                <a:solidFill>
                  <a:schemeClr val="accent1">
                    <a:lumMod val="75000"/>
                  </a:schemeClr>
                </a:solidFill>
                <a:latin typeface="Sylfaen" pitchFamily="18" charset="0"/>
              </a:rPr>
              <a:t>მნიშვნელოვანია</a:t>
            </a:r>
            <a:r>
              <a:rPr lang="ka-GE" sz="1600" dirty="0">
                <a:solidFill>
                  <a:schemeClr val="accent1">
                    <a:lumMod val="75000"/>
                  </a:schemeClr>
                </a:solidFill>
                <a:latin typeface="Sylfaen" pitchFamily="18" charset="0"/>
              </a:rPr>
              <a:t>, რომ მითითებული იყოს შესაბამისი ინდიკატორის გაზომვისთვის საჭირო </a:t>
            </a:r>
            <a:r>
              <a:rPr lang="ka-GE" sz="1600" b="1" dirty="0">
                <a:solidFill>
                  <a:schemeClr val="accent1">
                    <a:lumMod val="75000"/>
                  </a:schemeClr>
                </a:solidFill>
                <a:latin typeface="Sylfaen" pitchFamily="18" charset="0"/>
              </a:rPr>
              <a:t>მონაცემების წყარო.</a:t>
            </a:r>
            <a:endParaRPr lang="en-US" sz="1600" b="1" dirty="0">
              <a:solidFill>
                <a:schemeClr val="accent1">
                  <a:lumMod val="75000"/>
                </a:schemeClr>
              </a:solidFill>
              <a:latin typeface="Sylfaen" pitchFamily="18" charset="0"/>
            </a:endParaRPr>
          </a:p>
          <a:p>
            <a:pPr marL="0" indent="0" algn="just">
              <a:buNone/>
            </a:pPr>
            <a:endParaRPr lang="en-US" sz="1600" dirty="0">
              <a:solidFill>
                <a:schemeClr val="accent1">
                  <a:lumMod val="75000"/>
                </a:schemeClr>
              </a:solidFill>
              <a:latin typeface="Sylfaen" pitchFamily="18" charset="0"/>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4050716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14290"/>
            <a:ext cx="7992888" cy="609600"/>
          </a:xfrm>
        </p:spPr>
        <p:txBody>
          <a:bodyPr/>
          <a:lstStyle/>
          <a:p>
            <a:r>
              <a:rPr lang="ka-GE" sz="2000" dirty="0" smtClean="0">
                <a:latin typeface="Sylfaen" pitchFamily="18" charset="0"/>
              </a:rPr>
              <a:t>დაფინანსების  წყარო</a:t>
            </a:r>
            <a:r>
              <a:rPr lang="en-US" dirty="0"/>
              <a:t/>
            </a:r>
            <a:br>
              <a:rPr lang="en-US" dirty="0"/>
            </a:br>
            <a:endParaRPr lang="en-US" dirty="0"/>
          </a:p>
        </p:txBody>
      </p:sp>
      <p:sp>
        <p:nvSpPr>
          <p:cNvPr id="3" name="Content Placeholder 2"/>
          <p:cNvSpPr>
            <a:spLocks noGrp="1"/>
          </p:cNvSpPr>
          <p:nvPr>
            <p:ph idx="1"/>
          </p:nvPr>
        </p:nvSpPr>
        <p:spPr>
          <a:xfrm>
            <a:off x="457200" y="1484784"/>
            <a:ext cx="8229600" cy="4320480"/>
          </a:xfrm>
        </p:spPr>
        <p:txBody>
          <a:bodyPr>
            <a:normAutofit/>
          </a:bodyPr>
          <a:lstStyle/>
          <a:p>
            <a:pPr algn="just"/>
            <a:r>
              <a:rPr lang="ka-GE" sz="1600" b="1" dirty="0">
                <a:solidFill>
                  <a:schemeClr val="accent1">
                    <a:lumMod val="75000"/>
                  </a:schemeClr>
                </a:solidFill>
                <a:latin typeface="Sylfaen" pitchFamily="18" charset="0"/>
              </a:rPr>
              <a:t>დაფინანსების </a:t>
            </a:r>
            <a:r>
              <a:rPr lang="ka-GE" sz="1600" b="1" dirty="0" smtClean="0">
                <a:solidFill>
                  <a:schemeClr val="accent1">
                    <a:lumMod val="75000"/>
                  </a:schemeClr>
                </a:solidFill>
                <a:latin typeface="Sylfaen" pitchFamily="18" charset="0"/>
              </a:rPr>
              <a:t>წყარო</a:t>
            </a:r>
            <a:r>
              <a:rPr lang="en-US" sz="1600" b="1" dirty="0" smtClean="0">
                <a:solidFill>
                  <a:schemeClr val="accent1">
                    <a:lumMod val="75000"/>
                  </a:schemeClr>
                </a:solidFill>
                <a:latin typeface="Sylfaen" pitchFamily="18" charset="0"/>
              </a:rPr>
              <a:t> -</a:t>
            </a:r>
            <a:r>
              <a:rPr lang="ka-GE" sz="1600" dirty="0" smtClean="0">
                <a:solidFill>
                  <a:schemeClr val="accent1">
                    <a:lumMod val="75000"/>
                  </a:schemeClr>
                </a:solidFill>
                <a:latin typeface="Sylfaen" pitchFamily="18" charset="0"/>
              </a:rPr>
              <a:t> მითითებული </a:t>
            </a:r>
            <a:r>
              <a:rPr lang="ka-GE" sz="1600" dirty="0">
                <a:solidFill>
                  <a:schemeClr val="accent1">
                    <a:lumMod val="75000"/>
                  </a:schemeClr>
                </a:solidFill>
                <a:latin typeface="Sylfaen" pitchFamily="18" charset="0"/>
              </a:rPr>
              <a:t>უნდა იქნეს სამინისტროს საშუალოვადიანი გეგმით გათვალისწინებული რომელი პროგრამიდან განხორციელდება ღონისძიების </a:t>
            </a:r>
            <a:r>
              <a:rPr lang="ka-GE" sz="1600" dirty="0" smtClean="0">
                <a:solidFill>
                  <a:schemeClr val="accent1">
                    <a:lumMod val="75000"/>
                  </a:schemeClr>
                </a:solidFill>
                <a:latin typeface="Sylfaen" pitchFamily="18" charset="0"/>
              </a:rPr>
              <a:t>დაფინანსება:</a:t>
            </a:r>
          </a:p>
          <a:p>
            <a:pPr marL="0" indent="0" algn="just">
              <a:buNone/>
            </a:pPr>
            <a:endParaRPr lang="en-US" sz="1600" dirty="0" smtClean="0">
              <a:solidFill>
                <a:schemeClr val="accent1">
                  <a:lumMod val="75000"/>
                </a:schemeClr>
              </a:solidFill>
              <a:latin typeface="Sylfaen" pitchFamily="18" charset="0"/>
            </a:endParaRPr>
          </a:p>
          <a:p>
            <a:pPr lvl="3" algn="just"/>
            <a:r>
              <a:rPr lang="ka-GE" sz="1600" dirty="0" smtClean="0">
                <a:solidFill>
                  <a:schemeClr val="accent1">
                    <a:lumMod val="75000"/>
                  </a:schemeClr>
                </a:solidFill>
                <a:latin typeface="Sylfaen" pitchFamily="18" charset="0"/>
              </a:rPr>
              <a:t>სახელმწიფო ბიუჯეტი</a:t>
            </a:r>
            <a:endParaRPr lang="en-US" sz="1600" dirty="0" smtClean="0">
              <a:solidFill>
                <a:schemeClr val="accent1">
                  <a:lumMod val="75000"/>
                </a:schemeClr>
              </a:solidFill>
              <a:latin typeface="Sylfaen" pitchFamily="18" charset="0"/>
            </a:endParaRPr>
          </a:p>
          <a:p>
            <a:pPr lvl="3" algn="just"/>
            <a:r>
              <a:rPr lang="ka-GE" sz="1600" dirty="0" smtClean="0">
                <a:solidFill>
                  <a:schemeClr val="accent1">
                    <a:lumMod val="75000"/>
                  </a:schemeClr>
                </a:solidFill>
                <a:latin typeface="Sylfaen" pitchFamily="18" charset="0"/>
              </a:rPr>
              <a:t>დონორი</a:t>
            </a:r>
            <a:endParaRPr lang="en-US" sz="1600" dirty="0" smtClean="0">
              <a:solidFill>
                <a:schemeClr val="accent1">
                  <a:lumMod val="75000"/>
                </a:schemeClr>
              </a:solidFill>
              <a:latin typeface="Sylfaen" pitchFamily="18" charset="0"/>
            </a:endParaRPr>
          </a:p>
          <a:p>
            <a:pPr lvl="3" algn="just"/>
            <a:r>
              <a:rPr lang="ka-GE" sz="1600" dirty="0" smtClean="0">
                <a:solidFill>
                  <a:schemeClr val="accent1">
                    <a:lumMod val="75000"/>
                  </a:schemeClr>
                </a:solidFill>
                <a:latin typeface="Sylfaen" pitchFamily="18" charset="0"/>
              </a:rPr>
              <a:t>საკუთარი სახსრები </a:t>
            </a:r>
            <a:endParaRPr lang="en-US" sz="1600" dirty="0" smtClean="0">
              <a:solidFill>
                <a:schemeClr val="accent1">
                  <a:lumMod val="75000"/>
                </a:schemeClr>
              </a:solidFill>
              <a:latin typeface="Sylfaen" pitchFamily="18" charset="0"/>
            </a:endParaRPr>
          </a:p>
          <a:p>
            <a:pPr marL="0" indent="0" algn="just">
              <a:buNone/>
            </a:pPr>
            <a:endParaRPr lang="ka-GE" sz="1600" dirty="0">
              <a:solidFill>
                <a:schemeClr val="accent1">
                  <a:lumMod val="75000"/>
                </a:schemeClr>
              </a:solidFill>
              <a:latin typeface="Sylfaen" pitchFamily="18" charset="0"/>
            </a:endParaRPr>
          </a:p>
          <a:p>
            <a:pPr marL="0" indent="0" algn="just">
              <a:buNone/>
            </a:pPr>
            <a:endParaRPr lang="ka-GE" sz="1600" dirty="0" smtClean="0">
              <a:solidFill>
                <a:schemeClr val="accent1">
                  <a:lumMod val="75000"/>
                </a:schemeClr>
              </a:solidFill>
              <a:latin typeface="Sylfaen" pitchFamily="18" charset="0"/>
            </a:endParaRPr>
          </a:p>
          <a:p>
            <a:pPr algn="just"/>
            <a:r>
              <a:rPr lang="ka-GE" sz="1600" dirty="0" smtClean="0">
                <a:solidFill>
                  <a:schemeClr val="accent1">
                    <a:lumMod val="75000"/>
                  </a:schemeClr>
                </a:solidFill>
                <a:latin typeface="Sylfaen" pitchFamily="18" charset="0"/>
              </a:rPr>
              <a:t>შეიძლება </a:t>
            </a:r>
            <a:r>
              <a:rPr lang="ka-GE" sz="1600" dirty="0">
                <a:solidFill>
                  <a:schemeClr val="accent1">
                    <a:lumMod val="75000"/>
                  </a:schemeClr>
                </a:solidFill>
                <a:latin typeface="Sylfaen" pitchFamily="18" charset="0"/>
              </a:rPr>
              <a:t>მიეთითოს არსებობს თუ არა დამატებით დაფინანსების მოზიდვის საჭიროება.</a:t>
            </a:r>
            <a:endParaRPr lang="en-US" sz="1600" dirty="0">
              <a:solidFill>
                <a:schemeClr val="accent1">
                  <a:lumMod val="75000"/>
                </a:schemeClr>
              </a:solidFill>
              <a:latin typeface="Sylfaen" pitchFamily="18" charset="0"/>
            </a:endParaRPr>
          </a:p>
          <a:p>
            <a:pPr marL="0" indent="0" algn="just">
              <a:buNone/>
            </a:pPr>
            <a:endParaRPr lang="en-US" sz="1600" dirty="0">
              <a:solidFill>
                <a:schemeClr val="accent1">
                  <a:lumMod val="75000"/>
                </a:schemeClr>
              </a:solidFill>
              <a:latin typeface="Sylfaen" pitchFamily="18" charset="0"/>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2564926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4290"/>
            <a:ext cx="8064896" cy="609600"/>
          </a:xfrm>
        </p:spPr>
        <p:txBody>
          <a:bodyPr/>
          <a:lstStyle/>
          <a:p>
            <a:r>
              <a:rPr lang="ka-GE" sz="2000" dirty="0" smtClean="0">
                <a:latin typeface="Sylfaen" pitchFamily="18" charset="0"/>
              </a:rPr>
              <a:t>ხარჯთაღრიცხვა/განფასება</a:t>
            </a:r>
            <a:r>
              <a:rPr lang="en-US" dirty="0"/>
              <a:t/>
            </a:r>
            <a:br>
              <a:rPr lang="en-US" dirty="0"/>
            </a:br>
            <a:endParaRPr lang="en-US" dirty="0"/>
          </a:p>
        </p:txBody>
      </p:sp>
      <p:sp>
        <p:nvSpPr>
          <p:cNvPr id="3" name="Content Placeholder 2"/>
          <p:cNvSpPr>
            <a:spLocks noGrp="1"/>
          </p:cNvSpPr>
          <p:nvPr>
            <p:ph idx="1"/>
          </p:nvPr>
        </p:nvSpPr>
        <p:spPr>
          <a:xfrm>
            <a:off x="457200" y="1196752"/>
            <a:ext cx="8229600" cy="5328592"/>
          </a:xfrm>
        </p:spPr>
        <p:txBody>
          <a:bodyPr>
            <a:normAutofit/>
          </a:bodyPr>
          <a:lstStyle/>
          <a:p>
            <a:pPr algn="just"/>
            <a:r>
              <a:rPr lang="ka-GE" sz="1600" dirty="0">
                <a:solidFill>
                  <a:schemeClr val="accent1">
                    <a:lumMod val="75000"/>
                  </a:schemeClr>
                </a:solidFill>
                <a:latin typeface="Sylfaen" pitchFamily="18" charset="0"/>
              </a:rPr>
              <a:t>ხარჯთაღრიცხვის შედგენის მეთოდოლოგია </a:t>
            </a:r>
            <a:r>
              <a:rPr lang="ka-GE" sz="1600" dirty="0" smtClean="0">
                <a:solidFill>
                  <a:schemeClr val="accent1">
                    <a:lumMod val="75000"/>
                  </a:schemeClr>
                </a:solidFill>
                <a:latin typeface="Sylfaen" pitchFamily="18" charset="0"/>
              </a:rPr>
              <a:t>ინდივიდუალური </a:t>
            </a:r>
            <a:r>
              <a:rPr lang="ka-GE" sz="1600" dirty="0">
                <a:solidFill>
                  <a:schemeClr val="accent1">
                    <a:lumMod val="75000"/>
                  </a:schemeClr>
                </a:solidFill>
                <a:latin typeface="Sylfaen" pitchFamily="18" charset="0"/>
              </a:rPr>
              <a:t>იქნება, თუმცა გასათვალისწინებელია, რომ: </a:t>
            </a:r>
            <a:endParaRPr lang="en-US" sz="1600" dirty="0" smtClean="0">
              <a:solidFill>
                <a:schemeClr val="accent1">
                  <a:lumMod val="75000"/>
                </a:schemeClr>
              </a:solidFill>
              <a:latin typeface="Sylfaen" pitchFamily="18" charset="0"/>
            </a:endParaRPr>
          </a:p>
          <a:p>
            <a:pPr algn="just"/>
            <a:endParaRPr lang="en-US" sz="1600" dirty="0" smtClean="0">
              <a:solidFill>
                <a:schemeClr val="accent1">
                  <a:lumMod val="75000"/>
                </a:schemeClr>
              </a:solidFill>
              <a:latin typeface="Sylfaen" pitchFamily="18" charset="0"/>
            </a:endParaRPr>
          </a:p>
          <a:p>
            <a:pPr lvl="1" algn="just"/>
            <a:r>
              <a:rPr lang="ka-GE" sz="1600" dirty="0">
                <a:solidFill>
                  <a:schemeClr val="accent1">
                    <a:lumMod val="75000"/>
                  </a:schemeClr>
                </a:solidFill>
                <a:latin typeface="Sylfaen" pitchFamily="18" charset="0"/>
              </a:rPr>
              <a:t>როდესაც ღონისძიება დაკავშირებულია ინტელექტუალურ შრომასთან და რომელსაც ახორციელებს სამინისტროს აპარატი (სხვა უწყება) შესაძლებელია ხარჯთაღრიცხვა დაითვალოს </a:t>
            </a:r>
            <a:r>
              <a:rPr lang="ka-GE" sz="1600" b="1" dirty="0">
                <a:solidFill>
                  <a:schemeClr val="accent1">
                    <a:lumMod val="75000"/>
                  </a:schemeClr>
                </a:solidFill>
                <a:latin typeface="Sylfaen" pitchFamily="18" charset="0"/>
              </a:rPr>
              <a:t>კაც/საათის მიხედვით</a:t>
            </a:r>
            <a:r>
              <a:rPr lang="ka-GE" sz="1600" dirty="0" smtClean="0">
                <a:solidFill>
                  <a:schemeClr val="accent1">
                    <a:lumMod val="75000"/>
                  </a:schemeClr>
                </a:solidFill>
                <a:latin typeface="Sylfaen" pitchFamily="18" charset="0"/>
              </a:rPr>
              <a:t>;</a:t>
            </a:r>
            <a:endParaRPr lang="en-US" sz="1600" dirty="0" smtClean="0">
              <a:solidFill>
                <a:schemeClr val="accent1">
                  <a:lumMod val="75000"/>
                </a:schemeClr>
              </a:solidFill>
              <a:latin typeface="Sylfaen" pitchFamily="18" charset="0"/>
            </a:endParaRPr>
          </a:p>
          <a:p>
            <a:pPr marL="457200" lvl="1" indent="0" algn="just">
              <a:buNone/>
            </a:pPr>
            <a:endParaRPr lang="en-US" sz="1600" dirty="0">
              <a:solidFill>
                <a:schemeClr val="accent1">
                  <a:lumMod val="75000"/>
                </a:schemeClr>
              </a:solidFill>
              <a:latin typeface="Sylfaen" pitchFamily="18" charset="0"/>
            </a:endParaRPr>
          </a:p>
          <a:p>
            <a:pPr lvl="1" algn="just"/>
            <a:r>
              <a:rPr lang="ka-GE" sz="1600" dirty="0">
                <a:solidFill>
                  <a:schemeClr val="accent1">
                    <a:lumMod val="75000"/>
                  </a:schemeClr>
                </a:solidFill>
                <a:latin typeface="Sylfaen" pitchFamily="18" charset="0"/>
              </a:rPr>
              <a:t>თუ პროგრამის ხარჯი დამოკიდებულია ბენეფიციარების რაოდენობაზე ხარჯთაღრიცხვა კეთდება </a:t>
            </a:r>
            <a:r>
              <a:rPr lang="ka-GE" sz="1600" b="1" dirty="0">
                <a:solidFill>
                  <a:schemeClr val="accent1">
                    <a:lumMod val="75000"/>
                  </a:schemeClr>
                </a:solidFill>
                <a:latin typeface="Sylfaen" pitchFamily="18" charset="0"/>
              </a:rPr>
              <a:t>ბენეფიციარების მიხედვით</a:t>
            </a:r>
            <a:r>
              <a:rPr lang="ka-GE" sz="1600" dirty="0" smtClean="0">
                <a:solidFill>
                  <a:schemeClr val="accent1">
                    <a:lumMod val="75000"/>
                  </a:schemeClr>
                </a:solidFill>
                <a:latin typeface="Sylfaen" pitchFamily="18" charset="0"/>
              </a:rPr>
              <a:t>;</a:t>
            </a:r>
            <a:endParaRPr lang="en-US" sz="1600" dirty="0" smtClean="0">
              <a:solidFill>
                <a:schemeClr val="accent1">
                  <a:lumMod val="75000"/>
                </a:schemeClr>
              </a:solidFill>
              <a:latin typeface="Sylfaen" pitchFamily="18" charset="0"/>
            </a:endParaRPr>
          </a:p>
          <a:p>
            <a:pPr marL="457200" lvl="1" indent="0" algn="just">
              <a:buNone/>
            </a:pPr>
            <a:endParaRPr lang="en-US" sz="1600" dirty="0">
              <a:solidFill>
                <a:schemeClr val="accent1">
                  <a:lumMod val="75000"/>
                </a:schemeClr>
              </a:solidFill>
              <a:latin typeface="Sylfaen" pitchFamily="18" charset="0"/>
            </a:endParaRPr>
          </a:p>
          <a:p>
            <a:pPr lvl="1" algn="just"/>
            <a:r>
              <a:rPr lang="ka-GE" sz="1600" dirty="0">
                <a:solidFill>
                  <a:schemeClr val="accent1">
                    <a:lumMod val="75000"/>
                  </a:schemeClr>
                </a:solidFill>
                <a:latin typeface="Sylfaen" pitchFamily="18" charset="0"/>
              </a:rPr>
              <a:t>თუ პროგრამა ითვალისწინებს ახალი ინფრასტრუქტურის შექმნას ან რაიმე პროდუქტის შექმნას და არ არის მხოლოდ ინტელექტუალურ შრომასთან დაკავშირებული, ხარჯთაღრიცხვა კეთდება </a:t>
            </a:r>
            <a:r>
              <a:rPr lang="ka-GE" sz="1600" b="1" dirty="0">
                <a:solidFill>
                  <a:schemeClr val="accent1">
                    <a:lumMod val="75000"/>
                  </a:schemeClr>
                </a:solidFill>
                <a:latin typeface="Sylfaen" pitchFamily="18" charset="0"/>
              </a:rPr>
              <a:t>პროდუქტის შექმნისთვის საჭირო ხარჯის მიხედვით</a:t>
            </a:r>
            <a:r>
              <a:rPr lang="ka-GE" sz="1600" dirty="0">
                <a:solidFill>
                  <a:schemeClr val="accent1">
                    <a:lumMod val="75000"/>
                  </a:schemeClr>
                </a:solidFill>
                <a:latin typeface="Sylfaen" pitchFamily="18" charset="0"/>
              </a:rPr>
              <a:t> (+ ინტელექტუალური შრომა დათვლილი პირველ პუნქტში თუ იგი უკვე არ არის სხვა ღონისძიების ნაწილი ან თუ მისი ცალკე გამოყოფა შესაძლებელია</a:t>
            </a:r>
            <a:r>
              <a:rPr lang="ka-GE" sz="1600" dirty="0" smtClean="0">
                <a:solidFill>
                  <a:schemeClr val="accent1">
                    <a:lumMod val="75000"/>
                  </a:schemeClr>
                </a:solidFill>
                <a:latin typeface="Sylfaen" pitchFamily="18" charset="0"/>
              </a:rPr>
              <a:t>)</a:t>
            </a:r>
            <a:r>
              <a:rPr lang="en-US" sz="1600" dirty="0" smtClean="0">
                <a:solidFill>
                  <a:schemeClr val="accent1">
                    <a:lumMod val="75000"/>
                  </a:schemeClr>
                </a:solidFill>
                <a:latin typeface="Sylfaen" pitchFamily="18" charset="0"/>
              </a:rPr>
              <a:t>.</a:t>
            </a:r>
            <a:endParaRPr lang="en-US" sz="1600" dirty="0">
              <a:solidFill>
                <a:schemeClr val="accent1">
                  <a:lumMod val="75000"/>
                </a:schemeClr>
              </a:solidFill>
              <a:latin typeface="Sylfaen" pitchFamily="18" charset="0"/>
            </a:endParaRPr>
          </a:p>
          <a:p>
            <a:pPr algn="just"/>
            <a:endParaRPr lang="en-US" sz="1600" dirty="0">
              <a:solidFill>
                <a:schemeClr val="accent1">
                  <a:lumMod val="75000"/>
                </a:schemeClr>
              </a:solidFill>
              <a:latin typeface="Sylfaen" pitchFamily="18" charset="0"/>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936250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936104"/>
          </a:xfrm>
        </p:spPr>
        <p:txBody>
          <a:bodyPr/>
          <a:lstStyle/>
          <a:p>
            <a:r>
              <a:rPr lang="ka-GE" sz="2000" dirty="0" smtClean="0">
                <a:latin typeface="Sylfaen" pitchFamily="18" charset="0"/>
              </a:rPr>
              <a:t>დამატებითი დაფინანსება -</a:t>
            </a:r>
            <a:r>
              <a:rPr lang="ka-GE" sz="2000" dirty="0">
                <a:latin typeface="Sylfaen" pitchFamily="18" charset="0"/>
              </a:rPr>
              <a:t>ღონისძიებები მიმდინარე და ახალი პოლიტიკისათვის</a:t>
            </a:r>
            <a:r>
              <a:rPr lang="en-US" sz="2000" dirty="0">
                <a:latin typeface="Sylfaen" pitchFamily="18" charset="0"/>
              </a:rPr>
              <a:t/>
            </a:r>
            <a:br>
              <a:rPr lang="en-US" sz="2000" dirty="0">
                <a:latin typeface="Sylfaen" pitchFamily="18" charset="0"/>
              </a:rPr>
            </a:br>
            <a:endParaRPr lang="en-US" sz="2000" dirty="0">
              <a:latin typeface="Sylfaen" pitchFamily="18" charset="0"/>
            </a:endParaRPr>
          </a:p>
        </p:txBody>
      </p:sp>
      <p:sp>
        <p:nvSpPr>
          <p:cNvPr id="3" name="Content Placeholder 2"/>
          <p:cNvSpPr>
            <a:spLocks noGrp="1"/>
          </p:cNvSpPr>
          <p:nvPr>
            <p:ph idx="1"/>
          </p:nvPr>
        </p:nvSpPr>
        <p:spPr>
          <a:xfrm>
            <a:off x="457200" y="1196752"/>
            <a:ext cx="8229600" cy="5184576"/>
          </a:xfrm>
        </p:spPr>
        <p:txBody>
          <a:bodyPr>
            <a:normAutofit/>
          </a:bodyPr>
          <a:lstStyle/>
          <a:p>
            <a:pPr marL="0" indent="0" algn="just">
              <a:buNone/>
            </a:pPr>
            <a:r>
              <a:rPr lang="ka-GE" sz="1600" b="1" dirty="0" smtClean="0">
                <a:solidFill>
                  <a:srgbClr val="3502EE"/>
                </a:solidFill>
                <a:latin typeface="Sylfaen" pitchFamily="18" charset="0"/>
              </a:rPr>
              <a:t>დამატებითი დაფინანსება:</a:t>
            </a:r>
          </a:p>
          <a:p>
            <a:pPr algn="just"/>
            <a:r>
              <a:rPr lang="ka-GE" sz="1600" dirty="0" smtClean="0">
                <a:solidFill>
                  <a:schemeClr val="accent1">
                    <a:lumMod val="75000"/>
                  </a:schemeClr>
                </a:solidFill>
                <a:latin typeface="Sylfaen" pitchFamily="18" charset="0"/>
              </a:rPr>
              <a:t>ღონისძიება </a:t>
            </a:r>
            <a:r>
              <a:rPr lang="ka-GE" sz="1600" dirty="0">
                <a:solidFill>
                  <a:schemeClr val="accent1">
                    <a:lumMod val="75000"/>
                  </a:schemeClr>
                </a:solidFill>
                <a:latin typeface="Sylfaen" pitchFamily="18" charset="0"/>
              </a:rPr>
              <a:t>უნდა გაიწეროს იმ რეალობიდან გამომდინარე, რის დაფინანსების საშუალებაც შესაბამისი წლებისათვის არსებობს </a:t>
            </a:r>
            <a:r>
              <a:rPr lang="en-US" sz="1600" dirty="0" smtClean="0">
                <a:solidFill>
                  <a:schemeClr val="accent1">
                    <a:lumMod val="75000"/>
                  </a:schemeClr>
                </a:solidFill>
                <a:latin typeface="Sylfaen" pitchFamily="18" charset="0"/>
              </a:rPr>
              <a:t>;</a:t>
            </a:r>
          </a:p>
          <a:p>
            <a:pPr algn="just"/>
            <a:r>
              <a:rPr lang="ka-GE" sz="1600" dirty="0" smtClean="0">
                <a:solidFill>
                  <a:schemeClr val="accent1">
                    <a:lumMod val="75000"/>
                  </a:schemeClr>
                </a:solidFill>
                <a:latin typeface="Sylfaen" pitchFamily="18" charset="0"/>
              </a:rPr>
              <a:t>სასურველია </a:t>
            </a:r>
            <a:r>
              <a:rPr lang="ka-GE" sz="1600" dirty="0">
                <a:solidFill>
                  <a:schemeClr val="accent1">
                    <a:lumMod val="75000"/>
                  </a:schemeClr>
                </a:solidFill>
                <a:latin typeface="Sylfaen" pitchFamily="18" charset="0"/>
              </a:rPr>
              <a:t>ასევე იყოს მითითებული სრულყოფილად განხორციელების შემთხვევაში საჭირო დაფინანსების მთლიანი მოცულობა და ხარჯთაღრიცხვა, ასევე სამიზნე მაჩვენებლები გაზრდილი დაფინანსების შემთხვევაში, მსგავსი ტიპის ინფორმაცია მნიშვნელოვანია, როგორც ზოგადად გეგმების ჩამოყალიბებისათვის, ასევე შესაძლო დონორებთან სასაუბროდ, რათა ნათლად ჩანდეს სად არის შესაბამისი საჭიროებები</a:t>
            </a:r>
            <a:r>
              <a:rPr lang="ka-GE" sz="1600" dirty="0" smtClean="0">
                <a:solidFill>
                  <a:schemeClr val="accent1">
                    <a:lumMod val="75000"/>
                  </a:schemeClr>
                </a:solidFill>
                <a:latin typeface="Sylfaen" pitchFamily="18" charset="0"/>
              </a:rPr>
              <a:t>.</a:t>
            </a:r>
          </a:p>
          <a:p>
            <a:pPr marL="0" indent="0" algn="just">
              <a:buNone/>
            </a:pPr>
            <a:endParaRPr lang="ka-GE" sz="1600" dirty="0" smtClean="0">
              <a:solidFill>
                <a:schemeClr val="accent1">
                  <a:lumMod val="75000"/>
                </a:schemeClr>
              </a:solidFill>
              <a:latin typeface="Sylfaen" pitchFamily="18" charset="0"/>
            </a:endParaRPr>
          </a:p>
          <a:p>
            <a:pPr marL="0" indent="0" algn="just">
              <a:buNone/>
            </a:pPr>
            <a:r>
              <a:rPr lang="ka-GE" sz="1600" b="1" dirty="0">
                <a:solidFill>
                  <a:srgbClr val="3502EE"/>
                </a:solidFill>
                <a:latin typeface="Sylfaen" pitchFamily="18" charset="0"/>
              </a:rPr>
              <a:t>ღონისძიებები მიმდინარე და ახალი </a:t>
            </a:r>
            <a:r>
              <a:rPr lang="ka-GE" sz="1600" b="1" dirty="0" smtClean="0">
                <a:solidFill>
                  <a:srgbClr val="3502EE"/>
                </a:solidFill>
                <a:latin typeface="Sylfaen" pitchFamily="18" charset="0"/>
              </a:rPr>
              <a:t>პოლიტიკისათვის:</a:t>
            </a:r>
            <a:endParaRPr lang="en-US" sz="1600" b="1" dirty="0">
              <a:solidFill>
                <a:srgbClr val="3502EE"/>
              </a:solidFill>
              <a:latin typeface="Sylfaen" pitchFamily="18" charset="0"/>
            </a:endParaRPr>
          </a:p>
          <a:p>
            <a:pPr algn="just"/>
            <a:r>
              <a:rPr lang="ka-GE" sz="1600" dirty="0">
                <a:solidFill>
                  <a:schemeClr val="accent1">
                    <a:lumMod val="75000"/>
                  </a:schemeClr>
                </a:solidFill>
                <a:latin typeface="Sylfaen" pitchFamily="18" charset="0"/>
              </a:rPr>
              <a:t>სასურველია თითოეულ ღონისძიებას მითითებული ჰ</a:t>
            </a:r>
            <a:r>
              <a:rPr lang="ka-GE" sz="1600" dirty="0" smtClean="0">
                <a:solidFill>
                  <a:schemeClr val="accent1">
                    <a:lumMod val="75000"/>
                  </a:schemeClr>
                </a:solidFill>
                <a:latin typeface="Sylfaen" pitchFamily="18" charset="0"/>
              </a:rPr>
              <a:t>ქონდეს </a:t>
            </a:r>
            <a:r>
              <a:rPr lang="ka-GE" sz="1600" dirty="0">
                <a:solidFill>
                  <a:schemeClr val="accent1">
                    <a:lumMod val="75000"/>
                  </a:schemeClr>
                </a:solidFill>
                <a:latin typeface="Sylfaen" pitchFamily="18" charset="0"/>
              </a:rPr>
              <a:t>მისი განხორციელება არსებული პოლიტიკის გაგრძელების შემთხვევაში, თუ წარმოადგენს ახალი პოლიტიკის ან რეფორმის შემადგენელ </a:t>
            </a:r>
            <a:r>
              <a:rPr lang="ka-GE" sz="1600" dirty="0" smtClean="0">
                <a:solidFill>
                  <a:schemeClr val="accent1">
                    <a:lumMod val="75000"/>
                  </a:schemeClr>
                </a:solidFill>
                <a:latin typeface="Sylfaen" pitchFamily="18" charset="0"/>
              </a:rPr>
              <a:t>ნაწილს;</a:t>
            </a:r>
          </a:p>
          <a:p>
            <a:pPr algn="just"/>
            <a:r>
              <a:rPr lang="ka-GE" sz="1600" dirty="0">
                <a:solidFill>
                  <a:schemeClr val="accent1">
                    <a:lumMod val="75000"/>
                  </a:schemeClr>
                </a:solidFill>
                <a:latin typeface="Sylfaen" pitchFamily="18" charset="0"/>
              </a:rPr>
              <a:t>სასურველია სამინისტროს მიერ დამტკიცებული საშუალოვადიანი სამოქმედო გეგმის შესავალი ნაწილი მოიცავდეს წინა წლების გეგმების გაანალიზების შედეგად მიღებულ ინფორმაციას და მათი გათვალისწინების შესაძლებლობებს ახალ სამოქმედო გეგმებში.</a:t>
            </a:r>
            <a:endParaRPr lang="en-US" sz="1600" dirty="0">
              <a:solidFill>
                <a:schemeClr val="accent1">
                  <a:lumMod val="75000"/>
                </a:schemeClr>
              </a:solidFill>
              <a:latin typeface="Sylfaen" pitchFamily="18" charset="0"/>
            </a:endParaRPr>
          </a:p>
          <a:p>
            <a:pPr algn="just"/>
            <a:endParaRPr lang="en-US" sz="1600" dirty="0">
              <a:solidFill>
                <a:schemeClr val="accent1">
                  <a:lumMod val="75000"/>
                </a:schemeClr>
              </a:solidFill>
              <a:latin typeface="Sylfaen" pitchFamily="18" charset="0"/>
            </a:endParaRPr>
          </a:p>
          <a:p>
            <a:pPr algn="just"/>
            <a:endParaRPr lang="en-US" sz="1600" dirty="0">
              <a:solidFill>
                <a:schemeClr val="accent1">
                  <a:lumMod val="75000"/>
                </a:schemeClr>
              </a:solidFill>
              <a:latin typeface="Sylfaen" pitchFamily="18" charset="0"/>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3740367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latin typeface="Sylfaen" pitchFamily="18" charset="0"/>
              </a:rPr>
              <a:t>პროგრამული ბიუჯეტის დანართი</a:t>
            </a:r>
            <a:endParaRPr lang="en-US" dirty="0">
              <a:latin typeface="Sylfaen"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52539096"/>
              </p:ext>
            </p:extLst>
          </p:nvPr>
        </p:nvGraphicFramePr>
        <p:xfrm>
          <a:off x="467544" y="1340769"/>
          <a:ext cx="8352928" cy="4824535"/>
        </p:xfrm>
        <a:graphic>
          <a:graphicData uri="http://schemas.openxmlformats.org/drawingml/2006/table">
            <a:tbl>
              <a:tblPr firstRow="1" firstCol="1" bandRow="1">
                <a:tableStyleId>{5C22544A-7EE6-4342-B048-85BDC9FD1C3A}</a:tableStyleId>
              </a:tblPr>
              <a:tblGrid>
                <a:gridCol w="1286350"/>
                <a:gridCol w="1500186"/>
                <a:gridCol w="1715693"/>
                <a:gridCol w="1899456"/>
                <a:gridCol w="1951243"/>
              </a:tblGrid>
              <a:tr h="389352">
                <a:tc gridSpan="2">
                  <a:txBody>
                    <a:bodyPr/>
                    <a:lstStyle/>
                    <a:p>
                      <a:pPr marL="0" marR="0">
                        <a:lnSpc>
                          <a:spcPct val="115000"/>
                        </a:lnSpc>
                        <a:spcBef>
                          <a:spcPts val="0"/>
                        </a:spcBef>
                        <a:spcAft>
                          <a:spcPts val="0"/>
                        </a:spcAft>
                      </a:pPr>
                      <a:r>
                        <a:rPr lang="en-US" sz="900" dirty="0" err="1">
                          <a:effectLst/>
                        </a:rPr>
                        <a:t>პროგრამის</a:t>
                      </a:r>
                      <a:r>
                        <a:rPr lang="en-US" sz="900" dirty="0">
                          <a:effectLst/>
                        </a:rPr>
                        <a:t> </a:t>
                      </a:r>
                      <a:r>
                        <a:rPr lang="en-US" sz="900" dirty="0" err="1">
                          <a:effectLst/>
                        </a:rPr>
                        <a:t>დასახელება</a:t>
                      </a:r>
                      <a:r>
                        <a:rPr lang="en-US" sz="900" dirty="0">
                          <a:effectLst/>
                        </a:rPr>
                        <a:t> (</a:t>
                      </a:r>
                      <a:r>
                        <a:rPr lang="en-US" sz="900" dirty="0" err="1">
                          <a:effectLst/>
                        </a:rPr>
                        <a:t>პროგრამული</a:t>
                      </a:r>
                      <a:r>
                        <a:rPr lang="en-US" sz="900" dirty="0">
                          <a:effectLst/>
                        </a:rPr>
                        <a:t> </a:t>
                      </a:r>
                      <a:r>
                        <a:rPr lang="en-US" sz="900" dirty="0" err="1">
                          <a:effectLst/>
                        </a:rPr>
                        <a:t>კოდი</a:t>
                      </a:r>
                      <a:r>
                        <a:rPr lang="en-US" sz="900" dirty="0">
                          <a:effectLst/>
                        </a:rPr>
                        <a:t>)</a:t>
                      </a:r>
                      <a:endParaRPr lang="en-US" sz="1000" dirty="0">
                        <a:effectLst/>
                        <a:latin typeface="Calibri"/>
                        <a:ea typeface="Calibri"/>
                        <a:cs typeface="Arial"/>
                      </a:endParaRPr>
                    </a:p>
                  </a:txBody>
                  <a:tcPr marL="59980" marR="59980" marT="0" marB="0" anchor="ctr"/>
                </a:tc>
                <a:tc hMerge="1">
                  <a:txBody>
                    <a:bodyPr/>
                    <a:lstStyle/>
                    <a:p>
                      <a:endParaRPr lang="en-US"/>
                    </a:p>
                  </a:txBody>
                  <a:tcPr/>
                </a:tc>
                <a:tc gridSpan="3">
                  <a:txBody>
                    <a:bodyPr/>
                    <a:lstStyle/>
                    <a:p>
                      <a:pPr marL="0" marR="0" algn="ctr">
                        <a:lnSpc>
                          <a:spcPct val="115000"/>
                        </a:lnSpc>
                        <a:spcBef>
                          <a:spcPts val="0"/>
                        </a:spcBef>
                        <a:spcAft>
                          <a:spcPts val="0"/>
                        </a:spcAft>
                      </a:pPr>
                      <a:r>
                        <a:rPr lang="en-US" sz="900">
                          <a:effectLst/>
                        </a:rPr>
                        <a:t> </a:t>
                      </a:r>
                      <a:endParaRPr lang="en-US" sz="1000">
                        <a:effectLst/>
                        <a:latin typeface="Calibri"/>
                        <a:ea typeface="Calibri"/>
                        <a:cs typeface="Arial"/>
                      </a:endParaRPr>
                    </a:p>
                  </a:txBody>
                  <a:tcPr marL="59980" marR="59980" marT="0" marB="0" anchor="ctr"/>
                </a:tc>
                <a:tc hMerge="1">
                  <a:txBody>
                    <a:bodyPr/>
                    <a:lstStyle/>
                    <a:p>
                      <a:endParaRPr lang="en-US"/>
                    </a:p>
                  </a:txBody>
                  <a:tcPr/>
                </a:tc>
                <a:tc hMerge="1">
                  <a:txBody>
                    <a:bodyPr/>
                    <a:lstStyle/>
                    <a:p>
                      <a:endParaRPr lang="en-US"/>
                    </a:p>
                  </a:txBody>
                  <a:tcPr/>
                </a:tc>
              </a:tr>
              <a:tr h="405575">
                <a:tc gridSpan="2">
                  <a:txBody>
                    <a:bodyPr/>
                    <a:lstStyle/>
                    <a:p>
                      <a:pPr marL="0" marR="0">
                        <a:lnSpc>
                          <a:spcPct val="115000"/>
                        </a:lnSpc>
                        <a:spcBef>
                          <a:spcPts val="0"/>
                        </a:spcBef>
                        <a:spcAft>
                          <a:spcPts val="0"/>
                        </a:spcAft>
                      </a:pPr>
                      <a:r>
                        <a:rPr lang="en-US" sz="900">
                          <a:effectLst/>
                        </a:rPr>
                        <a:t>პროგრამის განმახორციელებელი</a:t>
                      </a:r>
                      <a:endParaRPr lang="en-US" sz="1000">
                        <a:effectLst/>
                        <a:latin typeface="Calibri"/>
                        <a:ea typeface="Calibri"/>
                        <a:cs typeface="Arial"/>
                      </a:endParaRPr>
                    </a:p>
                  </a:txBody>
                  <a:tcPr marL="59980" marR="59980" marT="0" marB="0" anchor="ctr"/>
                </a:tc>
                <a:tc hMerge="1">
                  <a:txBody>
                    <a:bodyPr/>
                    <a:lstStyle/>
                    <a:p>
                      <a:endParaRPr lang="en-US"/>
                    </a:p>
                  </a:txBody>
                  <a:tcPr/>
                </a:tc>
                <a:tc gridSpan="3">
                  <a:txBody>
                    <a:bodyPr/>
                    <a:lstStyle/>
                    <a:p>
                      <a:pPr marL="0" marR="0" algn="ctr">
                        <a:lnSpc>
                          <a:spcPct val="115000"/>
                        </a:lnSpc>
                        <a:spcBef>
                          <a:spcPts val="0"/>
                        </a:spcBef>
                        <a:spcAft>
                          <a:spcPts val="0"/>
                        </a:spcAft>
                      </a:pPr>
                      <a:r>
                        <a:rPr lang="en-US" sz="900">
                          <a:effectLst/>
                        </a:rPr>
                        <a:t> </a:t>
                      </a:r>
                      <a:endParaRPr lang="en-US" sz="1000">
                        <a:effectLst/>
                        <a:latin typeface="Calibri"/>
                        <a:ea typeface="Calibri"/>
                        <a:cs typeface="Arial"/>
                      </a:endParaRPr>
                    </a:p>
                  </a:txBody>
                  <a:tcPr marL="59980" marR="59980" marT="0" marB="0" anchor="ctr"/>
                </a:tc>
                <a:tc hMerge="1">
                  <a:txBody>
                    <a:bodyPr/>
                    <a:lstStyle/>
                    <a:p>
                      <a:endParaRPr lang="en-US"/>
                    </a:p>
                  </a:txBody>
                  <a:tcPr/>
                </a:tc>
                <a:tc hMerge="1">
                  <a:txBody>
                    <a:bodyPr/>
                    <a:lstStyle/>
                    <a:p>
                      <a:endParaRPr lang="en-US"/>
                    </a:p>
                  </a:txBody>
                  <a:tcPr/>
                </a:tc>
              </a:tr>
              <a:tr h="381241">
                <a:tc gridSpan="2">
                  <a:txBody>
                    <a:bodyPr/>
                    <a:lstStyle/>
                    <a:p>
                      <a:pPr marL="0" marR="0">
                        <a:lnSpc>
                          <a:spcPct val="115000"/>
                        </a:lnSpc>
                        <a:spcBef>
                          <a:spcPts val="0"/>
                        </a:spcBef>
                        <a:spcAft>
                          <a:spcPts val="0"/>
                        </a:spcAft>
                      </a:pPr>
                      <a:r>
                        <a:rPr lang="en-US" sz="900">
                          <a:effectLst/>
                        </a:rPr>
                        <a:t>პროგრამის აღწერა და მიზანი</a:t>
                      </a:r>
                      <a:endParaRPr lang="en-US" sz="1000">
                        <a:effectLst/>
                        <a:latin typeface="Calibri"/>
                        <a:ea typeface="Calibri"/>
                        <a:cs typeface="Arial"/>
                      </a:endParaRPr>
                    </a:p>
                  </a:txBody>
                  <a:tcPr marL="59980" marR="59980" marT="0" marB="0" anchor="ctr"/>
                </a:tc>
                <a:tc hMerge="1">
                  <a:txBody>
                    <a:bodyPr/>
                    <a:lstStyle/>
                    <a:p>
                      <a:endParaRPr lang="en-US"/>
                    </a:p>
                  </a:txBody>
                  <a:tcPr/>
                </a:tc>
                <a:tc gridSpan="3">
                  <a:txBody>
                    <a:bodyPr/>
                    <a:lstStyle/>
                    <a:p>
                      <a:pPr marL="0" marR="0" algn="ctr">
                        <a:lnSpc>
                          <a:spcPct val="115000"/>
                        </a:lnSpc>
                        <a:spcBef>
                          <a:spcPts val="0"/>
                        </a:spcBef>
                        <a:spcAft>
                          <a:spcPts val="0"/>
                        </a:spcAft>
                      </a:pPr>
                      <a:r>
                        <a:rPr lang="en-US" sz="900">
                          <a:effectLst/>
                        </a:rPr>
                        <a:t> </a:t>
                      </a:r>
                      <a:endParaRPr lang="en-US" sz="1000">
                        <a:effectLst/>
                        <a:latin typeface="Calibri"/>
                        <a:ea typeface="Calibri"/>
                        <a:cs typeface="Arial"/>
                      </a:endParaRPr>
                    </a:p>
                  </a:txBody>
                  <a:tcPr marL="59980" marR="59980" marT="0" marB="0" anchor="ctr"/>
                </a:tc>
                <a:tc hMerge="1">
                  <a:txBody>
                    <a:bodyPr/>
                    <a:lstStyle/>
                    <a:p>
                      <a:endParaRPr lang="en-US"/>
                    </a:p>
                  </a:txBody>
                  <a:tcPr/>
                </a:tc>
                <a:tc hMerge="1">
                  <a:txBody>
                    <a:bodyPr/>
                    <a:lstStyle/>
                    <a:p>
                      <a:endParaRPr lang="en-US"/>
                    </a:p>
                  </a:txBody>
                  <a:tcPr/>
                </a:tc>
              </a:tr>
              <a:tr h="421797">
                <a:tc gridSpan="2">
                  <a:txBody>
                    <a:bodyPr/>
                    <a:lstStyle/>
                    <a:p>
                      <a:pPr marL="0" marR="0">
                        <a:lnSpc>
                          <a:spcPct val="115000"/>
                        </a:lnSpc>
                        <a:spcBef>
                          <a:spcPts val="0"/>
                        </a:spcBef>
                        <a:spcAft>
                          <a:spcPts val="0"/>
                        </a:spcAft>
                      </a:pPr>
                      <a:r>
                        <a:rPr lang="en-US" sz="900" dirty="0" err="1">
                          <a:effectLst/>
                        </a:rPr>
                        <a:t>მოსალოდნელი</a:t>
                      </a:r>
                      <a:r>
                        <a:rPr lang="en-US" sz="900" dirty="0">
                          <a:effectLst/>
                        </a:rPr>
                        <a:t> </a:t>
                      </a:r>
                      <a:r>
                        <a:rPr lang="en-US" sz="900" dirty="0" err="1">
                          <a:effectLst/>
                        </a:rPr>
                        <a:t>საბოლოო</a:t>
                      </a:r>
                      <a:r>
                        <a:rPr lang="en-US" sz="900" dirty="0">
                          <a:effectLst/>
                        </a:rPr>
                        <a:t> </a:t>
                      </a:r>
                      <a:r>
                        <a:rPr lang="en-US" sz="900" dirty="0" err="1">
                          <a:effectLst/>
                        </a:rPr>
                        <a:t>შედეგი</a:t>
                      </a:r>
                      <a:endParaRPr lang="en-US" sz="1000" dirty="0">
                        <a:effectLst/>
                        <a:latin typeface="Calibri"/>
                        <a:ea typeface="Calibri"/>
                        <a:cs typeface="Arial"/>
                      </a:endParaRPr>
                    </a:p>
                  </a:txBody>
                  <a:tcPr marL="59980" marR="59980" marT="0" marB="0" anchor="ctr"/>
                </a:tc>
                <a:tc hMerge="1">
                  <a:txBody>
                    <a:bodyPr/>
                    <a:lstStyle/>
                    <a:p>
                      <a:endParaRPr lang="en-US"/>
                    </a:p>
                  </a:txBody>
                  <a:tcPr/>
                </a:tc>
                <a:tc gridSpan="3">
                  <a:txBody>
                    <a:bodyPr/>
                    <a:lstStyle/>
                    <a:p>
                      <a:pPr marL="0" marR="0" algn="ctr">
                        <a:lnSpc>
                          <a:spcPct val="115000"/>
                        </a:lnSpc>
                        <a:spcBef>
                          <a:spcPts val="0"/>
                        </a:spcBef>
                        <a:spcAft>
                          <a:spcPts val="0"/>
                        </a:spcAft>
                      </a:pPr>
                      <a:r>
                        <a:rPr lang="en-US" sz="900">
                          <a:effectLst/>
                        </a:rPr>
                        <a:t> </a:t>
                      </a:r>
                      <a:endParaRPr lang="en-US" sz="1000">
                        <a:effectLst/>
                        <a:latin typeface="Calibri"/>
                        <a:ea typeface="Calibri"/>
                        <a:cs typeface="Arial"/>
                      </a:endParaRPr>
                    </a:p>
                  </a:txBody>
                  <a:tcPr marL="59980" marR="59980" marT="0" marB="0" anchor="ctr"/>
                </a:tc>
                <a:tc hMerge="1">
                  <a:txBody>
                    <a:bodyPr/>
                    <a:lstStyle/>
                    <a:p>
                      <a:endParaRPr lang="en-US"/>
                    </a:p>
                  </a:txBody>
                  <a:tcPr/>
                </a:tc>
                <a:tc hMerge="1">
                  <a:txBody>
                    <a:bodyPr/>
                    <a:lstStyle/>
                    <a:p>
                      <a:endParaRPr lang="en-US"/>
                    </a:p>
                  </a:txBody>
                  <a:tcPr/>
                </a:tc>
              </a:tr>
              <a:tr h="446132">
                <a:tc gridSpan="5">
                  <a:txBody>
                    <a:bodyPr/>
                    <a:lstStyle/>
                    <a:p>
                      <a:pPr marL="0" marR="0">
                        <a:lnSpc>
                          <a:spcPct val="115000"/>
                        </a:lnSpc>
                        <a:spcBef>
                          <a:spcPts val="0"/>
                        </a:spcBef>
                        <a:spcAft>
                          <a:spcPts val="0"/>
                        </a:spcAft>
                      </a:pPr>
                      <a:r>
                        <a:rPr lang="en-US" sz="900">
                          <a:effectLst/>
                        </a:rPr>
                        <a:t>საბოლოო შედეგის შეფასების ინდიკატორი</a:t>
                      </a:r>
                      <a:r>
                        <a:rPr lang="ka-GE" sz="900">
                          <a:effectLst/>
                        </a:rPr>
                        <a:t>:</a:t>
                      </a:r>
                      <a:r>
                        <a:rPr lang="en-US" sz="900">
                          <a:effectLst/>
                        </a:rPr>
                        <a:t> </a:t>
                      </a:r>
                      <a:endParaRPr lang="en-US" sz="1000">
                        <a:effectLst/>
                        <a:latin typeface="Calibri"/>
                        <a:ea typeface="Calibri"/>
                        <a:cs typeface="Arial"/>
                      </a:endParaRPr>
                    </a:p>
                  </a:txBody>
                  <a:tcPr marL="59980" marR="599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0021">
                <a:tc>
                  <a:txBody>
                    <a:bodyPr/>
                    <a:lstStyle/>
                    <a:p>
                      <a:pPr marL="0" marR="0" algn="ctr">
                        <a:lnSpc>
                          <a:spcPct val="115000"/>
                        </a:lnSpc>
                        <a:spcBef>
                          <a:spcPts val="0"/>
                        </a:spcBef>
                        <a:spcAft>
                          <a:spcPts val="0"/>
                        </a:spcAft>
                      </a:pPr>
                      <a:r>
                        <a:rPr lang="en-US" sz="900">
                          <a:effectLst/>
                        </a:rPr>
                        <a:t>N</a:t>
                      </a:r>
                      <a:endParaRPr lang="en-US" sz="1000">
                        <a:effectLst/>
                        <a:latin typeface="Calibri"/>
                        <a:ea typeface="Calibri"/>
                        <a:cs typeface="Arial"/>
                      </a:endParaRPr>
                    </a:p>
                  </a:txBody>
                  <a:tcPr marL="59980" marR="59980" marT="0" marB="0" anchor="ctr"/>
                </a:tc>
                <a:tc>
                  <a:txBody>
                    <a:bodyPr/>
                    <a:lstStyle/>
                    <a:p>
                      <a:pPr marL="0" marR="0" algn="ctr">
                        <a:lnSpc>
                          <a:spcPct val="115000"/>
                        </a:lnSpc>
                        <a:spcBef>
                          <a:spcPts val="0"/>
                        </a:spcBef>
                        <a:spcAft>
                          <a:spcPts val="0"/>
                        </a:spcAft>
                      </a:pPr>
                      <a:r>
                        <a:rPr lang="ka-GE" sz="900" dirty="0">
                          <a:effectLst/>
                        </a:rPr>
                        <a:t>საბაზისო მაჩვენებელი</a:t>
                      </a:r>
                      <a:endParaRPr lang="en-US" sz="1000" dirty="0">
                        <a:effectLst/>
                        <a:latin typeface="Calibri"/>
                        <a:ea typeface="Calibri"/>
                        <a:cs typeface="Arial"/>
                      </a:endParaRPr>
                    </a:p>
                  </a:txBody>
                  <a:tcPr marL="59980" marR="59980" marT="0" marB="0" anchor="ctr"/>
                </a:tc>
                <a:tc>
                  <a:txBody>
                    <a:bodyPr/>
                    <a:lstStyle/>
                    <a:p>
                      <a:pPr marL="0" marR="0" algn="ctr">
                        <a:lnSpc>
                          <a:spcPct val="115000"/>
                        </a:lnSpc>
                        <a:spcBef>
                          <a:spcPts val="0"/>
                        </a:spcBef>
                        <a:spcAft>
                          <a:spcPts val="0"/>
                        </a:spcAft>
                      </a:pPr>
                      <a:r>
                        <a:rPr lang="ka-GE" sz="900" dirty="0">
                          <a:effectLst/>
                        </a:rPr>
                        <a:t>მიზნობრივი მაჩვენებელი</a:t>
                      </a:r>
                      <a:endParaRPr lang="en-US" sz="1000" dirty="0">
                        <a:effectLst/>
                        <a:latin typeface="Calibri"/>
                        <a:ea typeface="Calibri"/>
                        <a:cs typeface="Arial"/>
                      </a:endParaRPr>
                    </a:p>
                  </a:txBody>
                  <a:tcPr marL="59980" marR="59980" marT="0" marB="0" anchor="ctr"/>
                </a:tc>
                <a:tc>
                  <a:txBody>
                    <a:bodyPr/>
                    <a:lstStyle/>
                    <a:p>
                      <a:pPr marL="0" marR="0" algn="ctr">
                        <a:lnSpc>
                          <a:spcPct val="115000"/>
                        </a:lnSpc>
                        <a:spcBef>
                          <a:spcPts val="0"/>
                        </a:spcBef>
                        <a:spcAft>
                          <a:spcPts val="0"/>
                        </a:spcAft>
                      </a:pPr>
                      <a:r>
                        <a:rPr lang="ka-GE" sz="900" dirty="0">
                          <a:effectLst/>
                        </a:rPr>
                        <a:t>ცდომილების ალბათობა (%/აღწერა)</a:t>
                      </a:r>
                      <a:endParaRPr lang="en-US" sz="1000" dirty="0">
                        <a:effectLst/>
                        <a:latin typeface="Calibri"/>
                        <a:ea typeface="Calibri"/>
                        <a:cs typeface="Arial"/>
                      </a:endParaRPr>
                    </a:p>
                  </a:txBody>
                  <a:tcPr marL="59980" marR="59980" marT="0" marB="0" anchor="ctr"/>
                </a:tc>
                <a:tc>
                  <a:txBody>
                    <a:bodyPr/>
                    <a:lstStyle/>
                    <a:p>
                      <a:pPr marL="0" marR="0" algn="ctr">
                        <a:lnSpc>
                          <a:spcPct val="115000"/>
                        </a:lnSpc>
                        <a:spcBef>
                          <a:spcPts val="0"/>
                        </a:spcBef>
                        <a:spcAft>
                          <a:spcPts val="0"/>
                        </a:spcAft>
                      </a:pPr>
                      <a:r>
                        <a:rPr lang="ka-GE" sz="900" dirty="0">
                          <a:effectLst/>
                        </a:rPr>
                        <a:t>შესაძლო რისკები</a:t>
                      </a:r>
                      <a:endParaRPr lang="en-US" sz="1000" dirty="0">
                        <a:effectLst/>
                        <a:latin typeface="Calibri"/>
                        <a:ea typeface="Calibri"/>
                        <a:cs typeface="Arial"/>
                      </a:endParaRPr>
                    </a:p>
                  </a:txBody>
                  <a:tcPr marL="59980" marR="59980" marT="0" marB="0" anchor="ctr"/>
                </a:tc>
              </a:tr>
              <a:tr h="340682">
                <a:tc>
                  <a:txBody>
                    <a:bodyPr/>
                    <a:lstStyle/>
                    <a:p>
                      <a:pPr marL="0" marR="0" algn="ctr">
                        <a:lnSpc>
                          <a:spcPct val="115000"/>
                        </a:lnSpc>
                        <a:spcBef>
                          <a:spcPts val="0"/>
                        </a:spcBef>
                        <a:spcAft>
                          <a:spcPts val="0"/>
                        </a:spcAft>
                      </a:pPr>
                      <a:r>
                        <a:rPr lang="ka-GE" sz="900">
                          <a:effectLst/>
                        </a:rPr>
                        <a:t>1.</a:t>
                      </a:r>
                      <a:endParaRPr lang="en-US" sz="1000">
                        <a:effectLst/>
                        <a:latin typeface="Calibri"/>
                        <a:ea typeface="Calibri"/>
                        <a:cs typeface="Arial"/>
                      </a:endParaRPr>
                    </a:p>
                  </a:txBody>
                  <a:tcPr marL="59980" marR="59980" marT="0" marB="0" anchor="ctr"/>
                </a:tc>
                <a:tc>
                  <a:txBody>
                    <a:bodyPr/>
                    <a:lstStyle/>
                    <a:p>
                      <a:pPr marL="0" marR="0" algn="just">
                        <a:lnSpc>
                          <a:spcPct val="115000"/>
                        </a:lnSpc>
                        <a:spcBef>
                          <a:spcPts val="0"/>
                        </a:spcBef>
                        <a:spcAft>
                          <a:spcPts val="0"/>
                        </a:spcAft>
                      </a:pPr>
                      <a:r>
                        <a:rPr lang="ka-GE" sz="900" dirty="0">
                          <a:effectLst/>
                        </a:rPr>
                        <a:t> </a:t>
                      </a:r>
                      <a:endParaRPr lang="en-US" sz="1000" dirty="0">
                        <a:effectLst/>
                        <a:latin typeface="Calibri"/>
                        <a:ea typeface="Calibri"/>
                        <a:cs typeface="Arial"/>
                      </a:endParaRPr>
                    </a:p>
                  </a:txBody>
                  <a:tcPr marL="59980" marR="59980" marT="0" marB="0" anchor="ctr"/>
                </a:tc>
                <a:tc>
                  <a:txBody>
                    <a:bodyPr/>
                    <a:lstStyle/>
                    <a:p>
                      <a:pPr marL="0" marR="0" algn="just">
                        <a:lnSpc>
                          <a:spcPct val="115000"/>
                        </a:lnSpc>
                        <a:spcBef>
                          <a:spcPts val="0"/>
                        </a:spcBef>
                        <a:spcAft>
                          <a:spcPts val="0"/>
                        </a:spcAft>
                      </a:pPr>
                      <a:r>
                        <a:rPr lang="en-US" sz="900" dirty="0">
                          <a:effectLst/>
                        </a:rPr>
                        <a:t> </a:t>
                      </a:r>
                      <a:endParaRPr lang="en-US" sz="1000" dirty="0">
                        <a:effectLst/>
                        <a:latin typeface="Calibri"/>
                        <a:ea typeface="Calibri"/>
                        <a:cs typeface="Arial"/>
                      </a:endParaRPr>
                    </a:p>
                  </a:txBody>
                  <a:tcPr marL="59980" marR="59980" marT="0" marB="0" anchor="ctr"/>
                </a:tc>
                <a:tc>
                  <a:txBody>
                    <a:bodyPr/>
                    <a:lstStyle/>
                    <a:p>
                      <a:pPr marL="0" marR="0" algn="just">
                        <a:lnSpc>
                          <a:spcPct val="115000"/>
                        </a:lnSpc>
                        <a:spcBef>
                          <a:spcPts val="0"/>
                        </a:spcBef>
                        <a:spcAft>
                          <a:spcPts val="0"/>
                        </a:spcAft>
                      </a:pPr>
                      <a:r>
                        <a:rPr lang="en-US" sz="900" dirty="0">
                          <a:effectLst/>
                        </a:rPr>
                        <a:t> </a:t>
                      </a:r>
                      <a:endParaRPr lang="en-US" sz="1000" dirty="0">
                        <a:effectLst/>
                        <a:latin typeface="Calibri"/>
                        <a:ea typeface="Calibri"/>
                        <a:cs typeface="Arial"/>
                      </a:endParaRPr>
                    </a:p>
                  </a:txBody>
                  <a:tcPr marL="59980" marR="59980" marT="0" marB="0" anchor="ctr"/>
                </a:tc>
                <a:tc>
                  <a:txBody>
                    <a:bodyPr/>
                    <a:lstStyle/>
                    <a:p>
                      <a:pPr marL="0" marR="0" algn="just">
                        <a:lnSpc>
                          <a:spcPct val="115000"/>
                        </a:lnSpc>
                        <a:spcBef>
                          <a:spcPts val="0"/>
                        </a:spcBef>
                        <a:spcAft>
                          <a:spcPts val="0"/>
                        </a:spcAft>
                      </a:pPr>
                      <a:r>
                        <a:rPr lang="en-US" sz="900">
                          <a:effectLst/>
                        </a:rPr>
                        <a:t> </a:t>
                      </a:r>
                      <a:endParaRPr lang="en-US" sz="1000">
                        <a:effectLst/>
                        <a:latin typeface="Calibri"/>
                        <a:ea typeface="Calibri"/>
                        <a:cs typeface="Arial"/>
                      </a:endParaRPr>
                    </a:p>
                  </a:txBody>
                  <a:tcPr marL="59980" marR="59980" marT="0" marB="0" anchor="ctr"/>
                </a:tc>
              </a:tr>
              <a:tr h="340682">
                <a:tc>
                  <a:txBody>
                    <a:bodyPr/>
                    <a:lstStyle/>
                    <a:p>
                      <a:pPr marL="0" marR="0" algn="ctr">
                        <a:lnSpc>
                          <a:spcPct val="115000"/>
                        </a:lnSpc>
                        <a:spcBef>
                          <a:spcPts val="0"/>
                        </a:spcBef>
                        <a:spcAft>
                          <a:spcPts val="0"/>
                        </a:spcAft>
                      </a:pPr>
                      <a:r>
                        <a:rPr lang="ka-GE" sz="900">
                          <a:effectLst/>
                        </a:rPr>
                        <a:t>2.</a:t>
                      </a:r>
                      <a:endParaRPr lang="en-US" sz="1000">
                        <a:effectLst/>
                        <a:latin typeface="Calibri"/>
                        <a:ea typeface="Calibri"/>
                        <a:cs typeface="Arial"/>
                      </a:endParaRPr>
                    </a:p>
                  </a:txBody>
                  <a:tcPr marL="59980" marR="59980" marT="0" marB="0" anchor="ctr"/>
                </a:tc>
                <a:tc>
                  <a:txBody>
                    <a:bodyPr/>
                    <a:lstStyle/>
                    <a:p>
                      <a:pPr marL="0" marR="0" algn="just">
                        <a:lnSpc>
                          <a:spcPct val="115000"/>
                        </a:lnSpc>
                        <a:spcBef>
                          <a:spcPts val="0"/>
                        </a:spcBef>
                        <a:spcAft>
                          <a:spcPts val="0"/>
                        </a:spcAft>
                      </a:pPr>
                      <a:r>
                        <a:rPr lang="ka-GE" sz="900">
                          <a:effectLst/>
                        </a:rPr>
                        <a:t> </a:t>
                      </a:r>
                      <a:endParaRPr lang="en-US" sz="1000">
                        <a:effectLst/>
                        <a:latin typeface="Calibri"/>
                        <a:ea typeface="Calibri"/>
                        <a:cs typeface="Arial"/>
                      </a:endParaRPr>
                    </a:p>
                  </a:txBody>
                  <a:tcPr marL="59980" marR="59980" marT="0" marB="0" anchor="ctr"/>
                </a:tc>
                <a:tc>
                  <a:txBody>
                    <a:bodyPr/>
                    <a:lstStyle/>
                    <a:p>
                      <a:pPr marL="0" marR="0" algn="just">
                        <a:lnSpc>
                          <a:spcPct val="115000"/>
                        </a:lnSpc>
                        <a:spcBef>
                          <a:spcPts val="0"/>
                        </a:spcBef>
                        <a:spcAft>
                          <a:spcPts val="0"/>
                        </a:spcAft>
                      </a:pPr>
                      <a:r>
                        <a:rPr lang="en-US" sz="900">
                          <a:effectLst/>
                        </a:rPr>
                        <a:t> </a:t>
                      </a:r>
                      <a:endParaRPr lang="en-US" sz="1000">
                        <a:effectLst/>
                        <a:latin typeface="Calibri"/>
                        <a:ea typeface="Calibri"/>
                        <a:cs typeface="Arial"/>
                      </a:endParaRPr>
                    </a:p>
                  </a:txBody>
                  <a:tcPr marL="59980" marR="59980" marT="0" marB="0" anchor="ctr"/>
                </a:tc>
                <a:tc>
                  <a:txBody>
                    <a:bodyPr/>
                    <a:lstStyle/>
                    <a:p>
                      <a:pPr marL="0" marR="0" algn="just">
                        <a:lnSpc>
                          <a:spcPct val="115000"/>
                        </a:lnSpc>
                        <a:spcBef>
                          <a:spcPts val="0"/>
                        </a:spcBef>
                        <a:spcAft>
                          <a:spcPts val="0"/>
                        </a:spcAft>
                      </a:pPr>
                      <a:r>
                        <a:rPr lang="en-US" sz="900">
                          <a:effectLst/>
                        </a:rPr>
                        <a:t> </a:t>
                      </a:r>
                      <a:endParaRPr lang="en-US" sz="1000">
                        <a:effectLst/>
                        <a:latin typeface="Calibri"/>
                        <a:ea typeface="Calibri"/>
                        <a:cs typeface="Arial"/>
                      </a:endParaRPr>
                    </a:p>
                  </a:txBody>
                  <a:tcPr marL="59980" marR="59980" marT="0" marB="0" anchor="ctr"/>
                </a:tc>
                <a:tc>
                  <a:txBody>
                    <a:bodyPr/>
                    <a:lstStyle/>
                    <a:p>
                      <a:pPr marL="0" marR="0" algn="just">
                        <a:lnSpc>
                          <a:spcPct val="115000"/>
                        </a:lnSpc>
                        <a:spcBef>
                          <a:spcPts val="0"/>
                        </a:spcBef>
                        <a:spcAft>
                          <a:spcPts val="0"/>
                        </a:spcAft>
                      </a:pPr>
                      <a:r>
                        <a:rPr lang="en-US" sz="900">
                          <a:effectLst/>
                        </a:rPr>
                        <a:t> </a:t>
                      </a:r>
                      <a:endParaRPr lang="en-US" sz="1000">
                        <a:effectLst/>
                        <a:latin typeface="Calibri"/>
                        <a:ea typeface="Calibri"/>
                        <a:cs typeface="Arial"/>
                      </a:endParaRPr>
                    </a:p>
                  </a:txBody>
                  <a:tcPr marL="59980" marR="59980" marT="0" marB="0" anchor="ctr"/>
                </a:tc>
              </a:tr>
              <a:tr h="340682">
                <a:tc>
                  <a:txBody>
                    <a:bodyPr/>
                    <a:lstStyle/>
                    <a:p>
                      <a:pPr marL="0" marR="0" algn="ctr">
                        <a:lnSpc>
                          <a:spcPct val="115000"/>
                        </a:lnSpc>
                        <a:spcBef>
                          <a:spcPts val="0"/>
                        </a:spcBef>
                        <a:spcAft>
                          <a:spcPts val="0"/>
                        </a:spcAft>
                      </a:pPr>
                      <a:r>
                        <a:rPr lang="ka-GE" sz="900">
                          <a:effectLst/>
                        </a:rPr>
                        <a:t>3.</a:t>
                      </a:r>
                      <a:endParaRPr lang="en-US" sz="1000">
                        <a:effectLst/>
                        <a:latin typeface="Calibri"/>
                        <a:ea typeface="Calibri"/>
                        <a:cs typeface="Arial"/>
                      </a:endParaRPr>
                    </a:p>
                  </a:txBody>
                  <a:tcPr marL="59980" marR="59980" marT="0" marB="0" anchor="ctr"/>
                </a:tc>
                <a:tc>
                  <a:txBody>
                    <a:bodyPr/>
                    <a:lstStyle/>
                    <a:p>
                      <a:pPr marL="0" marR="0" algn="just">
                        <a:lnSpc>
                          <a:spcPct val="115000"/>
                        </a:lnSpc>
                        <a:spcBef>
                          <a:spcPts val="0"/>
                        </a:spcBef>
                        <a:spcAft>
                          <a:spcPts val="0"/>
                        </a:spcAft>
                      </a:pPr>
                      <a:r>
                        <a:rPr lang="ka-GE" sz="900" dirty="0">
                          <a:effectLst/>
                        </a:rPr>
                        <a:t> </a:t>
                      </a:r>
                      <a:endParaRPr lang="en-US" sz="1000" dirty="0">
                        <a:effectLst/>
                        <a:latin typeface="Calibri"/>
                        <a:ea typeface="Calibri"/>
                        <a:cs typeface="Arial"/>
                      </a:endParaRPr>
                    </a:p>
                  </a:txBody>
                  <a:tcPr marL="59980" marR="59980" marT="0" marB="0" anchor="ctr"/>
                </a:tc>
                <a:tc>
                  <a:txBody>
                    <a:bodyPr/>
                    <a:lstStyle/>
                    <a:p>
                      <a:pPr marL="0" marR="0" algn="just">
                        <a:lnSpc>
                          <a:spcPct val="115000"/>
                        </a:lnSpc>
                        <a:spcBef>
                          <a:spcPts val="0"/>
                        </a:spcBef>
                        <a:spcAft>
                          <a:spcPts val="0"/>
                        </a:spcAft>
                      </a:pPr>
                      <a:r>
                        <a:rPr lang="en-US" sz="900">
                          <a:effectLst/>
                        </a:rPr>
                        <a:t> </a:t>
                      </a:r>
                      <a:endParaRPr lang="en-US" sz="1000">
                        <a:effectLst/>
                        <a:latin typeface="Calibri"/>
                        <a:ea typeface="Calibri"/>
                        <a:cs typeface="Arial"/>
                      </a:endParaRPr>
                    </a:p>
                  </a:txBody>
                  <a:tcPr marL="59980" marR="59980" marT="0" marB="0" anchor="ctr"/>
                </a:tc>
                <a:tc>
                  <a:txBody>
                    <a:bodyPr/>
                    <a:lstStyle/>
                    <a:p>
                      <a:pPr marL="0" marR="0" algn="just">
                        <a:lnSpc>
                          <a:spcPct val="115000"/>
                        </a:lnSpc>
                        <a:spcBef>
                          <a:spcPts val="0"/>
                        </a:spcBef>
                        <a:spcAft>
                          <a:spcPts val="0"/>
                        </a:spcAft>
                      </a:pPr>
                      <a:r>
                        <a:rPr lang="en-US" sz="900">
                          <a:effectLst/>
                        </a:rPr>
                        <a:t> </a:t>
                      </a:r>
                      <a:endParaRPr lang="en-US" sz="1000">
                        <a:effectLst/>
                        <a:latin typeface="Calibri"/>
                        <a:ea typeface="Calibri"/>
                        <a:cs typeface="Arial"/>
                      </a:endParaRPr>
                    </a:p>
                  </a:txBody>
                  <a:tcPr marL="59980" marR="59980" marT="0" marB="0" anchor="ctr"/>
                </a:tc>
                <a:tc>
                  <a:txBody>
                    <a:bodyPr/>
                    <a:lstStyle/>
                    <a:p>
                      <a:pPr marL="0" marR="0" algn="just">
                        <a:lnSpc>
                          <a:spcPct val="115000"/>
                        </a:lnSpc>
                        <a:spcBef>
                          <a:spcPts val="0"/>
                        </a:spcBef>
                        <a:spcAft>
                          <a:spcPts val="0"/>
                        </a:spcAft>
                      </a:pPr>
                      <a:r>
                        <a:rPr lang="en-US" sz="900">
                          <a:effectLst/>
                        </a:rPr>
                        <a:t> </a:t>
                      </a:r>
                      <a:endParaRPr lang="en-US" sz="1000">
                        <a:effectLst/>
                        <a:latin typeface="Calibri"/>
                        <a:ea typeface="Calibri"/>
                        <a:cs typeface="Arial"/>
                      </a:endParaRPr>
                    </a:p>
                  </a:txBody>
                  <a:tcPr marL="59980" marR="59980" marT="0" marB="0" anchor="ctr"/>
                </a:tc>
              </a:tr>
              <a:tr h="340682">
                <a:tc>
                  <a:txBody>
                    <a:bodyPr/>
                    <a:lstStyle/>
                    <a:p>
                      <a:pPr marL="0" marR="0" algn="ctr">
                        <a:lnSpc>
                          <a:spcPct val="115000"/>
                        </a:lnSpc>
                        <a:spcBef>
                          <a:spcPts val="0"/>
                        </a:spcBef>
                        <a:spcAft>
                          <a:spcPts val="0"/>
                        </a:spcAft>
                      </a:pPr>
                      <a:r>
                        <a:rPr lang="ka-GE" sz="900">
                          <a:effectLst/>
                        </a:rPr>
                        <a:t>4.</a:t>
                      </a:r>
                      <a:endParaRPr lang="en-US" sz="1000">
                        <a:effectLst/>
                        <a:latin typeface="Calibri"/>
                        <a:ea typeface="Calibri"/>
                        <a:cs typeface="Arial"/>
                      </a:endParaRPr>
                    </a:p>
                  </a:txBody>
                  <a:tcPr marL="59980" marR="59980" marT="0" marB="0" anchor="ctr"/>
                </a:tc>
                <a:tc>
                  <a:txBody>
                    <a:bodyPr/>
                    <a:lstStyle/>
                    <a:p>
                      <a:pPr marL="0" marR="0" algn="just">
                        <a:lnSpc>
                          <a:spcPct val="115000"/>
                        </a:lnSpc>
                        <a:spcBef>
                          <a:spcPts val="0"/>
                        </a:spcBef>
                        <a:spcAft>
                          <a:spcPts val="0"/>
                        </a:spcAft>
                      </a:pPr>
                      <a:r>
                        <a:rPr lang="ka-GE" sz="900">
                          <a:effectLst/>
                        </a:rPr>
                        <a:t> </a:t>
                      </a:r>
                      <a:endParaRPr lang="en-US" sz="1000">
                        <a:effectLst/>
                        <a:latin typeface="Calibri"/>
                        <a:ea typeface="Calibri"/>
                        <a:cs typeface="Arial"/>
                      </a:endParaRPr>
                    </a:p>
                  </a:txBody>
                  <a:tcPr marL="59980" marR="59980" marT="0" marB="0" anchor="ctr"/>
                </a:tc>
                <a:tc>
                  <a:txBody>
                    <a:bodyPr/>
                    <a:lstStyle/>
                    <a:p>
                      <a:pPr marL="0" marR="0" algn="just">
                        <a:lnSpc>
                          <a:spcPct val="115000"/>
                        </a:lnSpc>
                        <a:spcBef>
                          <a:spcPts val="0"/>
                        </a:spcBef>
                        <a:spcAft>
                          <a:spcPts val="0"/>
                        </a:spcAft>
                      </a:pPr>
                      <a:r>
                        <a:rPr lang="en-US" sz="900">
                          <a:effectLst/>
                        </a:rPr>
                        <a:t> </a:t>
                      </a:r>
                      <a:endParaRPr lang="en-US" sz="1000">
                        <a:effectLst/>
                        <a:latin typeface="Calibri"/>
                        <a:ea typeface="Calibri"/>
                        <a:cs typeface="Arial"/>
                      </a:endParaRPr>
                    </a:p>
                  </a:txBody>
                  <a:tcPr marL="59980" marR="59980" marT="0" marB="0" anchor="ctr"/>
                </a:tc>
                <a:tc>
                  <a:txBody>
                    <a:bodyPr/>
                    <a:lstStyle/>
                    <a:p>
                      <a:pPr marL="0" marR="0" algn="just">
                        <a:lnSpc>
                          <a:spcPct val="115000"/>
                        </a:lnSpc>
                        <a:spcBef>
                          <a:spcPts val="0"/>
                        </a:spcBef>
                        <a:spcAft>
                          <a:spcPts val="0"/>
                        </a:spcAft>
                      </a:pPr>
                      <a:r>
                        <a:rPr lang="en-US" sz="900" dirty="0">
                          <a:effectLst/>
                        </a:rPr>
                        <a:t> </a:t>
                      </a:r>
                      <a:endParaRPr lang="en-US" sz="1000" dirty="0">
                        <a:effectLst/>
                        <a:latin typeface="Calibri"/>
                        <a:ea typeface="Calibri"/>
                        <a:cs typeface="Arial"/>
                      </a:endParaRPr>
                    </a:p>
                  </a:txBody>
                  <a:tcPr marL="59980" marR="59980" marT="0" marB="0" anchor="ctr"/>
                </a:tc>
                <a:tc>
                  <a:txBody>
                    <a:bodyPr/>
                    <a:lstStyle/>
                    <a:p>
                      <a:pPr marL="0" marR="0" algn="just">
                        <a:lnSpc>
                          <a:spcPct val="115000"/>
                        </a:lnSpc>
                        <a:spcBef>
                          <a:spcPts val="0"/>
                        </a:spcBef>
                        <a:spcAft>
                          <a:spcPts val="0"/>
                        </a:spcAft>
                      </a:pPr>
                      <a:r>
                        <a:rPr lang="en-US" sz="900">
                          <a:effectLst/>
                        </a:rPr>
                        <a:t> </a:t>
                      </a:r>
                      <a:endParaRPr lang="en-US" sz="1000">
                        <a:effectLst/>
                        <a:latin typeface="Calibri"/>
                        <a:ea typeface="Calibri"/>
                        <a:cs typeface="Arial"/>
                      </a:endParaRPr>
                    </a:p>
                  </a:txBody>
                  <a:tcPr marL="59980" marR="59980" marT="0" marB="0" anchor="ctr"/>
                </a:tc>
              </a:tr>
              <a:tr h="937689">
                <a:tc>
                  <a:txBody>
                    <a:bodyPr/>
                    <a:lstStyle/>
                    <a:p>
                      <a:pPr marL="0" marR="0" algn="ctr">
                        <a:lnSpc>
                          <a:spcPct val="115000"/>
                        </a:lnSpc>
                        <a:spcBef>
                          <a:spcPts val="0"/>
                        </a:spcBef>
                        <a:spcAft>
                          <a:spcPts val="0"/>
                        </a:spcAft>
                      </a:pPr>
                      <a:r>
                        <a:rPr lang="ka-GE" sz="900">
                          <a:effectLst/>
                        </a:rPr>
                        <a:t>5. (გენდერული ასეთის არსებობის შემთხვევაში)</a:t>
                      </a:r>
                      <a:endParaRPr lang="en-US" sz="1000">
                        <a:effectLst/>
                        <a:latin typeface="Calibri"/>
                        <a:ea typeface="Calibri"/>
                        <a:cs typeface="Arial"/>
                      </a:endParaRPr>
                    </a:p>
                  </a:txBody>
                  <a:tcPr marL="59980" marR="59980" marT="0" marB="0" anchor="ctr"/>
                </a:tc>
                <a:tc>
                  <a:txBody>
                    <a:bodyPr/>
                    <a:lstStyle/>
                    <a:p>
                      <a:pPr marL="0" marR="0" algn="just">
                        <a:lnSpc>
                          <a:spcPct val="115000"/>
                        </a:lnSpc>
                        <a:spcBef>
                          <a:spcPts val="0"/>
                        </a:spcBef>
                        <a:spcAft>
                          <a:spcPts val="0"/>
                        </a:spcAft>
                      </a:pPr>
                      <a:r>
                        <a:rPr lang="ka-GE" sz="900" dirty="0">
                          <a:effectLst/>
                        </a:rPr>
                        <a:t> </a:t>
                      </a:r>
                      <a:endParaRPr lang="en-US" sz="1000" dirty="0">
                        <a:effectLst/>
                        <a:latin typeface="Calibri"/>
                        <a:ea typeface="Calibri"/>
                        <a:cs typeface="Arial"/>
                      </a:endParaRPr>
                    </a:p>
                  </a:txBody>
                  <a:tcPr marL="59980" marR="59980" marT="0" marB="0" anchor="ctr"/>
                </a:tc>
                <a:tc>
                  <a:txBody>
                    <a:bodyPr/>
                    <a:lstStyle/>
                    <a:p>
                      <a:pPr marL="0" marR="0" algn="just">
                        <a:lnSpc>
                          <a:spcPct val="115000"/>
                        </a:lnSpc>
                        <a:spcBef>
                          <a:spcPts val="0"/>
                        </a:spcBef>
                        <a:spcAft>
                          <a:spcPts val="0"/>
                        </a:spcAft>
                      </a:pPr>
                      <a:r>
                        <a:rPr lang="en-US" sz="900" dirty="0">
                          <a:effectLst/>
                        </a:rPr>
                        <a:t> </a:t>
                      </a:r>
                      <a:endParaRPr lang="en-US" sz="1000" dirty="0">
                        <a:effectLst/>
                        <a:latin typeface="Calibri"/>
                        <a:ea typeface="Calibri"/>
                        <a:cs typeface="Arial"/>
                      </a:endParaRPr>
                    </a:p>
                  </a:txBody>
                  <a:tcPr marL="59980" marR="59980" marT="0" marB="0" anchor="ctr"/>
                </a:tc>
                <a:tc>
                  <a:txBody>
                    <a:bodyPr/>
                    <a:lstStyle/>
                    <a:p>
                      <a:pPr marL="0" marR="0" algn="just">
                        <a:lnSpc>
                          <a:spcPct val="115000"/>
                        </a:lnSpc>
                        <a:spcBef>
                          <a:spcPts val="0"/>
                        </a:spcBef>
                        <a:spcAft>
                          <a:spcPts val="0"/>
                        </a:spcAft>
                      </a:pPr>
                      <a:r>
                        <a:rPr lang="en-US" sz="900" dirty="0">
                          <a:effectLst/>
                        </a:rPr>
                        <a:t> </a:t>
                      </a:r>
                      <a:endParaRPr lang="en-US" sz="1000" dirty="0">
                        <a:effectLst/>
                        <a:latin typeface="Calibri"/>
                        <a:ea typeface="Calibri"/>
                        <a:cs typeface="Arial"/>
                      </a:endParaRPr>
                    </a:p>
                  </a:txBody>
                  <a:tcPr marL="59980" marR="59980" marT="0" marB="0" anchor="ctr"/>
                </a:tc>
                <a:tc>
                  <a:txBody>
                    <a:bodyPr/>
                    <a:lstStyle/>
                    <a:p>
                      <a:pPr marL="0" marR="0" algn="just">
                        <a:lnSpc>
                          <a:spcPct val="115000"/>
                        </a:lnSpc>
                        <a:spcBef>
                          <a:spcPts val="0"/>
                        </a:spcBef>
                        <a:spcAft>
                          <a:spcPts val="0"/>
                        </a:spcAft>
                      </a:pPr>
                      <a:r>
                        <a:rPr lang="en-US" sz="900" dirty="0">
                          <a:effectLst/>
                        </a:rPr>
                        <a:t> </a:t>
                      </a:r>
                      <a:endParaRPr lang="en-US" sz="1000" dirty="0">
                        <a:effectLst/>
                        <a:latin typeface="Calibri"/>
                        <a:ea typeface="Calibri"/>
                        <a:cs typeface="Arial"/>
                      </a:endParaRPr>
                    </a:p>
                  </a:txBody>
                  <a:tcPr marL="59980" marR="59980" marT="0" marB="0" anchor="ctr"/>
                </a:tc>
              </a:tr>
            </a:tbl>
          </a:graphicData>
        </a:graphic>
      </p:graphicFrame>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2798717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Sylfaen" pitchFamily="18" charset="0"/>
              </a:rPr>
              <a:t>შუალედური</a:t>
            </a:r>
            <a:r>
              <a:rPr lang="en-US" dirty="0" smtClean="0">
                <a:latin typeface="Sylfaen" pitchFamily="18" charset="0"/>
              </a:rPr>
              <a:t> </a:t>
            </a:r>
            <a:r>
              <a:rPr lang="en-US" dirty="0" err="1" smtClean="0">
                <a:latin typeface="Sylfaen" pitchFamily="18" charset="0"/>
              </a:rPr>
              <a:t>და</a:t>
            </a:r>
            <a:r>
              <a:rPr lang="en-US" dirty="0" smtClean="0">
                <a:latin typeface="Sylfaen" pitchFamily="18" charset="0"/>
              </a:rPr>
              <a:t> </a:t>
            </a:r>
            <a:r>
              <a:rPr lang="en-US" dirty="0" err="1" smtClean="0">
                <a:latin typeface="Sylfaen" pitchFamily="18" charset="0"/>
              </a:rPr>
              <a:t>საბოლოო</a:t>
            </a:r>
            <a:r>
              <a:rPr lang="en-US" dirty="0" smtClean="0">
                <a:latin typeface="Sylfaen" pitchFamily="18" charset="0"/>
              </a:rPr>
              <a:t> </a:t>
            </a:r>
            <a:r>
              <a:rPr lang="en-US" dirty="0" err="1" smtClean="0">
                <a:latin typeface="Sylfaen" pitchFamily="18" charset="0"/>
              </a:rPr>
              <a:t>შედეგები</a:t>
            </a:r>
            <a:r>
              <a:rPr lang="en-US" dirty="0"/>
              <a:t/>
            </a:r>
            <a:br>
              <a:rPr lang="en-US" dirty="0"/>
            </a:br>
            <a:endParaRPr lang="en-US" dirty="0"/>
          </a:p>
        </p:txBody>
      </p:sp>
      <p:sp>
        <p:nvSpPr>
          <p:cNvPr id="3" name="Content Placeholder 2"/>
          <p:cNvSpPr>
            <a:spLocks noGrp="1"/>
          </p:cNvSpPr>
          <p:nvPr>
            <p:ph idx="1"/>
          </p:nvPr>
        </p:nvSpPr>
        <p:spPr>
          <a:xfrm>
            <a:off x="457200" y="1214422"/>
            <a:ext cx="8229600" cy="5454938"/>
          </a:xfrm>
        </p:spPr>
        <p:txBody>
          <a:bodyPr>
            <a:normAutofit/>
          </a:bodyPr>
          <a:lstStyle/>
          <a:p>
            <a:pPr marL="0" indent="0" algn="just">
              <a:buNone/>
            </a:pPr>
            <a:r>
              <a:rPr lang="en-US" dirty="0">
                <a:solidFill>
                  <a:schemeClr val="accent1">
                    <a:lumMod val="75000"/>
                  </a:schemeClr>
                </a:solidFill>
                <a:latin typeface="Sylfaen" pitchFamily="18" charset="0"/>
              </a:rPr>
              <a:t>პროგრამულ ბიუჯეტში გამოიყენება შუალედური (output) და საბოლოო (outcome) შედეგები.</a:t>
            </a:r>
          </a:p>
          <a:p>
            <a:pPr algn="just"/>
            <a:r>
              <a:rPr lang="en-US" sz="1600" b="1" dirty="0">
                <a:solidFill>
                  <a:schemeClr val="accent1">
                    <a:lumMod val="75000"/>
                  </a:schemeClr>
                </a:solidFill>
                <a:latin typeface="Sylfaen" pitchFamily="18" charset="0"/>
              </a:rPr>
              <a:t>საბოლოო შედეგი </a:t>
            </a:r>
            <a:r>
              <a:rPr lang="en-US" sz="1600" dirty="0">
                <a:solidFill>
                  <a:schemeClr val="accent1">
                    <a:lumMod val="75000"/>
                  </a:schemeClr>
                </a:solidFill>
                <a:latin typeface="Sylfaen" pitchFamily="18" charset="0"/>
              </a:rPr>
              <a:t>შინაარსით გლობალურია და ძირითადად პროგრამების </a:t>
            </a:r>
            <a:r>
              <a:rPr lang="en-US" sz="1600" dirty="0" err="1">
                <a:solidFill>
                  <a:schemeClr val="accent1">
                    <a:lumMod val="75000"/>
                  </a:schemeClr>
                </a:solidFill>
                <a:latin typeface="Sylfaen" pitchFamily="18" charset="0"/>
              </a:rPr>
              <a:t>შედეგს</a:t>
            </a:r>
            <a:r>
              <a:rPr lang="en-US" sz="1600" dirty="0">
                <a:solidFill>
                  <a:schemeClr val="accent1">
                    <a:lumMod val="75000"/>
                  </a:schemeClr>
                </a:solidFill>
                <a:latin typeface="Sylfaen" pitchFamily="18" charset="0"/>
              </a:rPr>
              <a:t> </a:t>
            </a:r>
            <a:r>
              <a:rPr lang="en-US" sz="1600" dirty="0" err="1" smtClean="0">
                <a:solidFill>
                  <a:schemeClr val="accent1">
                    <a:lumMod val="75000"/>
                  </a:schemeClr>
                </a:solidFill>
                <a:latin typeface="Sylfaen" pitchFamily="18" charset="0"/>
              </a:rPr>
              <a:t>წარმოადგენს</a:t>
            </a:r>
            <a:r>
              <a:rPr lang="en-US" sz="1600" dirty="0" smtClean="0">
                <a:solidFill>
                  <a:schemeClr val="accent1">
                    <a:lumMod val="75000"/>
                  </a:schemeClr>
                </a:solidFill>
                <a:latin typeface="Sylfaen" pitchFamily="18" charset="0"/>
              </a:rPr>
              <a:t>. </a:t>
            </a:r>
            <a:r>
              <a:rPr lang="en-US" sz="1600" dirty="0" err="1" smtClean="0">
                <a:solidFill>
                  <a:schemeClr val="accent1">
                    <a:lumMod val="75000"/>
                  </a:schemeClr>
                </a:solidFill>
                <a:latin typeface="Sylfaen" pitchFamily="18" charset="0"/>
              </a:rPr>
              <a:t>საბოლოო</a:t>
            </a:r>
            <a:r>
              <a:rPr lang="en-US" sz="1600" dirty="0" smtClean="0">
                <a:solidFill>
                  <a:schemeClr val="accent1">
                    <a:lumMod val="75000"/>
                  </a:schemeClr>
                </a:solidFill>
                <a:latin typeface="Sylfaen" pitchFamily="18" charset="0"/>
              </a:rPr>
              <a:t> </a:t>
            </a:r>
            <a:r>
              <a:rPr lang="en-US" sz="1600" dirty="0">
                <a:solidFill>
                  <a:schemeClr val="accent1">
                    <a:lumMod val="75000"/>
                  </a:schemeClr>
                </a:solidFill>
                <a:latin typeface="Sylfaen" pitchFamily="18" charset="0"/>
              </a:rPr>
              <a:t>შედეგი გულისხმობს გარკვეული პრობლემის სრულად აღმოფხვრას, არსებითად ახალი მდგომარეობის დამყარებას, </a:t>
            </a:r>
            <a:r>
              <a:rPr lang="en-US" sz="1600" dirty="0" err="1" smtClean="0">
                <a:solidFill>
                  <a:schemeClr val="accent1">
                    <a:lumMod val="75000"/>
                  </a:schemeClr>
                </a:solidFill>
                <a:latin typeface="Sylfaen" pitchFamily="18" charset="0"/>
              </a:rPr>
              <a:t>მნიშვნელოვან</a:t>
            </a:r>
            <a:r>
              <a:rPr lang="en-US" sz="1600" dirty="0" smtClean="0">
                <a:solidFill>
                  <a:schemeClr val="accent1">
                    <a:lumMod val="75000"/>
                  </a:schemeClr>
                </a:solidFill>
                <a:latin typeface="Sylfaen" pitchFamily="18" charset="0"/>
              </a:rPr>
              <a:t> </a:t>
            </a:r>
            <a:r>
              <a:rPr lang="en-US" sz="1600" dirty="0">
                <a:solidFill>
                  <a:schemeClr val="accent1">
                    <a:lumMod val="75000"/>
                  </a:schemeClr>
                </a:solidFill>
                <a:latin typeface="Sylfaen" pitchFamily="18" charset="0"/>
              </a:rPr>
              <a:t>გაუმჯობესებას </a:t>
            </a:r>
            <a:r>
              <a:rPr lang="en-US" sz="1600" dirty="0" err="1">
                <a:solidFill>
                  <a:schemeClr val="accent1">
                    <a:lumMod val="75000"/>
                  </a:schemeClr>
                </a:solidFill>
                <a:latin typeface="Sylfaen" pitchFamily="18" charset="0"/>
              </a:rPr>
              <a:t>შესაბამის</a:t>
            </a:r>
            <a:r>
              <a:rPr lang="en-US" sz="1600" dirty="0">
                <a:solidFill>
                  <a:schemeClr val="accent1">
                    <a:lumMod val="75000"/>
                  </a:schemeClr>
                </a:solidFill>
                <a:latin typeface="Sylfaen" pitchFamily="18" charset="0"/>
              </a:rPr>
              <a:t> </a:t>
            </a:r>
            <a:r>
              <a:rPr lang="en-US" sz="1600" dirty="0" err="1" smtClean="0">
                <a:solidFill>
                  <a:schemeClr val="accent1">
                    <a:lumMod val="75000"/>
                  </a:schemeClr>
                </a:solidFill>
                <a:latin typeface="Sylfaen" pitchFamily="18" charset="0"/>
              </a:rPr>
              <a:t>სფეროში</a:t>
            </a:r>
            <a:r>
              <a:rPr lang="en-US" sz="1600" dirty="0" smtClean="0">
                <a:solidFill>
                  <a:schemeClr val="accent1">
                    <a:lumMod val="75000"/>
                  </a:schemeClr>
                </a:solidFill>
                <a:latin typeface="Sylfaen" pitchFamily="18" charset="0"/>
              </a:rPr>
              <a:t>. </a:t>
            </a:r>
            <a:r>
              <a:rPr lang="en-US" sz="1600" dirty="0" err="1" smtClean="0">
                <a:solidFill>
                  <a:schemeClr val="accent1">
                    <a:lumMod val="75000"/>
                  </a:schemeClr>
                </a:solidFill>
                <a:latin typeface="Sylfaen" pitchFamily="18" charset="0"/>
              </a:rPr>
              <a:t>საბოლოო</a:t>
            </a:r>
            <a:r>
              <a:rPr lang="en-US" sz="1600" dirty="0" smtClean="0">
                <a:solidFill>
                  <a:schemeClr val="accent1">
                    <a:lumMod val="75000"/>
                  </a:schemeClr>
                </a:solidFill>
                <a:latin typeface="Sylfaen" pitchFamily="18" charset="0"/>
              </a:rPr>
              <a:t> </a:t>
            </a:r>
            <a:r>
              <a:rPr lang="en-US" sz="1600" dirty="0">
                <a:solidFill>
                  <a:schemeClr val="accent1">
                    <a:lumMod val="75000"/>
                  </a:schemeClr>
                </a:solidFill>
                <a:latin typeface="Sylfaen" pitchFamily="18" charset="0"/>
              </a:rPr>
              <a:t>შედეგის მიღწევა უმეტეს შემთხვევაში მხოლოდ მრავალწლიანი მცდელობის შემდეგ მიიღწევა და მისი დადგომა ხშირ შემთხვევაში გულისხმობს, </a:t>
            </a:r>
            <a:r>
              <a:rPr lang="en-US" sz="1600" dirty="0" err="1" smtClean="0">
                <a:solidFill>
                  <a:schemeClr val="accent1">
                    <a:lumMod val="75000"/>
                  </a:schemeClr>
                </a:solidFill>
                <a:latin typeface="Sylfaen" pitchFamily="18" charset="0"/>
              </a:rPr>
              <a:t>პროგრამის</a:t>
            </a:r>
            <a:r>
              <a:rPr lang="en-US" sz="1600" dirty="0" smtClean="0">
                <a:solidFill>
                  <a:schemeClr val="accent1">
                    <a:lumMod val="75000"/>
                  </a:schemeClr>
                </a:solidFill>
                <a:latin typeface="Sylfaen" pitchFamily="18" charset="0"/>
              </a:rPr>
              <a:t> </a:t>
            </a:r>
            <a:r>
              <a:rPr lang="en-US" sz="1600" dirty="0">
                <a:solidFill>
                  <a:schemeClr val="accent1">
                    <a:lumMod val="75000"/>
                  </a:schemeClr>
                </a:solidFill>
                <a:latin typeface="Sylfaen" pitchFamily="18" charset="0"/>
              </a:rPr>
              <a:t>მთლიანად ან არსებული ფორმით არსებობის შეწყვეტას. </a:t>
            </a:r>
            <a:endParaRPr lang="en-US" sz="1600" dirty="0" smtClean="0">
              <a:solidFill>
                <a:schemeClr val="accent1">
                  <a:lumMod val="75000"/>
                </a:schemeClr>
              </a:solidFill>
              <a:latin typeface="Sylfaen" pitchFamily="18" charset="0"/>
            </a:endParaRPr>
          </a:p>
          <a:p>
            <a:pPr algn="just"/>
            <a:endParaRPr lang="en-US" sz="1600" dirty="0">
              <a:solidFill>
                <a:schemeClr val="accent1">
                  <a:lumMod val="75000"/>
                </a:schemeClr>
              </a:solidFill>
              <a:latin typeface="Sylfaen" pitchFamily="18" charset="0"/>
            </a:endParaRPr>
          </a:p>
          <a:p>
            <a:pPr algn="just"/>
            <a:r>
              <a:rPr lang="en-US" sz="1600" b="1" dirty="0">
                <a:solidFill>
                  <a:schemeClr val="accent1">
                    <a:lumMod val="75000"/>
                  </a:schemeClr>
                </a:solidFill>
                <a:latin typeface="Sylfaen" pitchFamily="18" charset="0"/>
              </a:rPr>
              <a:t>შუალედური </a:t>
            </a:r>
            <a:r>
              <a:rPr lang="en-US" sz="1600" b="1" dirty="0" err="1">
                <a:solidFill>
                  <a:schemeClr val="accent1">
                    <a:lumMod val="75000"/>
                  </a:schemeClr>
                </a:solidFill>
                <a:latin typeface="Sylfaen" pitchFamily="18" charset="0"/>
              </a:rPr>
              <a:t>შედეგი</a:t>
            </a:r>
            <a:r>
              <a:rPr lang="en-US" sz="1600" b="1" dirty="0">
                <a:solidFill>
                  <a:schemeClr val="accent1">
                    <a:lumMod val="75000"/>
                  </a:schemeClr>
                </a:solidFill>
                <a:latin typeface="Sylfaen" pitchFamily="18" charset="0"/>
              </a:rPr>
              <a:t> </a:t>
            </a:r>
            <a:r>
              <a:rPr lang="ka-GE" sz="1600" dirty="0">
                <a:solidFill>
                  <a:schemeClr val="accent1">
                    <a:lumMod val="75000"/>
                  </a:schemeClr>
                </a:solidFill>
                <a:latin typeface="Sylfaen" pitchFamily="18" charset="0"/>
              </a:rPr>
              <a:t>თ</a:t>
            </a:r>
            <a:r>
              <a:rPr lang="en-US" sz="1600" dirty="0" err="1" smtClean="0">
                <a:solidFill>
                  <a:schemeClr val="accent1">
                    <a:lumMod val="75000"/>
                  </a:schemeClr>
                </a:solidFill>
                <a:latin typeface="Sylfaen" pitchFamily="18" charset="0"/>
              </a:rPr>
              <a:t>ავისი</a:t>
            </a:r>
            <a:r>
              <a:rPr lang="en-US" sz="1600" dirty="0" smtClean="0">
                <a:solidFill>
                  <a:schemeClr val="accent1">
                    <a:lumMod val="75000"/>
                  </a:schemeClr>
                </a:solidFill>
                <a:latin typeface="Sylfaen" pitchFamily="18" charset="0"/>
              </a:rPr>
              <a:t> </a:t>
            </a:r>
            <a:r>
              <a:rPr lang="en-US" sz="1600" dirty="0">
                <a:solidFill>
                  <a:schemeClr val="accent1">
                    <a:lumMod val="75000"/>
                  </a:schemeClr>
                </a:solidFill>
                <a:latin typeface="Sylfaen" pitchFamily="18" charset="0"/>
              </a:rPr>
              <a:t>შინაარსით წარმოადგენს პროგრამის ფარგლებში კონკრეტული ქვეპროგრამების/ღონისძიებების გატარების შედეგად </a:t>
            </a:r>
            <a:r>
              <a:rPr lang="en-US" sz="1600" dirty="0" err="1">
                <a:solidFill>
                  <a:schemeClr val="accent1">
                    <a:lumMod val="75000"/>
                  </a:schemeClr>
                </a:solidFill>
                <a:latin typeface="Sylfaen" pitchFamily="18" charset="0"/>
              </a:rPr>
              <a:t>მიღებულ</a:t>
            </a:r>
            <a:r>
              <a:rPr lang="en-US" sz="1600" dirty="0">
                <a:solidFill>
                  <a:schemeClr val="accent1">
                    <a:lumMod val="75000"/>
                  </a:schemeClr>
                </a:solidFill>
                <a:latin typeface="Sylfaen" pitchFamily="18" charset="0"/>
              </a:rPr>
              <a:t> </a:t>
            </a:r>
            <a:r>
              <a:rPr lang="en-US" sz="1600" dirty="0" err="1" smtClean="0">
                <a:solidFill>
                  <a:schemeClr val="accent1">
                    <a:lumMod val="75000"/>
                  </a:schemeClr>
                </a:solidFill>
                <a:latin typeface="Sylfaen" pitchFamily="18" charset="0"/>
              </a:rPr>
              <a:t>პროდუქტს</a:t>
            </a:r>
            <a:r>
              <a:rPr lang="ka-GE" sz="1600" dirty="0" smtClean="0">
                <a:solidFill>
                  <a:schemeClr val="accent1">
                    <a:lumMod val="75000"/>
                  </a:schemeClr>
                </a:solidFill>
                <a:latin typeface="Sylfaen" pitchFamily="18" charset="0"/>
              </a:rPr>
              <a:t>. </a:t>
            </a:r>
            <a:r>
              <a:rPr lang="en-US" sz="1600" dirty="0">
                <a:solidFill>
                  <a:schemeClr val="accent1">
                    <a:lumMod val="75000"/>
                  </a:schemeClr>
                </a:solidFill>
                <a:latin typeface="Sylfaen" pitchFamily="18" charset="0"/>
              </a:rPr>
              <a:t>ის ბევრად უფრო კონკრეტულია, ვიდრე საბოლოო შედეგი, </a:t>
            </a:r>
            <a:r>
              <a:rPr lang="ka-GE" sz="1600" dirty="0" smtClean="0">
                <a:solidFill>
                  <a:schemeClr val="accent1">
                    <a:lumMod val="75000"/>
                  </a:schemeClr>
                </a:solidFill>
                <a:latin typeface="Sylfaen" pitchFamily="18" charset="0"/>
              </a:rPr>
              <a:t>წარმოადგენს </a:t>
            </a:r>
            <a:r>
              <a:rPr lang="en-US" sz="1600" dirty="0" err="1" smtClean="0">
                <a:solidFill>
                  <a:schemeClr val="accent1">
                    <a:lumMod val="75000"/>
                  </a:schemeClr>
                </a:solidFill>
                <a:latin typeface="Sylfaen" pitchFamily="18" charset="0"/>
              </a:rPr>
              <a:t>საბოლოო</a:t>
            </a:r>
            <a:r>
              <a:rPr lang="en-US" sz="1600" dirty="0" smtClean="0">
                <a:solidFill>
                  <a:schemeClr val="accent1">
                    <a:lumMod val="75000"/>
                  </a:schemeClr>
                </a:solidFill>
                <a:latin typeface="Sylfaen" pitchFamily="18" charset="0"/>
              </a:rPr>
              <a:t> </a:t>
            </a:r>
            <a:r>
              <a:rPr lang="en-US" sz="1600" dirty="0">
                <a:solidFill>
                  <a:schemeClr val="accent1">
                    <a:lumMod val="75000"/>
                  </a:schemeClr>
                </a:solidFill>
                <a:latin typeface="Sylfaen" pitchFamily="18" charset="0"/>
              </a:rPr>
              <a:t>მიზნის მიღწევისკენ გადადგმულ ნაბიჯებს და, თავის მხრივ, ზომავს ამ გზაზე </a:t>
            </a:r>
            <a:r>
              <a:rPr lang="en-US" sz="1600" dirty="0" err="1">
                <a:solidFill>
                  <a:schemeClr val="accent1">
                    <a:lumMod val="75000"/>
                  </a:schemeClr>
                </a:solidFill>
                <a:latin typeface="Sylfaen" pitchFamily="18" charset="0"/>
              </a:rPr>
              <a:t>მიღწეულ</a:t>
            </a:r>
            <a:r>
              <a:rPr lang="en-US" sz="1600" dirty="0">
                <a:solidFill>
                  <a:schemeClr val="accent1">
                    <a:lumMod val="75000"/>
                  </a:schemeClr>
                </a:solidFill>
                <a:latin typeface="Sylfaen" pitchFamily="18" charset="0"/>
              </a:rPr>
              <a:t> </a:t>
            </a:r>
            <a:r>
              <a:rPr lang="en-US" sz="1600" dirty="0" err="1" smtClean="0">
                <a:solidFill>
                  <a:schemeClr val="accent1">
                    <a:lumMod val="75000"/>
                  </a:schemeClr>
                </a:solidFill>
                <a:latin typeface="Sylfaen" pitchFamily="18" charset="0"/>
              </a:rPr>
              <a:t>პროგრესს</a:t>
            </a:r>
            <a:r>
              <a:rPr lang="ka-GE" sz="1600" dirty="0" smtClean="0">
                <a:solidFill>
                  <a:schemeClr val="accent1">
                    <a:lumMod val="75000"/>
                  </a:schemeClr>
                </a:solidFill>
                <a:latin typeface="Sylfaen" pitchFamily="18" charset="0"/>
              </a:rPr>
              <a:t>. </a:t>
            </a:r>
          </a:p>
          <a:p>
            <a:pPr algn="just"/>
            <a:endParaRPr lang="ka-GE" sz="1600" dirty="0" smtClean="0">
              <a:solidFill>
                <a:schemeClr val="accent1">
                  <a:lumMod val="75000"/>
                </a:schemeClr>
              </a:solidFill>
              <a:latin typeface="Sylfaen" pitchFamily="18" charset="0"/>
            </a:endParaRPr>
          </a:p>
          <a:p>
            <a:pPr marL="0" indent="0" algn="just">
              <a:buNone/>
            </a:pPr>
            <a:r>
              <a:rPr lang="en-US" sz="1600" b="1" i="1" u="sng" dirty="0">
                <a:solidFill>
                  <a:schemeClr val="accent1">
                    <a:lumMod val="75000"/>
                  </a:schemeClr>
                </a:solidFill>
                <a:latin typeface="Sylfaen" pitchFamily="18" charset="0"/>
              </a:rPr>
              <a:t>საბოლოო შედეგები განისაზღვრება პროგრამისათვის, ხოლო შუალედური შედეგები – მისი ქვეპროგრამებისთვის. განსახვავებულია მათი შესრულების შეფასების ინდიკატორებიც.</a:t>
            </a:r>
          </a:p>
        </p:txBody>
      </p:sp>
      <p:sp>
        <p:nvSpPr>
          <p:cNvPr id="4" name="Footer Placeholder 3"/>
          <p:cNvSpPr>
            <a:spLocks noGrp="1"/>
          </p:cNvSpPr>
          <p:nvPr>
            <p:ph type="ftr" sz="quarter" idx="11"/>
          </p:nvPr>
        </p:nvSpPr>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3948365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2937"/>
            <a:ext cx="8229600" cy="864096"/>
          </a:xfrm>
        </p:spPr>
        <p:txBody>
          <a:bodyPr/>
          <a:lstStyle/>
          <a:p>
            <a:pPr marL="0" indent="0" algn="ctr">
              <a:buNone/>
            </a:pPr>
            <a:r>
              <a:rPr lang="ka-GE" b="1" dirty="0">
                <a:latin typeface="Sylfaen" pitchFamily="18" charset="0"/>
              </a:rPr>
              <a:t>საშუალოვადიანი სამოქმედო გეგმების </a:t>
            </a:r>
            <a:r>
              <a:rPr lang="ka-GE" b="1" dirty="0" smtClean="0">
                <a:latin typeface="Sylfaen" pitchFamily="18" charset="0"/>
              </a:rPr>
              <a:t>დანართის </a:t>
            </a:r>
            <a:r>
              <a:rPr lang="ka-GE" b="1" dirty="0">
                <a:latin typeface="Sylfaen" pitchFamily="18" charset="0"/>
              </a:rPr>
              <a:t>ფორმების შემოთავაზებული </a:t>
            </a:r>
            <a:r>
              <a:rPr lang="ka-GE" b="1" dirty="0" smtClean="0">
                <a:latin typeface="Sylfaen" pitchFamily="18" charset="0"/>
              </a:rPr>
              <a:t>სტრუქტურა</a:t>
            </a:r>
            <a:endParaRPr lang="en-US" b="1" dirty="0"/>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787525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2000" dirty="0" smtClean="0">
                <a:latin typeface="Sylfaen" pitchFamily="18" charset="0"/>
              </a:rPr>
              <a:t>სახელმწიფო ფინანსების მართვა</a:t>
            </a:r>
            <a:endParaRPr lang="en-US" sz="2000" dirty="0">
              <a:latin typeface="Sylfaen" pitchFamily="18" charset="0"/>
            </a:endParaRPr>
          </a:p>
        </p:txBody>
      </p:sp>
      <p:sp>
        <p:nvSpPr>
          <p:cNvPr id="3" name="Content Placeholder 2"/>
          <p:cNvSpPr>
            <a:spLocks noGrp="1"/>
          </p:cNvSpPr>
          <p:nvPr>
            <p:ph idx="1"/>
          </p:nvPr>
        </p:nvSpPr>
        <p:spPr/>
        <p:txBody>
          <a:bodyPr>
            <a:normAutofit fontScale="92500" lnSpcReduction="20000"/>
          </a:bodyPr>
          <a:lstStyle/>
          <a:p>
            <a:pPr lvl="0" algn="just">
              <a:buFont typeface="Wingdings" pitchFamily="2" charset="2"/>
              <a:buChar char="Ø"/>
            </a:pPr>
            <a:r>
              <a:rPr lang="en-US" sz="1400" dirty="0" smtClean="0">
                <a:solidFill>
                  <a:schemeClr val="accent1">
                    <a:lumMod val="75000"/>
                  </a:schemeClr>
                </a:solidFill>
                <a:latin typeface="Sylfaen" pitchFamily="18" charset="0"/>
                <a:cs typeface="Times New Roman" pitchFamily="18" charset="0"/>
              </a:rPr>
              <a:t>2004 </a:t>
            </a:r>
            <a:r>
              <a:rPr lang="ka-GE" sz="1400" dirty="0" smtClean="0">
                <a:solidFill>
                  <a:schemeClr val="accent1">
                    <a:lumMod val="75000"/>
                  </a:schemeClr>
                </a:solidFill>
                <a:latin typeface="Sylfaen" pitchFamily="18" charset="0"/>
                <a:cs typeface="Times New Roman" pitchFamily="18" charset="0"/>
              </a:rPr>
              <a:t>წელი - შეიქმნა </a:t>
            </a:r>
            <a:r>
              <a:rPr lang="ka-GE" sz="1400" dirty="0">
                <a:solidFill>
                  <a:schemeClr val="accent1">
                    <a:lumMod val="75000"/>
                  </a:schemeClr>
                </a:solidFill>
                <a:latin typeface="Sylfaen" pitchFamily="18" charset="0"/>
                <a:cs typeface="Times New Roman" pitchFamily="18" charset="0"/>
              </a:rPr>
              <a:t>ხაზინის ერთიანი </a:t>
            </a:r>
            <a:r>
              <a:rPr lang="ka-GE" sz="1400" dirty="0" smtClean="0">
                <a:solidFill>
                  <a:schemeClr val="accent1">
                    <a:lumMod val="75000"/>
                  </a:schemeClr>
                </a:solidFill>
                <a:latin typeface="Sylfaen" pitchFamily="18" charset="0"/>
                <a:cs typeface="Times New Roman" pitchFamily="18" charset="0"/>
              </a:rPr>
              <a:t>ანგარიში</a:t>
            </a:r>
          </a:p>
          <a:p>
            <a:pPr marL="0" lvl="0" indent="0" algn="just">
              <a:buNone/>
            </a:pPr>
            <a:endParaRPr lang="ka-GE" sz="1400" dirty="0" smtClean="0">
              <a:solidFill>
                <a:schemeClr val="accent1">
                  <a:lumMod val="75000"/>
                </a:schemeClr>
              </a:solidFill>
              <a:latin typeface="Sylfaen" pitchFamily="18" charset="0"/>
              <a:cs typeface="Times New Roman" pitchFamily="18" charset="0"/>
            </a:endParaRPr>
          </a:p>
          <a:p>
            <a:pPr lvl="0" algn="just">
              <a:buFont typeface="Wingdings" pitchFamily="2" charset="2"/>
              <a:buChar char="Ø"/>
            </a:pPr>
            <a:r>
              <a:rPr lang="ka-GE" sz="1400" dirty="0" smtClean="0">
                <a:solidFill>
                  <a:schemeClr val="accent1">
                    <a:lumMod val="75000"/>
                  </a:schemeClr>
                </a:solidFill>
                <a:latin typeface="Sylfaen" pitchFamily="18" charset="0"/>
                <a:cs typeface="Times New Roman" pitchFamily="18" charset="0"/>
              </a:rPr>
              <a:t>2005 წელი - დაიწყო </a:t>
            </a:r>
            <a:r>
              <a:rPr lang="ka-GE" sz="1400" dirty="0">
                <a:solidFill>
                  <a:schemeClr val="accent1">
                    <a:lumMod val="75000"/>
                  </a:schemeClr>
                </a:solidFill>
                <a:latin typeface="Sylfaen" pitchFamily="18" charset="0"/>
                <a:cs typeface="Times New Roman" pitchFamily="18" charset="0"/>
              </a:rPr>
              <a:t>ხარჯების საშუალოვადიანი დაგეგმვის (</a:t>
            </a:r>
            <a:r>
              <a:rPr lang="en-US" sz="1400" dirty="0">
                <a:solidFill>
                  <a:schemeClr val="accent1">
                    <a:lumMod val="75000"/>
                  </a:schemeClr>
                </a:solidFill>
                <a:latin typeface="Sylfaen" pitchFamily="18" charset="0"/>
                <a:cs typeface="Times New Roman" pitchFamily="18" charset="0"/>
              </a:rPr>
              <a:t>MTEF) </a:t>
            </a:r>
            <a:r>
              <a:rPr lang="ka-GE" sz="1400" dirty="0">
                <a:solidFill>
                  <a:schemeClr val="accent1">
                    <a:lumMod val="75000"/>
                  </a:schemeClr>
                </a:solidFill>
                <a:latin typeface="Sylfaen" pitchFamily="18" charset="0"/>
                <a:cs typeface="Times New Roman" pitchFamily="18" charset="0"/>
              </a:rPr>
              <a:t>დანერგვა და პირველად მომზადდა </a:t>
            </a:r>
            <a:r>
              <a:rPr lang="ka-GE" sz="1400" dirty="0" smtClean="0">
                <a:solidFill>
                  <a:schemeClr val="accent1">
                    <a:lumMod val="75000"/>
                  </a:schemeClr>
                </a:solidFill>
                <a:latin typeface="Sylfaen" pitchFamily="18" charset="0"/>
                <a:cs typeface="Times New Roman" pitchFamily="18" charset="0"/>
              </a:rPr>
              <a:t>ქვეყნის </a:t>
            </a:r>
            <a:r>
              <a:rPr lang="ka-GE" sz="1400" dirty="0">
                <a:solidFill>
                  <a:schemeClr val="accent1">
                    <a:lumMod val="75000"/>
                  </a:schemeClr>
                </a:solidFill>
                <a:latin typeface="Sylfaen" pitchFamily="18" charset="0"/>
                <a:cs typeface="Times New Roman" pitchFamily="18" charset="0"/>
              </a:rPr>
              <a:t>ძირითადი მონაცემებისა და მიმართულებების (</a:t>
            </a:r>
            <a:r>
              <a:rPr lang="en-US" sz="1400" dirty="0">
                <a:solidFill>
                  <a:schemeClr val="accent1">
                    <a:lumMod val="75000"/>
                  </a:schemeClr>
                </a:solidFill>
                <a:latin typeface="Sylfaen" pitchFamily="18" charset="0"/>
                <a:cs typeface="Times New Roman" pitchFamily="18" charset="0"/>
              </a:rPr>
              <a:t>BDD) </a:t>
            </a:r>
            <a:r>
              <a:rPr lang="ka-GE" sz="1400" dirty="0">
                <a:solidFill>
                  <a:schemeClr val="accent1">
                    <a:lumMod val="75000"/>
                  </a:schemeClr>
                </a:solidFill>
                <a:latin typeface="Sylfaen" pitchFamily="18" charset="0"/>
                <a:cs typeface="Times New Roman" pitchFamily="18" charset="0"/>
              </a:rPr>
              <a:t>დოკუმენტი; აღნიშნული დოკუმენტის მოზადების პროცესში ეტაპობრივად ჩაერთო ყველა სამინისტრო, სხვადასხვა მხარჯავი დაწესებულებები და ავტონომიური რესპუბლიკები</a:t>
            </a:r>
            <a:r>
              <a:rPr lang="ka-GE" sz="1400" dirty="0" smtClean="0">
                <a:solidFill>
                  <a:schemeClr val="accent1">
                    <a:lumMod val="75000"/>
                  </a:schemeClr>
                </a:solidFill>
                <a:latin typeface="Sylfaen" pitchFamily="18" charset="0"/>
                <a:cs typeface="Times New Roman" pitchFamily="18" charset="0"/>
              </a:rPr>
              <a:t>;</a:t>
            </a:r>
          </a:p>
          <a:p>
            <a:pPr marL="0" lvl="0" indent="0" algn="just">
              <a:buNone/>
            </a:pPr>
            <a:endParaRPr lang="ka-GE" sz="1400" dirty="0">
              <a:solidFill>
                <a:schemeClr val="accent1">
                  <a:lumMod val="75000"/>
                </a:schemeClr>
              </a:solidFill>
              <a:latin typeface="Sylfaen" pitchFamily="18" charset="0"/>
              <a:cs typeface="Times New Roman" pitchFamily="18" charset="0"/>
            </a:endParaRPr>
          </a:p>
          <a:p>
            <a:pPr lvl="0" algn="just">
              <a:buFont typeface="Wingdings" pitchFamily="2" charset="2"/>
              <a:buChar char="Ø"/>
            </a:pPr>
            <a:r>
              <a:rPr lang="ka-GE" sz="1400" dirty="0">
                <a:solidFill>
                  <a:schemeClr val="accent1">
                    <a:lumMod val="75000"/>
                  </a:schemeClr>
                </a:solidFill>
                <a:latin typeface="Sylfaen" pitchFamily="18" charset="0"/>
                <a:cs typeface="Times New Roman" pitchFamily="18" charset="0"/>
              </a:rPr>
              <a:t>2010 </a:t>
            </a:r>
            <a:r>
              <a:rPr lang="ka-GE" sz="1400" dirty="0" smtClean="0">
                <a:solidFill>
                  <a:schemeClr val="accent1">
                    <a:lumMod val="75000"/>
                  </a:schemeClr>
                </a:solidFill>
                <a:latin typeface="Sylfaen" pitchFamily="18" charset="0"/>
                <a:cs typeface="Times New Roman" pitchFamily="18" charset="0"/>
              </a:rPr>
              <a:t>წელი - </a:t>
            </a:r>
            <a:r>
              <a:rPr lang="en-US" sz="1400" dirty="0" smtClean="0">
                <a:solidFill>
                  <a:schemeClr val="accent1">
                    <a:lumMod val="75000"/>
                  </a:schemeClr>
                </a:solidFill>
                <a:latin typeface="Sylfaen" pitchFamily="18" charset="0"/>
                <a:cs typeface="Times New Roman" pitchFamily="18" charset="0"/>
              </a:rPr>
              <a:t>BDD </a:t>
            </a:r>
            <a:r>
              <a:rPr lang="ka-GE" sz="1400" dirty="0">
                <a:solidFill>
                  <a:schemeClr val="accent1">
                    <a:lumMod val="75000"/>
                  </a:schemeClr>
                </a:solidFill>
                <a:latin typeface="Sylfaen" pitchFamily="18" charset="0"/>
                <a:cs typeface="Times New Roman" pitchFamily="18" charset="0"/>
              </a:rPr>
              <a:t>დოკუმენტში გაერთიანდა ყველა თვითმმართველი ერთეულის პრიორიტეტები და ინფორმაცია მათი ბიუჯეტების შესახებ</a:t>
            </a:r>
            <a:r>
              <a:rPr lang="ka-GE" sz="1400" dirty="0" smtClean="0">
                <a:solidFill>
                  <a:schemeClr val="accent1">
                    <a:lumMod val="75000"/>
                  </a:schemeClr>
                </a:solidFill>
                <a:latin typeface="Sylfaen" pitchFamily="18" charset="0"/>
                <a:cs typeface="Times New Roman" pitchFamily="18" charset="0"/>
              </a:rPr>
              <a:t>;</a:t>
            </a:r>
          </a:p>
          <a:p>
            <a:pPr marL="0" lvl="0" indent="0" algn="just">
              <a:buNone/>
            </a:pPr>
            <a:endParaRPr lang="ka-GE" sz="1400" dirty="0">
              <a:solidFill>
                <a:schemeClr val="accent1">
                  <a:lumMod val="75000"/>
                </a:schemeClr>
              </a:solidFill>
              <a:latin typeface="Sylfaen" pitchFamily="18" charset="0"/>
              <a:cs typeface="Times New Roman" pitchFamily="18" charset="0"/>
            </a:endParaRPr>
          </a:p>
          <a:p>
            <a:pPr lvl="0" algn="just">
              <a:buFont typeface="Wingdings" pitchFamily="2" charset="2"/>
              <a:buChar char="Ø"/>
            </a:pPr>
            <a:r>
              <a:rPr lang="ka-GE" sz="1400" dirty="0">
                <a:solidFill>
                  <a:schemeClr val="accent1">
                    <a:lumMod val="75000"/>
                  </a:schemeClr>
                </a:solidFill>
                <a:latin typeface="Sylfaen" pitchFamily="18" charset="0"/>
                <a:cs typeface="Times New Roman" pitchFamily="18" charset="0"/>
              </a:rPr>
              <a:t>2008 </a:t>
            </a:r>
            <a:r>
              <a:rPr lang="ka-GE" sz="1400" dirty="0" smtClean="0">
                <a:solidFill>
                  <a:schemeClr val="accent1">
                    <a:lumMod val="75000"/>
                  </a:schemeClr>
                </a:solidFill>
                <a:latin typeface="Sylfaen" pitchFamily="18" charset="0"/>
                <a:cs typeface="Times New Roman" pitchFamily="18" charset="0"/>
              </a:rPr>
              <a:t>წელი - </a:t>
            </a:r>
            <a:r>
              <a:rPr lang="ka-GE" sz="1400" dirty="0">
                <a:solidFill>
                  <a:schemeClr val="accent1">
                    <a:lumMod val="75000"/>
                  </a:schemeClr>
                </a:solidFill>
                <a:latin typeface="Sylfaen" pitchFamily="18" charset="0"/>
                <a:cs typeface="Times New Roman" pitchFamily="18" charset="0"/>
              </a:rPr>
              <a:t>შემოღებულ იქნა </a:t>
            </a:r>
            <a:r>
              <a:rPr lang="en-US" sz="1400" dirty="0">
                <a:solidFill>
                  <a:schemeClr val="accent1">
                    <a:lumMod val="75000"/>
                  </a:schemeClr>
                </a:solidFill>
                <a:latin typeface="Sylfaen" pitchFamily="18" charset="0"/>
                <a:cs typeface="Times New Roman" pitchFamily="18" charset="0"/>
              </a:rPr>
              <a:t>GFSM-2001 </a:t>
            </a:r>
            <a:r>
              <a:rPr lang="ka-GE" sz="1400" dirty="0" smtClean="0">
                <a:solidFill>
                  <a:schemeClr val="accent1">
                    <a:lumMod val="75000"/>
                  </a:schemeClr>
                </a:solidFill>
                <a:latin typeface="Sylfaen" pitchFamily="18" charset="0"/>
                <a:cs typeface="Times New Roman" pitchFamily="18" charset="0"/>
              </a:rPr>
              <a:t>კლასიფიკაცია;</a:t>
            </a:r>
            <a:endParaRPr lang="en-US" sz="1400" dirty="0" smtClean="0">
              <a:solidFill>
                <a:schemeClr val="accent1">
                  <a:lumMod val="75000"/>
                </a:schemeClr>
              </a:solidFill>
              <a:latin typeface="Sylfaen" pitchFamily="18" charset="0"/>
              <a:cs typeface="Times New Roman" pitchFamily="18" charset="0"/>
            </a:endParaRPr>
          </a:p>
          <a:p>
            <a:pPr lvl="0" algn="just">
              <a:buFont typeface="Wingdings" pitchFamily="2" charset="2"/>
              <a:buChar char="Ø"/>
            </a:pPr>
            <a:endParaRPr lang="en-US" sz="1400" dirty="0">
              <a:solidFill>
                <a:schemeClr val="accent1">
                  <a:lumMod val="75000"/>
                </a:schemeClr>
              </a:solidFill>
              <a:latin typeface="Sylfaen" pitchFamily="18" charset="0"/>
              <a:cs typeface="Times New Roman" pitchFamily="18" charset="0"/>
            </a:endParaRPr>
          </a:p>
          <a:p>
            <a:pPr lvl="0" algn="just">
              <a:buFont typeface="Wingdings" pitchFamily="2" charset="2"/>
              <a:buChar char="Ø"/>
            </a:pPr>
            <a:r>
              <a:rPr lang="en-US" sz="1400" dirty="0" smtClean="0">
                <a:solidFill>
                  <a:schemeClr val="accent1">
                    <a:lumMod val="75000"/>
                  </a:schemeClr>
                </a:solidFill>
                <a:latin typeface="Sylfaen" pitchFamily="18" charset="0"/>
                <a:cs typeface="Times New Roman" pitchFamily="18" charset="0"/>
              </a:rPr>
              <a:t>2009 </a:t>
            </a:r>
            <a:r>
              <a:rPr lang="ka-GE" sz="1400" dirty="0" smtClean="0">
                <a:solidFill>
                  <a:schemeClr val="accent1">
                    <a:lumMod val="75000"/>
                  </a:schemeClr>
                </a:solidFill>
                <a:latin typeface="Sylfaen" pitchFamily="18" charset="0"/>
                <a:cs typeface="Times New Roman" pitchFamily="18" charset="0"/>
              </a:rPr>
              <a:t>წელი - ახალი საბიუჯეტო კოდექსი;</a:t>
            </a:r>
          </a:p>
          <a:p>
            <a:pPr marL="0" indent="0" algn="just">
              <a:buNone/>
            </a:pPr>
            <a:r>
              <a:rPr lang="en-US" sz="1400" dirty="0" smtClean="0">
                <a:solidFill>
                  <a:schemeClr val="accent1">
                    <a:lumMod val="75000"/>
                  </a:schemeClr>
                </a:solidFill>
                <a:latin typeface="Sylfaen" pitchFamily="18" charset="0"/>
                <a:cs typeface="Times New Roman" pitchFamily="18" charset="0"/>
              </a:rPr>
              <a:t>	</a:t>
            </a:r>
            <a:endParaRPr lang="ka-GE" sz="1400" dirty="0">
              <a:solidFill>
                <a:schemeClr val="accent1">
                  <a:lumMod val="75000"/>
                </a:schemeClr>
              </a:solidFill>
              <a:latin typeface="Sylfaen" pitchFamily="18" charset="0"/>
              <a:cs typeface="Times New Roman" pitchFamily="18" charset="0"/>
            </a:endParaRPr>
          </a:p>
          <a:p>
            <a:pPr lvl="0" algn="just">
              <a:buFont typeface="Wingdings" pitchFamily="2" charset="2"/>
              <a:buChar char="Ø"/>
            </a:pPr>
            <a:r>
              <a:rPr lang="ka-GE" sz="1400" dirty="0" smtClean="0">
                <a:solidFill>
                  <a:schemeClr val="accent1">
                    <a:lumMod val="75000"/>
                  </a:schemeClr>
                </a:solidFill>
                <a:latin typeface="Sylfaen" pitchFamily="18" charset="0"/>
                <a:cs typeface="Times New Roman" pitchFamily="18" charset="0"/>
              </a:rPr>
              <a:t>201</a:t>
            </a:r>
            <a:r>
              <a:rPr lang="en-US" sz="1400" dirty="0" smtClean="0">
                <a:solidFill>
                  <a:schemeClr val="accent1">
                    <a:lumMod val="75000"/>
                  </a:schemeClr>
                </a:solidFill>
                <a:latin typeface="Sylfaen" pitchFamily="18" charset="0"/>
                <a:cs typeface="Times New Roman" pitchFamily="18" charset="0"/>
              </a:rPr>
              <a:t>1</a:t>
            </a:r>
            <a:r>
              <a:rPr lang="ka-GE" sz="1400" dirty="0" smtClean="0">
                <a:solidFill>
                  <a:schemeClr val="accent1">
                    <a:lumMod val="75000"/>
                  </a:schemeClr>
                </a:solidFill>
                <a:latin typeface="Sylfaen" pitchFamily="18" charset="0"/>
                <a:cs typeface="Times New Roman" pitchFamily="18" charset="0"/>
              </a:rPr>
              <a:t> წელი - </a:t>
            </a:r>
            <a:r>
              <a:rPr lang="ka-GE" sz="1400" dirty="0">
                <a:solidFill>
                  <a:schemeClr val="accent1">
                    <a:lumMod val="75000"/>
                  </a:schemeClr>
                </a:solidFill>
                <a:latin typeface="Sylfaen" pitchFamily="18" charset="0"/>
                <a:cs typeface="Times New Roman" pitchFamily="18" charset="0"/>
              </a:rPr>
              <a:t>შემუშავებულ იქნა ბიუჯეტის მართვის ელექტრონული სისტემა </a:t>
            </a:r>
            <a:r>
              <a:rPr lang="en-US" sz="1400" dirty="0">
                <a:solidFill>
                  <a:schemeClr val="accent1">
                    <a:lumMod val="75000"/>
                  </a:schemeClr>
                </a:solidFill>
                <a:latin typeface="Sylfaen" pitchFamily="18" charset="0"/>
                <a:cs typeface="Times New Roman" pitchFamily="18" charset="0"/>
              </a:rPr>
              <a:t>E-Budget, </a:t>
            </a:r>
            <a:r>
              <a:rPr lang="ka-GE" sz="1400" dirty="0">
                <a:solidFill>
                  <a:schemeClr val="accent1">
                    <a:lumMod val="75000"/>
                  </a:schemeClr>
                </a:solidFill>
                <a:latin typeface="Sylfaen" pitchFamily="18" charset="0"/>
                <a:cs typeface="Times New Roman" pitchFamily="18" charset="0"/>
              </a:rPr>
              <a:t>რომელშიც ჩაერთო სახელმწიფო ბიუჯეტის ყველა მხარჯავი დაწესებულება</a:t>
            </a:r>
            <a:r>
              <a:rPr lang="ka-GE" sz="1400" dirty="0" smtClean="0">
                <a:solidFill>
                  <a:schemeClr val="accent1">
                    <a:lumMod val="75000"/>
                  </a:schemeClr>
                </a:solidFill>
                <a:latin typeface="Sylfaen" pitchFamily="18" charset="0"/>
                <a:cs typeface="Times New Roman" pitchFamily="18" charset="0"/>
              </a:rPr>
              <a:t>;</a:t>
            </a:r>
          </a:p>
          <a:p>
            <a:pPr marL="0" lvl="0" indent="0" algn="just">
              <a:buNone/>
            </a:pPr>
            <a:endParaRPr lang="ka-GE" sz="1400" dirty="0">
              <a:solidFill>
                <a:schemeClr val="accent1">
                  <a:lumMod val="75000"/>
                </a:schemeClr>
              </a:solidFill>
              <a:latin typeface="Sylfaen" pitchFamily="18" charset="0"/>
              <a:cs typeface="Times New Roman" pitchFamily="18" charset="0"/>
            </a:endParaRPr>
          </a:p>
          <a:p>
            <a:pPr lvl="0" algn="just">
              <a:buFont typeface="Wingdings" pitchFamily="2" charset="2"/>
              <a:buChar char="Ø"/>
            </a:pPr>
            <a:r>
              <a:rPr lang="en-US" sz="1400" dirty="0">
                <a:solidFill>
                  <a:schemeClr val="accent1">
                    <a:lumMod val="75000"/>
                  </a:schemeClr>
                </a:solidFill>
                <a:latin typeface="Sylfaen" pitchFamily="18" charset="0"/>
                <a:cs typeface="Times New Roman" pitchFamily="18" charset="0"/>
              </a:rPr>
              <a:t>E-Treasury </a:t>
            </a:r>
            <a:r>
              <a:rPr lang="ka-GE" sz="1400" dirty="0">
                <a:solidFill>
                  <a:schemeClr val="accent1">
                    <a:lumMod val="75000"/>
                  </a:schemeClr>
                </a:solidFill>
                <a:latin typeface="Sylfaen" pitchFamily="18" charset="0"/>
                <a:cs typeface="Times New Roman" pitchFamily="18" charset="0"/>
              </a:rPr>
              <a:t>და </a:t>
            </a:r>
            <a:r>
              <a:rPr lang="en-US" sz="1400" dirty="0">
                <a:solidFill>
                  <a:schemeClr val="accent1">
                    <a:lumMod val="75000"/>
                  </a:schemeClr>
                </a:solidFill>
                <a:latin typeface="Sylfaen" pitchFamily="18" charset="0"/>
                <a:cs typeface="Times New Roman" pitchFamily="18" charset="0"/>
              </a:rPr>
              <a:t>E-Budget </a:t>
            </a:r>
            <a:r>
              <a:rPr lang="ka-GE" sz="1400" dirty="0">
                <a:solidFill>
                  <a:schemeClr val="accent1">
                    <a:lumMod val="75000"/>
                  </a:schemeClr>
                </a:solidFill>
                <a:latin typeface="Sylfaen" pitchFamily="18" charset="0"/>
                <a:cs typeface="Times New Roman" pitchFamily="18" charset="0"/>
              </a:rPr>
              <a:t>დაუკავშირდა ერთმანეთს,  განხორციელდა ამ ორი პროგრამის ჰარმონიზება, რაც ამარტივებს გეგმების კონტროლსა და ფაქტიური შესრულების აღრიცხვას</a:t>
            </a:r>
            <a:r>
              <a:rPr lang="ka-GE" sz="1400" dirty="0" smtClean="0">
                <a:solidFill>
                  <a:schemeClr val="accent1">
                    <a:lumMod val="75000"/>
                  </a:schemeClr>
                </a:solidFill>
                <a:latin typeface="Sylfaen" pitchFamily="18" charset="0"/>
                <a:cs typeface="Times New Roman" pitchFamily="18" charset="0"/>
              </a:rPr>
              <a:t>;</a:t>
            </a:r>
          </a:p>
          <a:p>
            <a:pPr marL="0" lvl="0" indent="0" algn="just">
              <a:buNone/>
            </a:pPr>
            <a:endParaRPr lang="ka-GE" sz="1400" dirty="0">
              <a:solidFill>
                <a:schemeClr val="accent1">
                  <a:lumMod val="75000"/>
                </a:schemeClr>
              </a:solidFill>
              <a:latin typeface="Sylfaen" pitchFamily="18" charset="0"/>
              <a:cs typeface="Times New Roman" pitchFamily="18" charset="0"/>
            </a:endParaRPr>
          </a:p>
          <a:p>
            <a:pPr lvl="0" algn="just">
              <a:buFont typeface="Wingdings" pitchFamily="2" charset="2"/>
              <a:buChar char="Ø"/>
            </a:pPr>
            <a:r>
              <a:rPr lang="ka-GE" sz="1400" dirty="0">
                <a:solidFill>
                  <a:schemeClr val="accent1">
                    <a:lumMod val="75000"/>
                  </a:schemeClr>
                </a:solidFill>
                <a:latin typeface="Sylfaen" pitchFamily="18" charset="0"/>
                <a:cs typeface="Times New Roman" pitchFamily="18" charset="0"/>
              </a:rPr>
              <a:t>2012 წლიდან სახელმწიფო ბიუჯეტი, ხოლო 2013 წლიდან ავტონომიური რესპუბლიკების რესპუბლიკური და ადგილობრივი თვითმმართველი ერთეულების ბიუჯეტები იგეგმება პროგრამული ფორმატით</a:t>
            </a:r>
            <a:r>
              <a:rPr lang="ka-GE" sz="1400" dirty="0" smtClean="0">
                <a:solidFill>
                  <a:schemeClr val="accent1">
                    <a:lumMod val="75000"/>
                  </a:schemeClr>
                </a:solidFill>
                <a:latin typeface="Sylfaen" pitchFamily="18" charset="0"/>
                <a:cs typeface="Times New Roman" pitchFamily="18" charset="0"/>
              </a:rPr>
              <a:t>;</a:t>
            </a:r>
          </a:p>
          <a:p>
            <a:pPr marL="0" lvl="0" indent="0" algn="just">
              <a:buNone/>
            </a:pPr>
            <a:endParaRPr lang="ka-GE" sz="1400" dirty="0" smtClean="0">
              <a:solidFill>
                <a:schemeClr val="accent1">
                  <a:lumMod val="75000"/>
                </a:schemeClr>
              </a:solidFill>
              <a:latin typeface="Sylfaen" pitchFamily="18" charset="0"/>
              <a:cs typeface="Times New Roman" pitchFamily="18" charset="0"/>
            </a:endParaRPr>
          </a:p>
          <a:p>
            <a:pPr lvl="0" algn="just">
              <a:buFont typeface="Wingdings" pitchFamily="2" charset="2"/>
              <a:buChar char="Ø"/>
            </a:pPr>
            <a:r>
              <a:rPr lang="ka-GE" sz="1400" dirty="0" smtClean="0">
                <a:solidFill>
                  <a:srgbClr val="FF0000"/>
                </a:solidFill>
                <a:latin typeface="Sylfaen" pitchFamily="18" charset="0"/>
                <a:cs typeface="Times New Roman" pitchFamily="18" charset="0"/>
              </a:rPr>
              <a:t>2015 წელი - ყველა დონის საბიუჯეტო ორგანიზაცი</a:t>
            </a:r>
            <a:endParaRPr lang="ka-GE" sz="1400" dirty="0">
              <a:solidFill>
                <a:srgbClr val="FF0000"/>
              </a:solidFill>
              <a:latin typeface="Sylfaen" pitchFamily="18" charset="0"/>
              <a:cs typeface="Times New Roman" pitchFamily="18" charset="0"/>
            </a:endParaRPr>
          </a:p>
          <a:p>
            <a:endParaRPr lang="en-US" sz="1400" dirty="0">
              <a:solidFill>
                <a:schemeClr val="accent1">
                  <a:lumMod val="75000"/>
                </a:schemeClr>
              </a:solidFill>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12652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ka-GE" sz="1800" i="1" u="sng" dirty="0" smtClean="0">
                <a:solidFill>
                  <a:schemeClr val="accent1">
                    <a:lumMod val="75000"/>
                  </a:schemeClr>
                </a:solidFill>
                <a:latin typeface="Sylfaen" pitchFamily="18" charset="0"/>
              </a:rPr>
              <a:t>დანართი </a:t>
            </a:r>
            <a:r>
              <a:rPr lang="ka-GE" sz="1800" i="1" u="sng" dirty="0">
                <a:solidFill>
                  <a:schemeClr val="accent1">
                    <a:lumMod val="75000"/>
                  </a:schemeClr>
                </a:solidFill>
                <a:latin typeface="Sylfaen" pitchFamily="18" charset="0"/>
              </a:rPr>
              <a:t>N1</a:t>
            </a:r>
          </a:p>
        </p:txBody>
      </p:sp>
      <p:sp>
        <p:nvSpPr>
          <p:cNvPr id="3" name="Content Placeholder 2"/>
          <p:cNvSpPr>
            <a:spLocks noGrp="1"/>
          </p:cNvSpPr>
          <p:nvPr>
            <p:ph idx="1"/>
          </p:nvPr>
        </p:nvSpPr>
        <p:spPr>
          <a:xfrm>
            <a:off x="457200" y="1214422"/>
            <a:ext cx="8229600" cy="5310922"/>
          </a:xfrm>
        </p:spPr>
        <p:txBody>
          <a:bodyPr>
            <a:normAutofit/>
          </a:bodyPr>
          <a:lstStyle/>
          <a:p>
            <a:pPr marL="0" indent="0">
              <a:buNone/>
            </a:pPr>
            <a:r>
              <a:rPr lang="ka-GE" b="1" dirty="0" smtClean="0">
                <a:solidFill>
                  <a:schemeClr val="accent1">
                    <a:lumMod val="75000"/>
                  </a:schemeClr>
                </a:solidFill>
                <a:latin typeface="Sylfaen" pitchFamily="18" charset="0"/>
              </a:rPr>
              <a:t>პრიორიტეტის დასახელება</a:t>
            </a:r>
          </a:p>
          <a:p>
            <a:pPr marL="0" indent="0">
              <a:buNone/>
            </a:pPr>
            <a:r>
              <a:rPr lang="ka-GE" b="1" dirty="0" smtClean="0">
                <a:solidFill>
                  <a:schemeClr val="accent1">
                    <a:lumMod val="75000"/>
                  </a:schemeClr>
                </a:solidFill>
                <a:latin typeface="Sylfaen" pitchFamily="18" charset="0"/>
              </a:rPr>
              <a:t>პროგრამა:</a:t>
            </a:r>
            <a:r>
              <a:rPr lang="ka-GE" dirty="0" smtClean="0">
                <a:solidFill>
                  <a:schemeClr val="accent1">
                    <a:lumMod val="75000"/>
                  </a:schemeClr>
                </a:solidFill>
                <a:latin typeface="Sylfaen" pitchFamily="18" charset="0"/>
              </a:rPr>
              <a:t> </a:t>
            </a:r>
          </a:p>
          <a:p>
            <a:pPr lvl="2"/>
            <a:r>
              <a:rPr lang="ka-GE" dirty="0" smtClean="0">
                <a:solidFill>
                  <a:schemeClr val="accent1">
                    <a:lumMod val="75000"/>
                  </a:schemeClr>
                </a:solidFill>
                <a:latin typeface="Sylfaen" pitchFamily="18" charset="0"/>
              </a:rPr>
              <a:t>დასახელება</a:t>
            </a:r>
          </a:p>
          <a:p>
            <a:pPr lvl="2"/>
            <a:r>
              <a:rPr lang="ka-GE" dirty="0" smtClean="0">
                <a:solidFill>
                  <a:schemeClr val="accent1">
                    <a:lumMod val="75000"/>
                  </a:schemeClr>
                </a:solidFill>
                <a:latin typeface="Sylfaen" pitchFamily="18" charset="0"/>
              </a:rPr>
              <a:t>განმახორციელებელი</a:t>
            </a:r>
          </a:p>
          <a:p>
            <a:pPr lvl="2"/>
            <a:r>
              <a:rPr lang="ka-GE" dirty="0" smtClean="0">
                <a:solidFill>
                  <a:schemeClr val="accent1">
                    <a:lumMod val="75000"/>
                  </a:schemeClr>
                </a:solidFill>
                <a:latin typeface="Sylfaen" pitchFamily="18" charset="0"/>
              </a:rPr>
              <a:t>აღწერა და მიზანი</a:t>
            </a:r>
            <a:endParaRPr lang="en-US" dirty="0" smtClean="0">
              <a:solidFill>
                <a:schemeClr val="accent1">
                  <a:lumMod val="75000"/>
                </a:schemeClr>
              </a:solidFill>
              <a:latin typeface="Sylfaen" pitchFamily="18" charset="0"/>
            </a:endParaRPr>
          </a:p>
          <a:p>
            <a:pPr lvl="2"/>
            <a:r>
              <a:rPr lang="ka-GE" dirty="0" smtClean="0">
                <a:solidFill>
                  <a:schemeClr val="accent1">
                    <a:lumMod val="75000"/>
                  </a:schemeClr>
                </a:solidFill>
                <a:latin typeface="Sylfaen" pitchFamily="18" charset="0"/>
              </a:rPr>
              <a:t>მოსალოდნელი საბოლოო შედეგი</a:t>
            </a:r>
          </a:p>
          <a:p>
            <a:pPr lvl="2"/>
            <a:r>
              <a:rPr lang="ka-GE" dirty="0" smtClean="0">
                <a:solidFill>
                  <a:schemeClr val="accent1">
                    <a:lumMod val="75000"/>
                  </a:schemeClr>
                </a:solidFill>
                <a:latin typeface="Sylfaen" pitchFamily="18" charset="0"/>
              </a:rPr>
              <a:t>განხორციელების ვადები</a:t>
            </a:r>
          </a:p>
          <a:p>
            <a:pPr marL="0" indent="0">
              <a:buNone/>
            </a:pPr>
            <a:endParaRPr lang="ka-GE" dirty="0" smtClean="0"/>
          </a:p>
          <a:p>
            <a:pPr marL="0" indent="0">
              <a:buNone/>
            </a:pPr>
            <a:r>
              <a:rPr lang="ka-GE" b="1" dirty="0" smtClean="0">
                <a:solidFill>
                  <a:schemeClr val="accent1">
                    <a:lumMod val="75000"/>
                  </a:schemeClr>
                </a:solidFill>
                <a:latin typeface="Sylfaen" pitchFamily="18" charset="0"/>
              </a:rPr>
              <a:t>ქვეპროგრამა:</a:t>
            </a:r>
          </a:p>
          <a:p>
            <a:pPr lvl="2"/>
            <a:r>
              <a:rPr lang="ka-GE" dirty="0">
                <a:solidFill>
                  <a:schemeClr val="accent1">
                    <a:lumMod val="75000"/>
                  </a:schemeClr>
                </a:solidFill>
                <a:latin typeface="Sylfaen" pitchFamily="18" charset="0"/>
              </a:rPr>
              <a:t>დასახელება</a:t>
            </a:r>
          </a:p>
          <a:p>
            <a:pPr lvl="2"/>
            <a:r>
              <a:rPr lang="ka-GE" dirty="0">
                <a:solidFill>
                  <a:schemeClr val="accent1">
                    <a:lumMod val="75000"/>
                  </a:schemeClr>
                </a:solidFill>
                <a:latin typeface="Sylfaen" pitchFamily="18" charset="0"/>
              </a:rPr>
              <a:t>განმახორციელებელი</a:t>
            </a:r>
          </a:p>
          <a:p>
            <a:pPr lvl="2"/>
            <a:r>
              <a:rPr lang="ka-GE" dirty="0">
                <a:solidFill>
                  <a:schemeClr val="accent1">
                    <a:lumMod val="75000"/>
                  </a:schemeClr>
                </a:solidFill>
                <a:latin typeface="Sylfaen" pitchFamily="18" charset="0"/>
              </a:rPr>
              <a:t>აღწერა და მიზანი</a:t>
            </a:r>
            <a:endParaRPr lang="en-US" dirty="0">
              <a:solidFill>
                <a:schemeClr val="accent1">
                  <a:lumMod val="75000"/>
                </a:schemeClr>
              </a:solidFill>
              <a:latin typeface="Sylfaen" pitchFamily="18" charset="0"/>
            </a:endParaRPr>
          </a:p>
          <a:p>
            <a:pPr lvl="2"/>
            <a:r>
              <a:rPr lang="ka-GE" dirty="0">
                <a:solidFill>
                  <a:schemeClr val="accent1">
                    <a:lumMod val="75000"/>
                  </a:schemeClr>
                </a:solidFill>
                <a:latin typeface="Sylfaen" pitchFamily="18" charset="0"/>
              </a:rPr>
              <a:t>მოსალოდნელი </a:t>
            </a:r>
            <a:r>
              <a:rPr lang="ka-GE" dirty="0" smtClean="0">
                <a:solidFill>
                  <a:schemeClr val="accent1">
                    <a:lumMod val="75000"/>
                  </a:schemeClr>
                </a:solidFill>
                <a:latin typeface="Sylfaen" pitchFamily="18" charset="0"/>
              </a:rPr>
              <a:t>შუალედური შედეგი</a:t>
            </a:r>
          </a:p>
          <a:p>
            <a:pPr lvl="2"/>
            <a:r>
              <a:rPr lang="ka-GE" dirty="0" smtClean="0">
                <a:solidFill>
                  <a:schemeClr val="accent1">
                    <a:lumMod val="75000"/>
                  </a:schemeClr>
                </a:solidFill>
                <a:latin typeface="Sylfaen" pitchFamily="18" charset="0"/>
              </a:rPr>
              <a:t>განხორციელების ვადები</a:t>
            </a:r>
            <a:endParaRPr lang="ka-GE" dirty="0">
              <a:solidFill>
                <a:schemeClr val="accent1">
                  <a:lumMod val="75000"/>
                </a:schemeClr>
              </a:solidFill>
              <a:latin typeface="Sylfaen" pitchFamily="18" charset="0"/>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711278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ka-GE" sz="1800" i="1" u="sng" dirty="0" smtClean="0">
                <a:solidFill>
                  <a:schemeClr val="accent1">
                    <a:lumMod val="75000"/>
                  </a:schemeClr>
                </a:solidFill>
                <a:latin typeface="Sylfaen" pitchFamily="18" charset="0"/>
              </a:rPr>
              <a:t>დანართი </a:t>
            </a:r>
            <a:r>
              <a:rPr lang="ka-GE" sz="1800" i="1" u="sng" dirty="0">
                <a:solidFill>
                  <a:schemeClr val="accent1">
                    <a:lumMod val="75000"/>
                  </a:schemeClr>
                </a:solidFill>
                <a:latin typeface="Sylfaen" pitchFamily="18" charset="0"/>
              </a:rPr>
              <a:t>N2</a:t>
            </a:r>
          </a:p>
        </p:txBody>
      </p:sp>
      <p:sp>
        <p:nvSpPr>
          <p:cNvPr id="3" name="Content Placeholder 2"/>
          <p:cNvSpPr>
            <a:spLocks noGrp="1"/>
          </p:cNvSpPr>
          <p:nvPr>
            <p:ph idx="1"/>
          </p:nvPr>
        </p:nvSpPr>
        <p:spPr>
          <a:xfrm>
            <a:off x="457200" y="1214422"/>
            <a:ext cx="8229600" cy="5310922"/>
          </a:xfrm>
        </p:spPr>
        <p:txBody>
          <a:bodyPr>
            <a:normAutofit/>
          </a:bodyPr>
          <a:lstStyle/>
          <a:p>
            <a:pPr marL="0" indent="0">
              <a:buNone/>
            </a:pPr>
            <a:endParaRPr lang="ka-GE" sz="1600" i="1" u="sng" dirty="0">
              <a:solidFill>
                <a:schemeClr val="accent1">
                  <a:lumMod val="75000"/>
                </a:schemeClr>
              </a:solidFill>
              <a:latin typeface="Sylfaen" pitchFamily="18" charset="0"/>
            </a:endParaRPr>
          </a:p>
          <a:p>
            <a:pPr marL="0" indent="0">
              <a:buNone/>
            </a:pPr>
            <a:endParaRPr lang="ka-GE" sz="1600" i="1" u="sng" dirty="0">
              <a:solidFill>
                <a:schemeClr val="accent1">
                  <a:lumMod val="75000"/>
                </a:schemeClr>
              </a:solidFill>
              <a:latin typeface="Sylfaen" pitchFamily="18" charset="0"/>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21</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3121046"/>
              </p:ext>
            </p:extLst>
          </p:nvPr>
        </p:nvGraphicFramePr>
        <p:xfrm>
          <a:off x="611560" y="1772816"/>
          <a:ext cx="7776864" cy="3713340"/>
        </p:xfrm>
        <a:graphic>
          <a:graphicData uri="http://schemas.openxmlformats.org/drawingml/2006/table">
            <a:tbl>
              <a:tblPr firstRow="1" bandRow="1">
                <a:tableStyleId>{ED083AE6-46FA-4A59-8FB0-9F97EB10719F}</a:tableStyleId>
              </a:tblPr>
              <a:tblGrid>
                <a:gridCol w="1296144"/>
                <a:gridCol w="1296144"/>
                <a:gridCol w="1296144"/>
                <a:gridCol w="1296144"/>
                <a:gridCol w="1296144"/>
                <a:gridCol w="1296144"/>
              </a:tblGrid>
              <a:tr h="676875">
                <a:tc>
                  <a:txBody>
                    <a:bodyPr/>
                    <a:lstStyle/>
                    <a:p>
                      <a:pPr algn="ctr"/>
                      <a:r>
                        <a:rPr lang="ka-GE" sz="1200" dirty="0" smtClean="0">
                          <a:latin typeface="Sylfaen" pitchFamily="18" charset="0"/>
                        </a:rPr>
                        <a:t>პროგრამული კოდი</a:t>
                      </a:r>
                      <a:endParaRPr lang="en-US" sz="1200" dirty="0">
                        <a:latin typeface="Sylfaen" pitchFamily="18" charset="0"/>
                      </a:endParaRPr>
                    </a:p>
                  </a:txBody>
                  <a:tcPr/>
                </a:tc>
                <a:tc>
                  <a:txBody>
                    <a:bodyPr/>
                    <a:lstStyle/>
                    <a:p>
                      <a:pPr algn="ctr"/>
                      <a:r>
                        <a:rPr lang="ka-GE" sz="1200" dirty="0" smtClean="0">
                          <a:latin typeface="Sylfaen" pitchFamily="18" charset="0"/>
                        </a:rPr>
                        <a:t>პრიორიტეტის/პროგრამის/ქვეპროგრამის/ღონისძიების</a:t>
                      </a:r>
                      <a:r>
                        <a:rPr lang="ka-GE" sz="1200" baseline="0" dirty="0" smtClean="0">
                          <a:latin typeface="Sylfaen" pitchFamily="18" charset="0"/>
                        </a:rPr>
                        <a:t> დასახელება</a:t>
                      </a:r>
                      <a:endParaRPr lang="en-US" sz="1200" dirty="0">
                        <a:latin typeface="Sylfaen" pitchFamily="18" charset="0"/>
                      </a:endParaRPr>
                    </a:p>
                  </a:txBody>
                  <a:tcPr/>
                </a:tc>
                <a:tc>
                  <a:txBody>
                    <a:bodyPr/>
                    <a:lstStyle/>
                    <a:p>
                      <a:pPr algn="ctr"/>
                      <a:r>
                        <a:rPr lang="ka-GE" sz="1200" dirty="0" smtClean="0">
                          <a:latin typeface="Sylfaen" pitchFamily="18" charset="0"/>
                        </a:rPr>
                        <a:t>დაფინანსება</a:t>
                      </a:r>
                      <a:r>
                        <a:rPr lang="ka-GE" sz="1200" baseline="0" dirty="0" smtClean="0">
                          <a:latin typeface="Sylfaen" pitchFamily="18" charset="0"/>
                        </a:rPr>
                        <a:t> </a:t>
                      </a:r>
                      <a:r>
                        <a:rPr lang="en-US" sz="1200" baseline="0" dirty="0" smtClean="0">
                          <a:latin typeface="Sylfaen" pitchFamily="18" charset="0"/>
                        </a:rPr>
                        <a:t> </a:t>
                      </a:r>
                      <a:r>
                        <a:rPr lang="ka-GE" sz="1200" baseline="0" dirty="0" smtClean="0">
                          <a:latin typeface="Sylfaen" pitchFamily="18" charset="0"/>
                        </a:rPr>
                        <a:t>სულ (დასაგეგმი წელი და + 3 წელი)</a:t>
                      </a:r>
                      <a:endParaRPr lang="en-US" sz="1200" dirty="0">
                        <a:latin typeface="Sylfaen" pitchFamily="18" charset="0"/>
                      </a:endParaRPr>
                    </a:p>
                  </a:txBody>
                  <a:tcPr/>
                </a:tc>
                <a:tc>
                  <a:txBody>
                    <a:bodyPr/>
                    <a:lstStyle/>
                    <a:p>
                      <a:pPr algn="ctr"/>
                      <a:r>
                        <a:rPr lang="ka-GE" sz="1200" dirty="0" smtClean="0">
                          <a:latin typeface="Sylfaen" pitchFamily="18" charset="0"/>
                        </a:rPr>
                        <a:t>მ.შ. სახელმწიფო ბიუჯეტი</a:t>
                      </a:r>
                      <a:endParaRPr lang="en-US" sz="1200" dirty="0">
                        <a:latin typeface="Sylfaen" pitchFamily="18" charset="0"/>
                      </a:endParaRPr>
                    </a:p>
                  </a:txBody>
                  <a:tcPr/>
                </a:tc>
                <a:tc>
                  <a:txBody>
                    <a:bodyPr/>
                    <a:lstStyle/>
                    <a:p>
                      <a:pPr algn="ctr"/>
                      <a:r>
                        <a:rPr lang="ka-GE" sz="1200" dirty="0" smtClean="0">
                          <a:latin typeface="Sylfaen" pitchFamily="18" charset="0"/>
                        </a:rPr>
                        <a:t>მ.შ,.</a:t>
                      </a:r>
                      <a:r>
                        <a:rPr lang="ka-GE" sz="1200" baseline="0" dirty="0" smtClean="0">
                          <a:latin typeface="Sylfaen" pitchFamily="18" charset="0"/>
                        </a:rPr>
                        <a:t> დონორების დაფინანსება</a:t>
                      </a:r>
                      <a:endParaRPr lang="en-US" sz="1200" dirty="0">
                        <a:latin typeface="Sylfaen" pitchFamily="18" charset="0"/>
                      </a:endParaRPr>
                    </a:p>
                  </a:txBody>
                  <a:tcPr/>
                </a:tc>
                <a:tc>
                  <a:txBody>
                    <a:bodyPr/>
                    <a:lstStyle/>
                    <a:p>
                      <a:pPr algn="ctr"/>
                      <a:r>
                        <a:rPr lang="ka-GE" sz="1200" dirty="0" smtClean="0">
                          <a:latin typeface="Sylfaen" pitchFamily="18" charset="0"/>
                        </a:rPr>
                        <a:t>მ.შ. საკუთარი სახსრები</a:t>
                      </a:r>
                      <a:endParaRPr lang="en-US" sz="1200" dirty="0">
                        <a:latin typeface="Sylfaen" pitchFamily="18" charset="0"/>
                      </a:endParaRPr>
                    </a:p>
                  </a:txBody>
                  <a:tcPr/>
                </a:tc>
              </a:tr>
              <a:tr h="676875">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r>
              <a:tr h="676875">
                <a:tc>
                  <a:txBody>
                    <a:bodyPr/>
                    <a:lstStyle/>
                    <a:p>
                      <a:endParaRPr lang="en-US" sz="1200">
                        <a:latin typeface="Sylfaen" pitchFamily="18" charset="0"/>
                      </a:endParaRPr>
                    </a:p>
                  </a:txBody>
                  <a:tcPr/>
                </a:tc>
                <a:tc>
                  <a:txBody>
                    <a:bodyPr/>
                    <a:lstStyle/>
                    <a:p>
                      <a:endParaRPr lang="en-US" sz="1200">
                        <a:latin typeface="Sylfaen" pitchFamily="18" charset="0"/>
                      </a:endParaRPr>
                    </a:p>
                  </a:txBody>
                  <a:tcPr/>
                </a:tc>
                <a:tc>
                  <a:txBody>
                    <a:bodyPr/>
                    <a:lstStyle/>
                    <a:p>
                      <a:endParaRPr lang="en-US" sz="120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r>
              <a:tr h="676875">
                <a:tc>
                  <a:txBody>
                    <a:bodyPr/>
                    <a:lstStyle/>
                    <a:p>
                      <a:endParaRPr lang="en-US" sz="120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r>
              <a:tr h="676875">
                <a:tc>
                  <a:txBody>
                    <a:bodyPr/>
                    <a:lstStyle/>
                    <a:p>
                      <a:endParaRPr lang="en-US" sz="1200">
                        <a:latin typeface="Sylfaen" pitchFamily="18" charset="0"/>
                      </a:endParaRPr>
                    </a:p>
                  </a:txBody>
                  <a:tcPr/>
                </a:tc>
                <a:tc>
                  <a:txBody>
                    <a:bodyPr/>
                    <a:lstStyle/>
                    <a:p>
                      <a:endParaRPr lang="en-US" sz="1200">
                        <a:latin typeface="Sylfaen" pitchFamily="18" charset="0"/>
                      </a:endParaRPr>
                    </a:p>
                  </a:txBody>
                  <a:tcPr/>
                </a:tc>
                <a:tc>
                  <a:txBody>
                    <a:bodyPr/>
                    <a:lstStyle/>
                    <a:p>
                      <a:endParaRPr lang="en-US" sz="1200">
                        <a:latin typeface="Sylfaen" pitchFamily="18" charset="0"/>
                      </a:endParaRPr>
                    </a:p>
                  </a:txBody>
                  <a:tcPr/>
                </a:tc>
                <a:tc>
                  <a:txBody>
                    <a:bodyPr/>
                    <a:lstStyle/>
                    <a:p>
                      <a:endParaRPr lang="en-US" sz="1200">
                        <a:latin typeface="Sylfaen" pitchFamily="18" charset="0"/>
                      </a:endParaRPr>
                    </a:p>
                  </a:txBody>
                  <a:tcPr/>
                </a:tc>
                <a:tc>
                  <a:txBody>
                    <a:bodyPr/>
                    <a:lstStyle/>
                    <a:p>
                      <a:endParaRPr lang="en-US" sz="1200">
                        <a:latin typeface="Sylfaen" pitchFamily="18" charset="0"/>
                      </a:endParaRPr>
                    </a:p>
                  </a:txBody>
                  <a:tcPr/>
                </a:tc>
                <a:tc>
                  <a:txBody>
                    <a:bodyPr/>
                    <a:lstStyle/>
                    <a:p>
                      <a:endParaRPr lang="en-US" sz="1200" dirty="0">
                        <a:latin typeface="Sylfaen" pitchFamily="18" charset="0"/>
                      </a:endParaRPr>
                    </a:p>
                  </a:txBody>
                  <a:tcPr/>
                </a:tc>
              </a:tr>
            </a:tbl>
          </a:graphicData>
        </a:graphic>
      </p:graphicFrame>
    </p:spTree>
    <p:extLst>
      <p:ext uri="{BB962C8B-B14F-4D97-AF65-F5344CB8AC3E}">
        <p14:creationId xmlns:p14="http://schemas.microsoft.com/office/powerpoint/2010/main" val="3999109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ka-GE" sz="1800" i="1" u="sng" dirty="0" smtClean="0">
                <a:solidFill>
                  <a:schemeClr val="accent1">
                    <a:lumMod val="75000"/>
                  </a:schemeClr>
                </a:solidFill>
                <a:latin typeface="Sylfaen" pitchFamily="18" charset="0"/>
              </a:rPr>
              <a:t>დანართი </a:t>
            </a:r>
            <a:r>
              <a:rPr lang="ka-GE" sz="1800" i="1" u="sng" dirty="0">
                <a:solidFill>
                  <a:schemeClr val="accent1">
                    <a:lumMod val="75000"/>
                  </a:schemeClr>
                </a:solidFill>
                <a:latin typeface="Sylfaen" pitchFamily="18" charset="0"/>
              </a:rPr>
              <a:t>N3</a:t>
            </a:r>
          </a:p>
        </p:txBody>
      </p:sp>
      <p:sp>
        <p:nvSpPr>
          <p:cNvPr id="3" name="Content Placeholder 2"/>
          <p:cNvSpPr>
            <a:spLocks noGrp="1"/>
          </p:cNvSpPr>
          <p:nvPr>
            <p:ph idx="1"/>
          </p:nvPr>
        </p:nvSpPr>
        <p:spPr>
          <a:xfrm>
            <a:off x="457200" y="1214422"/>
            <a:ext cx="8229600" cy="5310922"/>
          </a:xfrm>
        </p:spPr>
        <p:txBody>
          <a:bodyPr>
            <a:normAutofit/>
          </a:bodyPr>
          <a:lstStyle/>
          <a:p>
            <a:pPr marL="0" indent="0">
              <a:buNone/>
            </a:pPr>
            <a:endParaRPr lang="ka-GE" sz="1600" i="1" u="sng" dirty="0">
              <a:solidFill>
                <a:schemeClr val="accent1">
                  <a:lumMod val="75000"/>
                </a:schemeClr>
              </a:solidFill>
              <a:latin typeface="Sylfaen" pitchFamily="18" charset="0"/>
            </a:endParaRPr>
          </a:p>
          <a:p>
            <a:pPr marL="0" indent="0">
              <a:buNone/>
            </a:pPr>
            <a:endParaRPr lang="ka-GE" sz="1600" i="1" u="sng" dirty="0">
              <a:solidFill>
                <a:schemeClr val="accent1">
                  <a:lumMod val="75000"/>
                </a:schemeClr>
              </a:solidFill>
              <a:latin typeface="Sylfaen" pitchFamily="18" charset="0"/>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22</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00530936"/>
              </p:ext>
            </p:extLst>
          </p:nvPr>
        </p:nvGraphicFramePr>
        <p:xfrm>
          <a:off x="611560" y="1412776"/>
          <a:ext cx="8064896" cy="4627740"/>
        </p:xfrm>
        <a:graphic>
          <a:graphicData uri="http://schemas.openxmlformats.org/drawingml/2006/table">
            <a:tbl>
              <a:tblPr firstRow="1" bandRow="1">
                <a:tableStyleId>{ED083AE6-46FA-4A59-8FB0-9F97EB10719F}</a:tableStyleId>
              </a:tblPr>
              <a:tblGrid>
                <a:gridCol w="1008112"/>
                <a:gridCol w="1008112"/>
                <a:gridCol w="1008112"/>
                <a:gridCol w="1008112"/>
                <a:gridCol w="1008112"/>
                <a:gridCol w="1008112"/>
                <a:gridCol w="1008112"/>
                <a:gridCol w="1008112"/>
              </a:tblGrid>
              <a:tr h="1584176">
                <a:tc>
                  <a:txBody>
                    <a:bodyPr/>
                    <a:lstStyle/>
                    <a:p>
                      <a:pPr algn="ctr"/>
                      <a:r>
                        <a:rPr lang="ka-GE" sz="1200" dirty="0" smtClean="0">
                          <a:latin typeface="Sylfaen" pitchFamily="18" charset="0"/>
                        </a:rPr>
                        <a:t>პროგრამული კოდი</a:t>
                      </a:r>
                      <a:endParaRPr lang="en-US" sz="1200" dirty="0">
                        <a:latin typeface="Sylfaen" pitchFamily="18" charset="0"/>
                      </a:endParaRPr>
                    </a:p>
                  </a:txBody>
                  <a:tcPr/>
                </a:tc>
                <a:tc>
                  <a:txBody>
                    <a:bodyPr/>
                    <a:lstStyle/>
                    <a:p>
                      <a:pPr algn="ctr"/>
                      <a:r>
                        <a:rPr lang="ka-GE" sz="1200" dirty="0" smtClean="0">
                          <a:latin typeface="Sylfaen" pitchFamily="18" charset="0"/>
                        </a:rPr>
                        <a:t>პრიორიტეტის/პროგრამის/ქვეპროგრამის/ღონისძიების</a:t>
                      </a:r>
                      <a:r>
                        <a:rPr lang="ka-GE" sz="1200" baseline="0" dirty="0" smtClean="0">
                          <a:latin typeface="Sylfaen" pitchFamily="18" charset="0"/>
                        </a:rPr>
                        <a:t> დასახელება</a:t>
                      </a:r>
                      <a:endParaRPr lang="en-US" sz="1200" dirty="0">
                        <a:latin typeface="Sylfaen" pitchFamily="18" charset="0"/>
                      </a:endParaRPr>
                    </a:p>
                  </a:txBody>
                  <a:tcPr/>
                </a:tc>
                <a:tc>
                  <a:txBody>
                    <a:bodyPr/>
                    <a:lstStyle/>
                    <a:p>
                      <a:pPr algn="ctr"/>
                      <a:r>
                        <a:rPr lang="ka-GE" sz="1200" dirty="0" smtClean="0">
                          <a:latin typeface="Sylfaen" pitchFamily="18" charset="0"/>
                        </a:rPr>
                        <a:t>არსებული რეალობის ამსახველი ინდიკატორი</a:t>
                      </a:r>
                      <a:endParaRPr lang="en-US" sz="1200" dirty="0">
                        <a:latin typeface="Sylfaen" pitchFamily="18" charset="0"/>
                      </a:endParaRPr>
                    </a:p>
                  </a:txBody>
                  <a:tcPr/>
                </a:tc>
                <a:tc>
                  <a:txBody>
                    <a:bodyPr/>
                    <a:lstStyle/>
                    <a:p>
                      <a:pPr algn="ctr"/>
                      <a:r>
                        <a:rPr lang="ka-GE" sz="1200" baseline="0" dirty="0" smtClean="0">
                          <a:latin typeface="Sylfaen" pitchFamily="18" charset="0"/>
                        </a:rPr>
                        <a:t>დასაგეგმი წლის სამიზნე მაჩვენებელი (ინდიკატორი)</a:t>
                      </a:r>
                      <a:endParaRPr lang="en-US" sz="1200" dirty="0">
                        <a:latin typeface="Sylfae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200" baseline="0" dirty="0" smtClean="0">
                          <a:latin typeface="Sylfaen" pitchFamily="18" charset="0"/>
                        </a:rPr>
                        <a:t>დასაგეგმ წელს +1 სამიზნე მაჩვენებელი (ინდიკატორი)</a:t>
                      </a:r>
                      <a:endParaRPr lang="en-US" sz="1200" dirty="0" smtClean="0">
                        <a:latin typeface="Sylfaen" pitchFamily="18" charset="0"/>
                      </a:endParaRPr>
                    </a:p>
                    <a:p>
                      <a:pPr algn="ctr"/>
                      <a:endParaRPr lang="en-US" sz="1200" dirty="0">
                        <a:latin typeface="Sylfae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200" baseline="0" dirty="0" smtClean="0">
                          <a:latin typeface="Sylfaen" pitchFamily="18" charset="0"/>
                        </a:rPr>
                        <a:t>დასაგეგმ წელს +2 სამიზნე მაჩვენებელი (ინდიკატორი)</a:t>
                      </a:r>
                      <a:endParaRPr lang="en-US" sz="1200" dirty="0" smtClean="0">
                        <a:latin typeface="Sylfae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200" baseline="0" dirty="0" smtClean="0">
                          <a:latin typeface="Sylfaen" pitchFamily="18" charset="0"/>
                        </a:rPr>
                        <a:t>დასაგეგმ წელს +3 სამიზნე მაჩვენებელი (ინდიკატორი)</a:t>
                      </a:r>
                      <a:endParaRPr lang="en-US" sz="1200" dirty="0" smtClean="0">
                        <a:latin typeface="Sylfae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latin typeface="Sylfae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200" dirty="0" smtClean="0">
                          <a:latin typeface="Sylfaen" pitchFamily="18" charset="0"/>
                        </a:rPr>
                        <a:t>არსებული პოლიტიკის ნაწილი/ ახალი პოლიტიკა, ახალი პროგრამა ან ღონისძიება</a:t>
                      </a:r>
                      <a:endParaRPr lang="en-US" sz="1200" dirty="0" smtClean="0">
                        <a:latin typeface="Sylfaen" pitchFamily="18" charset="0"/>
                      </a:endParaRPr>
                    </a:p>
                  </a:txBody>
                  <a:tcPr/>
                </a:tc>
              </a:tr>
              <a:tr h="676875">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r>
              <a:tr h="676875">
                <a:tc>
                  <a:txBody>
                    <a:bodyPr/>
                    <a:lstStyle/>
                    <a:p>
                      <a:endParaRPr lang="en-US" sz="1200">
                        <a:latin typeface="Sylfaen" pitchFamily="18" charset="0"/>
                      </a:endParaRPr>
                    </a:p>
                  </a:txBody>
                  <a:tcPr/>
                </a:tc>
                <a:tc>
                  <a:txBody>
                    <a:bodyPr/>
                    <a:lstStyle/>
                    <a:p>
                      <a:endParaRPr lang="en-US" sz="120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r>
              <a:tr h="676875">
                <a:tc>
                  <a:txBody>
                    <a:bodyPr/>
                    <a:lstStyle/>
                    <a:p>
                      <a:endParaRPr lang="en-US" sz="120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r>
              <a:tr h="676875">
                <a:tc>
                  <a:txBody>
                    <a:bodyPr/>
                    <a:lstStyle/>
                    <a:p>
                      <a:endParaRPr lang="en-US" sz="1200">
                        <a:latin typeface="Sylfaen" pitchFamily="18" charset="0"/>
                      </a:endParaRPr>
                    </a:p>
                  </a:txBody>
                  <a:tcPr/>
                </a:tc>
                <a:tc>
                  <a:txBody>
                    <a:bodyPr/>
                    <a:lstStyle/>
                    <a:p>
                      <a:endParaRPr lang="en-US" sz="1200">
                        <a:latin typeface="Sylfaen" pitchFamily="18" charset="0"/>
                      </a:endParaRPr>
                    </a:p>
                  </a:txBody>
                  <a:tcPr/>
                </a:tc>
                <a:tc>
                  <a:txBody>
                    <a:bodyPr/>
                    <a:lstStyle/>
                    <a:p>
                      <a:endParaRPr lang="en-US" sz="1200">
                        <a:latin typeface="Sylfaen" pitchFamily="18" charset="0"/>
                      </a:endParaRPr>
                    </a:p>
                  </a:txBody>
                  <a:tcPr/>
                </a:tc>
                <a:tc>
                  <a:txBody>
                    <a:bodyPr/>
                    <a:lstStyle/>
                    <a:p>
                      <a:endParaRPr lang="en-US" sz="1200">
                        <a:latin typeface="Sylfaen" pitchFamily="18" charset="0"/>
                      </a:endParaRPr>
                    </a:p>
                  </a:txBody>
                  <a:tcPr/>
                </a:tc>
                <a:tc>
                  <a:txBody>
                    <a:bodyPr/>
                    <a:lstStyle/>
                    <a:p>
                      <a:endParaRPr lang="en-US" sz="120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c>
                  <a:txBody>
                    <a:bodyPr/>
                    <a:lstStyle/>
                    <a:p>
                      <a:endParaRPr lang="en-US" sz="1200" dirty="0">
                        <a:latin typeface="Sylfaen" pitchFamily="18" charset="0"/>
                      </a:endParaRPr>
                    </a:p>
                  </a:txBody>
                  <a:tcPr/>
                </a:tc>
              </a:tr>
            </a:tbl>
          </a:graphicData>
        </a:graphic>
      </p:graphicFrame>
    </p:spTree>
    <p:extLst>
      <p:ext uri="{BB962C8B-B14F-4D97-AF65-F5344CB8AC3E}">
        <p14:creationId xmlns:p14="http://schemas.microsoft.com/office/powerpoint/2010/main" val="3686939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1600" dirty="0">
                <a:solidFill>
                  <a:schemeClr val="bg2">
                    <a:lumMod val="50000"/>
                  </a:schemeClr>
                </a:solidFill>
                <a:latin typeface="Sylfaen" pitchFamily="18" charset="0"/>
                <a:cs typeface="Times New Roman" pitchFamily="18" charset="0"/>
              </a:rPr>
              <a:t>ქვეყნის ძირითადი მონაცემების და მიმართულებები </a:t>
            </a:r>
            <a:r>
              <a:rPr lang="ka-GE" sz="1600" dirty="0" smtClean="0">
                <a:solidFill>
                  <a:schemeClr val="bg2">
                    <a:lumMod val="50000"/>
                  </a:schemeClr>
                </a:solidFill>
                <a:latin typeface="Sylfaen" pitchFamily="18" charset="0"/>
                <a:cs typeface="Times New Roman" pitchFamily="18" charset="0"/>
              </a:rPr>
              <a:t>დოკუმენტი (</a:t>
            </a:r>
            <a:r>
              <a:rPr lang="en-US" sz="1600" dirty="0" smtClean="0">
                <a:solidFill>
                  <a:schemeClr val="bg2">
                    <a:lumMod val="50000"/>
                  </a:schemeClr>
                </a:solidFill>
                <a:latin typeface="Sylfaen" pitchFamily="18" charset="0"/>
                <a:cs typeface="Times New Roman" pitchFamily="18" charset="0"/>
              </a:rPr>
              <a:t>BDD)</a:t>
            </a:r>
            <a:endParaRPr lang="en-US" sz="1600" dirty="0">
              <a:solidFill>
                <a:schemeClr val="bg2">
                  <a:lumMod val="50000"/>
                </a:schemeClr>
              </a:solidFill>
              <a:latin typeface="Sylfaen" pitchFamily="18" charset="0"/>
            </a:endParaRPr>
          </a:p>
        </p:txBody>
      </p:sp>
      <p:sp>
        <p:nvSpPr>
          <p:cNvPr id="3" name="Content Placeholder 2"/>
          <p:cNvSpPr>
            <a:spLocks noGrp="1"/>
          </p:cNvSpPr>
          <p:nvPr>
            <p:ph idx="1"/>
          </p:nvPr>
        </p:nvSpPr>
        <p:spPr>
          <a:xfrm>
            <a:off x="457200" y="1214422"/>
            <a:ext cx="8229600" cy="5310922"/>
          </a:xfrm>
        </p:spPr>
        <p:txBody>
          <a:bodyPr>
            <a:normAutofit lnSpcReduction="10000"/>
          </a:bodyPr>
          <a:lstStyle/>
          <a:p>
            <a:pPr lvl="0" algn="just">
              <a:buFont typeface="Wingdings" pitchFamily="2" charset="2"/>
              <a:buChar char="ü"/>
            </a:pPr>
            <a:r>
              <a:rPr lang="ka-GE" sz="1300" b="1" dirty="0" smtClean="0">
                <a:solidFill>
                  <a:schemeClr val="accent1">
                    <a:lumMod val="75000"/>
                  </a:schemeClr>
                </a:solidFill>
                <a:latin typeface="Sylfaen" pitchFamily="18" charset="0"/>
                <a:cs typeface="Times New Roman" pitchFamily="18" charset="0"/>
              </a:rPr>
              <a:t>ყოველწლიურად </a:t>
            </a:r>
            <a:r>
              <a:rPr lang="ka-GE" sz="1300" b="1" dirty="0">
                <a:solidFill>
                  <a:schemeClr val="accent1">
                    <a:lumMod val="75000"/>
                  </a:schemeClr>
                </a:solidFill>
                <a:latin typeface="Sylfaen" pitchFamily="18" charset="0"/>
                <a:cs typeface="Times New Roman" pitchFamily="18" charset="0"/>
              </a:rPr>
              <a:t>მზადდება ქვეყნის ძირითადი მონაცემების და მიმართულებები დოკუმენტი 4 წლიანი პერიოდისათვის</a:t>
            </a:r>
            <a:r>
              <a:rPr lang="ka-GE" sz="1300" b="1" dirty="0" smtClean="0">
                <a:solidFill>
                  <a:schemeClr val="accent1">
                    <a:lumMod val="75000"/>
                  </a:schemeClr>
                </a:solidFill>
                <a:latin typeface="Sylfaen" pitchFamily="18" charset="0"/>
                <a:cs typeface="Times New Roman" pitchFamily="18" charset="0"/>
              </a:rPr>
              <a:t>:</a:t>
            </a:r>
            <a:endParaRPr lang="ka-GE" sz="1300" b="1" dirty="0">
              <a:solidFill>
                <a:schemeClr val="accent1">
                  <a:lumMod val="75000"/>
                </a:schemeClr>
              </a:solidFill>
              <a:latin typeface="Sylfaen" pitchFamily="18" charset="0"/>
              <a:cs typeface="Times New Roman" pitchFamily="18" charset="0"/>
            </a:endParaRPr>
          </a:p>
          <a:p>
            <a:pPr lvl="1" algn="just">
              <a:buFont typeface="Arial" pitchFamily="34" charset="0"/>
              <a:buChar char="•"/>
            </a:pPr>
            <a:r>
              <a:rPr lang="ka-GE" sz="1300" dirty="0" smtClean="0">
                <a:solidFill>
                  <a:schemeClr val="accent1">
                    <a:lumMod val="75000"/>
                  </a:schemeClr>
                </a:solidFill>
                <a:latin typeface="Sylfaen" pitchFamily="18" charset="0"/>
                <a:cs typeface="Times New Roman" pitchFamily="18" charset="0"/>
              </a:rPr>
              <a:t>რომელიც </a:t>
            </a:r>
            <a:r>
              <a:rPr lang="ka-GE" sz="1300" dirty="0">
                <a:solidFill>
                  <a:schemeClr val="accent1">
                    <a:lumMod val="75000"/>
                  </a:schemeClr>
                </a:solidFill>
                <a:latin typeface="Sylfaen" pitchFamily="18" charset="0"/>
                <a:cs typeface="Times New Roman" pitchFamily="18" charset="0"/>
              </a:rPr>
              <a:t>ემყარება მთავრობის გეგმას, ასახავს გასული და მიმდინარე წლების მაკროეკონომიკური პარამეტრების ანალიზს და პროგნოზებს</a:t>
            </a:r>
            <a:r>
              <a:rPr lang="ka-GE" sz="1300" dirty="0" smtClean="0">
                <a:solidFill>
                  <a:schemeClr val="accent1">
                    <a:lumMod val="75000"/>
                  </a:schemeClr>
                </a:solidFill>
                <a:latin typeface="Sylfaen" pitchFamily="18" charset="0"/>
                <a:cs typeface="Times New Roman" pitchFamily="18" charset="0"/>
              </a:rPr>
              <a:t>;</a:t>
            </a:r>
          </a:p>
          <a:p>
            <a:pPr marL="457200" lvl="1" indent="0" algn="just">
              <a:buNone/>
            </a:pPr>
            <a:endParaRPr lang="ka-GE" sz="1300" dirty="0">
              <a:solidFill>
                <a:schemeClr val="accent1">
                  <a:lumMod val="75000"/>
                </a:schemeClr>
              </a:solidFill>
              <a:latin typeface="Sylfaen" pitchFamily="18" charset="0"/>
              <a:cs typeface="Times New Roman" pitchFamily="18" charset="0"/>
            </a:endParaRPr>
          </a:p>
          <a:p>
            <a:pPr lvl="1" algn="just">
              <a:buFont typeface="Arial" pitchFamily="34" charset="0"/>
              <a:buChar char="•"/>
            </a:pPr>
            <a:r>
              <a:rPr lang="ka-GE" sz="1300" dirty="0">
                <a:solidFill>
                  <a:schemeClr val="accent1">
                    <a:lumMod val="75000"/>
                  </a:schemeClr>
                </a:solidFill>
                <a:latin typeface="Sylfaen" pitchFamily="18" charset="0"/>
                <a:cs typeface="Times New Roman" pitchFamily="18" charset="0"/>
              </a:rPr>
              <a:t>დოკუმენტი წარმოადგენს ჩარჩოს წლიური </a:t>
            </a:r>
            <a:r>
              <a:rPr lang="ka-GE" sz="1300" dirty="0" smtClean="0">
                <a:solidFill>
                  <a:schemeClr val="accent1">
                    <a:lumMod val="75000"/>
                  </a:schemeClr>
                </a:solidFill>
                <a:latin typeface="Sylfaen" pitchFamily="18" charset="0"/>
                <a:cs typeface="Times New Roman" pitchFamily="18" charset="0"/>
              </a:rPr>
              <a:t>ბიუჯ</a:t>
            </a:r>
            <a:r>
              <a:rPr lang="ka-GE" sz="1300" dirty="0">
                <a:solidFill>
                  <a:schemeClr val="accent1">
                    <a:lumMod val="75000"/>
                  </a:schemeClr>
                </a:solidFill>
                <a:latin typeface="Sylfaen" pitchFamily="18" charset="0"/>
                <a:cs typeface="Times New Roman" pitchFamily="18" charset="0"/>
              </a:rPr>
              <a:t>ე</a:t>
            </a:r>
            <a:r>
              <a:rPr lang="ka-GE" sz="1300" dirty="0" smtClean="0">
                <a:solidFill>
                  <a:schemeClr val="accent1">
                    <a:lumMod val="75000"/>
                  </a:schemeClr>
                </a:solidFill>
                <a:latin typeface="Sylfaen" pitchFamily="18" charset="0"/>
                <a:cs typeface="Times New Roman" pitchFamily="18" charset="0"/>
              </a:rPr>
              <a:t>ტისათვის </a:t>
            </a:r>
            <a:r>
              <a:rPr lang="ka-GE" sz="1300" dirty="0">
                <a:solidFill>
                  <a:schemeClr val="accent1">
                    <a:lumMod val="75000"/>
                  </a:schemeClr>
                </a:solidFill>
                <a:latin typeface="Sylfaen" pitchFamily="18" charset="0"/>
                <a:cs typeface="Times New Roman" pitchFamily="18" charset="0"/>
              </a:rPr>
              <a:t>- დოკუმენტზე მუშაობის დაწყება წინ უსწრებს წლიური ბიუეჯტის პროექტის მომზადების პროცესს და დოკუმენტზე მუშაობა სრულდება წლიური ბიუჯეტის კანონის დამტკიცების შემდგომ</a:t>
            </a:r>
            <a:r>
              <a:rPr lang="ka-GE" sz="1300" dirty="0" smtClean="0">
                <a:solidFill>
                  <a:schemeClr val="accent1">
                    <a:lumMod val="75000"/>
                  </a:schemeClr>
                </a:solidFill>
                <a:latin typeface="Sylfaen" pitchFamily="18" charset="0"/>
                <a:cs typeface="Times New Roman" pitchFamily="18" charset="0"/>
              </a:rPr>
              <a:t>;</a:t>
            </a:r>
          </a:p>
          <a:p>
            <a:pPr marL="457200" lvl="1" indent="0" algn="just">
              <a:buNone/>
            </a:pPr>
            <a:endParaRPr lang="ka-GE" sz="1300" dirty="0">
              <a:solidFill>
                <a:schemeClr val="accent1">
                  <a:lumMod val="75000"/>
                </a:schemeClr>
              </a:solidFill>
              <a:latin typeface="Sylfaen" pitchFamily="18" charset="0"/>
              <a:cs typeface="Times New Roman" pitchFamily="18" charset="0"/>
            </a:endParaRPr>
          </a:p>
          <a:p>
            <a:pPr lvl="1" algn="just">
              <a:buFont typeface="Arial" pitchFamily="34" charset="0"/>
              <a:buChar char="•"/>
            </a:pPr>
            <a:r>
              <a:rPr lang="ka-GE" sz="1300" dirty="0">
                <a:solidFill>
                  <a:schemeClr val="accent1">
                    <a:lumMod val="75000"/>
                  </a:schemeClr>
                </a:solidFill>
                <a:latin typeface="Sylfaen" pitchFamily="18" charset="0"/>
                <a:cs typeface="Times New Roman" pitchFamily="18" charset="0"/>
              </a:rPr>
              <a:t>განსაზღვრავს ზოგად ფისკალურ ჩარჩოს დასაგეგმი წლის წლიური ბიუჯეტისათვის</a:t>
            </a:r>
            <a:r>
              <a:rPr lang="ka-GE" sz="1300" dirty="0" smtClean="0">
                <a:solidFill>
                  <a:schemeClr val="accent1">
                    <a:lumMod val="75000"/>
                  </a:schemeClr>
                </a:solidFill>
                <a:latin typeface="Sylfaen" pitchFamily="18" charset="0"/>
                <a:cs typeface="Times New Roman" pitchFamily="18" charset="0"/>
              </a:rPr>
              <a:t>;</a:t>
            </a:r>
          </a:p>
          <a:p>
            <a:pPr marL="457200" lvl="1" indent="0" algn="just">
              <a:buNone/>
            </a:pPr>
            <a:endParaRPr lang="ka-GE" sz="1300" dirty="0">
              <a:solidFill>
                <a:schemeClr val="accent1">
                  <a:lumMod val="75000"/>
                </a:schemeClr>
              </a:solidFill>
              <a:latin typeface="Sylfaen" pitchFamily="18" charset="0"/>
              <a:cs typeface="Times New Roman" pitchFamily="18" charset="0"/>
            </a:endParaRPr>
          </a:p>
          <a:p>
            <a:pPr lvl="1" algn="just">
              <a:buFont typeface="Arial" pitchFamily="34" charset="0"/>
              <a:buChar char="•"/>
            </a:pPr>
            <a:r>
              <a:rPr lang="ka-GE" sz="1300" dirty="0">
                <a:solidFill>
                  <a:schemeClr val="accent1">
                    <a:lumMod val="75000"/>
                  </a:schemeClr>
                </a:solidFill>
                <a:latin typeface="Sylfaen" pitchFamily="18" charset="0"/>
                <a:cs typeface="Times New Roman" pitchFamily="18" charset="0"/>
              </a:rPr>
              <a:t>განსაზღვრავს ასიგნებებისა და რიცხოვნობის ზღვრულ მოცულობებს თითოეული მხარჯავი დაწესებულებისათვის </a:t>
            </a:r>
            <a:r>
              <a:rPr lang="ka-GE" sz="1300" dirty="0" smtClean="0">
                <a:solidFill>
                  <a:schemeClr val="accent1">
                    <a:lumMod val="75000"/>
                  </a:schemeClr>
                </a:solidFill>
                <a:latin typeface="Sylfaen" pitchFamily="18" charset="0"/>
                <a:cs typeface="Times New Roman" pitchFamily="18" charset="0"/>
              </a:rPr>
              <a:t>საშუალოვადიან </a:t>
            </a:r>
            <a:r>
              <a:rPr lang="ka-GE" sz="1300" dirty="0">
                <a:solidFill>
                  <a:schemeClr val="accent1">
                    <a:lumMod val="75000"/>
                  </a:schemeClr>
                </a:solidFill>
                <a:latin typeface="Sylfaen" pitchFamily="18" charset="0"/>
                <a:cs typeface="Times New Roman" pitchFamily="18" charset="0"/>
              </a:rPr>
              <a:t>პერიოდში</a:t>
            </a:r>
            <a:r>
              <a:rPr lang="ka-GE" sz="1300" dirty="0" smtClean="0">
                <a:solidFill>
                  <a:schemeClr val="accent1">
                    <a:lumMod val="75000"/>
                  </a:schemeClr>
                </a:solidFill>
                <a:latin typeface="Sylfaen" pitchFamily="18" charset="0"/>
                <a:cs typeface="Times New Roman" pitchFamily="18" charset="0"/>
              </a:rPr>
              <a:t>;</a:t>
            </a:r>
          </a:p>
          <a:p>
            <a:pPr marL="457200" lvl="1" indent="0" algn="just">
              <a:buNone/>
            </a:pPr>
            <a:endParaRPr lang="ka-GE" sz="1300" dirty="0">
              <a:solidFill>
                <a:schemeClr val="accent1">
                  <a:lumMod val="75000"/>
                </a:schemeClr>
              </a:solidFill>
              <a:latin typeface="Sylfaen" pitchFamily="18" charset="0"/>
              <a:cs typeface="Times New Roman" pitchFamily="18" charset="0"/>
            </a:endParaRPr>
          </a:p>
          <a:p>
            <a:pPr lvl="1" algn="just">
              <a:buFont typeface="Arial" pitchFamily="34" charset="0"/>
              <a:buChar char="•"/>
            </a:pPr>
            <a:r>
              <a:rPr lang="ka-GE" sz="1300" dirty="0">
                <a:solidFill>
                  <a:schemeClr val="accent1">
                    <a:lumMod val="75000"/>
                  </a:schemeClr>
                </a:solidFill>
                <a:latin typeface="Sylfaen" pitchFamily="18" charset="0"/>
                <a:cs typeface="Times New Roman" pitchFamily="18" charset="0"/>
              </a:rPr>
              <a:t>თითოეული მხარჯავი დაწესებულების მიერ განსახორციელებლი პროგრამების აღწერას და დაფინანსების მოცულობებს 4 წლიანი პერიოდისათვის</a:t>
            </a:r>
            <a:r>
              <a:rPr lang="ka-GE" sz="1300" dirty="0" smtClean="0">
                <a:solidFill>
                  <a:schemeClr val="accent1">
                    <a:lumMod val="75000"/>
                  </a:schemeClr>
                </a:solidFill>
                <a:latin typeface="Sylfaen" pitchFamily="18" charset="0"/>
                <a:cs typeface="Times New Roman" pitchFamily="18" charset="0"/>
              </a:rPr>
              <a:t>;</a:t>
            </a:r>
          </a:p>
          <a:p>
            <a:pPr marL="457200" lvl="1" indent="0" algn="just">
              <a:buNone/>
            </a:pPr>
            <a:endParaRPr lang="ka-GE" sz="1300" dirty="0">
              <a:solidFill>
                <a:schemeClr val="accent1">
                  <a:lumMod val="75000"/>
                </a:schemeClr>
              </a:solidFill>
              <a:latin typeface="Sylfaen" pitchFamily="18" charset="0"/>
              <a:cs typeface="Times New Roman" pitchFamily="18" charset="0"/>
            </a:endParaRPr>
          </a:p>
          <a:p>
            <a:pPr lvl="1" algn="just">
              <a:buFont typeface="Arial" pitchFamily="34" charset="0"/>
              <a:buChar char="•"/>
            </a:pPr>
            <a:r>
              <a:rPr lang="ka-GE" sz="1300" dirty="0">
                <a:solidFill>
                  <a:schemeClr val="accent1">
                    <a:lumMod val="75000"/>
                  </a:schemeClr>
                </a:solidFill>
                <a:latin typeface="Sylfaen" pitchFamily="18" charset="0"/>
                <a:cs typeface="Times New Roman" pitchFamily="18" charset="0"/>
              </a:rPr>
              <a:t>დოკუმენტი წარმოადგენს წლიური ბიუჯეტის კანონის პროექტის პაკეტის განუყოფელ ნაწილს, მასთან ერთად ეგზავნება საქართველოს პარლამენტს განსახილველად და ეს ორი დოკუმენტი ყოველთვის შესაბამისობაშია ერთმანეთთან</a:t>
            </a:r>
            <a:r>
              <a:rPr lang="ka-GE" sz="1300" dirty="0" smtClean="0">
                <a:solidFill>
                  <a:schemeClr val="accent1">
                    <a:lumMod val="75000"/>
                  </a:schemeClr>
                </a:solidFill>
                <a:latin typeface="Sylfaen" pitchFamily="18" charset="0"/>
                <a:cs typeface="Times New Roman" pitchFamily="18" charset="0"/>
              </a:rPr>
              <a:t>;</a:t>
            </a:r>
          </a:p>
          <a:p>
            <a:pPr marL="457200" lvl="1" indent="0" algn="just">
              <a:buNone/>
            </a:pPr>
            <a:endParaRPr lang="ka-GE" sz="1300" dirty="0">
              <a:solidFill>
                <a:schemeClr val="accent1">
                  <a:lumMod val="75000"/>
                </a:schemeClr>
              </a:solidFill>
              <a:latin typeface="Sylfaen" pitchFamily="18" charset="0"/>
              <a:cs typeface="Times New Roman" pitchFamily="18" charset="0"/>
            </a:endParaRPr>
          </a:p>
          <a:p>
            <a:pPr lvl="1" algn="just">
              <a:buFont typeface="Arial" pitchFamily="34" charset="0"/>
              <a:buChar char="•"/>
            </a:pPr>
            <a:r>
              <a:rPr lang="ka-GE" sz="1300" dirty="0">
                <a:solidFill>
                  <a:schemeClr val="accent1">
                    <a:lumMod val="75000"/>
                  </a:schemeClr>
                </a:solidFill>
                <a:latin typeface="Sylfaen" pitchFamily="18" charset="0"/>
                <a:cs typeface="Times New Roman" pitchFamily="18" charset="0"/>
              </a:rPr>
              <a:t>დოკუმენტის საბოლოო ვარიანტში ერთიანდება ასევე ადგილობრივი თვითმმართველი ერთეულების და ავტონომიური რესპუბლიკების პრიორიტეტები და ინფორმაციის სახით ეგზავნება საქართველოს პარლამენტის საფინანსო-საბიუჯეტო </a:t>
            </a:r>
            <a:r>
              <a:rPr lang="ka-GE" sz="1300" dirty="0" smtClean="0">
                <a:solidFill>
                  <a:schemeClr val="accent1">
                    <a:lumMod val="75000"/>
                  </a:schemeClr>
                </a:solidFill>
                <a:latin typeface="Sylfaen" pitchFamily="18" charset="0"/>
                <a:cs typeface="Times New Roman" pitchFamily="18" charset="0"/>
              </a:rPr>
              <a:t>კომიტეტს.</a:t>
            </a:r>
            <a:endParaRPr lang="ka-GE" sz="1300" dirty="0">
              <a:solidFill>
                <a:schemeClr val="accent1">
                  <a:lumMod val="75000"/>
                </a:schemeClr>
              </a:solidFill>
              <a:latin typeface="Sylfaen" pitchFamily="18" charset="0"/>
              <a:cs typeface="Times New Roman" pitchFamily="18" charset="0"/>
            </a:endParaRPr>
          </a:p>
          <a:p>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754916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1800" dirty="0" smtClean="0">
                <a:latin typeface="Sylfaen" pitchFamily="18" charset="0"/>
              </a:rPr>
              <a:t>წლიური ბიუჯეტის კანონი</a:t>
            </a:r>
            <a:endParaRPr lang="en-US" sz="1800" dirty="0">
              <a:latin typeface="Sylfaen" pitchFamily="18" charset="0"/>
            </a:endParaRPr>
          </a:p>
        </p:txBody>
      </p:sp>
      <p:sp>
        <p:nvSpPr>
          <p:cNvPr id="3" name="Content Placeholder 2"/>
          <p:cNvSpPr>
            <a:spLocks noGrp="1"/>
          </p:cNvSpPr>
          <p:nvPr>
            <p:ph idx="1"/>
          </p:nvPr>
        </p:nvSpPr>
        <p:spPr>
          <a:xfrm>
            <a:off x="457200" y="1214422"/>
            <a:ext cx="8229600" cy="5310922"/>
          </a:xfrm>
        </p:spPr>
        <p:txBody>
          <a:bodyPr/>
          <a:lstStyle/>
          <a:p>
            <a:pPr algn="just">
              <a:buFont typeface="Wingdings" pitchFamily="2" charset="2"/>
              <a:buChar char="ü"/>
            </a:pPr>
            <a:r>
              <a:rPr lang="ka-GE" sz="1200" b="1" dirty="0" smtClean="0">
                <a:solidFill>
                  <a:schemeClr val="accent1">
                    <a:lumMod val="75000"/>
                  </a:schemeClr>
                </a:solidFill>
                <a:latin typeface="Sylfaen" pitchFamily="18" charset="0"/>
                <a:cs typeface="Times New Roman" pitchFamily="18" charset="0"/>
              </a:rPr>
              <a:t>წლიური </a:t>
            </a:r>
            <a:r>
              <a:rPr lang="ka-GE" sz="1200" b="1" dirty="0">
                <a:solidFill>
                  <a:schemeClr val="accent1">
                    <a:lumMod val="75000"/>
                  </a:schemeClr>
                </a:solidFill>
                <a:latin typeface="Sylfaen" pitchFamily="18" charset="0"/>
                <a:cs typeface="Times New Roman" pitchFamily="18" charset="0"/>
              </a:rPr>
              <a:t>ბიუჯეტი იგეგმება პროგრამული ფორმატით:</a:t>
            </a:r>
          </a:p>
          <a:p>
            <a:pPr lvl="1" algn="just">
              <a:buFont typeface="Arial" pitchFamily="34" charset="0"/>
              <a:buChar char="•"/>
            </a:pPr>
            <a:r>
              <a:rPr lang="ka-GE" sz="1200" dirty="0">
                <a:solidFill>
                  <a:schemeClr val="accent1">
                    <a:lumMod val="75000"/>
                  </a:schemeClr>
                </a:solidFill>
                <a:latin typeface="Sylfaen" pitchFamily="18" charset="0"/>
                <a:cs typeface="Times New Roman" pitchFamily="18" charset="0"/>
              </a:rPr>
              <a:t>წლიურ ბიუჯეტში </a:t>
            </a:r>
            <a:r>
              <a:rPr lang="ka-GE" sz="1200" dirty="0" smtClean="0">
                <a:solidFill>
                  <a:schemeClr val="accent1">
                    <a:lumMod val="75000"/>
                  </a:schemeClr>
                </a:solidFill>
                <a:latin typeface="Sylfaen" pitchFamily="18" charset="0"/>
                <a:cs typeface="Times New Roman" pitchFamily="18" charset="0"/>
              </a:rPr>
              <a:t>ასიგნებები </a:t>
            </a:r>
            <a:r>
              <a:rPr lang="ka-GE" sz="1200" dirty="0">
                <a:solidFill>
                  <a:schemeClr val="accent1">
                    <a:lumMod val="75000"/>
                  </a:schemeClr>
                </a:solidFill>
                <a:latin typeface="Sylfaen" pitchFamily="18" charset="0"/>
                <a:cs typeface="Times New Roman" pitchFamily="18" charset="0"/>
              </a:rPr>
              <a:t>გაწერილია მხარჯავი დაწესებულებებისა და მათ მიერ განსახორციელებელი პროგრამების/ქვეპროგრამების მიხედვით (პროგრამული კლასიფიკაცია);</a:t>
            </a:r>
          </a:p>
          <a:p>
            <a:pPr lvl="1" algn="just">
              <a:buFont typeface="Arial" pitchFamily="34" charset="0"/>
              <a:buChar char="•"/>
            </a:pPr>
            <a:r>
              <a:rPr lang="ka-GE" sz="1200" dirty="0">
                <a:solidFill>
                  <a:schemeClr val="accent1">
                    <a:lumMod val="75000"/>
                  </a:schemeClr>
                </a:solidFill>
                <a:latin typeface="Sylfaen" pitchFamily="18" charset="0"/>
                <a:cs typeface="Times New Roman" pitchFamily="18" charset="0"/>
              </a:rPr>
              <a:t>სხვადასხვა მხარჯავი დაწესებულების პროგრამები შინაარსობრივად ჯგუფდება სახელმწიფო ბიუჯეტის პრიორიტეტების მიხედვით (სულ 12 პრიორიტეტი), რაც საშუალებას იძლევა სახელმწიფო ბიუჯეტის ხარჯები დავინახოთ არა მხოლოდ ორგანიზაციულ ჭრილში არამედ ერთიანი ხედვა ჩანდეს პრიორიტეტების ჭრილში;</a:t>
            </a:r>
          </a:p>
          <a:p>
            <a:pPr lvl="1" algn="just">
              <a:buFont typeface="Arial" pitchFamily="34" charset="0"/>
              <a:buChar char="•"/>
            </a:pPr>
            <a:r>
              <a:rPr lang="ka-GE" sz="1200" dirty="0">
                <a:solidFill>
                  <a:schemeClr val="accent1">
                    <a:lumMod val="75000"/>
                  </a:schemeClr>
                </a:solidFill>
                <a:latin typeface="Sylfaen" pitchFamily="18" charset="0"/>
                <a:cs typeface="Times New Roman" pitchFamily="18" charset="0"/>
              </a:rPr>
              <a:t>ყველა პროგრამისათვის ბიუჯეტში წარმოდგენილია მოკლე აღწერა;</a:t>
            </a:r>
          </a:p>
          <a:p>
            <a:pPr lvl="1" algn="just">
              <a:buFont typeface="Arial" pitchFamily="34" charset="0"/>
              <a:buChar char="•"/>
            </a:pPr>
            <a:r>
              <a:rPr lang="ka-GE" sz="1200" dirty="0">
                <a:solidFill>
                  <a:schemeClr val="accent1">
                    <a:lumMod val="75000"/>
                  </a:schemeClr>
                </a:solidFill>
                <a:latin typeface="Sylfaen" pitchFamily="18" charset="0"/>
                <a:cs typeface="Times New Roman" pitchFamily="18" charset="0"/>
              </a:rPr>
              <a:t>ბიუჯეტს ახლავს დანართები:</a:t>
            </a:r>
          </a:p>
          <a:p>
            <a:pPr lvl="2" algn="just">
              <a:buFont typeface="Wingdings" pitchFamily="2" charset="2"/>
              <a:buChar char="Ø"/>
            </a:pPr>
            <a:r>
              <a:rPr lang="ka-GE" sz="1200" b="1" dirty="0">
                <a:solidFill>
                  <a:schemeClr val="accent1">
                    <a:lumMod val="75000"/>
                  </a:schemeClr>
                </a:solidFill>
                <a:latin typeface="Sylfaen" pitchFamily="18" charset="0"/>
                <a:cs typeface="Times New Roman" pitchFamily="18" charset="0"/>
              </a:rPr>
              <a:t>პროგრამული ბიუჯეტის დანართი: </a:t>
            </a:r>
            <a:r>
              <a:rPr lang="ka-GE" sz="1200" dirty="0">
                <a:solidFill>
                  <a:schemeClr val="accent1">
                    <a:lumMod val="75000"/>
                  </a:schemeClr>
                </a:solidFill>
                <a:latin typeface="Sylfaen" pitchFamily="18" charset="0"/>
                <a:cs typeface="Times New Roman" pitchFamily="18" charset="0"/>
              </a:rPr>
              <a:t>თითოეული პროგრამის/ქვეპროგრამის აღწერა, დაფინანსების მოცულობა საშუალოვადიანი პერიოდისათვის, განმახორციელებელი ორგანიზაცია, მოსალოდნელი შედეგები და შესრულების შეფასების ინდიკატორები - დაჯგუფებული სახელმწიფო ბიუჯეტის პრიორიტეტების მიხედვით</a:t>
            </a:r>
          </a:p>
          <a:p>
            <a:pPr lvl="2" algn="just">
              <a:buFont typeface="Wingdings" pitchFamily="2" charset="2"/>
              <a:buChar char="Ø"/>
            </a:pPr>
            <a:r>
              <a:rPr lang="ka-GE" sz="1200" b="1" dirty="0">
                <a:solidFill>
                  <a:schemeClr val="accent1">
                    <a:lumMod val="75000"/>
                  </a:schemeClr>
                </a:solidFill>
                <a:latin typeface="Sylfaen" pitchFamily="18" charset="0"/>
                <a:cs typeface="Times New Roman" pitchFamily="18" charset="0"/>
              </a:rPr>
              <a:t>კაპიტალური პროექტების დანართი:</a:t>
            </a:r>
            <a:r>
              <a:rPr lang="ka-GE" sz="1200" dirty="0">
                <a:solidFill>
                  <a:schemeClr val="accent1">
                    <a:lumMod val="75000"/>
                  </a:schemeClr>
                </a:solidFill>
                <a:latin typeface="Sylfaen" pitchFamily="18" charset="0"/>
                <a:cs typeface="Times New Roman" pitchFamily="18" charset="0"/>
              </a:rPr>
              <a:t> ყველა მხარჯავი დაწესებულების საინვესტიციო ხასიათის პროექტი გაერთიანებულია ერთ დანართად, დეტალური ინფორმაციით თითოეულის შინაარსისა და დაფინანსების თაობაზე;</a:t>
            </a:r>
          </a:p>
          <a:p>
            <a:pPr lvl="2" algn="just">
              <a:buFont typeface="Wingdings" pitchFamily="2" charset="2"/>
              <a:buChar char="Ø"/>
            </a:pPr>
            <a:r>
              <a:rPr lang="ka-GE" sz="1200" b="1" dirty="0">
                <a:solidFill>
                  <a:schemeClr val="accent1">
                    <a:lumMod val="75000"/>
                  </a:schemeClr>
                </a:solidFill>
                <a:latin typeface="Sylfaen" pitchFamily="18" charset="0"/>
                <a:cs typeface="Times New Roman" pitchFamily="18" charset="0"/>
              </a:rPr>
              <a:t>დანართი საბიუჯეტო კლასიფიკაციის დეტალური მუხლების მიხედვით:</a:t>
            </a:r>
            <a:r>
              <a:rPr lang="ka-GE" sz="1200" dirty="0">
                <a:solidFill>
                  <a:schemeClr val="accent1">
                    <a:lumMod val="75000"/>
                  </a:schemeClr>
                </a:solidFill>
                <a:latin typeface="Sylfaen" pitchFamily="18" charset="0"/>
                <a:cs typeface="Times New Roman" pitchFamily="18" charset="0"/>
              </a:rPr>
              <a:t> ყველა პროგრამა და ქვეპროგრამა წარმოდგენილია ხარჯების ეკონომიკური კლასიფიკაციის მეორე თანრიგის მიხედვით და მითითებულია მათი განმახორციელებელი საბიუჯეტო ორგანიზაცია;</a:t>
            </a:r>
          </a:p>
          <a:p>
            <a:pPr lvl="2" algn="just">
              <a:buFont typeface="Wingdings" pitchFamily="2" charset="2"/>
              <a:buChar char="Ø"/>
            </a:pPr>
            <a:r>
              <a:rPr lang="ka-GE" sz="1200" b="1" dirty="0">
                <a:solidFill>
                  <a:schemeClr val="accent1">
                    <a:lumMod val="75000"/>
                  </a:schemeClr>
                </a:solidFill>
                <a:latin typeface="Sylfaen" pitchFamily="18" charset="0"/>
                <a:cs typeface="Times New Roman" pitchFamily="18" charset="0"/>
              </a:rPr>
              <a:t>სხვა ხარჯების დანართი:</a:t>
            </a:r>
            <a:r>
              <a:rPr lang="ka-GE" sz="1200" dirty="0">
                <a:solidFill>
                  <a:schemeClr val="accent1">
                    <a:lumMod val="75000"/>
                  </a:schemeClr>
                </a:solidFill>
                <a:latin typeface="Sylfaen" pitchFamily="18" charset="0"/>
                <a:cs typeface="Times New Roman" pitchFamily="18" charset="0"/>
              </a:rPr>
              <a:t> </a:t>
            </a:r>
            <a:r>
              <a:rPr lang="en-US" sz="1200" dirty="0">
                <a:solidFill>
                  <a:schemeClr val="accent1">
                    <a:lumMod val="75000"/>
                  </a:schemeClr>
                </a:solidFill>
                <a:latin typeface="Sylfaen" pitchFamily="18" charset="0"/>
                <a:cs typeface="Times New Roman" pitchFamily="18" charset="0"/>
              </a:rPr>
              <a:t>GFSM 2001 </a:t>
            </a:r>
            <a:r>
              <a:rPr lang="ka-GE" sz="1200" dirty="0">
                <a:solidFill>
                  <a:schemeClr val="accent1">
                    <a:lumMod val="75000"/>
                  </a:schemeClr>
                </a:solidFill>
                <a:latin typeface="Sylfaen" pitchFamily="18" charset="0"/>
                <a:cs typeface="Times New Roman" pitchFamily="18" charset="0"/>
              </a:rPr>
              <a:t>კლასიფიკაციის თანახმად საქართველოს საბიუჯეტო კლასიფიკაციის ხარჯების ეკონომიკური </a:t>
            </a:r>
            <a:r>
              <a:rPr lang="ka-GE" sz="1200" dirty="0" smtClean="0">
                <a:solidFill>
                  <a:schemeClr val="accent1">
                    <a:lumMod val="75000"/>
                  </a:schemeClr>
                </a:solidFill>
                <a:latin typeface="Sylfaen" pitchFamily="18" charset="0"/>
                <a:cs typeface="Times New Roman" pitchFamily="18" charset="0"/>
              </a:rPr>
              <a:t>კლასიფიკაციის </a:t>
            </a:r>
            <a:r>
              <a:rPr lang="ka-GE" sz="1200" dirty="0">
                <a:solidFill>
                  <a:schemeClr val="accent1">
                    <a:lumMod val="75000"/>
                  </a:schemeClr>
                </a:solidFill>
                <a:latin typeface="Sylfaen" pitchFamily="18" charset="0"/>
                <a:cs typeface="Times New Roman" pitchFamily="18" charset="0"/>
              </a:rPr>
              <a:t>ამ მუხლით გათვალისწინებული ხარჯების მეტი </a:t>
            </a:r>
            <a:r>
              <a:rPr lang="ka-GE" sz="1200" dirty="0" smtClean="0">
                <a:solidFill>
                  <a:schemeClr val="accent1">
                    <a:lumMod val="75000"/>
                  </a:schemeClr>
                </a:solidFill>
                <a:latin typeface="Sylfaen" pitchFamily="18" charset="0"/>
                <a:cs typeface="Times New Roman" pitchFamily="18" charset="0"/>
              </a:rPr>
              <a:t>გამჭვირვალობისათვის;</a:t>
            </a:r>
          </a:p>
          <a:p>
            <a:pPr lvl="2" algn="just">
              <a:buFont typeface="Wingdings" pitchFamily="2" charset="2"/>
              <a:buChar char="Ø"/>
            </a:pPr>
            <a:r>
              <a:rPr lang="ka-GE" sz="1200" b="1" dirty="0" smtClean="0">
                <a:solidFill>
                  <a:schemeClr val="accent1">
                    <a:lumMod val="75000"/>
                  </a:schemeClr>
                </a:solidFill>
                <a:latin typeface="Sylfaen" pitchFamily="18" charset="0"/>
                <a:cs typeface="Times New Roman" pitchFamily="18" charset="0"/>
              </a:rPr>
              <a:t>ინფორმაცია სახელმწიფო ვალის შესახებ;</a:t>
            </a:r>
          </a:p>
          <a:p>
            <a:pPr lvl="2" algn="just">
              <a:buFont typeface="Wingdings" pitchFamily="2" charset="2"/>
              <a:buChar char="Ø"/>
            </a:pPr>
            <a:r>
              <a:rPr lang="ka-GE" sz="1200" b="1" dirty="0" smtClean="0">
                <a:solidFill>
                  <a:schemeClr val="accent1">
                    <a:lumMod val="75000"/>
                  </a:schemeClr>
                </a:solidFill>
                <a:latin typeface="Sylfaen" pitchFamily="18" charset="0"/>
                <a:cs typeface="Times New Roman" pitchFamily="18" charset="0"/>
              </a:rPr>
              <a:t>ძირითადი ეკონომიკური და ფინანსური ინდიკატორები.</a:t>
            </a:r>
          </a:p>
          <a:p>
            <a:pPr lvl="2" algn="just">
              <a:buFont typeface="Wingdings" pitchFamily="2" charset="2"/>
              <a:buChar char="Ø"/>
            </a:pPr>
            <a:endParaRPr lang="ka-GE" sz="1200" dirty="0">
              <a:solidFill>
                <a:schemeClr val="accent1">
                  <a:lumMod val="75000"/>
                </a:schemeClr>
              </a:solidFill>
              <a:latin typeface="Sylfaen" pitchFamily="18" charset="0"/>
              <a:cs typeface="Times New Roman" pitchFamily="18" charset="0"/>
            </a:endParaRPr>
          </a:p>
          <a:p>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03997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1800" dirty="0">
                <a:latin typeface="Sylfaen" pitchFamily="18" charset="0"/>
              </a:rPr>
              <a:t>პროგრამული ბიუჯეტის დანერგვის ეტაპები</a:t>
            </a:r>
            <a:endParaRPr lang="en-US" sz="1800" dirty="0">
              <a:latin typeface="Sylfaen" pitchFamily="18" charset="0"/>
            </a:endParaRPr>
          </a:p>
        </p:txBody>
      </p:sp>
      <p:sp>
        <p:nvSpPr>
          <p:cNvPr id="3" name="Content Placeholder 2"/>
          <p:cNvSpPr>
            <a:spLocks noGrp="1"/>
          </p:cNvSpPr>
          <p:nvPr>
            <p:ph idx="1"/>
          </p:nvPr>
        </p:nvSpPr>
        <p:spPr/>
        <p:txBody>
          <a:bodyPr>
            <a:normAutofit/>
          </a:bodyPr>
          <a:lstStyle/>
          <a:p>
            <a:pPr lvl="0" algn="just"/>
            <a:r>
              <a:rPr lang="ka-GE" sz="1400" dirty="0">
                <a:solidFill>
                  <a:schemeClr val="accent1">
                    <a:lumMod val="75000"/>
                  </a:schemeClr>
                </a:solidFill>
                <a:latin typeface="Sylfaen" pitchFamily="18" charset="0"/>
                <a:cs typeface="Times New Roman" pitchFamily="18" charset="0"/>
              </a:rPr>
              <a:t>პროგრამული ბიუჯეტის მომზადება პირველად, პილოტურ რეჟიმში 2009 წელს დაიწყო, როდესაც 2010 წლის ბიუჯეტთან ერთად პროგრამული ბიუჯეტები მოამზადეს:</a:t>
            </a:r>
          </a:p>
          <a:p>
            <a:pPr lvl="1" algn="just"/>
            <a:r>
              <a:rPr lang="ka-GE" sz="1200" dirty="0">
                <a:solidFill>
                  <a:schemeClr val="accent1">
                    <a:lumMod val="75000"/>
                  </a:schemeClr>
                </a:solidFill>
                <a:latin typeface="Sylfaen" pitchFamily="18" charset="0"/>
                <a:cs typeface="Times New Roman" pitchFamily="18" charset="0"/>
              </a:rPr>
              <a:t>საქართველოს იუსტიციის სამინისტრომ;</a:t>
            </a:r>
          </a:p>
          <a:p>
            <a:pPr lvl="1" algn="just"/>
            <a:r>
              <a:rPr lang="ka-GE" sz="1200" dirty="0">
                <a:solidFill>
                  <a:schemeClr val="accent1">
                    <a:lumMod val="75000"/>
                  </a:schemeClr>
                </a:solidFill>
                <a:latin typeface="Sylfaen" pitchFamily="18" charset="0"/>
                <a:cs typeface="Times New Roman" pitchFamily="18" charset="0"/>
              </a:rPr>
              <a:t>საქართველოს განათლებისა და მეცნიერების სამინისტრომ;</a:t>
            </a:r>
          </a:p>
          <a:p>
            <a:pPr lvl="1" algn="just"/>
            <a:r>
              <a:rPr lang="ka-GE" sz="1200" dirty="0">
                <a:solidFill>
                  <a:schemeClr val="accent1">
                    <a:lumMod val="75000"/>
                  </a:schemeClr>
                </a:solidFill>
                <a:latin typeface="Sylfaen" pitchFamily="18" charset="0"/>
                <a:cs typeface="Times New Roman" pitchFamily="18" charset="0"/>
              </a:rPr>
              <a:t>საქართველოს შრომის, ჯანმრთელობისა და სოციალური დაცვის სამინისტრომ;</a:t>
            </a:r>
          </a:p>
          <a:p>
            <a:pPr marL="457200" lvl="1" indent="0" algn="just">
              <a:buNone/>
            </a:pPr>
            <a:endParaRPr lang="ka-GE" sz="1400" dirty="0">
              <a:solidFill>
                <a:schemeClr val="accent1">
                  <a:lumMod val="75000"/>
                </a:schemeClr>
              </a:solidFill>
              <a:latin typeface="Sylfaen" pitchFamily="18" charset="0"/>
              <a:cs typeface="Times New Roman" pitchFamily="18" charset="0"/>
            </a:endParaRPr>
          </a:p>
          <a:p>
            <a:pPr algn="just"/>
            <a:r>
              <a:rPr lang="ka-GE" sz="1400" dirty="0" smtClean="0">
                <a:solidFill>
                  <a:schemeClr val="accent1">
                    <a:lumMod val="75000"/>
                  </a:schemeClr>
                </a:solidFill>
                <a:latin typeface="Sylfaen" pitchFamily="18" charset="0"/>
                <a:cs typeface="Times New Roman" pitchFamily="18" charset="0"/>
              </a:rPr>
              <a:t>2010 წელს საქართველოს მთავრობის N284 განკარგულებით დამტკიცდა „პროგრამული ბიუჯეტის დანერგვის გეგმა“, რომლის მიხედვითაც 2011 წლისთვის პროგრამული ბიუჯეტის მომზადება დაევალა:</a:t>
            </a:r>
          </a:p>
          <a:p>
            <a:pPr lvl="1" algn="just"/>
            <a:r>
              <a:rPr lang="ka-GE" sz="1200" dirty="0" smtClean="0">
                <a:solidFill>
                  <a:schemeClr val="accent1">
                    <a:lumMod val="75000"/>
                  </a:schemeClr>
                </a:solidFill>
                <a:latin typeface="Sylfaen" pitchFamily="18" charset="0"/>
                <a:cs typeface="Times New Roman" pitchFamily="18" charset="0"/>
              </a:rPr>
              <a:t>საქართველოს </a:t>
            </a:r>
            <a:r>
              <a:rPr lang="ka-GE" sz="1200" dirty="0">
                <a:solidFill>
                  <a:schemeClr val="accent1">
                    <a:lumMod val="75000"/>
                  </a:schemeClr>
                </a:solidFill>
                <a:latin typeface="Sylfaen" pitchFamily="18" charset="0"/>
                <a:cs typeface="Times New Roman" pitchFamily="18" charset="0"/>
              </a:rPr>
              <a:t>იუსტიციის სამინისტროს;</a:t>
            </a:r>
          </a:p>
          <a:p>
            <a:pPr lvl="1" algn="just"/>
            <a:r>
              <a:rPr lang="ka-GE" sz="1200" dirty="0">
                <a:solidFill>
                  <a:schemeClr val="accent1">
                    <a:lumMod val="75000"/>
                  </a:schemeClr>
                </a:solidFill>
                <a:latin typeface="Sylfaen" pitchFamily="18" charset="0"/>
                <a:cs typeface="Times New Roman" pitchFamily="18" charset="0"/>
              </a:rPr>
              <a:t>საქართველოს განათლებისა და მეცნიერების სამინისტროს;</a:t>
            </a:r>
          </a:p>
          <a:p>
            <a:pPr lvl="1" algn="just"/>
            <a:r>
              <a:rPr lang="ka-GE" sz="1200" dirty="0">
                <a:solidFill>
                  <a:schemeClr val="accent1">
                    <a:lumMod val="75000"/>
                  </a:schemeClr>
                </a:solidFill>
                <a:latin typeface="Sylfaen" pitchFamily="18" charset="0"/>
                <a:cs typeface="Times New Roman" pitchFamily="18" charset="0"/>
              </a:rPr>
              <a:t>საქართველოს შრომის, ჯანმრთელობისა და სოციალური დაცვის სამინისტროს;</a:t>
            </a:r>
          </a:p>
          <a:p>
            <a:pPr lvl="1" algn="just"/>
            <a:r>
              <a:rPr lang="ka-GE" sz="1200" dirty="0">
                <a:solidFill>
                  <a:schemeClr val="accent1">
                    <a:lumMod val="75000"/>
                  </a:schemeClr>
                </a:solidFill>
                <a:latin typeface="Sylfaen" pitchFamily="18" charset="0"/>
                <a:cs typeface="Times New Roman" pitchFamily="18" charset="0"/>
              </a:rPr>
              <a:t>საქართველოს სასჯელარსრულების, პრობაციისა და იურიდიული დახმარების სამინისტროს;</a:t>
            </a:r>
          </a:p>
          <a:p>
            <a:pPr lvl="1" algn="just"/>
            <a:r>
              <a:rPr lang="ka-GE" sz="1200" dirty="0">
                <a:solidFill>
                  <a:schemeClr val="accent1">
                    <a:lumMod val="75000"/>
                  </a:schemeClr>
                </a:solidFill>
                <a:latin typeface="Sylfaen" pitchFamily="18" charset="0"/>
                <a:cs typeface="Times New Roman" pitchFamily="18" charset="0"/>
              </a:rPr>
              <a:t>საქართველოს სოფლის მეურნეობის სამინისტროს;</a:t>
            </a:r>
          </a:p>
          <a:p>
            <a:pPr lvl="1" algn="just"/>
            <a:r>
              <a:rPr lang="ka-GE" sz="1200" dirty="0">
                <a:solidFill>
                  <a:schemeClr val="accent1">
                    <a:lumMod val="75000"/>
                  </a:schemeClr>
                </a:solidFill>
                <a:latin typeface="Sylfaen" pitchFamily="18" charset="0"/>
                <a:cs typeface="Times New Roman" pitchFamily="18" charset="0"/>
              </a:rPr>
              <a:t>საქართველოს გარემოს დაცვისა და ბუნებრივი რესურსების სამინისტროს</a:t>
            </a:r>
            <a:r>
              <a:rPr lang="ka-GE" sz="1200" dirty="0" smtClean="0">
                <a:solidFill>
                  <a:schemeClr val="accent1">
                    <a:lumMod val="75000"/>
                  </a:schemeClr>
                </a:solidFill>
                <a:latin typeface="Sylfaen" pitchFamily="18" charset="0"/>
                <a:cs typeface="Times New Roman" pitchFamily="18" charset="0"/>
              </a:rPr>
              <a:t>;</a:t>
            </a:r>
          </a:p>
          <a:p>
            <a:pPr lvl="1" algn="just"/>
            <a:endParaRPr lang="ka-GE" sz="1200" dirty="0">
              <a:solidFill>
                <a:schemeClr val="accent1">
                  <a:lumMod val="75000"/>
                </a:schemeClr>
              </a:solidFill>
              <a:latin typeface="Sylfaen" pitchFamily="18" charset="0"/>
              <a:cs typeface="Times New Roman" pitchFamily="18" charset="0"/>
            </a:endParaRPr>
          </a:p>
          <a:p>
            <a:r>
              <a:rPr lang="ka-GE" sz="1400" dirty="0" smtClean="0">
                <a:solidFill>
                  <a:schemeClr val="accent1">
                    <a:lumMod val="75000"/>
                  </a:schemeClr>
                </a:solidFill>
                <a:latin typeface="Sylfaen" pitchFamily="18" charset="0"/>
                <a:cs typeface="Times New Roman" pitchFamily="18" charset="0"/>
              </a:rPr>
              <a:t>2011 წელი -  </a:t>
            </a:r>
            <a:r>
              <a:rPr lang="ka-GE" sz="1400" dirty="0">
                <a:solidFill>
                  <a:schemeClr val="accent1">
                    <a:lumMod val="75000"/>
                  </a:schemeClr>
                </a:solidFill>
                <a:latin typeface="Sylfaen" pitchFamily="18" charset="0"/>
                <a:cs typeface="Times New Roman" pitchFamily="18" charset="0"/>
              </a:rPr>
              <a:t>საქართველოს </a:t>
            </a:r>
            <a:r>
              <a:rPr lang="ka-GE" sz="1400" dirty="0" smtClean="0">
                <a:solidFill>
                  <a:schemeClr val="accent1">
                    <a:lumMod val="75000"/>
                  </a:schemeClr>
                </a:solidFill>
                <a:latin typeface="Sylfaen" pitchFamily="18" charset="0"/>
                <a:cs typeface="Times New Roman" pitchFamily="18" charset="0"/>
              </a:rPr>
              <a:t> ფინანსთა მინისტრის ბრძანებით დამტკიცდა პროგრამული ბიუჯეტის მეთოდოლოგია;</a:t>
            </a:r>
          </a:p>
          <a:p>
            <a:r>
              <a:rPr lang="ka-GE" sz="1400" dirty="0" smtClean="0">
                <a:solidFill>
                  <a:schemeClr val="accent1">
                    <a:lumMod val="75000"/>
                  </a:schemeClr>
                </a:solidFill>
                <a:latin typeface="Sylfaen" pitchFamily="18" charset="0"/>
                <a:cs typeface="Times New Roman" pitchFamily="18" charset="0"/>
              </a:rPr>
              <a:t>2012 წლის სახელმწიფო ბიუჯეტის კანონი მომზადდა პროგრამული ბიუჯეტის ფორმატით. </a:t>
            </a:r>
          </a:p>
          <a:p>
            <a:r>
              <a:rPr lang="ka-GE" sz="1400" dirty="0" smtClean="0">
                <a:solidFill>
                  <a:schemeClr val="accent1">
                    <a:lumMod val="75000"/>
                  </a:schemeClr>
                </a:solidFill>
                <a:latin typeface="Sylfaen" pitchFamily="18" charset="0"/>
                <a:cs typeface="Times New Roman" pitchFamily="18" charset="0"/>
              </a:rPr>
              <a:t>2015 წელს მომზადდა პროგრამული ბიუჯეტის შედგენის განახლებული მეთოდოლოგია. 	</a:t>
            </a:r>
            <a:endParaRPr lang="en-US" sz="1400" dirty="0">
              <a:solidFill>
                <a:schemeClr val="accent1">
                  <a:lumMod val="75000"/>
                </a:schemeClr>
              </a:solidFill>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3052099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2000" dirty="0" smtClean="0">
                <a:latin typeface="Sylfaen" panose="010A0502050306030303" pitchFamily="18" charset="0"/>
              </a:rPr>
              <a:t>ძირითადი გამოწვევები</a:t>
            </a:r>
            <a:endParaRPr lang="en-US" sz="2000" dirty="0">
              <a:latin typeface="Sylfaen" panose="010A0502050306030303" pitchFamily="18" charset="0"/>
            </a:endParaRPr>
          </a:p>
        </p:txBody>
      </p:sp>
      <p:sp>
        <p:nvSpPr>
          <p:cNvPr id="3" name="Content Placeholder 2"/>
          <p:cNvSpPr>
            <a:spLocks noGrp="1"/>
          </p:cNvSpPr>
          <p:nvPr>
            <p:ph idx="1"/>
          </p:nvPr>
        </p:nvSpPr>
        <p:spPr/>
        <p:txBody>
          <a:bodyPr>
            <a:normAutofit/>
          </a:bodyPr>
          <a:lstStyle/>
          <a:p>
            <a:pPr lvl="0" algn="just">
              <a:buFont typeface="Wingdings" pitchFamily="2" charset="2"/>
              <a:buChar char="ü"/>
            </a:pPr>
            <a:r>
              <a:rPr lang="ka-GE" sz="1400" b="1" dirty="0">
                <a:solidFill>
                  <a:srgbClr val="3502EE"/>
                </a:solidFill>
                <a:latin typeface="Sylfaen" pitchFamily="18" charset="0"/>
                <a:cs typeface="Times New Roman" pitchFamily="18" charset="0"/>
              </a:rPr>
              <a:t>პროგრამული ბიუჯეტირება:</a:t>
            </a:r>
          </a:p>
          <a:p>
            <a:pPr lvl="1" algn="just">
              <a:buFont typeface="Arial" pitchFamily="34" charset="0"/>
              <a:buChar char="•"/>
            </a:pPr>
            <a:r>
              <a:rPr lang="ka-GE" sz="1400" dirty="0">
                <a:solidFill>
                  <a:schemeClr val="accent1">
                    <a:lumMod val="75000"/>
                  </a:schemeClr>
                </a:solidFill>
                <a:latin typeface="Sylfaen" pitchFamily="18" charset="0"/>
                <a:cs typeface="Times New Roman" pitchFamily="18" charset="0"/>
              </a:rPr>
              <a:t>პროგრამული ბიუჯეტის შემდგომი გაუმჯობესება პროგრამული ბიუჯეტის შედგენის ახალი მეთოდოლოგიის საფუძველზე.</a:t>
            </a:r>
          </a:p>
          <a:p>
            <a:pPr lvl="1" algn="just">
              <a:buFont typeface="Arial" pitchFamily="34" charset="0"/>
              <a:buChar char="•"/>
            </a:pPr>
            <a:r>
              <a:rPr lang="ka-GE" sz="1400" dirty="0" smtClean="0">
                <a:solidFill>
                  <a:schemeClr val="accent1">
                    <a:lumMod val="75000"/>
                  </a:schemeClr>
                </a:solidFill>
                <a:latin typeface="Sylfaen" pitchFamily="18" charset="0"/>
                <a:cs typeface="Times New Roman" pitchFamily="18" charset="0"/>
              </a:rPr>
              <a:t>დასახვეწია </a:t>
            </a:r>
            <a:r>
              <a:rPr lang="ka-GE" sz="1400" dirty="0">
                <a:solidFill>
                  <a:schemeClr val="accent1">
                    <a:lumMod val="75000"/>
                  </a:schemeClr>
                </a:solidFill>
                <a:latin typeface="Sylfaen" pitchFamily="18" charset="0"/>
                <a:cs typeface="Times New Roman" pitchFamily="18" charset="0"/>
              </a:rPr>
              <a:t>პროგრამების ხარჯთაღრიცხვების სისტემა;</a:t>
            </a:r>
          </a:p>
          <a:p>
            <a:pPr lvl="1" algn="just">
              <a:buFont typeface="Arial" pitchFamily="34" charset="0"/>
              <a:buChar char="•"/>
            </a:pPr>
            <a:r>
              <a:rPr lang="ka-GE" sz="1400" dirty="0">
                <a:solidFill>
                  <a:schemeClr val="accent1">
                    <a:lumMod val="75000"/>
                  </a:schemeClr>
                </a:solidFill>
                <a:latin typeface="Sylfaen" pitchFamily="18" charset="0"/>
                <a:cs typeface="Times New Roman" pitchFamily="18" charset="0"/>
              </a:rPr>
              <a:t>დასახვეწია პროგრამების შეფასების ინდიკატორების სისტემა.</a:t>
            </a:r>
          </a:p>
          <a:p>
            <a:pPr lvl="1" algn="just">
              <a:buFont typeface="Arial" pitchFamily="34" charset="0"/>
              <a:buChar char="•"/>
            </a:pPr>
            <a:endParaRPr lang="ka-GE" sz="1400" dirty="0">
              <a:solidFill>
                <a:schemeClr val="accent1">
                  <a:lumMod val="75000"/>
                </a:schemeClr>
              </a:solidFill>
              <a:latin typeface="Sylfaen" pitchFamily="18" charset="0"/>
              <a:cs typeface="Times New Roman" pitchFamily="18" charset="0"/>
            </a:endParaRPr>
          </a:p>
          <a:p>
            <a:pPr algn="just">
              <a:buFont typeface="Wingdings" pitchFamily="2" charset="2"/>
              <a:buChar char="ü"/>
            </a:pPr>
            <a:r>
              <a:rPr lang="ka-GE" sz="1400" b="1" dirty="0">
                <a:solidFill>
                  <a:srgbClr val="3502EE"/>
                </a:solidFill>
                <a:latin typeface="Sylfaen" pitchFamily="18" charset="0"/>
                <a:cs typeface="Times New Roman" pitchFamily="18" charset="0"/>
              </a:rPr>
              <a:t>საშუალოვადიანი სამოქმედო გეგმები </a:t>
            </a:r>
          </a:p>
          <a:p>
            <a:pPr lvl="1" algn="just">
              <a:buFont typeface="Arial" pitchFamily="34" charset="0"/>
              <a:buChar char="•"/>
            </a:pPr>
            <a:r>
              <a:rPr lang="ka-GE" sz="1400" dirty="0" smtClean="0">
                <a:solidFill>
                  <a:schemeClr val="accent1">
                    <a:lumMod val="75000"/>
                  </a:schemeClr>
                </a:solidFill>
                <a:latin typeface="Sylfaen" pitchFamily="18" charset="0"/>
                <a:cs typeface="Times New Roman" pitchFamily="18" charset="0"/>
              </a:rPr>
              <a:t>მნიშვნელოვანია</a:t>
            </a:r>
            <a:r>
              <a:rPr lang="ka-GE" sz="1400" dirty="0">
                <a:solidFill>
                  <a:schemeClr val="accent1">
                    <a:lumMod val="75000"/>
                  </a:schemeClr>
                </a:solidFill>
                <a:latin typeface="Sylfaen" pitchFamily="18" charset="0"/>
                <a:cs typeface="Times New Roman" pitchFamily="18" charset="0"/>
              </a:rPr>
              <a:t>, რომ თითოეულმა მხარჯავმა დაწესებულებამ გაანალიზოს პროგრამა და მის ფარგლებში მისაღწევი შედეგები, როგორც ამოსავალი წერტილი ბიუჯეტის დაგეგმვის პროცესში;</a:t>
            </a:r>
          </a:p>
          <a:p>
            <a:pPr lvl="1" algn="just">
              <a:buFont typeface="Arial" pitchFamily="34" charset="0"/>
              <a:buChar char="•"/>
            </a:pPr>
            <a:r>
              <a:rPr lang="ka-GE" sz="1400" dirty="0">
                <a:solidFill>
                  <a:schemeClr val="accent1">
                    <a:lumMod val="75000"/>
                  </a:schemeClr>
                </a:solidFill>
                <a:latin typeface="Sylfaen" pitchFamily="18" charset="0"/>
                <a:cs typeface="Times New Roman" pitchFamily="18" charset="0"/>
              </a:rPr>
              <a:t>უნდა გაძლიერდეს მუშაობა შესრულების შეფასების ინდიკატორების დამუშავებასთან მიმართებაში, როგორც სხვა ქვეყნების მაგალითების ისე დაგროვილი გამოცდილების საფუძველზე.</a:t>
            </a:r>
          </a:p>
          <a:p>
            <a:pPr lvl="1" algn="just">
              <a:buFont typeface="Arial" pitchFamily="34" charset="0"/>
              <a:buChar char="•"/>
            </a:pPr>
            <a:r>
              <a:rPr lang="ka-GE" sz="1400" dirty="0">
                <a:solidFill>
                  <a:schemeClr val="accent1">
                    <a:lumMod val="75000"/>
                  </a:schemeClr>
                </a:solidFill>
                <a:latin typeface="Sylfaen" pitchFamily="18" charset="0"/>
                <a:cs typeface="Times New Roman" pitchFamily="18" charset="0"/>
              </a:rPr>
              <a:t>მნიშვნელოვანია სამინისტროების საშუალოვადიანი სამოქმედო გეგმები იყოს დეტალური, განფასებული და შესაბამისი ინდიკატორებით გამყარებული</a:t>
            </a:r>
            <a:r>
              <a:rPr lang="ka-GE" sz="1400" dirty="0" smtClean="0">
                <a:solidFill>
                  <a:schemeClr val="accent1">
                    <a:lumMod val="75000"/>
                  </a:schemeClr>
                </a:solidFill>
                <a:latin typeface="Sylfaen" pitchFamily="18" charset="0"/>
                <a:cs typeface="Times New Roman" pitchFamily="18" charset="0"/>
              </a:rPr>
              <a:t>.</a:t>
            </a:r>
          </a:p>
          <a:p>
            <a:pPr lvl="1" algn="just">
              <a:buFont typeface="Arial" pitchFamily="34" charset="0"/>
              <a:buChar char="•"/>
            </a:pPr>
            <a:r>
              <a:rPr lang="ka-GE" sz="1400" dirty="0" smtClean="0">
                <a:solidFill>
                  <a:schemeClr val="accent1">
                    <a:lumMod val="75000"/>
                  </a:schemeClr>
                </a:solidFill>
                <a:latin typeface="Sylfaen" pitchFamily="18" charset="0"/>
                <a:cs typeface="Times New Roman" pitchFamily="18" charset="0"/>
              </a:rPr>
              <a:t>მნიშვნელოვანია, რომ არსებობდეს კავშირი მხარჯავი დაწესებულებების საშუალოვადიან სამოქმედო გეგმებსა და წლიური ბიუჯეტის კანონს შორის.</a:t>
            </a:r>
            <a:endParaRPr lang="ka-GE" sz="1400" dirty="0">
              <a:solidFill>
                <a:schemeClr val="accent1">
                  <a:lumMod val="75000"/>
                </a:schemeClr>
              </a:solidFill>
              <a:latin typeface="Sylfaen" pitchFamily="18" charset="0"/>
              <a:cs typeface="Times New Roman" pitchFamily="18" charset="0"/>
            </a:endParaRPr>
          </a:p>
          <a:p>
            <a:endParaRPr lang="en-US" dirty="0"/>
          </a:p>
        </p:txBody>
      </p:sp>
      <p:sp>
        <p:nvSpPr>
          <p:cNvPr id="4" name="Footer Placeholder 3"/>
          <p:cNvSpPr>
            <a:spLocks noGrp="1"/>
          </p:cNvSpPr>
          <p:nvPr>
            <p:ph type="ftr" sz="quarter" idx="11"/>
          </p:nvPr>
        </p:nvSpPr>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017159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4290"/>
            <a:ext cx="7992888" cy="609600"/>
          </a:xfrm>
        </p:spPr>
        <p:txBody>
          <a:bodyPr/>
          <a:lstStyle/>
          <a:p>
            <a:r>
              <a:rPr lang="ka-GE" sz="1800" dirty="0" smtClean="0">
                <a:latin typeface="Sylfaen" pitchFamily="18" charset="0"/>
              </a:rPr>
              <a:t>სამინისტროების საშუალოვადიანი სამოქმედო გეგმები</a:t>
            </a:r>
            <a:endParaRPr lang="en-US" sz="1800" dirty="0">
              <a:latin typeface="Sylfaen" pitchFamily="18" charset="0"/>
            </a:endParaRPr>
          </a:p>
        </p:txBody>
      </p:sp>
      <p:sp>
        <p:nvSpPr>
          <p:cNvPr id="3" name="Content Placeholder 2"/>
          <p:cNvSpPr>
            <a:spLocks noGrp="1"/>
          </p:cNvSpPr>
          <p:nvPr>
            <p:ph idx="1"/>
          </p:nvPr>
        </p:nvSpPr>
        <p:spPr>
          <a:xfrm>
            <a:off x="457200" y="1214422"/>
            <a:ext cx="8229600" cy="5310922"/>
          </a:xfrm>
        </p:spPr>
        <p:txBody>
          <a:bodyPr>
            <a:noAutofit/>
          </a:bodyPr>
          <a:lstStyle/>
          <a:p>
            <a:pPr algn="just"/>
            <a:r>
              <a:rPr lang="ka-GE" sz="1600" dirty="0">
                <a:solidFill>
                  <a:schemeClr val="accent1">
                    <a:lumMod val="75000"/>
                  </a:schemeClr>
                </a:solidFill>
                <a:latin typeface="Sylfaen" pitchFamily="18" charset="0"/>
              </a:rPr>
              <a:t>თითოეული სამინისტრო, კანონით დადგენილ ვადაში ვალდებულია მოამზადოს მისი საშუალოვადიანი სამოქმედო </a:t>
            </a:r>
            <a:r>
              <a:rPr lang="ka-GE" sz="1600" dirty="0" smtClean="0">
                <a:solidFill>
                  <a:schemeClr val="accent1">
                    <a:lumMod val="75000"/>
                  </a:schemeClr>
                </a:solidFill>
                <a:latin typeface="Sylfaen" pitchFamily="18" charset="0"/>
              </a:rPr>
              <a:t>გეგმა</a:t>
            </a:r>
            <a:r>
              <a:rPr lang="en-US" sz="1600" dirty="0" smtClean="0">
                <a:solidFill>
                  <a:schemeClr val="accent1">
                    <a:lumMod val="75000"/>
                  </a:schemeClr>
                </a:solidFill>
                <a:latin typeface="Sylfaen" pitchFamily="18" charset="0"/>
              </a:rPr>
              <a:t>  - </a:t>
            </a:r>
            <a:r>
              <a:rPr lang="ka-GE" sz="1600" b="1" dirty="0" smtClean="0">
                <a:solidFill>
                  <a:schemeClr val="accent1">
                    <a:lumMod val="75000"/>
                  </a:schemeClr>
                </a:solidFill>
                <a:latin typeface="Sylfaen" pitchFamily="18" charset="0"/>
              </a:rPr>
              <a:t>ყოველი წლის 30 ივნისამდე</a:t>
            </a:r>
            <a:r>
              <a:rPr lang="en-US" sz="1600" dirty="0" smtClean="0">
                <a:solidFill>
                  <a:schemeClr val="accent1">
                    <a:lumMod val="75000"/>
                  </a:schemeClr>
                </a:solidFill>
                <a:latin typeface="Sylfaen" pitchFamily="18" charset="0"/>
              </a:rPr>
              <a:t>.</a:t>
            </a:r>
            <a:endParaRPr lang="ka-GE" sz="1600" dirty="0" smtClean="0">
              <a:solidFill>
                <a:schemeClr val="accent1">
                  <a:lumMod val="75000"/>
                </a:schemeClr>
              </a:solidFill>
              <a:latin typeface="Sylfaen" pitchFamily="18" charset="0"/>
            </a:endParaRPr>
          </a:p>
          <a:p>
            <a:pPr algn="just"/>
            <a:endParaRPr lang="ka-GE" sz="1600" dirty="0" smtClean="0">
              <a:solidFill>
                <a:schemeClr val="accent1">
                  <a:lumMod val="75000"/>
                </a:schemeClr>
              </a:solidFill>
              <a:latin typeface="Sylfaen" pitchFamily="18" charset="0"/>
            </a:endParaRPr>
          </a:p>
          <a:p>
            <a:pPr algn="just"/>
            <a:r>
              <a:rPr lang="ka-GE" sz="1600" dirty="0">
                <a:solidFill>
                  <a:schemeClr val="accent1">
                    <a:lumMod val="75000"/>
                  </a:schemeClr>
                </a:solidFill>
                <a:latin typeface="Sylfaen" pitchFamily="18" charset="0"/>
              </a:rPr>
              <a:t>საშუალოვადიანი სამოქმედო გეგმა აუცილებლად უნდა გამომდინარეობდეს ქვეყნის ძირითადი მონაცემებისა და მიმართულებების დოკუმენტისაგან და საფუძვლად უნდა ედოს წლიური ბიუჯეტის კანონის მომზადების მიზნით საქართველოს ფინანსთა სამინისტროსათვის წადგენილ საბიუჯეტო განაცხადს</a:t>
            </a:r>
            <a:r>
              <a:rPr lang="ka-GE" sz="1600" dirty="0" smtClean="0">
                <a:latin typeface="Sylfaen" pitchFamily="18" charset="0"/>
              </a:rPr>
              <a:t>.</a:t>
            </a:r>
          </a:p>
          <a:p>
            <a:pPr algn="just"/>
            <a:endParaRPr lang="en-US" sz="1600" dirty="0">
              <a:solidFill>
                <a:schemeClr val="accent1">
                  <a:lumMod val="75000"/>
                </a:schemeClr>
              </a:solidFill>
              <a:latin typeface="Sylfaen" pitchFamily="18" charset="0"/>
            </a:endParaRPr>
          </a:p>
          <a:p>
            <a:pPr algn="just"/>
            <a:r>
              <a:rPr lang="ka-GE" sz="1600" dirty="0">
                <a:solidFill>
                  <a:schemeClr val="accent1">
                    <a:lumMod val="75000"/>
                  </a:schemeClr>
                </a:solidFill>
                <a:latin typeface="Sylfaen" pitchFamily="18" charset="0"/>
              </a:rPr>
              <a:t>სამოქმედო გეგმა თავისი შინაარსიდან გამომდინარე უფრო დეტალურ ღონისძიებებად უნდა იშლებოდეს ვიდრე ეს ქვეყნის ძირითადი მონაცემებისა და მიმართულებების დოკუმენტში ან წლიური ბიუჯეტის კანონშია წარმოდგენილი. </a:t>
            </a:r>
            <a:endParaRPr lang="ka-GE" sz="1600" dirty="0" smtClean="0">
              <a:solidFill>
                <a:schemeClr val="accent1">
                  <a:lumMod val="75000"/>
                </a:schemeClr>
              </a:solidFill>
              <a:latin typeface="Sylfaen" pitchFamily="18" charset="0"/>
            </a:endParaRPr>
          </a:p>
          <a:p>
            <a:pPr algn="just"/>
            <a:endParaRPr lang="ka-GE" sz="1600" dirty="0" smtClean="0">
              <a:solidFill>
                <a:schemeClr val="accent1">
                  <a:lumMod val="75000"/>
                </a:schemeClr>
              </a:solidFill>
              <a:latin typeface="Sylfaen" pitchFamily="18" charset="0"/>
            </a:endParaRPr>
          </a:p>
          <a:p>
            <a:pPr algn="just"/>
            <a:r>
              <a:rPr lang="ka-GE" sz="1600" dirty="0">
                <a:solidFill>
                  <a:schemeClr val="accent1">
                    <a:lumMod val="75000"/>
                  </a:schemeClr>
                </a:solidFill>
                <a:latin typeface="Sylfaen" pitchFamily="18" charset="0"/>
              </a:rPr>
              <a:t>თითოეული პროგრამა, რომელსაც სამინისტრო ახორციელებს უნდა იყოს წარმოდგენილი ყველა იმ ღონისძიების სახით, რაც პროგრამის მიზნების მისაღწევადაა საჭირო. შესაძლოა ღონისძიებები სამოქმედო გეგმაშივე ჯგუფდებოდეს პროგრამებად და ქვეპროგრამებად, რომელიც შემდგომ წლიურ ბიუჯეტში გადავა, ან წარმოდგენილი იყოს განმახორციელებელი უწყებების მიხედვით და საბიუჯეტო განაცხადში ერთიანდებოდეს პროგრამებად და ქვეპროგრამებად.</a:t>
            </a:r>
            <a:endParaRPr lang="en-US" sz="1600" dirty="0">
              <a:solidFill>
                <a:schemeClr val="accent1">
                  <a:lumMod val="75000"/>
                </a:schemeClr>
              </a:solidFill>
              <a:latin typeface="Sylfaen" pitchFamily="18" charset="0"/>
            </a:endParaRPr>
          </a:p>
          <a:p>
            <a:pPr algn="just"/>
            <a:endParaRPr lang="en-US" sz="1600" dirty="0">
              <a:solidFill>
                <a:schemeClr val="accent1">
                  <a:lumMod val="75000"/>
                </a:schemeClr>
              </a:solidFill>
              <a:latin typeface="Sylfaen" pitchFamily="18" charset="0"/>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3141361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4290"/>
            <a:ext cx="7992888" cy="609600"/>
          </a:xfrm>
        </p:spPr>
        <p:txBody>
          <a:bodyPr/>
          <a:lstStyle/>
          <a:p>
            <a:r>
              <a:rPr lang="ka-GE" sz="1800" dirty="0" smtClean="0">
                <a:latin typeface="Sylfaen" pitchFamily="18" charset="0"/>
              </a:rPr>
              <a:t>პროგრამა, ქვეპროგრამა, ღონისძიება</a:t>
            </a:r>
            <a:endParaRPr lang="en-US" sz="1800" dirty="0">
              <a:latin typeface="Sylfaen" pitchFamily="18" charset="0"/>
            </a:endParaRPr>
          </a:p>
        </p:txBody>
      </p:sp>
      <p:sp>
        <p:nvSpPr>
          <p:cNvPr id="3" name="Content Placeholder 2"/>
          <p:cNvSpPr>
            <a:spLocks noGrp="1"/>
          </p:cNvSpPr>
          <p:nvPr>
            <p:ph idx="1"/>
          </p:nvPr>
        </p:nvSpPr>
        <p:spPr>
          <a:xfrm>
            <a:off x="457200" y="1214422"/>
            <a:ext cx="8229600" cy="5310922"/>
          </a:xfrm>
        </p:spPr>
        <p:txBody>
          <a:bodyPr>
            <a:noAutofit/>
          </a:bodyPr>
          <a:lstStyle/>
          <a:p>
            <a:pPr algn="just"/>
            <a:r>
              <a:rPr lang="ka-GE" sz="1600" b="1" i="1" dirty="0" smtClean="0">
                <a:solidFill>
                  <a:schemeClr val="accent1">
                    <a:lumMod val="75000"/>
                  </a:schemeClr>
                </a:solidFill>
                <a:latin typeface="Sylfaen" pitchFamily="18" charset="0"/>
              </a:rPr>
              <a:t>პროგრამა</a:t>
            </a:r>
            <a:r>
              <a:rPr lang="ka-GE" sz="1600" i="1" dirty="0" smtClean="0">
                <a:solidFill>
                  <a:schemeClr val="accent1">
                    <a:lumMod val="75000"/>
                  </a:schemeClr>
                </a:solidFill>
                <a:latin typeface="Sylfaen" pitchFamily="18" charset="0"/>
              </a:rPr>
              <a:t> - ბიუჯეტით </a:t>
            </a:r>
            <a:r>
              <a:rPr lang="ka-GE" sz="1600" i="1" dirty="0">
                <a:solidFill>
                  <a:schemeClr val="accent1">
                    <a:lumMod val="75000"/>
                  </a:schemeClr>
                </a:solidFill>
                <a:latin typeface="Sylfaen" pitchFamily="18" charset="0"/>
              </a:rPr>
              <a:t>განსაზღვრული პრიორიტეტების მიზნების მისაღწევად განსახორციელებელი ღონისძიებების ერთობლიობა, რომლებიც დაჯგუფებულია მსგავსი შინაარსის მიხედვით, ხორციელდება ერთი საბოლოო შედეგის მისაღწევად და რომელთა განხორციელებისთვის პასუხისმგებელია ერთი მხარჯავი </a:t>
            </a:r>
            <a:r>
              <a:rPr lang="ka-GE" sz="1600" i="1" dirty="0" smtClean="0">
                <a:solidFill>
                  <a:schemeClr val="accent1">
                    <a:lumMod val="75000"/>
                  </a:schemeClr>
                </a:solidFill>
                <a:latin typeface="Sylfaen" pitchFamily="18" charset="0"/>
              </a:rPr>
              <a:t>დაწესებულება.</a:t>
            </a:r>
          </a:p>
          <a:p>
            <a:pPr marL="0" indent="0" algn="just">
              <a:buNone/>
            </a:pPr>
            <a:endParaRPr lang="ka-GE" sz="1600" i="1" dirty="0">
              <a:solidFill>
                <a:schemeClr val="accent1">
                  <a:lumMod val="75000"/>
                </a:schemeClr>
              </a:solidFill>
              <a:latin typeface="Sylfaen" pitchFamily="18" charset="0"/>
            </a:endParaRPr>
          </a:p>
          <a:p>
            <a:pPr marL="0" indent="0" algn="just">
              <a:buNone/>
            </a:pPr>
            <a:r>
              <a:rPr lang="ka-GE" sz="1600" b="1" i="1" dirty="0" smtClean="0">
                <a:solidFill>
                  <a:schemeClr val="accent1">
                    <a:lumMod val="75000"/>
                  </a:schemeClr>
                </a:solidFill>
                <a:latin typeface="Sylfaen" pitchFamily="18" charset="0"/>
              </a:rPr>
              <a:t>შინაარსის მიხედვით პროგრამა შეიძლება იყოს</a:t>
            </a:r>
            <a:r>
              <a:rPr lang="ka-GE" sz="1600" i="1" dirty="0" smtClean="0">
                <a:solidFill>
                  <a:schemeClr val="accent1">
                    <a:lumMod val="75000"/>
                  </a:schemeClr>
                </a:solidFill>
                <a:latin typeface="Sylfaen" pitchFamily="18" charset="0"/>
              </a:rPr>
              <a:t>:</a:t>
            </a:r>
          </a:p>
          <a:p>
            <a:pPr lvl="2" algn="just"/>
            <a:r>
              <a:rPr lang="ka-GE" sz="1600" i="1" dirty="0" smtClean="0">
                <a:solidFill>
                  <a:schemeClr val="accent1">
                    <a:lumMod val="75000"/>
                  </a:schemeClr>
                </a:solidFill>
                <a:latin typeface="Sylfaen" pitchFamily="18" charset="0"/>
              </a:rPr>
              <a:t>მართვისა და რეგულირების</a:t>
            </a:r>
          </a:p>
          <a:p>
            <a:pPr lvl="2" algn="just"/>
            <a:r>
              <a:rPr lang="ka-GE" sz="1600" i="1" dirty="0" smtClean="0">
                <a:solidFill>
                  <a:schemeClr val="accent1">
                    <a:lumMod val="75000"/>
                  </a:schemeClr>
                </a:solidFill>
                <a:latin typeface="Sylfaen" pitchFamily="18" charset="0"/>
              </a:rPr>
              <a:t>მომსახურების მიწოდების	</a:t>
            </a:r>
          </a:p>
          <a:p>
            <a:pPr lvl="2" algn="just"/>
            <a:r>
              <a:rPr lang="ka-GE" sz="1600" i="1" dirty="0" smtClean="0">
                <a:solidFill>
                  <a:schemeClr val="accent1">
                    <a:lumMod val="75000"/>
                  </a:schemeClr>
                </a:solidFill>
                <a:latin typeface="Sylfaen" pitchFamily="18" charset="0"/>
              </a:rPr>
              <a:t>სუბსიდირების</a:t>
            </a:r>
          </a:p>
          <a:p>
            <a:pPr lvl="2" algn="just"/>
            <a:r>
              <a:rPr lang="en-US" sz="1600" i="1" dirty="0" err="1">
                <a:solidFill>
                  <a:schemeClr val="accent1">
                    <a:lumMod val="75000"/>
                  </a:schemeClr>
                </a:solidFill>
                <a:latin typeface="Sylfaen" pitchFamily="18" charset="0"/>
              </a:rPr>
              <a:t>ინფრასტრუქტურული</a:t>
            </a:r>
            <a:r>
              <a:rPr lang="ka-GE" sz="1600" i="1" dirty="0" smtClean="0">
                <a:solidFill>
                  <a:schemeClr val="accent1">
                    <a:lumMod val="75000"/>
                  </a:schemeClr>
                </a:solidFill>
                <a:latin typeface="Sylfaen" pitchFamily="18" charset="0"/>
              </a:rPr>
              <a:t>/კაპიტალური</a:t>
            </a:r>
          </a:p>
          <a:p>
            <a:pPr lvl="2" algn="just"/>
            <a:endParaRPr lang="ka-GE" sz="1600" i="1" dirty="0">
              <a:solidFill>
                <a:schemeClr val="accent1">
                  <a:lumMod val="75000"/>
                </a:schemeClr>
              </a:solidFill>
              <a:latin typeface="Sylfaen" pitchFamily="18" charset="0"/>
            </a:endParaRPr>
          </a:p>
          <a:p>
            <a:pPr marL="0" indent="0" algn="just">
              <a:buNone/>
            </a:pPr>
            <a:r>
              <a:rPr lang="ka-GE" sz="1600" b="1" dirty="0" smtClean="0">
                <a:solidFill>
                  <a:schemeClr val="accent1">
                    <a:lumMod val="75000"/>
                  </a:schemeClr>
                </a:solidFill>
                <a:latin typeface="Sylfaen" pitchFamily="18" charset="0"/>
              </a:rPr>
              <a:t>პროგრამა ხანგრძლივობის მიხედვით შეიძლება იყოს:</a:t>
            </a:r>
          </a:p>
          <a:p>
            <a:pPr lvl="2" algn="just"/>
            <a:r>
              <a:rPr lang="en-US" sz="1600" i="1" dirty="0">
                <a:solidFill>
                  <a:schemeClr val="accent1">
                    <a:lumMod val="75000"/>
                  </a:schemeClr>
                </a:solidFill>
                <a:latin typeface="Sylfaen" pitchFamily="18" charset="0"/>
              </a:rPr>
              <a:t>მიმდინარე (მუდმივი) </a:t>
            </a:r>
            <a:endParaRPr lang="ka-GE" sz="1600" i="1" dirty="0">
              <a:solidFill>
                <a:schemeClr val="accent1">
                  <a:lumMod val="75000"/>
                </a:schemeClr>
              </a:solidFill>
              <a:latin typeface="Sylfaen" pitchFamily="18" charset="0"/>
            </a:endParaRPr>
          </a:p>
          <a:p>
            <a:pPr lvl="2" algn="just"/>
            <a:r>
              <a:rPr lang="en-US" sz="1600" i="1" dirty="0" err="1">
                <a:solidFill>
                  <a:schemeClr val="accent1">
                    <a:lumMod val="75000"/>
                  </a:schemeClr>
                </a:solidFill>
                <a:latin typeface="Sylfaen" pitchFamily="18" charset="0"/>
              </a:rPr>
              <a:t>მრავალწლიანი</a:t>
            </a:r>
            <a:endParaRPr lang="ka-GE" sz="1600" i="1" dirty="0">
              <a:solidFill>
                <a:schemeClr val="accent1">
                  <a:lumMod val="75000"/>
                </a:schemeClr>
              </a:solidFill>
              <a:latin typeface="Sylfaen" pitchFamily="18" charset="0"/>
            </a:endParaRPr>
          </a:p>
          <a:p>
            <a:pPr lvl="2" algn="just"/>
            <a:r>
              <a:rPr lang="en-US" sz="1600" i="1" dirty="0">
                <a:solidFill>
                  <a:schemeClr val="accent1">
                    <a:lumMod val="75000"/>
                  </a:schemeClr>
                </a:solidFill>
                <a:latin typeface="Sylfaen" pitchFamily="18" charset="0"/>
              </a:rPr>
              <a:t>ერთწლიანი (მოკლევადიანი) </a:t>
            </a:r>
            <a:r>
              <a:rPr lang="ka-GE" sz="1600" i="1" dirty="0">
                <a:solidFill>
                  <a:schemeClr val="accent1">
                    <a:lumMod val="75000"/>
                  </a:schemeClr>
                </a:solidFill>
                <a:latin typeface="Sylfaen" pitchFamily="18" charset="0"/>
              </a:rPr>
              <a:t> </a:t>
            </a:r>
            <a:endParaRPr lang="en-US" sz="1600" i="1" dirty="0">
              <a:solidFill>
                <a:schemeClr val="accent1">
                  <a:lumMod val="75000"/>
                </a:schemeClr>
              </a:solidFill>
              <a:latin typeface="Sylfaen" pitchFamily="18" charset="0"/>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4175312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4290"/>
            <a:ext cx="7992888" cy="609600"/>
          </a:xfrm>
        </p:spPr>
        <p:txBody>
          <a:bodyPr/>
          <a:lstStyle/>
          <a:p>
            <a:r>
              <a:rPr lang="ka-GE" sz="1800" dirty="0" smtClean="0">
                <a:latin typeface="Sylfaen" pitchFamily="18" charset="0"/>
              </a:rPr>
              <a:t>პროგრამა, ქვეპროგრამა, ღონისძიება</a:t>
            </a:r>
            <a:endParaRPr lang="en-US" sz="1800" dirty="0">
              <a:latin typeface="Sylfaen" pitchFamily="18" charset="0"/>
            </a:endParaRPr>
          </a:p>
        </p:txBody>
      </p:sp>
      <p:sp>
        <p:nvSpPr>
          <p:cNvPr id="3" name="Content Placeholder 2"/>
          <p:cNvSpPr>
            <a:spLocks noGrp="1"/>
          </p:cNvSpPr>
          <p:nvPr>
            <p:ph idx="1"/>
          </p:nvPr>
        </p:nvSpPr>
        <p:spPr>
          <a:xfrm>
            <a:off x="467544" y="1196752"/>
            <a:ext cx="8229600" cy="5310922"/>
          </a:xfrm>
        </p:spPr>
        <p:txBody>
          <a:bodyPr>
            <a:noAutofit/>
          </a:bodyPr>
          <a:lstStyle/>
          <a:p>
            <a:pPr marL="0" indent="0" algn="just">
              <a:buNone/>
            </a:pPr>
            <a:r>
              <a:rPr lang="ka-GE" sz="1600" b="1" i="1" dirty="0" smtClean="0">
                <a:solidFill>
                  <a:schemeClr val="accent1">
                    <a:lumMod val="75000"/>
                  </a:schemeClr>
                </a:solidFill>
                <a:latin typeface="Sylfaen" pitchFamily="18" charset="0"/>
              </a:rPr>
              <a:t>ქვეპროგრამა</a:t>
            </a:r>
            <a:r>
              <a:rPr lang="ka-GE" sz="1600" i="1" dirty="0" smtClean="0">
                <a:solidFill>
                  <a:schemeClr val="accent1">
                    <a:lumMod val="75000"/>
                  </a:schemeClr>
                </a:solidFill>
                <a:latin typeface="Sylfaen" pitchFamily="18" charset="0"/>
              </a:rPr>
              <a:t> </a:t>
            </a:r>
            <a:r>
              <a:rPr lang="ka-GE" sz="1600" i="1" dirty="0">
                <a:solidFill>
                  <a:schemeClr val="accent1">
                    <a:lumMod val="75000"/>
                  </a:schemeClr>
                </a:solidFill>
                <a:latin typeface="Sylfaen" pitchFamily="18" charset="0"/>
              </a:rPr>
              <a:t>- მხარჯავი დაწესებულების პროგრამის ფარგლებში საბიუჯეტო ორგანიზაციის მიერ განსახორციელებელი ღონისძიებების </a:t>
            </a:r>
            <a:r>
              <a:rPr lang="ka-GE" sz="1600" i="1" dirty="0" smtClean="0">
                <a:solidFill>
                  <a:schemeClr val="accent1">
                    <a:lumMod val="75000"/>
                  </a:schemeClr>
                </a:solidFill>
                <a:latin typeface="Sylfaen" pitchFamily="18" charset="0"/>
              </a:rPr>
              <a:t>ერთობლიობა.</a:t>
            </a:r>
          </a:p>
          <a:p>
            <a:pPr marL="0" indent="0" algn="just">
              <a:buNone/>
            </a:pPr>
            <a:endParaRPr lang="ka-GE" sz="1600" i="1" dirty="0" smtClean="0">
              <a:solidFill>
                <a:schemeClr val="accent1">
                  <a:lumMod val="75000"/>
                </a:schemeClr>
              </a:solidFill>
              <a:latin typeface="Sylfaen" pitchFamily="18" charset="0"/>
            </a:endParaRPr>
          </a:p>
          <a:p>
            <a:pPr algn="just"/>
            <a:r>
              <a:rPr lang="en-US" sz="1600" i="1" dirty="0" err="1" smtClean="0">
                <a:solidFill>
                  <a:schemeClr val="accent1">
                    <a:lumMod val="75000"/>
                  </a:schemeClr>
                </a:solidFill>
                <a:latin typeface="Sylfaen" pitchFamily="18" charset="0"/>
              </a:rPr>
              <a:t>ქვეპროგრამა</a:t>
            </a:r>
            <a:r>
              <a:rPr lang="en-US" sz="1600" i="1" dirty="0" smtClean="0">
                <a:solidFill>
                  <a:schemeClr val="accent1">
                    <a:lumMod val="75000"/>
                  </a:schemeClr>
                </a:solidFill>
                <a:latin typeface="Sylfaen" pitchFamily="18" charset="0"/>
              </a:rPr>
              <a:t> </a:t>
            </a:r>
            <a:r>
              <a:rPr lang="en-US" sz="1600" i="1" dirty="0">
                <a:solidFill>
                  <a:schemeClr val="accent1">
                    <a:lumMod val="75000"/>
                  </a:schemeClr>
                </a:solidFill>
                <a:latin typeface="Sylfaen" pitchFamily="18" charset="0"/>
              </a:rPr>
              <a:t>თავისი შინაარსით უნდა გაიწეროს დასაგეგმი წლის მასშტაბით, მას უნდა </a:t>
            </a:r>
            <a:r>
              <a:rPr lang="ka-GE" sz="1600" i="1" dirty="0">
                <a:solidFill>
                  <a:schemeClr val="accent1">
                    <a:lumMod val="75000"/>
                  </a:schemeClr>
                </a:solidFill>
                <a:latin typeface="Sylfaen" pitchFamily="18" charset="0"/>
              </a:rPr>
              <a:t>ჰ</a:t>
            </a:r>
            <a:r>
              <a:rPr lang="en-US" sz="1600" i="1" dirty="0">
                <a:solidFill>
                  <a:schemeClr val="accent1">
                    <a:lumMod val="75000"/>
                  </a:schemeClr>
                </a:solidFill>
                <a:latin typeface="Sylfaen" pitchFamily="18" charset="0"/>
              </a:rPr>
              <a:t>ქონდეს კონკრეტული შედეგი, რისი მიღწევაც შესაძლებელია ერთი საანგარიშო წლის </a:t>
            </a:r>
            <a:r>
              <a:rPr lang="en-US" sz="1600" i="1" dirty="0" err="1">
                <a:solidFill>
                  <a:schemeClr val="accent1">
                    <a:lumMod val="75000"/>
                  </a:schemeClr>
                </a:solidFill>
                <a:latin typeface="Sylfaen" pitchFamily="18" charset="0"/>
              </a:rPr>
              <a:t>მანძილზე</a:t>
            </a:r>
            <a:r>
              <a:rPr lang="en-US" sz="1600" i="1" dirty="0" smtClean="0">
                <a:solidFill>
                  <a:schemeClr val="accent1">
                    <a:lumMod val="75000"/>
                  </a:schemeClr>
                </a:solidFill>
                <a:latin typeface="Sylfaen" pitchFamily="18" charset="0"/>
              </a:rPr>
              <a:t>.</a:t>
            </a:r>
            <a:endParaRPr lang="ka-GE" sz="1600" i="1" dirty="0" smtClean="0">
              <a:solidFill>
                <a:schemeClr val="accent1">
                  <a:lumMod val="75000"/>
                </a:schemeClr>
              </a:solidFill>
              <a:latin typeface="Sylfaen" pitchFamily="18" charset="0"/>
            </a:endParaRPr>
          </a:p>
          <a:p>
            <a:pPr marL="0" indent="0" algn="just">
              <a:buNone/>
            </a:pPr>
            <a:endParaRPr lang="ka-GE" sz="1600" i="1" dirty="0" smtClean="0">
              <a:solidFill>
                <a:schemeClr val="accent1">
                  <a:lumMod val="75000"/>
                </a:schemeClr>
              </a:solidFill>
              <a:latin typeface="Sylfaen" pitchFamily="18" charset="0"/>
            </a:endParaRPr>
          </a:p>
          <a:p>
            <a:pPr marL="0" indent="0" algn="just">
              <a:buNone/>
            </a:pPr>
            <a:endParaRPr lang="ka-GE" sz="1600" dirty="0" smtClean="0">
              <a:solidFill>
                <a:schemeClr val="accent1">
                  <a:lumMod val="75000"/>
                </a:schemeClr>
              </a:solidFill>
              <a:latin typeface="Sylfaen" pitchFamily="18" charset="0"/>
            </a:endParaRPr>
          </a:p>
          <a:p>
            <a:pPr marL="0" indent="0" algn="just">
              <a:buNone/>
            </a:pPr>
            <a:r>
              <a:rPr lang="ka-GE" sz="1600" i="1" dirty="0" smtClean="0">
                <a:solidFill>
                  <a:schemeClr val="accent1">
                    <a:lumMod val="75000"/>
                  </a:schemeClr>
                </a:solidFill>
                <a:latin typeface="Sylfaen" pitchFamily="18" charset="0"/>
              </a:rPr>
              <a:t>ქვეპროგრამა </a:t>
            </a:r>
            <a:r>
              <a:rPr lang="ka-GE" sz="1600" i="1" dirty="0">
                <a:solidFill>
                  <a:schemeClr val="accent1">
                    <a:lumMod val="75000"/>
                  </a:schemeClr>
                </a:solidFill>
                <a:latin typeface="Sylfaen" pitchFamily="18" charset="0"/>
              </a:rPr>
              <a:t>შესაძლოა თავის მხრივ კიდევ იშლებოდეს </a:t>
            </a:r>
            <a:r>
              <a:rPr lang="ka-GE" sz="1600" i="1" dirty="0" smtClean="0">
                <a:solidFill>
                  <a:schemeClr val="accent1">
                    <a:lumMod val="75000"/>
                  </a:schemeClr>
                </a:solidFill>
                <a:latin typeface="Sylfaen" pitchFamily="18" charset="0"/>
              </a:rPr>
              <a:t>შინაარსობრივი ან ტექნიკური მიზნებიდან გამომდინარე:</a:t>
            </a:r>
          </a:p>
          <a:p>
            <a:pPr marL="0" indent="0" algn="just">
              <a:buNone/>
            </a:pPr>
            <a:endParaRPr lang="ka-GE" sz="1600" i="1" dirty="0">
              <a:solidFill>
                <a:schemeClr val="accent1">
                  <a:lumMod val="75000"/>
                </a:schemeClr>
              </a:solidFill>
              <a:latin typeface="Sylfaen" pitchFamily="18" charset="0"/>
            </a:endParaRPr>
          </a:p>
          <a:p>
            <a:pPr lvl="1" algn="just"/>
            <a:r>
              <a:rPr lang="ka-GE" sz="1600" b="1" i="1" dirty="0" smtClean="0">
                <a:solidFill>
                  <a:schemeClr val="accent1">
                    <a:lumMod val="75000"/>
                  </a:schemeClr>
                </a:solidFill>
                <a:latin typeface="Sylfaen" pitchFamily="18" charset="0"/>
              </a:rPr>
              <a:t>შინაარსობრივ </a:t>
            </a:r>
            <a:r>
              <a:rPr lang="ka-GE" sz="1600" b="1" i="1" dirty="0">
                <a:solidFill>
                  <a:schemeClr val="accent1">
                    <a:lumMod val="75000"/>
                  </a:schemeClr>
                </a:solidFill>
                <a:latin typeface="Sylfaen" pitchFamily="18" charset="0"/>
              </a:rPr>
              <a:t>მიზნებში </a:t>
            </a:r>
            <a:r>
              <a:rPr lang="ka-GE" sz="1600" i="1" dirty="0">
                <a:solidFill>
                  <a:schemeClr val="accent1">
                    <a:lumMod val="75000"/>
                  </a:schemeClr>
                </a:solidFill>
                <a:latin typeface="Sylfaen" pitchFamily="18" charset="0"/>
              </a:rPr>
              <a:t>იგულისხმება, რომელიმე კონკრეტული ღონისძიების აღრიცხვის გამოყოფა საერთო ქვეპროგრამიდან (მეტი გამჭვირვალობისა და ინფორმირებულობის მიზნებისათვის). </a:t>
            </a:r>
            <a:endParaRPr lang="ka-GE" sz="1600" i="1" dirty="0" smtClean="0">
              <a:solidFill>
                <a:schemeClr val="accent1">
                  <a:lumMod val="75000"/>
                </a:schemeClr>
              </a:solidFill>
              <a:latin typeface="Sylfaen" pitchFamily="18" charset="0"/>
            </a:endParaRPr>
          </a:p>
          <a:p>
            <a:pPr marL="457200" lvl="1" indent="0" algn="just">
              <a:buNone/>
            </a:pPr>
            <a:endParaRPr lang="ka-GE" sz="1600" i="1" dirty="0">
              <a:solidFill>
                <a:schemeClr val="accent1">
                  <a:lumMod val="75000"/>
                </a:schemeClr>
              </a:solidFill>
              <a:latin typeface="Sylfaen" pitchFamily="18" charset="0"/>
            </a:endParaRPr>
          </a:p>
          <a:p>
            <a:pPr lvl="1" algn="just"/>
            <a:r>
              <a:rPr lang="ka-GE" sz="1600" b="1" i="1" dirty="0">
                <a:solidFill>
                  <a:schemeClr val="accent1">
                    <a:lumMod val="75000"/>
                  </a:schemeClr>
                </a:solidFill>
                <a:latin typeface="Sylfaen" pitchFamily="18" charset="0"/>
              </a:rPr>
              <a:t>ტექნიკურ მიზნებში </a:t>
            </a:r>
            <a:r>
              <a:rPr lang="ka-GE" sz="1600" i="1" dirty="0">
                <a:solidFill>
                  <a:schemeClr val="accent1">
                    <a:lumMod val="75000"/>
                  </a:schemeClr>
                </a:solidFill>
                <a:latin typeface="Sylfaen" pitchFamily="18" charset="0"/>
              </a:rPr>
              <a:t>იგულისხმება </a:t>
            </a:r>
            <a:r>
              <a:rPr lang="ka-GE" sz="1600" i="1" dirty="0" smtClean="0">
                <a:solidFill>
                  <a:schemeClr val="accent1">
                    <a:lumMod val="75000"/>
                  </a:schemeClr>
                </a:solidFill>
                <a:latin typeface="Sylfaen" pitchFamily="18" charset="0"/>
              </a:rPr>
              <a:t>პროგრამის/ქვეპროგრამის </a:t>
            </a:r>
            <a:r>
              <a:rPr lang="ka-GE" sz="1600" i="1" dirty="0">
                <a:solidFill>
                  <a:schemeClr val="accent1">
                    <a:lumMod val="75000"/>
                  </a:schemeClr>
                </a:solidFill>
                <a:latin typeface="Sylfaen" pitchFamily="18" charset="0"/>
              </a:rPr>
              <a:t>ჩაშლა განმახორციელებელი უწყებების </a:t>
            </a:r>
            <a:r>
              <a:rPr lang="ka-GE" sz="1600" i="1" dirty="0" smtClean="0">
                <a:solidFill>
                  <a:schemeClr val="accent1">
                    <a:lumMod val="75000"/>
                  </a:schemeClr>
                </a:solidFill>
                <a:latin typeface="Sylfaen" pitchFamily="18" charset="0"/>
              </a:rPr>
              <a:t>დონეზე.</a:t>
            </a:r>
            <a:endParaRPr lang="ka-GE" sz="1600" i="1" dirty="0">
              <a:solidFill>
                <a:schemeClr val="accent1">
                  <a:lumMod val="75000"/>
                </a:schemeClr>
              </a:solidFill>
              <a:latin typeface="Sylfaen" pitchFamily="18" charset="0"/>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89260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OF_Template_GEO-3">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OF">
      <a:majorFont>
        <a:latin typeface="BPG Algeti Compact"/>
        <a:ea typeface=""/>
        <a:cs typeface=""/>
      </a:majorFont>
      <a:minorFont>
        <a:latin typeface="BPG Glah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F_Template_GEO-3">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OF">
      <a:majorFont>
        <a:latin typeface="BPG Algeti Compact"/>
        <a:ea typeface=""/>
        <a:cs typeface=""/>
      </a:majorFont>
      <a:minorFont>
        <a:latin typeface="BPG Glah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7805</TotalTime>
  <Words>1855</Words>
  <Application>Microsoft Office PowerPoint</Application>
  <PresentationFormat>On-screen Show (4:3)</PresentationFormat>
  <Paragraphs>278</Paragraphs>
  <Slides>22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Times New Roman</vt:lpstr>
      <vt:lpstr>BPG Glaho</vt:lpstr>
      <vt:lpstr>BPG Glaho Arial V5</vt:lpstr>
      <vt:lpstr>Wingdings</vt:lpstr>
      <vt:lpstr>Sylfaen</vt:lpstr>
      <vt:lpstr>BPG Algeti Compact</vt:lpstr>
      <vt:lpstr>Calibri</vt:lpstr>
      <vt:lpstr>1_MOF_Template_GEO-3</vt:lpstr>
      <vt:lpstr>2_MOF_Template_GEO-3</vt:lpstr>
      <vt:lpstr>PowerPoint Presentation</vt:lpstr>
      <vt:lpstr>სახელმწიფო ფინანსების მართვა</vt:lpstr>
      <vt:lpstr>ქვეყნის ძირითადი მონაცემების და მიმართულებები დოკუმენტი (BDD)</vt:lpstr>
      <vt:lpstr>წლიური ბიუჯეტის კანონი</vt:lpstr>
      <vt:lpstr>პროგრამული ბიუჯეტის დანერგვის ეტაპები</vt:lpstr>
      <vt:lpstr>ძირითადი გამოწვევები</vt:lpstr>
      <vt:lpstr>სამინისტროების საშუალოვადიანი სამოქმედო გეგმები</vt:lpstr>
      <vt:lpstr>პროგრამა, ქვეპროგრამა, ღონისძიება</vt:lpstr>
      <vt:lpstr>პროგრამა, ქვეპროგრამა, ღონისძიება</vt:lpstr>
      <vt:lpstr>რას უნდა მოიცავდეს საშუალოვადიანი გეგმები</vt:lpstr>
      <vt:lpstr>შეფასების ინდიკატორები </vt:lpstr>
      <vt:lpstr>შეფასების ინდიკატორები </vt:lpstr>
      <vt:lpstr>საბაზისო და სამიზნე მაჩვენებლები, მონაცემების წყარო </vt:lpstr>
      <vt:lpstr>დაფინანსების  წყარო </vt:lpstr>
      <vt:lpstr>ხარჯთაღრიცხვა/განფასება </vt:lpstr>
      <vt:lpstr>დამატებითი დაფინანსება -ღონისძიებები მიმდინარე და ახალი პოლიტიკისათვის </vt:lpstr>
      <vt:lpstr>პროგრამული ბიუჯეტის დანართი</vt:lpstr>
      <vt:lpstr>შუალედური და საბოლოო შედეგები </vt:lpstr>
      <vt:lpstr>PowerPoint Presentation</vt:lpstr>
      <vt:lpstr>დანართი N1</vt:lpstr>
      <vt:lpstr>დანართი N2</vt:lpstr>
      <vt:lpstr>დანართი N3</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feaco</dc:creator>
  <cp:lastModifiedBy>nato mokverashvili</cp:lastModifiedBy>
  <cp:revision>405</cp:revision>
  <cp:lastPrinted>2014-12-09T16:35:26Z</cp:lastPrinted>
  <dcterms:created xsi:type="dcterms:W3CDTF">2010-03-17T01:01:09Z</dcterms:created>
  <dcterms:modified xsi:type="dcterms:W3CDTF">2015-08-14T17:49:42Z</dcterms:modified>
</cp:coreProperties>
</file>