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0" r:id="rId1"/>
    <p:sldMasterId id="2147484713" r:id="rId2"/>
    <p:sldMasterId id="2147484279" r:id="rId3"/>
  </p:sldMasterIdLst>
  <p:notesMasterIdLst>
    <p:notesMasterId r:id="rId14"/>
  </p:notesMasterIdLst>
  <p:handoutMasterIdLst>
    <p:handoutMasterId r:id="rId15"/>
  </p:handoutMasterIdLst>
  <p:sldIdLst>
    <p:sldId id="1111" r:id="rId4"/>
    <p:sldId id="1110" r:id="rId5"/>
    <p:sldId id="1105" r:id="rId6"/>
    <p:sldId id="1102" r:id="rId7"/>
    <p:sldId id="1104" r:id="rId8"/>
    <p:sldId id="1103" r:id="rId9"/>
    <p:sldId id="1107" r:id="rId10"/>
    <p:sldId id="1106" r:id="rId11"/>
    <p:sldId id="1109" r:id="rId12"/>
    <p:sldId id="1112" r:id="rId13"/>
  </p:sldIdLst>
  <p:sldSz cx="9144000" cy="6858000" type="letter"/>
  <p:notesSz cx="9345613" cy="7045325"/>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8">
          <p15:clr>
            <a:srgbClr val="A4A3A4"/>
          </p15:clr>
        </p15:guide>
        <p15:guide id="2" pos="29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Razzolini" initials="J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9999FF"/>
    <a:srgbClr val="FF6600"/>
    <a:srgbClr val="9C303F"/>
    <a:srgbClr val="6468FC"/>
    <a:srgbClr val="FF9933"/>
    <a:srgbClr val="6D4789"/>
    <a:srgbClr val="CC3300"/>
    <a:srgbClr val="3399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318" autoAdjust="0"/>
    <p:restoredTop sz="94689" autoAdjust="0"/>
  </p:normalViewPr>
  <p:slideViewPr>
    <p:cSldViewPr>
      <p:cViewPr varScale="1">
        <p:scale>
          <a:sx n="81" d="100"/>
          <a:sy n="81" d="100"/>
        </p:scale>
        <p:origin x="1973" y="62"/>
      </p:cViewPr>
      <p:guideLst>
        <p:guide orient="horz" pos="2160"/>
        <p:guide pos="2880"/>
      </p:guideLst>
    </p:cSldViewPr>
  </p:slideViewPr>
  <p:outlineViewPr>
    <p:cViewPr>
      <p:scale>
        <a:sx n="33" d="100"/>
        <a:sy n="33" d="100"/>
      </p:scale>
      <p:origin x="54" y="88224"/>
    </p:cViewPr>
  </p:outlineViewPr>
  <p:notesTextViewPr>
    <p:cViewPr>
      <p:scale>
        <a:sx n="100" d="100"/>
        <a:sy n="100" d="100"/>
      </p:scale>
      <p:origin x="0" y="0"/>
    </p:cViewPr>
  </p:notesTextViewPr>
  <p:sorterViewPr>
    <p:cViewPr>
      <p:scale>
        <a:sx n="100" d="100"/>
        <a:sy n="100" d="100"/>
      </p:scale>
      <p:origin x="0" y="372"/>
    </p:cViewPr>
  </p:sorterViewPr>
  <p:notesViewPr>
    <p:cSldViewPr>
      <p:cViewPr varScale="1">
        <p:scale>
          <a:sx n="101" d="100"/>
          <a:sy n="101" d="100"/>
        </p:scale>
        <p:origin x="-882" y="-102"/>
      </p:cViewPr>
      <p:guideLst>
        <p:guide orient="horz" pos="2218"/>
        <p:guide pos="29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986F4-0FA0-4B61-9C14-C45C0C5B0A13}" type="doc">
      <dgm:prSet loTypeId="urn:microsoft.com/office/officeart/2005/8/layout/venn1" loCatId="relationship" qsTypeId="urn:microsoft.com/office/officeart/2005/8/quickstyle/simple1" qsCatId="simple" csTypeId="urn:microsoft.com/office/officeart/2005/8/colors/accent1_2" csCatId="accent1" phldr="1"/>
      <dgm:spPr/>
    </dgm:pt>
    <dgm:pt modelId="{1F95F46B-FA66-4A3C-B7C0-922EEE782B04}">
      <dgm:prSet phldrT="[Text]" custT="1"/>
      <dgm:spPr>
        <a:solidFill>
          <a:srgbClr val="92D050">
            <a:alpha val="50000"/>
          </a:srgbClr>
        </a:solidFill>
      </dgm:spPr>
      <dgm:t>
        <a:bodyPr/>
        <a:lstStyle/>
        <a:p>
          <a:pPr>
            <a:spcAft>
              <a:spcPts val="0"/>
            </a:spcAft>
          </a:pPr>
          <a:r>
            <a:rPr lang="en-US" sz="1200" dirty="0" smtClean="0">
              <a:latin typeface="Calibri" pitchFamily="34" charset="0"/>
            </a:rPr>
            <a:t>Program </a:t>
          </a:r>
        </a:p>
        <a:p>
          <a:pPr>
            <a:spcAft>
              <a:spcPts val="0"/>
            </a:spcAft>
          </a:pPr>
          <a:r>
            <a:rPr lang="en-US" sz="1200" dirty="0" smtClean="0">
              <a:latin typeface="Calibri" pitchFamily="34" charset="0"/>
            </a:rPr>
            <a:t>Integration</a:t>
          </a:r>
          <a:endParaRPr lang="en-US" sz="1200" dirty="0">
            <a:latin typeface="Calibri" pitchFamily="34" charset="0"/>
          </a:endParaRPr>
        </a:p>
      </dgm:t>
    </dgm:pt>
    <dgm:pt modelId="{D17C8DA4-F9E1-4F17-95E4-70BCCAC64EFE}" type="parTrans" cxnId="{53536A6B-492E-4343-8E99-B4FC054C7615}">
      <dgm:prSet/>
      <dgm:spPr/>
      <dgm:t>
        <a:bodyPr/>
        <a:lstStyle/>
        <a:p>
          <a:endParaRPr lang="en-US" sz="1600"/>
        </a:p>
      </dgm:t>
    </dgm:pt>
    <dgm:pt modelId="{99FF4B99-6F4D-4D59-95FE-C843D82EE878}" type="sibTrans" cxnId="{53536A6B-492E-4343-8E99-B4FC054C7615}">
      <dgm:prSet/>
      <dgm:spPr/>
      <dgm:t>
        <a:bodyPr/>
        <a:lstStyle/>
        <a:p>
          <a:endParaRPr lang="en-US" sz="1600"/>
        </a:p>
      </dgm:t>
    </dgm:pt>
    <dgm:pt modelId="{EF256AB0-0F7A-445F-942B-007518BAAE36}">
      <dgm:prSet phldrT="[Text]" custT="1"/>
      <dgm:spPr>
        <a:solidFill>
          <a:srgbClr val="FF66FF">
            <a:alpha val="50000"/>
          </a:srgbClr>
        </a:solidFill>
        <a:ln>
          <a:noFill/>
        </a:ln>
      </dgm:spPr>
      <dgm:t>
        <a:bodyPr/>
        <a:lstStyle/>
        <a:p>
          <a:pPr>
            <a:spcAft>
              <a:spcPts val="0"/>
            </a:spcAft>
          </a:pPr>
          <a:r>
            <a:rPr lang="en-US" sz="1200" dirty="0" smtClean="0">
              <a:latin typeface="Calibri" pitchFamily="34" charset="0"/>
            </a:rPr>
            <a:t>Laboratory</a:t>
          </a:r>
        </a:p>
        <a:p>
          <a:pPr>
            <a:spcAft>
              <a:spcPts val="0"/>
            </a:spcAft>
          </a:pPr>
          <a:r>
            <a:rPr lang="en-US" sz="1200" dirty="0" smtClean="0">
              <a:latin typeface="Calibri" pitchFamily="34" charset="0"/>
            </a:rPr>
            <a:t>A/E/C</a:t>
          </a:r>
          <a:endParaRPr lang="en-US" sz="1200" dirty="0">
            <a:latin typeface="Calibri" pitchFamily="34" charset="0"/>
          </a:endParaRPr>
        </a:p>
      </dgm:t>
    </dgm:pt>
    <dgm:pt modelId="{279C9F0E-2F70-4298-B10E-53106F1368E0}" type="parTrans" cxnId="{EBE67509-24CF-4A32-ABCD-5C07BB0EA382}">
      <dgm:prSet/>
      <dgm:spPr/>
      <dgm:t>
        <a:bodyPr/>
        <a:lstStyle/>
        <a:p>
          <a:endParaRPr lang="en-US" sz="1600"/>
        </a:p>
      </dgm:t>
    </dgm:pt>
    <dgm:pt modelId="{1380D054-4446-4D63-A4A9-3D1DDC270F8D}" type="sibTrans" cxnId="{EBE67509-24CF-4A32-ABCD-5C07BB0EA382}">
      <dgm:prSet/>
      <dgm:spPr/>
      <dgm:t>
        <a:bodyPr/>
        <a:lstStyle/>
        <a:p>
          <a:endParaRPr lang="en-US" sz="1600"/>
        </a:p>
      </dgm:t>
    </dgm:pt>
    <dgm:pt modelId="{D01032DC-02BF-44E1-800F-0746F620D894}">
      <dgm:prSet phldrT="[Text]" custT="1"/>
      <dgm:spPr>
        <a:solidFill>
          <a:srgbClr val="FFFF00">
            <a:alpha val="50000"/>
          </a:srgbClr>
        </a:solidFill>
        <a:ln>
          <a:noFill/>
        </a:ln>
      </dgm:spPr>
      <dgm:t>
        <a:bodyPr/>
        <a:lstStyle/>
        <a:p>
          <a:r>
            <a:rPr lang="en-US" sz="1200" dirty="0" smtClean="0">
              <a:latin typeface="Calibri" pitchFamily="34" charset="0"/>
            </a:rPr>
            <a:t>Biological and Environmental Science</a:t>
          </a:r>
          <a:endParaRPr lang="en-US" sz="1200" dirty="0">
            <a:latin typeface="Calibri" pitchFamily="34" charset="0"/>
          </a:endParaRPr>
        </a:p>
      </dgm:t>
    </dgm:pt>
    <dgm:pt modelId="{D0BD6909-4E26-4E35-96C8-9CA57D9CCA21}" type="parTrans" cxnId="{4A5B3351-CD22-4859-95B2-EC38EB3BCD8F}">
      <dgm:prSet/>
      <dgm:spPr/>
      <dgm:t>
        <a:bodyPr/>
        <a:lstStyle/>
        <a:p>
          <a:endParaRPr lang="en-US" sz="1600"/>
        </a:p>
      </dgm:t>
    </dgm:pt>
    <dgm:pt modelId="{A747A13A-ADF0-46A4-B15F-444C756BDE90}" type="sibTrans" cxnId="{4A5B3351-CD22-4859-95B2-EC38EB3BCD8F}">
      <dgm:prSet/>
      <dgm:spPr/>
      <dgm:t>
        <a:bodyPr/>
        <a:lstStyle/>
        <a:p>
          <a:endParaRPr lang="en-US" sz="1600"/>
        </a:p>
      </dgm:t>
    </dgm:pt>
    <dgm:pt modelId="{30EE45DF-2E52-4A12-9E6C-A4B183C3660A}" type="pres">
      <dgm:prSet presAssocID="{9ED986F4-0FA0-4B61-9C14-C45C0C5B0A13}" presName="compositeShape" presStyleCnt="0">
        <dgm:presLayoutVars>
          <dgm:chMax val="7"/>
          <dgm:dir/>
          <dgm:resizeHandles val="exact"/>
        </dgm:presLayoutVars>
      </dgm:prSet>
      <dgm:spPr/>
    </dgm:pt>
    <dgm:pt modelId="{3245C011-AB8A-4609-8CC2-10D15A17F96A}" type="pres">
      <dgm:prSet presAssocID="{1F95F46B-FA66-4A3C-B7C0-922EEE782B04}" presName="circ1" presStyleLbl="vennNode1" presStyleIdx="0" presStyleCnt="3"/>
      <dgm:spPr/>
      <dgm:t>
        <a:bodyPr/>
        <a:lstStyle/>
        <a:p>
          <a:endParaRPr lang="en-US"/>
        </a:p>
      </dgm:t>
    </dgm:pt>
    <dgm:pt modelId="{F2F20FDE-9D81-4F29-A78E-45DC26DCC25C}" type="pres">
      <dgm:prSet presAssocID="{1F95F46B-FA66-4A3C-B7C0-922EEE782B04}" presName="circ1Tx" presStyleLbl="revTx" presStyleIdx="0" presStyleCnt="0">
        <dgm:presLayoutVars>
          <dgm:chMax val="0"/>
          <dgm:chPref val="0"/>
          <dgm:bulletEnabled val="1"/>
        </dgm:presLayoutVars>
      </dgm:prSet>
      <dgm:spPr/>
      <dgm:t>
        <a:bodyPr/>
        <a:lstStyle/>
        <a:p>
          <a:endParaRPr lang="en-US"/>
        </a:p>
      </dgm:t>
    </dgm:pt>
    <dgm:pt modelId="{0B439C9E-E26C-47BC-98CE-9DC7C9B23373}" type="pres">
      <dgm:prSet presAssocID="{EF256AB0-0F7A-445F-942B-007518BAAE36}" presName="circ2" presStyleLbl="vennNode1" presStyleIdx="1" presStyleCnt="3" custLinFactNeighborX="-2750" custLinFactNeighborY="-4754"/>
      <dgm:spPr/>
      <dgm:t>
        <a:bodyPr/>
        <a:lstStyle/>
        <a:p>
          <a:endParaRPr lang="en-US"/>
        </a:p>
      </dgm:t>
    </dgm:pt>
    <dgm:pt modelId="{1A71D7BC-2DA7-4891-8A7E-7490C4607CAF}" type="pres">
      <dgm:prSet presAssocID="{EF256AB0-0F7A-445F-942B-007518BAAE36}" presName="circ2Tx" presStyleLbl="revTx" presStyleIdx="0" presStyleCnt="0">
        <dgm:presLayoutVars>
          <dgm:chMax val="0"/>
          <dgm:chPref val="0"/>
          <dgm:bulletEnabled val="1"/>
        </dgm:presLayoutVars>
      </dgm:prSet>
      <dgm:spPr/>
      <dgm:t>
        <a:bodyPr/>
        <a:lstStyle/>
        <a:p>
          <a:endParaRPr lang="en-US"/>
        </a:p>
      </dgm:t>
    </dgm:pt>
    <dgm:pt modelId="{DEE99480-645C-4948-926B-98ADFAAB43C4}" type="pres">
      <dgm:prSet presAssocID="{D01032DC-02BF-44E1-800F-0746F620D894}" presName="circ3" presStyleLbl="vennNode1" presStyleIdx="2" presStyleCnt="3" custLinFactNeighborY="-7225"/>
      <dgm:spPr/>
      <dgm:t>
        <a:bodyPr/>
        <a:lstStyle/>
        <a:p>
          <a:endParaRPr lang="en-US"/>
        </a:p>
      </dgm:t>
    </dgm:pt>
    <dgm:pt modelId="{21A3343A-1443-4DB4-8E43-380F57366793}" type="pres">
      <dgm:prSet presAssocID="{D01032DC-02BF-44E1-800F-0746F620D894}" presName="circ3Tx" presStyleLbl="revTx" presStyleIdx="0" presStyleCnt="0">
        <dgm:presLayoutVars>
          <dgm:chMax val="0"/>
          <dgm:chPref val="0"/>
          <dgm:bulletEnabled val="1"/>
        </dgm:presLayoutVars>
      </dgm:prSet>
      <dgm:spPr/>
      <dgm:t>
        <a:bodyPr/>
        <a:lstStyle/>
        <a:p>
          <a:endParaRPr lang="en-US"/>
        </a:p>
      </dgm:t>
    </dgm:pt>
  </dgm:ptLst>
  <dgm:cxnLst>
    <dgm:cxn modelId="{4A5B3351-CD22-4859-95B2-EC38EB3BCD8F}" srcId="{9ED986F4-0FA0-4B61-9C14-C45C0C5B0A13}" destId="{D01032DC-02BF-44E1-800F-0746F620D894}" srcOrd="2" destOrd="0" parTransId="{D0BD6909-4E26-4E35-96C8-9CA57D9CCA21}" sibTransId="{A747A13A-ADF0-46A4-B15F-444C756BDE90}"/>
    <dgm:cxn modelId="{AF416BA5-72F8-487A-AC9C-29199E245C6F}" type="presOf" srcId="{EF256AB0-0F7A-445F-942B-007518BAAE36}" destId="{1A71D7BC-2DA7-4891-8A7E-7490C4607CAF}" srcOrd="1" destOrd="0" presId="urn:microsoft.com/office/officeart/2005/8/layout/venn1"/>
    <dgm:cxn modelId="{EBE67509-24CF-4A32-ABCD-5C07BB0EA382}" srcId="{9ED986F4-0FA0-4B61-9C14-C45C0C5B0A13}" destId="{EF256AB0-0F7A-445F-942B-007518BAAE36}" srcOrd="1" destOrd="0" parTransId="{279C9F0E-2F70-4298-B10E-53106F1368E0}" sibTransId="{1380D054-4446-4D63-A4A9-3D1DDC270F8D}"/>
    <dgm:cxn modelId="{FE5D41DA-4BCB-49A9-875F-E2B70EA431D0}" type="presOf" srcId="{D01032DC-02BF-44E1-800F-0746F620D894}" destId="{21A3343A-1443-4DB4-8E43-380F57366793}" srcOrd="1" destOrd="0" presId="urn:microsoft.com/office/officeart/2005/8/layout/venn1"/>
    <dgm:cxn modelId="{2DC08D72-AFE0-4687-B5F3-59126DDEE0DA}" type="presOf" srcId="{1F95F46B-FA66-4A3C-B7C0-922EEE782B04}" destId="{3245C011-AB8A-4609-8CC2-10D15A17F96A}" srcOrd="0" destOrd="0" presId="urn:microsoft.com/office/officeart/2005/8/layout/venn1"/>
    <dgm:cxn modelId="{53536A6B-492E-4343-8E99-B4FC054C7615}" srcId="{9ED986F4-0FA0-4B61-9C14-C45C0C5B0A13}" destId="{1F95F46B-FA66-4A3C-B7C0-922EEE782B04}" srcOrd="0" destOrd="0" parTransId="{D17C8DA4-F9E1-4F17-95E4-70BCCAC64EFE}" sibTransId="{99FF4B99-6F4D-4D59-95FE-C843D82EE878}"/>
    <dgm:cxn modelId="{DF70CD96-AB89-4CB9-BCEB-A968269D6FBA}" type="presOf" srcId="{1F95F46B-FA66-4A3C-B7C0-922EEE782B04}" destId="{F2F20FDE-9D81-4F29-A78E-45DC26DCC25C}" srcOrd="1" destOrd="0" presId="urn:microsoft.com/office/officeart/2005/8/layout/venn1"/>
    <dgm:cxn modelId="{B3AEB53D-E6E6-4BF8-8DE0-3914EE31FFBF}" type="presOf" srcId="{EF256AB0-0F7A-445F-942B-007518BAAE36}" destId="{0B439C9E-E26C-47BC-98CE-9DC7C9B23373}" srcOrd="0" destOrd="0" presId="urn:microsoft.com/office/officeart/2005/8/layout/venn1"/>
    <dgm:cxn modelId="{DAAD81E6-6BE5-46DB-91EF-3084D038F7A0}" type="presOf" srcId="{D01032DC-02BF-44E1-800F-0746F620D894}" destId="{DEE99480-645C-4948-926B-98ADFAAB43C4}" srcOrd="0" destOrd="0" presId="urn:microsoft.com/office/officeart/2005/8/layout/venn1"/>
    <dgm:cxn modelId="{5A64B2F2-9443-41E5-909B-831214411053}" type="presOf" srcId="{9ED986F4-0FA0-4B61-9C14-C45C0C5B0A13}" destId="{30EE45DF-2E52-4A12-9E6C-A4B183C3660A}" srcOrd="0" destOrd="0" presId="urn:microsoft.com/office/officeart/2005/8/layout/venn1"/>
    <dgm:cxn modelId="{193771F6-7B5B-47B2-95AB-9E1129771239}" type="presParOf" srcId="{30EE45DF-2E52-4A12-9E6C-A4B183C3660A}" destId="{3245C011-AB8A-4609-8CC2-10D15A17F96A}" srcOrd="0" destOrd="0" presId="urn:microsoft.com/office/officeart/2005/8/layout/venn1"/>
    <dgm:cxn modelId="{963E9816-4EF7-4688-A6E5-A53E007E1A5C}" type="presParOf" srcId="{30EE45DF-2E52-4A12-9E6C-A4B183C3660A}" destId="{F2F20FDE-9D81-4F29-A78E-45DC26DCC25C}" srcOrd="1" destOrd="0" presId="urn:microsoft.com/office/officeart/2005/8/layout/venn1"/>
    <dgm:cxn modelId="{CF9BE7BD-0A21-44E8-82C9-E400766AF7E3}" type="presParOf" srcId="{30EE45DF-2E52-4A12-9E6C-A4B183C3660A}" destId="{0B439C9E-E26C-47BC-98CE-9DC7C9B23373}" srcOrd="2" destOrd="0" presId="urn:microsoft.com/office/officeart/2005/8/layout/venn1"/>
    <dgm:cxn modelId="{769E9B94-B879-4351-8F92-F16DCBD96031}" type="presParOf" srcId="{30EE45DF-2E52-4A12-9E6C-A4B183C3660A}" destId="{1A71D7BC-2DA7-4891-8A7E-7490C4607CAF}" srcOrd="3" destOrd="0" presId="urn:microsoft.com/office/officeart/2005/8/layout/venn1"/>
    <dgm:cxn modelId="{DF82CA92-A4B8-4BF6-A8EE-8B5902B4D7BA}" type="presParOf" srcId="{30EE45DF-2E52-4A12-9E6C-A4B183C3660A}" destId="{DEE99480-645C-4948-926B-98ADFAAB43C4}" srcOrd="4" destOrd="0" presId="urn:microsoft.com/office/officeart/2005/8/layout/venn1"/>
    <dgm:cxn modelId="{C389A3A7-DFF2-4106-94E5-620299CD7C61}" type="presParOf" srcId="{30EE45DF-2E52-4A12-9E6C-A4B183C3660A}" destId="{21A3343A-1443-4DB4-8E43-380F5736679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F9914-7BAA-4853-8FD5-F4BA1EBC13E3}" type="doc">
      <dgm:prSet loTypeId="urn:microsoft.com/office/officeart/2005/8/layout/hProcess11" loCatId="process" qsTypeId="urn:microsoft.com/office/officeart/2005/8/quickstyle/simple1" qsCatId="simple" csTypeId="urn:microsoft.com/office/officeart/2005/8/colors/accent1_2" csCatId="accent1" phldr="1"/>
      <dgm:spPr/>
    </dgm:pt>
    <dgm:pt modelId="{B31E6B27-66B2-468F-9E9C-EEDAA3CE35F3}">
      <dgm:prSet phldrT="[Text]" custT="1"/>
      <dgm:spPr/>
      <dgm:t>
        <a:bodyPr/>
        <a:lstStyle/>
        <a:p>
          <a:r>
            <a:rPr lang="en-US" sz="1400" b="1" dirty="0" smtClean="0">
              <a:latin typeface="Calibri" pitchFamily="34" charset="0"/>
            </a:rPr>
            <a:t>$4B Biological Threat Reduction Integrating Contracts Awarded by DTRA</a:t>
          </a:r>
        </a:p>
        <a:p>
          <a:r>
            <a:rPr lang="en-US" sz="1400" b="1" dirty="0" smtClean="0">
              <a:latin typeface="Calibri" pitchFamily="34" charset="0"/>
            </a:rPr>
            <a:t>(2008)</a:t>
          </a:r>
          <a:endParaRPr lang="en-US" sz="1400" b="1" dirty="0">
            <a:latin typeface="Calibri" pitchFamily="34" charset="0"/>
          </a:endParaRPr>
        </a:p>
      </dgm:t>
    </dgm:pt>
    <dgm:pt modelId="{671D7B33-55F4-4EBA-85E8-0616DAC2F6E1}" type="parTrans" cxnId="{0CD11E3E-E276-49E1-8A51-B359B252B3ED}">
      <dgm:prSet/>
      <dgm:spPr/>
      <dgm:t>
        <a:bodyPr/>
        <a:lstStyle/>
        <a:p>
          <a:endParaRPr lang="en-US">
            <a:latin typeface="Calibri" pitchFamily="34" charset="0"/>
          </a:endParaRPr>
        </a:p>
      </dgm:t>
    </dgm:pt>
    <dgm:pt modelId="{05D88894-4935-414C-94BD-A46B412EC4E3}" type="sibTrans" cxnId="{0CD11E3E-E276-49E1-8A51-B359B252B3ED}">
      <dgm:prSet/>
      <dgm:spPr/>
      <dgm:t>
        <a:bodyPr/>
        <a:lstStyle/>
        <a:p>
          <a:endParaRPr lang="en-US">
            <a:latin typeface="Calibri" pitchFamily="34" charset="0"/>
          </a:endParaRPr>
        </a:p>
      </dgm:t>
    </dgm:pt>
    <dgm:pt modelId="{F6D8B753-A50C-4FC4-981F-7987A283AF56}">
      <dgm:prSet phldrT="[Text]" custT="1"/>
      <dgm:spPr/>
      <dgm:t>
        <a:bodyPr/>
        <a:lstStyle/>
        <a:p>
          <a:r>
            <a:rPr lang="en-US" sz="1400" b="1" dirty="0" smtClean="0">
              <a:latin typeface="Calibri" pitchFamily="34" charset="0"/>
            </a:rPr>
            <a:t>CH2M HILL Wins Armenia, Tanzania </a:t>
          </a:r>
        </a:p>
        <a:p>
          <a:r>
            <a:rPr lang="en-US" sz="1400" b="1" dirty="0" smtClean="0">
              <a:latin typeface="Calibri" pitchFamily="34" charset="0"/>
            </a:rPr>
            <a:t>(2012)</a:t>
          </a:r>
          <a:endParaRPr lang="en-US" sz="1400" b="1" dirty="0">
            <a:latin typeface="Calibri" pitchFamily="34" charset="0"/>
          </a:endParaRPr>
        </a:p>
      </dgm:t>
    </dgm:pt>
    <dgm:pt modelId="{1E8053E9-6FA7-4581-BE93-F42D521F0068}" type="parTrans" cxnId="{38BBB85B-7900-4870-82F6-F864A194E2C2}">
      <dgm:prSet/>
      <dgm:spPr/>
      <dgm:t>
        <a:bodyPr/>
        <a:lstStyle/>
        <a:p>
          <a:endParaRPr lang="en-US">
            <a:latin typeface="Calibri" pitchFamily="34" charset="0"/>
          </a:endParaRPr>
        </a:p>
      </dgm:t>
    </dgm:pt>
    <dgm:pt modelId="{8746658A-4F3D-456B-9363-CC51EC8B47AD}" type="sibTrans" cxnId="{38BBB85B-7900-4870-82F6-F864A194E2C2}">
      <dgm:prSet/>
      <dgm:spPr/>
      <dgm:t>
        <a:bodyPr/>
        <a:lstStyle/>
        <a:p>
          <a:endParaRPr lang="en-US">
            <a:latin typeface="Calibri" pitchFamily="34" charset="0"/>
          </a:endParaRPr>
        </a:p>
      </dgm:t>
    </dgm:pt>
    <dgm:pt modelId="{8C82CBA0-DBD7-47A5-A538-DD9C7D5667EE}">
      <dgm:prSet phldrT="[Text]" custT="1"/>
      <dgm:spPr/>
      <dgm:t>
        <a:bodyPr/>
        <a:lstStyle/>
        <a:p>
          <a:r>
            <a:rPr lang="en-US" sz="1400" b="1" dirty="0" smtClean="0">
              <a:latin typeface="Calibri" pitchFamily="34" charset="0"/>
            </a:rPr>
            <a:t>CH2M HILL Wins Vietnam, Cambodia and Laos </a:t>
          </a:r>
        </a:p>
        <a:p>
          <a:r>
            <a:rPr lang="en-US" sz="1400" b="1" dirty="0" smtClean="0">
              <a:latin typeface="Calibri" pitchFamily="34" charset="0"/>
            </a:rPr>
            <a:t>(2013)</a:t>
          </a:r>
          <a:endParaRPr lang="en-US" sz="1400" b="1" dirty="0">
            <a:latin typeface="Calibri" pitchFamily="34" charset="0"/>
          </a:endParaRPr>
        </a:p>
      </dgm:t>
    </dgm:pt>
    <dgm:pt modelId="{CC4871C4-CB24-4A3E-A846-24952887C87D}" type="parTrans" cxnId="{2E0B5647-1ABF-4734-84EF-F262190D3F9D}">
      <dgm:prSet/>
      <dgm:spPr/>
      <dgm:t>
        <a:bodyPr/>
        <a:lstStyle/>
        <a:p>
          <a:endParaRPr lang="en-US">
            <a:latin typeface="Calibri" pitchFamily="34" charset="0"/>
          </a:endParaRPr>
        </a:p>
      </dgm:t>
    </dgm:pt>
    <dgm:pt modelId="{B1513FAA-5FB5-4BC1-80B6-7BE3A5B1CF19}" type="sibTrans" cxnId="{2E0B5647-1ABF-4734-84EF-F262190D3F9D}">
      <dgm:prSet/>
      <dgm:spPr/>
      <dgm:t>
        <a:bodyPr/>
        <a:lstStyle/>
        <a:p>
          <a:endParaRPr lang="en-US">
            <a:latin typeface="Calibri" pitchFamily="34" charset="0"/>
          </a:endParaRPr>
        </a:p>
      </dgm:t>
    </dgm:pt>
    <dgm:pt modelId="{FD072077-8EF4-4E63-A5CF-1575676ABC6D}">
      <dgm:prSet phldrT="[Text]" custT="1"/>
      <dgm:spPr/>
      <dgm:t>
        <a:bodyPr/>
        <a:lstStyle/>
        <a:p>
          <a:r>
            <a:rPr lang="en-US" sz="1400" b="1" dirty="0" smtClean="0">
              <a:latin typeface="Calibri" pitchFamily="34" charset="0"/>
            </a:rPr>
            <a:t>CH2M HILL wins Georgia and transitions program  from Bechtel</a:t>
          </a:r>
        </a:p>
        <a:p>
          <a:r>
            <a:rPr lang="en-US" sz="1400" b="1" dirty="0" smtClean="0">
              <a:latin typeface="Calibri" pitchFamily="34" charset="0"/>
            </a:rPr>
            <a:t>(2010)</a:t>
          </a:r>
          <a:endParaRPr lang="en-US" sz="1400" b="1" dirty="0">
            <a:latin typeface="Calibri" pitchFamily="34" charset="0"/>
          </a:endParaRPr>
        </a:p>
      </dgm:t>
    </dgm:pt>
    <dgm:pt modelId="{F5FEC66F-771C-42B5-A5B9-892EEB9E089E}" type="parTrans" cxnId="{623F81ED-2AAE-41A4-8EC1-E08925FF5AC7}">
      <dgm:prSet/>
      <dgm:spPr/>
      <dgm:t>
        <a:bodyPr/>
        <a:lstStyle/>
        <a:p>
          <a:endParaRPr lang="en-US">
            <a:latin typeface="Calibri" pitchFamily="34" charset="0"/>
          </a:endParaRPr>
        </a:p>
      </dgm:t>
    </dgm:pt>
    <dgm:pt modelId="{F14EF318-7CCE-4D6D-8988-0EB0AF09698E}" type="sibTrans" cxnId="{623F81ED-2AAE-41A4-8EC1-E08925FF5AC7}">
      <dgm:prSet/>
      <dgm:spPr/>
      <dgm:t>
        <a:bodyPr/>
        <a:lstStyle/>
        <a:p>
          <a:endParaRPr lang="en-US">
            <a:latin typeface="Calibri" pitchFamily="34" charset="0"/>
          </a:endParaRPr>
        </a:p>
      </dgm:t>
    </dgm:pt>
    <dgm:pt modelId="{F7EA1FBF-5869-4B7F-8370-F61B3D8AAD81}">
      <dgm:prSet phldrT="[Text]" custT="1"/>
      <dgm:spPr/>
      <dgm:t>
        <a:bodyPr/>
        <a:lstStyle/>
        <a:p>
          <a:r>
            <a:rPr lang="en-US" sz="1400" b="1" dirty="0" smtClean="0">
              <a:latin typeface="Calibri" pitchFamily="34" charset="0"/>
            </a:rPr>
            <a:t>CH2M HILL Wins Iraq and Afghanistan </a:t>
          </a:r>
        </a:p>
        <a:p>
          <a:r>
            <a:rPr lang="en-US" sz="1400" b="1" dirty="0" smtClean="0">
              <a:latin typeface="Calibri" pitchFamily="34" charset="0"/>
            </a:rPr>
            <a:t>(2013)</a:t>
          </a:r>
          <a:endParaRPr lang="en-US" sz="1400" b="1" dirty="0">
            <a:latin typeface="Calibri" pitchFamily="34" charset="0"/>
          </a:endParaRPr>
        </a:p>
      </dgm:t>
    </dgm:pt>
    <dgm:pt modelId="{9D00A84B-E2A1-4774-AFB9-D2DAF47A8282}" type="parTrans" cxnId="{4B285A16-B6CE-44D6-AF3F-327906317285}">
      <dgm:prSet/>
      <dgm:spPr/>
      <dgm:t>
        <a:bodyPr/>
        <a:lstStyle/>
        <a:p>
          <a:endParaRPr lang="en-US">
            <a:latin typeface="Calibri" pitchFamily="34" charset="0"/>
          </a:endParaRPr>
        </a:p>
      </dgm:t>
    </dgm:pt>
    <dgm:pt modelId="{F57B1CAD-507F-4BBC-86D7-4D5204696E1F}" type="sibTrans" cxnId="{4B285A16-B6CE-44D6-AF3F-327906317285}">
      <dgm:prSet/>
      <dgm:spPr/>
      <dgm:t>
        <a:bodyPr/>
        <a:lstStyle/>
        <a:p>
          <a:endParaRPr lang="en-US">
            <a:latin typeface="Calibri" pitchFamily="34" charset="0"/>
          </a:endParaRPr>
        </a:p>
      </dgm:t>
    </dgm:pt>
    <dgm:pt modelId="{C8D70E2F-0419-4E78-B433-B6366A07E08C}" type="pres">
      <dgm:prSet presAssocID="{A8EF9914-7BAA-4853-8FD5-F4BA1EBC13E3}" presName="Name0" presStyleCnt="0">
        <dgm:presLayoutVars>
          <dgm:dir/>
          <dgm:resizeHandles val="exact"/>
        </dgm:presLayoutVars>
      </dgm:prSet>
      <dgm:spPr/>
    </dgm:pt>
    <dgm:pt modelId="{5ADEF7F5-6D01-4017-8D79-2C9146490923}" type="pres">
      <dgm:prSet presAssocID="{A8EF9914-7BAA-4853-8FD5-F4BA1EBC13E3}" presName="arrow" presStyleLbl="bgShp" presStyleIdx="0" presStyleCnt="1" custLinFactNeighborX="1235"/>
      <dgm:spPr/>
    </dgm:pt>
    <dgm:pt modelId="{0F065C9E-0FAF-4276-99FE-D209D473B2EF}" type="pres">
      <dgm:prSet presAssocID="{A8EF9914-7BAA-4853-8FD5-F4BA1EBC13E3}" presName="points" presStyleCnt="0"/>
      <dgm:spPr/>
    </dgm:pt>
    <dgm:pt modelId="{056D841E-499D-4DE0-82FB-B58DCC235EC0}" type="pres">
      <dgm:prSet presAssocID="{B31E6B27-66B2-468F-9E9C-EEDAA3CE35F3}" presName="compositeA" presStyleCnt="0"/>
      <dgm:spPr/>
    </dgm:pt>
    <dgm:pt modelId="{9D477D99-D095-4D76-9F88-CC865DE7AA43}" type="pres">
      <dgm:prSet presAssocID="{B31E6B27-66B2-468F-9E9C-EEDAA3CE35F3}" presName="textA" presStyleLbl="revTx" presStyleIdx="0" presStyleCnt="5">
        <dgm:presLayoutVars>
          <dgm:bulletEnabled val="1"/>
        </dgm:presLayoutVars>
      </dgm:prSet>
      <dgm:spPr/>
      <dgm:t>
        <a:bodyPr/>
        <a:lstStyle/>
        <a:p>
          <a:endParaRPr lang="en-US"/>
        </a:p>
      </dgm:t>
    </dgm:pt>
    <dgm:pt modelId="{5F69D8E6-CFF2-4031-AC84-8337B3EDF98A}" type="pres">
      <dgm:prSet presAssocID="{B31E6B27-66B2-468F-9E9C-EEDAA3CE35F3}" presName="circleA" presStyleLbl="node1" presStyleIdx="0" presStyleCnt="5"/>
      <dgm:spPr/>
    </dgm:pt>
    <dgm:pt modelId="{AAD8D332-433B-4AA1-BF07-917F21A65D3C}" type="pres">
      <dgm:prSet presAssocID="{B31E6B27-66B2-468F-9E9C-EEDAA3CE35F3}" presName="spaceA" presStyleCnt="0"/>
      <dgm:spPr/>
    </dgm:pt>
    <dgm:pt modelId="{F61CFEF7-9EBF-4CEE-8757-C82F249FC992}" type="pres">
      <dgm:prSet presAssocID="{05D88894-4935-414C-94BD-A46B412EC4E3}" presName="space" presStyleCnt="0"/>
      <dgm:spPr/>
    </dgm:pt>
    <dgm:pt modelId="{68CB6987-2A87-40EB-9619-BC615FAC9DF9}" type="pres">
      <dgm:prSet presAssocID="{FD072077-8EF4-4E63-A5CF-1575676ABC6D}" presName="compositeB" presStyleCnt="0"/>
      <dgm:spPr/>
    </dgm:pt>
    <dgm:pt modelId="{A6FE0FB4-46CF-4408-B145-88FB33CDBBF7}" type="pres">
      <dgm:prSet presAssocID="{FD072077-8EF4-4E63-A5CF-1575676ABC6D}" presName="textB" presStyleLbl="revTx" presStyleIdx="1" presStyleCnt="5">
        <dgm:presLayoutVars>
          <dgm:bulletEnabled val="1"/>
        </dgm:presLayoutVars>
      </dgm:prSet>
      <dgm:spPr/>
      <dgm:t>
        <a:bodyPr/>
        <a:lstStyle/>
        <a:p>
          <a:endParaRPr lang="en-US"/>
        </a:p>
      </dgm:t>
    </dgm:pt>
    <dgm:pt modelId="{B4846914-3367-4550-A289-1AC6B1A66389}" type="pres">
      <dgm:prSet presAssocID="{FD072077-8EF4-4E63-A5CF-1575676ABC6D}" presName="circleB" presStyleLbl="node1" presStyleIdx="1" presStyleCnt="5"/>
      <dgm:spPr/>
    </dgm:pt>
    <dgm:pt modelId="{1B497373-E520-48DA-81F2-204959054387}" type="pres">
      <dgm:prSet presAssocID="{FD072077-8EF4-4E63-A5CF-1575676ABC6D}" presName="spaceB" presStyleCnt="0"/>
      <dgm:spPr/>
    </dgm:pt>
    <dgm:pt modelId="{971B6EF3-DEB6-4207-A12E-E7AABEBBFACC}" type="pres">
      <dgm:prSet presAssocID="{F14EF318-7CCE-4D6D-8988-0EB0AF09698E}" presName="space" presStyleCnt="0"/>
      <dgm:spPr/>
    </dgm:pt>
    <dgm:pt modelId="{5EECFC36-78A4-4B20-BFD0-5355B3A2FB4E}" type="pres">
      <dgm:prSet presAssocID="{F6D8B753-A50C-4FC4-981F-7987A283AF56}" presName="compositeA" presStyleCnt="0"/>
      <dgm:spPr/>
    </dgm:pt>
    <dgm:pt modelId="{B5228158-20E1-42E3-9611-54CEB92CB77C}" type="pres">
      <dgm:prSet presAssocID="{F6D8B753-A50C-4FC4-981F-7987A283AF56}" presName="textA" presStyleLbl="revTx" presStyleIdx="2" presStyleCnt="5">
        <dgm:presLayoutVars>
          <dgm:bulletEnabled val="1"/>
        </dgm:presLayoutVars>
      </dgm:prSet>
      <dgm:spPr/>
      <dgm:t>
        <a:bodyPr/>
        <a:lstStyle/>
        <a:p>
          <a:endParaRPr lang="en-US"/>
        </a:p>
      </dgm:t>
    </dgm:pt>
    <dgm:pt modelId="{2D569843-AD3A-459D-BA59-97B3B509D068}" type="pres">
      <dgm:prSet presAssocID="{F6D8B753-A50C-4FC4-981F-7987A283AF56}" presName="circleA" presStyleLbl="node1" presStyleIdx="2" presStyleCnt="5"/>
      <dgm:spPr/>
    </dgm:pt>
    <dgm:pt modelId="{97E86A64-3295-4B4C-A425-818E0B595A41}" type="pres">
      <dgm:prSet presAssocID="{F6D8B753-A50C-4FC4-981F-7987A283AF56}" presName="spaceA" presStyleCnt="0"/>
      <dgm:spPr/>
    </dgm:pt>
    <dgm:pt modelId="{2100FEEB-45CD-45A2-9D10-647C10968679}" type="pres">
      <dgm:prSet presAssocID="{8746658A-4F3D-456B-9363-CC51EC8B47AD}" presName="space" presStyleCnt="0"/>
      <dgm:spPr/>
    </dgm:pt>
    <dgm:pt modelId="{6DF6D482-4330-4F9A-9201-CB816D233536}" type="pres">
      <dgm:prSet presAssocID="{8C82CBA0-DBD7-47A5-A538-DD9C7D5667EE}" presName="compositeB" presStyleCnt="0"/>
      <dgm:spPr/>
    </dgm:pt>
    <dgm:pt modelId="{60FE1C3B-05AF-4F23-A784-BCA31CFDD23D}" type="pres">
      <dgm:prSet presAssocID="{8C82CBA0-DBD7-47A5-A538-DD9C7D5667EE}" presName="textB" presStyleLbl="revTx" presStyleIdx="3" presStyleCnt="5" custLinFactNeighborX="-1098" custLinFactNeighborY="4762">
        <dgm:presLayoutVars>
          <dgm:bulletEnabled val="1"/>
        </dgm:presLayoutVars>
      </dgm:prSet>
      <dgm:spPr/>
      <dgm:t>
        <a:bodyPr/>
        <a:lstStyle/>
        <a:p>
          <a:endParaRPr lang="en-US"/>
        </a:p>
      </dgm:t>
    </dgm:pt>
    <dgm:pt modelId="{889DC821-3A60-4E21-9E95-A3C8B979F8FA}" type="pres">
      <dgm:prSet presAssocID="{8C82CBA0-DBD7-47A5-A538-DD9C7D5667EE}" presName="circleB" presStyleLbl="node1" presStyleIdx="3" presStyleCnt="5"/>
      <dgm:spPr/>
    </dgm:pt>
    <dgm:pt modelId="{8576DB52-15F4-4169-B12E-2C7A9C7DF0DD}" type="pres">
      <dgm:prSet presAssocID="{8C82CBA0-DBD7-47A5-A538-DD9C7D5667EE}" presName="spaceB" presStyleCnt="0"/>
      <dgm:spPr/>
    </dgm:pt>
    <dgm:pt modelId="{D4DA092D-0E18-4254-9231-A5EB0442430E}" type="pres">
      <dgm:prSet presAssocID="{B1513FAA-5FB5-4BC1-80B6-7BE3A5B1CF19}" presName="space" presStyleCnt="0"/>
      <dgm:spPr/>
    </dgm:pt>
    <dgm:pt modelId="{00769560-0352-4B53-8C24-DB47A3418296}" type="pres">
      <dgm:prSet presAssocID="{F7EA1FBF-5869-4B7F-8370-F61B3D8AAD81}" presName="compositeA" presStyleCnt="0"/>
      <dgm:spPr/>
    </dgm:pt>
    <dgm:pt modelId="{ABD861B0-DFFC-4AE1-B09E-E789CA206D5C}" type="pres">
      <dgm:prSet presAssocID="{F7EA1FBF-5869-4B7F-8370-F61B3D8AAD81}" presName="textA" presStyleLbl="revTx" presStyleIdx="4" presStyleCnt="5" custScaleX="102275">
        <dgm:presLayoutVars>
          <dgm:bulletEnabled val="1"/>
        </dgm:presLayoutVars>
      </dgm:prSet>
      <dgm:spPr/>
      <dgm:t>
        <a:bodyPr/>
        <a:lstStyle/>
        <a:p>
          <a:endParaRPr lang="en-US"/>
        </a:p>
      </dgm:t>
    </dgm:pt>
    <dgm:pt modelId="{0AC0D6E6-A557-4E35-BE56-86A1B9831FBC}" type="pres">
      <dgm:prSet presAssocID="{F7EA1FBF-5869-4B7F-8370-F61B3D8AAD81}" presName="circleA" presStyleLbl="node1" presStyleIdx="4" presStyleCnt="5"/>
      <dgm:spPr/>
    </dgm:pt>
    <dgm:pt modelId="{560E6020-E877-46AC-9813-2596C500910D}" type="pres">
      <dgm:prSet presAssocID="{F7EA1FBF-5869-4B7F-8370-F61B3D8AAD81}" presName="spaceA" presStyleCnt="0"/>
      <dgm:spPr/>
    </dgm:pt>
  </dgm:ptLst>
  <dgm:cxnLst>
    <dgm:cxn modelId="{38BBB85B-7900-4870-82F6-F864A194E2C2}" srcId="{A8EF9914-7BAA-4853-8FD5-F4BA1EBC13E3}" destId="{F6D8B753-A50C-4FC4-981F-7987A283AF56}" srcOrd="2" destOrd="0" parTransId="{1E8053E9-6FA7-4581-BE93-F42D521F0068}" sibTransId="{8746658A-4F3D-456B-9363-CC51EC8B47AD}"/>
    <dgm:cxn modelId="{AC4C32AA-0763-4BC9-985F-BF8A6788C012}" type="presOf" srcId="{8C82CBA0-DBD7-47A5-A538-DD9C7D5667EE}" destId="{60FE1C3B-05AF-4F23-A784-BCA31CFDD23D}" srcOrd="0" destOrd="0" presId="urn:microsoft.com/office/officeart/2005/8/layout/hProcess11"/>
    <dgm:cxn modelId="{BBADC72A-12AA-4FE1-A032-DC295628ADC3}" type="presOf" srcId="{F7EA1FBF-5869-4B7F-8370-F61B3D8AAD81}" destId="{ABD861B0-DFFC-4AE1-B09E-E789CA206D5C}" srcOrd="0" destOrd="0" presId="urn:microsoft.com/office/officeart/2005/8/layout/hProcess11"/>
    <dgm:cxn modelId="{0CD11E3E-E276-49E1-8A51-B359B252B3ED}" srcId="{A8EF9914-7BAA-4853-8FD5-F4BA1EBC13E3}" destId="{B31E6B27-66B2-468F-9E9C-EEDAA3CE35F3}" srcOrd="0" destOrd="0" parTransId="{671D7B33-55F4-4EBA-85E8-0616DAC2F6E1}" sibTransId="{05D88894-4935-414C-94BD-A46B412EC4E3}"/>
    <dgm:cxn modelId="{360C599F-FAED-4D9F-BB4A-BF2034C0E4FD}" type="presOf" srcId="{B31E6B27-66B2-468F-9E9C-EEDAA3CE35F3}" destId="{9D477D99-D095-4D76-9F88-CC865DE7AA43}" srcOrd="0" destOrd="0" presId="urn:microsoft.com/office/officeart/2005/8/layout/hProcess11"/>
    <dgm:cxn modelId="{A7E5EFDE-B26A-4766-85A1-85F6D4DDEE47}" type="presOf" srcId="{F6D8B753-A50C-4FC4-981F-7987A283AF56}" destId="{B5228158-20E1-42E3-9611-54CEB92CB77C}" srcOrd="0" destOrd="0" presId="urn:microsoft.com/office/officeart/2005/8/layout/hProcess11"/>
    <dgm:cxn modelId="{4B285A16-B6CE-44D6-AF3F-327906317285}" srcId="{A8EF9914-7BAA-4853-8FD5-F4BA1EBC13E3}" destId="{F7EA1FBF-5869-4B7F-8370-F61B3D8AAD81}" srcOrd="4" destOrd="0" parTransId="{9D00A84B-E2A1-4774-AFB9-D2DAF47A8282}" sibTransId="{F57B1CAD-507F-4BBC-86D7-4D5204696E1F}"/>
    <dgm:cxn modelId="{0597C07D-AE4A-4E0C-8376-3D94F105B946}" type="presOf" srcId="{FD072077-8EF4-4E63-A5CF-1575676ABC6D}" destId="{A6FE0FB4-46CF-4408-B145-88FB33CDBBF7}" srcOrd="0" destOrd="0" presId="urn:microsoft.com/office/officeart/2005/8/layout/hProcess11"/>
    <dgm:cxn modelId="{B16C1036-F97E-45D6-8C85-6889501F964C}" type="presOf" srcId="{A8EF9914-7BAA-4853-8FD5-F4BA1EBC13E3}" destId="{C8D70E2F-0419-4E78-B433-B6366A07E08C}" srcOrd="0" destOrd="0" presId="urn:microsoft.com/office/officeart/2005/8/layout/hProcess11"/>
    <dgm:cxn modelId="{2E0B5647-1ABF-4734-84EF-F262190D3F9D}" srcId="{A8EF9914-7BAA-4853-8FD5-F4BA1EBC13E3}" destId="{8C82CBA0-DBD7-47A5-A538-DD9C7D5667EE}" srcOrd="3" destOrd="0" parTransId="{CC4871C4-CB24-4A3E-A846-24952887C87D}" sibTransId="{B1513FAA-5FB5-4BC1-80B6-7BE3A5B1CF19}"/>
    <dgm:cxn modelId="{623F81ED-2AAE-41A4-8EC1-E08925FF5AC7}" srcId="{A8EF9914-7BAA-4853-8FD5-F4BA1EBC13E3}" destId="{FD072077-8EF4-4E63-A5CF-1575676ABC6D}" srcOrd="1" destOrd="0" parTransId="{F5FEC66F-771C-42B5-A5B9-892EEB9E089E}" sibTransId="{F14EF318-7CCE-4D6D-8988-0EB0AF09698E}"/>
    <dgm:cxn modelId="{952BD018-9B74-40D9-BA72-9BAE09772641}" type="presParOf" srcId="{C8D70E2F-0419-4E78-B433-B6366A07E08C}" destId="{5ADEF7F5-6D01-4017-8D79-2C9146490923}" srcOrd="0" destOrd="0" presId="urn:microsoft.com/office/officeart/2005/8/layout/hProcess11"/>
    <dgm:cxn modelId="{FDDF2C76-787D-438B-8B14-7783E4668320}" type="presParOf" srcId="{C8D70E2F-0419-4E78-B433-B6366A07E08C}" destId="{0F065C9E-0FAF-4276-99FE-D209D473B2EF}" srcOrd="1" destOrd="0" presId="urn:microsoft.com/office/officeart/2005/8/layout/hProcess11"/>
    <dgm:cxn modelId="{6066CB81-78A7-4421-854D-3320FAB2D0A0}" type="presParOf" srcId="{0F065C9E-0FAF-4276-99FE-D209D473B2EF}" destId="{056D841E-499D-4DE0-82FB-B58DCC235EC0}" srcOrd="0" destOrd="0" presId="urn:microsoft.com/office/officeart/2005/8/layout/hProcess11"/>
    <dgm:cxn modelId="{1778EE95-4CC0-4D54-96FB-38A8A4E397F0}" type="presParOf" srcId="{056D841E-499D-4DE0-82FB-B58DCC235EC0}" destId="{9D477D99-D095-4D76-9F88-CC865DE7AA43}" srcOrd="0" destOrd="0" presId="urn:microsoft.com/office/officeart/2005/8/layout/hProcess11"/>
    <dgm:cxn modelId="{DEBF37BE-98F8-42BA-BF89-D3ED9042E48B}" type="presParOf" srcId="{056D841E-499D-4DE0-82FB-B58DCC235EC0}" destId="{5F69D8E6-CFF2-4031-AC84-8337B3EDF98A}" srcOrd="1" destOrd="0" presId="urn:microsoft.com/office/officeart/2005/8/layout/hProcess11"/>
    <dgm:cxn modelId="{A5F433EE-1926-48F9-8B73-48BCD3BB0C63}" type="presParOf" srcId="{056D841E-499D-4DE0-82FB-B58DCC235EC0}" destId="{AAD8D332-433B-4AA1-BF07-917F21A65D3C}" srcOrd="2" destOrd="0" presId="urn:microsoft.com/office/officeart/2005/8/layout/hProcess11"/>
    <dgm:cxn modelId="{8F5B72F5-3255-4848-812B-59FBE2974E3F}" type="presParOf" srcId="{0F065C9E-0FAF-4276-99FE-D209D473B2EF}" destId="{F61CFEF7-9EBF-4CEE-8757-C82F249FC992}" srcOrd="1" destOrd="0" presId="urn:microsoft.com/office/officeart/2005/8/layout/hProcess11"/>
    <dgm:cxn modelId="{9BCB2EFA-8923-40CC-9386-F1F203FB9C7A}" type="presParOf" srcId="{0F065C9E-0FAF-4276-99FE-D209D473B2EF}" destId="{68CB6987-2A87-40EB-9619-BC615FAC9DF9}" srcOrd="2" destOrd="0" presId="urn:microsoft.com/office/officeart/2005/8/layout/hProcess11"/>
    <dgm:cxn modelId="{B763469D-24F3-40A1-A355-8430FB45660F}" type="presParOf" srcId="{68CB6987-2A87-40EB-9619-BC615FAC9DF9}" destId="{A6FE0FB4-46CF-4408-B145-88FB33CDBBF7}" srcOrd="0" destOrd="0" presId="urn:microsoft.com/office/officeart/2005/8/layout/hProcess11"/>
    <dgm:cxn modelId="{1395A86D-00F7-46E8-AC8F-9A499EE90A72}" type="presParOf" srcId="{68CB6987-2A87-40EB-9619-BC615FAC9DF9}" destId="{B4846914-3367-4550-A289-1AC6B1A66389}" srcOrd="1" destOrd="0" presId="urn:microsoft.com/office/officeart/2005/8/layout/hProcess11"/>
    <dgm:cxn modelId="{3C950046-6688-4D20-9804-1A6AA50F3DB7}" type="presParOf" srcId="{68CB6987-2A87-40EB-9619-BC615FAC9DF9}" destId="{1B497373-E520-48DA-81F2-204959054387}" srcOrd="2" destOrd="0" presId="urn:microsoft.com/office/officeart/2005/8/layout/hProcess11"/>
    <dgm:cxn modelId="{8C4ACC27-AD04-46EC-A663-37C49EDB0F6D}" type="presParOf" srcId="{0F065C9E-0FAF-4276-99FE-D209D473B2EF}" destId="{971B6EF3-DEB6-4207-A12E-E7AABEBBFACC}" srcOrd="3" destOrd="0" presId="urn:microsoft.com/office/officeart/2005/8/layout/hProcess11"/>
    <dgm:cxn modelId="{30D9423C-337B-451C-B9A1-0EE6FFFDCCA9}" type="presParOf" srcId="{0F065C9E-0FAF-4276-99FE-D209D473B2EF}" destId="{5EECFC36-78A4-4B20-BFD0-5355B3A2FB4E}" srcOrd="4" destOrd="0" presId="urn:microsoft.com/office/officeart/2005/8/layout/hProcess11"/>
    <dgm:cxn modelId="{2E303617-B276-4188-A5E9-E65B1A3B531E}" type="presParOf" srcId="{5EECFC36-78A4-4B20-BFD0-5355B3A2FB4E}" destId="{B5228158-20E1-42E3-9611-54CEB92CB77C}" srcOrd="0" destOrd="0" presId="urn:microsoft.com/office/officeart/2005/8/layout/hProcess11"/>
    <dgm:cxn modelId="{23F70537-4D7A-4899-8925-ABBFBE851EF9}" type="presParOf" srcId="{5EECFC36-78A4-4B20-BFD0-5355B3A2FB4E}" destId="{2D569843-AD3A-459D-BA59-97B3B509D068}" srcOrd="1" destOrd="0" presId="urn:microsoft.com/office/officeart/2005/8/layout/hProcess11"/>
    <dgm:cxn modelId="{1E9B1A49-2261-4612-AF43-C0D2412BF401}" type="presParOf" srcId="{5EECFC36-78A4-4B20-BFD0-5355B3A2FB4E}" destId="{97E86A64-3295-4B4C-A425-818E0B595A41}" srcOrd="2" destOrd="0" presId="urn:microsoft.com/office/officeart/2005/8/layout/hProcess11"/>
    <dgm:cxn modelId="{4EE5B5E2-8D36-4380-9E26-350F50F5BC3D}" type="presParOf" srcId="{0F065C9E-0FAF-4276-99FE-D209D473B2EF}" destId="{2100FEEB-45CD-45A2-9D10-647C10968679}" srcOrd="5" destOrd="0" presId="urn:microsoft.com/office/officeart/2005/8/layout/hProcess11"/>
    <dgm:cxn modelId="{A10A6D86-6B7B-4C53-BC3A-171E825B9CDB}" type="presParOf" srcId="{0F065C9E-0FAF-4276-99FE-D209D473B2EF}" destId="{6DF6D482-4330-4F9A-9201-CB816D233536}" srcOrd="6" destOrd="0" presId="urn:microsoft.com/office/officeart/2005/8/layout/hProcess11"/>
    <dgm:cxn modelId="{84ABFA67-2408-422F-8C45-F51F14F42288}" type="presParOf" srcId="{6DF6D482-4330-4F9A-9201-CB816D233536}" destId="{60FE1C3B-05AF-4F23-A784-BCA31CFDD23D}" srcOrd="0" destOrd="0" presId="urn:microsoft.com/office/officeart/2005/8/layout/hProcess11"/>
    <dgm:cxn modelId="{A51E879C-F3A2-461C-A1BF-D1F0246A09EB}" type="presParOf" srcId="{6DF6D482-4330-4F9A-9201-CB816D233536}" destId="{889DC821-3A60-4E21-9E95-A3C8B979F8FA}" srcOrd="1" destOrd="0" presId="urn:microsoft.com/office/officeart/2005/8/layout/hProcess11"/>
    <dgm:cxn modelId="{D03BCAA5-03EB-423E-9C6C-7B37E864EC7B}" type="presParOf" srcId="{6DF6D482-4330-4F9A-9201-CB816D233536}" destId="{8576DB52-15F4-4169-B12E-2C7A9C7DF0DD}" srcOrd="2" destOrd="0" presId="urn:microsoft.com/office/officeart/2005/8/layout/hProcess11"/>
    <dgm:cxn modelId="{253DB279-AE38-4BDB-BE92-6199C00C6AC3}" type="presParOf" srcId="{0F065C9E-0FAF-4276-99FE-D209D473B2EF}" destId="{D4DA092D-0E18-4254-9231-A5EB0442430E}" srcOrd="7" destOrd="0" presId="urn:microsoft.com/office/officeart/2005/8/layout/hProcess11"/>
    <dgm:cxn modelId="{6D46DAA0-B6E4-46CB-8A13-9FABABC24D5E}" type="presParOf" srcId="{0F065C9E-0FAF-4276-99FE-D209D473B2EF}" destId="{00769560-0352-4B53-8C24-DB47A3418296}" srcOrd="8" destOrd="0" presId="urn:microsoft.com/office/officeart/2005/8/layout/hProcess11"/>
    <dgm:cxn modelId="{D66CD87A-70E9-4DEF-B2AC-2883470A0DDA}" type="presParOf" srcId="{00769560-0352-4B53-8C24-DB47A3418296}" destId="{ABD861B0-DFFC-4AE1-B09E-E789CA206D5C}" srcOrd="0" destOrd="0" presId="urn:microsoft.com/office/officeart/2005/8/layout/hProcess11"/>
    <dgm:cxn modelId="{B9A07015-3431-4439-9296-AB9BD8046ED0}" type="presParOf" srcId="{00769560-0352-4B53-8C24-DB47A3418296}" destId="{0AC0D6E6-A557-4E35-BE56-86A1B9831FBC}" srcOrd="1" destOrd="0" presId="urn:microsoft.com/office/officeart/2005/8/layout/hProcess11"/>
    <dgm:cxn modelId="{2E2874AA-01EF-4E67-95E3-8403B7017577}" type="presParOf" srcId="{00769560-0352-4B53-8C24-DB47A3418296}" destId="{560E6020-E877-46AC-9813-2596C500910D}"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081A36-B2D3-4A7F-8F6C-8D5BE315AD8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6005107-9AE4-418A-A400-062FD0773642}">
      <dgm:prSet phldrT="[Text]" custT="1"/>
      <dgm:spPr>
        <a:solidFill>
          <a:srgbClr val="FFC000"/>
        </a:solidFill>
      </dgm:spPr>
      <dgm:t>
        <a:bodyPr/>
        <a:lstStyle/>
        <a:p>
          <a:r>
            <a:rPr lang="en-US" sz="1400" dirty="0" smtClean="0">
              <a:solidFill>
                <a:schemeClr val="tx1"/>
              </a:solidFill>
              <a:latin typeface="Calibri" pitchFamily="34" charset="0"/>
            </a:rPr>
            <a:t>Constant Wind – Unanticipated Effect on HVAC Balance</a:t>
          </a:r>
          <a:endParaRPr lang="en-US" sz="1400" dirty="0">
            <a:solidFill>
              <a:schemeClr val="tx1"/>
            </a:solidFill>
            <a:latin typeface="Calibri" pitchFamily="34" charset="0"/>
          </a:endParaRPr>
        </a:p>
      </dgm:t>
    </dgm:pt>
    <dgm:pt modelId="{DBE49E5E-70A5-4F2E-AA1E-48E116BBD081}" type="parTrans" cxnId="{C6A4712B-B90C-47D9-BD2F-06FA692849F0}">
      <dgm:prSet/>
      <dgm:spPr/>
      <dgm:t>
        <a:bodyPr/>
        <a:lstStyle/>
        <a:p>
          <a:endParaRPr lang="en-US"/>
        </a:p>
      </dgm:t>
    </dgm:pt>
    <dgm:pt modelId="{072A009C-11C7-4509-A5C8-CD589DC5896C}" type="sibTrans" cxnId="{C6A4712B-B90C-47D9-BD2F-06FA692849F0}">
      <dgm:prSet/>
      <dgm:spPr/>
      <dgm:t>
        <a:bodyPr/>
        <a:lstStyle/>
        <a:p>
          <a:endParaRPr lang="en-US"/>
        </a:p>
      </dgm:t>
    </dgm:pt>
    <dgm:pt modelId="{1B3D5995-69F7-4F4B-B99E-8AB2970C7A65}">
      <dgm:prSet/>
      <dgm:spPr>
        <a:solidFill>
          <a:srgbClr val="FFFF00"/>
        </a:solidFill>
      </dgm:spPr>
      <dgm:t>
        <a:bodyPr/>
        <a:lstStyle/>
        <a:p>
          <a:r>
            <a:rPr lang="en-US" dirty="0" smtClean="0">
              <a:solidFill>
                <a:schemeClr val="tx1"/>
              </a:solidFill>
              <a:latin typeface="Calibri" pitchFamily="34" charset="0"/>
            </a:rPr>
            <a:t>CH2M HILL’s Peter Cook focused on unprotected vent and found a solution</a:t>
          </a:r>
          <a:endParaRPr lang="en-US" dirty="0">
            <a:solidFill>
              <a:schemeClr val="tx1"/>
            </a:solidFill>
            <a:latin typeface="Calibri" pitchFamily="34" charset="0"/>
          </a:endParaRPr>
        </a:p>
      </dgm:t>
    </dgm:pt>
    <dgm:pt modelId="{CF295152-F57D-4B4B-B30A-42F192D72BC9}" type="parTrans" cxnId="{D0C9FB06-D7CA-428F-A789-0214D432ECF3}">
      <dgm:prSet/>
      <dgm:spPr/>
      <dgm:t>
        <a:bodyPr/>
        <a:lstStyle/>
        <a:p>
          <a:endParaRPr lang="en-US"/>
        </a:p>
      </dgm:t>
    </dgm:pt>
    <dgm:pt modelId="{C913B2FB-8EB3-4FED-A2C9-E39E3179B75C}" type="sibTrans" cxnId="{D0C9FB06-D7CA-428F-A789-0214D432ECF3}">
      <dgm:prSet/>
      <dgm:spPr/>
      <dgm:t>
        <a:bodyPr/>
        <a:lstStyle/>
        <a:p>
          <a:endParaRPr lang="en-US"/>
        </a:p>
      </dgm:t>
    </dgm:pt>
    <dgm:pt modelId="{4BC8FE72-613B-4DDE-9066-8FA85BC08038}">
      <dgm:prSet/>
      <dgm:spPr/>
      <dgm:t>
        <a:bodyPr/>
        <a:lstStyle/>
        <a:p>
          <a:r>
            <a:rPr lang="en-US" dirty="0" smtClean="0">
              <a:solidFill>
                <a:schemeClr val="tx1"/>
              </a:solidFill>
              <a:latin typeface="Calibri" pitchFamily="34" charset="0"/>
            </a:rPr>
            <a:t>The Result – </a:t>
          </a:r>
        </a:p>
        <a:p>
          <a:r>
            <a:rPr lang="en-US" dirty="0" smtClean="0">
              <a:solidFill>
                <a:schemeClr val="tx1"/>
              </a:solidFill>
              <a:latin typeface="Calibri" pitchFamily="34" charset="0"/>
            </a:rPr>
            <a:t>Perfect Balance!</a:t>
          </a:r>
          <a:endParaRPr lang="en-US" dirty="0">
            <a:solidFill>
              <a:schemeClr val="tx1"/>
            </a:solidFill>
            <a:latin typeface="Calibri" pitchFamily="34" charset="0"/>
          </a:endParaRPr>
        </a:p>
      </dgm:t>
    </dgm:pt>
    <dgm:pt modelId="{E4D3CC05-726D-4DDB-B878-7CF038674DBF}" type="parTrans" cxnId="{2ED6CD2D-55FA-4CC2-8CDD-C8EA223831BB}">
      <dgm:prSet/>
      <dgm:spPr/>
      <dgm:t>
        <a:bodyPr/>
        <a:lstStyle/>
        <a:p>
          <a:endParaRPr lang="en-US"/>
        </a:p>
      </dgm:t>
    </dgm:pt>
    <dgm:pt modelId="{44BF5C41-0441-4255-9FEB-7362193D1728}" type="sibTrans" cxnId="{2ED6CD2D-55FA-4CC2-8CDD-C8EA223831BB}">
      <dgm:prSet/>
      <dgm:spPr/>
      <dgm:t>
        <a:bodyPr/>
        <a:lstStyle/>
        <a:p>
          <a:endParaRPr lang="en-US"/>
        </a:p>
      </dgm:t>
    </dgm:pt>
    <dgm:pt modelId="{9E820160-D9A9-4B3D-8C44-F2E28A8EFFCB}" type="pres">
      <dgm:prSet presAssocID="{97081A36-B2D3-4A7F-8F6C-8D5BE315AD84}" presName="CompostProcess" presStyleCnt="0">
        <dgm:presLayoutVars>
          <dgm:dir/>
          <dgm:resizeHandles val="exact"/>
        </dgm:presLayoutVars>
      </dgm:prSet>
      <dgm:spPr/>
      <dgm:t>
        <a:bodyPr/>
        <a:lstStyle/>
        <a:p>
          <a:endParaRPr lang="en-US"/>
        </a:p>
      </dgm:t>
    </dgm:pt>
    <dgm:pt modelId="{507195D7-BA32-49D5-A97A-FAE81D3FC0EE}" type="pres">
      <dgm:prSet presAssocID="{97081A36-B2D3-4A7F-8F6C-8D5BE315AD84}" presName="arrow" presStyleLbl="bgShp" presStyleIdx="0" presStyleCnt="1" custLinFactNeighborY="3448"/>
      <dgm:spPr/>
    </dgm:pt>
    <dgm:pt modelId="{DC4B5821-E4E2-461E-8694-B06A4C99011C}" type="pres">
      <dgm:prSet presAssocID="{97081A36-B2D3-4A7F-8F6C-8D5BE315AD84}" presName="linearProcess" presStyleCnt="0"/>
      <dgm:spPr/>
    </dgm:pt>
    <dgm:pt modelId="{742DAF0A-5344-4477-BE15-C6889B2987BC}" type="pres">
      <dgm:prSet presAssocID="{46005107-9AE4-418A-A400-062FD0773642}" presName="textNode" presStyleLbl="node1" presStyleIdx="0" presStyleCnt="3">
        <dgm:presLayoutVars>
          <dgm:bulletEnabled val="1"/>
        </dgm:presLayoutVars>
      </dgm:prSet>
      <dgm:spPr/>
      <dgm:t>
        <a:bodyPr/>
        <a:lstStyle/>
        <a:p>
          <a:endParaRPr lang="en-US"/>
        </a:p>
      </dgm:t>
    </dgm:pt>
    <dgm:pt modelId="{DBB01E25-41AA-4662-BE95-A7F80BF2F959}" type="pres">
      <dgm:prSet presAssocID="{072A009C-11C7-4509-A5C8-CD589DC5896C}" presName="sibTrans" presStyleCnt="0"/>
      <dgm:spPr/>
    </dgm:pt>
    <dgm:pt modelId="{59A76908-EC02-470A-BA35-700954C5C569}" type="pres">
      <dgm:prSet presAssocID="{1B3D5995-69F7-4F4B-B99E-8AB2970C7A65}" presName="textNode" presStyleLbl="node1" presStyleIdx="1" presStyleCnt="3">
        <dgm:presLayoutVars>
          <dgm:bulletEnabled val="1"/>
        </dgm:presLayoutVars>
      </dgm:prSet>
      <dgm:spPr/>
      <dgm:t>
        <a:bodyPr/>
        <a:lstStyle/>
        <a:p>
          <a:endParaRPr lang="en-US"/>
        </a:p>
      </dgm:t>
    </dgm:pt>
    <dgm:pt modelId="{9CB10427-6B4E-4AA2-92B3-05534BA9B5C4}" type="pres">
      <dgm:prSet presAssocID="{C913B2FB-8EB3-4FED-A2C9-E39E3179B75C}" presName="sibTrans" presStyleCnt="0"/>
      <dgm:spPr/>
    </dgm:pt>
    <dgm:pt modelId="{05C5D256-13CE-4F23-A5EE-5DD5BE9DDF46}" type="pres">
      <dgm:prSet presAssocID="{4BC8FE72-613B-4DDE-9066-8FA85BC08038}" presName="textNode" presStyleLbl="node1" presStyleIdx="2" presStyleCnt="3">
        <dgm:presLayoutVars>
          <dgm:bulletEnabled val="1"/>
        </dgm:presLayoutVars>
      </dgm:prSet>
      <dgm:spPr/>
      <dgm:t>
        <a:bodyPr/>
        <a:lstStyle/>
        <a:p>
          <a:endParaRPr lang="en-US"/>
        </a:p>
      </dgm:t>
    </dgm:pt>
  </dgm:ptLst>
  <dgm:cxnLst>
    <dgm:cxn modelId="{F864D9A2-28DA-48E5-ACC0-7B13428BECB3}" type="presOf" srcId="{4BC8FE72-613B-4DDE-9066-8FA85BC08038}" destId="{05C5D256-13CE-4F23-A5EE-5DD5BE9DDF46}" srcOrd="0" destOrd="0" presId="urn:microsoft.com/office/officeart/2005/8/layout/hProcess9"/>
    <dgm:cxn modelId="{2ED6CD2D-55FA-4CC2-8CDD-C8EA223831BB}" srcId="{97081A36-B2D3-4A7F-8F6C-8D5BE315AD84}" destId="{4BC8FE72-613B-4DDE-9066-8FA85BC08038}" srcOrd="2" destOrd="0" parTransId="{E4D3CC05-726D-4DDB-B878-7CF038674DBF}" sibTransId="{44BF5C41-0441-4255-9FEB-7362193D1728}"/>
    <dgm:cxn modelId="{753B7608-2CA2-4C34-8884-601C1C266D0D}" type="presOf" srcId="{97081A36-B2D3-4A7F-8F6C-8D5BE315AD84}" destId="{9E820160-D9A9-4B3D-8C44-F2E28A8EFFCB}" srcOrd="0" destOrd="0" presId="urn:microsoft.com/office/officeart/2005/8/layout/hProcess9"/>
    <dgm:cxn modelId="{74230063-FBDD-4FEC-B58D-866943C1CFF5}" type="presOf" srcId="{46005107-9AE4-418A-A400-062FD0773642}" destId="{742DAF0A-5344-4477-BE15-C6889B2987BC}" srcOrd="0" destOrd="0" presId="urn:microsoft.com/office/officeart/2005/8/layout/hProcess9"/>
    <dgm:cxn modelId="{D0C9FB06-D7CA-428F-A789-0214D432ECF3}" srcId="{97081A36-B2D3-4A7F-8F6C-8D5BE315AD84}" destId="{1B3D5995-69F7-4F4B-B99E-8AB2970C7A65}" srcOrd="1" destOrd="0" parTransId="{CF295152-F57D-4B4B-B30A-42F192D72BC9}" sibTransId="{C913B2FB-8EB3-4FED-A2C9-E39E3179B75C}"/>
    <dgm:cxn modelId="{A7CADDA1-2891-4D13-93D1-BEB5143EBCCF}" type="presOf" srcId="{1B3D5995-69F7-4F4B-B99E-8AB2970C7A65}" destId="{59A76908-EC02-470A-BA35-700954C5C569}" srcOrd="0" destOrd="0" presId="urn:microsoft.com/office/officeart/2005/8/layout/hProcess9"/>
    <dgm:cxn modelId="{C6A4712B-B90C-47D9-BD2F-06FA692849F0}" srcId="{97081A36-B2D3-4A7F-8F6C-8D5BE315AD84}" destId="{46005107-9AE4-418A-A400-062FD0773642}" srcOrd="0" destOrd="0" parTransId="{DBE49E5E-70A5-4F2E-AA1E-48E116BBD081}" sibTransId="{072A009C-11C7-4509-A5C8-CD589DC5896C}"/>
    <dgm:cxn modelId="{570C4822-606A-4541-BEE5-D36E688E45F3}" type="presParOf" srcId="{9E820160-D9A9-4B3D-8C44-F2E28A8EFFCB}" destId="{507195D7-BA32-49D5-A97A-FAE81D3FC0EE}" srcOrd="0" destOrd="0" presId="urn:microsoft.com/office/officeart/2005/8/layout/hProcess9"/>
    <dgm:cxn modelId="{985D909C-9723-45D0-8908-86845027EE19}" type="presParOf" srcId="{9E820160-D9A9-4B3D-8C44-F2E28A8EFFCB}" destId="{DC4B5821-E4E2-461E-8694-B06A4C99011C}" srcOrd="1" destOrd="0" presId="urn:microsoft.com/office/officeart/2005/8/layout/hProcess9"/>
    <dgm:cxn modelId="{C6E0AF4D-9B55-4429-9EAA-0472DD533A9F}" type="presParOf" srcId="{DC4B5821-E4E2-461E-8694-B06A4C99011C}" destId="{742DAF0A-5344-4477-BE15-C6889B2987BC}" srcOrd="0" destOrd="0" presId="urn:microsoft.com/office/officeart/2005/8/layout/hProcess9"/>
    <dgm:cxn modelId="{A169DEDC-35B5-46B6-8C20-BF76BD71AB69}" type="presParOf" srcId="{DC4B5821-E4E2-461E-8694-B06A4C99011C}" destId="{DBB01E25-41AA-4662-BE95-A7F80BF2F959}" srcOrd="1" destOrd="0" presId="urn:microsoft.com/office/officeart/2005/8/layout/hProcess9"/>
    <dgm:cxn modelId="{5A8F43AA-8EE4-43EA-8E02-CE2DAD109A41}" type="presParOf" srcId="{DC4B5821-E4E2-461E-8694-B06A4C99011C}" destId="{59A76908-EC02-470A-BA35-700954C5C569}" srcOrd="2" destOrd="0" presId="urn:microsoft.com/office/officeart/2005/8/layout/hProcess9"/>
    <dgm:cxn modelId="{177932B4-613A-48BC-8524-20CE8BF3A12A}" type="presParOf" srcId="{DC4B5821-E4E2-461E-8694-B06A4C99011C}" destId="{9CB10427-6B4E-4AA2-92B3-05534BA9B5C4}" srcOrd="3" destOrd="0" presId="urn:microsoft.com/office/officeart/2005/8/layout/hProcess9"/>
    <dgm:cxn modelId="{9BA35380-13BE-446D-960A-3DDE85865213}" type="presParOf" srcId="{DC4B5821-E4E2-461E-8694-B06A4C99011C}" destId="{05C5D256-13CE-4F23-A5EE-5DD5BE9DDF4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56323" name="Rectangle 3"/>
          <p:cNvSpPr>
            <a:spLocks noGrp="1" noChangeArrowheads="1"/>
          </p:cNvSpPr>
          <p:nvPr>
            <p:ph type="dt" sz="quarter" idx="1"/>
          </p:nvPr>
        </p:nvSpPr>
        <p:spPr bwMode="auto">
          <a:xfrm>
            <a:off x="5292886"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algn="r" defTabSz="942878">
              <a:defRPr sz="1200">
                <a:latin typeface="Arial" pitchFamily="34" charset="0"/>
              </a:defRPr>
            </a:lvl1pPr>
          </a:lstStyle>
          <a:p>
            <a:pPr>
              <a:defRPr/>
            </a:pPr>
            <a:endParaRPr lang="en-US" dirty="0"/>
          </a:p>
        </p:txBody>
      </p:sp>
      <p:sp>
        <p:nvSpPr>
          <p:cNvPr id="56324" name="Rectangle 4"/>
          <p:cNvSpPr>
            <a:spLocks noGrp="1" noChangeArrowheads="1"/>
          </p:cNvSpPr>
          <p:nvPr>
            <p:ph type="ftr" sz="quarter" idx="2"/>
          </p:nvPr>
        </p:nvSpPr>
        <p:spPr bwMode="auto">
          <a:xfrm>
            <a:off x="1"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56325" name="Rectangle 5"/>
          <p:cNvSpPr>
            <a:spLocks noGrp="1" noChangeArrowheads="1"/>
          </p:cNvSpPr>
          <p:nvPr>
            <p:ph type="sldNum" sz="quarter" idx="3"/>
          </p:nvPr>
        </p:nvSpPr>
        <p:spPr bwMode="auto">
          <a:xfrm>
            <a:off x="5292886"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algn="r" defTabSz="942878">
              <a:defRPr sz="1200">
                <a:latin typeface="Arial" pitchFamily="34" charset="0"/>
              </a:defRPr>
            </a:lvl1pPr>
          </a:lstStyle>
          <a:p>
            <a:pPr>
              <a:defRPr/>
            </a:pPr>
            <a:fld id="{BDA8E995-F35E-41D9-919D-BB2B69DE276C}" type="slidenum">
              <a:rPr lang="en-US"/>
              <a:pPr>
                <a:defRPr/>
              </a:pPr>
              <a:t>‹#›</a:t>
            </a:fld>
            <a:endParaRPr lang="en-US" dirty="0"/>
          </a:p>
        </p:txBody>
      </p:sp>
    </p:spTree>
    <p:extLst>
      <p:ext uri="{BB962C8B-B14F-4D97-AF65-F5344CB8AC3E}">
        <p14:creationId xmlns:p14="http://schemas.microsoft.com/office/powerpoint/2010/main" val="216150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68611" name="Rectangle 3"/>
          <p:cNvSpPr>
            <a:spLocks noGrp="1" noChangeArrowheads="1"/>
          </p:cNvSpPr>
          <p:nvPr>
            <p:ph type="dt" idx="1"/>
          </p:nvPr>
        </p:nvSpPr>
        <p:spPr bwMode="auto">
          <a:xfrm>
            <a:off x="5292886" y="0"/>
            <a:ext cx="4050612" cy="352507"/>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lvl1pPr algn="r" defTabSz="942878">
              <a:defRPr sz="1200">
                <a:latin typeface="Arial" pitchFamily="34" charset="0"/>
              </a:defRPr>
            </a:lvl1pPr>
          </a:lstStyle>
          <a:p>
            <a:pPr>
              <a:defRPr/>
            </a:pPr>
            <a:endParaRPr lang="en-US" dirty="0"/>
          </a:p>
        </p:txBody>
      </p:sp>
      <p:sp>
        <p:nvSpPr>
          <p:cNvPr id="237572" name="Rectangle 4"/>
          <p:cNvSpPr>
            <a:spLocks noGrp="1" noRot="1" noChangeAspect="1" noChangeArrowheads="1" noTextEdit="1"/>
          </p:cNvSpPr>
          <p:nvPr>
            <p:ph type="sldImg" idx="2"/>
          </p:nvPr>
        </p:nvSpPr>
        <p:spPr bwMode="auto">
          <a:xfrm>
            <a:off x="2914650" y="528638"/>
            <a:ext cx="3521075" cy="26416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5408" y="3345809"/>
            <a:ext cx="7474797" cy="3171359"/>
          </a:xfrm>
          <a:prstGeom prst="rect">
            <a:avLst/>
          </a:prstGeom>
          <a:noFill/>
          <a:ln w="9525">
            <a:noFill/>
            <a:miter lim="800000"/>
            <a:headEnd/>
            <a:tailEnd/>
          </a:ln>
          <a:effectLst/>
        </p:spPr>
        <p:txBody>
          <a:bodyPr vert="horz" wrap="square" lIns="94213" tIns="47106" rIns="94213" bIns="471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1"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defTabSz="942878">
              <a:defRPr sz="1200">
                <a:latin typeface="Arial" pitchFamily="34" charset="0"/>
              </a:defRPr>
            </a:lvl1pPr>
          </a:lstStyle>
          <a:p>
            <a:pPr>
              <a:defRPr/>
            </a:pPr>
            <a:endParaRPr lang="en-US" dirty="0"/>
          </a:p>
        </p:txBody>
      </p:sp>
      <p:sp>
        <p:nvSpPr>
          <p:cNvPr id="68615" name="Rectangle 7"/>
          <p:cNvSpPr>
            <a:spLocks noGrp="1" noChangeArrowheads="1"/>
          </p:cNvSpPr>
          <p:nvPr>
            <p:ph type="sldNum" sz="quarter" idx="5"/>
          </p:nvPr>
        </p:nvSpPr>
        <p:spPr bwMode="auto">
          <a:xfrm>
            <a:off x="5292886" y="6691616"/>
            <a:ext cx="4050612" cy="352507"/>
          </a:xfrm>
          <a:prstGeom prst="rect">
            <a:avLst/>
          </a:prstGeom>
          <a:noFill/>
          <a:ln w="9525">
            <a:noFill/>
            <a:miter lim="800000"/>
            <a:headEnd/>
            <a:tailEnd/>
          </a:ln>
          <a:effectLst/>
        </p:spPr>
        <p:txBody>
          <a:bodyPr vert="horz" wrap="square" lIns="94213" tIns="47106" rIns="94213" bIns="47106" numCol="1" anchor="b" anchorCtr="0" compatLnSpc="1">
            <a:prstTxWarp prst="textNoShape">
              <a:avLst/>
            </a:prstTxWarp>
          </a:bodyPr>
          <a:lstStyle>
            <a:lvl1pPr algn="r" defTabSz="942878">
              <a:defRPr sz="1200">
                <a:latin typeface="Arial" pitchFamily="34" charset="0"/>
              </a:defRPr>
            </a:lvl1pPr>
          </a:lstStyle>
          <a:p>
            <a:pPr>
              <a:defRPr/>
            </a:pPr>
            <a:fld id="{BD07A254-1A44-4C10-A643-C98D16209219}" type="slidenum">
              <a:rPr lang="en-US"/>
              <a:pPr>
                <a:defRPr/>
              </a:pPr>
              <a:t>‹#›</a:t>
            </a:fld>
            <a:endParaRPr lang="en-US" dirty="0"/>
          </a:p>
        </p:txBody>
      </p:sp>
    </p:spTree>
    <p:extLst>
      <p:ext uri="{BB962C8B-B14F-4D97-AF65-F5344CB8AC3E}">
        <p14:creationId xmlns:p14="http://schemas.microsoft.com/office/powerpoint/2010/main" val="368063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75001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9587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70191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90306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409884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6978" y="3347012"/>
            <a:ext cx="8291988" cy="3574760"/>
          </a:xfrm>
        </p:spPr>
        <p:txBody>
          <a:bodyPr>
            <a:normAutofit fontScale="25000" lnSpcReduction="20000"/>
          </a:bodyPr>
          <a:lstStyle/>
          <a:p>
            <a:endParaRPr lang="en-US" sz="4800" dirty="0"/>
          </a:p>
          <a:p>
            <a:r>
              <a:rPr lang="en-US" sz="4800" dirty="0"/>
              <a:t>CH2M HILL is one of 5 contract holders of the Defense Threat Reduction Agency’s (DTRA) Biological Threat Reduction Program Integrating Contract (BTRIC), a 5-year base contract with a 5-year option period and an overall ordering capacity of up to $4 billion shared among all contract holders. Other contract holders include Bechtel, AECOM, URS and Black &amp; Veatch.</a:t>
            </a:r>
          </a:p>
          <a:p>
            <a:endParaRPr lang="en-US" sz="4800" dirty="0"/>
          </a:p>
          <a:p>
            <a:r>
              <a:rPr lang="en-US" sz="4800" dirty="0"/>
              <a:t>CH2M HILL was awarded our first BTRIC task order in the Republic of Georgia and began work in the summer of 2010. We are supporting DTRA and the Government of Georgia in completing the biological threat reduction program in the country, including the operational commissioning of a BSL-3 research laboratory, training of scientists, handling equipment and logistics, and various other sustainment activities. We currently have a team in Georgia that recently completed a gap analysis, setting the stage for our next phase of work.</a:t>
            </a:r>
          </a:p>
          <a:p>
            <a:endParaRPr lang="en-US" sz="4800" dirty="0"/>
          </a:p>
          <a:p>
            <a:r>
              <a:rPr lang="en-US" sz="4800" b="1" dirty="0"/>
              <a:t>NOTE:</a:t>
            </a:r>
          </a:p>
          <a:p>
            <a:r>
              <a:rPr lang="en-US" sz="4800" dirty="0"/>
              <a:t>DTRA’s Biological Threat Reduction Program (BTRP) has three objectives:  </a:t>
            </a:r>
          </a:p>
          <a:p>
            <a:pPr marL="516787" indent="-516787"/>
            <a:r>
              <a:rPr lang="en-US" sz="4800" dirty="0"/>
              <a:t>1. Prevent the theft, sale, diversion, or release of pathogens by strengthening biosafety and biosecurity measures at BW-capable facilities.</a:t>
            </a:r>
          </a:p>
          <a:p>
            <a:r>
              <a:rPr lang="en-US" sz="4800" dirty="0"/>
              <a:t>2. Strengthen and enhance recipient state’s existing surveillance systems</a:t>
            </a:r>
          </a:p>
          <a:p>
            <a:r>
              <a:rPr lang="en-US" sz="4800" dirty="0"/>
              <a:t>3. Prevent proliferation of dual-use biological weapons expertise to rogue states and terrorists.</a:t>
            </a:r>
          </a:p>
          <a:p>
            <a:endParaRPr lang="en-US" sz="4800" dirty="0"/>
          </a:p>
          <a:p>
            <a:r>
              <a:rPr lang="en-US" sz="800" dirty="0"/>
              <a:t/>
            </a:r>
            <a:br>
              <a:rPr lang="en-US" sz="800" dirty="0"/>
            </a:br>
            <a:endParaRPr lang="en-US" sz="2800" dirty="0"/>
          </a:p>
          <a:p>
            <a:endParaRPr lang="en-US" sz="2200" dirty="0"/>
          </a:p>
        </p:txBody>
      </p:sp>
      <p:sp>
        <p:nvSpPr>
          <p:cNvPr id="4" name="Slide Number Placeholder 3"/>
          <p:cNvSpPr>
            <a:spLocks noGrp="1"/>
          </p:cNvSpPr>
          <p:nvPr>
            <p:ph type="sldNum" sz="quarter" idx="10"/>
          </p:nvPr>
        </p:nvSpPr>
        <p:spPr/>
        <p:txBody>
          <a:bodyPr/>
          <a:lstStyle/>
          <a:p>
            <a:pPr>
              <a:defRPr/>
            </a:pPr>
            <a:fld id="{1CE8AB62-2511-4EF4-82ED-A5FA343876B4}"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861045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New Image.TIF"/>
          <p:cNvPicPr>
            <a:picLocks noChangeAspect="1"/>
          </p:cNvPicPr>
          <p:nvPr userDrawn="1"/>
        </p:nvPicPr>
        <p:blipFill>
          <a:blip r:embed="rId2" cstate="print"/>
          <a:srcRect/>
          <a:stretch>
            <a:fillRect/>
          </a:stretch>
        </p:blipFill>
        <p:spPr bwMode="auto">
          <a:xfrm>
            <a:off x="1790700" y="5105400"/>
            <a:ext cx="5143500" cy="17145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Untitled.jpg"/>
          <p:cNvPicPr>
            <a:picLocks noChangeAspect="1"/>
          </p:cNvPicPr>
          <p:nvPr userDrawn="1"/>
        </p:nvPicPr>
        <p:blipFill>
          <a:blip r:embed="rId2" cstate="print"/>
          <a:stretch>
            <a:fillRect/>
          </a:stretch>
        </p:blipFill>
        <p:spPr>
          <a:xfrm>
            <a:off x="6324600" y="4876800"/>
            <a:ext cx="2743200" cy="197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7" descr="New Image.TIF"/>
          <p:cNvPicPr>
            <a:picLocks noChangeAspect="1"/>
          </p:cNvPicPr>
          <p:nvPr userDrawn="1"/>
        </p:nvPicPr>
        <p:blipFill>
          <a:blip r:embed="rId3" cstate="print"/>
          <a:srcRect/>
          <a:stretch>
            <a:fillRect/>
          </a:stretch>
        </p:blipFill>
        <p:spPr bwMode="auto">
          <a:xfrm>
            <a:off x="7315200" y="6337300"/>
            <a:ext cx="1562100" cy="520700"/>
          </a:xfrm>
          <a:prstGeom prst="rect">
            <a:avLst/>
          </a:prstGeom>
          <a:noFill/>
          <a:ln w="9525">
            <a:noFill/>
            <a:miter lim="800000"/>
            <a:headEnd/>
            <a:tailEnd/>
          </a:ln>
        </p:spPr>
      </p:pic>
      <p:sp>
        <p:nvSpPr>
          <p:cNvPr id="5" name="Rectangle 10"/>
          <p:cNvSpPr>
            <a:spLocks noChangeArrowheads="1"/>
          </p:cNvSpPr>
          <p:nvPr userDrawn="1"/>
        </p:nvSpPr>
        <p:spPr bwMode="auto">
          <a:xfrm>
            <a:off x="3198813" y="6253163"/>
            <a:ext cx="2608262" cy="412750"/>
          </a:xfrm>
          <a:prstGeom prst="rect">
            <a:avLst/>
          </a:prstGeom>
          <a:noFill/>
          <a:ln w="9525">
            <a:noFill/>
            <a:miter lim="800000"/>
            <a:headEnd/>
            <a:tailEnd/>
          </a:ln>
          <a:effectLst/>
        </p:spPr>
        <p:txBody>
          <a:bodyPr lIns="82479" tIns="41239" rIns="82479" bIns="41239"/>
          <a:lstStyle/>
          <a:p>
            <a:pPr algn="ctr" defTabSz="825500">
              <a:defRPr/>
            </a:pPr>
            <a:r>
              <a:rPr lang="en-US" sz="1300" dirty="0">
                <a:solidFill>
                  <a:srgbClr val="000000"/>
                </a:solidFill>
                <a:latin typeface="Arial" pitchFamily="34" charset="0"/>
              </a:rPr>
              <a:t/>
            </a:r>
            <a:br>
              <a:rPr lang="en-US" sz="1300" dirty="0">
                <a:solidFill>
                  <a:srgbClr val="000000"/>
                </a:solidFill>
                <a:latin typeface="Arial" pitchFamily="34" charset="0"/>
              </a:rPr>
            </a:br>
            <a:r>
              <a:rPr lang="en-US" sz="900" dirty="0">
                <a:solidFill>
                  <a:srgbClr val="000000"/>
                </a:solidFill>
                <a:latin typeface="Arial" pitchFamily="34" charset="0"/>
              </a:rPr>
              <a:t>Confidential - Not For Distribution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649661-F201-4D88-97E4-ABE18BAA7835}" type="datetimeFigureOut">
              <a:rPr lang="en-US" smtClean="0"/>
              <a:pPr/>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CE160-9EC9-4D71-8878-2A1BE08375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2479" tIns="41239" rIns="82479" bIns="41239"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82479" tIns="41239" rIns="82479" bIns="4123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81"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xStyles>
    <p:titleStyle>
      <a:lvl1pPr algn="ctr" defTabSz="825500" rtl="0" eaLnBrk="0" fontAlgn="base" hangingPunct="0">
        <a:spcBef>
          <a:spcPct val="0"/>
        </a:spcBef>
        <a:spcAft>
          <a:spcPct val="0"/>
        </a:spcAft>
        <a:defRPr sz="4000">
          <a:solidFill>
            <a:schemeClr val="tx2"/>
          </a:solidFill>
          <a:latin typeface="+mj-lt"/>
          <a:ea typeface="+mj-ea"/>
          <a:cs typeface="+mj-cs"/>
        </a:defRPr>
      </a:lvl1pPr>
      <a:lvl2pPr algn="ctr" defTabSz="825500" rtl="0" eaLnBrk="0" fontAlgn="base" hangingPunct="0">
        <a:spcBef>
          <a:spcPct val="0"/>
        </a:spcBef>
        <a:spcAft>
          <a:spcPct val="0"/>
        </a:spcAft>
        <a:defRPr sz="4000">
          <a:solidFill>
            <a:schemeClr val="tx2"/>
          </a:solidFill>
          <a:latin typeface="Arial" pitchFamily="34" charset="0"/>
        </a:defRPr>
      </a:lvl2pPr>
      <a:lvl3pPr algn="ctr" defTabSz="825500" rtl="0" eaLnBrk="0" fontAlgn="base" hangingPunct="0">
        <a:spcBef>
          <a:spcPct val="0"/>
        </a:spcBef>
        <a:spcAft>
          <a:spcPct val="0"/>
        </a:spcAft>
        <a:defRPr sz="4000">
          <a:solidFill>
            <a:schemeClr val="tx2"/>
          </a:solidFill>
          <a:latin typeface="Arial" pitchFamily="34" charset="0"/>
        </a:defRPr>
      </a:lvl3pPr>
      <a:lvl4pPr algn="ctr" defTabSz="825500" rtl="0" eaLnBrk="0" fontAlgn="base" hangingPunct="0">
        <a:spcBef>
          <a:spcPct val="0"/>
        </a:spcBef>
        <a:spcAft>
          <a:spcPct val="0"/>
        </a:spcAft>
        <a:defRPr sz="4000">
          <a:solidFill>
            <a:schemeClr val="tx2"/>
          </a:solidFill>
          <a:latin typeface="Arial" pitchFamily="34" charset="0"/>
        </a:defRPr>
      </a:lvl4pPr>
      <a:lvl5pPr algn="ctr" defTabSz="825500" rtl="0" eaLnBrk="0" fontAlgn="base" hangingPunct="0">
        <a:spcBef>
          <a:spcPct val="0"/>
        </a:spcBef>
        <a:spcAft>
          <a:spcPct val="0"/>
        </a:spcAft>
        <a:defRPr sz="4000">
          <a:solidFill>
            <a:schemeClr val="tx2"/>
          </a:solidFill>
          <a:latin typeface="Arial" pitchFamily="34" charset="0"/>
        </a:defRPr>
      </a:lvl5pPr>
      <a:lvl6pPr marL="457200" algn="ctr" defTabSz="825500" rtl="0" fontAlgn="base">
        <a:spcBef>
          <a:spcPct val="0"/>
        </a:spcBef>
        <a:spcAft>
          <a:spcPct val="0"/>
        </a:spcAft>
        <a:defRPr sz="4000">
          <a:solidFill>
            <a:schemeClr val="tx2"/>
          </a:solidFill>
          <a:latin typeface="Arial" pitchFamily="34" charset="0"/>
        </a:defRPr>
      </a:lvl6pPr>
      <a:lvl7pPr marL="914400" algn="ctr" defTabSz="825500" rtl="0" fontAlgn="base">
        <a:spcBef>
          <a:spcPct val="0"/>
        </a:spcBef>
        <a:spcAft>
          <a:spcPct val="0"/>
        </a:spcAft>
        <a:defRPr sz="4000">
          <a:solidFill>
            <a:schemeClr val="tx2"/>
          </a:solidFill>
          <a:latin typeface="Arial" pitchFamily="34" charset="0"/>
        </a:defRPr>
      </a:lvl7pPr>
      <a:lvl8pPr marL="1371600" algn="ctr" defTabSz="825500" rtl="0" fontAlgn="base">
        <a:spcBef>
          <a:spcPct val="0"/>
        </a:spcBef>
        <a:spcAft>
          <a:spcPct val="0"/>
        </a:spcAft>
        <a:defRPr sz="4000">
          <a:solidFill>
            <a:schemeClr val="tx2"/>
          </a:solidFill>
          <a:latin typeface="Arial" pitchFamily="34" charset="0"/>
        </a:defRPr>
      </a:lvl8pPr>
      <a:lvl9pPr marL="1828800" algn="ctr" defTabSz="825500" rtl="0" fontAlgn="base">
        <a:spcBef>
          <a:spcPct val="0"/>
        </a:spcBef>
        <a:spcAft>
          <a:spcPct val="0"/>
        </a:spcAft>
        <a:defRPr sz="4000">
          <a:solidFill>
            <a:schemeClr val="tx2"/>
          </a:solidFill>
          <a:latin typeface="Arial" pitchFamily="34" charset="0"/>
        </a:defRPr>
      </a:lvl9pPr>
    </p:titleStyle>
    <p:bodyStyle>
      <a:lvl1pPr marL="309563" indent="-309563" algn="l" defTabSz="825500" rtl="0" eaLnBrk="0" fontAlgn="base" hangingPunct="0">
        <a:spcBef>
          <a:spcPct val="20000"/>
        </a:spcBef>
        <a:spcAft>
          <a:spcPct val="0"/>
        </a:spcAft>
        <a:buChar char="•"/>
        <a:defRPr sz="2900">
          <a:solidFill>
            <a:schemeClr val="tx1"/>
          </a:solidFill>
          <a:latin typeface="+mn-lt"/>
          <a:ea typeface="+mn-ea"/>
          <a:cs typeface="+mn-cs"/>
        </a:defRPr>
      </a:lvl1pPr>
      <a:lvl2pPr marL="669925" indent="-257175" algn="l" defTabSz="825500" rtl="0" eaLnBrk="0" fontAlgn="base" hangingPunct="0">
        <a:spcBef>
          <a:spcPct val="20000"/>
        </a:spcBef>
        <a:spcAft>
          <a:spcPct val="0"/>
        </a:spcAft>
        <a:buChar char="–"/>
        <a:defRPr sz="2500">
          <a:solidFill>
            <a:schemeClr val="tx1"/>
          </a:solidFill>
          <a:latin typeface="+mn-lt"/>
        </a:defRPr>
      </a:lvl2pPr>
      <a:lvl3pPr marL="1030288" indent="-204788" algn="l" defTabSz="825500" rtl="0" eaLnBrk="0" fontAlgn="base" hangingPunct="0">
        <a:spcBef>
          <a:spcPct val="20000"/>
        </a:spcBef>
        <a:spcAft>
          <a:spcPct val="0"/>
        </a:spcAft>
        <a:buChar char="•"/>
        <a:defRPr sz="2200">
          <a:solidFill>
            <a:schemeClr val="tx1"/>
          </a:solidFill>
          <a:latin typeface="+mn-lt"/>
        </a:defRPr>
      </a:lvl3pPr>
      <a:lvl4pPr marL="1443038" indent="-206375" algn="l" defTabSz="825500" rtl="0" eaLnBrk="0" fontAlgn="base" hangingPunct="0">
        <a:spcBef>
          <a:spcPct val="20000"/>
        </a:spcBef>
        <a:spcAft>
          <a:spcPct val="0"/>
        </a:spcAft>
        <a:buChar char="–"/>
        <a:defRPr>
          <a:solidFill>
            <a:schemeClr val="tx1"/>
          </a:solidFill>
          <a:latin typeface="+mn-lt"/>
        </a:defRPr>
      </a:lvl4pPr>
      <a:lvl5pPr marL="1855788" indent="-206375" algn="l" defTabSz="825500" rtl="0" eaLnBrk="0" fontAlgn="base" hangingPunct="0">
        <a:spcBef>
          <a:spcPct val="20000"/>
        </a:spcBef>
        <a:spcAft>
          <a:spcPct val="0"/>
        </a:spcAft>
        <a:buChar char="»"/>
        <a:defRPr>
          <a:solidFill>
            <a:schemeClr val="tx1"/>
          </a:solidFill>
          <a:latin typeface="+mn-lt"/>
        </a:defRPr>
      </a:lvl5pPr>
      <a:lvl6pPr marL="2312988" indent="-206375" algn="l" defTabSz="825500" rtl="0" fontAlgn="base">
        <a:spcBef>
          <a:spcPct val="20000"/>
        </a:spcBef>
        <a:spcAft>
          <a:spcPct val="0"/>
        </a:spcAft>
        <a:buChar char="»"/>
        <a:defRPr>
          <a:solidFill>
            <a:schemeClr val="tx1"/>
          </a:solidFill>
          <a:latin typeface="+mn-lt"/>
        </a:defRPr>
      </a:lvl6pPr>
      <a:lvl7pPr marL="2770188" indent="-206375" algn="l" defTabSz="825500" rtl="0" fontAlgn="base">
        <a:spcBef>
          <a:spcPct val="20000"/>
        </a:spcBef>
        <a:spcAft>
          <a:spcPct val="0"/>
        </a:spcAft>
        <a:buChar char="»"/>
        <a:defRPr>
          <a:solidFill>
            <a:schemeClr val="tx1"/>
          </a:solidFill>
          <a:latin typeface="+mn-lt"/>
        </a:defRPr>
      </a:lvl7pPr>
      <a:lvl8pPr marL="3227388" indent="-206375" algn="l" defTabSz="825500" rtl="0" fontAlgn="base">
        <a:spcBef>
          <a:spcPct val="20000"/>
        </a:spcBef>
        <a:spcAft>
          <a:spcPct val="0"/>
        </a:spcAft>
        <a:buChar char="»"/>
        <a:defRPr>
          <a:solidFill>
            <a:schemeClr val="tx1"/>
          </a:solidFill>
          <a:latin typeface="+mn-lt"/>
        </a:defRPr>
      </a:lvl8pPr>
      <a:lvl9pPr marL="3684588" indent="-206375" algn="l" defTabSz="825500"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9661-F201-4D88-97E4-ABE18BAA7835}" type="datetimeFigureOut">
              <a:rPr lang="en-US" smtClean="0"/>
              <a:pPr/>
              <a:t>11/26/2017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CE160-9EC9-4D71-8878-2A1BE08375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41450" y="68263"/>
            <a:ext cx="7551738" cy="827087"/>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274638" y="1376363"/>
            <a:ext cx="8648700" cy="47196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62" name="Rectangle 10"/>
          <p:cNvSpPr>
            <a:spLocks noChangeArrowheads="1"/>
          </p:cNvSpPr>
          <p:nvPr/>
        </p:nvSpPr>
        <p:spPr bwMode="auto">
          <a:xfrm>
            <a:off x="3198813" y="6253163"/>
            <a:ext cx="2608262" cy="412750"/>
          </a:xfrm>
          <a:prstGeom prst="rect">
            <a:avLst/>
          </a:prstGeom>
          <a:noFill/>
          <a:ln w="9525">
            <a:noFill/>
            <a:miter lim="800000"/>
            <a:headEnd/>
            <a:tailEnd/>
          </a:ln>
          <a:effectLst/>
        </p:spPr>
        <p:txBody>
          <a:bodyPr lIns="82479" tIns="41239" rIns="82479" bIns="41239"/>
          <a:lstStyle/>
          <a:p>
            <a:pPr algn="ctr" defTabSz="825500">
              <a:defRPr/>
            </a:pPr>
            <a:r>
              <a:rPr lang="en-US" sz="1300" dirty="0">
                <a:solidFill>
                  <a:srgbClr val="000000"/>
                </a:solidFill>
                <a:latin typeface="Arial" pitchFamily="34" charset="0"/>
              </a:rPr>
              <a:t/>
            </a:r>
            <a:br>
              <a:rPr lang="en-US" sz="1300" dirty="0">
                <a:solidFill>
                  <a:srgbClr val="000000"/>
                </a:solidFill>
                <a:latin typeface="Arial" pitchFamily="34" charset="0"/>
              </a:rPr>
            </a:br>
            <a:r>
              <a:rPr lang="en-US" sz="900" dirty="0">
                <a:solidFill>
                  <a:srgbClr val="000000"/>
                </a:solidFill>
                <a:latin typeface="Arial" pitchFamily="34" charset="0"/>
              </a:rPr>
              <a:t>Confidential - Not For Distribution</a:t>
            </a:r>
          </a:p>
        </p:txBody>
      </p:sp>
      <p:pic>
        <p:nvPicPr>
          <p:cNvPr id="9222" name="Picture 7" descr="New Image.TIF"/>
          <p:cNvPicPr>
            <a:picLocks noChangeAspect="1"/>
          </p:cNvPicPr>
          <p:nvPr userDrawn="1"/>
        </p:nvPicPr>
        <p:blipFill>
          <a:blip r:embed="rId5" cstate="print"/>
          <a:srcRect/>
          <a:stretch>
            <a:fillRect/>
          </a:stretch>
        </p:blipFill>
        <p:spPr bwMode="auto">
          <a:xfrm>
            <a:off x="7315200" y="6337300"/>
            <a:ext cx="1562100"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11" r:id="rId1"/>
    <p:sldLayoutId id="2147484712" r:id="rId2"/>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fontAlgn="base">
        <a:spcBef>
          <a:spcPct val="0"/>
        </a:spcBef>
        <a:spcAft>
          <a:spcPct val="0"/>
        </a:spcAft>
        <a:defRPr sz="3600" b="1">
          <a:solidFill>
            <a:schemeClr val="tx2"/>
          </a:solidFill>
          <a:latin typeface="Arial" pitchFamily="34" charset="0"/>
        </a:defRPr>
      </a:lvl6pPr>
      <a:lvl7pPr marL="914400" algn="ctr" rtl="0" fontAlgn="base">
        <a:spcBef>
          <a:spcPct val="0"/>
        </a:spcBef>
        <a:spcAft>
          <a:spcPct val="0"/>
        </a:spcAft>
        <a:defRPr sz="3600" b="1">
          <a:solidFill>
            <a:schemeClr val="tx2"/>
          </a:solidFill>
          <a:latin typeface="Arial" pitchFamily="34" charset="0"/>
        </a:defRPr>
      </a:lvl7pPr>
      <a:lvl8pPr marL="1371600" algn="ctr" rtl="0" fontAlgn="base">
        <a:spcBef>
          <a:spcPct val="0"/>
        </a:spcBef>
        <a:spcAft>
          <a:spcPct val="0"/>
        </a:spcAft>
        <a:defRPr sz="3600" b="1">
          <a:solidFill>
            <a:schemeClr val="tx2"/>
          </a:solidFill>
          <a:latin typeface="Arial" pitchFamily="34" charset="0"/>
        </a:defRPr>
      </a:lvl8pPr>
      <a:lvl9pPr marL="1828800" algn="ctr" rtl="0" fontAlgn="base">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5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image" Target="../media/image25.jpeg"/><Relationship Id="rId1" Type="http://schemas.openxmlformats.org/officeDocument/2006/relationships/slideLayout" Target="../slideLayouts/slideLayout2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latin typeface="Calibri" pitchFamily="34" charset="0"/>
              </a:rPr>
              <a:t>Making the World Safer from Biological Weapons</a:t>
            </a:r>
            <a:r>
              <a:rPr lang="en-US" sz="3600" dirty="0" smtClean="0">
                <a:latin typeface="Calibri" pitchFamily="34" charset="0"/>
              </a:rPr>
              <a:t/>
            </a:r>
            <a:br>
              <a:rPr lang="en-US" sz="3600" dirty="0" smtClean="0">
                <a:latin typeface="Calibri" pitchFamily="34" charset="0"/>
              </a:rPr>
            </a:br>
            <a:r>
              <a:rPr lang="en-US" sz="3600" dirty="0" smtClean="0">
                <a:latin typeface="Calibri" pitchFamily="34" charset="0"/>
              </a:rPr>
              <a:t/>
            </a:r>
            <a:br>
              <a:rPr lang="en-US" sz="3600" dirty="0" smtClean="0">
                <a:latin typeface="Calibri" pitchFamily="34" charset="0"/>
              </a:rPr>
            </a:br>
            <a:r>
              <a:rPr lang="en-US" sz="3200" i="1" dirty="0" smtClean="0">
                <a:latin typeface="Calibri" pitchFamily="34" charset="0"/>
              </a:rPr>
              <a:t>The CH2M HILL Way</a:t>
            </a:r>
            <a:endParaRPr lang="en-US" sz="3200" i="1" dirty="0">
              <a:latin typeface="Calibri" pitchFamily="34" charset="0"/>
            </a:endParaRPr>
          </a:p>
        </p:txBody>
      </p:sp>
      <p:sp>
        <p:nvSpPr>
          <p:cNvPr id="3" name="Subtitle 2"/>
          <p:cNvSpPr>
            <a:spLocks noGrp="1"/>
          </p:cNvSpPr>
          <p:nvPr>
            <p:ph type="subTitle" idx="1"/>
          </p:nvPr>
        </p:nvSpPr>
        <p:spPr>
          <a:xfrm>
            <a:off x="1524000" y="4038600"/>
            <a:ext cx="6400800" cy="1752600"/>
          </a:xfrm>
        </p:spPr>
        <p:txBody>
          <a:bodyPr/>
          <a:lstStyle/>
          <a:p>
            <a:pPr>
              <a:spcBef>
                <a:spcPts val="0"/>
              </a:spcBef>
            </a:pPr>
            <a:endParaRPr lang="en-US" sz="1600" dirty="0" smtClean="0">
              <a:latin typeface="Calibri" pitchFamily="34" charset="0"/>
            </a:endParaRPr>
          </a:p>
          <a:p>
            <a:pPr>
              <a:spcBef>
                <a:spcPts val="0"/>
              </a:spcBef>
            </a:pPr>
            <a:r>
              <a:rPr lang="en-US" sz="1600" dirty="0" smtClean="0">
                <a:latin typeface="Calibri" pitchFamily="34" charset="0"/>
              </a:rPr>
              <a:t>Dr. Mark Morris</a:t>
            </a:r>
          </a:p>
          <a:p>
            <a:pPr>
              <a:spcBef>
                <a:spcPts val="0"/>
              </a:spcBef>
            </a:pPr>
            <a:r>
              <a:rPr lang="en-US" sz="1600" dirty="0" smtClean="0">
                <a:latin typeface="Calibri" pitchFamily="34" charset="0"/>
              </a:rPr>
              <a:t>Senior Vice President</a:t>
            </a:r>
          </a:p>
          <a:p>
            <a:pPr>
              <a:spcBef>
                <a:spcPts val="0"/>
              </a:spcBef>
            </a:pPr>
            <a:r>
              <a:rPr lang="en-US" sz="1600" dirty="0" smtClean="0">
                <a:latin typeface="Calibri" pitchFamily="34" charset="0"/>
              </a:rPr>
              <a:t>Environmental Services Business Group</a:t>
            </a:r>
            <a:endParaRPr lang="en-US" sz="1600" dirty="0">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rgbClr val="92D050"/>
                </a:solidFill>
                <a:latin typeface="Calibri" pitchFamily="34" charset="0"/>
              </a:rPr>
              <a:t>Biological Threat Reduction Integrating Contract</a:t>
            </a:r>
            <a:r>
              <a:rPr lang="en-US" sz="2000" dirty="0" smtClean="0">
                <a:latin typeface="Calibri" pitchFamily="34" charset="0"/>
              </a:rPr>
              <a:t/>
            </a:r>
            <a:br>
              <a:rPr lang="en-US" sz="2000" dirty="0" smtClean="0">
                <a:latin typeface="Calibri" pitchFamily="34" charset="0"/>
              </a:rPr>
            </a:br>
            <a:r>
              <a:rPr lang="en-US" sz="2800" dirty="0" smtClean="0">
                <a:latin typeface="Calibri" pitchFamily="34" charset="0"/>
              </a:rPr>
              <a:t>Questions?</a:t>
            </a:r>
            <a:endParaRPr lang="en-US" sz="2000" dirty="0"/>
          </a:p>
        </p:txBody>
      </p:sp>
      <p:pic>
        <p:nvPicPr>
          <p:cNvPr id="4" name="Picture 3" descr="Sen Luga.jpg"/>
          <p:cNvPicPr>
            <a:picLocks noChangeAspect="1"/>
          </p:cNvPicPr>
          <p:nvPr/>
        </p:nvPicPr>
        <p:blipFill>
          <a:blip r:embed="rId2" cstate="print"/>
          <a:stretch>
            <a:fillRect/>
          </a:stretch>
        </p:blipFill>
        <p:spPr>
          <a:xfrm>
            <a:off x="2667000" y="1066800"/>
            <a:ext cx="4267200" cy="5334000"/>
          </a:xfrm>
          <a:prstGeom prst="rect">
            <a:avLst/>
          </a:prstGeom>
        </p:spPr>
      </p:pic>
      <p:pic>
        <p:nvPicPr>
          <p:cNvPr id="5" name="Picture 4" descr="Picture1.png"/>
          <p:cNvPicPr>
            <a:picLocks noChangeAspect="1"/>
          </p:cNvPicPr>
          <p:nvPr/>
        </p:nvPicPr>
        <p:blipFill>
          <a:blip r:embed="rId3" cstate="email"/>
          <a:stretch>
            <a:fillRect/>
          </a:stretch>
        </p:blipFill>
        <p:spPr>
          <a:xfrm>
            <a:off x="154236" y="5052357"/>
            <a:ext cx="1348443" cy="1348443"/>
          </a:xfrm>
          <a:prstGeom prst="rect">
            <a:avLst/>
          </a:prstGeom>
        </p:spPr>
      </p:pic>
      <p:sp>
        <p:nvSpPr>
          <p:cNvPr id="6"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9</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52563"/>
            <a:ext cx="5257800" cy="4719637"/>
          </a:xfrm>
        </p:spPr>
        <p:txBody>
          <a:bodyPr/>
          <a:lstStyle/>
          <a:p>
            <a:r>
              <a:rPr lang="en-US" sz="2000" dirty="0" smtClean="0">
                <a:latin typeface="Calibri" pitchFamily="34" charset="0"/>
              </a:rPr>
              <a:t>During the Cold War, the Soviet Union was a biological warfare (BW) superpower</a:t>
            </a:r>
          </a:p>
          <a:p>
            <a:r>
              <a:rPr lang="en-US" sz="2000" dirty="0" smtClean="0">
                <a:latin typeface="Calibri" pitchFamily="34" charset="0"/>
              </a:rPr>
              <a:t>Industrial scale BW facilities built to win the </a:t>
            </a:r>
            <a:r>
              <a:rPr lang="en-US" sz="2000" i="1" dirty="0" smtClean="0">
                <a:latin typeface="Calibri" pitchFamily="34" charset="0"/>
              </a:rPr>
              <a:t>germ war </a:t>
            </a:r>
            <a:r>
              <a:rPr lang="en-US" sz="2000" dirty="0" smtClean="0">
                <a:latin typeface="Calibri" pitchFamily="34" charset="0"/>
              </a:rPr>
              <a:t>arms race.</a:t>
            </a:r>
          </a:p>
          <a:p>
            <a:r>
              <a:rPr lang="en-US" sz="2000" dirty="0" smtClean="0">
                <a:latin typeface="Calibri" pitchFamily="34" charset="0"/>
              </a:rPr>
              <a:t>With the collapse of the Soviet Union, world faced with challenge of deadly pathogens at sites left unprotected and vulnerable</a:t>
            </a:r>
          </a:p>
          <a:p>
            <a:r>
              <a:rPr lang="en-US" sz="2000" dirty="0" smtClean="0">
                <a:latin typeface="Calibri" pitchFamily="34" charset="0"/>
              </a:rPr>
              <a:t>The Nunn-Lugar Cooperative Biological Engagement Program implemented to dismantle this massive biological WMD program and refocus it to peaceful purposes</a:t>
            </a:r>
          </a:p>
          <a:p>
            <a:endParaRPr lang="en-US" sz="2000" dirty="0">
              <a:latin typeface="Calibri" pitchFamily="34" charset="0"/>
            </a:endParaRPr>
          </a:p>
        </p:txBody>
      </p:sp>
      <p:sp>
        <p:nvSpPr>
          <p:cNvPr id="5" name="Title 51"/>
          <p:cNvSpPr>
            <a:spLocks noGrp="1"/>
          </p:cNvSpPr>
          <p:nvPr>
            <p:ph type="title"/>
          </p:nvPr>
        </p:nvSpPr>
        <p:spPr>
          <a:xfrm>
            <a:off x="990600" y="68263"/>
            <a:ext cx="7551738"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Cold War Legacy….</a:t>
            </a:r>
            <a:endParaRPr lang="en-US" sz="2400" dirty="0">
              <a:latin typeface="Calibri" pitchFamily="34" charset="0"/>
            </a:endParaRPr>
          </a:p>
        </p:txBody>
      </p:sp>
      <p:sp>
        <p:nvSpPr>
          <p:cNvPr id="8" name="TextBox 7"/>
          <p:cNvSpPr txBox="1"/>
          <p:nvPr/>
        </p:nvSpPr>
        <p:spPr>
          <a:xfrm>
            <a:off x="6180273" y="3429000"/>
            <a:ext cx="1858971" cy="584775"/>
          </a:xfrm>
          <a:prstGeom prst="rect">
            <a:avLst/>
          </a:prstGeom>
          <a:noFill/>
        </p:spPr>
        <p:txBody>
          <a:bodyPr wrap="none" rtlCol="0">
            <a:spAutoFit/>
          </a:bodyPr>
          <a:lstStyle/>
          <a:p>
            <a:pPr algn="ctr"/>
            <a:r>
              <a:rPr lang="en-US" dirty="0" smtClean="0">
                <a:latin typeface="Calibri" pitchFamily="34" charset="0"/>
              </a:rPr>
              <a:t>Soviet BW</a:t>
            </a:r>
          </a:p>
          <a:p>
            <a:pPr algn="ctr"/>
            <a:r>
              <a:rPr lang="en-US" dirty="0" smtClean="0">
                <a:latin typeface="Calibri" pitchFamily="34" charset="0"/>
              </a:rPr>
              <a:t>Production Facilities</a:t>
            </a:r>
            <a:endParaRPr lang="en-US" dirty="0">
              <a:latin typeface="Calibri" pitchFamily="34" charset="0"/>
            </a:endParaRPr>
          </a:p>
        </p:txBody>
      </p:sp>
      <p:sp>
        <p:nvSpPr>
          <p:cNvPr id="13"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1</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14" name="Picture 2" descr="http://www.gwu.edu/~nsarchiv/NSAEBB/NSAEBB315/stepnogorsk_400.jpg"/>
          <p:cNvPicPr>
            <a:picLocks noChangeAspect="1" noChangeArrowheads="1"/>
          </p:cNvPicPr>
          <p:nvPr/>
        </p:nvPicPr>
        <p:blipFill>
          <a:blip r:embed="rId2" cstate="print"/>
          <a:srcRect/>
          <a:stretch>
            <a:fillRect/>
          </a:stretch>
        </p:blipFill>
        <p:spPr bwMode="auto">
          <a:xfrm>
            <a:off x="5791200" y="1371600"/>
            <a:ext cx="2902858" cy="1981200"/>
          </a:xfrm>
          <a:prstGeom prst="rect">
            <a:avLst/>
          </a:prstGeom>
          <a:noFill/>
        </p:spPr>
      </p:pic>
      <p:pic>
        <p:nvPicPr>
          <p:cNvPr id="15" name="Picture 14" descr="plague.jpg"/>
          <p:cNvPicPr>
            <a:picLocks noChangeAspect="1"/>
          </p:cNvPicPr>
          <p:nvPr/>
        </p:nvPicPr>
        <p:blipFill>
          <a:blip r:embed="rId3" cstate="print"/>
          <a:stretch>
            <a:fillRect/>
          </a:stretch>
        </p:blipFill>
        <p:spPr>
          <a:xfrm>
            <a:off x="1143000" y="5105400"/>
            <a:ext cx="1152144" cy="914400"/>
          </a:xfrm>
          <a:prstGeom prst="rect">
            <a:avLst/>
          </a:prstGeom>
        </p:spPr>
      </p:pic>
      <p:pic>
        <p:nvPicPr>
          <p:cNvPr id="16" name="Picture 15" descr="slide.jpg"/>
          <p:cNvPicPr>
            <a:picLocks noChangeAspect="1"/>
          </p:cNvPicPr>
          <p:nvPr/>
        </p:nvPicPr>
        <p:blipFill>
          <a:blip r:embed="rId4" cstate="print"/>
          <a:stretch>
            <a:fillRect/>
          </a:stretch>
        </p:blipFill>
        <p:spPr>
          <a:xfrm>
            <a:off x="2286000" y="5105400"/>
            <a:ext cx="1409700" cy="909484"/>
          </a:xfrm>
          <a:prstGeom prst="rect">
            <a:avLst/>
          </a:prstGeom>
        </p:spPr>
      </p:pic>
      <p:pic>
        <p:nvPicPr>
          <p:cNvPr id="17" name="Picture 16" descr="pox.jpg"/>
          <p:cNvPicPr>
            <a:picLocks noChangeAspect="1"/>
          </p:cNvPicPr>
          <p:nvPr/>
        </p:nvPicPr>
        <p:blipFill>
          <a:blip r:embed="rId5" cstate="print"/>
          <a:stretch>
            <a:fillRect/>
          </a:stretch>
        </p:blipFill>
        <p:spPr>
          <a:xfrm>
            <a:off x="3686502" y="5105400"/>
            <a:ext cx="1219200" cy="914400"/>
          </a:xfrm>
          <a:prstGeom prst="rect">
            <a:avLst/>
          </a:prstGeom>
        </p:spPr>
      </p:pic>
      <p:sp>
        <p:nvSpPr>
          <p:cNvPr id="18" name="TextBox 17"/>
          <p:cNvSpPr txBox="1"/>
          <p:nvPr/>
        </p:nvSpPr>
        <p:spPr>
          <a:xfrm>
            <a:off x="1066800" y="5943600"/>
            <a:ext cx="3810000" cy="338554"/>
          </a:xfrm>
          <a:prstGeom prst="rect">
            <a:avLst/>
          </a:prstGeom>
          <a:noFill/>
        </p:spPr>
        <p:txBody>
          <a:bodyPr wrap="square" rtlCol="0">
            <a:spAutoFit/>
          </a:bodyPr>
          <a:lstStyle/>
          <a:p>
            <a:pPr algn="ctr"/>
            <a:r>
              <a:rPr lang="en-US" dirty="0" smtClean="0">
                <a:latin typeface="Calibri" pitchFamily="34" charset="0"/>
              </a:rPr>
              <a:t>Smallpox              Anthrax               Plague</a:t>
            </a:r>
            <a:endParaRPr lang="en-US" dirty="0">
              <a:latin typeface="Calibri" pitchFamily="34" charset="0"/>
            </a:endParaRPr>
          </a:p>
        </p:txBody>
      </p:sp>
      <p:pic>
        <p:nvPicPr>
          <p:cNvPr id="19" name="Picture 18" descr="ruskie.jpg"/>
          <p:cNvPicPr>
            <a:picLocks noChangeAspect="1"/>
          </p:cNvPicPr>
          <p:nvPr/>
        </p:nvPicPr>
        <p:blipFill>
          <a:blip r:embed="rId6" cstate="print"/>
          <a:srcRect b="11927"/>
          <a:stretch>
            <a:fillRect/>
          </a:stretch>
        </p:blipFill>
        <p:spPr>
          <a:xfrm>
            <a:off x="5715000" y="4114800"/>
            <a:ext cx="1384300" cy="1219200"/>
          </a:xfrm>
          <a:prstGeom prst="rect">
            <a:avLst/>
          </a:prstGeom>
        </p:spPr>
      </p:pic>
      <p:sp>
        <p:nvSpPr>
          <p:cNvPr id="20" name="TextBox 19"/>
          <p:cNvSpPr txBox="1"/>
          <p:nvPr/>
        </p:nvSpPr>
        <p:spPr>
          <a:xfrm>
            <a:off x="5791200" y="5358825"/>
            <a:ext cx="2667000" cy="584775"/>
          </a:xfrm>
          <a:prstGeom prst="rect">
            <a:avLst/>
          </a:prstGeom>
          <a:noFill/>
        </p:spPr>
        <p:txBody>
          <a:bodyPr wrap="square" rtlCol="0">
            <a:spAutoFit/>
          </a:bodyPr>
          <a:lstStyle/>
          <a:p>
            <a:pPr algn="ctr"/>
            <a:r>
              <a:rPr lang="en-US" dirty="0" smtClean="0">
                <a:latin typeface="Calibri" pitchFamily="34" charset="0"/>
              </a:rPr>
              <a:t>Some of the estimated 60,000 people engaged in BW</a:t>
            </a:r>
            <a:endParaRPr lang="en-US" dirty="0">
              <a:latin typeface="Calibri" pitchFamily="34" charset="0"/>
            </a:endParaRPr>
          </a:p>
        </p:txBody>
      </p:sp>
      <p:pic>
        <p:nvPicPr>
          <p:cNvPr id="21" name="Picture 10" descr="http://ts1.mm.bing.net/images/thumbnail.aspx?q=1279528411928&amp;id=5ec12b3568515c64470c7a2ebb2a4b1f"/>
          <p:cNvPicPr>
            <a:picLocks noChangeAspect="1" noChangeArrowheads="1"/>
          </p:cNvPicPr>
          <p:nvPr/>
        </p:nvPicPr>
        <p:blipFill>
          <a:blip r:embed="rId7" cstate="print"/>
          <a:srcRect/>
          <a:stretch>
            <a:fillRect/>
          </a:stretch>
        </p:blipFill>
        <p:spPr bwMode="auto">
          <a:xfrm>
            <a:off x="7086600" y="4114800"/>
            <a:ext cx="1659835" cy="121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76200" y="1981200"/>
          <a:ext cx="31242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Title 51"/>
          <p:cNvSpPr>
            <a:spLocks noGrp="1"/>
          </p:cNvSpPr>
          <p:nvPr>
            <p:ph type="title"/>
          </p:nvPr>
        </p:nvSpPr>
        <p:spPr>
          <a:xfrm>
            <a:off x="457200" y="-76200"/>
            <a:ext cx="8229600" cy="1143000"/>
          </a:xfrm>
        </p:spPr>
        <p:txBody>
          <a:bodyPr/>
          <a:lstStyle/>
          <a:p>
            <a:r>
              <a:rPr lang="en-US" sz="1750" b="1"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b="1" dirty="0" smtClean="0">
                <a:latin typeface="Calibri" pitchFamily="34" charset="0"/>
              </a:rPr>
              <a:t>Growing a New Practice…</a:t>
            </a:r>
            <a:endParaRPr lang="en-US" sz="2400" b="1"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2</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graphicFrame>
        <p:nvGraphicFramePr>
          <p:cNvPr id="29" name="Content Placeholder 28"/>
          <p:cNvGraphicFramePr>
            <a:graphicFrameLocks noGrp="1"/>
          </p:cNvGraphicFramePr>
          <p:nvPr>
            <p:ph idx="1"/>
          </p:nvPr>
        </p:nvGraphicFramePr>
        <p:xfrm>
          <a:off x="2971800" y="1752600"/>
          <a:ext cx="6172200" cy="3200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156136" y="0"/>
            <a:ext cx="80772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 Achieving Sustainable Disease Response Capability - Georgia </a:t>
            </a:r>
            <a:endParaRPr lang="en-US" sz="2400" dirty="0">
              <a:latin typeface="Calibri" pitchFamily="34" charset="0"/>
            </a:endParaRPr>
          </a:p>
        </p:txBody>
      </p:sp>
      <p:sp>
        <p:nvSpPr>
          <p:cNvPr id="11" name="TextBox 10"/>
          <p:cNvSpPr txBox="1"/>
          <p:nvPr/>
        </p:nvSpPr>
        <p:spPr>
          <a:xfrm>
            <a:off x="685800" y="1371600"/>
            <a:ext cx="4614636" cy="307777"/>
          </a:xfrm>
          <a:prstGeom prst="rect">
            <a:avLst/>
          </a:prstGeom>
          <a:noFill/>
        </p:spPr>
        <p:txBody>
          <a:bodyPr wrap="square" rtlCol="0">
            <a:spAutoFit/>
          </a:bodyPr>
          <a:lstStyle/>
          <a:p>
            <a:pPr algn="ctr"/>
            <a:r>
              <a:rPr lang="en-US" sz="1400" b="1" i="1" dirty="0" smtClean="0">
                <a:solidFill>
                  <a:srgbClr val="000000"/>
                </a:solidFill>
                <a:latin typeface="Calibri" pitchFamily="34" charset="0"/>
              </a:rPr>
              <a:t>$150MTask Order covers entire country of Georgia</a:t>
            </a:r>
            <a:endParaRPr lang="en-US" sz="1400" b="1" i="1" dirty="0">
              <a:solidFill>
                <a:srgbClr val="000000"/>
              </a:solidFill>
              <a:latin typeface="Calibri" pitchFamily="34" charset="0"/>
            </a:endParaRPr>
          </a:p>
        </p:txBody>
      </p:sp>
      <p:pic>
        <p:nvPicPr>
          <p:cNvPr id="16" name="Picture 15" descr="Picture1.png"/>
          <p:cNvPicPr>
            <a:picLocks noChangeAspect="1"/>
          </p:cNvPicPr>
          <p:nvPr/>
        </p:nvPicPr>
        <p:blipFill>
          <a:blip r:embed="rId3" cstate="email"/>
          <a:stretch>
            <a:fillRect/>
          </a:stretch>
        </p:blipFill>
        <p:spPr>
          <a:xfrm>
            <a:off x="304800" y="4876800"/>
            <a:ext cx="1348443" cy="1348443"/>
          </a:xfrm>
          <a:prstGeom prst="rect">
            <a:avLst/>
          </a:prstGeom>
        </p:spPr>
      </p:pic>
      <p:sp>
        <p:nvSpPr>
          <p:cNvPr id="51" name="Rectangle 50"/>
          <p:cNvSpPr/>
          <p:nvPr/>
        </p:nvSpPr>
        <p:spPr>
          <a:xfrm>
            <a:off x="5181600" y="1295400"/>
            <a:ext cx="3830198" cy="4793620"/>
          </a:xfrm>
          <a:prstGeom prst="rect">
            <a:avLst/>
          </a:prstGeom>
        </p:spPr>
        <p:txBody>
          <a:bodyPr wrap="square">
            <a:spAutoFit/>
          </a:bodyPr>
          <a:lstStyle/>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CH2M HILL Role: </a:t>
            </a:r>
            <a:r>
              <a:rPr lang="en-US" sz="1800" dirty="0" smtClean="0">
                <a:solidFill>
                  <a:srgbClr val="000000"/>
                </a:solidFill>
                <a:latin typeface="Calibri" pitchFamily="34" charset="0"/>
                <a:cs typeface="Calibri" pitchFamily="34" charset="0"/>
              </a:rPr>
              <a:t>Integrating Contractor</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Team: </a:t>
            </a:r>
            <a:r>
              <a:rPr lang="en-US" sz="1800" dirty="0" smtClean="0">
                <a:solidFill>
                  <a:srgbClr val="000000"/>
                </a:solidFill>
                <a:latin typeface="Calibri" pitchFamily="34" charset="0"/>
                <a:cs typeface="Calibri" pitchFamily="34" charset="0"/>
              </a:rPr>
              <a:t>Battelle Memorial Institute</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Project Achievements: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Securing biological agents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Fixing and commissioning DTRA’s “Crown Jewel”  </a:t>
            </a:r>
            <a:r>
              <a:rPr lang="en-US" sz="1800" dirty="0" err="1" smtClean="0">
                <a:solidFill>
                  <a:srgbClr val="000000"/>
                </a:solidFill>
                <a:latin typeface="Calibri" pitchFamily="34" charset="0"/>
                <a:cs typeface="Calibri" pitchFamily="34" charset="0"/>
              </a:rPr>
              <a:t>Biosafety</a:t>
            </a:r>
            <a:r>
              <a:rPr lang="en-US" sz="1800" dirty="0" smtClean="0">
                <a:solidFill>
                  <a:srgbClr val="000000"/>
                </a:solidFill>
                <a:latin typeface="Calibri" pitchFamily="34" charset="0"/>
                <a:cs typeface="Calibri" pitchFamily="34" charset="0"/>
              </a:rPr>
              <a:t> Level 3 Laboratory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Conducting research and re-employing former </a:t>
            </a:r>
            <a:r>
              <a:rPr lang="en-US" sz="1800" dirty="0" err="1" smtClean="0">
                <a:solidFill>
                  <a:srgbClr val="000000"/>
                </a:solidFill>
                <a:latin typeface="Calibri" pitchFamily="34" charset="0"/>
                <a:cs typeface="Calibri" pitchFamily="34" charset="0"/>
              </a:rPr>
              <a:t>biowarfare</a:t>
            </a:r>
            <a:r>
              <a:rPr lang="en-US" sz="1800" dirty="0" smtClean="0">
                <a:solidFill>
                  <a:srgbClr val="000000"/>
                </a:solidFill>
                <a:latin typeface="Calibri" pitchFamily="34" charset="0"/>
                <a:cs typeface="Calibri" pitchFamily="34" charset="0"/>
              </a:rPr>
              <a:t> scientists</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Training over 2,500 scientists to ensure best practices</a:t>
            </a:r>
          </a:p>
          <a:p>
            <a:pPr marL="461963" indent="-225425">
              <a:spcAft>
                <a:spcPts val="300"/>
              </a:spcAft>
              <a:buFont typeface="Calibri" pitchFamily="34" charset="0"/>
              <a:buChar char="−"/>
            </a:pPr>
            <a:r>
              <a:rPr lang="en-GB" sz="1800" dirty="0" smtClean="0">
                <a:solidFill>
                  <a:srgbClr val="000000"/>
                </a:solidFill>
                <a:latin typeface="Calibri" pitchFamily="34" charset="0"/>
                <a:cs typeface="Calibri" pitchFamily="34" charset="0"/>
              </a:rPr>
              <a:t>Improve </a:t>
            </a:r>
            <a:r>
              <a:rPr lang="en-US" sz="1800" dirty="0" smtClean="0">
                <a:solidFill>
                  <a:srgbClr val="000000"/>
                </a:solidFill>
                <a:latin typeface="Calibri" pitchFamily="34" charset="0"/>
                <a:cs typeface="Calibri" pitchFamily="34" charset="0"/>
              </a:rPr>
              <a:t>response to disease outbreaks – making the world safer !</a:t>
            </a:r>
            <a:endParaRPr lang="en-US" sz="1800" dirty="0">
              <a:solidFill>
                <a:srgbClr val="000000"/>
              </a:solidFill>
              <a:latin typeface="Calibri" pitchFamily="34" charset="0"/>
              <a:cs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3</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0" name="TextBox 9"/>
          <p:cNvSpPr txBox="1"/>
          <p:nvPr/>
        </p:nvSpPr>
        <p:spPr>
          <a:xfrm>
            <a:off x="1066800" y="4343400"/>
            <a:ext cx="3886200" cy="584775"/>
          </a:xfrm>
          <a:prstGeom prst="rect">
            <a:avLst/>
          </a:prstGeom>
          <a:solidFill>
            <a:schemeClr val="bg1">
              <a:alpha val="85000"/>
            </a:schemeClr>
          </a:solidFill>
        </p:spPr>
        <p:txBody>
          <a:bodyPr wrap="square" rtlCol="0">
            <a:spAutoFit/>
          </a:bodyPr>
          <a:lstStyle/>
          <a:p>
            <a:pPr algn="ctr"/>
            <a:r>
              <a:rPr lang="en-US" sz="1600" b="1" i="1" dirty="0" smtClean="0">
                <a:solidFill>
                  <a:srgbClr val="000000"/>
                </a:solidFill>
                <a:latin typeface="Calibri" pitchFamily="34" charset="0"/>
              </a:rPr>
              <a:t>The Richard C. Lugar Center for Public Health Research, Tbilisi, Georgia </a:t>
            </a:r>
            <a:endParaRPr lang="en-US" sz="1600" b="1" i="1" dirty="0">
              <a:solidFill>
                <a:srgbClr val="000000"/>
              </a:solidFill>
              <a:latin typeface="Calibri" pitchFamily="34" charset="0"/>
            </a:endParaRPr>
          </a:p>
        </p:txBody>
      </p:sp>
      <p:pic>
        <p:nvPicPr>
          <p:cNvPr id="1027" name="Picture 1" descr="CRL exterior 004"/>
          <p:cNvPicPr>
            <a:picLocks noChangeAspect="1" noChangeArrowheads="1"/>
          </p:cNvPicPr>
          <p:nvPr/>
        </p:nvPicPr>
        <p:blipFill>
          <a:blip r:embed="rId4" cstate="print"/>
          <a:srcRect/>
          <a:stretch>
            <a:fillRect/>
          </a:stretch>
        </p:blipFill>
        <p:spPr bwMode="auto">
          <a:xfrm>
            <a:off x="838200" y="1676400"/>
            <a:ext cx="4343400" cy="2619430"/>
          </a:xfrm>
          <a:prstGeom prst="rect">
            <a:avLst/>
          </a:prstGeom>
          <a:noFill/>
          <a:ln w="9525">
            <a:noFill/>
            <a:miter lim="800000"/>
            <a:headEnd/>
            <a:tailEnd/>
          </a:ln>
        </p:spPr>
      </p:pic>
      <p:pic>
        <p:nvPicPr>
          <p:cNvPr id="20" name="Picture 19" descr="gg flag.jpg"/>
          <p:cNvPicPr>
            <a:picLocks noChangeAspect="1"/>
          </p:cNvPicPr>
          <p:nvPr/>
        </p:nvPicPr>
        <p:blipFill>
          <a:blip r:embed="rId5" cstate="print"/>
          <a:stretch>
            <a:fillRect/>
          </a:stretch>
        </p:blipFill>
        <p:spPr>
          <a:xfrm>
            <a:off x="1648802" y="5029200"/>
            <a:ext cx="1603732" cy="1066800"/>
          </a:xfrm>
          <a:prstGeom prst="rect">
            <a:avLst/>
          </a:prstGeom>
        </p:spPr>
      </p:pic>
      <p:pic>
        <p:nvPicPr>
          <p:cNvPr id="21" name="Picture 20" descr="data=VLHX1wd2Cgu8wR6jwyh-km8JBWAkEzU4,XYoQU7NV3wL9nfWRudyZjTIA7jgWM3xeA1-odkIiXGrfzNQRfQQR_DmmF-Y2gBZY1oT7PklEgpiAHJsOt5AOEI_AXWXskqsEltoiUGpUUx-O-WyuRtMbtomt2JHmJy-bG6Izw8HQU2jxR9mlCP-BJQuZGtTJTGq4KU7JfdrNHDm-p0bL_Z.png"/>
          <p:cNvPicPr>
            <a:picLocks noChangeAspect="1"/>
          </p:cNvPicPr>
          <p:nvPr/>
        </p:nvPicPr>
        <p:blipFill>
          <a:blip r:embed="rId6" cstate="print"/>
          <a:srcRect b="15232"/>
          <a:stretch>
            <a:fillRect/>
          </a:stretch>
        </p:blipFill>
        <p:spPr>
          <a:xfrm>
            <a:off x="3276600" y="5029200"/>
            <a:ext cx="1905000" cy="107893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219200" y="8731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The CH2M HILL BTRIC Team</a:t>
            </a:r>
            <a:endParaRPr lang="en-US" sz="2400"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0" name="TextBox 9"/>
          <p:cNvSpPr txBox="1"/>
          <p:nvPr/>
        </p:nvSpPr>
        <p:spPr>
          <a:xfrm>
            <a:off x="2590800" y="1066800"/>
            <a:ext cx="4648200" cy="338554"/>
          </a:xfrm>
          <a:prstGeom prst="rect">
            <a:avLst/>
          </a:prstGeom>
          <a:solidFill>
            <a:schemeClr val="bg1">
              <a:alpha val="85000"/>
            </a:schemeClr>
          </a:solidFill>
        </p:spPr>
        <p:txBody>
          <a:bodyPr wrap="square" rtlCol="0">
            <a:spAutoFit/>
          </a:bodyPr>
          <a:lstStyle/>
          <a:p>
            <a:pPr algn="ctr"/>
            <a:r>
              <a:rPr lang="en-US" sz="1600" b="1" i="1" dirty="0" smtClean="0">
                <a:solidFill>
                  <a:srgbClr val="000000"/>
                </a:solidFill>
                <a:latin typeface="Calibri" pitchFamily="34" charset="0"/>
              </a:rPr>
              <a:t>Working the CH2M HILL Way…Every Day!</a:t>
            </a:r>
            <a:endParaRPr lang="en-US" sz="1600" b="1" i="1" dirty="0">
              <a:solidFill>
                <a:srgbClr val="000000"/>
              </a:solidFill>
              <a:latin typeface="Calibri" pitchFamily="34" charset="0"/>
            </a:endParaRPr>
          </a:p>
        </p:txBody>
      </p:sp>
      <p:pic>
        <p:nvPicPr>
          <p:cNvPr id="3074" name="Picture 2"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pic>
        <p:nvPicPr>
          <p:cNvPr id="3076" name="Picture 4"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grpSp>
        <p:nvGrpSpPr>
          <p:cNvPr id="23" name="Group 22"/>
          <p:cNvGrpSpPr/>
          <p:nvPr/>
        </p:nvGrpSpPr>
        <p:grpSpPr>
          <a:xfrm>
            <a:off x="1447800" y="1676400"/>
            <a:ext cx="1371600" cy="1452265"/>
            <a:chOff x="3810000" y="1828800"/>
            <a:chExt cx="1524000" cy="1452265"/>
          </a:xfrm>
        </p:grpSpPr>
        <p:pic>
          <p:nvPicPr>
            <p:cNvPr id="18" name="ctl00_PlaceHolderMain_PictureUrlImage" descr="User Photo"/>
            <p:cNvPicPr/>
            <p:nvPr/>
          </p:nvPicPr>
          <p:blipFill>
            <a:blip r:embed="rId3" cstate="print"/>
            <a:srcRect/>
            <a:stretch>
              <a:fillRect/>
            </a:stretch>
          </p:blipFill>
          <p:spPr bwMode="auto">
            <a:xfrm>
              <a:off x="4114800" y="1828800"/>
              <a:ext cx="990600" cy="990600"/>
            </a:xfrm>
            <a:prstGeom prst="rect">
              <a:avLst/>
            </a:prstGeom>
            <a:noFill/>
            <a:ln w="9525">
              <a:noFill/>
              <a:miter lim="800000"/>
              <a:headEnd/>
              <a:tailEnd/>
            </a:ln>
          </p:spPr>
        </p:pic>
        <p:sp>
          <p:nvSpPr>
            <p:cNvPr id="20" name="TextBox 19"/>
            <p:cNvSpPr txBox="1"/>
            <p:nvPr/>
          </p:nvSpPr>
          <p:spPr>
            <a:xfrm>
              <a:off x="3810000" y="2819400"/>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Arial" charset="0"/>
                </a:rPr>
                <a:t>Scott Smith, Project Manager</a:t>
              </a:r>
              <a:endParaRPr lang="en-US" sz="1200" b="1" i="1" dirty="0">
                <a:solidFill>
                  <a:srgbClr val="000000"/>
                </a:solidFill>
                <a:latin typeface="Arial" charset="0"/>
              </a:endParaRPr>
            </a:p>
          </p:txBody>
        </p:sp>
      </p:grpSp>
      <p:grpSp>
        <p:nvGrpSpPr>
          <p:cNvPr id="22" name="Group 21"/>
          <p:cNvGrpSpPr/>
          <p:nvPr/>
        </p:nvGrpSpPr>
        <p:grpSpPr>
          <a:xfrm>
            <a:off x="1524000" y="3396734"/>
            <a:ext cx="1524000" cy="1600200"/>
            <a:chOff x="1524000" y="2971800"/>
            <a:chExt cx="1524000" cy="1600200"/>
          </a:xfrm>
        </p:grpSpPr>
        <p:pic>
          <p:nvPicPr>
            <p:cNvPr id="19" name="ctl00_PlaceHolderMain_PictureUrlImage" descr="User Photo"/>
            <p:cNvPicPr/>
            <p:nvPr/>
          </p:nvPicPr>
          <p:blipFill>
            <a:blip r:embed="rId4" cstate="print"/>
            <a:srcRect/>
            <a:stretch>
              <a:fillRect/>
            </a:stretch>
          </p:blipFill>
          <p:spPr bwMode="auto">
            <a:xfrm>
              <a:off x="1752600" y="2971800"/>
              <a:ext cx="926782" cy="1143000"/>
            </a:xfrm>
            <a:prstGeom prst="rect">
              <a:avLst/>
            </a:prstGeom>
            <a:noFill/>
            <a:ln w="9525">
              <a:noFill/>
              <a:miter lim="800000"/>
              <a:headEnd/>
              <a:tailEnd/>
            </a:ln>
          </p:spPr>
        </p:pic>
        <p:sp>
          <p:nvSpPr>
            <p:cNvPr id="21" name="TextBox 20"/>
            <p:cNvSpPr txBox="1"/>
            <p:nvPr/>
          </p:nvSpPr>
          <p:spPr>
            <a:xfrm>
              <a:off x="1524000" y="4110335"/>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Peter Cook, </a:t>
              </a:r>
            </a:p>
            <a:p>
              <a:pPr algn="ctr"/>
              <a:r>
                <a:rPr lang="en-US" sz="1200" b="1" i="1" dirty="0" smtClean="0">
                  <a:solidFill>
                    <a:srgbClr val="000000"/>
                  </a:solidFill>
                  <a:latin typeface="Calibri" pitchFamily="34" charset="0"/>
                </a:rPr>
                <a:t>Lead HVAC Engineer</a:t>
              </a:r>
              <a:endParaRPr lang="en-US" sz="1200" b="1" i="1" dirty="0">
                <a:solidFill>
                  <a:srgbClr val="000000"/>
                </a:solidFill>
                <a:latin typeface="Calibri" pitchFamily="34" charset="0"/>
              </a:endParaRPr>
            </a:p>
          </p:txBody>
        </p:sp>
      </p:grpSp>
      <p:sp>
        <p:nvSpPr>
          <p:cNvPr id="24" name="TextBox 23"/>
          <p:cNvSpPr txBox="1"/>
          <p:nvPr/>
        </p:nvSpPr>
        <p:spPr>
          <a:xfrm>
            <a:off x="3200400" y="4535269"/>
            <a:ext cx="15240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Dave Vander Els, </a:t>
            </a:r>
          </a:p>
          <a:p>
            <a:pPr algn="ctr"/>
            <a:r>
              <a:rPr lang="en-US" sz="1200" b="1" i="1" dirty="0" smtClean="0">
                <a:solidFill>
                  <a:srgbClr val="000000"/>
                </a:solidFill>
                <a:latin typeface="Calibri" pitchFamily="34" charset="0"/>
              </a:rPr>
              <a:t>Construction Manager</a:t>
            </a:r>
            <a:endParaRPr lang="en-US" sz="1200" b="1" i="1" dirty="0">
              <a:solidFill>
                <a:srgbClr val="000000"/>
              </a:solidFill>
              <a:latin typeface="Calibri" pitchFamily="34" charset="0"/>
            </a:endParaRPr>
          </a:p>
        </p:txBody>
      </p:sp>
      <p:grpSp>
        <p:nvGrpSpPr>
          <p:cNvPr id="36" name="Group 35"/>
          <p:cNvGrpSpPr/>
          <p:nvPr/>
        </p:nvGrpSpPr>
        <p:grpSpPr>
          <a:xfrm>
            <a:off x="5029200" y="3505200"/>
            <a:ext cx="1524000" cy="1524000"/>
            <a:chOff x="5029200" y="3505200"/>
            <a:chExt cx="1524000" cy="1524000"/>
          </a:xfrm>
        </p:grpSpPr>
        <p:pic>
          <p:nvPicPr>
            <p:cNvPr id="25" name="ctl00_PlaceHolderMain_PictureUrlImage" descr="User Photo"/>
            <p:cNvPicPr/>
            <p:nvPr/>
          </p:nvPicPr>
          <p:blipFill>
            <a:blip r:embed="rId5" cstate="print"/>
            <a:srcRect/>
            <a:stretch>
              <a:fillRect/>
            </a:stretch>
          </p:blipFill>
          <p:spPr bwMode="auto">
            <a:xfrm>
              <a:off x="5334000" y="3505200"/>
              <a:ext cx="914400" cy="1066800"/>
            </a:xfrm>
            <a:prstGeom prst="rect">
              <a:avLst/>
            </a:prstGeom>
            <a:noFill/>
            <a:ln w="9525">
              <a:noFill/>
              <a:miter lim="800000"/>
              <a:headEnd/>
              <a:tailEnd/>
            </a:ln>
          </p:spPr>
        </p:pic>
        <p:sp>
          <p:nvSpPr>
            <p:cNvPr id="26" name="TextBox 25"/>
            <p:cNvSpPr txBox="1"/>
            <p:nvPr/>
          </p:nvSpPr>
          <p:spPr>
            <a:xfrm>
              <a:off x="5029200" y="4567535"/>
              <a:ext cx="1524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Scott Newman.</a:t>
              </a:r>
            </a:p>
            <a:p>
              <a:pPr algn="ctr"/>
              <a:r>
                <a:rPr lang="en-US" sz="1200" b="1" i="1" dirty="0" smtClean="0">
                  <a:solidFill>
                    <a:srgbClr val="000000"/>
                  </a:solidFill>
                  <a:latin typeface="Calibri" pitchFamily="34" charset="0"/>
                </a:rPr>
                <a:t>Commissioning</a:t>
              </a:r>
              <a:endParaRPr lang="en-US" sz="1200" b="1" i="1" dirty="0">
                <a:solidFill>
                  <a:srgbClr val="000000"/>
                </a:solidFill>
                <a:latin typeface="Calibri" pitchFamily="34" charset="0"/>
              </a:endParaRPr>
            </a:p>
          </p:txBody>
        </p:sp>
      </p:grpSp>
      <p:grpSp>
        <p:nvGrpSpPr>
          <p:cNvPr id="31" name="Group 30"/>
          <p:cNvGrpSpPr/>
          <p:nvPr/>
        </p:nvGrpSpPr>
        <p:grpSpPr>
          <a:xfrm>
            <a:off x="6629400" y="1676400"/>
            <a:ext cx="1752600" cy="1713131"/>
            <a:chOff x="4800600" y="1752600"/>
            <a:chExt cx="1752600" cy="1713131"/>
          </a:xfrm>
        </p:grpSpPr>
        <p:pic>
          <p:nvPicPr>
            <p:cNvPr id="29" name="ctl00_PlaceHolderMain_PictureUrlImage" descr="User Photo"/>
            <p:cNvPicPr/>
            <p:nvPr/>
          </p:nvPicPr>
          <p:blipFill>
            <a:blip r:embed="rId6" cstate="print"/>
            <a:srcRect/>
            <a:stretch>
              <a:fillRect/>
            </a:stretch>
          </p:blipFill>
          <p:spPr bwMode="auto">
            <a:xfrm>
              <a:off x="5181600" y="1752600"/>
              <a:ext cx="894715" cy="1066800"/>
            </a:xfrm>
            <a:prstGeom prst="rect">
              <a:avLst/>
            </a:prstGeom>
            <a:noFill/>
            <a:ln w="9525">
              <a:noFill/>
              <a:miter lim="800000"/>
              <a:headEnd/>
              <a:tailEnd/>
            </a:ln>
          </p:spPr>
        </p:pic>
        <p:sp>
          <p:nvSpPr>
            <p:cNvPr id="30" name="TextBox 29"/>
            <p:cNvSpPr txBox="1"/>
            <p:nvPr/>
          </p:nvSpPr>
          <p:spPr>
            <a:xfrm>
              <a:off x="4800600" y="2819400"/>
              <a:ext cx="1752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Elena Aroustamova Georgia Country Manager</a:t>
              </a:r>
              <a:endParaRPr lang="en-US" sz="1200" b="1" i="1" dirty="0">
                <a:solidFill>
                  <a:srgbClr val="000000"/>
                </a:solidFill>
                <a:latin typeface="Calibri" pitchFamily="34" charset="0"/>
              </a:endParaRPr>
            </a:p>
          </p:txBody>
        </p:sp>
      </p:grpSp>
      <p:sp>
        <p:nvSpPr>
          <p:cNvPr id="3078" name="AutoShape 6" descr="data:image/jpeg;base64,/9j/4AAQSkZJRgABAQAAAQABAAD/2wBDAAkGBwgHBgkIBwgKCgkLDRYPDQwMDRsUFRAWIB0iIiAdHx8kKDQsJCYxJx8fLT0tMTU3Ojo6Iys/RD84QzQ5Ojf/2wBDAQoKCg0MDRoPDxo3JR8lNzc3Nzc3Nzc3Nzc3Nzc3Nzc3Nzc3Nzc3Nzc3Nzc3Nzc3Nzc3Nzc3Nzc3Nzc3Nzc3Nzf/wAARCABKAEoDASIAAhEBAxEB/8QAGwAAAgMBAQEAAAAAAAAAAAAABQYCAwQHAQD/xAAwEAABAwMCBQMDAgcAAAAAAAABAAIDBBEhBTESE0FRYTJxgQYUIiMzNEKRobHB0f/EABgBAQEBAQEAAAAAAAAAAAAAAAQDAgEA/8QAHREAAgMBAQEBAQAAAAAAAAAAAAECAxEhMRIiQf/aAAwDAQACEQMRAD8AmDYeVy7Vn8yvmJvl5OfddQ6LlmpgitmHZ5/yjV+lJEI3cKne5WdpVjSqGkzZBYonTCw+UOpQHm3VE4xZrz4UpiKwjA69g1FI2ODASELoQLA+UdiBeACMIkxKBrYft9TjnZj8g5OwBIuOqWBE2SqjYRfOEzbYBP8ARUi+A7F+har62KgpzPPfhuBjclc61MtkrpnsdxMc4kH+6a/rM30+IXxzP9FJfFe/TKTWuaRZHC85gBXzgbYVLg/obFURk201QGyB17WKMQ1AfDZuXPcAAloMJtc565Rn6eANUwvuQ117LFkVmlqpPcD9PVU8A4pXW2Rij1ammFmnfAPZK2swyNqiI7cByLBENKgn+2YXMa4n1fiAR/1GlFfOifp/WDNRND66I32JN+6P4QPS2WqGX3AKNfCzB8I2+iP9UwOm01xaL8t3EfZI0mCRZdNmaHhzSLhwsQkDXNOdp9TYEGJ9yw+OyTW/4QbB7XAL38Sq161VPIkQLbLfpDi2cOHTdD3nHdatNe904s23QrMlw3B5IdmMZUxAuA7hbaNrRGAQG/CF000zg13KDGtPCM7juiAJt4KBLg/j6E9OPFVEjo0ovfwhejxkRvlP82B8Ilfstw4gdr2Qq10/29LJLglo6pA1CvnrpS+pcHObgAACwumr6jqOGFkAOXm5ShUMyZG9fUAl1x5odsqK+vYKLXL05CoeTPuMHBKIUJZywWv/ADDwbW3CwNA7Ipp4JLeX08LM/Cla19DsVUxkYeJGkE/KLRSccTT4whrWQywlsrGkkWJIyiGlx8b44RkDc+EGSTFt4MlG3l08bevDlaPhVhSyqZgVvWcp1KqdVVBe7F8AdlgJvc9RhwVsv7Tj1uqj+4z2TUsD6Y54y0hzPSVFsl8HdbCP05fdYH7rp1F7ceyK0ErWFhshUWy1U/rCxNcKQk0xsjma9tmi6YtJpmww8ziDnvHqGw8JTof4Vx623THoDiYTck47oyikWnJsNgqV1WNgpLnpL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7" name="Group 36"/>
          <p:cNvGrpSpPr/>
          <p:nvPr/>
        </p:nvGrpSpPr>
        <p:grpSpPr>
          <a:xfrm>
            <a:off x="6553200" y="3657600"/>
            <a:ext cx="1905000" cy="1299865"/>
            <a:chOff x="6553200" y="3657600"/>
            <a:chExt cx="1905000" cy="1299865"/>
          </a:xfrm>
        </p:grpSpPr>
        <p:sp>
          <p:nvSpPr>
            <p:cNvPr id="28" name="TextBox 27"/>
            <p:cNvSpPr txBox="1"/>
            <p:nvPr/>
          </p:nvSpPr>
          <p:spPr>
            <a:xfrm>
              <a:off x="6553200" y="4495800"/>
              <a:ext cx="1905000" cy="461665"/>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Rick Farnsworth, PhD</a:t>
              </a:r>
            </a:p>
            <a:p>
              <a:pPr algn="ctr"/>
              <a:r>
                <a:rPr lang="en-US" sz="1200" b="1" i="1" dirty="0" smtClean="0">
                  <a:solidFill>
                    <a:srgbClr val="000000"/>
                  </a:solidFill>
                  <a:latin typeface="Calibri" pitchFamily="34" charset="0"/>
                </a:rPr>
                <a:t>Battelle Science Lead</a:t>
              </a:r>
              <a:endParaRPr lang="en-US" sz="1200" b="1" i="1" dirty="0">
                <a:solidFill>
                  <a:srgbClr val="000000"/>
                </a:solidFill>
                <a:latin typeface="Calibri" pitchFamily="34" charset="0"/>
              </a:endParaRPr>
            </a:p>
          </p:txBody>
        </p:sp>
        <p:pic>
          <p:nvPicPr>
            <p:cNvPr id="3079" name="Picture 7" descr="C:\Users\pkendall\Downloads\rick.jpg"/>
            <p:cNvPicPr>
              <a:picLocks noChangeAspect="1" noChangeArrowheads="1"/>
            </p:cNvPicPr>
            <p:nvPr/>
          </p:nvPicPr>
          <p:blipFill>
            <a:blip r:embed="rId7" cstate="print">
              <a:lum bright="24000" contrast="41000"/>
            </a:blip>
            <a:stretch>
              <a:fillRect/>
            </a:stretch>
          </p:blipFill>
          <p:spPr bwMode="auto">
            <a:xfrm>
              <a:off x="7086600" y="3657600"/>
              <a:ext cx="762000" cy="762000"/>
            </a:xfrm>
            <a:prstGeom prst="rect">
              <a:avLst/>
            </a:prstGeom>
            <a:noFill/>
            <a:ln>
              <a:noFill/>
            </a:ln>
          </p:spPr>
        </p:pic>
      </p:grpSp>
      <p:grpSp>
        <p:nvGrpSpPr>
          <p:cNvPr id="39" name="Group 38"/>
          <p:cNvGrpSpPr/>
          <p:nvPr/>
        </p:nvGrpSpPr>
        <p:grpSpPr>
          <a:xfrm>
            <a:off x="3260834" y="1676400"/>
            <a:ext cx="1371600" cy="1592263"/>
            <a:chOff x="3260834" y="1676400"/>
            <a:chExt cx="1371600" cy="1592263"/>
          </a:xfrm>
        </p:grpSpPr>
        <p:sp>
          <p:nvSpPr>
            <p:cNvPr id="35" name="TextBox 34"/>
            <p:cNvSpPr txBox="1"/>
            <p:nvPr/>
          </p:nvSpPr>
          <p:spPr>
            <a:xfrm>
              <a:off x="3260834" y="2622332"/>
              <a:ext cx="1371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Ray Tyler</a:t>
              </a:r>
            </a:p>
            <a:p>
              <a:pPr algn="ctr"/>
              <a:r>
                <a:rPr lang="en-US" sz="1200" b="1" i="1" dirty="0" smtClean="0">
                  <a:solidFill>
                    <a:srgbClr val="000000"/>
                  </a:solidFill>
                  <a:latin typeface="Calibri" pitchFamily="34" charset="0"/>
                </a:rPr>
                <a:t>BTRIC Program Manager</a:t>
              </a:r>
              <a:endParaRPr lang="en-US" sz="1200" b="1" i="1" dirty="0">
                <a:solidFill>
                  <a:srgbClr val="000000"/>
                </a:solidFill>
                <a:latin typeface="Calibri" pitchFamily="34" charset="0"/>
              </a:endParaRPr>
            </a:p>
          </p:txBody>
        </p:sp>
        <p:pic>
          <p:nvPicPr>
            <p:cNvPr id="38" name="ctl00_PlaceHolderMain_PictureUrlImage" descr="User Photo"/>
            <p:cNvPicPr/>
            <p:nvPr/>
          </p:nvPicPr>
          <p:blipFill>
            <a:blip r:embed="rId8" cstate="print"/>
            <a:srcRect/>
            <a:stretch>
              <a:fillRect/>
            </a:stretch>
          </p:blipFill>
          <p:spPr bwMode="auto">
            <a:xfrm>
              <a:off x="3429001" y="1676400"/>
              <a:ext cx="990599" cy="990600"/>
            </a:xfrm>
            <a:prstGeom prst="rect">
              <a:avLst/>
            </a:prstGeom>
            <a:noFill/>
            <a:ln w="9525">
              <a:noFill/>
              <a:miter lim="800000"/>
              <a:headEnd/>
              <a:tailEnd/>
            </a:ln>
          </p:spPr>
        </p:pic>
      </p:grpSp>
      <p:grpSp>
        <p:nvGrpSpPr>
          <p:cNvPr id="41" name="Group 40"/>
          <p:cNvGrpSpPr/>
          <p:nvPr/>
        </p:nvGrpSpPr>
        <p:grpSpPr>
          <a:xfrm>
            <a:off x="5060732" y="1676400"/>
            <a:ext cx="1371600" cy="1650067"/>
            <a:chOff x="5060732" y="1676400"/>
            <a:chExt cx="1371600" cy="1650067"/>
          </a:xfrm>
        </p:grpSpPr>
        <p:sp>
          <p:nvSpPr>
            <p:cNvPr id="34" name="TextBox 33"/>
            <p:cNvSpPr txBox="1"/>
            <p:nvPr/>
          </p:nvSpPr>
          <p:spPr>
            <a:xfrm>
              <a:off x="5060732" y="2680136"/>
              <a:ext cx="1371600" cy="646331"/>
            </a:xfrm>
            <a:prstGeom prst="rect">
              <a:avLst/>
            </a:prstGeom>
            <a:solidFill>
              <a:schemeClr val="bg1">
                <a:alpha val="52000"/>
              </a:schemeClr>
            </a:solidFill>
          </p:spPr>
          <p:txBody>
            <a:bodyPr wrap="square" rtlCol="0">
              <a:spAutoFit/>
            </a:bodyPr>
            <a:lstStyle/>
            <a:p>
              <a:pPr algn="ctr"/>
              <a:r>
                <a:rPr lang="en-US" sz="1200" b="1" i="1" dirty="0" smtClean="0">
                  <a:solidFill>
                    <a:srgbClr val="000000"/>
                  </a:solidFill>
                  <a:latin typeface="Calibri" pitchFamily="34" charset="0"/>
                </a:rPr>
                <a:t>Kathy Hanna</a:t>
              </a:r>
            </a:p>
            <a:p>
              <a:pPr algn="ctr"/>
              <a:r>
                <a:rPr lang="en-US" sz="1200" b="1" i="1" dirty="0" smtClean="0">
                  <a:solidFill>
                    <a:srgbClr val="000000"/>
                  </a:solidFill>
                  <a:latin typeface="Calibri" pitchFamily="34" charset="0"/>
                </a:rPr>
                <a:t>Deputy Program Manager</a:t>
              </a:r>
              <a:endParaRPr lang="en-US" sz="1200" b="1" i="1" dirty="0">
                <a:solidFill>
                  <a:srgbClr val="000000"/>
                </a:solidFill>
                <a:latin typeface="Calibri" pitchFamily="34" charset="0"/>
              </a:endParaRPr>
            </a:p>
          </p:txBody>
        </p:sp>
        <p:pic>
          <p:nvPicPr>
            <p:cNvPr id="40" name="ctl00_PlaceHolderMain_PictureUrlImage" descr="User Photo"/>
            <p:cNvPicPr/>
            <p:nvPr/>
          </p:nvPicPr>
          <p:blipFill>
            <a:blip r:embed="rId9" cstate="print"/>
            <a:srcRect/>
            <a:stretch>
              <a:fillRect/>
            </a:stretch>
          </p:blipFill>
          <p:spPr bwMode="auto">
            <a:xfrm>
              <a:off x="5334000" y="1676400"/>
              <a:ext cx="878840" cy="1066800"/>
            </a:xfrm>
            <a:prstGeom prst="rect">
              <a:avLst/>
            </a:prstGeom>
            <a:noFill/>
            <a:ln w="9525">
              <a:noFill/>
              <a:miter lim="800000"/>
              <a:headEnd/>
              <a:tailEnd/>
            </a:ln>
          </p:spPr>
        </p:pic>
      </p:grpSp>
      <p:pic>
        <p:nvPicPr>
          <p:cNvPr id="20482" name="Picture 2" descr="David M. Vander Els"/>
          <p:cNvPicPr>
            <a:picLocks noChangeAspect="1" noChangeArrowheads="1"/>
          </p:cNvPicPr>
          <p:nvPr/>
        </p:nvPicPr>
        <p:blipFill>
          <a:blip r:embed="rId10" cstate="print">
            <a:lum bright="12000"/>
          </a:blip>
          <a:srcRect/>
          <a:stretch>
            <a:fillRect/>
          </a:stretch>
        </p:blipFill>
        <p:spPr bwMode="auto">
          <a:xfrm>
            <a:off x="3429000" y="3429000"/>
            <a:ext cx="1066800" cy="1066801"/>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371600" y="6826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Solving the Puzzle</a:t>
            </a:r>
            <a:endParaRPr lang="en-US" sz="2400" dirty="0">
              <a:latin typeface="Calibri" pitchFamily="34" charset="0"/>
            </a:endParaRPr>
          </a:p>
        </p:txBody>
      </p:sp>
      <p:sp>
        <p:nvSpPr>
          <p:cNvPr id="11" name="TextBox 10"/>
          <p:cNvSpPr txBox="1"/>
          <p:nvPr/>
        </p:nvSpPr>
        <p:spPr>
          <a:xfrm>
            <a:off x="2548164" y="1000780"/>
            <a:ext cx="4614636" cy="523220"/>
          </a:xfrm>
          <a:prstGeom prst="rect">
            <a:avLst/>
          </a:prstGeom>
          <a:solidFill>
            <a:schemeClr val="bg1">
              <a:alpha val="52000"/>
            </a:schemeClr>
          </a:solidFill>
        </p:spPr>
        <p:txBody>
          <a:bodyPr wrap="square" rtlCol="0">
            <a:spAutoFit/>
          </a:bodyPr>
          <a:lstStyle/>
          <a:p>
            <a:pPr algn="ctr"/>
            <a:r>
              <a:rPr lang="en-US" sz="1400" b="1" i="1" dirty="0" smtClean="0">
                <a:solidFill>
                  <a:srgbClr val="000000"/>
                </a:solidFill>
                <a:latin typeface="Calibri" pitchFamily="34" charset="0"/>
              </a:rPr>
              <a:t>Fixing and Commissioning A Complex </a:t>
            </a:r>
            <a:r>
              <a:rPr lang="en-US" sz="1400" b="1" i="1" dirty="0" err="1" smtClean="0">
                <a:solidFill>
                  <a:srgbClr val="000000"/>
                </a:solidFill>
                <a:latin typeface="Calibri" pitchFamily="34" charset="0"/>
              </a:rPr>
              <a:t>Biosafety</a:t>
            </a:r>
            <a:r>
              <a:rPr lang="en-US" sz="1400" b="1" i="1" dirty="0" smtClean="0">
                <a:solidFill>
                  <a:srgbClr val="000000"/>
                </a:solidFill>
                <a:latin typeface="Calibri" pitchFamily="34" charset="0"/>
              </a:rPr>
              <a:t> Level  3 Facility while Executing the  Program</a:t>
            </a:r>
            <a:endParaRPr lang="en-US" sz="1400" b="1" i="1" dirty="0">
              <a:solidFill>
                <a:srgbClr val="000000"/>
              </a:solidFill>
              <a:latin typeface="Calibri" pitchFamily="34" charset="0"/>
            </a:endParaRPr>
          </a:p>
        </p:txBody>
      </p:sp>
      <p:sp>
        <p:nvSpPr>
          <p:cNvPr id="51" name="Rectangle 50"/>
          <p:cNvSpPr/>
          <p:nvPr/>
        </p:nvSpPr>
        <p:spPr>
          <a:xfrm>
            <a:off x="5029200" y="1524000"/>
            <a:ext cx="4114800" cy="4555093"/>
          </a:xfrm>
          <a:prstGeom prst="rect">
            <a:avLst/>
          </a:prstGeom>
        </p:spPr>
        <p:txBody>
          <a:bodyPr wrap="square">
            <a:spAutoFit/>
          </a:bodyPr>
          <a:lstStyle/>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Problem: </a:t>
            </a:r>
            <a:r>
              <a:rPr lang="en-US" sz="1800" i="1" dirty="0" smtClean="0">
                <a:solidFill>
                  <a:srgbClr val="000000"/>
                </a:solidFill>
                <a:latin typeface="Calibri" pitchFamily="34" charset="0"/>
                <a:cs typeface="Calibri" pitchFamily="34" charset="0"/>
              </a:rPr>
              <a:t>CH2M HILL  “inherits” $130M design/construction…was not capable of “</a:t>
            </a:r>
            <a:r>
              <a:rPr lang="en-US" sz="1800" i="1" dirty="0" err="1" smtClean="0">
                <a:solidFill>
                  <a:srgbClr val="000000"/>
                </a:solidFill>
                <a:latin typeface="Calibri" pitchFamily="34" charset="0"/>
                <a:cs typeface="Calibri" pitchFamily="34" charset="0"/>
              </a:rPr>
              <a:t>Biosafety</a:t>
            </a:r>
            <a:r>
              <a:rPr lang="en-US" sz="1800" i="1" dirty="0" smtClean="0">
                <a:solidFill>
                  <a:srgbClr val="000000"/>
                </a:solidFill>
                <a:latin typeface="Calibri" pitchFamily="34" charset="0"/>
                <a:cs typeface="Calibri" pitchFamily="34" charset="0"/>
              </a:rPr>
              <a:t> Level 3” work!</a:t>
            </a:r>
          </a:p>
          <a:p>
            <a:pPr marL="461963" lvl="1" indent="-225425">
              <a:spcAft>
                <a:spcPts val="300"/>
              </a:spcAft>
              <a:buSzPct val="100000"/>
              <a:buFont typeface="Calibri" pitchFamily="34" charset="0"/>
              <a:buChar char="−"/>
            </a:pPr>
            <a:r>
              <a:rPr lang="en-US" sz="1800" dirty="0" smtClean="0">
                <a:solidFill>
                  <a:srgbClr val="000000"/>
                </a:solidFill>
                <a:latin typeface="Calibri" pitchFamily="34" charset="0"/>
                <a:cs typeface="Calibri" pitchFamily="34" charset="0"/>
              </a:rPr>
              <a:t>High visibility international program – US Credibility on the line…</a:t>
            </a:r>
          </a:p>
          <a:p>
            <a:pPr marL="461963" lvl="1" indent="-225425">
              <a:spcAft>
                <a:spcPts val="300"/>
              </a:spcAft>
              <a:buSzPct val="100000"/>
              <a:buFont typeface="Calibri" pitchFamily="34" charset="0"/>
              <a:buChar char="−"/>
            </a:pPr>
            <a:r>
              <a:rPr lang="en-US" sz="1800" dirty="0" smtClean="0">
                <a:solidFill>
                  <a:srgbClr val="000000"/>
                </a:solidFill>
                <a:latin typeface="Calibri" pitchFamily="34" charset="0"/>
                <a:cs typeface="Calibri" pitchFamily="34" charset="0"/>
              </a:rPr>
              <a:t>Lots of issues – HVAC, Equipment installed incorrectly, poor construction quality, gaps in floors, etc.</a:t>
            </a:r>
          </a:p>
          <a:p>
            <a:pPr marL="166688" indent="-166688">
              <a:spcAft>
                <a:spcPts val="300"/>
              </a:spcAft>
              <a:buSzPct val="100000"/>
              <a:buFont typeface="Wingdings" pitchFamily="2" charset="2"/>
              <a:buChar char="§"/>
            </a:pPr>
            <a:r>
              <a:rPr lang="en-US" sz="1800" b="1" dirty="0" smtClean="0">
                <a:solidFill>
                  <a:srgbClr val="000000"/>
                </a:solidFill>
                <a:latin typeface="Calibri" pitchFamily="34" charset="0"/>
                <a:cs typeface="Calibri" pitchFamily="34" charset="0"/>
              </a:rPr>
              <a:t>How we did it</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Detailed “gap analysis”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Sat with DTRA to develop approach</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Put the right team on the job</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Integrated the client into the process </a:t>
            </a:r>
          </a:p>
          <a:p>
            <a:pPr marL="461963" indent="-225425">
              <a:spcAft>
                <a:spcPts val="300"/>
              </a:spcAft>
              <a:buFont typeface="Calibri" pitchFamily="34" charset="0"/>
              <a:buChar char="−"/>
            </a:pPr>
            <a:r>
              <a:rPr lang="en-US" sz="1800" dirty="0" smtClean="0">
                <a:solidFill>
                  <a:srgbClr val="000000"/>
                </a:solidFill>
                <a:latin typeface="Calibri" pitchFamily="34" charset="0"/>
                <a:cs typeface="Calibri" pitchFamily="34" charset="0"/>
              </a:rPr>
              <a:t>Focus, focus, focus!</a:t>
            </a:r>
            <a:endParaRPr lang="en-US" sz="1800" dirty="0">
              <a:solidFill>
                <a:srgbClr val="000000"/>
              </a:solidFill>
              <a:latin typeface="Calibri" pitchFamily="34" charset="0"/>
              <a:cs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18" name="Picture 17" descr="Att. 2 Pump house #2 Photo - Broken Line.jpg"/>
          <p:cNvPicPr>
            <a:picLocks noChangeAspect="1"/>
          </p:cNvPicPr>
          <p:nvPr/>
        </p:nvPicPr>
        <p:blipFill>
          <a:blip r:embed="rId3" cstate="print"/>
          <a:srcRect r="20121" b="23333"/>
          <a:stretch>
            <a:fillRect/>
          </a:stretch>
        </p:blipFill>
        <p:spPr>
          <a:xfrm>
            <a:off x="1825487" y="3927987"/>
            <a:ext cx="3127513" cy="2320413"/>
          </a:xfrm>
          <a:prstGeom prst="rect">
            <a:avLst/>
          </a:prstGeom>
        </p:spPr>
      </p:pic>
      <p:pic>
        <p:nvPicPr>
          <p:cNvPr id="19" name="Picture 18" descr="CPHRL13.jpg"/>
          <p:cNvPicPr>
            <a:picLocks noChangeAspect="1"/>
          </p:cNvPicPr>
          <p:nvPr/>
        </p:nvPicPr>
        <p:blipFill>
          <a:blip r:embed="rId4" cstate="print"/>
          <a:stretch>
            <a:fillRect/>
          </a:stretch>
        </p:blipFill>
        <p:spPr>
          <a:xfrm>
            <a:off x="457200" y="1600200"/>
            <a:ext cx="3352800" cy="223769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1"/>
          <p:cNvSpPr>
            <a:spLocks noGrp="1"/>
          </p:cNvSpPr>
          <p:nvPr>
            <p:ph type="title"/>
          </p:nvPr>
        </p:nvSpPr>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Key Airflow Issue Finally Resolved!</a:t>
            </a:r>
            <a:endParaRPr lang="en-US" sz="2400" dirty="0">
              <a:latin typeface="Calibri" pitchFamily="34" charset="0"/>
            </a:endParaRPr>
          </a:p>
        </p:txBody>
      </p:sp>
      <p:pic>
        <p:nvPicPr>
          <p:cNvPr id="13" name="Picture 12" descr="Before Photo - Air Intake.JPG"/>
          <p:cNvPicPr>
            <a:picLocks noChangeAspect="1"/>
          </p:cNvPicPr>
          <p:nvPr/>
        </p:nvPicPr>
        <p:blipFill>
          <a:blip r:embed="rId2" cstate="print"/>
          <a:stretch>
            <a:fillRect/>
          </a:stretch>
        </p:blipFill>
        <p:spPr>
          <a:xfrm>
            <a:off x="457200" y="1600200"/>
            <a:ext cx="3556000" cy="2667000"/>
          </a:xfrm>
          <a:prstGeom prst="rect">
            <a:avLst/>
          </a:prstGeom>
        </p:spPr>
      </p:pic>
      <p:pic>
        <p:nvPicPr>
          <p:cNvPr id="14" name="Picture 13" descr="SAM_8241.jpg"/>
          <p:cNvPicPr>
            <a:picLocks noChangeAspect="1"/>
          </p:cNvPicPr>
          <p:nvPr/>
        </p:nvPicPr>
        <p:blipFill>
          <a:blip r:embed="rId3" cstate="print"/>
          <a:stretch>
            <a:fillRect/>
          </a:stretch>
        </p:blipFill>
        <p:spPr>
          <a:xfrm>
            <a:off x="5588000" y="1676400"/>
            <a:ext cx="3556000" cy="2667000"/>
          </a:xfrm>
          <a:prstGeom prst="rect">
            <a:avLst/>
          </a:prstGeom>
        </p:spPr>
      </p:pic>
      <p:graphicFrame>
        <p:nvGraphicFramePr>
          <p:cNvPr id="15" name="Diagram 14"/>
          <p:cNvGraphicFramePr/>
          <p:nvPr/>
        </p:nvGraphicFramePr>
        <p:xfrm>
          <a:off x="1752600" y="3810000"/>
          <a:ext cx="6172200"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17" name="Oval 16"/>
          <p:cNvSpPr/>
          <p:nvPr/>
        </p:nvSpPr>
        <p:spPr bwMode="auto">
          <a:xfrm>
            <a:off x="6781800" y="1981200"/>
            <a:ext cx="1752600" cy="1219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endParaRPr>
          </a:p>
        </p:txBody>
      </p:sp>
      <p:pic>
        <p:nvPicPr>
          <p:cNvPr id="18" name="ctl00_PlaceHolderMain_PictureUrlImage" descr="User Photo"/>
          <p:cNvPicPr/>
          <p:nvPr/>
        </p:nvPicPr>
        <p:blipFill>
          <a:blip r:embed="rId9" cstate="print"/>
          <a:srcRect/>
          <a:stretch>
            <a:fillRect/>
          </a:stretch>
        </p:blipFill>
        <p:spPr bwMode="auto">
          <a:xfrm>
            <a:off x="4191000" y="2286000"/>
            <a:ext cx="1143000" cy="1371600"/>
          </a:xfrm>
          <a:prstGeom prst="rect">
            <a:avLst/>
          </a:prstGeom>
          <a:noFill/>
          <a:ln w="9525">
            <a:noFill/>
            <a:miter lim="800000"/>
            <a:headEnd/>
            <a:tailEnd/>
          </a:ln>
        </p:spPr>
      </p:pic>
      <p:sp>
        <p:nvSpPr>
          <p:cNvPr id="19" name="Cloud Callout 18"/>
          <p:cNvSpPr/>
          <p:nvPr/>
        </p:nvSpPr>
        <p:spPr bwMode="auto">
          <a:xfrm>
            <a:off x="2286000" y="990600"/>
            <a:ext cx="1447800" cy="990600"/>
          </a:xfrm>
          <a:prstGeom prst="cloudCallout">
            <a:avLst>
              <a:gd name="adj1" fmla="val 92291"/>
              <a:gd name="adj2" fmla="val 9919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How the heck…</a:t>
            </a:r>
          </a:p>
        </p:txBody>
      </p:sp>
      <p:sp>
        <p:nvSpPr>
          <p:cNvPr id="21" name="Cloud Callout 20"/>
          <p:cNvSpPr/>
          <p:nvPr/>
        </p:nvSpPr>
        <p:spPr bwMode="auto">
          <a:xfrm>
            <a:off x="5715000" y="914400"/>
            <a:ext cx="1828800" cy="1143000"/>
          </a:xfrm>
          <a:prstGeom prst="cloudCallout">
            <a:avLst>
              <a:gd name="adj1" fmla="val -81050"/>
              <a:gd name="adj2" fmla="val 8736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Simple...a “wind defender”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p:nvPr/>
        </p:nvSpPr>
        <p:spPr bwMode="auto">
          <a:xfrm>
            <a:off x="533220" y="1210209"/>
            <a:ext cx="3657959" cy="3606690"/>
          </a:xfrm>
          <a:prstGeom prst="horizontalScroll">
            <a:avLst/>
          </a:prstGeom>
          <a:solidFill>
            <a:srgbClr val="9999FF">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i="1" dirty="0" smtClean="0">
                <a:latin typeface="Calibri" pitchFamily="34" charset="0"/>
              </a:rPr>
              <a:t>The remediation of the CPHRL [sic] was a daunting task and was--at times--difficult. Yet, positive attitude and hard work prevailed, and the commissioning and endurance run is a testament to the professionalism of the CPHRL [sic] team</a:t>
            </a:r>
            <a:r>
              <a:rPr lang="en-US" i="1" dirty="0" smtClean="0">
                <a:latin typeface="Calibri" pitchFamily="34" charset="0"/>
              </a:rPr>
              <a:t>.</a:t>
            </a:r>
            <a:r>
              <a:rPr lang="en-US" dirty="0" smtClean="0">
                <a:latin typeface="Calibri" pitchFamily="34" charset="0"/>
              </a:rPr>
              <a:t/>
            </a:r>
            <a:br>
              <a:rPr lang="en-US" dirty="0" smtClean="0">
                <a:latin typeface="Calibri" pitchFamily="34" charset="0"/>
              </a:rPr>
            </a:br>
            <a:r>
              <a:rPr lang="en-US" dirty="0" smtClean="0">
                <a:latin typeface="Calibri" pitchFamily="34" charset="0"/>
              </a:rPr>
              <a:t>Eric Graham, U.S. Army Corps of Engineers</a:t>
            </a:r>
            <a:r>
              <a:rPr kumimoji="0" lang="en-US" b="0" i="0" u="none" strike="noStrike" cap="none" normalizeH="0" baseline="0" dirty="0" smtClean="0">
                <a:ln>
                  <a:noFill/>
                </a:ln>
                <a:solidFill>
                  <a:schemeClr val="tx1"/>
                </a:solidFill>
                <a:effectLst/>
                <a:latin typeface="Calibri" pitchFamily="34" charset="0"/>
              </a:rPr>
              <a:t> </a:t>
            </a:r>
          </a:p>
        </p:txBody>
      </p:sp>
      <p:sp>
        <p:nvSpPr>
          <p:cNvPr id="52" name="Title 51"/>
          <p:cNvSpPr>
            <a:spLocks noGrp="1"/>
          </p:cNvSpPr>
          <p:nvPr>
            <p:ph type="title"/>
          </p:nvPr>
        </p:nvSpPr>
        <p:spPr>
          <a:xfrm>
            <a:off x="1371600" y="68263"/>
            <a:ext cx="7772400" cy="827087"/>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A Delighted Client!</a:t>
            </a:r>
            <a:endParaRPr lang="en-US" sz="2400" dirty="0">
              <a:latin typeface="Calibri" pitchFamily="34" charset="0"/>
            </a:endParaRPr>
          </a:p>
        </p:txBody>
      </p:sp>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3074" name="Picture 2"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pic>
        <p:nvPicPr>
          <p:cNvPr id="3076" name="Picture 4" descr="User Photo"/>
          <p:cNvPicPr>
            <a:picLocks noChangeAspect="1" noChangeArrowheads="1"/>
          </p:cNvPicPr>
          <p:nvPr/>
        </p:nvPicPr>
        <p:blipFill>
          <a:blip r:embed="rId3" cstate="print"/>
          <a:srcRect/>
          <a:stretch>
            <a:fillRect/>
          </a:stretch>
        </p:blipFill>
        <p:spPr bwMode="auto">
          <a:xfrm>
            <a:off x="4387850" y="-10939463"/>
            <a:ext cx="1257300" cy="1371600"/>
          </a:xfrm>
          <a:prstGeom prst="rect">
            <a:avLst/>
          </a:prstGeom>
          <a:noFill/>
        </p:spPr>
      </p:pic>
      <p:sp>
        <p:nvSpPr>
          <p:cNvPr id="2458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descr="Corbis-42-27854989"/>
          <p:cNvPicPr>
            <a:picLocks noChangeAspect="1" noChangeArrowheads="1"/>
          </p:cNvPicPr>
          <p:nvPr/>
        </p:nvPicPr>
        <p:blipFill>
          <a:blip r:embed="rId4" cstate="print"/>
          <a:srcRect/>
          <a:stretch>
            <a:fillRect/>
          </a:stretch>
        </p:blipFill>
        <p:spPr bwMode="auto">
          <a:xfrm>
            <a:off x="4876800" y="1752600"/>
            <a:ext cx="3762375" cy="2643624"/>
          </a:xfrm>
          <a:prstGeom prst="rect">
            <a:avLst/>
          </a:prstGeom>
          <a:noFill/>
        </p:spPr>
      </p:pic>
      <p:sp>
        <p:nvSpPr>
          <p:cNvPr id="24583" name="Rectangle 7"/>
          <p:cNvSpPr>
            <a:spLocks noChangeArrowheads="1"/>
          </p:cNvSpPr>
          <p:nvPr/>
        </p:nvSpPr>
        <p:spPr bwMode="auto">
          <a:xfrm>
            <a:off x="4114800" y="4576971"/>
            <a:ext cx="487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a:t>
            </a: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rom Left to Right – US Ambassador in Georgia - John R. Bass </a:t>
            </a:r>
            <a:endParaRPr kumimoji="0" lang="en-US" sz="1200" b="1" i="0" u="none" strike="noStrike" cap="none" normalizeH="0" baseline="0" dirty="0" smtClean="0">
              <a:ln>
                <a:noFill/>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The Prime Minister of Georgia – </a:t>
            </a:r>
            <a:r>
              <a:rPr kumimoji="0" lang="en-US" sz="1400" b="1" i="0" u="none" strike="noStrike" cap="none" normalizeH="0" baseline="0" dirty="0" err="1" smtClean="0">
                <a:ln>
                  <a:noFill/>
                </a:ln>
                <a:effectLst/>
                <a:latin typeface="Calibri" pitchFamily="34" charset="0"/>
                <a:ea typeface="Times New Roman" pitchFamily="18" charset="0"/>
                <a:cs typeface="Times New Roman" pitchFamily="18" charset="0"/>
              </a:rPr>
              <a:t>Nikoloz</a:t>
            </a: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1400" b="1" i="0" u="none" strike="noStrike" cap="none" normalizeH="0" baseline="0" dirty="0" err="1" smtClean="0">
                <a:ln>
                  <a:noFill/>
                </a:ln>
                <a:effectLst/>
                <a:latin typeface="Calibri" pitchFamily="34" charset="0"/>
                <a:ea typeface="Times New Roman" pitchFamily="18" charset="0"/>
                <a:cs typeface="Times New Roman" pitchFamily="18" charset="0"/>
              </a:rPr>
              <a:t>Gilauri</a:t>
            </a:r>
            <a:endParaRPr kumimoji="0" lang="en-US" sz="1200" b="1" i="0" u="none" strike="noStrike" cap="none" normalizeH="0" baseline="0" dirty="0" smtClean="0">
              <a:ln>
                <a:noFill/>
              </a:ln>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Calibri" pitchFamily="34" charset="0"/>
                <a:ea typeface="Times New Roman" pitchFamily="18" charset="0"/>
                <a:cs typeface="Times New Roman" pitchFamily="18" charset="0"/>
              </a:rPr>
              <a:t>Assistant Secretary of Defense for Nuclear, Chemical, and Biological Defense Programs - Andrew C. Weber</a:t>
            </a:r>
            <a:endParaRPr kumimoji="0" lang="en-US" sz="3200" b="1" i="0" u="none" strike="noStrike" cap="none" normalizeH="0" baseline="0" dirty="0" smtClean="0">
              <a:ln>
                <a:noFill/>
              </a:ln>
              <a:effectLst/>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1143000" y="0"/>
            <a:ext cx="8229600" cy="1143000"/>
          </a:xfrm>
        </p:spPr>
        <p:txBody>
          <a:bodyPr/>
          <a:lstStyle/>
          <a:p>
            <a:r>
              <a:rPr lang="en-US" sz="1750" dirty="0" smtClean="0">
                <a:solidFill>
                  <a:srgbClr val="92D050"/>
                </a:solidFill>
                <a:latin typeface="Calibri" pitchFamily="34" charset="0"/>
              </a:rPr>
              <a:t>Biological Threat Reduction Integrating Contract</a:t>
            </a:r>
            <a:r>
              <a:rPr lang="en-US" dirty="0" smtClean="0">
                <a:latin typeface="Calibri" pitchFamily="34" charset="0"/>
              </a:rPr>
              <a:t/>
            </a:r>
            <a:br>
              <a:rPr lang="en-US" dirty="0" smtClean="0">
                <a:latin typeface="Calibri" pitchFamily="34" charset="0"/>
              </a:rPr>
            </a:br>
            <a:r>
              <a:rPr lang="en-US" sz="2400" dirty="0" smtClean="0">
                <a:latin typeface="Calibri" pitchFamily="34" charset="0"/>
              </a:rPr>
              <a:t>Contributing to the DTRA Mission</a:t>
            </a:r>
            <a:br>
              <a:rPr lang="en-US" sz="2400" dirty="0" smtClean="0">
                <a:latin typeface="Calibri" pitchFamily="34" charset="0"/>
              </a:rPr>
            </a:br>
            <a:endParaRPr lang="en-US" sz="2400" dirty="0">
              <a:latin typeface="Calibri" pitchFamily="34" charset="0"/>
            </a:endParaRPr>
          </a:p>
        </p:txBody>
      </p:sp>
      <p:sp>
        <p:nvSpPr>
          <p:cNvPr id="12" name="Content Placeholder 11"/>
          <p:cNvSpPr>
            <a:spLocks noGrp="1"/>
          </p:cNvSpPr>
          <p:nvPr>
            <p:ph idx="1"/>
          </p:nvPr>
        </p:nvSpPr>
        <p:spPr>
          <a:xfrm>
            <a:off x="1295400" y="1112837"/>
            <a:ext cx="5562600" cy="4525963"/>
          </a:xfrm>
        </p:spPr>
        <p:txBody>
          <a:bodyPr/>
          <a:lstStyle/>
          <a:p>
            <a:pPr>
              <a:spcAft>
                <a:spcPts val="300"/>
              </a:spcAft>
            </a:pPr>
            <a:r>
              <a:rPr lang="en-US" sz="2000" dirty="0" smtClean="0">
                <a:solidFill>
                  <a:srgbClr val="000000"/>
                </a:solidFill>
                <a:latin typeface="Calibri" pitchFamily="34" charset="0"/>
                <a:cs typeface="Calibri" pitchFamily="34" charset="0"/>
              </a:rPr>
              <a:t>Thousands of disease samples now secured in new facility – preventing unauthorized distribution </a:t>
            </a:r>
          </a:p>
          <a:p>
            <a:pPr>
              <a:spcAft>
                <a:spcPts val="300"/>
              </a:spcAft>
            </a:pPr>
            <a:r>
              <a:rPr lang="en-US" sz="2000" dirty="0" smtClean="0">
                <a:solidFill>
                  <a:srgbClr val="000000"/>
                </a:solidFill>
                <a:latin typeface="Calibri" pitchFamily="34" charset="0"/>
                <a:cs typeface="Calibri" pitchFamily="34" charset="0"/>
              </a:rPr>
              <a:t>CH2M HILL “solved the puzzle” and commissioned the extraordinarily complex Richard C. Lugar Center for Public Health Research – delighting the client and setting the standard for the entire program</a:t>
            </a:r>
          </a:p>
          <a:p>
            <a:pPr>
              <a:spcAft>
                <a:spcPts val="300"/>
              </a:spcAft>
            </a:pPr>
            <a:r>
              <a:rPr lang="en-US" sz="2000" dirty="0" smtClean="0">
                <a:solidFill>
                  <a:srgbClr val="000000"/>
                </a:solidFill>
                <a:latin typeface="Calibri" pitchFamily="34" charset="0"/>
                <a:cs typeface="Calibri" pitchFamily="34" charset="0"/>
              </a:rPr>
              <a:t>Focusing the efforts of thousands of Georgian scientists towards peaceful purposes and fighting dangerous diseases</a:t>
            </a:r>
          </a:p>
          <a:p>
            <a:pPr>
              <a:spcAft>
                <a:spcPts val="300"/>
              </a:spcAft>
            </a:pPr>
            <a:r>
              <a:rPr lang="en-US" sz="2000" dirty="0" smtClean="0">
                <a:solidFill>
                  <a:srgbClr val="000000"/>
                </a:solidFill>
                <a:latin typeface="Calibri" pitchFamily="34" charset="0"/>
                <a:cs typeface="Calibri" pitchFamily="34" charset="0"/>
              </a:rPr>
              <a:t>Established meaningful research capability to carry the project into the future</a:t>
            </a:r>
          </a:p>
          <a:p>
            <a:pPr>
              <a:spcAft>
                <a:spcPts val="300"/>
              </a:spcAft>
            </a:pPr>
            <a:endParaRPr lang="en-US" sz="2000" dirty="0" smtClean="0">
              <a:solidFill>
                <a:srgbClr val="000000"/>
              </a:solidFill>
              <a:latin typeface="Calibri" pitchFamily="34" charset="0"/>
              <a:cs typeface="Calibri" pitchFamily="34" charset="0"/>
            </a:endParaRPr>
          </a:p>
          <a:p>
            <a:endParaRPr lang="en-US" sz="2000" dirty="0"/>
          </a:p>
        </p:txBody>
      </p:sp>
      <p:pic>
        <p:nvPicPr>
          <p:cNvPr id="16" name="Picture 15" descr="Picture1.png"/>
          <p:cNvPicPr>
            <a:picLocks noChangeAspect="1"/>
          </p:cNvPicPr>
          <p:nvPr/>
        </p:nvPicPr>
        <p:blipFill>
          <a:blip r:embed="rId3" cstate="email"/>
          <a:stretch>
            <a:fillRect/>
          </a:stretch>
        </p:blipFill>
        <p:spPr>
          <a:xfrm>
            <a:off x="154236" y="5052357"/>
            <a:ext cx="1348443" cy="1348443"/>
          </a:xfrm>
          <a:prstGeom prst="rect">
            <a:avLst/>
          </a:prstGeom>
        </p:spPr>
      </p:pic>
      <p:sp>
        <p:nvSpPr>
          <p:cNvPr id="17" name="Slide Number Placeholder 4"/>
          <p:cNvSpPr txBox="1">
            <a:spLocks/>
          </p:cNvSpPr>
          <p:nvPr/>
        </p:nvSpPr>
        <p:spPr>
          <a:xfrm>
            <a:off x="152400" y="6216650"/>
            <a:ext cx="1716088" cy="412750"/>
          </a:xfrm>
          <a:prstGeom prst="rect">
            <a:avLst/>
          </a:prstGeom>
          <a:noFill/>
        </p:spPr>
        <p:txBody>
          <a:bodyPr/>
          <a:lstStyle/>
          <a:p>
            <a:pPr marL="0" marR="0" lvl="0" indent="0" algn="l" defTabSz="8255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smtClean="0">
              <a:ln>
                <a:noFill/>
              </a:ln>
              <a:solidFill>
                <a:schemeClr val="tx1"/>
              </a:solidFill>
              <a:effectLst/>
              <a:uLnTx/>
              <a:uFillTx/>
              <a:latin typeface="Arial" charset="0"/>
              <a:ea typeface="+mn-ea"/>
              <a:cs typeface="+mn-cs"/>
            </a:endParaRPr>
          </a:p>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charset="0"/>
                <a:ea typeface="+mn-ea"/>
                <a:cs typeface="+mn-cs"/>
              </a:rPr>
              <a:t>Page </a:t>
            </a:r>
            <a:fld id="{AB7E74FB-E0A1-4606-9DBD-7E6D3D8DC747}"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825500" rtl="0" eaLnBrk="0" fontAlgn="base" latinLnBrk="0" hangingPunct="0">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28674" name="Picture 2" descr="Photo"/>
          <p:cNvPicPr>
            <a:picLocks noChangeAspect="1" noChangeArrowheads="1"/>
          </p:cNvPicPr>
          <p:nvPr/>
        </p:nvPicPr>
        <p:blipFill>
          <a:blip r:embed="rId4" cstate="print"/>
          <a:srcRect/>
          <a:stretch>
            <a:fillRect/>
          </a:stretch>
        </p:blipFill>
        <p:spPr bwMode="auto">
          <a:xfrm>
            <a:off x="6858000" y="1641242"/>
            <a:ext cx="1981200" cy="1489863"/>
          </a:xfrm>
          <a:prstGeom prst="rect">
            <a:avLst/>
          </a:prstGeom>
          <a:noFill/>
        </p:spPr>
      </p:pic>
      <p:pic>
        <p:nvPicPr>
          <p:cNvPr id="1026" name="Picture 2" descr="IMG_8390"/>
          <p:cNvPicPr>
            <a:picLocks noChangeAspect="1" noChangeArrowheads="1"/>
          </p:cNvPicPr>
          <p:nvPr/>
        </p:nvPicPr>
        <p:blipFill>
          <a:blip r:embed="rId5" cstate="print"/>
          <a:srcRect/>
          <a:stretch>
            <a:fillRect/>
          </a:stretch>
        </p:blipFill>
        <p:spPr bwMode="auto">
          <a:xfrm>
            <a:off x="6858000" y="3165242"/>
            <a:ext cx="1981200" cy="14829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wide design template">
  <a:themeElements>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orldwid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Worldwid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orldwid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orldwid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orldwid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orldwid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orldwid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orldwid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orldwid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orldwid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orldwid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orldwid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orldwid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orldwide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design template</Template>
  <TotalTime>16457</TotalTime>
  <Words>664</Words>
  <Application>Microsoft Office PowerPoint</Application>
  <PresentationFormat>Letter Paper (8.5x11 in)</PresentationFormat>
  <Paragraphs>182</Paragraphs>
  <Slides>10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Times New Roman</vt:lpstr>
      <vt:lpstr>Wingdings</vt:lpstr>
      <vt:lpstr>Custom Design</vt:lpstr>
      <vt:lpstr>1_Custom Design</vt:lpstr>
      <vt:lpstr>1_Worldwide design template</vt:lpstr>
      <vt:lpstr>Making the World Safer from Biological Weapons  The CH2M HILL Way</vt:lpstr>
      <vt:lpstr>Biological Threat Reduction Integrating Contract Cold War Legacy….</vt:lpstr>
      <vt:lpstr>Biological Threat Reduction Integrating Contract Growing a New Practice…</vt:lpstr>
      <vt:lpstr>Biological Threat Reduction Integrating Contract  Achieving Sustainable Disease Response Capability - Georgia </vt:lpstr>
      <vt:lpstr>Biological Threat Reduction Integrating Contract The CH2M HILL BTRIC Team</vt:lpstr>
      <vt:lpstr>Biological Threat Reduction Integrating Contract Solving the Puzzle</vt:lpstr>
      <vt:lpstr>Biological Threat Reduction Integrating Contract Key Airflow Issue Finally Resolved!</vt:lpstr>
      <vt:lpstr>Biological Threat Reduction Integrating Contract A Delighted Client!</vt:lpstr>
      <vt:lpstr>Biological Threat Reduction Integrating Contract Contributing to the DTRA Mission </vt:lpstr>
      <vt:lpstr>Biological Threat Reduction Integrating Contract Questions?</vt:lpstr>
    </vt:vector>
  </TitlesOfParts>
  <Company>CH2M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CH2M HILL</dc:creator>
  <cp:lastModifiedBy>Потребител на Windows</cp:lastModifiedBy>
  <cp:revision>628</cp:revision>
  <cp:lastPrinted>2005-03-23T21:46:38Z</cp:lastPrinted>
  <dcterms:created xsi:type="dcterms:W3CDTF">2005-01-31T16:25:00Z</dcterms:created>
  <dcterms:modified xsi:type="dcterms:W3CDTF">2017-11-26T15:56:59Z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3143251</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_TemplateID">
    <vt:lpwstr>TC010875761033</vt:lpwstr>
  </property>
</Properties>
</file>