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heme/themeOverride1.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theme/themeOverride2.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ppt/theme/themeOverride3.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2.xml" ContentType="application/vnd.openxmlformats-officedocument.presentationml.notesSlide+xml"/>
  <Override PartName="/ppt/tags/tag90.xml" ContentType="application/vnd.openxmlformats-officedocument.presentationml.tags+xml"/>
  <Override PartName="/ppt/notesSlides/notesSlide3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3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0.xml" ContentType="application/vnd.openxmlformats-officedocument.presentationml.notesSlide+xml"/>
  <Override PartName="/ppt/tags/tag110.xml" ContentType="application/vnd.openxmlformats-officedocument.presentationml.tags+xml"/>
  <Override PartName="/ppt/notesSlides/notesSlide41.xml" ContentType="application/vnd.openxmlformats-officedocument.presentationml.notesSlide+xml"/>
  <Override PartName="/ppt/tags/tag111.xml" ContentType="application/vnd.openxmlformats-officedocument.presentationml.tags+xml"/>
  <Override PartName="/ppt/notesSlides/notesSlide42.xml" ContentType="application/vnd.openxmlformats-officedocument.presentationml.notesSlide+xml"/>
  <Override PartName="/ppt/tags/tag112.xml" ContentType="application/vnd.openxmlformats-officedocument.presentationml.tags+xml"/>
  <Override PartName="/ppt/notesSlides/notesSlide43.xml" ContentType="application/vnd.openxmlformats-officedocument.presentationml.notesSlide+xml"/>
  <Override PartName="/ppt/tags/tag113.xml" ContentType="application/vnd.openxmlformats-officedocument.presentationml.tags+xml"/>
  <Override PartName="/ppt/notesSlides/notesSlide44.xml" ContentType="application/vnd.openxmlformats-officedocument.presentationml.notesSlide+xml"/>
  <Override PartName="/ppt/tags/tag114.xml" ContentType="application/vnd.openxmlformats-officedocument.presentationml.tags+xml"/>
  <Override PartName="/ppt/notesSlides/notesSlide45.xml" ContentType="application/vnd.openxmlformats-officedocument.presentationml.notesSlide+xml"/>
  <Override PartName="/ppt/tags/tag115.xml" ContentType="application/vnd.openxmlformats-officedocument.presentationml.tags+xml"/>
  <Override PartName="/ppt/notesSlides/notesSlide46.xml" ContentType="application/vnd.openxmlformats-officedocument.presentationml.notesSlide+xml"/>
  <Override PartName="/ppt/tags/tag116.xml" ContentType="application/vnd.openxmlformats-officedocument.presentationml.tags+xml"/>
  <Override PartName="/ppt/notesSlides/notesSlide47.xml" ContentType="application/vnd.openxmlformats-officedocument.presentationml.notesSlide+xml"/>
  <Override PartName="/ppt/tags/tag117.xml" ContentType="application/vnd.openxmlformats-officedocument.presentationml.tags+xml"/>
  <Override PartName="/ppt/notesSlides/notesSlide48.xml" ContentType="application/vnd.openxmlformats-officedocument.presentationml.notesSlide+xml"/>
  <Override PartName="/ppt/tags/tag118.xml" ContentType="application/vnd.openxmlformats-officedocument.presentationml.tags+xml"/>
  <Override PartName="/ppt/notesSlides/notesSlide4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50.xml" ContentType="application/vnd.openxmlformats-officedocument.presentationml.notesSlide+xml"/>
  <Override PartName="/ppt/tags/tag122.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374" r:id="rId2"/>
    <p:sldId id="381" r:id="rId3"/>
    <p:sldId id="367" r:id="rId4"/>
    <p:sldId id="382" r:id="rId5"/>
    <p:sldId id="383" r:id="rId6"/>
    <p:sldId id="384" r:id="rId7"/>
    <p:sldId id="373" r:id="rId8"/>
    <p:sldId id="391" r:id="rId9"/>
    <p:sldId id="392" r:id="rId10"/>
    <p:sldId id="385" r:id="rId11"/>
    <p:sldId id="386" r:id="rId12"/>
    <p:sldId id="387" r:id="rId13"/>
    <p:sldId id="396" r:id="rId14"/>
    <p:sldId id="334" r:id="rId15"/>
    <p:sldId id="355" r:id="rId16"/>
    <p:sldId id="378" r:id="rId17"/>
    <p:sldId id="356" r:id="rId18"/>
    <p:sldId id="361" r:id="rId19"/>
    <p:sldId id="369" r:id="rId20"/>
    <p:sldId id="343" r:id="rId21"/>
    <p:sldId id="397" r:id="rId22"/>
    <p:sldId id="342" r:id="rId23"/>
    <p:sldId id="344" r:id="rId24"/>
    <p:sldId id="388" r:id="rId25"/>
    <p:sldId id="269" r:id="rId26"/>
    <p:sldId id="301" r:id="rId27"/>
    <p:sldId id="271" r:id="rId28"/>
    <p:sldId id="273" r:id="rId29"/>
    <p:sldId id="272" r:id="rId30"/>
    <p:sldId id="275" r:id="rId31"/>
    <p:sldId id="350" r:id="rId32"/>
    <p:sldId id="398" r:id="rId33"/>
    <p:sldId id="363" r:id="rId34"/>
    <p:sldId id="393" r:id="rId35"/>
    <p:sldId id="379" r:id="rId36"/>
    <p:sldId id="380" r:id="rId37"/>
    <p:sldId id="349" r:id="rId38"/>
    <p:sldId id="357" r:id="rId39"/>
    <p:sldId id="358" r:id="rId40"/>
    <p:sldId id="389" r:id="rId41"/>
    <p:sldId id="305" r:id="rId42"/>
    <p:sldId id="279" r:id="rId43"/>
    <p:sldId id="310" r:id="rId44"/>
    <p:sldId id="351" r:id="rId45"/>
    <p:sldId id="352" r:id="rId46"/>
    <p:sldId id="330" r:id="rId47"/>
    <p:sldId id="353" r:id="rId48"/>
    <p:sldId id="368" r:id="rId49"/>
    <p:sldId id="370" r:id="rId50"/>
    <p:sldId id="324" r:id="rId51"/>
    <p:sldId id="390" r:id="rId52"/>
    <p:sldId id="365" r:id="rId53"/>
  </p:sldIdLst>
  <p:sldSz cx="9144000" cy="6858000" type="screen4x3"/>
  <p:notesSz cx="6797675" cy="9926638"/>
  <p:custDataLst>
    <p:tags r:id="rId56"/>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Webbe" initials="JW" lastIdx="21" clrIdx="0"/>
  <p:cmAuthor id="1" name="Katie Clifford" initials="KC" lastIdx="25" clrIdx="1"/>
  <p:cmAuthor id="2" name="Farhana Haque" initials="FH" lastIdx="1" clrIdx="2"/>
  <p:cmAuthor id="3" name="Selena Scaglione " initials="SS" lastIdx="21" clrIdx="3"/>
  <p:cmAuthor id="4" name="Norma Castillo" initials="NC" lastIdx="35" clrIdx="4"/>
  <p:cmAuthor id="5" name="Deborah Keplinger (Contractor)" initials="DK" lastIdx="10" clrIdx="5"/>
  <p:cmAuthor id="6" name="Victoria Buckle" initials="VB"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a:srgbClr val="FFDB69"/>
    <a:srgbClr val="80A6FC"/>
    <a:srgbClr val="857FFD"/>
    <a:srgbClr val="918485"/>
    <a:srgbClr val="F2F2F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74" autoAdjust="0"/>
    <p:restoredTop sz="92071" autoAdjust="0"/>
  </p:normalViewPr>
  <p:slideViewPr>
    <p:cSldViewPr>
      <p:cViewPr>
        <p:scale>
          <a:sx n="150" d="100"/>
          <a:sy n="150" d="100"/>
        </p:scale>
        <p:origin x="2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74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3FAAF-4C4E-4227-9910-B61C7970595F}"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GB"/>
        </a:p>
      </dgm:t>
    </dgm:pt>
    <dgm:pt modelId="{134A9B01-6CD6-462F-87C3-BBEC28531BF9}">
      <dgm:prSet phldrT="[Text]" custT="1"/>
      <dgm:spPr>
        <a:solidFill>
          <a:srgbClr val="F5C201"/>
        </a:solidFill>
      </dgm:spPr>
      <dgm:t>
        <a:bodyPr/>
        <a:lstStyle/>
        <a:p>
          <a:pPr algn="ctr"/>
          <a:r>
            <a:rPr lang="en-GB" sz="4400" dirty="0" smtClean="0">
              <a:latin typeface="Calibri" panose="020F0502020204030204" pitchFamily="34" charset="0"/>
            </a:rPr>
            <a:t>Safety Information</a:t>
          </a:r>
          <a:endParaRPr lang="en-GB" sz="4400" dirty="0">
            <a:latin typeface="Calibri" panose="020F0502020204030204" pitchFamily="34" charset="0"/>
          </a:endParaRPr>
        </a:p>
      </dgm:t>
    </dgm:pt>
    <dgm:pt modelId="{C6B7C0FC-6782-4763-BE92-4B66D54D6AAA}" type="parTrans" cxnId="{E42DE6D0-5AA5-4891-9BD9-5018202F50CA}">
      <dgm:prSet/>
      <dgm:spPr/>
      <dgm:t>
        <a:bodyPr/>
        <a:lstStyle/>
        <a:p>
          <a:pPr algn="ctr"/>
          <a:endParaRPr lang="en-GB"/>
        </a:p>
      </dgm:t>
    </dgm:pt>
    <dgm:pt modelId="{E38D1E6C-9F89-4745-A996-AEF7A6294FE4}" type="sibTrans" cxnId="{E42DE6D0-5AA5-4891-9BD9-5018202F50CA}">
      <dgm:prSet/>
      <dgm:spPr/>
      <dgm:t>
        <a:bodyPr/>
        <a:lstStyle/>
        <a:p>
          <a:pPr algn="ctr"/>
          <a:endParaRPr lang="en-GB"/>
        </a:p>
      </dgm:t>
    </dgm:pt>
    <dgm:pt modelId="{F033C93C-0D9C-4CC8-9409-7E2FD7873E05}">
      <dgm:prSet phldrT="[Text]" custT="1"/>
      <dgm:spPr>
        <a:ln>
          <a:solidFill>
            <a:srgbClr val="526DB0"/>
          </a:solidFill>
        </a:ln>
      </dgm:spPr>
      <dgm:t>
        <a:bodyPr/>
        <a:lstStyle/>
        <a:p>
          <a:pPr algn="ctr"/>
          <a:r>
            <a:rPr lang="en-GB" sz="2400" dirty="0" smtClean="0">
              <a:latin typeface="Calibri" panose="020F0502020204030204" pitchFamily="34" charset="0"/>
            </a:rPr>
            <a:t>Adverse Events</a:t>
          </a:r>
          <a:endParaRPr lang="en-GB" sz="2400" dirty="0">
            <a:latin typeface="Calibri" panose="020F0502020204030204" pitchFamily="34" charset="0"/>
          </a:endParaRPr>
        </a:p>
      </dgm:t>
    </dgm:pt>
    <dgm:pt modelId="{3A434CE8-ECF3-43BA-A992-BE1BC87961C9}" type="parTrans" cxnId="{CB4D20F7-A0E5-40DF-9AD5-58D90A0946E8}">
      <dgm:prSet/>
      <dgm:spPr>
        <a:ln>
          <a:solidFill>
            <a:srgbClr val="F5C201"/>
          </a:solidFill>
        </a:ln>
      </dgm:spPr>
      <dgm:t>
        <a:bodyPr/>
        <a:lstStyle/>
        <a:p>
          <a:pPr algn="ctr"/>
          <a:endParaRPr lang="en-GB"/>
        </a:p>
      </dgm:t>
    </dgm:pt>
    <dgm:pt modelId="{C2C5C0CE-A107-4861-88F8-63D0F18AE933}" type="sibTrans" cxnId="{CB4D20F7-A0E5-40DF-9AD5-58D90A0946E8}">
      <dgm:prSet/>
      <dgm:spPr/>
      <dgm:t>
        <a:bodyPr/>
        <a:lstStyle/>
        <a:p>
          <a:pPr algn="ctr"/>
          <a:endParaRPr lang="en-GB"/>
        </a:p>
      </dgm:t>
    </dgm:pt>
    <dgm:pt modelId="{6FF97755-9E2F-4112-8D14-C80C2FC1FE0C}">
      <dgm:prSet phldrT="[Text]" custT="1"/>
      <dgm:spPr>
        <a:ln>
          <a:solidFill>
            <a:srgbClr val="7A7A7A"/>
          </a:solidFill>
        </a:ln>
      </dgm:spPr>
      <dgm:t>
        <a:bodyPr/>
        <a:lstStyle/>
        <a:p>
          <a:pPr algn="ctr"/>
          <a:r>
            <a:rPr lang="en-GB" sz="2400" dirty="0" smtClean="0">
              <a:latin typeface="Calibri" panose="020F0502020204030204" pitchFamily="34" charset="0"/>
            </a:rPr>
            <a:t>Special Situation Reports </a:t>
          </a:r>
          <a:endParaRPr lang="en-GB" sz="2400" dirty="0">
            <a:latin typeface="Calibri" panose="020F0502020204030204" pitchFamily="34" charset="0"/>
          </a:endParaRPr>
        </a:p>
      </dgm:t>
    </dgm:pt>
    <dgm:pt modelId="{AC62F023-B53C-481C-A43F-14C1B9F1AB7D}" type="parTrans" cxnId="{9063A6F6-B050-4800-9DAD-89DCDE8A7825}">
      <dgm:prSet/>
      <dgm:spPr>
        <a:ln>
          <a:solidFill>
            <a:srgbClr val="F5C201"/>
          </a:solidFill>
        </a:ln>
      </dgm:spPr>
      <dgm:t>
        <a:bodyPr/>
        <a:lstStyle/>
        <a:p>
          <a:pPr algn="ctr"/>
          <a:endParaRPr lang="en-GB"/>
        </a:p>
      </dgm:t>
    </dgm:pt>
    <dgm:pt modelId="{132C7548-F615-4AFD-B2C4-B59267906F31}" type="sibTrans" cxnId="{9063A6F6-B050-4800-9DAD-89DCDE8A7825}">
      <dgm:prSet/>
      <dgm:spPr/>
      <dgm:t>
        <a:bodyPr/>
        <a:lstStyle/>
        <a:p>
          <a:pPr algn="ctr"/>
          <a:endParaRPr lang="en-GB"/>
        </a:p>
      </dgm:t>
    </dgm:pt>
    <dgm:pt modelId="{4CE75F9B-8DFE-4685-9947-93DB46EBBDAC}">
      <dgm:prSet phldrT="[Text]" custT="1"/>
      <dgm:spPr>
        <a:ln>
          <a:solidFill>
            <a:srgbClr val="7A7A7A"/>
          </a:solidFill>
        </a:ln>
      </dgm:spPr>
      <dgm:t>
        <a:bodyPr/>
        <a:lstStyle/>
        <a:p>
          <a:pPr algn="ctr"/>
          <a:r>
            <a:rPr lang="en-GB" sz="2400" dirty="0" smtClean="0"/>
            <a:t>Other </a:t>
          </a:r>
          <a:r>
            <a:rPr lang="en-GB" sz="2400" dirty="0" smtClean="0">
              <a:latin typeface="Calibri" panose="020F0502020204030204" pitchFamily="34" charset="0"/>
            </a:rPr>
            <a:t>Safety</a:t>
          </a:r>
          <a:r>
            <a:rPr lang="en-GB" sz="2400" dirty="0" smtClean="0"/>
            <a:t> Information</a:t>
          </a:r>
          <a:endParaRPr lang="en-GB" sz="2400" dirty="0"/>
        </a:p>
      </dgm:t>
    </dgm:pt>
    <dgm:pt modelId="{C8676125-D8FD-4667-9909-BF11F17BB4FB}" type="parTrans" cxnId="{9587495B-BE42-4EC3-95A3-FF121B7775DC}">
      <dgm:prSet/>
      <dgm:spPr>
        <a:ln>
          <a:solidFill>
            <a:srgbClr val="F5C201"/>
          </a:solidFill>
        </a:ln>
      </dgm:spPr>
      <dgm:t>
        <a:bodyPr/>
        <a:lstStyle/>
        <a:p>
          <a:pPr algn="ctr"/>
          <a:endParaRPr lang="en-GB"/>
        </a:p>
      </dgm:t>
    </dgm:pt>
    <dgm:pt modelId="{F7268639-1E0B-4B8F-AF43-12C12D1AAF82}" type="sibTrans" cxnId="{9587495B-BE42-4EC3-95A3-FF121B7775DC}">
      <dgm:prSet/>
      <dgm:spPr/>
      <dgm:t>
        <a:bodyPr/>
        <a:lstStyle/>
        <a:p>
          <a:pPr algn="ctr"/>
          <a:endParaRPr lang="en-GB"/>
        </a:p>
      </dgm:t>
    </dgm:pt>
    <dgm:pt modelId="{631B059B-7A81-4C05-B6F7-AC3D0508EFE9}" type="pres">
      <dgm:prSet presAssocID="{8303FAAF-4C4E-4227-9910-B61C7970595F}" presName="diagram" presStyleCnt="0">
        <dgm:presLayoutVars>
          <dgm:chPref val="1"/>
          <dgm:dir/>
          <dgm:animOne val="branch"/>
          <dgm:animLvl val="lvl"/>
          <dgm:resizeHandles/>
        </dgm:presLayoutVars>
      </dgm:prSet>
      <dgm:spPr/>
      <dgm:t>
        <a:bodyPr/>
        <a:lstStyle/>
        <a:p>
          <a:endParaRPr lang="en-GB"/>
        </a:p>
      </dgm:t>
    </dgm:pt>
    <dgm:pt modelId="{3D6F67A4-A24C-43D2-9519-7CB6F4A0D604}" type="pres">
      <dgm:prSet presAssocID="{134A9B01-6CD6-462F-87C3-BBEC28531BF9}" presName="root" presStyleCnt="0"/>
      <dgm:spPr/>
    </dgm:pt>
    <dgm:pt modelId="{BC34426F-45BB-4040-AF40-82A86ECA4056}" type="pres">
      <dgm:prSet presAssocID="{134A9B01-6CD6-462F-87C3-BBEC28531BF9}" presName="rootComposite" presStyleCnt="0"/>
      <dgm:spPr/>
    </dgm:pt>
    <dgm:pt modelId="{0AE51889-33E7-4E3D-A6A2-A3E081430637}" type="pres">
      <dgm:prSet presAssocID="{134A9B01-6CD6-462F-87C3-BBEC28531BF9}" presName="rootText" presStyleLbl="node1" presStyleIdx="0" presStyleCnt="1" custScaleX="239865"/>
      <dgm:spPr/>
      <dgm:t>
        <a:bodyPr/>
        <a:lstStyle/>
        <a:p>
          <a:endParaRPr lang="en-GB"/>
        </a:p>
      </dgm:t>
    </dgm:pt>
    <dgm:pt modelId="{27A53E8C-4D70-4950-9EFD-20420D3BEACF}" type="pres">
      <dgm:prSet presAssocID="{134A9B01-6CD6-462F-87C3-BBEC28531BF9}" presName="rootConnector" presStyleLbl="node1" presStyleIdx="0" presStyleCnt="1"/>
      <dgm:spPr/>
      <dgm:t>
        <a:bodyPr/>
        <a:lstStyle/>
        <a:p>
          <a:endParaRPr lang="en-GB"/>
        </a:p>
      </dgm:t>
    </dgm:pt>
    <dgm:pt modelId="{278B1C71-3053-434F-9437-D27BC01F8821}" type="pres">
      <dgm:prSet presAssocID="{134A9B01-6CD6-462F-87C3-BBEC28531BF9}" presName="childShape" presStyleCnt="0"/>
      <dgm:spPr/>
    </dgm:pt>
    <dgm:pt modelId="{7C80B365-71C4-4148-9DE9-C9FBF51E1924}" type="pres">
      <dgm:prSet presAssocID="{3A434CE8-ECF3-43BA-A992-BE1BC87961C9}" presName="Name13" presStyleLbl="parChTrans1D2" presStyleIdx="0" presStyleCnt="3"/>
      <dgm:spPr/>
      <dgm:t>
        <a:bodyPr/>
        <a:lstStyle/>
        <a:p>
          <a:endParaRPr lang="en-GB"/>
        </a:p>
      </dgm:t>
    </dgm:pt>
    <dgm:pt modelId="{6A74B55B-239E-4CB5-AEE5-A699B1FAA435}" type="pres">
      <dgm:prSet presAssocID="{F033C93C-0D9C-4CC8-9409-7E2FD7873E05}" presName="childText" presStyleLbl="bgAcc1" presStyleIdx="0" presStyleCnt="3" custScaleX="208547" custScaleY="61850">
        <dgm:presLayoutVars>
          <dgm:bulletEnabled val="1"/>
        </dgm:presLayoutVars>
      </dgm:prSet>
      <dgm:spPr/>
      <dgm:t>
        <a:bodyPr/>
        <a:lstStyle/>
        <a:p>
          <a:endParaRPr lang="en-GB"/>
        </a:p>
      </dgm:t>
    </dgm:pt>
    <dgm:pt modelId="{3200C705-C297-4C66-A881-C19FCC9ECB6E}" type="pres">
      <dgm:prSet presAssocID="{AC62F023-B53C-481C-A43F-14C1B9F1AB7D}" presName="Name13" presStyleLbl="parChTrans1D2" presStyleIdx="1" presStyleCnt="3"/>
      <dgm:spPr/>
      <dgm:t>
        <a:bodyPr/>
        <a:lstStyle/>
        <a:p>
          <a:endParaRPr lang="en-GB"/>
        </a:p>
      </dgm:t>
    </dgm:pt>
    <dgm:pt modelId="{7A348F12-E388-4232-9275-DDD708945C0B}" type="pres">
      <dgm:prSet presAssocID="{6FF97755-9E2F-4112-8D14-C80C2FC1FE0C}" presName="childText" presStyleLbl="bgAcc1" presStyleIdx="1" presStyleCnt="3" custScaleX="208547" custScaleY="58667" custLinFactNeighborY="70695">
        <dgm:presLayoutVars>
          <dgm:bulletEnabled val="1"/>
        </dgm:presLayoutVars>
      </dgm:prSet>
      <dgm:spPr/>
      <dgm:t>
        <a:bodyPr/>
        <a:lstStyle/>
        <a:p>
          <a:endParaRPr lang="en-GB"/>
        </a:p>
      </dgm:t>
    </dgm:pt>
    <dgm:pt modelId="{936B202D-2EA6-4FB6-9486-5E9A4663C7C1}" type="pres">
      <dgm:prSet presAssocID="{C8676125-D8FD-4667-9909-BF11F17BB4FB}" presName="Name13" presStyleLbl="parChTrans1D2" presStyleIdx="2" presStyleCnt="3"/>
      <dgm:spPr/>
      <dgm:t>
        <a:bodyPr/>
        <a:lstStyle/>
        <a:p>
          <a:endParaRPr lang="en-GB"/>
        </a:p>
      </dgm:t>
    </dgm:pt>
    <dgm:pt modelId="{4F6D4D49-7A32-4B16-A6E9-F2F944317E14}" type="pres">
      <dgm:prSet presAssocID="{4CE75F9B-8DFE-4685-9947-93DB46EBBDAC}" presName="childText" presStyleLbl="bgAcc1" presStyleIdx="2" presStyleCnt="3" custScaleX="208547" custScaleY="55916" custLinFactNeighborY="70695">
        <dgm:presLayoutVars>
          <dgm:bulletEnabled val="1"/>
        </dgm:presLayoutVars>
      </dgm:prSet>
      <dgm:spPr/>
      <dgm:t>
        <a:bodyPr/>
        <a:lstStyle/>
        <a:p>
          <a:endParaRPr lang="en-GB"/>
        </a:p>
      </dgm:t>
    </dgm:pt>
  </dgm:ptLst>
  <dgm:cxnLst>
    <dgm:cxn modelId="{14BA4D59-54D8-4B7B-9048-9E97FE0B24F7}" type="presOf" srcId="{AC62F023-B53C-481C-A43F-14C1B9F1AB7D}" destId="{3200C705-C297-4C66-A881-C19FCC9ECB6E}" srcOrd="0" destOrd="0" presId="urn:microsoft.com/office/officeart/2005/8/layout/hierarchy3"/>
    <dgm:cxn modelId="{27529A03-78CE-4491-A31F-8EAA689A0F9D}" type="presOf" srcId="{134A9B01-6CD6-462F-87C3-BBEC28531BF9}" destId="{0AE51889-33E7-4E3D-A6A2-A3E081430637}" srcOrd="0" destOrd="0" presId="urn:microsoft.com/office/officeart/2005/8/layout/hierarchy3"/>
    <dgm:cxn modelId="{77AECDA6-3CAA-4736-9062-15E4067EF319}" type="presOf" srcId="{C8676125-D8FD-4667-9909-BF11F17BB4FB}" destId="{936B202D-2EA6-4FB6-9486-5E9A4663C7C1}" srcOrd="0" destOrd="0" presId="urn:microsoft.com/office/officeart/2005/8/layout/hierarchy3"/>
    <dgm:cxn modelId="{9063A6F6-B050-4800-9DAD-89DCDE8A7825}" srcId="{134A9B01-6CD6-462F-87C3-BBEC28531BF9}" destId="{6FF97755-9E2F-4112-8D14-C80C2FC1FE0C}" srcOrd="1" destOrd="0" parTransId="{AC62F023-B53C-481C-A43F-14C1B9F1AB7D}" sibTransId="{132C7548-F615-4AFD-B2C4-B59267906F31}"/>
    <dgm:cxn modelId="{EC67961F-E607-4962-AB31-F442B6F9687D}" type="presOf" srcId="{F033C93C-0D9C-4CC8-9409-7E2FD7873E05}" destId="{6A74B55B-239E-4CB5-AEE5-A699B1FAA435}" srcOrd="0" destOrd="0" presId="urn:microsoft.com/office/officeart/2005/8/layout/hierarchy3"/>
    <dgm:cxn modelId="{6DC9E574-44B1-404F-B747-EA4FBD9391DD}" type="presOf" srcId="{6FF97755-9E2F-4112-8D14-C80C2FC1FE0C}" destId="{7A348F12-E388-4232-9275-DDD708945C0B}" srcOrd="0" destOrd="0" presId="urn:microsoft.com/office/officeart/2005/8/layout/hierarchy3"/>
    <dgm:cxn modelId="{605F2BC2-6F7D-4054-87BD-4EC54918D1AD}" type="presOf" srcId="{4CE75F9B-8DFE-4685-9947-93DB46EBBDAC}" destId="{4F6D4D49-7A32-4B16-A6E9-F2F944317E14}" srcOrd="0" destOrd="0" presId="urn:microsoft.com/office/officeart/2005/8/layout/hierarchy3"/>
    <dgm:cxn modelId="{2090E0C2-5356-4BAA-919F-46624BAA6C51}" type="presOf" srcId="{8303FAAF-4C4E-4227-9910-B61C7970595F}" destId="{631B059B-7A81-4C05-B6F7-AC3D0508EFE9}" srcOrd="0" destOrd="0" presId="urn:microsoft.com/office/officeart/2005/8/layout/hierarchy3"/>
    <dgm:cxn modelId="{9587495B-BE42-4EC3-95A3-FF121B7775DC}" srcId="{134A9B01-6CD6-462F-87C3-BBEC28531BF9}" destId="{4CE75F9B-8DFE-4685-9947-93DB46EBBDAC}" srcOrd="2" destOrd="0" parTransId="{C8676125-D8FD-4667-9909-BF11F17BB4FB}" sibTransId="{F7268639-1E0B-4B8F-AF43-12C12D1AAF82}"/>
    <dgm:cxn modelId="{CB4D20F7-A0E5-40DF-9AD5-58D90A0946E8}" srcId="{134A9B01-6CD6-462F-87C3-BBEC28531BF9}" destId="{F033C93C-0D9C-4CC8-9409-7E2FD7873E05}" srcOrd="0" destOrd="0" parTransId="{3A434CE8-ECF3-43BA-A992-BE1BC87961C9}" sibTransId="{C2C5C0CE-A107-4861-88F8-63D0F18AE933}"/>
    <dgm:cxn modelId="{E42DE6D0-5AA5-4891-9BD9-5018202F50CA}" srcId="{8303FAAF-4C4E-4227-9910-B61C7970595F}" destId="{134A9B01-6CD6-462F-87C3-BBEC28531BF9}" srcOrd="0" destOrd="0" parTransId="{C6B7C0FC-6782-4763-BE92-4B66D54D6AAA}" sibTransId="{E38D1E6C-9F89-4745-A996-AEF7A6294FE4}"/>
    <dgm:cxn modelId="{55414D0B-A12E-43C9-A71D-1DA1438C8F09}" type="presOf" srcId="{3A434CE8-ECF3-43BA-A992-BE1BC87961C9}" destId="{7C80B365-71C4-4148-9DE9-C9FBF51E1924}" srcOrd="0" destOrd="0" presId="urn:microsoft.com/office/officeart/2005/8/layout/hierarchy3"/>
    <dgm:cxn modelId="{D7B20A25-8B38-4CB8-83FB-4211E45F5CA6}" type="presOf" srcId="{134A9B01-6CD6-462F-87C3-BBEC28531BF9}" destId="{27A53E8C-4D70-4950-9EFD-20420D3BEACF}" srcOrd="1" destOrd="0" presId="urn:microsoft.com/office/officeart/2005/8/layout/hierarchy3"/>
    <dgm:cxn modelId="{85AA08BB-C67A-486A-B750-C48FD38B26DA}" type="presParOf" srcId="{631B059B-7A81-4C05-B6F7-AC3D0508EFE9}" destId="{3D6F67A4-A24C-43D2-9519-7CB6F4A0D604}" srcOrd="0" destOrd="0" presId="urn:microsoft.com/office/officeart/2005/8/layout/hierarchy3"/>
    <dgm:cxn modelId="{887CE3F9-4E95-4009-B549-38507ED568E2}" type="presParOf" srcId="{3D6F67A4-A24C-43D2-9519-7CB6F4A0D604}" destId="{BC34426F-45BB-4040-AF40-82A86ECA4056}" srcOrd="0" destOrd="0" presId="urn:microsoft.com/office/officeart/2005/8/layout/hierarchy3"/>
    <dgm:cxn modelId="{F020B56D-33CA-496C-8AC1-5A7377C994F1}" type="presParOf" srcId="{BC34426F-45BB-4040-AF40-82A86ECA4056}" destId="{0AE51889-33E7-4E3D-A6A2-A3E081430637}" srcOrd="0" destOrd="0" presId="urn:microsoft.com/office/officeart/2005/8/layout/hierarchy3"/>
    <dgm:cxn modelId="{DE15A98E-5165-41C0-9B2C-79C4BE1FBBD5}" type="presParOf" srcId="{BC34426F-45BB-4040-AF40-82A86ECA4056}" destId="{27A53E8C-4D70-4950-9EFD-20420D3BEACF}" srcOrd="1" destOrd="0" presId="urn:microsoft.com/office/officeart/2005/8/layout/hierarchy3"/>
    <dgm:cxn modelId="{1A9DA5F6-5FAD-4709-BD4F-F20748522EBB}" type="presParOf" srcId="{3D6F67A4-A24C-43D2-9519-7CB6F4A0D604}" destId="{278B1C71-3053-434F-9437-D27BC01F8821}" srcOrd="1" destOrd="0" presId="urn:microsoft.com/office/officeart/2005/8/layout/hierarchy3"/>
    <dgm:cxn modelId="{82A681B8-92C3-4FC0-AD65-997B85FE3B07}" type="presParOf" srcId="{278B1C71-3053-434F-9437-D27BC01F8821}" destId="{7C80B365-71C4-4148-9DE9-C9FBF51E1924}" srcOrd="0" destOrd="0" presId="urn:microsoft.com/office/officeart/2005/8/layout/hierarchy3"/>
    <dgm:cxn modelId="{02B95856-E0F3-43DC-9BF8-9DFC1EB29F40}" type="presParOf" srcId="{278B1C71-3053-434F-9437-D27BC01F8821}" destId="{6A74B55B-239E-4CB5-AEE5-A699B1FAA435}" srcOrd="1" destOrd="0" presId="urn:microsoft.com/office/officeart/2005/8/layout/hierarchy3"/>
    <dgm:cxn modelId="{94E75D36-2762-425C-936D-59832D135A63}" type="presParOf" srcId="{278B1C71-3053-434F-9437-D27BC01F8821}" destId="{3200C705-C297-4C66-A881-C19FCC9ECB6E}" srcOrd="2" destOrd="0" presId="urn:microsoft.com/office/officeart/2005/8/layout/hierarchy3"/>
    <dgm:cxn modelId="{24268138-D7E9-4F34-9ABC-15C8B8D5B2F0}" type="presParOf" srcId="{278B1C71-3053-434F-9437-D27BC01F8821}" destId="{7A348F12-E388-4232-9275-DDD708945C0B}" srcOrd="3" destOrd="0" presId="urn:microsoft.com/office/officeart/2005/8/layout/hierarchy3"/>
    <dgm:cxn modelId="{AF7FF3FC-1738-4606-922E-9022C58D877A}" type="presParOf" srcId="{278B1C71-3053-434F-9437-D27BC01F8821}" destId="{936B202D-2EA6-4FB6-9486-5E9A4663C7C1}" srcOrd="4" destOrd="0" presId="urn:microsoft.com/office/officeart/2005/8/layout/hierarchy3"/>
    <dgm:cxn modelId="{F1D7DFF5-4B79-4E41-8660-9241BA01A9DE}" type="presParOf" srcId="{278B1C71-3053-434F-9437-D27BC01F8821}" destId="{4F6D4D49-7A32-4B16-A6E9-F2F944317E14}" srcOrd="5"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80581-40AC-4420-A1B9-56C672C12BBB}"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GB"/>
        </a:p>
      </dgm:t>
    </dgm:pt>
    <dgm:pt modelId="{C0027255-5BC6-4327-AE6B-4152ED052A66}">
      <dgm:prSet custT="1"/>
      <dgm:spPr/>
      <dgm:t>
        <a:bodyPr/>
        <a:lstStyle/>
        <a:p>
          <a:r>
            <a:rPr lang="en-GB" sz="1900" b="0" dirty="0" smtClean="0"/>
            <a:t>Headache</a:t>
          </a:r>
        </a:p>
      </dgm:t>
    </dgm:pt>
    <dgm:pt modelId="{22542A1C-63EF-4AD7-9CE1-47C558D43DC0}" type="parTrans" cxnId="{022D8932-6E78-49FF-BDDE-5D82583BE3B6}">
      <dgm:prSet/>
      <dgm:spPr/>
      <dgm:t>
        <a:bodyPr/>
        <a:lstStyle/>
        <a:p>
          <a:endParaRPr lang="en-GB"/>
        </a:p>
      </dgm:t>
    </dgm:pt>
    <dgm:pt modelId="{5321F4BB-75F8-4F00-8442-BB9FF0C5E92F}" type="sibTrans" cxnId="{022D8932-6E78-49FF-BDDE-5D82583BE3B6}">
      <dgm:prSet/>
      <dgm:spPr/>
      <dgm:t>
        <a:bodyPr/>
        <a:lstStyle/>
        <a:p>
          <a:endParaRPr lang="en-GB"/>
        </a:p>
      </dgm:t>
    </dgm:pt>
    <dgm:pt modelId="{30828629-4DC8-466D-8F9B-A862A839A8EE}">
      <dgm:prSet/>
      <dgm:spPr/>
      <dgm:t>
        <a:bodyPr/>
        <a:lstStyle/>
        <a:p>
          <a:r>
            <a:rPr lang="en-GB" dirty="0" smtClean="0"/>
            <a:t>Hospitalization</a:t>
          </a:r>
        </a:p>
      </dgm:t>
    </dgm:pt>
    <dgm:pt modelId="{981E698B-05E5-4D65-A7E7-A099C3A4920A}" type="parTrans" cxnId="{AE3A0A62-9A95-43EB-93A3-5F2C77984567}">
      <dgm:prSet/>
      <dgm:spPr/>
      <dgm:t>
        <a:bodyPr/>
        <a:lstStyle/>
        <a:p>
          <a:endParaRPr lang="en-GB"/>
        </a:p>
      </dgm:t>
    </dgm:pt>
    <dgm:pt modelId="{D25D4CB1-FF0C-4CDA-A38B-56D10AC8D32F}" type="sibTrans" cxnId="{AE3A0A62-9A95-43EB-93A3-5F2C77984567}">
      <dgm:prSet/>
      <dgm:spPr/>
      <dgm:t>
        <a:bodyPr/>
        <a:lstStyle/>
        <a:p>
          <a:endParaRPr lang="en-GB"/>
        </a:p>
      </dgm:t>
    </dgm:pt>
    <dgm:pt modelId="{28D545D7-F920-4B24-8B70-D314D6616D0F}">
      <dgm:prSet/>
      <dgm:spPr/>
      <dgm:t>
        <a:bodyPr/>
        <a:lstStyle/>
        <a:p>
          <a:r>
            <a:rPr lang="en-GB" dirty="0" smtClean="0"/>
            <a:t>Rash</a:t>
          </a:r>
        </a:p>
      </dgm:t>
    </dgm:pt>
    <dgm:pt modelId="{8FB56B77-6094-471F-952C-277920987B90}" type="parTrans" cxnId="{78439045-62C6-4319-B26A-9AB3DBFC7FDB}">
      <dgm:prSet/>
      <dgm:spPr/>
      <dgm:t>
        <a:bodyPr/>
        <a:lstStyle/>
        <a:p>
          <a:endParaRPr lang="en-GB"/>
        </a:p>
      </dgm:t>
    </dgm:pt>
    <dgm:pt modelId="{D8795FDA-BE30-495E-87D1-A475FF001A4B}" type="sibTrans" cxnId="{78439045-62C6-4319-B26A-9AB3DBFC7FDB}">
      <dgm:prSet/>
      <dgm:spPr/>
      <dgm:t>
        <a:bodyPr/>
        <a:lstStyle/>
        <a:p>
          <a:endParaRPr lang="en-GB"/>
        </a:p>
      </dgm:t>
    </dgm:pt>
    <dgm:pt modelId="{838021EE-71D8-4990-82F9-F2918D6603D6}">
      <dgm:prSet/>
      <dgm:spPr/>
      <dgm:t>
        <a:bodyPr/>
        <a:lstStyle/>
        <a:p>
          <a:r>
            <a:rPr lang="en-GB" dirty="0" smtClean="0"/>
            <a:t>Death</a:t>
          </a:r>
        </a:p>
      </dgm:t>
    </dgm:pt>
    <dgm:pt modelId="{740360A9-A1D5-45B1-A1DD-9C64A7FC009F}" type="parTrans" cxnId="{BCFA99B0-86CA-4013-8EC0-E86B5FD88D55}">
      <dgm:prSet/>
      <dgm:spPr/>
      <dgm:t>
        <a:bodyPr/>
        <a:lstStyle/>
        <a:p>
          <a:endParaRPr lang="en-GB"/>
        </a:p>
      </dgm:t>
    </dgm:pt>
    <dgm:pt modelId="{14FAB629-BA48-4370-9ADE-342197377479}" type="sibTrans" cxnId="{BCFA99B0-86CA-4013-8EC0-E86B5FD88D55}">
      <dgm:prSet/>
      <dgm:spPr/>
      <dgm:t>
        <a:bodyPr/>
        <a:lstStyle/>
        <a:p>
          <a:endParaRPr lang="en-GB"/>
        </a:p>
      </dgm:t>
    </dgm:pt>
    <dgm:pt modelId="{9DCA6444-CCCC-47EF-AB81-297CBB4F1D80}">
      <dgm:prSet/>
      <dgm:spPr/>
      <dgm:t>
        <a:bodyPr/>
        <a:lstStyle/>
        <a:p>
          <a:r>
            <a:rPr lang="en-GB" dirty="0" smtClean="0"/>
            <a:t>Stomach pain</a:t>
          </a:r>
        </a:p>
      </dgm:t>
    </dgm:pt>
    <dgm:pt modelId="{BB3A092F-A4E7-4800-B310-0B3240CA7A3B}" type="parTrans" cxnId="{5A39538F-2AC2-4006-B37B-D919A50B161E}">
      <dgm:prSet/>
      <dgm:spPr/>
      <dgm:t>
        <a:bodyPr/>
        <a:lstStyle/>
        <a:p>
          <a:endParaRPr lang="en-GB"/>
        </a:p>
      </dgm:t>
    </dgm:pt>
    <dgm:pt modelId="{EC545CAC-353F-4383-BB8C-D69525F97C7D}" type="sibTrans" cxnId="{5A39538F-2AC2-4006-B37B-D919A50B161E}">
      <dgm:prSet/>
      <dgm:spPr/>
      <dgm:t>
        <a:bodyPr/>
        <a:lstStyle/>
        <a:p>
          <a:endParaRPr lang="en-GB"/>
        </a:p>
      </dgm:t>
    </dgm:pt>
    <dgm:pt modelId="{F388ED42-6C61-4DC3-82E1-B68F456FDAFE}">
      <dgm:prSet/>
      <dgm:spPr/>
      <dgm:t>
        <a:bodyPr/>
        <a:lstStyle/>
        <a:p>
          <a:r>
            <a:rPr lang="en-GB" dirty="0" smtClean="0"/>
            <a:t>Heart attack</a:t>
          </a:r>
        </a:p>
      </dgm:t>
    </dgm:pt>
    <dgm:pt modelId="{B6DD8508-176D-4C70-8993-AF1459D7292F}" type="parTrans" cxnId="{0E22DD6D-AEFA-4F13-93ED-64E5CD74AF12}">
      <dgm:prSet/>
      <dgm:spPr/>
      <dgm:t>
        <a:bodyPr/>
        <a:lstStyle/>
        <a:p>
          <a:endParaRPr lang="en-GB"/>
        </a:p>
      </dgm:t>
    </dgm:pt>
    <dgm:pt modelId="{E4FFA141-04D7-4198-8B2D-8DA626CD2E1A}" type="sibTrans" cxnId="{0E22DD6D-AEFA-4F13-93ED-64E5CD74AF12}">
      <dgm:prSet/>
      <dgm:spPr/>
      <dgm:t>
        <a:bodyPr/>
        <a:lstStyle/>
        <a:p>
          <a:endParaRPr lang="en-GB"/>
        </a:p>
      </dgm:t>
    </dgm:pt>
    <dgm:pt modelId="{77EC1C1F-9951-4DF5-BCE0-9C57016BBD9B}">
      <dgm:prSet/>
      <dgm:spPr/>
      <dgm:t>
        <a:bodyPr/>
        <a:lstStyle/>
        <a:p>
          <a:r>
            <a:rPr lang="en-GB" dirty="0" smtClean="0"/>
            <a:t>Allergic reaction</a:t>
          </a:r>
        </a:p>
      </dgm:t>
    </dgm:pt>
    <dgm:pt modelId="{351CE76A-2583-44CB-B35C-978450B1609B}" type="parTrans" cxnId="{029048B7-7E68-441B-821E-7D42E6E82657}">
      <dgm:prSet/>
      <dgm:spPr/>
      <dgm:t>
        <a:bodyPr/>
        <a:lstStyle/>
        <a:p>
          <a:endParaRPr lang="en-GB"/>
        </a:p>
      </dgm:t>
    </dgm:pt>
    <dgm:pt modelId="{7D866988-EFA3-46A6-BA6E-0B7041A408CE}" type="sibTrans" cxnId="{029048B7-7E68-441B-821E-7D42E6E82657}">
      <dgm:prSet/>
      <dgm:spPr/>
      <dgm:t>
        <a:bodyPr/>
        <a:lstStyle/>
        <a:p>
          <a:endParaRPr lang="en-GB"/>
        </a:p>
      </dgm:t>
    </dgm:pt>
    <dgm:pt modelId="{BC7A5265-526F-4E0D-B495-00052849520B}" type="pres">
      <dgm:prSet presAssocID="{BB880581-40AC-4420-A1B9-56C672C12BBB}" presName="Name0" presStyleCnt="0">
        <dgm:presLayoutVars>
          <dgm:dir/>
          <dgm:resizeHandles val="exact"/>
        </dgm:presLayoutVars>
      </dgm:prSet>
      <dgm:spPr/>
      <dgm:t>
        <a:bodyPr/>
        <a:lstStyle/>
        <a:p>
          <a:endParaRPr lang="en-GB"/>
        </a:p>
      </dgm:t>
    </dgm:pt>
    <dgm:pt modelId="{94684B86-10ED-4E25-B2A5-42E578ABBA0D}" type="pres">
      <dgm:prSet presAssocID="{C0027255-5BC6-4327-AE6B-4152ED052A66}" presName="compNode" presStyleCnt="0"/>
      <dgm:spPr/>
      <dgm:t>
        <a:bodyPr/>
        <a:lstStyle/>
        <a:p>
          <a:endParaRPr lang="en-US"/>
        </a:p>
      </dgm:t>
    </dgm:pt>
    <dgm:pt modelId="{29946E5E-6057-4614-ACCE-CBC2535C6AD7}" type="pres">
      <dgm:prSet presAssocID="{C0027255-5BC6-4327-AE6B-4152ED052A66}" presName="pictRect" presStyleLbl="node1" presStyleIdx="0" presStyleCnt="7" custScaleY="94891" custLinFactNeighborX="326" custLinFactNeighborY="141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t>
        <a:bodyPr/>
        <a:lstStyle/>
        <a:p>
          <a:endParaRPr lang="en-GB"/>
        </a:p>
      </dgm:t>
    </dgm:pt>
    <dgm:pt modelId="{274B43C3-E6D6-4F8E-8AB5-BF50A8FFBA36}" type="pres">
      <dgm:prSet presAssocID="{C0027255-5BC6-4327-AE6B-4152ED052A66}" presName="textRect" presStyleLbl="revTx" presStyleIdx="0" presStyleCnt="7" custScaleY="104793" custLinFactNeighborX="326" custLinFactNeighborY="-4312">
        <dgm:presLayoutVars>
          <dgm:bulletEnabled val="1"/>
        </dgm:presLayoutVars>
      </dgm:prSet>
      <dgm:spPr/>
      <dgm:t>
        <a:bodyPr/>
        <a:lstStyle/>
        <a:p>
          <a:endParaRPr lang="en-GB"/>
        </a:p>
      </dgm:t>
    </dgm:pt>
    <dgm:pt modelId="{7A2BE4E0-4B8D-4F8A-A7C1-E933DB1FE1FA}" type="pres">
      <dgm:prSet presAssocID="{5321F4BB-75F8-4F00-8442-BB9FF0C5E92F}" presName="sibTrans" presStyleLbl="sibTrans2D1" presStyleIdx="0" presStyleCnt="0"/>
      <dgm:spPr/>
      <dgm:t>
        <a:bodyPr/>
        <a:lstStyle/>
        <a:p>
          <a:endParaRPr lang="en-GB"/>
        </a:p>
      </dgm:t>
    </dgm:pt>
    <dgm:pt modelId="{54269B34-5E49-438A-9487-60A10AB0E3AB}" type="pres">
      <dgm:prSet presAssocID="{30828629-4DC8-466D-8F9B-A862A839A8EE}" presName="compNode" presStyleCnt="0"/>
      <dgm:spPr/>
      <dgm:t>
        <a:bodyPr/>
        <a:lstStyle/>
        <a:p>
          <a:endParaRPr lang="en-US"/>
        </a:p>
      </dgm:t>
    </dgm:pt>
    <dgm:pt modelId="{8FF171F8-BC6A-41F4-9462-28F048CE1FFD}" type="pres">
      <dgm:prSet presAssocID="{30828629-4DC8-466D-8F9B-A862A839A8EE}" presName="pictRect" presStyleLbl="node1" presStyleIdx="1" presStyleCnt="7"/>
      <dgm:spPr>
        <a:blipFill rotWithShape="1">
          <a:blip xmlns:r="http://schemas.openxmlformats.org/officeDocument/2006/relationships" r:embed="rId2"/>
          <a:stretch>
            <a:fillRect/>
          </a:stretch>
        </a:blipFill>
      </dgm:spPr>
      <dgm:t>
        <a:bodyPr/>
        <a:lstStyle/>
        <a:p>
          <a:endParaRPr lang="en-GB"/>
        </a:p>
      </dgm:t>
    </dgm:pt>
    <dgm:pt modelId="{9F1611D3-EE7A-49B7-B953-CF412173AB7D}" type="pres">
      <dgm:prSet presAssocID="{30828629-4DC8-466D-8F9B-A862A839A8EE}" presName="textRect" presStyleLbl="revTx" presStyleIdx="1" presStyleCnt="7">
        <dgm:presLayoutVars>
          <dgm:bulletEnabled val="1"/>
        </dgm:presLayoutVars>
      </dgm:prSet>
      <dgm:spPr/>
      <dgm:t>
        <a:bodyPr/>
        <a:lstStyle/>
        <a:p>
          <a:endParaRPr lang="en-GB"/>
        </a:p>
      </dgm:t>
    </dgm:pt>
    <dgm:pt modelId="{4660C72C-1042-4555-8FBE-330F40F69BF8}" type="pres">
      <dgm:prSet presAssocID="{D25D4CB1-FF0C-4CDA-A38B-56D10AC8D32F}" presName="sibTrans" presStyleLbl="sibTrans2D1" presStyleIdx="0" presStyleCnt="0"/>
      <dgm:spPr/>
      <dgm:t>
        <a:bodyPr/>
        <a:lstStyle/>
        <a:p>
          <a:endParaRPr lang="en-GB"/>
        </a:p>
      </dgm:t>
    </dgm:pt>
    <dgm:pt modelId="{797C060E-C5BE-43F2-808D-64700ED21A3D}" type="pres">
      <dgm:prSet presAssocID="{28D545D7-F920-4B24-8B70-D314D6616D0F}" presName="compNode" presStyleCnt="0"/>
      <dgm:spPr/>
      <dgm:t>
        <a:bodyPr/>
        <a:lstStyle/>
        <a:p>
          <a:endParaRPr lang="en-US"/>
        </a:p>
      </dgm:t>
    </dgm:pt>
    <dgm:pt modelId="{ECA30553-6719-456B-8286-D806ECFE1041}" type="pres">
      <dgm:prSet presAssocID="{28D545D7-F920-4B24-8B70-D314D6616D0F}" presName="pict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GB"/>
        </a:p>
      </dgm:t>
    </dgm:pt>
    <dgm:pt modelId="{C1046203-1412-4200-9D26-833B8C8E528C}" type="pres">
      <dgm:prSet presAssocID="{28D545D7-F920-4B24-8B70-D314D6616D0F}" presName="textRect" presStyleLbl="revTx" presStyleIdx="2" presStyleCnt="7">
        <dgm:presLayoutVars>
          <dgm:bulletEnabled val="1"/>
        </dgm:presLayoutVars>
      </dgm:prSet>
      <dgm:spPr/>
      <dgm:t>
        <a:bodyPr/>
        <a:lstStyle/>
        <a:p>
          <a:endParaRPr lang="en-GB"/>
        </a:p>
      </dgm:t>
    </dgm:pt>
    <dgm:pt modelId="{11925DAF-81A8-4E2C-9658-B5734892949A}" type="pres">
      <dgm:prSet presAssocID="{D8795FDA-BE30-495E-87D1-A475FF001A4B}" presName="sibTrans" presStyleLbl="sibTrans2D1" presStyleIdx="0" presStyleCnt="0"/>
      <dgm:spPr/>
      <dgm:t>
        <a:bodyPr/>
        <a:lstStyle/>
        <a:p>
          <a:endParaRPr lang="en-GB"/>
        </a:p>
      </dgm:t>
    </dgm:pt>
    <dgm:pt modelId="{28437B8E-A5F0-4DD6-B094-A3D810BD5F2A}" type="pres">
      <dgm:prSet presAssocID="{838021EE-71D8-4990-82F9-F2918D6603D6}" presName="compNode" presStyleCnt="0"/>
      <dgm:spPr/>
      <dgm:t>
        <a:bodyPr/>
        <a:lstStyle/>
        <a:p>
          <a:endParaRPr lang="en-US"/>
        </a:p>
      </dgm:t>
    </dgm:pt>
    <dgm:pt modelId="{D2BF6171-83A5-4839-BAC8-57A27F48CDBF}" type="pres">
      <dgm:prSet presAssocID="{838021EE-71D8-4990-82F9-F2918D6603D6}" presName="pictRect" presStyleLbl="node1" presStyleIdx="3" presStyleCnt="7"/>
      <dgm:spPr>
        <a:blipFill rotWithShape="1">
          <a:blip xmlns:r="http://schemas.openxmlformats.org/officeDocument/2006/relationships" r:embed="rId4"/>
          <a:stretch>
            <a:fillRect/>
          </a:stretch>
        </a:blipFill>
      </dgm:spPr>
      <dgm:t>
        <a:bodyPr/>
        <a:lstStyle/>
        <a:p>
          <a:endParaRPr lang="en-GB"/>
        </a:p>
      </dgm:t>
    </dgm:pt>
    <dgm:pt modelId="{91F4D434-A6C1-4E4B-9349-D71675E0A536}" type="pres">
      <dgm:prSet presAssocID="{838021EE-71D8-4990-82F9-F2918D6603D6}" presName="textRect" presStyleLbl="revTx" presStyleIdx="3" presStyleCnt="7">
        <dgm:presLayoutVars>
          <dgm:bulletEnabled val="1"/>
        </dgm:presLayoutVars>
      </dgm:prSet>
      <dgm:spPr/>
      <dgm:t>
        <a:bodyPr/>
        <a:lstStyle/>
        <a:p>
          <a:endParaRPr lang="en-GB"/>
        </a:p>
      </dgm:t>
    </dgm:pt>
    <dgm:pt modelId="{406E35C9-85DC-4025-BC45-CB1B0C57CFFA}" type="pres">
      <dgm:prSet presAssocID="{14FAB629-BA48-4370-9ADE-342197377479}" presName="sibTrans" presStyleLbl="sibTrans2D1" presStyleIdx="0" presStyleCnt="0"/>
      <dgm:spPr/>
      <dgm:t>
        <a:bodyPr/>
        <a:lstStyle/>
        <a:p>
          <a:endParaRPr lang="en-GB"/>
        </a:p>
      </dgm:t>
    </dgm:pt>
    <dgm:pt modelId="{5BEC9899-2BED-4297-BEB0-CFC8B1688690}" type="pres">
      <dgm:prSet presAssocID="{9DCA6444-CCCC-47EF-AB81-297CBB4F1D80}" presName="compNode" presStyleCnt="0"/>
      <dgm:spPr/>
      <dgm:t>
        <a:bodyPr/>
        <a:lstStyle/>
        <a:p>
          <a:endParaRPr lang="en-US"/>
        </a:p>
      </dgm:t>
    </dgm:pt>
    <dgm:pt modelId="{6F84DB18-5FD6-44B1-B69D-9B498F5A5732}" type="pres">
      <dgm:prSet presAssocID="{9DCA6444-CCCC-47EF-AB81-297CBB4F1D80}" presName="pictRect" presStyleLbl="node1" presStyleIdx="4" presStyleCnt="7" custLinFactNeighborX="-13659"/>
      <dgm:spPr>
        <a:blipFill>
          <a:blip xmlns:r="http://schemas.openxmlformats.org/officeDocument/2006/relationships" r:embed="rId5">
            <a:extLst>
              <a:ext uri="{28A0092B-C50C-407E-A947-70E740481C1C}">
                <a14:useLocalDpi xmlns:a14="http://schemas.microsoft.com/office/drawing/2010/main" val="0"/>
              </a:ext>
            </a:extLst>
          </a:blip>
          <a:srcRect/>
          <a:stretch>
            <a:fillRect t="-47000" b="-47000"/>
          </a:stretch>
        </a:blipFill>
      </dgm:spPr>
      <dgm:t>
        <a:bodyPr/>
        <a:lstStyle/>
        <a:p>
          <a:endParaRPr lang="en-GB"/>
        </a:p>
      </dgm:t>
    </dgm:pt>
    <dgm:pt modelId="{5878F7F0-6584-4A7B-B830-A63DECE5CE51}" type="pres">
      <dgm:prSet presAssocID="{9DCA6444-CCCC-47EF-AB81-297CBB4F1D80}" presName="textRect" presStyleLbl="revTx" presStyleIdx="4" presStyleCnt="7" custLinFactNeighborX="-13659">
        <dgm:presLayoutVars>
          <dgm:bulletEnabled val="1"/>
        </dgm:presLayoutVars>
      </dgm:prSet>
      <dgm:spPr/>
      <dgm:t>
        <a:bodyPr/>
        <a:lstStyle/>
        <a:p>
          <a:endParaRPr lang="en-GB"/>
        </a:p>
      </dgm:t>
    </dgm:pt>
    <dgm:pt modelId="{699E4178-8D7A-424A-9CFA-89F77A9FAEBA}" type="pres">
      <dgm:prSet presAssocID="{EC545CAC-353F-4383-BB8C-D69525F97C7D}" presName="sibTrans" presStyleLbl="sibTrans2D1" presStyleIdx="0" presStyleCnt="0"/>
      <dgm:spPr/>
      <dgm:t>
        <a:bodyPr/>
        <a:lstStyle/>
        <a:p>
          <a:endParaRPr lang="en-GB"/>
        </a:p>
      </dgm:t>
    </dgm:pt>
    <dgm:pt modelId="{B1F2D436-53D2-4369-A29E-6CD946399653}" type="pres">
      <dgm:prSet presAssocID="{F388ED42-6C61-4DC3-82E1-B68F456FDAFE}" presName="compNode" presStyleCnt="0"/>
      <dgm:spPr/>
      <dgm:t>
        <a:bodyPr/>
        <a:lstStyle/>
        <a:p>
          <a:endParaRPr lang="en-US"/>
        </a:p>
      </dgm:t>
    </dgm:pt>
    <dgm:pt modelId="{E655AF28-2221-466F-9AF5-B1487C1D931C}" type="pres">
      <dgm:prSet presAssocID="{F388ED42-6C61-4DC3-82E1-B68F456FDAFE}" presName="pictRect" presStyleLbl="node1" presStyleIdx="5" presStyleCnt="7" custLinFactNeighborX="68" custLinFactNeighborY="-2907"/>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dgm:spPr>
      <dgm:t>
        <a:bodyPr/>
        <a:lstStyle/>
        <a:p>
          <a:endParaRPr lang="en-GB"/>
        </a:p>
      </dgm:t>
    </dgm:pt>
    <dgm:pt modelId="{B48DD7CF-6E90-442A-A2E1-44B612BECB50}" type="pres">
      <dgm:prSet presAssocID="{F388ED42-6C61-4DC3-82E1-B68F456FDAFE}" presName="textRect" presStyleLbl="revTx" presStyleIdx="5" presStyleCnt="7" custLinFactNeighborX="68" custLinFactNeighborY="362">
        <dgm:presLayoutVars>
          <dgm:bulletEnabled val="1"/>
        </dgm:presLayoutVars>
      </dgm:prSet>
      <dgm:spPr/>
      <dgm:t>
        <a:bodyPr/>
        <a:lstStyle/>
        <a:p>
          <a:endParaRPr lang="en-GB"/>
        </a:p>
      </dgm:t>
    </dgm:pt>
    <dgm:pt modelId="{9301C224-2DDF-4501-A6AC-45ED44E2C922}" type="pres">
      <dgm:prSet presAssocID="{E4FFA141-04D7-4198-8B2D-8DA626CD2E1A}" presName="sibTrans" presStyleLbl="sibTrans2D1" presStyleIdx="0" presStyleCnt="0"/>
      <dgm:spPr/>
      <dgm:t>
        <a:bodyPr/>
        <a:lstStyle/>
        <a:p>
          <a:endParaRPr lang="en-GB"/>
        </a:p>
      </dgm:t>
    </dgm:pt>
    <dgm:pt modelId="{A063B20D-4767-4950-80F9-34A266D5A754}" type="pres">
      <dgm:prSet presAssocID="{77EC1C1F-9951-4DF5-BCE0-9C57016BBD9B}" presName="compNode" presStyleCnt="0"/>
      <dgm:spPr/>
      <dgm:t>
        <a:bodyPr/>
        <a:lstStyle/>
        <a:p>
          <a:endParaRPr lang="en-US"/>
        </a:p>
      </dgm:t>
    </dgm:pt>
    <dgm:pt modelId="{D7E1694E-E8A0-411C-BF4F-D60CCE8DD1B6}" type="pres">
      <dgm:prSet presAssocID="{77EC1C1F-9951-4DF5-BCE0-9C57016BBD9B}" presName="pictRect" presStyleLbl="node1" presStyleIdx="6" presStyleCnt="7" custLinFactNeighborX="9388"/>
      <dgm:spPr>
        <a:blipFill rotWithShape="1">
          <a:blip xmlns:r="http://schemas.openxmlformats.org/officeDocument/2006/relationships" r:embed="rId7"/>
          <a:stretch>
            <a:fillRect/>
          </a:stretch>
        </a:blipFill>
      </dgm:spPr>
      <dgm:t>
        <a:bodyPr/>
        <a:lstStyle/>
        <a:p>
          <a:endParaRPr lang="en-GB"/>
        </a:p>
      </dgm:t>
    </dgm:pt>
    <dgm:pt modelId="{B2E89888-A90F-4262-BD4E-4C6C839C9FEF}" type="pres">
      <dgm:prSet presAssocID="{77EC1C1F-9951-4DF5-BCE0-9C57016BBD9B}" presName="textRect" presStyleLbl="revTx" presStyleIdx="6" presStyleCnt="7" custLinFactNeighborX="9388">
        <dgm:presLayoutVars>
          <dgm:bulletEnabled val="1"/>
        </dgm:presLayoutVars>
      </dgm:prSet>
      <dgm:spPr/>
      <dgm:t>
        <a:bodyPr/>
        <a:lstStyle/>
        <a:p>
          <a:endParaRPr lang="en-GB"/>
        </a:p>
      </dgm:t>
    </dgm:pt>
  </dgm:ptLst>
  <dgm:cxnLst>
    <dgm:cxn modelId="{AE3A0A62-9A95-43EB-93A3-5F2C77984567}" srcId="{BB880581-40AC-4420-A1B9-56C672C12BBB}" destId="{30828629-4DC8-466D-8F9B-A862A839A8EE}" srcOrd="1" destOrd="0" parTransId="{981E698B-05E5-4D65-A7E7-A099C3A4920A}" sibTransId="{D25D4CB1-FF0C-4CDA-A38B-56D10AC8D32F}"/>
    <dgm:cxn modelId="{78439045-62C6-4319-B26A-9AB3DBFC7FDB}" srcId="{BB880581-40AC-4420-A1B9-56C672C12BBB}" destId="{28D545D7-F920-4B24-8B70-D314D6616D0F}" srcOrd="2" destOrd="0" parTransId="{8FB56B77-6094-471F-952C-277920987B90}" sibTransId="{D8795FDA-BE30-495E-87D1-A475FF001A4B}"/>
    <dgm:cxn modelId="{68517111-84DF-4340-BDC8-E4B4C4E89E84}" type="presOf" srcId="{E4FFA141-04D7-4198-8B2D-8DA626CD2E1A}" destId="{9301C224-2DDF-4501-A6AC-45ED44E2C922}" srcOrd="0" destOrd="0" presId="urn:microsoft.com/office/officeart/2005/8/layout/pList1"/>
    <dgm:cxn modelId="{63AB641D-1A4D-4B76-851D-9A1CF0256F4F}" type="presOf" srcId="{C0027255-5BC6-4327-AE6B-4152ED052A66}" destId="{274B43C3-E6D6-4F8E-8AB5-BF50A8FFBA36}" srcOrd="0" destOrd="0" presId="urn:microsoft.com/office/officeart/2005/8/layout/pList1"/>
    <dgm:cxn modelId="{F6CCE087-BC99-4EAD-8BE1-2575195E7FDA}" type="presOf" srcId="{838021EE-71D8-4990-82F9-F2918D6603D6}" destId="{91F4D434-A6C1-4E4B-9349-D71675E0A536}" srcOrd="0" destOrd="0" presId="urn:microsoft.com/office/officeart/2005/8/layout/pList1"/>
    <dgm:cxn modelId="{5A39538F-2AC2-4006-B37B-D919A50B161E}" srcId="{BB880581-40AC-4420-A1B9-56C672C12BBB}" destId="{9DCA6444-CCCC-47EF-AB81-297CBB4F1D80}" srcOrd="4" destOrd="0" parTransId="{BB3A092F-A4E7-4800-B310-0B3240CA7A3B}" sibTransId="{EC545CAC-353F-4383-BB8C-D69525F97C7D}"/>
    <dgm:cxn modelId="{022D8932-6E78-49FF-BDDE-5D82583BE3B6}" srcId="{BB880581-40AC-4420-A1B9-56C672C12BBB}" destId="{C0027255-5BC6-4327-AE6B-4152ED052A66}" srcOrd="0" destOrd="0" parTransId="{22542A1C-63EF-4AD7-9CE1-47C558D43DC0}" sibTransId="{5321F4BB-75F8-4F00-8442-BB9FF0C5E92F}"/>
    <dgm:cxn modelId="{0E22DD6D-AEFA-4F13-93ED-64E5CD74AF12}" srcId="{BB880581-40AC-4420-A1B9-56C672C12BBB}" destId="{F388ED42-6C61-4DC3-82E1-B68F456FDAFE}" srcOrd="5" destOrd="0" parTransId="{B6DD8508-176D-4C70-8993-AF1459D7292F}" sibTransId="{E4FFA141-04D7-4198-8B2D-8DA626CD2E1A}"/>
    <dgm:cxn modelId="{C65C35B5-EFFE-4B42-888D-F22E05B8260C}" type="presOf" srcId="{9DCA6444-CCCC-47EF-AB81-297CBB4F1D80}" destId="{5878F7F0-6584-4A7B-B830-A63DECE5CE51}" srcOrd="0" destOrd="0" presId="urn:microsoft.com/office/officeart/2005/8/layout/pList1"/>
    <dgm:cxn modelId="{BCFA99B0-86CA-4013-8EC0-E86B5FD88D55}" srcId="{BB880581-40AC-4420-A1B9-56C672C12BBB}" destId="{838021EE-71D8-4990-82F9-F2918D6603D6}" srcOrd="3" destOrd="0" parTransId="{740360A9-A1D5-45B1-A1DD-9C64A7FC009F}" sibTransId="{14FAB629-BA48-4370-9ADE-342197377479}"/>
    <dgm:cxn modelId="{346AD01D-3184-4D54-8D31-1E737B0DBB72}" type="presOf" srcId="{D25D4CB1-FF0C-4CDA-A38B-56D10AC8D32F}" destId="{4660C72C-1042-4555-8FBE-330F40F69BF8}" srcOrd="0" destOrd="0" presId="urn:microsoft.com/office/officeart/2005/8/layout/pList1"/>
    <dgm:cxn modelId="{F3447D12-8F0D-4932-AA5D-75E8F3901E4F}" type="presOf" srcId="{F388ED42-6C61-4DC3-82E1-B68F456FDAFE}" destId="{B48DD7CF-6E90-442A-A2E1-44B612BECB50}" srcOrd="0" destOrd="0" presId="urn:microsoft.com/office/officeart/2005/8/layout/pList1"/>
    <dgm:cxn modelId="{8BED4590-F790-414E-A8E5-9EB21315E42F}" type="presOf" srcId="{28D545D7-F920-4B24-8B70-D314D6616D0F}" destId="{C1046203-1412-4200-9D26-833B8C8E528C}" srcOrd="0" destOrd="0" presId="urn:microsoft.com/office/officeart/2005/8/layout/pList1"/>
    <dgm:cxn modelId="{210721E4-3D0A-4263-B098-07FE48781A26}" type="presOf" srcId="{14FAB629-BA48-4370-9ADE-342197377479}" destId="{406E35C9-85DC-4025-BC45-CB1B0C57CFFA}" srcOrd="0" destOrd="0" presId="urn:microsoft.com/office/officeart/2005/8/layout/pList1"/>
    <dgm:cxn modelId="{EA3FCCDC-BDCD-4DC1-8E6A-772CFC28F6DE}" type="presOf" srcId="{D8795FDA-BE30-495E-87D1-A475FF001A4B}" destId="{11925DAF-81A8-4E2C-9658-B5734892949A}" srcOrd="0" destOrd="0" presId="urn:microsoft.com/office/officeart/2005/8/layout/pList1"/>
    <dgm:cxn modelId="{E5646F0C-9B73-4DF4-A0B0-8EA4E7DFF1D4}" type="presOf" srcId="{5321F4BB-75F8-4F00-8442-BB9FF0C5E92F}" destId="{7A2BE4E0-4B8D-4F8A-A7C1-E933DB1FE1FA}" srcOrd="0" destOrd="0" presId="urn:microsoft.com/office/officeart/2005/8/layout/pList1"/>
    <dgm:cxn modelId="{1BACE728-105B-453C-860B-9A0052FE5D5D}" type="presOf" srcId="{30828629-4DC8-466D-8F9B-A862A839A8EE}" destId="{9F1611D3-EE7A-49B7-B953-CF412173AB7D}" srcOrd="0" destOrd="0" presId="urn:microsoft.com/office/officeart/2005/8/layout/pList1"/>
    <dgm:cxn modelId="{03307F65-672D-4ED5-A451-2201D77152C4}" type="presOf" srcId="{BB880581-40AC-4420-A1B9-56C672C12BBB}" destId="{BC7A5265-526F-4E0D-B495-00052849520B}" srcOrd="0" destOrd="0" presId="urn:microsoft.com/office/officeart/2005/8/layout/pList1"/>
    <dgm:cxn modelId="{9F37998D-3469-4A22-9CB6-B28826DE86EB}" type="presOf" srcId="{EC545CAC-353F-4383-BB8C-D69525F97C7D}" destId="{699E4178-8D7A-424A-9CFA-89F77A9FAEBA}" srcOrd="0" destOrd="0" presId="urn:microsoft.com/office/officeart/2005/8/layout/pList1"/>
    <dgm:cxn modelId="{029048B7-7E68-441B-821E-7D42E6E82657}" srcId="{BB880581-40AC-4420-A1B9-56C672C12BBB}" destId="{77EC1C1F-9951-4DF5-BCE0-9C57016BBD9B}" srcOrd="6" destOrd="0" parTransId="{351CE76A-2583-44CB-B35C-978450B1609B}" sibTransId="{7D866988-EFA3-46A6-BA6E-0B7041A408CE}"/>
    <dgm:cxn modelId="{CEF529B3-3B94-476D-AE90-2FD14BC1960B}" type="presOf" srcId="{77EC1C1F-9951-4DF5-BCE0-9C57016BBD9B}" destId="{B2E89888-A90F-4262-BD4E-4C6C839C9FEF}" srcOrd="0" destOrd="0" presId="urn:microsoft.com/office/officeart/2005/8/layout/pList1"/>
    <dgm:cxn modelId="{F8143C9B-3E57-4248-A055-E1C4B24714B7}" type="presParOf" srcId="{BC7A5265-526F-4E0D-B495-00052849520B}" destId="{94684B86-10ED-4E25-B2A5-42E578ABBA0D}" srcOrd="0" destOrd="0" presId="urn:microsoft.com/office/officeart/2005/8/layout/pList1"/>
    <dgm:cxn modelId="{E36D55E5-E86F-4BE8-8C66-7801FAD1C5B0}" type="presParOf" srcId="{94684B86-10ED-4E25-B2A5-42E578ABBA0D}" destId="{29946E5E-6057-4614-ACCE-CBC2535C6AD7}" srcOrd="0" destOrd="0" presId="urn:microsoft.com/office/officeart/2005/8/layout/pList1"/>
    <dgm:cxn modelId="{D60E7F93-D279-4536-BBCF-BA461C7ED810}" type="presParOf" srcId="{94684B86-10ED-4E25-B2A5-42E578ABBA0D}" destId="{274B43C3-E6D6-4F8E-8AB5-BF50A8FFBA36}" srcOrd="1" destOrd="0" presId="urn:microsoft.com/office/officeart/2005/8/layout/pList1"/>
    <dgm:cxn modelId="{1DCBC08C-C09C-435A-91ED-A9AC2770F662}" type="presParOf" srcId="{BC7A5265-526F-4E0D-B495-00052849520B}" destId="{7A2BE4E0-4B8D-4F8A-A7C1-E933DB1FE1FA}" srcOrd="1" destOrd="0" presId="urn:microsoft.com/office/officeart/2005/8/layout/pList1"/>
    <dgm:cxn modelId="{DA8FD943-3F0E-4785-98AF-A37EC1796424}" type="presParOf" srcId="{BC7A5265-526F-4E0D-B495-00052849520B}" destId="{54269B34-5E49-438A-9487-60A10AB0E3AB}" srcOrd="2" destOrd="0" presId="urn:microsoft.com/office/officeart/2005/8/layout/pList1"/>
    <dgm:cxn modelId="{6BBF663E-44B3-403B-8039-CAB85FD8EBF7}" type="presParOf" srcId="{54269B34-5E49-438A-9487-60A10AB0E3AB}" destId="{8FF171F8-BC6A-41F4-9462-28F048CE1FFD}" srcOrd="0" destOrd="0" presId="urn:microsoft.com/office/officeart/2005/8/layout/pList1"/>
    <dgm:cxn modelId="{7CDEA38A-B7AE-4C48-B695-83536BA30539}" type="presParOf" srcId="{54269B34-5E49-438A-9487-60A10AB0E3AB}" destId="{9F1611D3-EE7A-49B7-B953-CF412173AB7D}" srcOrd="1" destOrd="0" presId="urn:microsoft.com/office/officeart/2005/8/layout/pList1"/>
    <dgm:cxn modelId="{D2FF4C5A-9AE7-4A64-A1F3-03E393416EDC}" type="presParOf" srcId="{BC7A5265-526F-4E0D-B495-00052849520B}" destId="{4660C72C-1042-4555-8FBE-330F40F69BF8}" srcOrd="3" destOrd="0" presId="urn:microsoft.com/office/officeart/2005/8/layout/pList1"/>
    <dgm:cxn modelId="{105ABB5A-2701-4A03-86CA-5E85D1D455D6}" type="presParOf" srcId="{BC7A5265-526F-4E0D-B495-00052849520B}" destId="{797C060E-C5BE-43F2-808D-64700ED21A3D}" srcOrd="4" destOrd="0" presId="urn:microsoft.com/office/officeart/2005/8/layout/pList1"/>
    <dgm:cxn modelId="{4D7E8177-05C6-4587-AE6B-9237D0456BB3}" type="presParOf" srcId="{797C060E-C5BE-43F2-808D-64700ED21A3D}" destId="{ECA30553-6719-456B-8286-D806ECFE1041}" srcOrd="0" destOrd="0" presId="urn:microsoft.com/office/officeart/2005/8/layout/pList1"/>
    <dgm:cxn modelId="{C910EF2D-8CF9-45DE-9851-315A2AED4B8B}" type="presParOf" srcId="{797C060E-C5BE-43F2-808D-64700ED21A3D}" destId="{C1046203-1412-4200-9D26-833B8C8E528C}" srcOrd="1" destOrd="0" presId="urn:microsoft.com/office/officeart/2005/8/layout/pList1"/>
    <dgm:cxn modelId="{276C4721-58FB-421D-B35A-0E81EAD196F9}" type="presParOf" srcId="{BC7A5265-526F-4E0D-B495-00052849520B}" destId="{11925DAF-81A8-4E2C-9658-B5734892949A}" srcOrd="5" destOrd="0" presId="urn:microsoft.com/office/officeart/2005/8/layout/pList1"/>
    <dgm:cxn modelId="{C7A531D8-76A6-4EF0-83E3-B5930C0C82D2}" type="presParOf" srcId="{BC7A5265-526F-4E0D-B495-00052849520B}" destId="{28437B8E-A5F0-4DD6-B094-A3D810BD5F2A}" srcOrd="6" destOrd="0" presId="urn:microsoft.com/office/officeart/2005/8/layout/pList1"/>
    <dgm:cxn modelId="{1D6A40DF-C793-45D0-A6C0-28AE6DFEEE86}" type="presParOf" srcId="{28437B8E-A5F0-4DD6-B094-A3D810BD5F2A}" destId="{D2BF6171-83A5-4839-BAC8-57A27F48CDBF}" srcOrd="0" destOrd="0" presId="urn:microsoft.com/office/officeart/2005/8/layout/pList1"/>
    <dgm:cxn modelId="{39ECBE45-7907-4A10-A603-A68D90C7A4C3}" type="presParOf" srcId="{28437B8E-A5F0-4DD6-B094-A3D810BD5F2A}" destId="{91F4D434-A6C1-4E4B-9349-D71675E0A536}" srcOrd="1" destOrd="0" presId="urn:microsoft.com/office/officeart/2005/8/layout/pList1"/>
    <dgm:cxn modelId="{DC331EE1-CAC8-42DB-8EA6-19BD904045DD}" type="presParOf" srcId="{BC7A5265-526F-4E0D-B495-00052849520B}" destId="{406E35C9-85DC-4025-BC45-CB1B0C57CFFA}" srcOrd="7" destOrd="0" presId="urn:microsoft.com/office/officeart/2005/8/layout/pList1"/>
    <dgm:cxn modelId="{E0E2CF3E-90C8-482C-904D-8AEFEB8A4723}" type="presParOf" srcId="{BC7A5265-526F-4E0D-B495-00052849520B}" destId="{5BEC9899-2BED-4297-BEB0-CFC8B1688690}" srcOrd="8" destOrd="0" presId="urn:microsoft.com/office/officeart/2005/8/layout/pList1"/>
    <dgm:cxn modelId="{FD62DC1C-750D-4616-BA1D-3D6163D98F92}" type="presParOf" srcId="{5BEC9899-2BED-4297-BEB0-CFC8B1688690}" destId="{6F84DB18-5FD6-44B1-B69D-9B498F5A5732}" srcOrd="0" destOrd="0" presId="urn:microsoft.com/office/officeart/2005/8/layout/pList1"/>
    <dgm:cxn modelId="{8ED5C429-7D0F-46F2-A90E-BC73F79E7A07}" type="presParOf" srcId="{5BEC9899-2BED-4297-BEB0-CFC8B1688690}" destId="{5878F7F0-6584-4A7B-B830-A63DECE5CE51}" srcOrd="1" destOrd="0" presId="urn:microsoft.com/office/officeart/2005/8/layout/pList1"/>
    <dgm:cxn modelId="{A28364BD-53B1-4D0D-9879-591F4A713582}" type="presParOf" srcId="{BC7A5265-526F-4E0D-B495-00052849520B}" destId="{699E4178-8D7A-424A-9CFA-89F77A9FAEBA}" srcOrd="9" destOrd="0" presId="urn:microsoft.com/office/officeart/2005/8/layout/pList1"/>
    <dgm:cxn modelId="{8F5CA9EF-552F-4BE1-B08A-591E73CD0505}" type="presParOf" srcId="{BC7A5265-526F-4E0D-B495-00052849520B}" destId="{B1F2D436-53D2-4369-A29E-6CD946399653}" srcOrd="10" destOrd="0" presId="urn:microsoft.com/office/officeart/2005/8/layout/pList1"/>
    <dgm:cxn modelId="{1B20E6B8-2B35-4F54-892A-0AE456AD36A0}" type="presParOf" srcId="{B1F2D436-53D2-4369-A29E-6CD946399653}" destId="{E655AF28-2221-466F-9AF5-B1487C1D931C}" srcOrd="0" destOrd="0" presId="urn:microsoft.com/office/officeart/2005/8/layout/pList1"/>
    <dgm:cxn modelId="{8E00DB27-DC15-48A7-B2A7-1485BA417786}" type="presParOf" srcId="{B1F2D436-53D2-4369-A29E-6CD946399653}" destId="{B48DD7CF-6E90-442A-A2E1-44B612BECB50}" srcOrd="1" destOrd="0" presId="urn:microsoft.com/office/officeart/2005/8/layout/pList1"/>
    <dgm:cxn modelId="{2FDA763C-31BA-419B-A1BF-F319E378DFFD}" type="presParOf" srcId="{BC7A5265-526F-4E0D-B495-00052849520B}" destId="{9301C224-2DDF-4501-A6AC-45ED44E2C922}" srcOrd="11" destOrd="0" presId="urn:microsoft.com/office/officeart/2005/8/layout/pList1"/>
    <dgm:cxn modelId="{FED7CD82-FF09-48F9-A7F5-7E87304BA907}" type="presParOf" srcId="{BC7A5265-526F-4E0D-B495-00052849520B}" destId="{A063B20D-4767-4950-80F9-34A266D5A754}" srcOrd="12" destOrd="0" presId="urn:microsoft.com/office/officeart/2005/8/layout/pList1"/>
    <dgm:cxn modelId="{ADD5C1C0-C3ED-4B6F-8B09-BDE60B236492}" type="presParOf" srcId="{A063B20D-4767-4950-80F9-34A266D5A754}" destId="{D7E1694E-E8A0-411C-BF4F-D60CCE8DD1B6}" srcOrd="0" destOrd="0" presId="urn:microsoft.com/office/officeart/2005/8/layout/pList1"/>
    <dgm:cxn modelId="{4BC29AF4-5985-40A2-B3BE-3F3D530228CC}" type="presParOf" srcId="{A063B20D-4767-4950-80F9-34A266D5A754}" destId="{B2E89888-A90F-4262-BD4E-4C6C839C9FEF}"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14C13-54E9-4A9E-AF58-77E3492078D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6B007049-6555-4B53-857E-C820CA432F10}">
      <dgm:prSet/>
      <dgm:spPr/>
      <dgm:t>
        <a:bodyPr/>
        <a:lstStyle/>
        <a:p>
          <a:r>
            <a:rPr lang="en-GB" b="1" dirty="0" smtClean="0"/>
            <a:t>Occupational exposure </a:t>
          </a:r>
          <a:r>
            <a:rPr lang="en-GB" dirty="0" smtClean="0"/>
            <a:t>with Adverse Event</a:t>
          </a:r>
          <a:endParaRPr lang="en-GB" dirty="0"/>
        </a:p>
      </dgm:t>
    </dgm:pt>
    <dgm:pt modelId="{A034ABC5-069C-4D75-A873-385ACC220068}" type="parTrans" cxnId="{5261BF2D-EDF2-47D0-8B4F-218D75F574F1}">
      <dgm:prSet/>
      <dgm:spPr/>
      <dgm:t>
        <a:bodyPr/>
        <a:lstStyle/>
        <a:p>
          <a:endParaRPr lang="en-GB"/>
        </a:p>
      </dgm:t>
    </dgm:pt>
    <dgm:pt modelId="{45225ACC-5937-4DD9-940F-2C8BB52E163F}" type="sibTrans" cxnId="{5261BF2D-EDF2-47D0-8B4F-218D75F574F1}">
      <dgm:prSet/>
      <dgm:spPr/>
      <dgm:t>
        <a:bodyPr/>
        <a:lstStyle/>
        <a:p>
          <a:endParaRPr lang="en-GB"/>
        </a:p>
      </dgm:t>
    </dgm:pt>
    <dgm:pt modelId="{344412D9-6C72-461F-9FF2-A06DC5508DE7}">
      <dgm:prSet/>
      <dgm:spPr/>
      <dgm:t>
        <a:bodyPr/>
        <a:lstStyle/>
        <a:p>
          <a:r>
            <a:rPr lang="en-GB" dirty="0" smtClean="0"/>
            <a:t>Adverse Event following exposure via </a:t>
          </a:r>
          <a:r>
            <a:rPr lang="en-GB" b="1" dirty="0" smtClean="0"/>
            <a:t>breastfeeding</a:t>
          </a:r>
          <a:endParaRPr lang="en-GB" b="1" dirty="0"/>
        </a:p>
      </dgm:t>
    </dgm:pt>
    <dgm:pt modelId="{E0E234BF-AE19-4AB2-96E9-A026782B1E8E}" type="parTrans" cxnId="{2594ECED-4EDE-4D9F-82C8-4B3C189D03F3}">
      <dgm:prSet/>
      <dgm:spPr/>
      <dgm:t>
        <a:bodyPr/>
        <a:lstStyle/>
        <a:p>
          <a:endParaRPr lang="en-GB"/>
        </a:p>
      </dgm:t>
    </dgm:pt>
    <dgm:pt modelId="{C23A670A-6D3F-48FE-808D-6F0F42D8B191}" type="sibTrans" cxnId="{2594ECED-4EDE-4D9F-82C8-4B3C189D03F3}">
      <dgm:prSet/>
      <dgm:spPr/>
      <dgm:t>
        <a:bodyPr/>
        <a:lstStyle/>
        <a:p>
          <a:endParaRPr lang="en-GB"/>
        </a:p>
      </dgm:t>
    </dgm:pt>
    <dgm:pt modelId="{2F191370-0403-4D4D-95EE-974D917CB34C}">
      <dgm:prSet/>
      <dgm:spPr/>
      <dgm:t>
        <a:bodyPr/>
        <a:lstStyle/>
        <a:p>
          <a:r>
            <a:rPr lang="en-GB" b="1" dirty="0" smtClean="0"/>
            <a:t>Product complaint </a:t>
          </a:r>
          <a:r>
            <a:rPr lang="en-GB" dirty="0" smtClean="0"/>
            <a:t>with Adverse Event</a:t>
          </a:r>
          <a:endParaRPr lang="en-GB" dirty="0"/>
        </a:p>
      </dgm:t>
    </dgm:pt>
    <dgm:pt modelId="{5476B691-1425-4284-8FE1-462E7DD14048}" type="parTrans" cxnId="{41DE24DE-0733-4CAC-9259-4AD6E0A0B9C4}">
      <dgm:prSet/>
      <dgm:spPr/>
      <dgm:t>
        <a:bodyPr/>
        <a:lstStyle/>
        <a:p>
          <a:endParaRPr lang="en-GB"/>
        </a:p>
      </dgm:t>
    </dgm:pt>
    <dgm:pt modelId="{F8F689F3-A8FA-4440-A1BD-92DCF66479FB}" type="sibTrans" cxnId="{41DE24DE-0733-4CAC-9259-4AD6E0A0B9C4}">
      <dgm:prSet/>
      <dgm:spPr/>
      <dgm:t>
        <a:bodyPr/>
        <a:lstStyle/>
        <a:p>
          <a:endParaRPr lang="en-GB"/>
        </a:p>
      </dgm:t>
    </dgm:pt>
    <dgm:pt modelId="{9BD2AE35-25B3-4901-96AD-398371FCCFEC}" type="pres">
      <dgm:prSet presAssocID="{BF614C13-54E9-4A9E-AF58-77E3492078D5}" presName="Name0" presStyleCnt="0">
        <dgm:presLayoutVars>
          <dgm:dir/>
          <dgm:resizeHandles val="exact"/>
        </dgm:presLayoutVars>
      </dgm:prSet>
      <dgm:spPr/>
      <dgm:t>
        <a:bodyPr/>
        <a:lstStyle/>
        <a:p>
          <a:endParaRPr lang="en-GB"/>
        </a:p>
      </dgm:t>
    </dgm:pt>
    <dgm:pt modelId="{B00F6EF6-6F3B-4564-BCEF-17BB86013CCD}" type="pres">
      <dgm:prSet presAssocID="{6B007049-6555-4B53-857E-C820CA432F10}" presName="compNode" presStyleCnt="0"/>
      <dgm:spPr/>
    </dgm:pt>
    <dgm:pt modelId="{4C59AAD8-95ED-4A41-821D-FA198F0596CC}" type="pres">
      <dgm:prSet presAssocID="{6B007049-6555-4B53-857E-C820CA432F10}" presName="pictRect" presStyleLbl="node1" presStyleIdx="0" presStyleCnt="3" custLinFactNeighborX="-376" custLinFactNeighborY="-118"/>
      <dgm:spPr>
        <a:blipFill rotWithShape="1">
          <a:blip xmlns:r="http://schemas.openxmlformats.org/officeDocument/2006/relationships" r:embed="rId1"/>
          <a:stretch>
            <a:fillRect/>
          </a:stretch>
        </a:blipFill>
      </dgm:spPr>
      <dgm:t>
        <a:bodyPr/>
        <a:lstStyle/>
        <a:p>
          <a:endParaRPr lang="en-GB"/>
        </a:p>
      </dgm:t>
    </dgm:pt>
    <dgm:pt modelId="{EABE361D-13AC-496E-A286-90BCF3442BCC}" type="pres">
      <dgm:prSet presAssocID="{6B007049-6555-4B53-857E-C820CA432F10}" presName="textRect" presStyleLbl="revTx" presStyleIdx="0" presStyleCnt="3">
        <dgm:presLayoutVars>
          <dgm:bulletEnabled val="1"/>
        </dgm:presLayoutVars>
      </dgm:prSet>
      <dgm:spPr/>
      <dgm:t>
        <a:bodyPr/>
        <a:lstStyle/>
        <a:p>
          <a:endParaRPr lang="en-GB"/>
        </a:p>
      </dgm:t>
    </dgm:pt>
    <dgm:pt modelId="{1D317694-09FA-4A6D-AB9F-38A20995214B}" type="pres">
      <dgm:prSet presAssocID="{45225ACC-5937-4DD9-940F-2C8BB52E163F}" presName="sibTrans" presStyleLbl="sibTrans2D1" presStyleIdx="0" presStyleCnt="0"/>
      <dgm:spPr/>
      <dgm:t>
        <a:bodyPr/>
        <a:lstStyle/>
        <a:p>
          <a:endParaRPr lang="en-GB"/>
        </a:p>
      </dgm:t>
    </dgm:pt>
    <dgm:pt modelId="{355D2630-99ED-437E-8A4D-F05DBE9154C4}" type="pres">
      <dgm:prSet presAssocID="{344412D9-6C72-461F-9FF2-A06DC5508DE7}" presName="compNode" presStyleCnt="0"/>
      <dgm:spPr/>
    </dgm:pt>
    <dgm:pt modelId="{0FADD898-4B77-4022-A0DD-D27D61288CB3}" type="pres">
      <dgm:prSet presAssocID="{344412D9-6C72-461F-9FF2-A06DC5508DE7}" presName="pictRect" presStyleLbl="node1" presStyleIdx="1" presStyleCnt="3"/>
      <dgm:spPr>
        <a:blipFill rotWithShape="1">
          <a:blip xmlns:r="http://schemas.openxmlformats.org/officeDocument/2006/relationships" r:embed="rId2"/>
          <a:stretch>
            <a:fillRect/>
          </a:stretch>
        </a:blipFill>
      </dgm:spPr>
      <dgm:t>
        <a:bodyPr/>
        <a:lstStyle/>
        <a:p>
          <a:endParaRPr lang="en-GB"/>
        </a:p>
      </dgm:t>
    </dgm:pt>
    <dgm:pt modelId="{BF1D0537-F771-4F06-ADC1-A0BF593382CF}" type="pres">
      <dgm:prSet presAssocID="{344412D9-6C72-461F-9FF2-A06DC5508DE7}" presName="textRect" presStyleLbl="revTx" presStyleIdx="1" presStyleCnt="3">
        <dgm:presLayoutVars>
          <dgm:bulletEnabled val="1"/>
        </dgm:presLayoutVars>
      </dgm:prSet>
      <dgm:spPr/>
      <dgm:t>
        <a:bodyPr/>
        <a:lstStyle/>
        <a:p>
          <a:endParaRPr lang="en-GB"/>
        </a:p>
      </dgm:t>
    </dgm:pt>
    <dgm:pt modelId="{B1EA37CB-E907-43B6-9E0F-53914B25784B}" type="pres">
      <dgm:prSet presAssocID="{C23A670A-6D3F-48FE-808D-6F0F42D8B191}" presName="sibTrans" presStyleLbl="sibTrans2D1" presStyleIdx="0" presStyleCnt="0"/>
      <dgm:spPr/>
      <dgm:t>
        <a:bodyPr/>
        <a:lstStyle/>
        <a:p>
          <a:endParaRPr lang="en-GB"/>
        </a:p>
      </dgm:t>
    </dgm:pt>
    <dgm:pt modelId="{D1D2BBAB-051D-4430-B331-632E0CE74702}" type="pres">
      <dgm:prSet presAssocID="{2F191370-0403-4D4D-95EE-974D917CB34C}" presName="compNode" presStyleCnt="0"/>
      <dgm:spPr/>
    </dgm:pt>
    <dgm:pt modelId="{18B8E36E-28BF-40C5-85F3-91BCAA82B4A5}" type="pres">
      <dgm:prSet presAssocID="{2F191370-0403-4D4D-95EE-974D917CB34C}" presName="pictRect" presStyleLbl="node1" presStyleIdx="2" presStyleCnt="3"/>
      <dgm:spPr>
        <a:blipFill rotWithShape="1">
          <a:blip xmlns:r="http://schemas.openxmlformats.org/officeDocument/2006/relationships" r:embed="rId3"/>
          <a:stretch>
            <a:fillRect/>
          </a:stretch>
        </a:blipFill>
      </dgm:spPr>
      <dgm:t>
        <a:bodyPr/>
        <a:lstStyle/>
        <a:p>
          <a:endParaRPr lang="en-GB"/>
        </a:p>
      </dgm:t>
    </dgm:pt>
    <dgm:pt modelId="{7C48BAAD-09D6-44EC-9124-7DEC75399683}" type="pres">
      <dgm:prSet presAssocID="{2F191370-0403-4D4D-95EE-974D917CB34C}" presName="textRect" presStyleLbl="revTx" presStyleIdx="2" presStyleCnt="3">
        <dgm:presLayoutVars>
          <dgm:bulletEnabled val="1"/>
        </dgm:presLayoutVars>
      </dgm:prSet>
      <dgm:spPr/>
      <dgm:t>
        <a:bodyPr/>
        <a:lstStyle/>
        <a:p>
          <a:endParaRPr lang="en-GB"/>
        </a:p>
      </dgm:t>
    </dgm:pt>
  </dgm:ptLst>
  <dgm:cxnLst>
    <dgm:cxn modelId="{71C3A3EC-4077-464C-B72E-D148413AAD26}" type="presOf" srcId="{45225ACC-5937-4DD9-940F-2C8BB52E163F}" destId="{1D317694-09FA-4A6D-AB9F-38A20995214B}" srcOrd="0" destOrd="0" presId="urn:microsoft.com/office/officeart/2005/8/layout/pList1"/>
    <dgm:cxn modelId="{41DE24DE-0733-4CAC-9259-4AD6E0A0B9C4}" srcId="{BF614C13-54E9-4A9E-AF58-77E3492078D5}" destId="{2F191370-0403-4D4D-95EE-974D917CB34C}" srcOrd="2" destOrd="0" parTransId="{5476B691-1425-4284-8FE1-462E7DD14048}" sibTransId="{F8F689F3-A8FA-4440-A1BD-92DCF66479FB}"/>
    <dgm:cxn modelId="{28BC4D9E-798E-4989-81CC-445266A5F7C7}" type="presOf" srcId="{6B007049-6555-4B53-857E-C820CA432F10}" destId="{EABE361D-13AC-496E-A286-90BCF3442BCC}" srcOrd="0" destOrd="0" presId="urn:microsoft.com/office/officeart/2005/8/layout/pList1"/>
    <dgm:cxn modelId="{1E2B17A5-7E2F-405A-A478-9EEF58C8ECAB}" type="presOf" srcId="{2F191370-0403-4D4D-95EE-974D917CB34C}" destId="{7C48BAAD-09D6-44EC-9124-7DEC75399683}" srcOrd="0" destOrd="0" presId="urn:microsoft.com/office/officeart/2005/8/layout/pList1"/>
    <dgm:cxn modelId="{0899D365-8091-4D73-B871-CE9926ACEF6F}" type="presOf" srcId="{344412D9-6C72-461F-9FF2-A06DC5508DE7}" destId="{BF1D0537-F771-4F06-ADC1-A0BF593382CF}" srcOrd="0" destOrd="0" presId="urn:microsoft.com/office/officeart/2005/8/layout/pList1"/>
    <dgm:cxn modelId="{3FA0E4CC-1C8B-41C7-8045-BFA2E697B025}" type="presOf" srcId="{BF614C13-54E9-4A9E-AF58-77E3492078D5}" destId="{9BD2AE35-25B3-4901-96AD-398371FCCFEC}" srcOrd="0" destOrd="0" presId="urn:microsoft.com/office/officeart/2005/8/layout/pList1"/>
    <dgm:cxn modelId="{2594ECED-4EDE-4D9F-82C8-4B3C189D03F3}" srcId="{BF614C13-54E9-4A9E-AF58-77E3492078D5}" destId="{344412D9-6C72-461F-9FF2-A06DC5508DE7}" srcOrd="1" destOrd="0" parTransId="{E0E234BF-AE19-4AB2-96E9-A026782B1E8E}" sibTransId="{C23A670A-6D3F-48FE-808D-6F0F42D8B191}"/>
    <dgm:cxn modelId="{E8385015-1745-4465-B88B-72860FC9CC74}" type="presOf" srcId="{C23A670A-6D3F-48FE-808D-6F0F42D8B191}" destId="{B1EA37CB-E907-43B6-9E0F-53914B25784B}" srcOrd="0" destOrd="0" presId="urn:microsoft.com/office/officeart/2005/8/layout/pList1"/>
    <dgm:cxn modelId="{5261BF2D-EDF2-47D0-8B4F-218D75F574F1}" srcId="{BF614C13-54E9-4A9E-AF58-77E3492078D5}" destId="{6B007049-6555-4B53-857E-C820CA432F10}" srcOrd="0" destOrd="0" parTransId="{A034ABC5-069C-4D75-A873-385ACC220068}" sibTransId="{45225ACC-5937-4DD9-940F-2C8BB52E163F}"/>
    <dgm:cxn modelId="{98BB1603-E018-4604-B49B-C099894A8292}" type="presParOf" srcId="{9BD2AE35-25B3-4901-96AD-398371FCCFEC}" destId="{B00F6EF6-6F3B-4564-BCEF-17BB86013CCD}" srcOrd="0" destOrd="0" presId="urn:microsoft.com/office/officeart/2005/8/layout/pList1"/>
    <dgm:cxn modelId="{CD631B09-AA2E-4483-9423-3A2BF67C63D5}" type="presParOf" srcId="{B00F6EF6-6F3B-4564-BCEF-17BB86013CCD}" destId="{4C59AAD8-95ED-4A41-821D-FA198F0596CC}" srcOrd="0" destOrd="0" presId="urn:microsoft.com/office/officeart/2005/8/layout/pList1"/>
    <dgm:cxn modelId="{E4E31CE7-F63B-414B-BED3-0C7F7C4C5AC1}" type="presParOf" srcId="{B00F6EF6-6F3B-4564-BCEF-17BB86013CCD}" destId="{EABE361D-13AC-496E-A286-90BCF3442BCC}" srcOrd="1" destOrd="0" presId="urn:microsoft.com/office/officeart/2005/8/layout/pList1"/>
    <dgm:cxn modelId="{E7B3F4F5-9742-4BCE-BBEB-377100A9DEC6}" type="presParOf" srcId="{9BD2AE35-25B3-4901-96AD-398371FCCFEC}" destId="{1D317694-09FA-4A6D-AB9F-38A20995214B}" srcOrd="1" destOrd="0" presId="urn:microsoft.com/office/officeart/2005/8/layout/pList1"/>
    <dgm:cxn modelId="{9BD6B0AC-C995-44D9-A6C7-BC4E3A7DC427}" type="presParOf" srcId="{9BD2AE35-25B3-4901-96AD-398371FCCFEC}" destId="{355D2630-99ED-437E-8A4D-F05DBE9154C4}" srcOrd="2" destOrd="0" presId="urn:microsoft.com/office/officeart/2005/8/layout/pList1"/>
    <dgm:cxn modelId="{906520EB-B6EA-459E-9518-50161B8357AE}" type="presParOf" srcId="{355D2630-99ED-437E-8A4D-F05DBE9154C4}" destId="{0FADD898-4B77-4022-A0DD-D27D61288CB3}" srcOrd="0" destOrd="0" presId="urn:microsoft.com/office/officeart/2005/8/layout/pList1"/>
    <dgm:cxn modelId="{7BB73F62-D0CA-498C-AE6F-DFBB0946C73A}" type="presParOf" srcId="{355D2630-99ED-437E-8A4D-F05DBE9154C4}" destId="{BF1D0537-F771-4F06-ADC1-A0BF593382CF}" srcOrd="1" destOrd="0" presId="urn:microsoft.com/office/officeart/2005/8/layout/pList1"/>
    <dgm:cxn modelId="{E38CB105-EC78-49F5-BEED-056DD26CE22A}" type="presParOf" srcId="{9BD2AE35-25B3-4901-96AD-398371FCCFEC}" destId="{B1EA37CB-E907-43B6-9E0F-53914B25784B}" srcOrd="3" destOrd="0" presId="urn:microsoft.com/office/officeart/2005/8/layout/pList1"/>
    <dgm:cxn modelId="{F399374B-340E-48D6-8B13-8E00059F1F24}" type="presParOf" srcId="{9BD2AE35-25B3-4901-96AD-398371FCCFEC}" destId="{D1D2BBAB-051D-4430-B331-632E0CE74702}" srcOrd="4" destOrd="0" presId="urn:microsoft.com/office/officeart/2005/8/layout/pList1"/>
    <dgm:cxn modelId="{14398412-467F-43A6-99B2-107E0AC5AEE0}" type="presParOf" srcId="{D1D2BBAB-051D-4430-B331-632E0CE74702}" destId="{18B8E36E-28BF-40C5-85F3-91BCAA82B4A5}" srcOrd="0" destOrd="0" presId="urn:microsoft.com/office/officeart/2005/8/layout/pList1"/>
    <dgm:cxn modelId="{50480906-CE7E-4056-A709-6C80BE7B3F74}" type="presParOf" srcId="{D1D2BBAB-051D-4430-B331-632E0CE74702}" destId="{7C48BAAD-09D6-44EC-9124-7DEC75399683}"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1889-33E7-4E3D-A6A2-A3E081430637}">
      <dsp:nvSpPr>
        <dsp:cNvPr id="0" name=""/>
        <dsp:cNvSpPr/>
      </dsp:nvSpPr>
      <dsp:spPr>
        <a:xfrm>
          <a:off x="2607" y="733695"/>
          <a:ext cx="5467393" cy="1139681"/>
        </a:xfrm>
        <a:prstGeom prst="roundRect">
          <a:avLst>
            <a:gd name="adj" fmla="val 10000"/>
          </a:avLst>
        </a:prstGeom>
        <a:solidFill>
          <a:srgbClr val="F5C2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GB" sz="4400" kern="1200" dirty="0" smtClean="0">
              <a:latin typeface="Calibri" panose="020F0502020204030204" pitchFamily="34" charset="0"/>
            </a:rPr>
            <a:t>Safety Information</a:t>
          </a:r>
          <a:endParaRPr lang="en-GB" sz="4400" kern="1200" dirty="0">
            <a:latin typeface="Calibri" panose="020F0502020204030204" pitchFamily="34" charset="0"/>
          </a:endParaRPr>
        </a:p>
      </dsp:txBody>
      <dsp:txXfrm>
        <a:off x="35987" y="767075"/>
        <a:ext cx="5400633" cy="1072921"/>
      </dsp:txXfrm>
    </dsp:sp>
    <dsp:sp modelId="{7C80B365-71C4-4148-9DE9-C9FBF51E1924}">
      <dsp:nvSpPr>
        <dsp:cNvPr id="0" name=""/>
        <dsp:cNvSpPr/>
      </dsp:nvSpPr>
      <dsp:spPr>
        <a:xfrm>
          <a:off x="549346" y="1873377"/>
          <a:ext cx="546739" cy="637366"/>
        </a:xfrm>
        <a:custGeom>
          <a:avLst/>
          <a:gdLst/>
          <a:ahLst/>
          <a:cxnLst/>
          <a:rect l="0" t="0" r="0" b="0"/>
          <a:pathLst>
            <a:path>
              <a:moveTo>
                <a:pt x="0" y="0"/>
              </a:moveTo>
              <a:lnTo>
                <a:pt x="0" y="637366"/>
              </a:lnTo>
              <a:lnTo>
                <a:pt x="546739" y="637366"/>
              </a:lnTo>
            </a:path>
          </a:pathLst>
        </a:custGeom>
        <a:noFill/>
        <a:ln w="25400" cap="flat" cmpd="sng" algn="ctr">
          <a:solidFill>
            <a:srgbClr val="F5C201"/>
          </a:solidFill>
          <a:prstDash val="solid"/>
        </a:ln>
        <a:effectLst/>
      </dsp:spPr>
      <dsp:style>
        <a:lnRef idx="2">
          <a:scrgbClr r="0" g="0" b="0"/>
        </a:lnRef>
        <a:fillRef idx="0">
          <a:scrgbClr r="0" g="0" b="0"/>
        </a:fillRef>
        <a:effectRef idx="0">
          <a:scrgbClr r="0" g="0" b="0"/>
        </a:effectRef>
        <a:fontRef idx="minor"/>
      </dsp:style>
    </dsp:sp>
    <dsp:sp modelId="{6A74B55B-239E-4CB5-AEE5-A699B1FAA435}">
      <dsp:nvSpPr>
        <dsp:cNvPr id="0" name=""/>
        <dsp:cNvSpPr/>
      </dsp:nvSpPr>
      <dsp:spPr>
        <a:xfrm>
          <a:off x="1096086" y="2158297"/>
          <a:ext cx="3802833" cy="704892"/>
        </a:xfrm>
        <a:prstGeom prst="roundRect">
          <a:avLst>
            <a:gd name="adj" fmla="val 10000"/>
          </a:avLst>
        </a:prstGeom>
        <a:solidFill>
          <a:schemeClr val="lt1">
            <a:alpha val="90000"/>
            <a:hueOff val="0"/>
            <a:satOff val="0"/>
            <a:lumOff val="0"/>
            <a:alphaOff val="0"/>
          </a:schemeClr>
        </a:solidFill>
        <a:ln w="25400" cap="flat" cmpd="sng" algn="ctr">
          <a:solidFill>
            <a:srgbClr val="526DB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Calibri" panose="020F0502020204030204" pitchFamily="34" charset="0"/>
            </a:rPr>
            <a:t>Adverse Events</a:t>
          </a:r>
          <a:endParaRPr lang="en-GB" sz="2400" kern="1200" dirty="0">
            <a:latin typeface="Calibri" panose="020F0502020204030204" pitchFamily="34" charset="0"/>
          </a:endParaRPr>
        </a:p>
      </dsp:txBody>
      <dsp:txXfrm>
        <a:off x="1116732" y="2178943"/>
        <a:ext cx="3761541" cy="663600"/>
      </dsp:txXfrm>
    </dsp:sp>
    <dsp:sp modelId="{3200C705-C297-4C66-A881-C19FCC9ECB6E}">
      <dsp:nvSpPr>
        <dsp:cNvPr id="0" name=""/>
        <dsp:cNvSpPr/>
      </dsp:nvSpPr>
      <dsp:spPr>
        <a:xfrm>
          <a:off x="549346" y="1873377"/>
          <a:ext cx="546739" cy="2414739"/>
        </a:xfrm>
        <a:custGeom>
          <a:avLst/>
          <a:gdLst/>
          <a:ahLst/>
          <a:cxnLst/>
          <a:rect l="0" t="0" r="0" b="0"/>
          <a:pathLst>
            <a:path>
              <a:moveTo>
                <a:pt x="0" y="0"/>
              </a:moveTo>
              <a:lnTo>
                <a:pt x="0" y="2414739"/>
              </a:lnTo>
              <a:lnTo>
                <a:pt x="546739" y="2414739"/>
              </a:lnTo>
            </a:path>
          </a:pathLst>
        </a:custGeom>
        <a:noFill/>
        <a:ln w="25400" cap="flat" cmpd="sng" algn="ctr">
          <a:solidFill>
            <a:srgbClr val="F5C201"/>
          </a:solidFill>
          <a:prstDash val="solid"/>
        </a:ln>
        <a:effectLst/>
      </dsp:spPr>
      <dsp:style>
        <a:lnRef idx="2">
          <a:scrgbClr r="0" g="0" b="0"/>
        </a:lnRef>
        <a:fillRef idx="0">
          <a:scrgbClr r="0" g="0" b="0"/>
        </a:fillRef>
        <a:effectRef idx="0">
          <a:scrgbClr r="0" g="0" b="0"/>
        </a:effectRef>
        <a:fontRef idx="minor"/>
      </dsp:style>
    </dsp:sp>
    <dsp:sp modelId="{7A348F12-E388-4232-9275-DDD708945C0B}">
      <dsp:nvSpPr>
        <dsp:cNvPr id="0" name=""/>
        <dsp:cNvSpPr/>
      </dsp:nvSpPr>
      <dsp:spPr>
        <a:xfrm>
          <a:off x="1096086" y="3953808"/>
          <a:ext cx="3802833" cy="668616"/>
        </a:xfrm>
        <a:prstGeom prst="roundRect">
          <a:avLst>
            <a:gd name="adj" fmla="val 10000"/>
          </a:avLst>
        </a:prstGeom>
        <a:solidFill>
          <a:schemeClr val="lt1">
            <a:alpha val="90000"/>
            <a:hueOff val="0"/>
            <a:satOff val="0"/>
            <a:lumOff val="0"/>
            <a:alphaOff val="0"/>
          </a:schemeClr>
        </a:solidFill>
        <a:ln w="25400" cap="flat" cmpd="sng" algn="ctr">
          <a:solidFill>
            <a:srgbClr val="7A7A7A"/>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latin typeface="Calibri" panose="020F0502020204030204" pitchFamily="34" charset="0"/>
            </a:rPr>
            <a:t>Special Situation Reports </a:t>
          </a:r>
          <a:endParaRPr lang="en-GB" sz="2400" kern="1200" dirty="0">
            <a:latin typeface="Calibri" panose="020F0502020204030204" pitchFamily="34" charset="0"/>
          </a:endParaRPr>
        </a:p>
      </dsp:txBody>
      <dsp:txXfrm>
        <a:off x="1115669" y="3973391"/>
        <a:ext cx="3763667" cy="629450"/>
      </dsp:txXfrm>
    </dsp:sp>
    <dsp:sp modelId="{936B202D-2EA6-4FB6-9486-5E9A4663C7C1}">
      <dsp:nvSpPr>
        <dsp:cNvPr id="0" name=""/>
        <dsp:cNvSpPr/>
      </dsp:nvSpPr>
      <dsp:spPr>
        <a:xfrm>
          <a:off x="549346" y="1873377"/>
          <a:ext cx="546739" cy="3280598"/>
        </a:xfrm>
        <a:custGeom>
          <a:avLst/>
          <a:gdLst/>
          <a:ahLst/>
          <a:cxnLst/>
          <a:rect l="0" t="0" r="0" b="0"/>
          <a:pathLst>
            <a:path>
              <a:moveTo>
                <a:pt x="0" y="0"/>
              </a:moveTo>
              <a:lnTo>
                <a:pt x="0" y="3280598"/>
              </a:lnTo>
              <a:lnTo>
                <a:pt x="546739" y="3280598"/>
              </a:lnTo>
            </a:path>
          </a:pathLst>
        </a:custGeom>
        <a:noFill/>
        <a:ln w="25400" cap="flat" cmpd="sng" algn="ctr">
          <a:solidFill>
            <a:srgbClr val="F5C201"/>
          </a:solidFill>
          <a:prstDash val="solid"/>
        </a:ln>
        <a:effectLst/>
      </dsp:spPr>
      <dsp:style>
        <a:lnRef idx="2">
          <a:scrgbClr r="0" g="0" b="0"/>
        </a:lnRef>
        <a:fillRef idx="0">
          <a:scrgbClr r="0" g="0" b="0"/>
        </a:fillRef>
        <a:effectRef idx="0">
          <a:scrgbClr r="0" g="0" b="0"/>
        </a:effectRef>
        <a:fontRef idx="minor"/>
      </dsp:style>
    </dsp:sp>
    <dsp:sp modelId="{4F6D4D49-7A32-4B16-A6E9-F2F944317E14}">
      <dsp:nvSpPr>
        <dsp:cNvPr id="0" name=""/>
        <dsp:cNvSpPr/>
      </dsp:nvSpPr>
      <dsp:spPr>
        <a:xfrm>
          <a:off x="1096086" y="4835343"/>
          <a:ext cx="3802833" cy="637264"/>
        </a:xfrm>
        <a:prstGeom prst="roundRect">
          <a:avLst>
            <a:gd name="adj" fmla="val 10000"/>
          </a:avLst>
        </a:prstGeom>
        <a:solidFill>
          <a:schemeClr val="lt1">
            <a:alpha val="90000"/>
            <a:hueOff val="0"/>
            <a:satOff val="0"/>
            <a:lumOff val="0"/>
            <a:alphaOff val="0"/>
          </a:schemeClr>
        </a:solidFill>
        <a:ln w="25400" cap="flat" cmpd="sng" algn="ctr">
          <a:solidFill>
            <a:srgbClr val="7A7A7A"/>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dirty="0" smtClean="0"/>
            <a:t>Other </a:t>
          </a:r>
          <a:r>
            <a:rPr lang="en-GB" sz="2400" kern="1200" dirty="0" smtClean="0">
              <a:latin typeface="Calibri" panose="020F0502020204030204" pitchFamily="34" charset="0"/>
            </a:rPr>
            <a:t>Safety</a:t>
          </a:r>
          <a:r>
            <a:rPr lang="en-GB" sz="2400" kern="1200" dirty="0" smtClean="0"/>
            <a:t> Information</a:t>
          </a:r>
          <a:endParaRPr lang="en-GB" sz="2400" kern="1200" dirty="0"/>
        </a:p>
      </dsp:txBody>
      <dsp:txXfrm>
        <a:off x="1114751" y="4854008"/>
        <a:ext cx="3765503" cy="599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46E5E-6057-4614-ACCE-CBC2535C6AD7}">
      <dsp:nvSpPr>
        <dsp:cNvPr id="0" name=""/>
        <dsp:cNvSpPr/>
      </dsp:nvSpPr>
      <dsp:spPr>
        <a:xfrm>
          <a:off x="10353" y="198407"/>
          <a:ext cx="1931099" cy="126255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B43C3-E6D6-4F8E-8AB5-BF50A8FFBA36}">
      <dsp:nvSpPr>
        <dsp:cNvPr id="0" name=""/>
        <dsp:cNvSpPr/>
      </dsp:nvSpPr>
      <dsp:spPr>
        <a:xfrm>
          <a:off x="10353" y="1428017"/>
          <a:ext cx="1931099" cy="750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b="0" kern="1200" dirty="0" smtClean="0"/>
            <a:t>Headache</a:t>
          </a:r>
        </a:p>
      </dsp:txBody>
      <dsp:txXfrm>
        <a:off x="10353" y="1428017"/>
        <a:ext cx="1931099" cy="750776"/>
      </dsp:txXfrm>
    </dsp:sp>
    <dsp:sp modelId="{8FF171F8-BC6A-41F4-9462-28F048CE1FFD}">
      <dsp:nvSpPr>
        <dsp:cNvPr id="0" name=""/>
        <dsp:cNvSpPr/>
      </dsp:nvSpPr>
      <dsp:spPr>
        <a:xfrm>
          <a:off x="2128348" y="171131"/>
          <a:ext cx="1931099" cy="1330527"/>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611D3-EE7A-49B7-B953-CF412173AB7D}">
      <dsp:nvSpPr>
        <dsp:cNvPr id="0" name=""/>
        <dsp:cNvSpPr/>
      </dsp:nvSpPr>
      <dsp:spPr>
        <a:xfrm>
          <a:off x="2128348" y="1501658"/>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Hospitalization</a:t>
          </a:r>
        </a:p>
      </dsp:txBody>
      <dsp:txXfrm>
        <a:off x="2128348" y="1501658"/>
        <a:ext cx="1931099" cy="716437"/>
      </dsp:txXfrm>
    </dsp:sp>
    <dsp:sp modelId="{ECA30553-6719-456B-8286-D806ECFE1041}">
      <dsp:nvSpPr>
        <dsp:cNvPr id="0" name=""/>
        <dsp:cNvSpPr/>
      </dsp:nvSpPr>
      <dsp:spPr>
        <a:xfrm>
          <a:off x="4252638" y="171131"/>
          <a:ext cx="1931099" cy="133052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46203-1412-4200-9D26-833B8C8E528C}">
      <dsp:nvSpPr>
        <dsp:cNvPr id="0" name=""/>
        <dsp:cNvSpPr/>
      </dsp:nvSpPr>
      <dsp:spPr>
        <a:xfrm>
          <a:off x="4252638" y="1501658"/>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Rash</a:t>
          </a:r>
        </a:p>
      </dsp:txBody>
      <dsp:txXfrm>
        <a:off x="4252638" y="1501658"/>
        <a:ext cx="1931099" cy="716437"/>
      </dsp:txXfrm>
    </dsp:sp>
    <dsp:sp modelId="{D2BF6171-83A5-4839-BAC8-57A27F48CDBF}">
      <dsp:nvSpPr>
        <dsp:cNvPr id="0" name=""/>
        <dsp:cNvSpPr/>
      </dsp:nvSpPr>
      <dsp:spPr>
        <a:xfrm>
          <a:off x="6376928" y="171131"/>
          <a:ext cx="1931099" cy="1330527"/>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4D434-A6C1-4E4B-9349-D71675E0A536}">
      <dsp:nvSpPr>
        <dsp:cNvPr id="0" name=""/>
        <dsp:cNvSpPr/>
      </dsp:nvSpPr>
      <dsp:spPr>
        <a:xfrm>
          <a:off x="6376928" y="1501658"/>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Death</a:t>
          </a:r>
        </a:p>
      </dsp:txBody>
      <dsp:txXfrm>
        <a:off x="6376928" y="1501658"/>
        <a:ext cx="1931099" cy="716437"/>
      </dsp:txXfrm>
    </dsp:sp>
    <dsp:sp modelId="{6F84DB18-5FD6-44B1-B69D-9B498F5A5732}">
      <dsp:nvSpPr>
        <dsp:cNvPr id="0" name=""/>
        <dsp:cNvSpPr/>
      </dsp:nvSpPr>
      <dsp:spPr>
        <a:xfrm>
          <a:off x="802434" y="2411206"/>
          <a:ext cx="1931099" cy="1330527"/>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8F7F0-6584-4A7B-B830-A63DECE5CE51}">
      <dsp:nvSpPr>
        <dsp:cNvPr id="0" name=""/>
        <dsp:cNvSpPr/>
      </dsp:nvSpPr>
      <dsp:spPr>
        <a:xfrm>
          <a:off x="802434" y="3741733"/>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Stomach pain</a:t>
          </a:r>
        </a:p>
      </dsp:txBody>
      <dsp:txXfrm>
        <a:off x="802434" y="3741733"/>
        <a:ext cx="1931099" cy="716437"/>
      </dsp:txXfrm>
    </dsp:sp>
    <dsp:sp modelId="{E655AF28-2221-466F-9AF5-B1487C1D931C}">
      <dsp:nvSpPr>
        <dsp:cNvPr id="0" name=""/>
        <dsp:cNvSpPr/>
      </dsp:nvSpPr>
      <dsp:spPr>
        <a:xfrm>
          <a:off x="3191806" y="2372528"/>
          <a:ext cx="1931099" cy="1330527"/>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DD7CF-6E90-442A-A2E1-44B612BECB50}">
      <dsp:nvSpPr>
        <dsp:cNvPr id="0" name=""/>
        <dsp:cNvSpPr/>
      </dsp:nvSpPr>
      <dsp:spPr>
        <a:xfrm>
          <a:off x="3191806" y="3744327"/>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Heart attack</a:t>
          </a:r>
        </a:p>
      </dsp:txBody>
      <dsp:txXfrm>
        <a:off x="3191806" y="3744327"/>
        <a:ext cx="1931099" cy="716437"/>
      </dsp:txXfrm>
    </dsp:sp>
    <dsp:sp modelId="{D7E1694E-E8A0-411C-BF4F-D60CCE8DD1B6}">
      <dsp:nvSpPr>
        <dsp:cNvPr id="0" name=""/>
        <dsp:cNvSpPr/>
      </dsp:nvSpPr>
      <dsp:spPr>
        <a:xfrm>
          <a:off x="5496075" y="2411206"/>
          <a:ext cx="1931099" cy="1330527"/>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89888-A90F-4262-BD4E-4C6C839C9FEF}">
      <dsp:nvSpPr>
        <dsp:cNvPr id="0" name=""/>
        <dsp:cNvSpPr/>
      </dsp:nvSpPr>
      <dsp:spPr>
        <a:xfrm>
          <a:off x="5496075" y="3741733"/>
          <a:ext cx="1931099" cy="71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GB" sz="1900" kern="1200" dirty="0" smtClean="0"/>
            <a:t>Allergic reaction</a:t>
          </a:r>
        </a:p>
      </dsp:txBody>
      <dsp:txXfrm>
        <a:off x="5496075" y="3741733"/>
        <a:ext cx="1931099" cy="716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9AAD8-95ED-4A41-821D-FA198F0596CC}">
      <dsp:nvSpPr>
        <dsp:cNvPr id="0" name=""/>
        <dsp:cNvSpPr/>
      </dsp:nvSpPr>
      <dsp:spPr>
        <a:xfrm>
          <a:off x="996531" y="644"/>
          <a:ext cx="2008982" cy="1384188"/>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E361D-13AC-496E-A286-90BCF3442BCC}">
      <dsp:nvSpPr>
        <dsp:cNvPr id="0" name=""/>
        <dsp:cNvSpPr/>
      </dsp:nvSpPr>
      <dsp:spPr>
        <a:xfrm>
          <a:off x="1004085" y="1386466"/>
          <a:ext cx="2008982" cy="74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1" kern="1200" dirty="0" smtClean="0"/>
            <a:t>Occupational exposure </a:t>
          </a:r>
          <a:r>
            <a:rPr lang="en-GB" sz="1600" kern="1200" dirty="0" smtClean="0"/>
            <a:t>with Adverse Event</a:t>
          </a:r>
          <a:endParaRPr lang="en-GB" sz="1600" kern="1200" dirty="0"/>
        </a:p>
      </dsp:txBody>
      <dsp:txXfrm>
        <a:off x="1004085" y="1386466"/>
        <a:ext cx="2008982" cy="745332"/>
      </dsp:txXfrm>
    </dsp:sp>
    <dsp:sp modelId="{0FADD898-4B77-4022-A0DD-D27D61288CB3}">
      <dsp:nvSpPr>
        <dsp:cNvPr id="0" name=""/>
        <dsp:cNvSpPr/>
      </dsp:nvSpPr>
      <dsp:spPr>
        <a:xfrm>
          <a:off x="3214050" y="2277"/>
          <a:ext cx="2008982" cy="1384188"/>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D0537-F771-4F06-ADC1-A0BF593382CF}">
      <dsp:nvSpPr>
        <dsp:cNvPr id="0" name=""/>
        <dsp:cNvSpPr/>
      </dsp:nvSpPr>
      <dsp:spPr>
        <a:xfrm>
          <a:off x="3214050" y="1386466"/>
          <a:ext cx="2008982" cy="74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kern="1200" dirty="0" smtClean="0"/>
            <a:t>Adverse Event following exposure via </a:t>
          </a:r>
          <a:r>
            <a:rPr lang="en-GB" sz="1600" b="1" kern="1200" dirty="0" smtClean="0"/>
            <a:t>breastfeeding</a:t>
          </a:r>
          <a:endParaRPr lang="en-GB" sz="1600" b="1" kern="1200" dirty="0"/>
        </a:p>
      </dsp:txBody>
      <dsp:txXfrm>
        <a:off x="3214050" y="1386466"/>
        <a:ext cx="2008982" cy="745332"/>
      </dsp:txXfrm>
    </dsp:sp>
    <dsp:sp modelId="{18B8E36E-28BF-40C5-85F3-91BCAA82B4A5}">
      <dsp:nvSpPr>
        <dsp:cNvPr id="0" name=""/>
        <dsp:cNvSpPr/>
      </dsp:nvSpPr>
      <dsp:spPr>
        <a:xfrm>
          <a:off x="2109067" y="2332697"/>
          <a:ext cx="2008982" cy="1384188"/>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8BAAD-09D6-44EC-9124-7DEC75399683}">
      <dsp:nvSpPr>
        <dsp:cNvPr id="0" name=""/>
        <dsp:cNvSpPr/>
      </dsp:nvSpPr>
      <dsp:spPr>
        <a:xfrm>
          <a:off x="2109067" y="3716886"/>
          <a:ext cx="2008982" cy="745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1" kern="1200" dirty="0" smtClean="0"/>
            <a:t>Product complaint </a:t>
          </a:r>
          <a:r>
            <a:rPr lang="en-GB" sz="1600" kern="1200" dirty="0" smtClean="0"/>
            <a:t>with Adverse Event</a:t>
          </a:r>
          <a:endParaRPr lang="en-GB" sz="1600" kern="1200" dirty="0"/>
        </a:p>
      </dsp:txBody>
      <dsp:txXfrm>
        <a:off x="2109067" y="3716886"/>
        <a:ext cx="2008982" cy="7453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4851" tIns="47425" rIns="94851" bIns="4742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4851" tIns="47425" rIns="94851" bIns="47425" rtlCol="0"/>
          <a:lstStyle>
            <a:lvl1pPr algn="r">
              <a:defRPr sz="1200">
                <a:latin typeface="Arial" charset="0"/>
              </a:defRPr>
            </a:lvl1pPr>
          </a:lstStyle>
          <a:p>
            <a:pPr>
              <a:defRPr/>
            </a:pPr>
            <a:fld id="{E613D992-DA0C-40B7-9CC9-C4887137DFFD}" type="datetimeFigureOut">
              <a:rPr lang="en-US"/>
              <a:pPr>
                <a:defRPr/>
              </a:pPr>
              <a:t>5/31/2017</a:t>
            </a:fld>
            <a:endParaRPr lang="en-US" dirty="0"/>
          </a:p>
        </p:txBody>
      </p:sp>
      <p:sp>
        <p:nvSpPr>
          <p:cNvPr id="4" name="Footer Placeholder 3"/>
          <p:cNvSpPr>
            <a:spLocks noGrp="1"/>
          </p:cNvSpPr>
          <p:nvPr>
            <p:ph type="ftr" sz="quarter" idx="2"/>
          </p:nvPr>
        </p:nvSpPr>
        <p:spPr>
          <a:xfrm>
            <a:off x="1" y="9428272"/>
            <a:ext cx="2946275" cy="496671"/>
          </a:xfrm>
          <a:prstGeom prst="rect">
            <a:avLst/>
          </a:prstGeom>
        </p:spPr>
        <p:txBody>
          <a:bodyPr vert="horz" lIns="94851" tIns="47425" rIns="94851" bIns="4742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4851" tIns="47425" rIns="94851" bIns="47425" rtlCol="0" anchor="b"/>
          <a:lstStyle>
            <a:lvl1pPr algn="r">
              <a:defRPr sz="1200">
                <a:latin typeface="Arial" charset="0"/>
              </a:defRPr>
            </a:lvl1pPr>
          </a:lstStyle>
          <a:p>
            <a:pPr>
              <a:defRPr/>
            </a:pPr>
            <a:fld id="{076BFB54-0F23-4DE5-B751-7560D7795930}" type="slidenum">
              <a:rPr lang="en-US"/>
              <a:pPr>
                <a:defRPr/>
              </a:pPr>
              <a:t>‹#›</a:t>
            </a:fld>
            <a:endParaRPr lang="en-US" dirty="0"/>
          </a:p>
        </p:txBody>
      </p:sp>
    </p:spTree>
    <p:extLst>
      <p:ext uri="{BB962C8B-B14F-4D97-AF65-F5344CB8AC3E}">
        <p14:creationId xmlns:p14="http://schemas.microsoft.com/office/powerpoint/2010/main" val="84357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49862" y="0"/>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920750" y="744538"/>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0384" y="4715832"/>
            <a:ext cx="5436909" cy="446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9428272"/>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49862" y="9428272"/>
            <a:ext cx="2946275" cy="49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a:defRPr sz="1200">
                <a:latin typeface="Arial" charset="0"/>
              </a:defRPr>
            </a:lvl1pPr>
          </a:lstStyle>
          <a:p>
            <a:pPr>
              <a:defRPr/>
            </a:pPr>
            <a:fld id="{433EBE1E-F8F7-4249-BB48-67C7BACEFEDB}" type="slidenum">
              <a:rPr lang="en-US"/>
              <a:pPr>
                <a:defRPr/>
              </a:pPr>
              <a:t>‹#›</a:t>
            </a:fld>
            <a:endParaRPr lang="en-US" dirty="0"/>
          </a:p>
        </p:txBody>
      </p:sp>
    </p:spTree>
    <p:extLst>
      <p:ext uri="{BB962C8B-B14F-4D97-AF65-F5344CB8AC3E}">
        <p14:creationId xmlns:p14="http://schemas.microsoft.com/office/powerpoint/2010/main" val="23963525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standardsandcollaborationsds@gilead.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Welcome to this training on “Safety Information Reporting for Vendors Commissioned for Gilead Sponsored Programs”.  This</a:t>
            </a:r>
            <a:r>
              <a:rPr lang="en-GB" altLang="en-US" b="1" dirty="0" smtClean="0"/>
              <a:t> </a:t>
            </a:r>
            <a:r>
              <a:rPr lang="en-GB" altLang="en-US" dirty="0" smtClean="0"/>
              <a:t>course is aimed at anyone who is conducting sponsored</a:t>
            </a:r>
            <a:r>
              <a:rPr lang="en-GB" altLang="en-US" baseline="0" dirty="0" smtClean="0"/>
              <a:t> programs or </a:t>
            </a:r>
            <a:r>
              <a:rPr lang="en-GB" altLang="en-US" dirty="0" smtClean="0"/>
              <a:t>projects commissioned by Gilead. </a:t>
            </a:r>
          </a:p>
          <a:p>
            <a:pPr eaLnBrk="1" hangingPunct="1"/>
            <a:endParaRPr lang="en-US" baseline="0" dirty="0" smtClean="0">
              <a:solidFill>
                <a:schemeClr val="accent2"/>
              </a:solidFill>
            </a:endParaRPr>
          </a:p>
          <a:p>
            <a:pPr eaLnBrk="1" hangingPunct="1"/>
            <a:r>
              <a:rPr lang="en-US" baseline="0" dirty="0" smtClean="0">
                <a:solidFill>
                  <a:schemeClr val="accent2"/>
                </a:solidFill>
              </a:rPr>
              <a:t>Gilead solicited programs, such as patient support and assistance programs, may require you to be in contact with either patients or prescribers about a Gilead product, during the course of these conversations you may learn of safety information related to our product.  This training provides instruction on how to identify and report safety information related to a Gilead product.   </a:t>
            </a:r>
          </a:p>
          <a:p>
            <a:pPr eaLnBrk="1" hangingPunct="1"/>
            <a:endParaRPr lang="en-US" baseline="0" dirty="0" smtClean="0">
              <a:solidFill>
                <a:schemeClr val="accent2"/>
              </a:solidFill>
            </a:endParaRPr>
          </a:p>
          <a:p>
            <a:pPr eaLnBrk="1" hangingPunct="1"/>
            <a:r>
              <a:rPr lang="en-US" baseline="0" dirty="0" smtClean="0">
                <a:solidFill>
                  <a:schemeClr val="accent2"/>
                </a:solidFill>
              </a:rPr>
              <a:t>This training also applies to those vendors who have been commissioned for social listening projects as well as those whose scope of activities include the review of email communications from Gilead sponsored digital media.  </a:t>
            </a:r>
          </a:p>
          <a:p>
            <a:endParaRPr lang="en-GB" altLang="en-US" b="1"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a:t>
            </a:fld>
            <a:endParaRPr lang="en-US" dirty="0"/>
          </a:p>
        </p:txBody>
      </p:sp>
    </p:spTree>
    <p:extLst>
      <p:ext uri="{BB962C8B-B14F-4D97-AF65-F5344CB8AC3E}">
        <p14:creationId xmlns:p14="http://schemas.microsoft.com/office/powerpoint/2010/main" val="716237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Here are</a:t>
            </a:r>
            <a:r>
              <a:rPr lang="en-GB" baseline="0" dirty="0" smtClean="0"/>
              <a:t> some examples of adverse events. These can be serious adverse events such as resulting in death and hospitalisation </a:t>
            </a:r>
            <a:r>
              <a:rPr lang="en-GB" b="0" baseline="0" dirty="0" smtClean="0"/>
              <a:t>but also less serious such as a rash or headache.  Regardless of the severity, all adverse events are to be reported to Gilead.  </a:t>
            </a:r>
          </a:p>
          <a:p>
            <a:pPr>
              <a:spcBef>
                <a:spcPct val="0"/>
              </a:spcBef>
            </a:pPr>
            <a:endParaRPr lang="en-GB" b="0" baseline="0" dirty="0" smtClean="0"/>
          </a:p>
          <a:p>
            <a:r>
              <a:rPr lang="en-GB" baseline="0" dirty="0" smtClean="0"/>
              <a:t>An adverse event</a:t>
            </a:r>
            <a:r>
              <a:rPr lang="en-GB" dirty="0" smtClean="0"/>
              <a:t> is an untoward medical occurrence in a person taking a Gilead</a:t>
            </a:r>
            <a:r>
              <a:rPr lang="en-GB" baseline="0" dirty="0" smtClean="0"/>
              <a:t> product, whether or not it is thought to be caused by the treatment. </a:t>
            </a:r>
          </a:p>
          <a:p>
            <a:endParaRPr lang="en-GB" baseline="0" dirty="0" smtClean="0"/>
          </a:p>
          <a:p>
            <a:r>
              <a:rPr lang="en-GB" baseline="0" dirty="0" smtClean="0"/>
              <a:t>All of these would be reportable to Gilead if you learned of them during your conversations with patients or prescribers even though they may not be related to our product. </a:t>
            </a:r>
          </a:p>
          <a:p>
            <a:endParaRPr lang="en-GB" baseline="0" dirty="0" smtClean="0"/>
          </a:p>
          <a:p>
            <a:r>
              <a:rPr lang="en-GB" baseline="0" dirty="0" smtClean="0"/>
              <a:t>For those vendors working on a social listening project, if you saw these examples written in a blog or patient forum and they also mention a Gilead product, it would be reportable to us. </a:t>
            </a:r>
          </a:p>
          <a:p>
            <a:endParaRPr lang="en-GB" baseline="0" dirty="0" smtClean="0"/>
          </a:p>
          <a:p>
            <a:endParaRPr lang="en-GB" baseline="0" dirty="0" smtClean="0"/>
          </a:p>
          <a:p>
            <a:pPr>
              <a:spcBef>
                <a:spcPct val="0"/>
              </a:spcBef>
            </a:pPr>
            <a:endParaRPr lang="en-GB" b="0" dirty="0" smtClean="0"/>
          </a:p>
        </p:txBody>
      </p:sp>
      <p:sp>
        <p:nvSpPr>
          <p:cNvPr id="4" name="Slide Number Placeholder 3"/>
          <p:cNvSpPr>
            <a:spLocks noGrp="1"/>
          </p:cNvSpPr>
          <p:nvPr>
            <p:ph type="sldNum" sz="quarter" idx="5"/>
          </p:nvPr>
        </p:nvSpPr>
        <p:spPr/>
        <p:txBody>
          <a:bodyPr/>
          <a:lstStyle/>
          <a:p>
            <a:pPr>
              <a:defRPr/>
            </a:pPr>
            <a:fld id="{8E195FC8-3E9B-44D4-B4C7-8EAEC7D93B0C}"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Now we will move o</a:t>
            </a:r>
            <a:r>
              <a:rPr lang="en-GB" u="none" dirty="0" smtClean="0"/>
              <a:t>n</a:t>
            </a:r>
            <a:r>
              <a:rPr lang="en-GB" b="1" u="none" baseline="0" dirty="0" smtClean="0"/>
              <a:t> </a:t>
            </a:r>
            <a:r>
              <a:rPr lang="en-GB" b="0" u="none" baseline="0" dirty="0" smtClean="0"/>
              <a:t>to</a:t>
            </a:r>
            <a:r>
              <a:rPr lang="en-GB" b="0" u="none" dirty="0" smtClean="0"/>
              <a:t> </a:t>
            </a:r>
            <a:r>
              <a:rPr lang="en-GB" dirty="0" smtClean="0"/>
              <a:t>Special Situation Reports.  Special Situations are not always associated with an adverse event;</a:t>
            </a:r>
            <a:r>
              <a:rPr lang="en-GB" baseline="0" dirty="0" smtClean="0"/>
              <a:t> however, they </a:t>
            </a:r>
            <a:r>
              <a:rPr lang="en-GB" dirty="0" smtClean="0"/>
              <a:t>are important safety information that must be reported to Gilead. </a:t>
            </a:r>
            <a:r>
              <a:rPr lang="en-GB" baseline="0" dirty="0" smtClean="0"/>
              <a:t> These reports are </a:t>
            </a:r>
            <a:r>
              <a:rPr lang="en-GB" dirty="0" smtClean="0"/>
              <a:t>useful for Gilead to learn about the effect of our</a:t>
            </a:r>
            <a:r>
              <a:rPr lang="en-GB" baseline="0" dirty="0" smtClean="0"/>
              <a:t> </a:t>
            </a:r>
            <a:r>
              <a:rPr lang="en-GB" b="0" strike="noStrike" baseline="0" dirty="0" smtClean="0"/>
              <a:t>drugs </a:t>
            </a:r>
            <a:r>
              <a:rPr lang="en-GB" dirty="0" smtClean="0"/>
              <a:t>where typically we would not conduct clinical trials; such as in pregnant women.  Others of these reports are required</a:t>
            </a:r>
            <a:r>
              <a:rPr lang="en-GB" baseline="0" dirty="0" smtClean="0"/>
              <a:t> by regulatory authorities.</a:t>
            </a:r>
            <a:endParaRPr lang="en-GB" dirty="0" smtClean="0"/>
          </a:p>
          <a:p>
            <a:endParaRPr lang="en-GB" dirty="0" smtClean="0"/>
          </a:p>
          <a:p>
            <a:r>
              <a:rPr lang="en-GB" dirty="0" smtClean="0"/>
              <a:t>Special situation reports are grouped into 2 categories – those that must be reported </a:t>
            </a:r>
            <a:r>
              <a:rPr lang="en-GB" i="1" dirty="0" smtClean="0"/>
              <a:t>only</a:t>
            </a:r>
            <a:r>
              <a:rPr lang="en-GB" dirty="0" smtClean="0"/>
              <a:t> when associated with an AE and those that must </a:t>
            </a:r>
            <a:r>
              <a:rPr lang="en-GB" i="1" dirty="0" smtClean="0"/>
              <a:t>always </a:t>
            </a:r>
            <a:r>
              <a:rPr lang="en-GB" dirty="0" smtClean="0"/>
              <a:t>be reported whether or not there is an associated AE. </a:t>
            </a:r>
          </a:p>
          <a:p>
            <a:endParaRPr lang="en-GB" dirty="0" smtClean="0"/>
          </a:p>
          <a:p>
            <a:r>
              <a:rPr lang="en-GB" dirty="0" smtClean="0"/>
              <a:t>Let’s go through these in detail. </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Here are the 3 Special Situation Reports, or SSRs, that you will report only when there is an associated Adverse Event.</a:t>
            </a:r>
            <a:endParaRPr lang="en-GB" dirty="0" smtClean="0"/>
          </a:p>
          <a:p>
            <a:pPr>
              <a:lnSpc>
                <a:spcPct val="115000"/>
              </a:lnSpc>
              <a:spcAft>
                <a:spcPts val="0"/>
              </a:spcAft>
            </a:pPr>
            <a:r>
              <a:rPr lang="en-GB" dirty="0" smtClean="0">
                <a:solidFill>
                  <a:srgbClr val="000000"/>
                </a:solidFill>
                <a:ea typeface="Times New Roman"/>
                <a:cs typeface="Calibri"/>
              </a:rPr>
              <a:t> </a:t>
            </a:r>
            <a:endParaRPr lang="en-GB" dirty="0" smtClean="0">
              <a:ea typeface="Times New Roman"/>
              <a:cs typeface="Times New Roman"/>
            </a:endParaRPr>
          </a:p>
          <a:p>
            <a:pPr>
              <a:lnSpc>
                <a:spcPct val="115000"/>
              </a:lnSpc>
              <a:spcAft>
                <a:spcPts val="0"/>
              </a:spcAft>
            </a:pPr>
            <a:r>
              <a:rPr lang="en-GB" dirty="0" smtClean="0">
                <a:solidFill>
                  <a:srgbClr val="000000"/>
                </a:solidFill>
                <a:ea typeface="Times New Roman"/>
                <a:cs typeface="Calibri"/>
              </a:rPr>
              <a:t>Adverse events that occurred as a result of someone being exposed to a Gilead product through their job, fall into the category </a:t>
            </a:r>
            <a:r>
              <a:rPr lang="en-GB" b="1" dirty="0" smtClean="0">
                <a:solidFill>
                  <a:srgbClr val="000000"/>
                </a:solidFill>
                <a:ea typeface="Times New Roman"/>
                <a:cs typeface="Calibri"/>
              </a:rPr>
              <a:t>of occupational</a:t>
            </a:r>
            <a:r>
              <a:rPr lang="en-GB" b="1" baseline="0" dirty="0" smtClean="0">
                <a:solidFill>
                  <a:srgbClr val="000000"/>
                </a:solidFill>
                <a:ea typeface="Times New Roman"/>
                <a:cs typeface="Calibri"/>
              </a:rPr>
              <a:t> exposure.  </a:t>
            </a:r>
            <a:r>
              <a:rPr lang="en-GB" b="1" dirty="0" smtClean="0">
                <a:solidFill>
                  <a:srgbClr val="000000"/>
                </a:solidFill>
                <a:ea typeface="Times New Roman"/>
                <a:cs typeface="Calibri"/>
              </a:rPr>
              <a:t>F</a:t>
            </a:r>
            <a:r>
              <a:rPr lang="en-GB" dirty="0" smtClean="0">
                <a:solidFill>
                  <a:srgbClr val="000000"/>
                </a:solidFill>
                <a:ea typeface="Times New Roman"/>
                <a:cs typeface="Calibri"/>
              </a:rPr>
              <a:t>or example, a nurse who is administering an injection accidentally pricks her finger and experiences some swelling</a:t>
            </a:r>
            <a:r>
              <a:rPr lang="en-GB" baseline="0" dirty="0" smtClean="0">
                <a:solidFill>
                  <a:srgbClr val="000000"/>
                </a:solidFill>
                <a:ea typeface="Times New Roman"/>
                <a:cs typeface="Calibri"/>
              </a:rPr>
              <a:t>. </a:t>
            </a:r>
            <a:endParaRPr lang="en-GB" dirty="0" smtClean="0">
              <a:ea typeface="Times New Roman"/>
              <a:cs typeface="Times New Roman"/>
            </a:endParaRPr>
          </a:p>
          <a:p>
            <a:pPr>
              <a:lnSpc>
                <a:spcPct val="115000"/>
              </a:lnSpc>
              <a:spcAft>
                <a:spcPts val="0"/>
              </a:spcAft>
            </a:pPr>
            <a:r>
              <a:rPr lang="en-GB" dirty="0" smtClean="0">
                <a:solidFill>
                  <a:srgbClr val="000000"/>
                </a:solidFill>
                <a:ea typeface="Times New Roman"/>
                <a:cs typeface="Calibri"/>
              </a:rPr>
              <a:t> </a:t>
            </a:r>
            <a:endParaRPr lang="en-GB" dirty="0" smtClean="0">
              <a:ea typeface="Times New Roman"/>
              <a:cs typeface="Times New Roman"/>
            </a:endParaRPr>
          </a:p>
          <a:p>
            <a:pPr>
              <a:lnSpc>
                <a:spcPct val="115000"/>
              </a:lnSpc>
              <a:spcAft>
                <a:spcPts val="0"/>
              </a:spcAft>
            </a:pPr>
            <a:r>
              <a:rPr lang="en-GB" dirty="0" smtClean="0">
                <a:solidFill>
                  <a:srgbClr val="000000"/>
                </a:solidFill>
                <a:ea typeface="Times New Roman"/>
                <a:cs typeface="Calibri"/>
              </a:rPr>
              <a:t>Also report any adverse event in an infant being </a:t>
            </a:r>
            <a:r>
              <a:rPr lang="en-GB" b="1" dirty="0" smtClean="0">
                <a:solidFill>
                  <a:srgbClr val="000000"/>
                </a:solidFill>
                <a:ea typeface="Times New Roman"/>
                <a:cs typeface="Calibri"/>
              </a:rPr>
              <a:t>breastfed</a:t>
            </a:r>
            <a:r>
              <a:rPr lang="en-GB" dirty="0" smtClean="0">
                <a:solidFill>
                  <a:srgbClr val="000000"/>
                </a:solidFill>
                <a:ea typeface="Times New Roman"/>
                <a:cs typeface="Calibri"/>
              </a:rPr>
              <a:t> by a mother who is or has been treated with a Gilead product as it may be unknown whether the product can be transferred in breastmilk.</a:t>
            </a:r>
          </a:p>
          <a:p>
            <a:pPr>
              <a:lnSpc>
                <a:spcPct val="115000"/>
              </a:lnSpc>
              <a:spcAft>
                <a:spcPts val="0"/>
              </a:spcAft>
            </a:pPr>
            <a:endParaRPr lang="en-GB" dirty="0">
              <a:solidFill>
                <a:srgbClr val="000000"/>
              </a:solidFill>
              <a:ea typeface="Times New Roman"/>
              <a:cs typeface="Calibri"/>
            </a:endParaRPr>
          </a:p>
          <a:p>
            <a:pPr>
              <a:lnSpc>
                <a:spcPct val="115000"/>
              </a:lnSpc>
              <a:spcAft>
                <a:spcPts val="0"/>
              </a:spcAft>
            </a:pPr>
            <a:r>
              <a:rPr lang="en-GB" dirty="0" smtClean="0">
                <a:solidFill>
                  <a:srgbClr val="000000"/>
                </a:solidFill>
                <a:ea typeface="Times New Roman"/>
                <a:cs typeface="Calibri"/>
              </a:rPr>
              <a:t>Finally, if you hear about Gilead </a:t>
            </a:r>
            <a:r>
              <a:rPr lang="en-GB" b="1" dirty="0" smtClean="0">
                <a:solidFill>
                  <a:srgbClr val="000000"/>
                </a:solidFill>
                <a:ea typeface="Times New Roman"/>
                <a:cs typeface="Calibri"/>
              </a:rPr>
              <a:t>product complaints</a:t>
            </a:r>
            <a:r>
              <a:rPr lang="en-GB" dirty="0" smtClean="0">
                <a:solidFill>
                  <a:srgbClr val="000000"/>
                </a:solidFill>
                <a:ea typeface="Times New Roman"/>
                <a:cs typeface="Calibri"/>
              </a:rPr>
              <a:t>, for example, broken tablets or tablets of</a:t>
            </a:r>
            <a:r>
              <a:rPr lang="en-GB" baseline="0" dirty="0" smtClean="0">
                <a:solidFill>
                  <a:srgbClr val="000000"/>
                </a:solidFill>
                <a:ea typeface="Times New Roman"/>
                <a:cs typeface="Calibri"/>
              </a:rPr>
              <a:t> a</a:t>
            </a:r>
            <a:r>
              <a:rPr lang="en-GB" dirty="0" smtClean="0">
                <a:solidFill>
                  <a:srgbClr val="000000"/>
                </a:solidFill>
                <a:ea typeface="Times New Roman"/>
                <a:cs typeface="Calibri"/>
              </a:rPr>
              <a:t> different colour than usual, and the patient has an adverse event after taking the broken or discoloured tablets; this also needs to be reported.</a:t>
            </a:r>
            <a:endParaRPr lang="en-GB" dirty="0" smtClean="0"/>
          </a:p>
          <a:p>
            <a:pPr>
              <a:spcBef>
                <a:spcPct val="0"/>
              </a:spcBef>
            </a:pPr>
            <a:endParaRPr lang="en-GB" dirty="0" smtClean="0"/>
          </a:p>
          <a:p>
            <a:pPr>
              <a:spcBef>
                <a:spcPct val="0"/>
              </a:spcBef>
            </a:pPr>
            <a:endParaRPr lang="en-GB" dirty="0" smtClean="0"/>
          </a:p>
          <a:p>
            <a:pPr>
              <a:spcBef>
                <a:spcPct val="0"/>
              </a:spcBef>
            </a:pPr>
            <a:endParaRPr lang="en-GB" dirty="0" smtClean="0"/>
          </a:p>
        </p:txBody>
      </p:sp>
      <p:sp>
        <p:nvSpPr>
          <p:cNvPr id="4" name="Slide Number Placeholder 3"/>
          <p:cNvSpPr>
            <a:spLocks noGrp="1"/>
          </p:cNvSpPr>
          <p:nvPr>
            <p:ph type="sldNum" sz="quarter" idx="5"/>
          </p:nvPr>
        </p:nvSpPr>
        <p:spPr/>
        <p:txBody>
          <a:bodyPr/>
          <a:lstStyle/>
          <a:p>
            <a:pPr>
              <a:defRPr/>
            </a:pPr>
            <a:fld id="{01EC0554-FE77-49BA-9C8F-C283A2C8319C}"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custDataLst>
              <p:tags r:id="rId1"/>
            </p:custDataLst>
          </p:nvPr>
        </p:nvSpPr>
        <p:spPr bwMode="auto">
          <a:xfrm>
            <a:off x="680244" y="4531272"/>
            <a:ext cx="5437188" cy="465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0" dirty="0" smtClean="0"/>
              <a:t>T</a:t>
            </a:r>
            <a:r>
              <a:rPr lang="en-GB" dirty="0" smtClean="0"/>
              <a:t>hese are the Special Situation Reports which you must report regardless if there</a:t>
            </a:r>
            <a:r>
              <a:rPr lang="en-GB" baseline="0" dirty="0" smtClean="0"/>
              <a:t> is an associated adverse event or not.</a:t>
            </a:r>
            <a:endParaRPr lang="en-GB" dirty="0" smtClean="0"/>
          </a:p>
          <a:p>
            <a:endParaRPr lang="en-GB" dirty="0" smtClean="0"/>
          </a:p>
          <a:p>
            <a:r>
              <a:rPr lang="en-GB" b="1" dirty="0" smtClean="0"/>
              <a:t>Pregnancy- </a:t>
            </a:r>
            <a:r>
              <a:rPr lang="en-GB" dirty="0" smtClean="0"/>
              <a:t>if you become aware of someone being pregnant while on a Gilead product you must report the pregnancy to Gilead.  You also must report pregnancies following paternal exposure to a Gilead product – Meaning if the man is being treated with a Gilead product and his partner becomes pregnant; then this must be reported, as the medicinal product could be transferred through semen.</a:t>
            </a:r>
            <a:r>
              <a:rPr lang="en-GB" b="1"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Overdose</a:t>
            </a:r>
            <a:r>
              <a:rPr lang="en-GB" dirty="0" smtClean="0"/>
              <a:t> is when someone has accidently or intentionally taken too much of a drug – more than the prescribed dose.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Drug abuse</a:t>
            </a:r>
            <a:r>
              <a:rPr lang="en-GB" dirty="0" smtClean="0"/>
              <a:t> is the excessive use of a medical product accompanied by harmful physical or psychological effect.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Misuse</a:t>
            </a:r>
            <a:r>
              <a:rPr lang="en-GB" dirty="0" smtClean="0"/>
              <a:t> is also something you must report. Misuse is the inappropriate intentional use of a product other than as prescribed by the doctor; such as</a:t>
            </a:r>
            <a:r>
              <a:rPr lang="en-GB" baseline="0" dirty="0" smtClean="0"/>
              <a:t> when a</a:t>
            </a:r>
            <a:r>
              <a:rPr lang="en-GB" dirty="0" smtClean="0"/>
              <a:t> patient</a:t>
            </a:r>
            <a:r>
              <a:rPr lang="en-GB" baseline="0" dirty="0" smtClean="0"/>
              <a:t> deliberately takes the tablet with food when the instructions are to take on an empty stomach</a:t>
            </a:r>
            <a:r>
              <a:rPr lang="en-GB" strike="sngStrike" dirty="0" smtClean="0"/>
              <a:t>; </a:t>
            </a:r>
            <a:r>
              <a:rPr lang="en-GB" dirty="0" smtClean="0"/>
              <a:t>or breaks the tablets when they are meant to be swallowed whole.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Off-label use</a:t>
            </a:r>
            <a:r>
              <a:rPr lang="en-GB" dirty="0" smtClean="0"/>
              <a:t>-is when a product is intentionally </a:t>
            </a:r>
            <a:r>
              <a:rPr lang="en-GB" b="1" i="1" u="sng" dirty="0" smtClean="0"/>
              <a:t>prescribed and used </a:t>
            </a:r>
            <a:r>
              <a:rPr lang="en-GB" dirty="0" smtClean="0"/>
              <a:t>for a medical purpose not in accordance with the authorised product label; such as the product being used for a</a:t>
            </a:r>
            <a:r>
              <a:rPr lang="en-GB" baseline="0" dirty="0" smtClean="0"/>
              <a:t> </a:t>
            </a:r>
            <a:r>
              <a:rPr lang="en-GB" i="1" dirty="0" smtClean="0"/>
              <a:t>different</a:t>
            </a:r>
            <a:r>
              <a:rPr lang="en-GB" b="1" baseline="0" dirty="0" smtClean="0"/>
              <a:t> indication, </a:t>
            </a:r>
            <a:r>
              <a:rPr lang="en-GB" baseline="0" dirty="0" smtClean="0"/>
              <a:t>or administered by a </a:t>
            </a:r>
            <a:r>
              <a:rPr lang="en-GB" i="1" dirty="0" smtClean="0"/>
              <a:t>different</a:t>
            </a:r>
            <a:r>
              <a:rPr lang="en-GB" baseline="0" dirty="0" smtClean="0"/>
              <a:t> </a:t>
            </a:r>
            <a:r>
              <a:rPr lang="en-GB" b="1" dirty="0" smtClean="0"/>
              <a:t>route,</a:t>
            </a:r>
            <a:r>
              <a:rPr lang="en-GB" b="1" baseline="0" dirty="0" smtClean="0"/>
              <a:t> at a different</a:t>
            </a:r>
            <a:r>
              <a:rPr lang="en-GB" dirty="0" smtClean="0"/>
              <a:t> </a:t>
            </a:r>
            <a:r>
              <a:rPr lang="en-GB" b="1" dirty="0" smtClean="0"/>
              <a:t>dose</a:t>
            </a:r>
            <a:r>
              <a:rPr lang="en-GB" baseline="0" dirty="0" smtClean="0"/>
              <a:t> </a:t>
            </a:r>
            <a:r>
              <a:rPr lang="en-GB" dirty="0" smtClean="0"/>
              <a:t>or in a different patient </a:t>
            </a:r>
            <a:r>
              <a:rPr lang="en-GB" b="1" dirty="0" smtClean="0"/>
              <a:t>population</a:t>
            </a:r>
            <a:r>
              <a:rPr lang="en-GB" dirty="0" smtClean="0"/>
              <a:t>. For instance, if a product is being prescribed to a child or elderly adult when the product is not licenced for this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smtClean="0">
              <a:latin typeface="Arial" panose="020B0604020202020204" pitchFamily="34" charset="0"/>
              <a:cs typeface="Arial" panose="020B0604020202020204" pitchFamily="34" charset="0"/>
            </a:endParaRPr>
          </a:p>
          <a:p>
            <a:pPr marL="0" lvl="1">
              <a:defRPr/>
            </a:pPr>
            <a:r>
              <a:rPr lang="en-GB" b="1" dirty="0" smtClean="0"/>
              <a:t>Lack of effect- </a:t>
            </a:r>
            <a:r>
              <a:rPr lang="en-GB" dirty="0" smtClean="0"/>
              <a:t>is when a patient or healthcare provider tells you that the patient did not have the intended effect of the Gilead product.  This includes situations where the patient reports no effect at all; “it didn’t work” or a reduced effect of the medicine. Also, report any explicit reference to our product not working such</a:t>
            </a:r>
            <a:r>
              <a:rPr lang="en-GB" baseline="0" dirty="0" smtClean="0"/>
              <a:t> as </a:t>
            </a:r>
            <a:r>
              <a:rPr lang="en-GB" b="1" baseline="0" dirty="0" smtClean="0"/>
              <a:t>switching from one Gilead product to another or stating “Drug X did not work”.</a:t>
            </a:r>
            <a:r>
              <a:rPr lang="en-GB" baseline="0" dirty="0" smtClean="0"/>
              <a:t> </a:t>
            </a:r>
            <a:r>
              <a:rPr lang="en-GB" dirty="0" smtClean="0"/>
              <a:t>This could be a reason for treatment failure or breakthrough of viral loads.</a:t>
            </a:r>
            <a:r>
              <a:rPr lang="en-GB" i="1" dirty="0"/>
              <a:t> </a:t>
            </a:r>
            <a:r>
              <a:rPr lang="en-GB" b="1" i="1" dirty="0" smtClean="0"/>
              <a:t>Please, only report </a:t>
            </a:r>
            <a:r>
              <a:rPr lang="en-GB" b="1" i="1" dirty="0"/>
              <a:t>the exact words used by the reporter. </a:t>
            </a:r>
            <a:r>
              <a:rPr lang="en-GB" b="1" i="1" dirty="0" smtClean="0"/>
              <a:t>  </a:t>
            </a:r>
            <a:r>
              <a:rPr lang="en-GB" b="0" i="0" dirty="0" smtClean="0"/>
              <a:t>Gilead will make any determination of</a:t>
            </a:r>
            <a:r>
              <a:rPr lang="en-GB" b="0" i="0" baseline="0" dirty="0" smtClean="0"/>
              <a:t> whether there was truly a lack of effect.</a:t>
            </a:r>
            <a:endParaRPr lang="en-GB" b="0" dirty="0" smtClean="0"/>
          </a:p>
          <a:p>
            <a:endParaRPr lang="en-GB" b="0" strike="noStrik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smtClean="0">
                <a:latin typeface="Arial" panose="020B0604020202020204" pitchFamily="34" charset="0"/>
                <a:cs typeface="Arial" panose="020B0604020202020204" pitchFamily="34" charset="0"/>
              </a:rPr>
              <a:t>Medication errors</a:t>
            </a:r>
            <a:r>
              <a:rPr lang="en-GB" dirty="0" smtClean="0">
                <a:latin typeface="Arial" panose="020B0604020202020204" pitchFamily="34" charset="0"/>
                <a:cs typeface="Arial" panose="020B0604020202020204" pitchFamily="34" charset="0"/>
              </a:rPr>
              <a:t> –  </a:t>
            </a:r>
            <a:r>
              <a:rPr lang="en-GB" b="0" dirty="0" smtClean="0">
                <a:latin typeface="Arial" panose="020B0604020202020204" pitchFamily="34" charset="0"/>
                <a:cs typeface="Arial" panose="020B0604020202020204" pitchFamily="34" charset="0"/>
              </a:rPr>
              <a:t>are </a:t>
            </a:r>
            <a:r>
              <a:rPr lang="en-US" sz="1200" i="0" u="none" kern="1200" dirty="0" smtClean="0">
                <a:solidFill>
                  <a:schemeClr val="tx1"/>
                </a:solidFill>
                <a:effectLst/>
                <a:latin typeface="Arial" charset="0"/>
                <a:ea typeface="+mn-ea"/>
                <a:cs typeface="+mn-cs"/>
              </a:rPr>
              <a:t>any unintentional error in the storage, prescribing, dispensing, preparation for administration, or administration of a medicinal product while in the control of the healthcare professional, patient or consumer.  Note: Medication errors are reported with or without an</a:t>
            </a:r>
            <a:r>
              <a:rPr lang="en-US" sz="1200" i="0" u="none" kern="1200" baseline="0" dirty="0" smtClean="0">
                <a:solidFill>
                  <a:schemeClr val="tx1"/>
                </a:solidFill>
                <a:effectLst/>
                <a:latin typeface="Arial" charset="0"/>
                <a:ea typeface="+mn-ea"/>
                <a:cs typeface="+mn-cs"/>
              </a:rPr>
              <a:t> associated A</a:t>
            </a:r>
            <a:r>
              <a:rPr lang="en-US" sz="1200" i="0" u="none" kern="1200" dirty="0" smtClean="0">
                <a:solidFill>
                  <a:schemeClr val="tx1"/>
                </a:solidFill>
                <a:effectLst/>
                <a:latin typeface="Arial" charset="0"/>
                <a:ea typeface="+mn-ea"/>
                <a:cs typeface="+mn-cs"/>
              </a:rPr>
              <a:t>E; even if the error was prevented, the potential error must be reported.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strike="noStrike" dirty="0" smtClean="0"/>
          </a:p>
          <a:p>
            <a:r>
              <a:rPr lang="en-GB" b="0" strike="noStrike" dirty="0" smtClean="0"/>
              <a:t>There are many possible scenarios</a:t>
            </a:r>
            <a:r>
              <a:rPr lang="en-GB" b="0" strike="noStrike" baseline="0" dirty="0" smtClean="0"/>
              <a:t> for special situation</a:t>
            </a:r>
            <a:r>
              <a:rPr lang="en-GB" b="0" strike="noStrike" dirty="0" smtClean="0"/>
              <a:t> reports.</a:t>
            </a:r>
            <a:r>
              <a:rPr lang="en-GB" b="0" strike="noStrike" baseline="0" dirty="0" smtClean="0"/>
              <a:t> </a:t>
            </a:r>
            <a:r>
              <a:rPr lang="en-GB" b="0" strike="noStrike" dirty="0" smtClean="0"/>
              <a:t>D</a:t>
            </a:r>
            <a:r>
              <a:rPr lang="en-GB" b="0" dirty="0" smtClean="0"/>
              <a:t>o not worry too much about what category to call it.  Rather</a:t>
            </a:r>
            <a:r>
              <a:rPr lang="en-GB" b="1" dirty="0" smtClean="0"/>
              <a:t>, please ensure</a:t>
            </a:r>
            <a:r>
              <a:rPr lang="en-GB" b="1" baseline="0" dirty="0" smtClean="0"/>
              <a:t> to report the information to Gilead</a:t>
            </a:r>
            <a:r>
              <a:rPr lang="en-GB" b="1" dirty="0" smtClean="0"/>
              <a:t> </a:t>
            </a:r>
            <a:r>
              <a:rPr lang="en-GB" b="0" dirty="0" smtClean="0"/>
              <a:t>and we will ensure appropriate classification.</a:t>
            </a:r>
          </a:p>
          <a:p>
            <a:r>
              <a:rPr lang="en-GB" dirty="0" smtClean="0"/>
              <a:t>  </a:t>
            </a:r>
          </a:p>
          <a:p>
            <a:pPr>
              <a:spcBef>
                <a:spcPct val="0"/>
              </a:spcBef>
            </a:pPr>
            <a:endParaRPr lang="en-GB" dirty="0" smtClean="0"/>
          </a:p>
        </p:txBody>
      </p:sp>
      <p:sp>
        <p:nvSpPr>
          <p:cNvPr id="4" name="Slide Number Placeholder 3"/>
          <p:cNvSpPr>
            <a:spLocks noGrp="1"/>
          </p:cNvSpPr>
          <p:nvPr>
            <p:ph type="sldNum" sz="quarter" idx="5"/>
          </p:nvPr>
        </p:nvSpPr>
        <p:spPr/>
        <p:txBody>
          <a:bodyPr/>
          <a:lstStyle/>
          <a:p>
            <a:pPr>
              <a:defRPr/>
            </a:pPr>
            <a:fld id="{E6497481-1239-4F02-A0E5-EED1720C7ADC}"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custDataLst>
              <p:tags r:id="rId1"/>
            </p:custDataLst>
          </p:nvPr>
        </p:nvSpPr>
        <p:spPr bwMode="auto">
          <a:xfrm>
            <a:off x="680244" y="4531272"/>
            <a:ext cx="5437188" cy="465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Arial" charset="0"/>
                <a:ea typeface="+mn-ea"/>
                <a:cs typeface="+mn-cs"/>
              </a:rPr>
              <a:t>A Medication Error can occur in any of the following stages of the drug treatment process. Some examples where a medication error might arise are:</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There may be </a:t>
            </a:r>
            <a:r>
              <a:rPr lang="en-GB" sz="1200" b="1" kern="1200" dirty="0" smtClean="0">
                <a:solidFill>
                  <a:schemeClr val="tx1"/>
                </a:solidFill>
                <a:effectLst/>
                <a:latin typeface="Arial" charset="0"/>
                <a:ea typeface="+mn-ea"/>
                <a:cs typeface="+mn-cs"/>
              </a:rPr>
              <a:t>storage errors</a:t>
            </a:r>
            <a:r>
              <a:rPr lang="en-GB" sz="1200" kern="1200" dirty="0" smtClean="0">
                <a:solidFill>
                  <a:schemeClr val="tx1"/>
                </a:solidFill>
                <a:effectLst/>
                <a:latin typeface="Arial" charset="0"/>
                <a:ea typeface="+mn-ea"/>
                <a:cs typeface="+mn-cs"/>
              </a:rPr>
              <a:t> that can occur when a product is stored outside the instructions on the product information, for example, a diluent ampule of Cayston</a:t>
            </a:r>
            <a:r>
              <a:rPr lang="en-GB" sz="1200" kern="1200" baseline="30000" dirty="0" smtClean="0">
                <a:solidFill>
                  <a:schemeClr val="tx1"/>
                </a:solidFill>
                <a:effectLst/>
                <a:latin typeface="Arial" charset="0"/>
                <a:ea typeface="+mn-ea"/>
                <a:cs typeface="+mn-cs"/>
              </a:rPr>
              <a:t>®</a:t>
            </a:r>
            <a:r>
              <a:rPr lang="en-GB" sz="1200" b="1" kern="12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stored outside the refrigerator for more than 28 days. </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A Drug Prescription error:  </a:t>
            </a:r>
            <a:r>
              <a:rPr lang="en-GB" sz="1200" kern="1200" dirty="0" smtClean="0">
                <a:solidFill>
                  <a:schemeClr val="tx1"/>
                </a:solidFill>
                <a:effectLst/>
                <a:latin typeface="Arial" charset="0"/>
                <a:ea typeface="+mn-ea"/>
                <a:cs typeface="+mn-cs"/>
              </a:rPr>
              <a:t>such as, the wrong dosage of a product according to a patient’s weight being prescribed by the HCP.</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Errors occurring due to dispensing of the product: </a:t>
            </a:r>
            <a:r>
              <a:rPr lang="en-GB" sz="1200" kern="1200" dirty="0" smtClean="0">
                <a:solidFill>
                  <a:schemeClr val="tx1"/>
                </a:solidFill>
                <a:effectLst/>
                <a:latin typeface="Arial" charset="0"/>
                <a:ea typeface="+mn-ea"/>
                <a:cs typeface="+mn-cs"/>
              </a:rPr>
              <a:t>For example, a patient prescribed Atripla</a:t>
            </a:r>
            <a:r>
              <a:rPr lang="en-GB" sz="1200" kern="1200" baseline="30000" dirty="0" smtClean="0">
                <a:solidFill>
                  <a:schemeClr val="tx1"/>
                </a:solidFill>
                <a:effectLst/>
                <a:latin typeface="Arial" charset="0"/>
                <a:ea typeface="+mn-ea"/>
                <a:cs typeface="+mn-cs"/>
              </a:rPr>
              <a:t>®</a:t>
            </a:r>
            <a:r>
              <a:rPr lang="en-GB" sz="1200" kern="1200" dirty="0" smtClean="0">
                <a:solidFill>
                  <a:schemeClr val="tx1"/>
                </a:solidFill>
                <a:effectLst/>
                <a:latin typeface="Arial" charset="0"/>
                <a:ea typeface="+mn-ea"/>
                <a:cs typeface="+mn-cs"/>
              </a:rPr>
              <a:t> finds Eviplera</a:t>
            </a:r>
            <a:r>
              <a:rPr lang="en-GB" sz="1200" kern="1200" baseline="30000" dirty="0" smtClean="0">
                <a:solidFill>
                  <a:schemeClr val="tx1"/>
                </a:solidFill>
                <a:effectLst/>
                <a:latin typeface="Arial" charset="0"/>
                <a:ea typeface="+mn-ea"/>
                <a:cs typeface="+mn-cs"/>
              </a:rPr>
              <a:t>®</a:t>
            </a:r>
            <a:r>
              <a:rPr lang="en-GB" sz="1200" kern="1200" dirty="0" smtClean="0">
                <a:solidFill>
                  <a:schemeClr val="tx1"/>
                </a:solidFill>
                <a:effectLst/>
                <a:latin typeface="Arial" charset="0"/>
                <a:ea typeface="+mn-ea"/>
                <a:cs typeface="+mn-cs"/>
              </a:rPr>
              <a:t> tablets in their prescription bottle. </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Errors occurring due to preparation for administration: </a:t>
            </a:r>
            <a:r>
              <a:rPr lang="en-GB" sz="1200" kern="1200" dirty="0" smtClean="0">
                <a:solidFill>
                  <a:schemeClr val="tx1"/>
                </a:solidFill>
                <a:effectLst/>
                <a:latin typeface="Arial" charset="0"/>
                <a:ea typeface="+mn-ea"/>
                <a:cs typeface="+mn-cs"/>
              </a:rPr>
              <a:t>For example, Harvoni</a:t>
            </a:r>
            <a:r>
              <a:rPr lang="en-GB" sz="1200" kern="1200" baseline="300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tablets were crushed to aid in swallowing.</a:t>
            </a:r>
          </a:p>
          <a:p>
            <a:endParaRPr lang="en-GB"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Errors occurring during Administration: </a:t>
            </a:r>
            <a:r>
              <a:rPr lang="en-GB" sz="1200" kern="1200" dirty="0" smtClean="0">
                <a:solidFill>
                  <a:schemeClr val="tx1"/>
                </a:solidFill>
                <a:effectLst/>
                <a:latin typeface="Arial" charset="0"/>
                <a:ea typeface="+mn-ea"/>
                <a:cs typeface="+mn-cs"/>
              </a:rPr>
              <a:t>For example, Cayston</a:t>
            </a:r>
            <a:r>
              <a:rPr lang="en-GB" sz="1200" kern="1200" baseline="30000" dirty="0" smtClean="0">
                <a:solidFill>
                  <a:schemeClr val="tx1"/>
                </a:solidFill>
                <a:effectLst/>
                <a:latin typeface="Arial" charset="0"/>
                <a:ea typeface="+mn-ea"/>
                <a:cs typeface="+mn-cs"/>
              </a:rPr>
              <a:t>®</a:t>
            </a:r>
            <a:r>
              <a:rPr lang="en-GB" sz="1200" b="1" kern="12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treatment was not administered in accordance with the nebulizer manufacturer instructions.</a:t>
            </a:r>
          </a:p>
          <a:p>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Gilead also requests that </a:t>
            </a:r>
            <a:r>
              <a:rPr lang="en-US" sz="1200" b="1" kern="1200" dirty="0" smtClean="0">
                <a:solidFill>
                  <a:schemeClr val="tx1"/>
                </a:solidFill>
                <a:effectLst/>
                <a:latin typeface="Arial" charset="0"/>
                <a:ea typeface="+mn-ea"/>
                <a:cs typeface="+mn-cs"/>
              </a:rPr>
              <a:t>missed doses </a:t>
            </a:r>
            <a:r>
              <a:rPr lang="en-US" sz="1200" kern="1200" dirty="0" smtClean="0">
                <a:solidFill>
                  <a:schemeClr val="tx1"/>
                </a:solidFill>
                <a:effectLst/>
                <a:latin typeface="Arial" charset="0"/>
                <a:ea typeface="+mn-ea"/>
                <a:cs typeface="+mn-cs"/>
              </a:rPr>
              <a:t>be reported along with the reason why the dose was missed. For example a patient has missed taking their medication, there will be a reason behind this, perhaps they did not read the label instruction correctly and missed a day or they forgot to take the medicine according to the prescription information.</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Finding the root cause of the Medication Error is important.  </a:t>
            </a:r>
            <a:r>
              <a:rPr lang="en-US" sz="1200" kern="1200" dirty="0" smtClean="0">
                <a:solidFill>
                  <a:schemeClr val="tx1"/>
                </a:solidFill>
                <a:effectLst/>
                <a:latin typeface="Arial" charset="0"/>
                <a:ea typeface="+mn-ea"/>
                <a:cs typeface="+mn-cs"/>
              </a:rPr>
              <a:t>Ask for the reason it occurred so we can classify it appropriately, this is of particular importance for reports of missed dose. If the reason why is not provided, please make a note of this in your report as the Drug Safety Operations team is obligated to follow-up and request the reason if not provided.</a:t>
            </a:r>
            <a:endParaRPr lang="en-GB"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E6497481-1239-4F02-A0E5-EED1720C7ADC}"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following examples depict real life adverse events and special situation reports from Gilead sponsored market research.  In each example we will discuss identification of the event as well as the required reporting action.</a:t>
            </a:r>
            <a:r>
              <a:rPr lang="en-GB" strike="sngStrike" dirty="0" smtClean="0"/>
              <a:t> </a:t>
            </a:r>
          </a:p>
          <a:p>
            <a:pPr eaLnBrk="1" hangingPunct="1"/>
            <a:endParaRPr lang="en-US" dirty="0" smtClean="0"/>
          </a:p>
          <a:p>
            <a:pPr eaLnBrk="1" hangingPunct="1"/>
            <a:r>
              <a:rPr lang="en-US" dirty="0" smtClean="0"/>
              <a:t>Safety</a:t>
            </a:r>
            <a:r>
              <a:rPr lang="en-US" baseline="0" dirty="0" smtClean="0"/>
              <a:t> information at Gilead includes but is not limited to adverse events, serious adverse events and special situation reports. </a:t>
            </a:r>
          </a:p>
          <a:p>
            <a:pPr eaLnBrk="1" hangingPunct="1"/>
            <a:endParaRPr lang="en-US" baseline="0" dirty="0" smtClean="0"/>
          </a:p>
          <a:p>
            <a:pPr eaLnBrk="1" hangingPunct="1"/>
            <a:r>
              <a:rPr lang="en-US" baseline="0" dirty="0" smtClean="0"/>
              <a:t>We will go over each of these in more depth on the following slides. </a:t>
            </a:r>
          </a:p>
          <a:p>
            <a:pPr eaLnBrk="1" hangingPunct="1"/>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14</a:t>
            </a:fld>
            <a:endParaRPr lang="en-US" dirty="0"/>
          </a:p>
        </p:txBody>
      </p:sp>
    </p:spTree>
    <p:extLst>
      <p:ext uri="{BB962C8B-B14F-4D97-AF65-F5344CB8AC3E}">
        <p14:creationId xmlns:p14="http://schemas.microsoft.com/office/powerpoint/2010/main" val="387784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Here we have patient who was</a:t>
            </a:r>
            <a:r>
              <a:rPr lang="en-GB" baseline="0" dirty="0" smtClean="0"/>
              <a:t> hospitalized for an increase in his blood pressure. </a:t>
            </a:r>
          </a:p>
          <a:p>
            <a:endParaRPr lang="en-GB" baseline="0" dirty="0" smtClean="0"/>
          </a:p>
          <a:p>
            <a:r>
              <a:rPr lang="en-GB" baseline="0" dirty="0" smtClean="0"/>
              <a:t>This event would be reportable to Gilead because at the time of his hospitalization he was being treated with a Gilead product. </a:t>
            </a:r>
          </a:p>
          <a:p>
            <a:endParaRPr lang="en-GB" baseline="0" dirty="0" smtClean="0"/>
          </a:p>
          <a:p>
            <a:r>
              <a:rPr lang="en-GB" baseline="0" dirty="0" smtClean="0"/>
              <a:t>When completing the report form for this event, you would include all the details provided in the example. We will go through how to complete the form on a later slide.</a:t>
            </a:r>
          </a:p>
          <a:p>
            <a:endParaRPr lang="en-GB" baseline="0" dirty="0" smtClean="0"/>
          </a:p>
          <a:p>
            <a:r>
              <a:rPr lang="en-GB" baseline="0" dirty="0" smtClean="0"/>
              <a:t>Please remember to always ask why or what led to the patient’s hospitalization, having this information is very helpful to Gilead during our analysis of the event and in determining if our product contributed to the hospitalization. </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15</a:t>
            </a:fld>
            <a:endParaRPr lang="en-US" dirty="0"/>
          </a:p>
        </p:txBody>
      </p:sp>
    </p:spTree>
    <p:extLst>
      <p:ext uri="{BB962C8B-B14F-4D97-AF65-F5344CB8AC3E}">
        <p14:creationId xmlns:p14="http://schemas.microsoft.com/office/powerpoint/2010/main" val="102996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Slide</a:t>
            </a:r>
            <a:r>
              <a:rPr lang="en-GB" u="sng" baseline="0" dirty="0" smtClean="0"/>
              <a:t> to be used when training a Cayston</a:t>
            </a:r>
            <a:r>
              <a:rPr lang="en-GB" sz="1200" u="sng" kern="1200" baseline="30000" dirty="0" smtClean="0">
                <a:solidFill>
                  <a:schemeClr val="tx1"/>
                </a:solidFill>
                <a:effectLst/>
                <a:latin typeface="Arial" charset="0"/>
                <a:ea typeface="+mn-ea"/>
                <a:cs typeface="+mn-cs"/>
              </a:rPr>
              <a:t>®</a:t>
            </a:r>
            <a:r>
              <a:rPr lang="en-GB" u="sng" baseline="0" dirty="0" smtClean="0"/>
              <a:t> vendor only: </a:t>
            </a:r>
          </a:p>
          <a:p>
            <a:endParaRPr lang="en-GB" baseline="0" dirty="0" smtClean="0"/>
          </a:p>
          <a:p>
            <a:endParaRPr lang="en-GB" dirty="0" smtClean="0"/>
          </a:p>
          <a:p>
            <a:r>
              <a:rPr lang="en-GB" dirty="0" smtClean="0"/>
              <a:t>Here we have patient who was</a:t>
            </a:r>
            <a:r>
              <a:rPr lang="en-GB" baseline="0" dirty="0" smtClean="0"/>
              <a:t> hospitalized for an increase in his blood pressure. </a:t>
            </a:r>
          </a:p>
          <a:p>
            <a:endParaRPr lang="en-GB" baseline="0" dirty="0" smtClean="0"/>
          </a:p>
          <a:p>
            <a:r>
              <a:rPr lang="en-GB" baseline="0" dirty="0" smtClean="0"/>
              <a:t>This event would be reportable to Gilead because, at the time of his hospitalization, he was being treated with a Gilead product. </a:t>
            </a:r>
          </a:p>
          <a:p>
            <a:endParaRPr lang="en-GB" baseline="0" dirty="0" smtClean="0"/>
          </a:p>
          <a:p>
            <a:r>
              <a:rPr lang="en-GB" baseline="0" dirty="0" smtClean="0"/>
              <a:t>When completing the report form for this event, you would include all the details provided in the example. We will go through how to complete the form on a later slide.</a:t>
            </a:r>
          </a:p>
          <a:p>
            <a:endParaRPr lang="en-GB" baseline="0" dirty="0" smtClean="0"/>
          </a:p>
          <a:p>
            <a:r>
              <a:rPr lang="en-GB" baseline="0" dirty="0" smtClean="0"/>
              <a:t>Please remember to always ask why or what led to the patient’s hospitalization.  Having this information is very helpful to Gilead during our analysis of the event and in determining if our product contributed to the hospitalization. </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16</a:t>
            </a:fld>
            <a:endParaRPr lang="en-US" dirty="0"/>
          </a:p>
        </p:txBody>
      </p:sp>
    </p:spTree>
    <p:extLst>
      <p:ext uri="{BB962C8B-B14F-4D97-AF65-F5344CB8AC3E}">
        <p14:creationId xmlns:p14="http://schemas.microsoft.com/office/powerpoint/2010/main" val="102996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have</a:t>
            </a:r>
            <a:r>
              <a:rPr lang="en-GB" baseline="0" dirty="0" smtClean="0"/>
              <a:t> an example of a patient’s daughter calling our specialty pharmacy vendor to discontinue delivery of a Gilead product because the patient passed away. The specialty pharmacy agent taking the call would be required to report the death to Gilead.</a:t>
            </a:r>
          </a:p>
          <a:p>
            <a:endParaRPr lang="en-GB" baseline="0" dirty="0" smtClean="0"/>
          </a:p>
          <a:p>
            <a:r>
              <a:rPr lang="en-GB" baseline="0" dirty="0" smtClean="0"/>
              <a:t>As with hospitalizations, it is very important for Gilead to know the cause of death or the reason why a patient was taking our product. Having this information assists Gilead in the event analysis, and in determining whether our product could have contributed to the death. Please take care in requesting the cause of death from patient’s relatives, keeping in mind this is perhaps a sensitive time for the family and they may not want to discuss details of the death with you. If you are unable to obtain additional information about the death, please include that on the report form. </a:t>
            </a:r>
          </a:p>
          <a:p>
            <a:endParaRPr lang="en-GB" baseline="0" dirty="0" smtClean="0"/>
          </a:p>
          <a:p>
            <a:r>
              <a:rPr lang="en-GB" baseline="0" dirty="0" smtClean="0"/>
              <a:t>If you learn of a patient’s death from a prescriber, then requesting additional information about the cause or diagnosis at the time of death is appropriate.</a:t>
            </a:r>
          </a:p>
          <a:p>
            <a:endParaRPr lang="en-GB" baseline="0" dirty="0" smtClean="0"/>
          </a:p>
          <a:p>
            <a:r>
              <a:rPr lang="en-GB" baseline="0" dirty="0" smtClean="0"/>
              <a:t>Now that you understand the importance of reporting details about a patient’s hospitalization or death, let’s take a look at discontinuations of a Gilead product and the details that are needed when reporting these types of events. </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17</a:t>
            </a:fld>
            <a:endParaRPr lang="en-US" dirty="0"/>
          </a:p>
        </p:txBody>
      </p:sp>
    </p:spTree>
    <p:extLst>
      <p:ext uri="{BB962C8B-B14F-4D97-AF65-F5344CB8AC3E}">
        <p14:creationId xmlns:p14="http://schemas.microsoft.com/office/powerpoint/2010/main" val="338009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We just covered</a:t>
            </a:r>
            <a:r>
              <a:rPr lang="en-GB" baseline="0" dirty="0" smtClean="0"/>
              <a:t> one of the ways a vendor can learn of a patient discontinuing from a Gilead product, death. </a:t>
            </a:r>
          </a:p>
          <a:p>
            <a:endParaRPr lang="en-GB" baseline="0" dirty="0" smtClean="0"/>
          </a:p>
          <a:p>
            <a:r>
              <a:rPr lang="en-GB" baseline="0" dirty="0" smtClean="0"/>
              <a:t>A patient discontinuing from our product is not an event, and not reportable to Gilead. </a:t>
            </a:r>
          </a:p>
          <a:p>
            <a:endParaRPr lang="en-GB" baseline="0" dirty="0" smtClean="0"/>
          </a:p>
          <a:p>
            <a:r>
              <a:rPr lang="en-GB" baseline="0" dirty="0" smtClean="0"/>
              <a:t>In order for a discontinuation to be reportable to Gilead it must be associated with an adverse event, for example, discontinuing our product due to diarrhea, or nausea or vomiting. There needs to be an event associated with the discontinuation in order for it to be reportable.</a:t>
            </a:r>
          </a:p>
          <a:p>
            <a:endParaRPr lang="en-GB" baseline="0" dirty="0" smtClean="0"/>
          </a:p>
          <a:p>
            <a:r>
              <a:rPr lang="en-GB" baseline="0" dirty="0" smtClean="0"/>
              <a:t>The same is true when you learn of a patient who has missed a dose of our product.  A missed dose in and of itself is not considered an adverse event and, therefore, not reportable to Gilead. However, if the patient misses or skips a dose due to say nausea or vomiting, then this would be reportable to Gilead.  </a:t>
            </a:r>
            <a:endParaRPr lang="en-GB" dirty="0" smtClean="0"/>
          </a:p>
          <a:p>
            <a:endParaRPr lang="en-GB" dirty="0" smtClean="0"/>
          </a:p>
          <a:p>
            <a:r>
              <a:rPr lang="en-GB" baseline="0" dirty="0" smtClean="0"/>
              <a:t>So in the previous slides we discussed the importance of reporting the events of death and hospitalization should you learn of them in your conversations with patients or prescribers, but your organization may also use the codes of death or hospitalization for administrative purposes, such as to close out a patient’s account.  Please be sure that these reports of death and hospitalization are also reported to Gilead.  We understand that the call center and administrative division of an organization may be separate, and that reports of death or hospitalization learned of on the administrative side of the organization may not be reported to Gilead.  Please be sure your organization has a process in place to ensure that these reports are submitted to Gilead. </a:t>
            </a:r>
          </a:p>
          <a:p>
            <a:endParaRPr lang="en-GB" baseline="0" dirty="0" smtClean="0"/>
          </a:p>
          <a:p>
            <a:r>
              <a:rPr lang="en-GB" baseline="0" dirty="0" smtClean="0"/>
              <a:t>Now let’s take a look at a scenario a call center agent may experience and how best to manage it. </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18</a:t>
            </a:fld>
            <a:endParaRPr lang="en-US" dirty="0"/>
          </a:p>
        </p:txBody>
      </p:sp>
    </p:spTree>
    <p:extLst>
      <p:ext uri="{BB962C8B-B14F-4D97-AF65-F5344CB8AC3E}">
        <p14:creationId xmlns:p14="http://schemas.microsoft.com/office/powerpoint/2010/main" val="338009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What would you do in the following scenario?  A patient currently being treated with a Gilead product states she has been having diarrhea since beginning the medication, and her physician knows and is treating her, would you still report this to Gilead? </a:t>
            </a:r>
          </a:p>
          <a:p>
            <a:endParaRPr lang="en-GB" baseline="0" dirty="0" smtClean="0"/>
          </a:p>
          <a:p>
            <a:r>
              <a:rPr lang="en-GB" baseline="0" dirty="0" smtClean="0"/>
              <a:t>If you answered yes, good job you are correct.</a:t>
            </a:r>
          </a:p>
          <a:p>
            <a:endParaRPr lang="en-GB" baseline="0" dirty="0" smtClean="0"/>
          </a:p>
          <a:p>
            <a:r>
              <a:rPr lang="en-GB" baseline="0" dirty="0" smtClean="0"/>
              <a:t>Gilead would need to receive the report even though the patient’s physician is aware of it and treating it.  The same hold true if a patient tells you that she already reported the event directly to a regulatory authority such as the FDA.  You would still report the event to Gilead.</a:t>
            </a:r>
          </a:p>
          <a:p>
            <a:endParaRPr lang="en-GB" baseline="0" dirty="0" smtClean="0"/>
          </a:p>
          <a:p>
            <a:r>
              <a:rPr lang="en-GB" baseline="0" dirty="0" smtClean="0"/>
              <a:t>If your organization uses a warm-transfer process for reporting adverse events, please ensure your call center staff understand to whom in your organization they should transfer the calls so that the events are reported to Gilead. </a:t>
            </a:r>
          </a:p>
          <a:p>
            <a:endParaRPr lang="en-GB" baseline="0" dirty="0" smtClean="0"/>
          </a:p>
          <a:p>
            <a:r>
              <a:rPr lang="en-GB" baseline="0" dirty="0" smtClean="0"/>
              <a:t>Next we will look at Special Situation Reports, which you are also required to submit to Gilead. </a:t>
            </a:r>
          </a:p>
          <a:p>
            <a:endParaRPr lang="en-GB" baseline="0"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19</a:t>
            </a:fld>
            <a:endParaRPr lang="en-US" dirty="0"/>
          </a:p>
        </p:txBody>
      </p:sp>
    </p:spTree>
    <p:extLst>
      <p:ext uri="{BB962C8B-B14F-4D97-AF65-F5344CB8AC3E}">
        <p14:creationId xmlns:p14="http://schemas.microsoft.com/office/powerpoint/2010/main" val="338009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course will cover the learning objectives, types of safety information to be reported and how to report the safety information to Gilead.  We will also cover when follow-up on a report may be needed as well as the reconciliation process.  We will end this course by speaking about when and for whom this training is applicable. </a:t>
            </a:r>
          </a:p>
          <a:p>
            <a:endParaRPr lang="en-GB" strike="sngStrike"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1E745F18-42F2-4244-BDD4-E2AEE0D05270}" type="slidenum">
              <a:rPr lang="en-US" smtClean="0"/>
              <a:pPr>
                <a:defRPr/>
              </a:pPr>
              <a:t>2</a:t>
            </a:fld>
            <a:endParaRPr lang="en-US" dirty="0"/>
          </a:p>
        </p:txBody>
      </p:sp>
    </p:spTree>
    <p:extLst>
      <p:ext uri="{BB962C8B-B14F-4D97-AF65-F5344CB8AC3E}">
        <p14:creationId xmlns:p14="http://schemas.microsoft.com/office/powerpoint/2010/main" val="108222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An</a:t>
            </a:r>
            <a:r>
              <a:rPr lang="en-GB" baseline="0" dirty="0" smtClean="0"/>
              <a:t> overdose is defined as taking more of our product than you were prescribed to take, this can be either accidental or intentional. </a:t>
            </a:r>
          </a:p>
          <a:p>
            <a:endParaRPr lang="en-GB" baseline="0" dirty="0" smtClean="0"/>
          </a:p>
          <a:p>
            <a:r>
              <a:rPr lang="en-GB" baseline="0" dirty="0" smtClean="0"/>
              <a:t>The example listed here is of someone who took two tablets in one day instead of just one. Although he felt okay afterwards, this would still be reportable to Gilead. And the information in the word cloud is exactly what you would include on the report form. </a:t>
            </a:r>
          </a:p>
          <a:p>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20</a:t>
            </a:fld>
            <a:endParaRPr lang="en-US" dirty="0"/>
          </a:p>
        </p:txBody>
      </p:sp>
    </p:spTree>
    <p:extLst>
      <p:ext uri="{BB962C8B-B14F-4D97-AF65-F5344CB8AC3E}">
        <p14:creationId xmlns:p14="http://schemas.microsoft.com/office/powerpoint/2010/main" val="103746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sz="1200" kern="1200" dirty="0" smtClean="0">
                <a:solidFill>
                  <a:schemeClr val="tx1"/>
                </a:solidFill>
                <a:effectLst/>
                <a:latin typeface="Arial" charset="0"/>
                <a:ea typeface="+mn-ea"/>
                <a:cs typeface="+mn-cs"/>
              </a:rPr>
              <a:t>In the example on this slide, you can see that a physician mentions that they have a patient who has missed their Genvoya</a:t>
            </a:r>
            <a:r>
              <a:rPr lang="en-GB" sz="1200" kern="1200" baseline="30000" dirty="0" smtClean="0">
                <a:solidFill>
                  <a:schemeClr val="tx1"/>
                </a:solidFill>
                <a:effectLst/>
                <a:latin typeface="Arial" charset="0"/>
                <a:ea typeface="+mn-ea"/>
                <a:cs typeface="+mn-cs"/>
              </a:rPr>
              <a:t>®</a:t>
            </a:r>
            <a:r>
              <a:rPr lang="en-GB" sz="1200" kern="1200" dirty="0" smtClean="0">
                <a:solidFill>
                  <a:schemeClr val="tx1"/>
                </a:solidFill>
                <a:effectLst/>
                <a:latin typeface="Arial" charset="0"/>
                <a:ea typeface="+mn-ea"/>
                <a:cs typeface="+mn-cs"/>
              </a:rPr>
              <a:t> medication on three separate occasions; she had no adverse events.</a:t>
            </a:r>
          </a:p>
          <a:p>
            <a:r>
              <a:rPr lang="en-GB" sz="1200" kern="1200" dirty="0" smtClean="0">
                <a:solidFill>
                  <a:schemeClr val="tx1"/>
                </a:solidFill>
                <a:effectLst/>
                <a:latin typeface="Arial" charset="0"/>
                <a:ea typeface="+mn-ea"/>
                <a:cs typeface="+mn-cs"/>
              </a:rPr>
              <a:t>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This is an example of a missed dose which is a medication error. In this case there was no associated adverse event.  As with the other examples, even</a:t>
            </a:r>
            <a:r>
              <a:rPr lang="en-GB" sz="1200" kern="1200" baseline="0" dirty="0" smtClean="0">
                <a:solidFill>
                  <a:schemeClr val="tx1"/>
                </a:solidFill>
                <a:effectLst/>
                <a:latin typeface="Arial" charset="0"/>
                <a:ea typeface="+mn-ea"/>
                <a:cs typeface="+mn-cs"/>
              </a:rPr>
              <a:t> though there was no adverse event, this is another example of a reportable incident to Gilead.</a:t>
            </a:r>
          </a:p>
          <a:p>
            <a:endParaRPr lang="en-GB" sz="1200" kern="1200" baseline="0" dirty="0" smtClean="0">
              <a:solidFill>
                <a:schemeClr val="tx1"/>
              </a:solidFill>
              <a:effectLst/>
              <a:latin typeface="Arial" charset="0"/>
              <a:ea typeface="+mn-ea"/>
              <a:cs typeface="+mn-cs"/>
            </a:endParaRPr>
          </a:p>
          <a:p>
            <a:r>
              <a:rPr lang="en-GB" sz="1200" kern="1200" baseline="0" dirty="0" smtClean="0">
                <a:solidFill>
                  <a:schemeClr val="tx1"/>
                </a:solidFill>
                <a:effectLst/>
                <a:latin typeface="Arial" charset="0"/>
                <a:ea typeface="+mn-ea"/>
                <a:cs typeface="+mn-cs"/>
              </a:rPr>
              <a:t>It is also necessary to ask for the reason Why the doses were missed and record this on your reporting form.</a:t>
            </a:r>
            <a:endParaRPr lang="en-GB" sz="1200" kern="1200" dirty="0" smtClean="0">
              <a:solidFill>
                <a:schemeClr val="tx1"/>
              </a:solidFill>
              <a:effectLst/>
              <a:latin typeface="Arial" charset="0"/>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21</a:t>
            </a:fld>
            <a:endParaRPr lang="en-US" dirty="0"/>
          </a:p>
        </p:txBody>
      </p:sp>
    </p:spTree>
    <p:extLst>
      <p:ext uri="{BB962C8B-B14F-4D97-AF65-F5344CB8AC3E}">
        <p14:creationId xmlns:p14="http://schemas.microsoft.com/office/powerpoint/2010/main" val="338009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Here</a:t>
            </a:r>
            <a:r>
              <a:rPr lang="en-GB" baseline="0" dirty="0" smtClean="0"/>
              <a:t> we have the definition and example of a Off-label use. </a:t>
            </a:r>
          </a:p>
          <a:p>
            <a:endParaRPr lang="en-GB" baseline="0" dirty="0" smtClean="0"/>
          </a:p>
          <a:p>
            <a:r>
              <a:rPr lang="en-GB" baseline="0" dirty="0" smtClean="0"/>
              <a:t>Gilead defines off-label use as a product that is prescribed outside of the authorized product information with respect to the following:</a:t>
            </a:r>
          </a:p>
          <a:p>
            <a:endParaRPr lang="en-GB" baseline="0" dirty="0" smtClean="0"/>
          </a:p>
          <a:p>
            <a:r>
              <a:rPr lang="en-GB" u="sng" baseline="0" dirty="0" smtClean="0"/>
              <a:t>Indication</a:t>
            </a:r>
            <a:r>
              <a:rPr lang="en-GB" baseline="0" dirty="0" smtClean="0"/>
              <a:t>: Being prescribed our product for a medical condition that is not listed on the package insert for the product. </a:t>
            </a:r>
          </a:p>
          <a:p>
            <a:r>
              <a:rPr lang="en-GB" u="sng" baseline="0" dirty="0" smtClean="0"/>
              <a:t>Dose</a:t>
            </a:r>
            <a:r>
              <a:rPr lang="en-GB" baseline="0" dirty="0" smtClean="0"/>
              <a:t>: Being prescribe a dose which is higher than what is listed on the package insert. We are not interested in dosages that are lower than what is listed in the label, only those higher than.</a:t>
            </a:r>
          </a:p>
          <a:p>
            <a:r>
              <a:rPr lang="en-GB" u="sng" baseline="0" dirty="0" smtClean="0"/>
              <a:t>Route of Administration</a:t>
            </a:r>
            <a:r>
              <a:rPr lang="en-GB" baseline="0" dirty="0" smtClean="0"/>
              <a:t>: Being prescribed to take our product in a way that is not listed on the package insert.</a:t>
            </a:r>
          </a:p>
          <a:p>
            <a:r>
              <a:rPr lang="en-GB" u="sng" baseline="0" dirty="0" smtClean="0"/>
              <a:t>Patient Population</a:t>
            </a:r>
            <a:r>
              <a:rPr lang="en-GB" baseline="0" dirty="0" smtClean="0"/>
              <a:t>: Prescribing our medication to a patient who falls outside of the patient population listed on the package insert.</a:t>
            </a:r>
          </a:p>
          <a:p>
            <a:endParaRPr lang="en-GB" baseline="0" dirty="0" smtClean="0"/>
          </a:p>
          <a:p>
            <a:r>
              <a:rPr lang="en-GB" baseline="0" dirty="0" smtClean="0"/>
              <a:t>In the example on this slide, you can see that a physician prescribed one of our products for a 3 year old child, which would be considered off-label, as the child falls outside of the patient population listed on the package insert. </a:t>
            </a:r>
          </a:p>
          <a:p>
            <a:endParaRPr lang="en-GB" baseline="0" dirty="0" smtClean="0"/>
          </a:p>
          <a:p>
            <a:r>
              <a:rPr lang="en-GB" baseline="0" dirty="0" smtClean="0"/>
              <a:t>Let’s move onto the last Special Situation report.</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22</a:t>
            </a:fld>
            <a:endParaRPr lang="en-US" dirty="0"/>
          </a:p>
        </p:txBody>
      </p:sp>
    </p:spTree>
    <p:extLst>
      <p:ext uri="{BB962C8B-B14F-4D97-AF65-F5344CB8AC3E}">
        <p14:creationId xmlns:p14="http://schemas.microsoft.com/office/powerpoint/2010/main" val="1664677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Here we have an example</a:t>
            </a:r>
            <a:r>
              <a:rPr lang="en-GB" baseline="0" dirty="0" smtClean="0"/>
              <a:t> of a lack of effect which is a situation where the patient has not had the intended effect of the product.</a:t>
            </a:r>
          </a:p>
          <a:p>
            <a:endParaRPr lang="en-GB" baseline="0" dirty="0" smtClean="0"/>
          </a:p>
          <a:p>
            <a:r>
              <a:rPr lang="en-GB" baseline="0" dirty="0" smtClean="0"/>
              <a:t>In the example, the patient has been on the Gilead product for three weeks, but has not noticed any effect of the drug. </a:t>
            </a:r>
          </a:p>
          <a:p>
            <a:endParaRPr lang="en-GB" baseline="0" dirty="0" smtClean="0"/>
          </a:p>
          <a:p>
            <a:r>
              <a:rPr lang="en-GB" baseline="0" dirty="0" smtClean="0"/>
              <a:t>Lack of effect can also be seen in patients who have been taking a Gilead product and having the intended effect, but then notice a reduced effect of the medication, or no effect at all.</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23</a:t>
            </a:fld>
            <a:endParaRPr lang="en-US" dirty="0"/>
          </a:p>
        </p:txBody>
      </p:sp>
    </p:spTree>
    <p:extLst>
      <p:ext uri="{BB962C8B-B14F-4D97-AF65-F5344CB8AC3E}">
        <p14:creationId xmlns:p14="http://schemas.microsoft.com/office/powerpoint/2010/main" val="906148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t>
            </a:r>
            <a:r>
              <a:rPr lang="en-GB" dirty="0"/>
              <a:t>that you know what safety information you must report, we will tell you how to report the safety information to Gilead. </a:t>
            </a:r>
          </a:p>
        </p:txBody>
      </p:sp>
      <p:sp>
        <p:nvSpPr>
          <p:cNvPr id="4" name="Slide Number Placeholder 3"/>
          <p:cNvSpPr>
            <a:spLocks noGrp="1"/>
          </p:cNvSpPr>
          <p:nvPr>
            <p:ph type="sldNum" sz="quarter" idx="10"/>
          </p:nvPr>
        </p:nvSpPr>
        <p:spPr/>
        <p:txBody>
          <a:bodyPr/>
          <a:lstStyle/>
          <a:p>
            <a:pPr>
              <a:defRPr/>
            </a:pPr>
            <a:fld id="{1E745F18-42F2-4244-BDD4-E2AEE0D05270}" type="slidenum">
              <a:rPr lang="en-US" smtClean="0"/>
              <a:pPr>
                <a:defRPr/>
              </a:pPr>
              <a:t>24</a:t>
            </a:fld>
            <a:endParaRPr lang="en-US" dirty="0"/>
          </a:p>
        </p:txBody>
      </p:sp>
    </p:spTree>
    <p:extLst>
      <p:ext uri="{BB962C8B-B14F-4D97-AF65-F5344CB8AC3E}">
        <p14:creationId xmlns:p14="http://schemas.microsoft.com/office/powerpoint/2010/main" val="1632625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A1863AD8-9B41-4DAA-8099-C549A8D709AA}" type="slidenum">
              <a:rPr lang="en-US" sz="1200"/>
              <a:pPr eaLnBrk="1" hangingPunct="1"/>
              <a:t>25</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This is our</a:t>
            </a:r>
            <a:r>
              <a:rPr lang="en-US" baseline="0" dirty="0" smtClean="0"/>
              <a:t> safety information reporting form. </a:t>
            </a:r>
          </a:p>
          <a:p>
            <a:pPr eaLnBrk="1" hangingPunct="1"/>
            <a:endParaRPr lang="en-US" baseline="0" dirty="0" smtClean="0"/>
          </a:p>
          <a:p>
            <a:pPr eaLnBrk="1" hangingPunct="1"/>
            <a:r>
              <a:rPr lang="en-US" baseline="0" dirty="0" smtClean="0"/>
              <a:t>You will complete this for each patient who experiences an adverse event or special situation report while taking a Gilead product.  If a patient experiences more than one event, say nausea and vomiting, you would record both on the same report form. </a:t>
            </a:r>
          </a:p>
          <a:p>
            <a:pPr eaLnBrk="1" hangingPunct="1"/>
            <a:endParaRPr lang="en-US" baseline="0" dirty="0" smtClean="0"/>
          </a:p>
          <a:p>
            <a:pPr eaLnBrk="1" hangingPunct="1"/>
            <a:r>
              <a:rPr lang="en-US" baseline="0" dirty="0" smtClean="0"/>
              <a:t>We will now go through how to complete each section.  </a:t>
            </a:r>
          </a:p>
          <a:p>
            <a:pPr eaLnBrk="1" hangingPunct="1"/>
            <a:endParaRPr lang="en-US" baseline="0" dirty="0" smtClean="0"/>
          </a:p>
          <a:p>
            <a:pPr eaLnBrk="1" hangingPunct="1"/>
            <a:endParaRPr lang="en-US" baseline="0" dirty="0" smtClean="0"/>
          </a:p>
          <a:p>
            <a:pPr eaLnBrk="1" hangingPunct="1"/>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46C2AC81-64F5-4A0B-8FD3-298D3D513B83}" type="slidenum">
              <a:rPr lang="en-US" sz="1200"/>
              <a:pPr eaLnBrk="1" hangingPunct="1"/>
              <a:t>26</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The</a:t>
            </a:r>
            <a:r>
              <a:rPr lang="en-US" baseline="0" dirty="0" smtClean="0"/>
              <a:t> first section of the form captures the program details and contact information of the person completing the form.</a:t>
            </a:r>
          </a:p>
          <a:p>
            <a:pPr eaLnBrk="1" hangingPunct="1"/>
            <a:r>
              <a:rPr lang="en-US" baseline="0" dirty="0" smtClean="0"/>
              <a:t>The checkboxes to the right of the Program Details refer to the type of program the vendor has been commissioned for; MR refers to Market Research projects; PAP refers to Patient Assistance Programs; PSP refers to Patient Support Programs; Other refers to research projects/programs not considered MR, PAP or PSPs.  This section will be pre-populated for you. </a:t>
            </a:r>
            <a:endParaRPr lang="en-US" b="1" baseline="0" dirty="0" smtClean="0"/>
          </a:p>
          <a:p>
            <a:pPr eaLnBrk="1" hangingPunct="1"/>
            <a:endParaRPr lang="en-US" b="1" baseline="0" dirty="0" smtClean="0"/>
          </a:p>
          <a:p>
            <a:pPr eaLnBrk="1" hangingPunct="1"/>
            <a:r>
              <a:rPr lang="en-US" b="0" u="none" baseline="0" dirty="0" smtClean="0"/>
              <a:t>Beginning on the left side of the form, let’s take a look at each of the rows:</a:t>
            </a:r>
          </a:p>
          <a:p>
            <a:pPr eaLnBrk="1" hangingPunct="1"/>
            <a:r>
              <a:rPr lang="en-US" b="0" u="sng" baseline="0" dirty="0" smtClean="0"/>
              <a:t>Name of Program &amp; Number</a:t>
            </a:r>
            <a:r>
              <a:rPr lang="en-US" b="0" baseline="0" dirty="0" smtClean="0"/>
              <a:t>: The name of the project/program will be pre-populated for you.  If your project/program has a number associated with it, then please ensure you add that here when completing the report form.</a:t>
            </a:r>
          </a:p>
          <a:p>
            <a:pPr eaLnBrk="1" hangingPunct="1"/>
            <a:r>
              <a:rPr lang="en-US" b="0" u="sng" baseline="0" dirty="0" smtClean="0"/>
              <a:t>Name of Organization</a:t>
            </a:r>
            <a:r>
              <a:rPr lang="en-US" b="0" baseline="0" dirty="0" smtClean="0"/>
              <a:t>: The name of your organization will be pre-populated for you.</a:t>
            </a:r>
          </a:p>
          <a:p>
            <a:pPr eaLnBrk="1" hangingPunct="1"/>
            <a:r>
              <a:rPr lang="en-US" b="0" u="sng" baseline="0" dirty="0" smtClean="0"/>
              <a:t>Date aware of Safety Information</a:t>
            </a:r>
            <a:r>
              <a:rPr lang="en-US" b="0" baseline="0" dirty="0" smtClean="0"/>
              <a:t>: This date is very important as it is the date that you or your organization first became aware of the safety information.  In the case of a death or hospitalization, this date begins the regulatory reporting clock for Gilead as we have 7 to 15 days from this date to report the death or hospitalization to regulatory authorities.  Always be sure to include this date when reporting safety information to Gilead.</a:t>
            </a:r>
          </a:p>
          <a:p>
            <a:pPr eaLnBrk="1" hangingPunct="1"/>
            <a:r>
              <a:rPr lang="en-US" b="0" u="sng" baseline="0" dirty="0" smtClean="0"/>
              <a:t>Country of Occurrence of Safety Information</a:t>
            </a:r>
            <a:r>
              <a:rPr lang="en-US" b="0" baseline="0" dirty="0" smtClean="0"/>
              <a:t>: Please provide the country in which the patient was located in at the time of the event.</a:t>
            </a:r>
          </a:p>
          <a:p>
            <a:pPr eaLnBrk="1" hangingPunct="1"/>
            <a:r>
              <a:rPr lang="en-US" b="0" u="sng" baseline="0" dirty="0" smtClean="0"/>
              <a:t>Respondent reference number/case reference number</a:t>
            </a:r>
            <a:r>
              <a:rPr lang="en-US" b="0" baseline="0" dirty="0" smtClean="0"/>
              <a:t>: If your organization assigns references numbers to the safety reports submitted to Gilead, then please enter that number here. </a:t>
            </a:r>
          </a:p>
          <a:p>
            <a:pPr eaLnBrk="1" hangingPunct="1"/>
            <a:endParaRPr lang="en-US" b="0" baseline="0" dirty="0" smtClean="0"/>
          </a:p>
          <a:p>
            <a:pPr eaLnBrk="1" hangingPunct="1"/>
            <a:r>
              <a:rPr lang="en-US" b="0" baseline="0" dirty="0" smtClean="0"/>
              <a:t>Moving to the right side of the form, this captures the contact details of the person completing the report – your information. We will reach out to you in the event there is missing information or further clarification of information provided on the form is needed. Please provide your name and signature and a telephone or email address by which we can reach you. </a:t>
            </a:r>
            <a:r>
              <a:rPr lang="en-US" b="1" baseline="0" dirty="0" smtClean="0"/>
              <a:t>If you are faxing reports to Gilead, please be sure to include a centralized email address on the report form so that we may send you the acknowledgment of receipt. If your organization does not have a centralized email address, then please include the email address of the person who will be responsible for submitting the reconciliation report to Gilead. Later, we will discuss why an email address is needed.</a:t>
            </a:r>
          </a:p>
          <a:p>
            <a:pPr eaLnBrk="1" hangingPunct="1"/>
            <a:endParaRPr lang="en-US" b="0" baseline="0" dirty="0" smtClean="0"/>
          </a:p>
          <a:p>
            <a:pPr eaLnBrk="1" hangingPunct="1"/>
            <a:r>
              <a:rPr lang="en-US" b="1" baseline="0" dirty="0" smtClean="0"/>
              <a:t>&lt;Click to bring up the Date format&gt;: </a:t>
            </a:r>
            <a:r>
              <a:rPr lang="en-US" b="0" baseline="0" dirty="0" smtClean="0"/>
              <a:t>Please be sure to write out the month for all dates included on the form.</a:t>
            </a:r>
            <a:endParaRPr lang="en-US" b="1" baseline="0" dirty="0" smtClean="0"/>
          </a:p>
          <a:p>
            <a:pPr eaLnBrk="1" hangingPunct="1"/>
            <a:endParaRPr lang="en-US" b="0" baseline="0" dirty="0" smtClean="0"/>
          </a:p>
          <a:p>
            <a:pPr eaLnBrk="1" hangingPunct="1"/>
            <a:r>
              <a:rPr lang="en-US" b="0" baseline="0"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1B89EE53-83D8-4C0D-9148-51137CB7B1C5}" type="slidenum">
              <a:rPr lang="en-US" sz="1200"/>
              <a:pPr eaLnBrk="1" hangingPunct="1"/>
              <a:t>27</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It is important to collect as much information as possible about the patient</a:t>
            </a:r>
            <a:r>
              <a:rPr lang="en-US" baseline="0" dirty="0" smtClean="0"/>
              <a:t> as w</a:t>
            </a:r>
            <a:r>
              <a:rPr lang="en-US" dirty="0" smtClean="0"/>
              <a:t>e will  use it to contact their physician to obtain additional information about the event if necessary.  </a:t>
            </a:r>
          </a:p>
          <a:p>
            <a:pPr eaLnBrk="1" hangingPunct="1"/>
            <a:endParaRPr lang="en-US" dirty="0" smtClean="0"/>
          </a:p>
          <a:p>
            <a:pPr eaLnBrk="1" hangingPunct="1"/>
            <a:r>
              <a:rPr lang="en-US" dirty="0" smtClean="0"/>
              <a:t>We realize privacy requirements will limit the information you</a:t>
            </a:r>
            <a:r>
              <a:rPr lang="en-US" baseline="0" dirty="0" smtClean="0"/>
              <a:t> will be able to </a:t>
            </a:r>
            <a:r>
              <a:rPr lang="en-US" dirty="0" smtClean="0"/>
              <a:t>provide.  For example, you should not put the patient’s full name or hospital medical record number</a:t>
            </a:r>
            <a:r>
              <a:rPr lang="en-US" b="0" dirty="0" smtClean="0"/>
              <a:t>,</a:t>
            </a:r>
            <a:r>
              <a:rPr lang="en-US" b="0" baseline="0" dirty="0" smtClean="0"/>
              <a:t> but we will request you obtain the following:</a:t>
            </a:r>
          </a:p>
          <a:p>
            <a:pPr eaLnBrk="1" hangingPunct="1"/>
            <a:endParaRPr lang="en-US" b="0" baseline="0" dirty="0" smtClean="0"/>
          </a:p>
          <a:p>
            <a:pPr marL="177845" indent="-177845" eaLnBrk="1" hangingPunct="1">
              <a:buFont typeface="Arial" pitchFamily="34" charset="0"/>
              <a:buChar char="•"/>
            </a:pPr>
            <a:r>
              <a:rPr lang="en-US" dirty="0" smtClean="0"/>
              <a:t>The patient’s age,</a:t>
            </a:r>
            <a:r>
              <a:rPr lang="en-US" baseline="0" dirty="0" smtClean="0"/>
              <a:t> if you don’t know the age, then the patient’s age group; infant, child, adult or elderly patient is also acceptable. </a:t>
            </a:r>
            <a:endParaRPr lang="en-US" dirty="0" smtClean="0"/>
          </a:p>
          <a:p>
            <a:pPr marL="177845" indent="-177845" eaLnBrk="1" hangingPunct="1">
              <a:buFont typeface="Arial" pitchFamily="34" charset="0"/>
              <a:buChar char="•"/>
            </a:pPr>
            <a:r>
              <a:rPr lang="en-US" dirty="0" smtClean="0"/>
              <a:t>Their initials</a:t>
            </a:r>
          </a:p>
          <a:p>
            <a:pPr marL="177845" indent="-177845" eaLnBrk="1" hangingPunct="1">
              <a:buFont typeface="Arial" pitchFamily="34" charset="0"/>
              <a:buChar char="•"/>
            </a:pPr>
            <a:r>
              <a:rPr lang="en-US" dirty="0" smtClean="0"/>
              <a:t>Their</a:t>
            </a:r>
            <a:r>
              <a:rPr lang="en-US" baseline="0" dirty="0" smtClean="0"/>
              <a:t> gender</a:t>
            </a:r>
          </a:p>
          <a:p>
            <a:pPr marL="177845" indent="-177845" eaLnBrk="1" hangingPunct="1">
              <a:buFont typeface="Arial" pitchFamily="34" charset="0"/>
              <a:buChar char="•"/>
            </a:pPr>
            <a:r>
              <a:rPr lang="en-US" baseline="0" dirty="0" smtClean="0"/>
              <a:t>Their full date of birth, if only the year is known, then please provide that information; as much information as possible in order for us to follow up with the patient’s physician.</a:t>
            </a:r>
            <a:r>
              <a:rPr lang="en-US" dirty="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5D2C0F23-672A-4745-9E79-DA2CE28F9AFA}" type="slidenum">
              <a:rPr lang="en-US" sz="1200"/>
              <a:pPr eaLnBrk="1" hangingPunct="1"/>
              <a:t>28</a:t>
            </a:fld>
            <a:endParaRPr 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It is important to collect as much information as you can about the Gilead drug that the patient was taking or still</a:t>
            </a:r>
            <a:r>
              <a:rPr lang="en-US" baseline="0" dirty="0" smtClean="0"/>
              <a:t> taking when they experienced the adverse event you are reporting. </a:t>
            </a:r>
          </a:p>
          <a:p>
            <a:pPr eaLnBrk="1" hangingPunct="1"/>
            <a:endParaRPr lang="en-US" baseline="0" dirty="0" smtClean="0"/>
          </a:p>
          <a:p>
            <a:pPr eaLnBrk="1" hangingPunct="1"/>
            <a:r>
              <a:rPr lang="en-US" baseline="0" dirty="0" smtClean="0"/>
              <a:t>Beginning on the left side of the screen, let’s look at the details we ask you collect about the Gilead product:</a:t>
            </a:r>
            <a:endParaRPr lang="en-US" dirty="0" smtClean="0"/>
          </a:p>
          <a:p>
            <a:pPr eaLnBrk="1" hangingPunct="1"/>
            <a:endParaRPr lang="en-US" dirty="0" smtClean="0"/>
          </a:p>
          <a:p>
            <a:pPr eaLnBrk="1" hangingPunct="1"/>
            <a:r>
              <a:rPr lang="en-US" u="sng" dirty="0" smtClean="0"/>
              <a:t>Drug</a:t>
            </a:r>
            <a:r>
              <a:rPr lang="en-US" u="sng" baseline="0" dirty="0" smtClean="0"/>
              <a:t> Name</a:t>
            </a:r>
            <a:r>
              <a:rPr lang="en-US" baseline="0" dirty="0" smtClean="0"/>
              <a:t>: The name of the Gilead product  is listed here. </a:t>
            </a:r>
          </a:p>
          <a:p>
            <a:pPr eaLnBrk="1" hangingPunct="1"/>
            <a:r>
              <a:rPr lang="en-US" u="sng" dirty="0" smtClean="0"/>
              <a:t>Dose</a:t>
            </a:r>
            <a:r>
              <a:rPr lang="en-US" u="none" dirty="0" smtClean="0"/>
              <a:t>:</a:t>
            </a:r>
            <a:r>
              <a:rPr lang="en-US" u="none" baseline="0" dirty="0" smtClean="0"/>
              <a:t> The dose or how much of the Gilead product, the patient was taking at the time of the event is captured here.  If the patient is unable to provide the dose in milligrams, then the number of tablets they were taking is acceptable. </a:t>
            </a:r>
            <a:endParaRPr lang="en-US" dirty="0" smtClean="0"/>
          </a:p>
          <a:p>
            <a:pPr eaLnBrk="1" hangingPunct="1"/>
            <a:r>
              <a:rPr lang="en-US" u="sng" dirty="0" smtClean="0"/>
              <a:t>Route</a:t>
            </a:r>
            <a:r>
              <a:rPr lang="en-US" dirty="0" smtClean="0"/>
              <a:t> : The route, or how the patient was taking the medication is listed here.</a:t>
            </a:r>
            <a:r>
              <a:rPr lang="en-US" baseline="0" dirty="0" smtClean="0"/>
              <a:t>  For example, orally or inhalation.</a:t>
            </a:r>
            <a:endParaRPr lang="en-US" dirty="0" smtClean="0"/>
          </a:p>
          <a:p>
            <a:pPr eaLnBrk="1" hangingPunct="1"/>
            <a:r>
              <a:rPr lang="en-US" u="sng" dirty="0" smtClean="0"/>
              <a:t>Start</a:t>
            </a:r>
            <a:r>
              <a:rPr lang="en-US" u="sng" baseline="0" dirty="0" smtClean="0"/>
              <a:t> Date</a:t>
            </a:r>
            <a:r>
              <a:rPr lang="en-US" baseline="0" dirty="0" smtClean="0"/>
              <a:t>: This is the date the patient began the taking the medication; as a reminder, please note the format we ask you to use.  If the patient is unable to provide the exact date, then we will accept approximations, such as “I think I started the medication 3 weeks ago”. </a:t>
            </a:r>
          </a:p>
          <a:p>
            <a:pPr eaLnBrk="1" hangingPunct="1"/>
            <a:r>
              <a:rPr lang="en-US" u="sng" dirty="0" smtClean="0"/>
              <a:t>Stop Date</a:t>
            </a:r>
            <a:r>
              <a:rPr lang="en-US" dirty="0" smtClean="0"/>
              <a:t>: This</a:t>
            </a:r>
            <a:r>
              <a:rPr lang="en-US" baseline="0" dirty="0" smtClean="0"/>
              <a:t> is the date the patient stopped the medication, as with the Start date, if the patient is unable to provide the exact dates, we will accept an approximation.  If the patient is still taking the medication, then simply write ‘Ongoing’. </a:t>
            </a:r>
          </a:p>
          <a:p>
            <a:pPr eaLnBrk="1" hangingPunct="1"/>
            <a:r>
              <a:rPr lang="en-US" u="sng" dirty="0" smtClean="0"/>
              <a:t>Reason</a:t>
            </a:r>
            <a:r>
              <a:rPr lang="en-US" u="sng" baseline="0" dirty="0" smtClean="0"/>
              <a:t> For Taking</a:t>
            </a:r>
            <a:r>
              <a:rPr lang="en-US" baseline="0" dirty="0" smtClean="0"/>
              <a:t>:</a:t>
            </a:r>
            <a:r>
              <a:rPr lang="en-US" dirty="0" smtClean="0"/>
              <a:t> This is</a:t>
            </a:r>
            <a:r>
              <a:rPr lang="en-US" baseline="0" dirty="0" smtClean="0"/>
              <a:t> the reason why the physician prescribed our product for the patient.  The reason for taking is also referred to as the indication for the medication, and if the physician prescribed the medication for an indication that is not listed on the package insert, then it would be considered off-label use and reportable to Gilead.  We will discuss off-label use on a later slide.   </a:t>
            </a:r>
            <a:endParaRPr lang="en-US" dirty="0" smtClean="0"/>
          </a:p>
          <a:p>
            <a:pPr eaLnBrk="1" hangingPunct="1"/>
            <a:r>
              <a:rPr lang="en-US" u="sng" dirty="0" smtClean="0"/>
              <a:t>Lot/Batch</a:t>
            </a:r>
            <a:r>
              <a:rPr lang="en-US" u="sng" baseline="0" dirty="0" smtClean="0"/>
              <a:t> No</a:t>
            </a:r>
            <a:r>
              <a:rPr lang="en-US" baseline="0" dirty="0" smtClean="0"/>
              <a:t>: This is a number which is located on either the box the bottle of medication is delivered in, or on the bottle of medication itself.  If the patient is able to locate this number then please collect this information.  The lot/batch number is helpful in determining whether there could be a quality issue with one of our products if we identified an increase in the number of a particular adverse event such as nausea within a particular lot/batch number. </a:t>
            </a:r>
            <a:endParaRPr lang="en-US" dirty="0" smtClean="0"/>
          </a:p>
          <a:p>
            <a:pPr eaLnBrk="1" hangingPunct="1"/>
            <a:endParaRPr lang="en-US" dirty="0" smtClean="0"/>
          </a:p>
          <a:p>
            <a:pPr eaLnBrk="1" hangingPunct="1"/>
            <a:r>
              <a:rPr lang="en-US" dirty="0" smtClean="0"/>
              <a:t>NOTE:  If the patient was taking other</a:t>
            </a:r>
            <a:r>
              <a:rPr lang="en-US" baseline="0" dirty="0" smtClean="0"/>
              <a:t> medications in addition to the Gilead product as the time of the event, then please list those here and provide as much detail as possible.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169C269B-1556-42AD-B7DA-27B6C9EAA7F9}" type="slidenum">
              <a:rPr lang="en-US" sz="1200"/>
              <a:pPr eaLnBrk="1" hangingPunct="1"/>
              <a:t>29</a:t>
            </a:fld>
            <a:endParaRPr lang="en-US" sz="1200" dirty="0"/>
          </a:p>
        </p:txBody>
      </p:sp>
      <p:sp>
        <p:nvSpPr>
          <p:cNvPr id="6451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This</a:t>
            </a:r>
            <a:r>
              <a:rPr lang="en-US" baseline="0" dirty="0" smtClean="0"/>
              <a:t> next section is where you record the details of the safety information the patient or physician is telling you about. </a:t>
            </a:r>
          </a:p>
          <a:p>
            <a:pPr eaLnBrk="1" hangingPunct="1">
              <a:defRPr/>
            </a:pPr>
            <a:endParaRPr lang="en-US" baseline="0" dirty="0" smtClean="0"/>
          </a:p>
          <a:p>
            <a:pPr eaLnBrk="1" hangingPunct="1">
              <a:defRPr/>
            </a:pPr>
            <a:r>
              <a:rPr lang="en-US" dirty="0" smtClean="0"/>
              <a:t>The grey box provide</a:t>
            </a:r>
            <a:r>
              <a:rPr lang="en-US" baseline="0" dirty="0" smtClean="0"/>
              <a:t> a summary of the safety information that Gilead collects, and it also provides guidance on the characteristics of the event can be recorded in the white space, such as the start date of the event, treatment given, and whether the event has stopped or is ongoing.  Other information that can be collected and is very helpful in our assessment of the event is other medications the patient was taking at the time of the event as well as other medical conditions the patient has, like diabetes or high blood pressure. </a:t>
            </a:r>
          </a:p>
          <a:p>
            <a:pPr eaLnBrk="1" hangingPunct="1">
              <a:defRPr/>
            </a:pPr>
            <a:endParaRPr lang="en-US" baseline="0" dirty="0" smtClean="0"/>
          </a:p>
          <a:p>
            <a:pPr eaLnBrk="1" hangingPunct="1">
              <a:defRPr/>
            </a:pPr>
            <a:r>
              <a:rPr lang="en-US" baseline="0" dirty="0" smtClean="0"/>
              <a:t>An example of what can be recorded in this section is a patient who reports to you the following: “</a:t>
            </a:r>
            <a:r>
              <a:rPr lang="en-US" i="1" baseline="0" dirty="0" smtClean="0"/>
              <a:t>I was hospitalized for two weeks because I had pneumonia, I got antibiotics and was released.  I feel much better now and was happy that I was able to stay on my Sovaldi while in the hospital.  I had pneumonia last year too but didn’t need to go to the hospital”.  </a:t>
            </a:r>
            <a:r>
              <a:rPr lang="en-US" baseline="0" dirty="0" smtClean="0"/>
              <a:t>Collecting this level of detail about the pneumonia helps our safety physicians when reviewing the case to determine if the Gilead product contributed to the event in anyway.  </a:t>
            </a:r>
            <a:endParaRPr lang="en-US" dirty="0" smtClean="0"/>
          </a:p>
          <a:p>
            <a:pPr eaLnBrk="1" hangingPunct="1">
              <a:defRPr/>
            </a:pPr>
            <a:endParaRPr lang="en-US" dirty="0" smtClean="0"/>
          </a:p>
          <a:p>
            <a:pPr marL="177845" indent="-177845" eaLnBrk="1" hangingPunct="1">
              <a:buFontTx/>
              <a:buChar char="-"/>
              <a:defRPr/>
            </a:pPr>
            <a:r>
              <a:rPr lang="en-US" dirty="0" smtClean="0"/>
              <a:t>If you need more space, please add another sheet.</a:t>
            </a:r>
          </a:p>
          <a:p>
            <a:pPr marL="177845" indent="-177845" eaLnBrk="1" hangingPunct="1">
              <a:buFontTx/>
              <a:buChar char="-"/>
              <a:defRPr/>
            </a:pPr>
            <a:r>
              <a:rPr lang="en-US" dirty="0" smtClean="0"/>
              <a:t>If the safety information you receive is in written format, you are welcome to write ‘see attached’ and send the written statement with the reporting form. </a:t>
            </a:r>
          </a:p>
          <a:p>
            <a:pPr eaLnBrk="1" hangingPunct="1">
              <a:defRPr/>
            </a:pPr>
            <a:endParaRPr lang="en-US" dirty="0" smtClean="0"/>
          </a:p>
          <a:p>
            <a:pPr eaLnBrk="1" hangingPunct="1">
              <a:defRPr/>
            </a:pPr>
            <a:r>
              <a:rPr lang="en-US" dirty="0" smtClean="0"/>
              <a:t>To complete this section, be sure to answer the two questions below the narrative</a:t>
            </a:r>
            <a:r>
              <a:rPr lang="en-US" baseline="0" dirty="0" smtClean="0"/>
              <a:t> box.  The question on the left asks, “D</a:t>
            </a:r>
            <a:r>
              <a:rPr lang="en-US" dirty="0" smtClean="0"/>
              <a:t>oes the person you are speaking with think that the event might have been caused by the Gilead drug?”  If the patient or physician has an opinion about</a:t>
            </a:r>
            <a:r>
              <a:rPr lang="en-US" baseline="0" dirty="0" smtClean="0"/>
              <a:t> whether the Gilead product caused the event then please complete the appropriate box.  </a:t>
            </a:r>
            <a:r>
              <a:rPr lang="en-US" dirty="0" smtClean="0"/>
              <a:t>If they are unsure or don’t know please leave that question unanswered. </a:t>
            </a:r>
          </a:p>
          <a:p>
            <a:pPr eaLnBrk="1" hangingPunct="1">
              <a:defRPr/>
            </a:pPr>
            <a:endParaRPr lang="en-US" dirty="0" smtClean="0"/>
          </a:p>
          <a:p>
            <a:pPr eaLnBrk="1" hangingPunct="1">
              <a:defRPr/>
            </a:pPr>
            <a:r>
              <a:rPr lang="en-US" dirty="0" smtClean="0"/>
              <a:t>The second question on the right asks if the patient or physician</a:t>
            </a:r>
            <a:r>
              <a:rPr lang="en-US" baseline="0" dirty="0" smtClean="0"/>
              <a:t> has already reported this safety information </a:t>
            </a:r>
            <a:r>
              <a:rPr lang="en-US" dirty="0" smtClean="0"/>
              <a:t>to a regulatory authority, such as the </a:t>
            </a:r>
            <a:r>
              <a:rPr lang="en-US" b="1" dirty="0" smtClean="0"/>
              <a:t>FDA</a:t>
            </a:r>
            <a:r>
              <a:rPr lang="en-US" dirty="0" smtClean="0"/>
              <a:t> – please mark the</a:t>
            </a:r>
            <a:r>
              <a:rPr lang="en-US" baseline="0" dirty="0" smtClean="0"/>
              <a:t> appropriate checkbox</a:t>
            </a:r>
            <a:r>
              <a:rPr lang="en-US" dirty="0" smtClean="0"/>
              <a:t> or leave blank if they do not know.</a:t>
            </a:r>
            <a:endParaRPr lang="en-US" b="1" dirty="0" smtClean="0"/>
          </a:p>
          <a:p>
            <a:pPr eaLnBrk="1" hangingPunct="1">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spcBef>
                <a:spcPts val="0"/>
              </a:spcBef>
              <a:defRPr/>
            </a:pPr>
            <a:r>
              <a:rPr lang="en-GB" dirty="0" smtClean="0"/>
              <a:t>As </a:t>
            </a:r>
            <a:r>
              <a:rPr lang="en-GB" dirty="0"/>
              <a:t>a pharmaceutical company, Gilead has the legal obligation to report safety information generated from all areas of the company’s activities including solicited programs, social listening projects and digital media. </a:t>
            </a:r>
          </a:p>
          <a:p>
            <a:pPr defTabSz="948507">
              <a:spcBef>
                <a:spcPts val="0"/>
              </a:spcBef>
              <a:defRPr/>
            </a:pPr>
            <a:r>
              <a:rPr lang="en-GB" dirty="0" smtClean="0"/>
              <a:t>By </a:t>
            </a:r>
            <a:r>
              <a:rPr lang="en-GB" dirty="0"/>
              <a:t>the end of this </a:t>
            </a:r>
            <a:r>
              <a:rPr lang="en-GB" dirty="0" smtClean="0"/>
              <a:t>course, </a:t>
            </a:r>
            <a:r>
              <a:rPr lang="en-GB" dirty="0"/>
              <a:t>you will understand how Safety Information is </a:t>
            </a:r>
            <a:r>
              <a:rPr lang="en-GB" dirty="0" smtClean="0"/>
              <a:t>defined, how </a:t>
            </a:r>
            <a:r>
              <a:rPr lang="en-GB" dirty="0"/>
              <a:t>to </a:t>
            </a:r>
            <a:r>
              <a:rPr lang="en-GB" dirty="0" smtClean="0"/>
              <a:t>identify it, </a:t>
            </a:r>
            <a:r>
              <a:rPr lang="en-GB" dirty="0"/>
              <a:t>and </a:t>
            </a:r>
            <a:r>
              <a:rPr lang="en-GB" dirty="0" smtClean="0"/>
              <a:t>when and where to report </a:t>
            </a:r>
            <a:r>
              <a:rPr lang="en-GB" dirty="0"/>
              <a:t>it to Gilead.  </a:t>
            </a:r>
          </a:p>
          <a:p>
            <a:pPr defTabSz="948507">
              <a:spcBef>
                <a:spcPts val="0"/>
              </a:spcBef>
              <a:defRPr/>
            </a:pPr>
            <a:endParaRPr lang="en-GB" dirty="0"/>
          </a:p>
          <a:p>
            <a:pPr defTabSz="948507">
              <a:spcBef>
                <a:spcPts val="0"/>
              </a:spcBef>
              <a:defRPr/>
            </a:pPr>
            <a:r>
              <a:rPr lang="en-GB" dirty="0"/>
              <a:t>Let’s get started.</a:t>
            </a:r>
          </a:p>
          <a:p>
            <a:pPr defTabSz="948507">
              <a:defRPr/>
            </a:pPr>
            <a:endParaRPr lang="en-GB" dirty="0"/>
          </a:p>
          <a:p>
            <a:pPr defTabSz="948507">
              <a:defRPr/>
            </a:pPr>
            <a:endParaRPr lang="en-US" dirty="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3</a:t>
            </a:fld>
            <a:endParaRPr lang="en-US" dirty="0"/>
          </a:p>
        </p:txBody>
      </p:sp>
    </p:spTree>
    <p:extLst>
      <p:ext uri="{BB962C8B-B14F-4D97-AF65-F5344CB8AC3E}">
        <p14:creationId xmlns:p14="http://schemas.microsoft.com/office/powerpoint/2010/main" val="290689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47C5E160-C0C9-4821-8417-B9A3A7A3B8BB}" type="slidenum">
              <a:rPr lang="en-US" sz="1200"/>
              <a:pPr eaLnBrk="1" hangingPunct="1"/>
              <a:t>30</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GB" dirty="0" smtClean="0"/>
          </a:p>
          <a:p>
            <a:pPr eaLnBrk="1" hangingPunct="1"/>
            <a:r>
              <a:rPr lang="en-GB" dirty="0" smtClean="0"/>
              <a:t>We’ve reached the last section of the report form,</a:t>
            </a:r>
            <a:r>
              <a:rPr lang="en-GB" baseline="0" dirty="0" smtClean="0"/>
              <a:t> the Reporter Details, which collects information on the reporter, the person who is providing you with all of this information. </a:t>
            </a:r>
            <a:endParaRPr lang="en-GB" dirty="0" smtClean="0"/>
          </a:p>
          <a:p>
            <a:pPr eaLnBrk="1" hangingPunct="1"/>
            <a:endParaRPr lang="en-GB" baseline="0" dirty="0" smtClean="0"/>
          </a:p>
          <a:p>
            <a:pPr eaLnBrk="1" hangingPunct="1"/>
            <a:r>
              <a:rPr lang="en-GB" dirty="0" smtClean="0"/>
              <a:t>The</a:t>
            </a:r>
            <a:r>
              <a:rPr lang="en-GB" baseline="0" dirty="0" smtClean="0"/>
              <a:t> first question describes the person to who you are speaking as either a healthcare professional, Doctor, Nurse or Pharmacist, or Non-healthcare professional, a patient or patient’s relative; pl</a:t>
            </a:r>
            <a:r>
              <a:rPr lang="en-GB" dirty="0" smtClean="0"/>
              <a:t>ease check the</a:t>
            </a:r>
            <a:r>
              <a:rPr lang="en-GB" baseline="0" dirty="0" smtClean="0"/>
              <a:t> box which best describes them.  Remember you can always use the Details of the Adverse Event/Safety Information section of the report to include additional information about the reporter which may not be included here, such as the reporter being a friend or care giver of the patient. </a:t>
            </a:r>
          </a:p>
          <a:p>
            <a:pPr eaLnBrk="1" hangingPunct="1"/>
            <a:endParaRPr lang="en-GB" baseline="0" dirty="0" smtClean="0"/>
          </a:p>
          <a:p>
            <a:pPr eaLnBrk="1" hangingPunct="1"/>
            <a:r>
              <a:rPr lang="en-US" dirty="0" smtClean="0"/>
              <a:t>The next</a:t>
            </a:r>
            <a:r>
              <a:rPr lang="en-US" baseline="0" dirty="0" smtClean="0"/>
              <a:t> question is directed to those who are healthcare professionals and asks </a:t>
            </a:r>
            <a:r>
              <a:rPr lang="en-US" dirty="0" smtClean="0"/>
              <a:t>if they would provide their name and contact information so that Gilead</a:t>
            </a:r>
            <a:r>
              <a:rPr lang="en-US" baseline="0" dirty="0" smtClean="0"/>
              <a:t> can follow up with </a:t>
            </a:r>
            <a:r>
              <a:rPr lang="en-US" dirty="0" smtClean="0"/>
              <a:t>them should additional medical</a:t>
            </a:r>
            <a:r>
              <a:rPr lang="en-US" baseline="0" dirty="0" smtClean="0"/>
              <a:t> information about the event be needed.  Please check the appropriate box.  If they give permission, then please record their name and contact information in the HCP details section.  </a:t>
            </a:r>
            <a:r>
              <a:rPr lang="en-US" dirty="0" smtClean="0"/>
              <a:t>If they refuse, which is their right, please make a note in the Details</a:t>
            </a:r>
            <a:r>
              <a:rPr lang="en-US" baseline="0" dirty="0" smtClean="0"/>
              <a:t> of the Adverse Event/Safety Information section, or </a:t>
            </a:r>
            <a:r>
              <a:rPr lang="en-US" dirty="0" smtClean="0"/>
              <a:t>we may contact you to confirm this information.</a:t>
            </a:r>
          </a:p>
          <a:p>
            <a:pPr eaLnBrk="1" hangingPunct="1"/>
            <a:endParaRPr lang="en-US" dirty="0" smtClean="0"/>
          </a:p>
          <a:p>
            <a:pPr eaLnBrk="1" hangingPunct="1"/>
            <a:r>
              <a:rPr lang="en-US" dirty="0" smtClean="0"/>
              <a:t>The</a:t>
            </a:r>
            <a:r>
              <a:rPr lang="en-US" baseline="0" dirty="0" smtClean="0"/>
              <a:t> next question is directed to those reporters who are Non-healthcare professionals, like the patient or their relative, and asks if Gilead can contact their physician to obtain more information about the event.  Please check the appropriate box.  If they give permission, then please record the name and contact details of the healthcare professional in the section right below this question.  </a:t>
            </a:r>
            <a:r>
              <a:rPr lang="en-US" dirty="0" smtClean="0"/>
              <a:t>If they refuse, which is their right, please make a note in the Details</a:t>
            </a:r>
            <a:r>
              <a:rPr lang="en-US" baseline="0" dirty="0" smtClean="0"/>
              <a:t> of the Adverse Event/Safety Information section, or </a:t>
            </a:r>
            <a:r>
              <a:rPr lang="en-US" dirty="0" smtClean="0"/>
              <a:t>we may contact you to confirm this information.</a:t>
            </a:r>
          </a:p>
          <a:p>
            <a:pPr eaLnBrk="1" hangingPunct="1"/>
            <a:endParaRPr lang="en-US" dirty="0" smtClean="0"/>
          </a:p>
          <a:p>
            <a:pPr eaLnBrk="1" hangingPunct="1"/>
            <a:r>
              <a:rPr lang="en-US" dirty="0" smtClean="0"/>
              <a:t>Every report we receive</a:t>
            </a:r>
            <a:r>
              <a:rPr lang="en-US" baseline="0" dirty="0" smtClean="0"/>
              <a:t> is closely analyzed against the current and respective product safety profile as we want to ensure our patients are taking our products in the safest way as possible.  The patient’s healthcare professional team, particularly their physician, is in the unique position to provide us with the information we need in order for our analysis of the event to be complete, as the physician has an understanding of the patient’s experience while on our product. </a:t>
            </a:r>
          </a:p>
          <a:p>
            <a:pPr eaLnBrk="1" hangingPunct="1"/>
            <a:endParaRPr lang="en-US" baseline="0" dirty="0" smtClean="0"/>
          </a:p>
          <a:p>
            <a:pPr eaLnBrk="1" hangingPunct="1"/>
            <a:r>
              <a:rPr lang="en-US" baseline="0" dirty="0" smtClean="0"/>
              <a:t>The report is now complete and is ready for submission to Gilead drug safety.  The report can be submitted using either email or fax, which we will cover on the next slide.  For each report you submit, Gilead will send back to you an acknowledgement of receipt.  On this acknowledgment will be a unique case identifier called the Gilead reference number or MCN.  The Gilead reference number is very important as it will be used on the reconciliation report form, so make sure to save.  If you do not receive the acknowledgment of receipt in 3 business days then please send us a follow up email requesting the acknowledgement.</a:t>
            </a:r>
            <a:r>
              <a:rPr lang="en-GB" dirty="0" smtClean="0"/>
              <a:t> </a:t>
            </a:r>
          </a:p>
          <a:p>
            <a:pPr eaLnBrk="1" hangingPunct="1"/>
            <a:endParaRPr lang="en-GB" dirty="0" smtClean="0"/>
          </a:p>
          <a:p>
            <a:pPr eaLnBrk="1" hangingPunct="1"/>
            <a:r>
              <a:rPr lang="en-GB" b="1" dirty="0" smtClean="0"/>
              <a:t>That completes the reporting form. </a:t>
            </a:r>
          </a:p>
          <a:p>
            <a:pPr eaLnBrk="1" hangingPunct="1"/>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Now that you have completed the reporting form it is ready to be sent to Gilead.  You will find the details of where to report at the top of the form.  You may choose to report by email or fax. </a:t>
            </a:r>
          </a:p>
          <a:p>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Gilead is obliged to report safety information to the regulatory authorities within certain time lines, especially for those cases of hospitalization and death.  This could be either within 7 or 15 calendar days.</a:t>
            </a:r>
            <a:r>
              <a:rPr lang="en-US" sz="1200" kern="1200" baseline="0" dirty="0" smtClean="0">
                <a:solidFill>
                  <a:schemeClr val="tx1"/>
                </a:solidFill>
                <a:effectLst/>
                <a:latin typeface="Arial" charset="0"/>
                <a:ea typeface="+mn-ea"/>
                <a:cs typeface="+mn-cs"/>
              </a:rPr>
              <a:t> </a:t>
            </a:r>
          </a:p>
          <a:p>
            <a:endParaRPr lang="en-US" sz="1200" kern="1200" baseline="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Our clock</a:t>
            </a:r>
            <a:r>
              <a:rPr lang="en-US" sz="1200" kern="1200" baseline="0" dirty="0" smtClean="0">
                <a:solidFill>
                  <a:schemeClr val="tx1"/>
                </a:solidFill>
                <a:effectLst/>
                <a:latin typeface="Arial" charset="0"/>
                <a:ea typeface="+mn-ea"/>
                <a:cs typeface="+mn-cs"/>
              </a:rPr>
              <a:t> start date </a:t>
            </a:r>
            <a:r>
              <a:rPr lang="en-US" sz="1200" kern="1200" dirty="0" smtClean="0">
                <a:solidFill>
                  <a:schemeClr val="tx1"/>
                </a:solidFill>
                <a:effectLst/>
                <a:latin typeface="Arial" charset="0"/>
                <a:ea typeface="+mn-ea"/>
                <a:cs typeface="+mn-cs"/>
              </a:rPr>
              <a:t>for reporting safety information</a:t>
            </a:r>
            <a:r>
              <a:rPr lang="en-US" sz="1200" kern="1200" baseline="0" dirty="0" smtClean="0">
                <a:solidFill>
                  <a:schemeClr val="tx1"/>
                </a:solidFill>
                <a:effectLst/>
                <a:latin typeface="Arial" charset="0"/>
                <a:ea typeface="+mn-ea"/>
                <a:cs typeface="+mn-cs"/>
              </a:rPr>
              <a:t> to regulatory authorities </a:t>
            </a:r>
            <a:r>
              <a:rPr lang="en-US" sz="1200" kern="1200" dirty="0" smtClean="0">
                <a:solidFill>
                  <a:schemeClr val="tx1"/>
                </a:solidFill>
                <a:effectLst/>
                <a:latin typeface="Arial" charset="0"/>
                <a:ea typeface="+mn-ea"/>
                <a:cs typeface="+mn-cs"/>
              </a:rPr>
              <a:t>begins the date you receive the</a:t>
            </a:r>
            <a:r>
              <a:rPr lang="en-US" sz="1200" kern="1200" baseline="0" dirty="0" smtClean="0">
                <a:solidFill>
                  <a:schemeClr val="tx1"/>
                </a:solidFill>
                <a:effectLst/>
                <a:latin typeface="Arial" charset="0"/>
                <a:ea typeface="+mn-ea"/>
                <a:cs typeface="+mn-cs"/>
              </a:rPr>
              <a:t> information</a:t>
            </a:r>
            <a:r>
              <a:rPr lang="en-US" sz="1200" kern="1200" dirty="0" smtClean="0">
                <a:solidFill>
                  <a:schemeClr val="tx1"/>
                </a:solidFill>
                <a:effectLst/>
                <a:latin typeface="Arial" charset="0"/>
                <a:ea typeface="+mn-ea"/>
                <a:cs typeface="+mn-cs"/>
              </a:rPr>
              <a:t>. This is why it is so important that you report the information to us within 24 hours, if possible, but no later than one business day.</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31</a:t>
            </a:fld>
            <a:endParaRPr lang="en-US" dirty="0"/>
          </a:p>
        </p:txBody>
      </p:sp>
    </p:spTree>
    <p:extLst>
      <p:ext uri="{BB962C8B-B14F-4D97-AF65-F5344CB8AC3E}">
        <p14:creationId xmlns:p14="http://schemas.microsoft.com/office/powerpoint/2010/main" val="154817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2022CAF4-4EF2-4429-94CC-E44AFB7AF374}" type="slidenum">
              <a:rPr lang="en-US" sz="1200"/>
              <a:pPr eaLnBrk="1" hangingPunct="1"/>
              <a:t>33</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The expectation is that you will complete the report form and send it to Gilead within 24 hours of becoming </a:t>
            </a:r>
            <a:r>
              <a:rPr lang="en-US" b="1" dirty="0" smtClean="0"/>
              <a:t>aware</a:t>
            </a:r>
            <a:r>
              <a:rPr lang="en-US" dirty="0" smtClean="0"/>
              <a:t> of the safety information,</a:t>
            </a:r>
            <a:r>
              <a:rPr lang="en-US" baseline="0" dirty="0" smtClean="0"/>
              <a:t> or 24 hours from the ‘Date Aware of Safety Information’ on the report form. </a:t>
            </a:r>
            <a:r>
              <a:rPr lang="en-US" dirty="0" smtClean="0"/>
              <a:t>  </a:t>
            </a:r>
          </a:p>
          <a:p>
            <a:pPr eaLnBrk="1" hangingPunct="1"/>
            <a:endParaRPr lang="en-US" dirty="0" smtClean="0"/>
          </a:p>
          <a:p>
            <a:pPr eaLnBrk="1" hangingPunct="1"/>
            <a:r>
              <a:rPr lang="en-US" dirty="0" smtClean="0"/>
              <a:t>For</a:t>
            </a:r>
            <a:r>
              <a:rPr lang="en-US" baseline="0" dirty="0" smtClean="0"/>
              <a:t> the US, the report form can be faxed or emailed to Gilead Drug Safety in Foster City, p</a:t>
            </a:r>
            <a:r>
              <a:rPr lang="en-US" dirty="0" smtClean="0">
                <a:solidFill>
                  <a:srgbClr val="FF0000"/>
                </a:solidFill>
              </a:rPr>
              <a:t>lease note, the email address has an “underscore” between ‘</a:t>
            </a:r>
            <a:r>
              <a:rPr lang="en-US" i="1" dirty="0" smtClean="0">
                <a:solidFill>
                  <a:srgbClr val="FF0000"/>
                </a:solidFill>
              </a:rPr>
              <a:t>safety</a:t>
            </a:r>
            <a:r>
              <a:rPr lang="en-US" dirty="0" smtClean="0">
                <a:solidFill>
                  <a:srgbClr val="FF0000"/>
                </a:solidFill>
              </a:rPr>
              <a:t>’ and ‘</a:t>
            </a:r>
            <a:r>
              <a:rPr lang="en-US" i="1" dirty="0" smtClean="0">
                <a:solidFill>
                  <a:srgbClr val="FF0000"/>
                </a:solidFill>
              </a:rPr>
              <a:t>FC’,</a:t>
            </a:r>
            <a:r>
              <a:rPr lang="en-US" dirty="0" smtClean="0">
                <a:solidFill>
                  <a:srgbClr val="FF0000"/>
                </a:solidFill>
              </a:rPr>
              <a:t> for Foster City.</a:t>
            </a:r>
          </a:p>
          <a:p>
            <a:pPr eaLnBrk="1" hangingPunct="1"/>
            <a:endParaRPr lang="en-US" dirty="0" smtClean="0">
              <a:solidFill>
                <a:srgbClr val="FF0000"/>
              </a:solidFill>
            </a:endParaRPr>
          </a:p>
          <a:p>
            <a:pPr eaLnBrk="1" hangingPunct="1"/>
            <a:r>
              <a:rPr lang="en-US" dirty="0" smtClean="0">
                <a:solidFill>
                  <a:srgbClr val="FF0000"/>
                </a:solidFill>
              </a:rPr>
              <a:t>If for any reason you miss the 24 hour reporting requirement, </a:t>
            </a:r>
            <a:r>
              <a:rPr lang="en-US" b="1" dirty="0" smtClean="0">
                <a:solidFill>
                  <a:srgbClr val="FF0000"/>
                </a:solidFill>
              </a:rPr>
              <a:t>please send the report as quickly as possible but no later</a:t>
            </a:r>
            <a:r>
              <a:rPr lang="en-US" b="1" baseline="0" dirty="0" smtClean="0">
                <a:solidFill>
                  <a:srgbClr val="FF0000"/>
                </a:solidFill>
              </a:rPr>
              <a:t> than one business day</a:t>
            </a:r>
            <a:r>
              <a:rPr lang="en-US" b="1" dirty="0" smtClean="0">
                <a:solidFill>
                  <a:srgbClr val="FF0000"/>
                </a:solidFill>
              </a:rPr>
              <a:t>.  </a:t>
            </a:r>
            <a:r>
              <a:rPr lang="en-US" dirty="0" smtClean="0">
                <a:solidFill>
                  <a:srgbClr val="FF0000"/>
                </a:solidFill>
              </a:rPr>
              <a:t>Please be</a:t>
            </a:r>
            <a:r>
              <a:rPr lang="en-US" baseline="0" dirty="0" smtClean="0">
                <a:solidFill>
                  <a:srgbClr val="FF0000"/>
                </a:solidFill>
              </a:rPr>
              <a:t> sure to include the reason for the delay on either the fax coversheet or within your email as this will be included within the case.</a:t>
            </a:r>
          </a:p>
          <a:p>
            <a:pPr eaLnBrk="1" hangingPunct="1"/>
            <a:endParaRPr lang="en-US" baseline="0" dirty="0" smtClean="0">
              <a:solidFill>
                <a:srgbClr val="FF0000"/>
              </a:solidFill>
            </a:endParaRPr>
          </a:p>
          <a:p>
            <a:pPr eaLnBrk="1" hangingPunct="1"/>
            <a:r>
              <a:rPr lang="en-US" baseline="0" dirty="0" smtClean="0">
                <a:solidFill>
                  <a:srgbClr val="FF0000"/>
                </a:solidFill>
              </a:rPr>
              <a:t>If a patient or prescriber has a question about a Gilead product, please provide them with the Medical Information number at Gilead.  Our Medical Information staff are trained to answer questions about all Gilead products. </a:t>
            </a:r>
          </a:p>
          <a:p>
            <a:pPr eaLnBrk="1" hangingPunct="1"/>
            <a:endParaRPr lang="en-US" baseline="0" dirty="0" smtClean="0">
              <a:solidFill>
                <a:srgbClr val="FF0000"/>
              </a:solidFill>
            </a:endParaRPr>
          </a:p>
          <a:p>
            <a:pPr eaLnBrk="1" hangingPunct="1"/>
            <a:r>
              <a:rPr lang="en-US" baseline="0" dirty="0" smtClean="0">
                <a:solidFill>
                  <a:srgbClr val="FF0000"/>
                </a:solidFill>
              </a:rPr>
              <a:t>If you learn of a quality or product complaint, then please send the information to the Quality group at Gilead at qualitycomplaints@gilead.com.  Within your communication, please provide as much information as possible about the complaint and be sure to include your contact information should additional information be needed. </a:t>
            </a:r>
            <a:endParaRPr lang="en-US" dirty="0" smtClean="0">
              <a:solidFill>
                <a:srgbClr val="FF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2022CAF4-4EF2-4429-94CC-E44AFB7AF374}" type="slidenum">
              <a:rPr lang="en-US" sz="1200"/>
              <a:pPr eaLnBrk="1" hangingPunct="1"/>
              <a:t>34</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The expectation is that you will complete the report form and send it to Gilead within 24 hours of becoming </a:t>
            </a:r>
            <a:r>
              <a:rPr lang="en-US" b="1" dirty="0" smtClean="0"/>
              <a:t>aware</a:t>
            </a:r>
            <a:r>
              <a:rPr lang="en-US" dirty="0" smtClean="0"/>
              <a:t> of the safety information,</a:t>
            </a:r>
            <a:r>
              <a:rPr lang="en-US" baseline="0" dirty="0" smtClean="0"/>
              <a:t> or 24 hours from the ‘Date Aware of Safety Information’ on the report form. </a:t>
            </a:r>
            <a:r>
              <a:rPr lang="en-US" dirty="0" smtClean="0"/>
              <a:t>  </a:t>
            </a:r>
          </a:p>
          <a:p>
            <a:pPr eaLnBrk="1" hangingPunct="1"/>
            <a:endParaRPr lang="en-US" dirty="0" smtClean="0"/>
          </a:p>
          <a:p>
            <a:pPr eaLnBrk="1" hangingPunct="1"/>
            <a:r>
              <a:rPr lang="en-US" dirty="0" smtClean="0">
                <a:solidFill>
                  <a:srgbClr val="FF0000"/>
                </a:solidFill>
              </a:rPr>
              <a:t>Here</a:t>
            </a:r>
            <a:r>
              <a:rPr lang="en-US" baseline="0" dirty="0" smtClean="0">
                <a:solidFill>
                  <a:srgbClr val="FF0000"/>
                </a:solidFill>
              </a:rPr>
              <a:t> are the contact details for reporting safety information in &lt;&lt;add country&gt;&gt;</a:t>
            </a:r>
            <a:endParaRPr lang="en-US" dirty="0" smtClean="0">
              <a:solidFill>
                <a:srgbClr val="FF0000"/>
              </a:solidFill>
            </a:endParaRPr>
          </a:p>
          <a:p>
            <a:pPr eaLnBrk="1" hangingPunct="1"/>
            <a:endParaRPr lang="en-US" dirty="0" smtClean="0">
              <a:solidFill>
                <a:srgbClr val="FF0000"/>
              </a:solidFill>
            </a:endParaRPr>
          </a:p>
          <a:p>
            <a:pPr eaLnBrk="1" hangingPunct="1"/>
            <a:r>
              <a:rPr lang="en-US" dirty="0" smtClean="0">
                <a:solidFill>
                  <a:srgbClr val="FF0000"/>
                </a:solidFill>
              </a:rPr>
              <a:t>If for any reason you miss the 24 hour reporting requirement, </a:t>
            </a:r>
            <a:r>
              <a:rPr lang="en-US" b="1" dirty="0" smtClean="0">
                <a:solidFill>
                  <a:srgbClr val="FF0000"/>
                </a:solidFill>
              </a:rPr>
              <a:t>please send the report as quickly as possible but no later</a:t>
            </a:r>
            <a:r>
              <a:rPr lang="en-US" b="1" baseline="0" dirty="0" smtClean="0">
                <a:solidFill>
                  <a:srgbClr val="FF0000"/>
                </a:solidFill>
              </a:rPr>
              <a:t> than one business day</a:t>
            </a:r>
            <a:r>
              <a:rPr lang="en-US" b="1" dirty="0" smtClean="0">
                <a:solidFill>
                  <a:srgbClr val="FF0000"/>
                </a:solidFill>
              </a:rPr>
              <a:t>.  </a:t>
            </a:r>
            <a:r>
              <a:rPr lang="en-US" dirty="0" smtClean="0">
                <a:solidFill>
                  <a:srgbClr val="FF0000"/>
                </a:solidFill>
              </a:rPr>
              <a:t>Please be</a:t>
            </a:r>
            <a:r>
              <a:rPr lang="en-US" baseline="0" dirty="0" smtClean="0">
                <a:solidFill>
                  <a:srgbClr val="FF0000"/>
                </a:solidFill>
              </a:rPr>
              <a:t> sure to include the reason for the delay on either the fax coversheet or within your email as this will be included within the case.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After you have reported the safety information to Gilead you should receive an acknowledgement from Gilead with a Gilead reference number. </a:t>
            </a:r>
          </a:p>
          <a:p>
            <a:endParaRPr lang="en-GB" altLang="en-US" dirty="0" smtClean="0"/>
          </a:p>
          <a:p>
            <a:r>
              <a:rPr lang="en-GB" altLang="en-US" dirty="0" smtClean="0"/>
              <a:t>The case reference number assures you that your form has been received by Gilead.  Please save this reference number as you will use the number later when completing the reconciliation form; which we will cover shortly.  A ‘best practice’ is to add the reference number to your reconciliation report as acknowledgements arrive, which makes it much simpler to submit the reconciliation report on time as it will already be complete.</a:t>
            </a:r>
          </a:p>
          <a:p>
            <a:endParaRPr lang="en-GB" altLang="en-US" dirty="0" smtClean="0"/>
          </a:p>
          <a:p>
            <a:r>
              <a:rPr lang="en-GB" altLang="en-US" dirty="0" smtClean="0"/>
              <a:t>If you don’t receive an acknowledgement from Gilead within 3 business days from submitting the form you can let us know by sending a reminder. </a:t>
            </a:r>
          </a:p>
          <a:p>
            <a:endParaRPr lang="en-GB" altLang="en-US" dirty="0" smtClean="0"/>
          </a:p>
          <a:p>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35</a:t>
            </a:fld>
            <a:endParaRPr lang="en-US" dirty="0"/>
          </a:p>
        </p:txBody>
      </p:sp>
    </p:spTree>
    <p:extLst>
      <p:ext uri="{BB962C8B-B14F-4D97-AF65-F5344CB8AC3E}">
        <p14:creationId xmlns:p14="http://schemas.microsoft.com/office/powerpoint/2010/main" val="18984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you will send your safety reports to Safety_FC@gilead.com you will receive the acknowledgments of receipt from SPARC@gilead.com. </a:t>
            </a:r>
          </a:p>
          <a:p>
            <a:endParaRPr lang="en-US" dirty="0" smtClean="0"/>
          </a:p>
          <a:p>
            <a:r>
              <a:rPr lang="en-US" dirty="0" smtClean="0"/>
              <a:t>Within the SPARC</a:t>
            </a:r>
            <a:r>
              <a:rPr lang="en-US" baseline="0" dirty="0" smtClean="0"/>
              <a:t> email you will see the Gilead Reference Number or MCN for each case you submit to Gilead.  In order to be able to match the Gilead MCN to the safety report you submitted to Gilead, please include a tracking number for the report on the AE report form in the respondent/case reference number at the top portion of the form before sending to Gilead. This will ensure you are able to match the Gilead MCN to the correct report. </a:t>
            </a:r>
          </a:p>
          <a:p>
            <a:endParaRPr lang="en-US" baseline="0" dirty="0" smtClean="0"/>
          </a:p>
          <a:p>
            <a:r>
              <a:rPr lang="en-US" baseline="0" dirty="0" smtClean="0"/>
              <a:t>Be sure to retain the Gilead MCN as you will need to use it on the reconciliation report form. </a:t>
            </a:r>
          </a:p>
          <a:p>
            <a:endParaRPr lang="en-US" baseline="0" dirty="0" smtClean="0"/>
          </a:p>
          <a:p>
            <a:r>
              <a:rPr lang="en-US" baseline="0" dirty="0" smtClean="0"/>
              <a:t>For those vendors who fax safety reports to Gilead, please include a centralized email address on the AE report form to which the SPARC email can be sent, if your organization doesn’t have a centralized address, then please provide the email address of the person responsible for completing and submitting the reconciliation report to Gilead.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36</a:t>
            </a:fld>
            <a:endParaRPr lang="en-US" dirty="0"/>
          </a:p>
        </p:txBody>
      </p:sp>
    </p:spTree>
    <p:extLst>
      <p:ext uri="{BB962C8B-B14F-4D97-AF65-F5344CB8AC3E}">
        <p14:creationId xmlns:p14="http://schemas.microsoft.com/office/powerpoint/2010/main" val="916554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Gilead may sometimes need additional information to perform medical assessments of safety reports.  It is our preference to obtain this information from the patient’s healthcare professional,</a:t>
            </a:r>
            <a:r>
              <a:rPr lang="en-US" baseline="0" dirty="0" smtClean="0"/>
              <a:t> however, if Gilead was not given consent to follow up with them, then we will reach out to you as the reporter to obtain that information.  W</a:t>
            </a:r>
            <a:r>
              <a:rPr lang="en-GB" altLang="en-US" dirty="0" smtClean="0"/>
              <a:t>e will contact you </a:t>
            </a:r>
            <a:r>
              <a:rPr lang="en-GB" altLang="en-US" b="1" dirty="0" smtClean="0">
                <a:solidFill>
                  <a:srgbClr val="FF0000"/>
                </a:solidFill>
              </a:rPr>
              <a:t>via SPARC </a:t>
            </a:r>
            <a:r>
              <a:rPr lang="en-GB" altLang="en-US" dirty="0" smtClean="0"/>
              <a:t>to ask for this “follow-up information”. </a:t>
            </a:r>
            <a:endParaRPr lang="en-US" dirty="0" smtClean="0"/>
          </a:p>
          <a:p>
            <a:pPr eaLnBrk="1" hangingPunct="1"/>
            <a:endParaRPr lang="en-US" dirty="0" smtClean="0"/>
          </a:p>
          <a:p>
            <a:pPr eaLnBrk="1" hangingPunct="1"/>
            <a:r>
              <a:rPr lang="en-US" dirty="0" smtClean="0"/>
              <a:t>Per</a:t>
            </a:r>
            <a:r>
              <a:rPr lang="en-US" baseline="0" dirty="0" smtClean="0"/>
              <a:t> internal procedures, Gilead staff are required to query reporters for missing or additional information 3 times.  </a:t>
            </a:r>
            <a:r>
              <a:rPr lang="en-US" dirty="0" smtClean="0"/>
              <a:t>If we contact you, please provide us with all reasonable assistance in obtaining the information.  </a:t>
            </a:r>
          </a:p>
          <a:p>
            <a:pPr eaLnBrk="1" hangingPunct="1"/>
            <a:endParaRPr lang="en-US" dirty="0" smtClean="0"/>
          </a:p>
          <a:p>
            <a:pPr eaLnBrk="1" hangingPunct="1"/>
            <a:r>
              <a:rPr lang="en-US" dirty="0" smtClean="0"/>
              <a:t>In situations where follow-up is not possible,</a:t>
            </a:r>
            <a:r>
              <a:rPr lang="en-US" baseline="0" dirty="0" smtClean="0"/>
              <a:t> please make a note in the Safety Information Details section of the report form stating</a:t>
            </a:r>
            <a:r>
              <a:rPr lang="en-GB" altLang="en-US" dirty="0" smtClean="0"/>
              <a:t> “no additional information available” </a:t>
            </a:r>
            <a:r>
              <a:rPr lang="en-US" baseline="0" dirty="0" smtClean="0"/>
              <a:t>and Gilead will not attempt to contact you for additional information.  </a:t>
            </a:r>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37</a:t>
            </a:fld>
            <a:endParaRPr lang="en-US" dirty="0"/>
          </a:p>
        </p:txBody>
      </p:sp>
    </p:spTree>
    <p:extLst>
      <p:ext uri="{BB962C8B-B14F-4D97-AF65-F5344CB8AC3E}">
        <p14:creationId xmlns:p14="http://schemas.microsoft.com/office/powerpoint/2010/main" val="1441959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66F1C208-DE41-420E-9CC1-D4953B85C08E}" type="slidenum">
              <a:rPr lang="en-US" sz="1200">
                <a:solidFill>
                  <a:srgbClr val="000000"/>
                </a:solidFill>
              </a:rPr>
              <a:pPr eaLnBrk="1" hangingPunct="1"/>
              <a:t>38</a:t>
            </a:fld>
            <a:endParaRPr lang="en-US" sz="1200" dirty="0">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Reconciliation is a periodic check to assure that all safety reports that you send have been received by Gilead, and is the primary tool by which we can demonstrate safety</a:t>
            </a:r>
            <a:r>
              <a:rPr lang="en-US" baseline="0" dirty="0" smtClean="0"/>
              <a:t> oversight of our solicited programs</a:t>
            </a:r>
            <a:r>
              <a:rPr lang="en-US" dirty="0" smtClean="0"/>
              <a:t>.  We usually begin with a monthly</a:t>
            </a:r>
            <a:r>
              <a:rPr lang="en-US" baseline="0" dirty="0" smtClean="0"/>
              <a:t> reporting schedule, and reassess based on the volume of reports submitted over time.  If the volume is low, then the reconciliation schedule can be on a quarterly basis.  Anytime the reconciliation schedule is changed, we will send you an email with confirmation of the change and ask that you keep a copy for your records.  </a:t>
            </a:r>
          </a:p>
          <a:p>
            <a:pPr eaLnBrk="1" hangingPunct="1"/>
            <a:endParaRPr lang="en-US" baseline="0" dirty="0" smtClean="0"/>
          </a:p>
          <a:p>
            <a:pPr eaLnBrk="1" hangingPunct="1"/>
            <a:r>
              <a:rPr lang="en-US" baseline="0" dirty="0" smtClean="0"/>
              <a:t>Let’s review the report form and the information that is required to complete it.</a:t>
            </a:r>
          </a:p>
          <a:p>
            <a:pPr eaLnBrk="1" hangingPunct="1"/>
            <a:endParaRPr lang="en-US" dirty="0" smtClean="0"/>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This is</a:t>
            </a:r>
            <a:r>
              <a:rPr lang="en-US" baseline="0" dirty="0" smtClean="0"/>
              <a:t> an example of a complete reconciliation report form.  Beginning at the top, let’s look at each section and how to complete it. </a:t>
            </a:r>
          </a:p>
          <a:p>
            <a:pPr>
              <a:defRPr/>
            </a:pPr>
            <a:endParaRPr lang="en-US" dirty="0" smtClean="0"/>
          </a:p>
          <a:p>
            <a:pPr>
              <a:defRPr/>
            </a:pPr>
            <a:r>
              <a:rPr lang="en-US" baseline="0" dirty="0" smtClean="0"/>
              <a:t>The first part of the form captures the program and vendor details including:</a:t>
            </a:r>
          </a:p>
          <a:p>
            <a:pPr>
              <a:defRPr/>
            </a:pPr>
            <a:endParaRPr lang="en-US" baseline="0" dirty="0" smtClean="0"/>
          </a:p>
          <a:p>
            <a:pPr>
              <a:defRPr/>
            </a:pPr>
            <a:r>
              <a:rPr lang="en-US" u="sng" baseline="0" dirty="0" smtClean="0"/>
              <a:t>Project/Program &amp; Reference</a:t>
            </a:r>
            <a:r>
              <a:rPr lang="en-US" baseline="0" dirty="0" smtClean="0"/>
              <a:t>: The name of the Gilead project or program is listed here.</a:t>
            </a:r>
          </a:p>
          <a:p>
            <a:pPr>
              <a:defRPr/>
            </a:pPr>
            <a:r>
              <a:rPr lang="en-US" u="sng" baseline="0" dirty="0" smtClean="0"/>
              <a:t>Dates of Reconciliation Period: </a:t>
            </a:r>
            <a:r>
              <a:rPr lang="en-US" u="none" baseline="0" dirty="0" smtClean="0"/>
              <a:t>The dates covered by the reconciliation report.  As mentioned before this is generally monthly, but can also be on a quarterly or bi-annual basis.  As on the report form, please spell out the month when writing out the dates. </a:t>
            </a:r>
          </a:p>
          <a:p>
            <a:pPr>
              <a:defRPr/>
            </a:pPr>
            <a:r>
              <a:rPr lang="en-US" u="sng" baseline="0" dirty="0" smtClean="0"/>
              <a:t>Contact Name</a:t>
            </a:r>
            <a:r>
              <a:rPr lang="en-US" u="none" baseline="0" dirty="0" smtClean="0"/>
              <a:t>: The name of the person completing the reconciliation report is captured here.</a:t>
            </a:r>
          </a:p>
          <a:p>
            <a:pPr>
              <a:defRPr/>
            </a:pPr>
            <a:r>
              <a:rPr lang="en-US" u="sng" baseline="0" dirty="0" smtClean="0"/>
              <a:t>Agency/Company name</a:t>
            </a:r>
            <a:r>
              <a:rPr lang="en-US" u="none" baseline="0" dirty="0" smtClean="0"/>
              <a:t>: The name of your organization is captured here.</a:t>
            </a:r>
          </a:p>
          <a:p>
            <a:pPr>
              <a:defRPr/>
            </a:pPr>
            <a:r>
              <a:rPr lang="en-US" u="sng" baseline="0" dirty="0" smtClean="0"/>
              <a:t>Telephone numbe</a:t>
            </a:r>
            <a:r>
              <a:rPr lang="en-US" u="none" baseline="0" dirty="0" smtClean="0"/>
              <a:t>r: The telephone number of the person completing the report form is listed here.</a:t>
            </a:r>
          </a:p>
          <a:p>
            <a:pPr>
              <a:defRPr/>
            </a:pPr>
            <a:r>
              <a:rPr lang="en-US" u="sng" baseline="0" dirty="0" smtClean="0"/>
              <a:t>Email address</a:t>
            </a:r>
            <a:r>
              <a:rPr lang="en-US" u="none" baseline="0" dirty="0" smtClean="0"/>
              <a:t>: The email address of the person completing the report form is captured here.</a:t>
            </a:r>
          </a:p>
          <a:p>
            <a:pPr>
              <a:defRPr/>
            </a:pPr>
            <a:r>
              <a:rPr lang="en-US" u="sng" baseline="0" dirty="0" smtClean="0"/>
              <a:t>Contact Signature &amp; date</a:t>
            </a:r>
            <a:r>
              <a:rPr lang="en-US" u="none" baseline="0" dirty="0" smtClean="0"/>
              <a:t>: Please be sure to sign and date the report.  Electronic signatures are acceptable. </a:t>
            </a:r>
            <a:endParaRPr lang="en-US" u="sng" baseline="0" dirty="0" smtClean="0"/>
          </a:p>
          <a:p>
            <a:pPr>
              <a:defRPr/>
            </a:pPr>
            <a:endParaRPr lang="en-US" baseline="0" dirty="0" smtClean="0"/>
          </a:p>
          <a:p>
            <a:pPr>
              <a:defRPr/>
            </a:pPr>
            <a:r>
              <a:rPr lang="en-US" baseline="0" dirty="0" smtClean="0"/>
              <a:t>Prior to sending your organization the form, we will pre-populate the Project/Program &amp; Reference and Agency/Company name fields. </a:t>
            </a:r>
          </a:p>
          <a:p>
            <a:pPr>
              <a:defRPr/>
            </a:pPr>
            <a:endParaRPr lang="en-US" dirty="0" smtClean="0"/>
          </a:p>
          <a:p>
            <a:pPr>
              <a:defRPr/>
            </a:pPr>
            <a:r>
              <a:rPr lang="en-US" baseline="0" dirty="0" smtClean="0"/>
              <a:t>The second section of the form is where you enter key information about the safety information report that you submitted to us during the time period. Let’s look at each of the fields, please note that all of the information for each row needs to be completed.</a:t>
            </a:r>
          </a:p>
          <a:p>
            <a:pPr>
              <a:defRPr/>
            </a:pPr>
            <a:endParaRPr lang="en-US" baseline="0" dirty="0" smtClean="0"/>
          </a:p>
          <a:p>
            <a:pPr>
              <a:defRPr/>
            </a:pPr>
            <a:r>
              <a:rPr lang="en-US" u="sng" baseline="0" dirty="0" smtClean="0"/>
              <a:t>Respondent/Case Number</a:t>
            </a:r>
            <a:r>
              <a:rPr lang="en-US" baseline="0" dirty="0" smtClean="0"/>
              <a:t>:  If your organization uses a case number to track the reports submitted to Gilead, you can include that number here.</a:t>
            </a:r>
          </a:p>
          <a:p>
            <a:pPr>
              <a:defRPr/>
            </a:pPr>
            <a:r>
              <a:rPr lang="en-US" u="sng" baseline="0" dirty="0" smtClean="0"/>
              <a:t>Product(s)</a:t>
            </a:r>
            <a:r>
              <a:rPr lang="en-US" baseline="0" dirty="0" smtClean="0"/>
              <a:t>: List the Gilead products the patient was taking at the time of the event.</a:t>
            </a:r>
          </a:p>
          <a:p>
            <a:pPr>
              <a:defRPr/>
            </a:pPr>
            <a:r>
              <a:rPr lang="en-US" u="sng" baseline="0" dirty="0" smtClean="0"/>
              <a:t>Event Details</a:t>
            </a:r>
            <a:r>
              <a:rPr lang="en-US" baseline="0" dirty="0" smtClean="0"/>
              <a:t>: This is where the safety information you learned about will be captured. An easy way to complete this field is to copy the narrative you wrote in the ‘Details of the Adverse Event/Safety Information’ section on the AE report form and paste it here. </a:t>
            </a:r>
          </a:p>
          <a:p>
            <a:pPr>
              <a:defRPr/>
            </a:pPr>
            <a:r>
              <a:rPr lang="en-US" u="sng" baseline="0" dirty="0" smtClean="0"/>
              <a:t>Awareness date of AE:</a:t>
            </a:r>
            <a:r>
              <a:rPr lang="en-US" u="none" baseline="0" dirty="0" smtClean="0"/>
              <a:t> Again, you can copy the date directly from the ‘Date aware of safety information’ field on the AE report form and paste it here.</a:t>
            </a:r>
          </a:p>
          <a:p>
            <a:pPr>
              <a:defRPr/>
            </a:pPr>
            <a:r>
              <a:rPr lang="en-US" u="sng" baseline="0" dirty="0" smtClean="0"/>
              <a:t>Gilead Reference Number</a:t>
            </a:r>
            <a:r>
              <a:rPr lang="en-US" u="none" baseline="0" dirty="0" smtClean="0"/>
              <a:t>: This is the unique case identifier which is generated when Gilead registers a report of safety information into our safety database. Gilead will email you an acknowledgement of receipt for every report of safety information your organization submits. Within the acknowledgement of receipt is the Gilead Reference Number for the case. Please be sure to always include this number for each event you list on the report form. </a:t>
            </a:r>
          </a:p>
          <a:p>
            <a:pPr>
              <a:defRPr/>
            </a:pPr>
            <a:endParaRPr lang="en-US" u="none" baseline="0" dirty="0" smtClean="0"/>
          </a:p>
          <a:p>
            <a:pPr>
              <a:defRPr/>
            </a:pPr>
            <a:r>
              <a:rPr lang="en-US" u="none" baseline="0" dirty="0" smtClean="0"/>
              <a:t>If a case on the report form is missing the Gilead reference number, we will investigate to confirm receipt of the case.  If we are unable to find it within our safety database, we will request the source documentation for the case.  Compliance with regulatory reporting timelines is very important to Gilead, therefore for late cases, a vendor submits to Gilead, the reason for delay will be requested as well as the corrective action implemented to prevent or minimize future recurrences.  We can work with a vendor to ensure their compliance with Gilead safety reporting requirements, please speak with us about customizing the process to meet your business needs.  For example, many organizations use an excel spreadsheet in lieu of the reconciliation report as it can easily be generated from their databases.  If this is something of interest, please let us  know and we will work with you in designing the form to ensure key fields of the reconciliation report are included on your spreadsheet. </a:t>
            </a:r>
          </a:p>
          <a:p>
            <a:pPr>
              <a:defRPr/>
            </a:pPr>
            <a:endParaRPr lang="en-US" u="none" baseline="0" dirty="0" smtClean="0"/>
          </a:p>
          <a:p>
            <a:pPr>
              <a:defRPr/>
            </a:pPr>
            <a:r>
              <a:rPr lang="en-US" u="none" baseline="0" dirty="0" smtClean="0"/>
              <a:t>Once the reconciliation report is complete, you will send it to sandcollaborationsds@gilead.com, which is noted on the report form.  Note that this is a different address from where you send the report form.</a:t>
            </a:r>
          </a:p>
          <a:p>
            <a:pPr>
              <a:defRPr/>
            </a:pPr>
            <a:endParaRPr lang="en-US" u="none" baseline="0" dirty="0" smtClean="0"/>
          </a:p>
          <a:p>
            <a:pPr>
              <a:defRPr/>
            </a:pPr>
            <a:r>
              <a:rPr lang="en-US" u="none" baseline="0" dirty="0" smtClean="0"/>
              <a:t>This ends the training on Gilead’s safety information reporting requirements.  We will now look who needs to complete this training.    </a:t>
            </a:r>
            <a:endParaRPr lang="en-US" u="sng" baseline="0" dirty="0" smtClean="0"/>
          </a:p>
          <a:p>
            <a:pPr>
              <a:defRPr/>
            </a:pPr>
            <a:endParaRPr lang="en-US" baseline="0" dirty="0" smtClean="0"/>
          </a:p>
          <a:p>
            <a:pPr>
              <a:defRPr/>
            </a:pPr>
            <a:endParaRPr lang="en-US" dirty="0"/>
          </a:p>
        </p:txBody>
      </p:sp>
      <p:sp>
        <p:nvSpPr>
          <p:cNvPr id="71684"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311AB97A-0312-4220-89AF-EAB9A81C5785}" type="slidenum">
              <a:rPr lang="en-US" sz="1200"/>
              <a:pPr eaLnBrk="1" hangingPunct="1"/>
              <a:t>39</a:t>
            </a:fld>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u="none" dirty="0" smtClean="0"/>
              <a:t>It is essential that all staff involved in any</a:t>
            </a:r>
            <a:r>
              <a:rPr lang="en-GB" b="0" u="none" baseline="0" dirty="0" smtClean="0"/>
              <a:t> Gilead project receive this training prior to starting on the project.  </a:t>
            </a:r>
            <a:r>
              <a:rPr lang="en-GB" b="0" u="none" dirty="0" smtClean="0"/>
              <a:t>If you have new staff that join </a:t>
            </a:r>
            <a:r>
              <a:rPr lang="en-GB" b="0" u="none" strike="noStrike" dirty="0" smtClean="0"/>
              <a:t>during</a:t>
            </a:r>
            <a:r>
              <a:rPr lang="en-GB" b="0" u="none" dirty="0" smtClean="0"/>
              <a:t> a project, please ensure they have received the training prior to participating in the project.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u="none" dirty="0" smtClean="0"/>
              <a:t>In addition, please note that this training must be completed at least once a year by everyone</a:t>
            </a:r>
            <a:r>
              <a:rPr lang="en-GB" b="0" u="none" baseline="0" dirty="0" smtClean="0"/>
              <a:t> </a:t>
            </a:r>
            <a:r>
              <a:rPr lang="en-GB" b="0" u="none" dirty="0" smtClean="0"/>
              <a:t>involved in a Gilead market research project.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u="none"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40</a:t>
            </a:fld>
            <a:endParaRPr lang="en-US" dirty="0"/>
          </a:p>
        </p:txBody>
      </p:sp>
    </p:spTree>
    <p:extLst>
      <p:ext uri="{BB962C8B-B14F-4D97-AF65-F5344CB8AC3E}">
        <p14:creationId xmlns:p14="http://schemas.microsoft.com/office/powerpoint/2010/main" val="222939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you will learn </a:t>
            </a:r>
            <a:r>
              <a:rPr lang="en-GB" dirty="0"/>
              <a:t>about the different types of safety information </a:t>
            </a:r>
            <a:r>
              <a:rPr lang="en-GB" dirty="0" smtClean="0"/>
              <a:t>that require reporting.</a:t>
            </a:r>
            <a:endParaRPr lang="en-GB" b="1" dirty="0"/>
          </a:p>
        </p:txBody>
      </p:sp>
      <p:sp>
        <p:nvSpPr>
          <p:cNvPr id="4" name="Slide Number Placeholder 3"/>
          <p:cNvSpPr>
            <a:spLocks noGrp="1"/>
          </p:cNvSpPr>
          <p:nvPr>
            <p:ph type="sldNum" sz="quarter" idx="10"/>
          </p:nvPr>
        </p:nvSpPr>
        <p:spPr/>
        <p:txBody>
          <a:bodyPr/>
          <a:lstStyle/>
          <a:p>
            <a:pPr>
              <a:defRPr/>
            </a:pPr>
            <a:fld id="{1E745F18-42F2-4244-BDD4-E2AEE0D05270}" type="slidenum">
              <a:rPr lang="en-US" smtClean="0"/>
              <a:pPr>
                <a:defRPr/>
              </a:pPr>
              <a:t>4</a:t>
            </a:fld>
            <a:endParaRPr lang="en-US" dirty="0"/>
          </a:p>
        </p:txBody>
      </p:sp>
    </p:spTree>
    <p:extLst>
      <p:ext uri="{BB962C8B-B14F-4D97-AF65-F5344CB8AC3E}">
        <p14:creationId xmlns:p14="http://schemas.microsoft.com/office/powerpoint/2010/main" val="1632625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baseline="0" dirty="0" smtClean="0"/>
          </a:p>
          <a:p>
            <a:r>
              <a:rPr lang="en-US" baseline="0" dirty="0" smtClean="0"/>
              <a:t>Be sure your training files are complete with confirmation that those staff who are assigned to a Gilead project have completed Gilead’s safety information training.</a:t>
            </a:r>
          </a:p>
          <a:p>
            <a:endParaRPr lang="en-US" baseline="0" dirty="0" smtClean="0"/>
          </a:p>
          <a:p>
            <a:r>
              <a:rPr lang="en-US" baseline="0" dirty="0" smtClean="0"/>
              <a:t>Confirmation of training completion can be documented in several ways depending on the size and sophistication of your learning management system. </a:t>
            </a:r>
          </a:p>
          <a:p>
            <a:endParaRPr lang="en-US" baseline="0" dirty="0" smtClean="0"/>
          </a:p>
          <a:p>
            <a:r>
              <a:rPr lang="en-US" baseline="0" dirty="0" smtClean="0"/>
              <a:t>Individual certificates of completion, pictured here, can be filled out by your staff who have completed the training. </a:t>
            </a:r>
          </a:p>
          <a:p>
            <a:r>
              <a:rPr lang="en-US" baseline="0" dirty="0" smtClean="0"/>
              <a:t>Another option is to use an internal training roster.  If your organization does not have one, then Gilead can provide one for you.  It is pictured here in the corner of the screen. </a:t>
            </a:r>
          </a:p>
          <a:p>
            <a:r>
              <a:rPr lang="en-US" baseline="0" dirty="0" smtClean="0"/>
              <a:t>Lastly, if you have a learning management system into which this training will be uploaded and completed by your staff, then a system generated report is also acceptable.  Regardless of how you document your training completion, the following must be included:  course name, version number (this is located at the bottom left of the slide), attendee name and signature and the date of course completion. </a:t>
            </a:r>
          </a:p>
          <a:p>
            <a:endParaRPr lang="en-US" baseline="0" dirty="0" smtClean="0"/>
          </a:p>
          <a:p>
            <a:r>
              <a:rPr lang="en-US" baseline="0" dirty="0" smtClean="0"/>
              <a:t>You are required to retain confirmation of training completion for all staff assigned to a Gilead project in accordance with your organization record retention policy, but for a period of at least three years.</a:t>
            </a:r>
          </a:p>
          <a:p>
            <a:endParaRPr lang="en-US" dirty="0" smtClean="0"/>
          </a:p>
        </p:txBody>
      </p:sp>
      <p:sp>
        <p:nvSpPr>
          <p:cNvPr id="81924"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92084C03-17F4-488E-BD39-24F2B8120AEE}" type="slidenum">
              <a:rPr lang="en-US" sz="1200"/>
              <a:pPr eaLnBrk="1" hangingPunct="1"/>
              <a:t>41</a:t>
            </a:fld>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dirty="0" smtClean="0"/>
          </a:p>
          <a:p>
            <a:r>
              <a:rPr lang="en-US" dirty="0" smtClean="0"/>
              <a:t>Please don’t be concerned about a “test” this is a summary with the use of scenarios for you to respond to</a:t>
            </a:r>
          </a:p>
          <a:p>
            <a:endParaRPr lang="en-US" dirty="0" smtClean="0"/>
          </a:p>
          <a:p>
            <a:r>
              <a:rPr lang="en-US" dirty="0" smtClean="0"/>
              <a:t>We use this training for all of our organizations, so you may see Gilead drugs that you do not actually work with.  The reporting requirements are the same for all of our Gilead products/drugs.</a:t>
            </a:r>
          </a:p>
        </p:txBody>
      </p:sp>
      <p:sp>
        <p:nvSpPr>
          <p:cNvPr id="72708"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0B0E0B1C-E577-4A98-B40E-DFE3CF171193}" type="slidenum">
              <a:rPr lang="en-US" sz="1200"/>
              <a:pPr eaLnBrk="1" hangingPunct="1"/>
              <a:t>42</a:t>
            </a:fld>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baseline="0" dirty="0" smtClean="0"/>
              <a:t>Narrator will read the question and pause to allow for student to guess the answer, and then say….</a:t>
            </a:r>
          </a:p>
          <a:p>
            <a:endParaRPr lang="en-US" baseline="0" dirty="0" smtClean="0"/>
          </a:p>
          <a:p>
            <a:r>
              <a:rPr lang="en-US" baseline="0" dirty="0" smtClean="0"/>
              <a:t>If you said headache you are correct.  Kidney problems is a generalization and therefore not reportable. </a:t>
            </a:r>
          </a:p>
          <a:p>
            <a:endParaRPr lang="en-US" baseline="0" dirty="0" smtClean="0"/>
          </a:p>
          <a:p>
            <a:r>
              <a:rPr lang="en-US" baseline="0" dirty="0" smtClean="0"/>
              <a:t>Remember to complete all the questions on the report form, and collect as much information as possible about the headache, such as onset date, treatment, stop date, or if the event is ongoing.  </a:t>
            </a:r>
            <a:endParaRPr lang="en-US" dirty="0" smtClean="0"/>
          </a:p>
        </p:txBody>
      </p:sp>
      <p:sp>
        <p:nvSpPr>
          <p:cNvPr id="74756"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D7FC7CCB-66EB-475B-BEA7-DFACAED911A0}" type="slidenum">
              <a:rPr lang="en-US" sz="1200"/>
              <a:pPr eaLnBrk="1" hangingPunct="1"/>
              <a:t>43</a:t>
            </a:fld>
            <a:endParaRPr 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Narrator will Read the question and pause to allow the student to guess the answer, and then say…..</a:t>
            </a:r>
          </a:p>
          <a:p>
            <a:endParaRPr lang="en-GB" baseline="0" dirty="0" smtClean="0"/>
          </a:p>
          <a:p>
            <a:r>
              <a:rPr lang="en-GB" baseline="0" dirty="0" smtClean="0"/>
              <a:t>If you said this is reportable, then you are correct, good job.  Please progress to the next slide to see the answers.</a:t>
            </a:r>
            <a:endParaRPr lang="en-GB"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44</a:t>
            </a:fld>
            <a:endParaRPr lang="en-US" dirty="0"/>
          </a:p>
        </p:txBody>
      </p:sp>
    </p:spTree>
    <p:extLst>
      <p:ext uri="{BB962C8B-B14F-4D97-AF65-F5344CB8AC3E}">
        <p14:creationId xmlns:p14="http://schemas.microsoft.com/office/powerpoint/2010/main" val="537053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Cayston is a Gilead product which is approved for children 7 years and</a:t>
            </a:r>
            <a:r>
              <a:rPr lang="en-US" baseline="0" dirty="0" smtClean="0"/>
              <a:t> older, therefore, prescribing it for a child of three qualifies as off-label use, and would need to be reported to Gilead.</a:t>
            </a:r>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45</a:t>
            </a:fld>
            <a:endParaRPr lang="en-US" dirty="0"/>
          </a:p>
        </p:txBody>
      </p:sp>
    </p:spTree>
    <p:extLst>
      <p:ext uri="{BB962C8B-B14F-4D97-AF65-F5344CB8AC3E}">
        <p14:creationId xmlns:p14="http://schemas.microsoft.com/office/powerpoint/2010/main" val="2895856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Narrator will read the question and pause to allow the student to answer,</a:t>
            </a:r>
            <a:r>
              <a:rPr lang="en-US" baseline="0" dirty="0" smtClean="0"/>
              <a:t> and then say….</a:t>
            </a:r>
            <a:endParaRPr lang="en-US" dirty="0" smtClean="0"/>
          </a:p>
          <a:p>
            <a:endParaRPr lang="en-US" dirty="0" smtClean="0"/>
          </a:p>
          <a:p>
            <a:r>
              <a:rPr lang="en-US" dirty="0" smtClean="0"/>
              <a:t>If</a:t>
            </a:r>
            <a:r>
              <a:rPr lang="en-US" baseline="0" dirty="0" smtClean="0"/>
              <a:t> you answered both nausea and hospitalization you are correct, good job.</a:t>
            </a:r>
          </a:p>
          <a:p>
            <a:endParaRPr lang="en-US" baseline="0" dirty="0" smtClean="0"/>
          </a:p>
          <a:p>
            <a:r>
              <a:rPr lang="en-US" baseline="0" dirty="0" smtClean="0"/>
              <a:t>Please progress to the next slide to see an explanation of the answers.</a:t>
            </a:r>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46</a:t>
            </a:fld>
            <a:endParaRPr lang="en-US" dirty="0"/>
          </a:p>
        </p:txBody>
      </p:sp>
    </p:spTree>
    <p:extLst>
      <p:ext uri="{BB962C8B-B14F-4D97-AF65-F5344CB8AC3E}">
        <p14:creationId xmlns:p14="http://schemas.microsoft.com/office/powerpoint/2010/main" val="2511703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conversation</a:t>
            </a:r>
            <a:r>
              <a:rPr lang="en-US" baseline="0" dirty="0" smtClean="0"/>
              <a:t> was between two patients taking Zydelig. </a:t>
            </a:r>
          </a:p>
          <a:p>
            <a:endParaRPr lang="en-US" baseline="0" dirty="0" smtClean="0"/>
          </a:p>
          <a:p>
            <a:r>
              <a:rPr lang="en-US" baseline="0" dirty="0" smtClean="0"/>
              <a:t>One experienced an adverse event while the other experienced a serious adverse event, remember it is not important for you to be able to classify the events, we just want you to be able to identify that these would need to be reported to Gilead.</a:t>
            </a:r>
          </a:p>
          <a:p>
            <a:endParaRPr lang="en-US" baseline="0" dirty="0" smtClean="0"/>
          </a:p>
          <a:p>
            <a:r>
              <a:rPr lang="en-US" baseline="0" dirty="0" smtClean="0"/>
              <a:t>Although the patient who was hospitalized recovered, it would still be reportable to Gilead as the patient was taking a Gilead product, Zydelig, when she was hospitalized. </a:t>
            </a:r>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47</a:t>
            </a:fld>
            <a:endParaRPr lang="en-US" dirty="0"/>
          </a:p>
        </p:txBody>
      </p:sp>
    </p:spTree>
    <p:extLst>
      <p:ext uri="{BB962C8B-B14F-4D97-AF65-F5344CB8AC3E}">
        <p14:creationId xmlns:p14="http://schemas.microsoft.com/office/powerpoint/2010/main" val="1985516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Narrator</a:t>
            </a:r>
            <a:r>
              <a:rPr lang="en-US" baseline="0" dirty="0" smtClean="0"/>
              <a:t> will r</a:t>
            </a:r>
            <a:r>
              <a:rPr lang="en-US" dirty="0" smtClean="0"/>
              <a:t>ead the question and allow for the student</a:t>
            </a:r>
            <a:r>
              <a:rPr lang="en-US" baseline="0" dirty="0" smtClean="0"/>
              <a:t> to respond, and then say….</a:t>
            </a:r>
          </a:p>
          <a:p>
            <a:endParaRPr lang="en-US" baseline="0" dirty="0" smtClean="0"/>
          </a:p>
          <a:p>
            <a:r>
              <a:rPr lang="en-US" baseline="0" dirty="0" smtClean="0"/>
              <a:t>If you said that you would report this to Gilead, you are correct, good job.</a:t>
            </a:r>
          </a:p>
          <a:p>
            <a:endParaRPr lang="en-US" baseline="0" dirty="0" smtClean="0"/>
          </a:p>
          <a:p>
            <a:r>
              <a:rPr lang="en-US" baseline="0" dirty="0" smtClean="0"/>
              <a:t>Please progress to the next slide for an explanation.</a:t>
            </a:r>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48</a:t>
            </a:fld>
            <a:endParaRPr lang="en-US" dirty="0"/>
          </a:p>
        </p:txBody>
      </p:sp>
    </p:spTree>
    <p:extLst>
      <p:ext uri="{BB962C8B-B14F-4D97-AF65-F5344CB8AC3E}">
        <p14:creationId xmlns:p14="http://schemas.microsoft.com/office/powerpoint/2010/main" val="3122475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All</a:t>
            </a:r>
            <a:r>
              <a:rPr lang="en-US" baseline="0" dirty="0" smtClean="0"/>
              <a:t> adverse events associated with a Gilead product are reportable to Gilead, even if the patient tells you that her doctor is aware and treating the event. </a:t>
            </a:r>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49</a:t>
            </a:fld>
            <a:endParaRPr lang="en-US" dirty="0"/>
          </a:p>
        </p:txBody>
      </p:sp>
    </p:spTree>
    <p:extLst>
      <p:ext uri="{BB962C8B-B14F-4D97-AF65-F5344CB8AC3E}">
        <p14:creationId xmlns:p14="http://schemas.microsoft.com/office/powerpoint/2010/main" val="538159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GB" dirty="0" smtClean="0"/>
          </a:p>
          <a:p>
            <a:r>
              <a:rPr lang="en-GB" dirty="0" smtClean="0"/>
              <a:t>These</a:t>
            </a:r>
            <a:r>
              <a:rPr lang="en-GB" baseline="0" dirty="0" smtClean="0"/>
              <a:t> are examples of discontinuations.  I will read each one to you and pause to allow you to answer the question: Is this reportable to Gilead?</a:t>
            </a:r>
          </a:p>
          <a:p>
            <a:endParaRPr lang="en-GB" baseline="0" dirty="0" smtClean="0"/>
          </a:p>
          <a:p>
            <a:r>
              <a:rPr lang="en-GB" baseline="0" dirty="0" smtClean="0"/>
              <a:t>We were informed today not to deliver Harvoni to Mr. Thompson as he passed away last week. &lt;Pause&gt; If you answered yes, then you are correct.  If you learn of a death of a patient taking a Gilead product, then you would report that death to Gilead.</a:t>
            </a:r>
          </a:p>
          <a:p>
            <a:endParaRPr lang="en-GB" baseline="0" dirty="0" smtClean="0"/>
          </a:p>
          <a:p>
            <a:r>
              <a:rPr lang="en-GB" baseline="0" dirty="0" smtClean="0"/>
              <a:t>One of my patients has completed his Sovaldi treatment of 24 weeks. &lt;Pause&gt; If you answered no, then you are correct.  There is no adverse event in this example, therefore, this is not reportable to Gilead.  As a note, treatment of Sovaldi for 24 weeks is one of the treatment durations listed in the package insert.  Let’s move onto to the last scenario.</a:t>
            </a:r>
          </a:p>
          <a:p>
            <a:endParaRPr lang="en-GB" baseline="0" dirty="0" smtClean="0"/>
          </a:p>
          <a:p>
            <a:r>
              <a:rPr lang="en-GB" baseline="0" dirty="0" smtClean="0"/>
              <a:t>Lisa was experiencing tiredness so she had to discontinue her Sovaldi treatment. &lt;Pause&gt; If you answered yes, then you are correct.  You would report Lisa’s tiredness to Gilead. </a:t>
            </a:r>
          </a:p>
          <a:p>
            <a:endParaRPr lang="en-GB" baseline="0" dirty="0" smtClean="0"/>
          </a:p>
          <a:p>
            <a:r>
              <a:rPr lang="en-GB" baseline="0" dirty="0" smtClean="0"/>
              <a:t>  </a:t>
            </a:r>
          </a:p>
          <a:p>
            <a:endParaRPr lang="en-GB" baseline="0" dirty="0" smtClean="0"/>
          </a:p>
          <a:p>
            <a:endParaRPr lang="en-GB" dirty="0" smtClean="0"/>
          </a:p>
        </p:txBody>
      </p:sp>
      <p:sp>
        <p:nvSpPr>
          <p:cNvPr id="77828"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defRPr>
            </a:lvl1pPr>
            <a:lvl2pPr marL="770662" indent="-296408" eaLnBrk="0" hangingPunct="0">
              <a:defRPr sz="2100">
                <a:solidFill>
                  <a:schemeClr val="tx1"/>
                </a:solidFill>
                <a:latin typeface="Arial" charset="0"/>
              </a:defRPr>
            </a:lvl2pPr>
            <a:lvl3pPr marL="1185634" indent="-237127" eaLnBrk="0" hangingPunct="0">
              <a:defRPr sz="2100">
                <a:solidFill>
                  <a:schemeClr val="tx1"/>
                </a:solidFill>
                <a:latin typeface="Arial" charset="0"/>
              </a:defRPr>
            </a:lvl3pPr>
            <a:lvl4pPr marL="1659887" indent="-237127" eaLnBrk="0" hangingPunct="0">
              <a:defRPr sz="2100">
                <a:solidFill>
                  <a:schemeClr val="tx1"/>
                </a:solidFill>
                <a:latin typeface="Arial" charset="0"/>
              </a:defRPr>
            </a:lvl4pPr>
            <a:lvl5pPr marL="2134141" indent="-237127" eaLnBrk="0" hangingPunct="0">
              <a:defRPr sz="2100">
                <a:solidFill>
                  <a:schemeClr val="tx1"/>
                </a:solidFill>
                <a:latin typeface="Arial" charset="0"/>
              </a:defRPr>
            </a:lvl5pPr>
            <a:lvl6pPr marL="2608395" indent="-237127" eaLnBrk="0" fontAlgn="base" hangingPunct="0">
              <a:spcBef>
                <a:spcPct val="0"/>
              </a:spcBef>
              <a:spcAft>
                <a:spcPct val="0"/>
              </a:spcAft>
              <a:defRPr sz="2100">
                <a:solidFill>
                  <a:schemeClr val="tx1"/>
                </a:solidFill>
                <a:latin typeface="Arial" charset="0"/>
              </a:defRPr>
            </a:lvl6pPr>
            <a:lvl7pPr marL="3082648" indent="-237127" eaLnBrk="0" fontAlgn="base" hangingPunct="0">
              <a:spcBef>
                <a:spcPct val="0"/>
              </a:spcBef>
              <a:spcAft>
                <a:spcPct val="0"/>
              </a:spcAft>
              <a:defRPr sz="2100">
                <a:solidFill>
                  <a:schemeClr val="tx1"/>
                </a:solidFill>
                <a:latin typeface="Arial" charset="0"/>
              </a:defRPr>
            </a:lvl7pPr>
            <a:lvl8pPr marL="3556902" indent="-237127" eaLnBrk="0" fontAlgn="base" hangingPunct="0">
              <a:spcBef>
                <a:spcPct val="0"/>
              </a:spcBef>
              <a:spcAft>
                <a:spcPct val="0"/>
              </a:spcAft>
              <a:defRPr sz="2100">
                <a:solidFill>
                  <a:schemeClr val="tx1"/>
                </a:solidFill>
                <a:latin typeface="Arial" charset="0"/>
              </a:defRPr>
            </a:lvl8pPr>
            <a:lvl9pPr marL="4031155" indent="-237127" eaLnBrk="0" fontAlgn="base" hangingPunct="0">
              <a:spcBef>
                <a:spcPct val="0"/>
              </a:spcBef>
              <a:spcAft>
                <a:spcPct val="0"/>
              </a:spcAft>
              <a:defRPr sz="2100">
                <a:solidFill>
                  <a:schemeClr val="tx1"/>
                </a:solidFill>
                <a:latin typeface="Arial" charset="0"/>
              </a:defRPr>
            </a:lvl9pPr>
          </a:lstStyle>
          <a:p>
            <a:pPr eaLnBrk="1" hangingPunct="1"/>
            <a:fld id="{274F5C9A-6F09-4EED-856A-4E9EBAF8CCB7}" type="slidenum">
              <a:rPr lang="en-US" sz="1200"/>
              <a:pPr eaLnBrk="1" hangingPunct="1"/>
              <a:t>50</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When we talk about “Safety Information” we are including Adverse Events, Special Situation and other types of Reports.</a:t>
            </a:r>
          </a:p>
          <a:p>
            <a:pPr eaLnBrk="1" hangingPunct="1">
              <a:spcBef>
                <a:spcPct val="0"/>
              </a:spcBef>
            </a:pPr>
            <a:endParaRPr lang="en-GB" dirty="0" smtClean="0"/>
          </a:p>
          <a:p>
            <a:pPr eaLnBrk="1" hangingPunct="1">
              <a:spcBef>
                <a:spcPct val="0"/>
              </a:spcBef>
            </a:pPr>
            <a:r>
              <a:rPr lang="en-GB" dirty="0" smtClean="0"/>
              <a:t>The term Adverse Event has a very specific regulatory definition: </a:t>
            </a:r>
            <a:r>
              <a:rPr lang="en-US" dirty="0" smtClean="0"/>
              <a:t>… any untoward medical occurrence (signs or symptoms) in a person taking a Gilead product whether or not it is thought to be caused by the treatment. Events can be non-serious or serious according to the criteria that are met.</a:t>
            </a:r>
          </a:p>
          <a:p>
            <a:pPr eaLnBrk="1" hangingPunct="1">
              <a:spcBef>
                <a:spcPct val="0"/>
              </a:spcBef>
            </a:pPr>
            <a:endParaRPr lang="en-US" dirty="0" smtClean="0"/>
          </a:p>
          <a:p>
            <a:pPr eaLnBrk="1" hangingPunct="1">
              <a:spcBef>
                <a:spcPct val="0"/>
              </a:spcBef>
            </a:pPr>
            <a:r>
              <a:rPr lang="en-US" dirty="0" smtClean="0"/>
              <a:t>Special situations and other types of reports give us information about the safety of our products. </a:t>
            </a:r>
          </a:p>
          <a:p>
            <a:pPr eaLnBrk="1" hangingPunct="1">
              <a:spcBef>
                <a:spcPct val="0"/>
              </a:spcBef>
            </a:pPr>
            <a:endParaRPr lang="en-US" dirty="0" smtClean="0"/>
          </a:p>
          <a:p>
            <a:pPr eaLnBrk="1" hangingPunct="1">
              <a:spcBef>
                <a:spcPct val="0"/>
              </a:spcBef>
            </a:pPr>
            <a:r>
              <a:rPr lang="en-GB" dirty="0" smtClean="0"/>
              <a:t>DSPH collects any safety information, and there are many possible scenarios – do not worry too much about what it is called, just inform drug safety and/or your local safety contact/PRP.</a:t>
            </a:r>
          </a:p>
        </p:txBody>
      </p:sp>
      <p:sp>
        <p:nvSpPr>
          <p:cNvPr id="4" name="Slide Number Placeholder 3"/>
          <p:cNvSpPr>
            <a:spLocks noGrp="1"/>
          </p:cNvSpPr>
          <p:nvPr>
            <p:ph type="sldNum" sz="quarter" idx="5"/>
          </p:nvPr>
        </p:nvSpPr>
        <p:spPr/>
        <p:txBody>
          <a:bodyPr/>
          <a:lstStyle/>
          <a:p>
            <a:pPr>
              <a:defRPr/>
            </a:pPr>
            <a:fld id="{E9CA7D3B-34FF-4AA2-8108-466EB3CFAF14}" type="slidenum">
              <a:rPr lang="en-GB" smtClean="0"/>
              <a:pPr>
                <a:defRPr/>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t>
            </a:r>
            <a:r>
              <a:rPr lang="en-GB" dirty="0"/>
              <a:t>summarise this </a:t>
            </a:r>
            <a:r>
              <a:rPr lang="en-GB" dirty="0" smtClean="0"/>
              <a:t>training: ensure</a:t>
            </a:r>
            <a:r>
              <a:rPr lang="en-GB" baseline="0" dirty="0" smtClean="0"/>
              <a:t> that all staff involved in the project have completed this training prior to project start. </a:t>
            </a:r>
          </a:p>
          <a:p>
            <a:endParaRPr lang="en-GB" baseline="0" dirty="0" smtClean="0"/>
          </a:p>
          <a:p>
            <a:r>
              <a:rPr lang="en-GB" dirty="0" smtClean="0"/>
              <a:t>You </a:t>
            </a:r>
            <a:r>
              <a:rPr lang="en-GB" dirty="0"/>
              <a:t>need </a:t>
            </a:r>
            <a:r>
              <a:rPr lang="en-GB" dirty="0" smtClean="0"/>
              <a:t>to know what safety information</a:t>
            </a:r>
            <a:r>
              <a:rPr lang="en-GB" baseline="0" dirty="0" smtClean="0"/>
              <a:t> to </a:t>
            </a:r>
            <a:r>
              <a:rPr lang="en-GB" dirty="0" smtClean="0"/>
              <a:t>report</a:t>
            </a:r>
            <a:r>
              <a:rPr lang="en-GB" baseline="0" dirty="0" smtClean="0"/>
              <a:t> and</a:t>
            </a:r>
            <a:r>
              <a:rPr lang="en-GB" dirty="0" smtClean="0"/>
              <a:t> </a:t>
            </a:r>
            <a:r>
              <a:rPr lang="en-GB" dirty="0"/>
              <a:t>forward all safety information associated with a Gilead product within </a:t>
            </a:r>
            <a:r>
              <a:rPr lang="en-GB" dirty="0" smtClean="0"/>
              <a:t>24 hours </a:t>
            </a:r>
            <a:r>
              <a:rPr lang="en-GB" dirty="0"/>
              <a:t>of becoming aware of the event. </a:t>
            </a:r>
            <a:endParaRPr lang="en-GB" dirty="0" smtClean="0"/>
          </a:p>
          <a:p>
            <a:endParaRPr lang="en-GB" dirty="0"/>
          </a:p>
          <a:p>
            <a:r>
              <a:rPr lang="en-GB" b="0" dirty="0"/>
              <a:t>Complete the Safety Information reporting form with as much information as possible. </a:t>
            </a:r>
            <a:endParaRPr lang="en-GB" b="0" dirty="0" smtClean="0"/>
          </a:p>
          <a:p>
            <a:endParaRPr lang="en-GB" b="0" dirty="0" smtClean="0"/>
          </a:p>
          <a:p>
            <a:r>
              <a:rPr lang="en-GB" b="0" dirty="0" smtClean="0"/>
              <a:t>Send the safety information report within 24 hours.</a:t>
            </a:r>
          </a:p>
          <a:p>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Complete and submit the reconciliation form for the agreed time period</a:t>
            </a:r>
            <a:r>
              <a:rPr lang="en-GB" dirty="0"/>
              <a:t>.</a:t>
            </a:r>
            <a:r>
              <a:rPr lang="en-GB" b="0" dirty="0" smtClean="0"/>
              <a:t> </a:t>
            </a:r>
          </a:p>
          <a:p>
            <a:endParaRPr lang="en-GB"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If ever in doubt about whether or not to report – please forward the information and allow us to decide.</a:t>
            </a:r>
          </a:p>
          <a:p>
            <a:endParaRPr lang="en-GB" b="0" dirty="0" smtClean="0"/>
          </a:p>
          <a:p>
            <a:r>
              <a:rPr lang="en-GB" b="0" dirty="0" smtClean="0"/>
              <a:t>For any questions </a:t>
            </a:r>
            <a:r>
              <a:rPr lang="en-GB" b="0" dirty="0"/>
              <a:t>or concerns related to this training, please do not hesitate to contact </a:t>
            </a:r>
            <a:r>
              <a:rPr lang="en-GB" b="0" dirty="0" smtClean="0"/>
              <a:t>Gilead Drug Safety at </a:t>
            </a:r>
            <a:r>
              <a:rPr lang="en-GB" b="0" u="sng" dirty="0">
                <a:hlinkClick r:id="rId3"/>
              </a:rPr>
              <a:t>standardsandcollaborationsds@gilead.com</a:t>
            </a:r>
            <a:r>
              <a:rPr lang="en-GB" b="0" dirty="0"/>
              <a:t> </a:t>
            </a:r>
          </a:p>
          <a:p>
            <a:endParaRPr lang="en-GB" dirty="0"/>
          </a:p>
        </p:txBody>
      </p:sp>
      <p:sp>
        <p:nvSpPr>
          <p:cNvPr id="4" name="Slide Number Placeholder 3"/>
          <p:cNvSpPr>
            <a:spLocks noGrp="1"/>
          </p:cNvSpPr>
          <p:nvPr>
            <p:ph type="sldNum" sz="quarter" idx="10"/>
          </p:nvPr>
        </p:nvSpPr>
        <p:spPr/>
        <p:txBody>
          <a:bodyPr/>
          <a:lstStyle/>
          <a:p>
            <a:pPr>
              <a:defRPr/>
            </a:pPr>
            <a:fld id="{1E745F18-42F2-4244-BDD4-E2AEE0D05270}" type="slidenum">
              <a:rPr lang="en-US" smtClean="0"/>
              <a:pPr>
                <a:defRPr/>
              </a:pPr>
              <a:t>51</a:t>
            </a:fld>
            <a:endParaRPr lang="en-US" dirty="0"/>
          </a:p>
        </p:txBody>
      </p:sp>
    </p:spTree>
    <p:extLst>
      <p:ext uri="{BB962C8B-B14F-4D97-AF65-F5344CB8AC3E}">
        <p14:creationId xmlns:p14="http://schemas.microsoft.com/office/powerpoint/2010/main" val="2074641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Thank you for taking the time to complete the training.  If you have any questions about</a:t>
            </a:r>
            <a:r>
              <a:rPr lang="en-US" baseline="0" dirty="0" smtClean="0"/>
              <a:t> your internal process for reporting safety information to Gilead be sure to check with your manager.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52</a:t>
            </a:fld>
            <a:endParaRPr lang="en-US" dirty="0"/>
          </a:p>
        </p:txBody>
      </p:sp>
    </p:spTree>
    <p:extLst>
      <p:ext uri="{BB962C8B-B14F-4D97-AF65-F5344CB8AC3E}">
        <p14:creationId xmlns:p14="http://schemas.microsoft.com/office/powerpoint/2010/main" val="12985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remember, </a:t>
            </a:r>
            <a:r>
              <a:rPr lang="en-GB" dirty="0"/>
              <a:t>you must report all safety information to Gilead even if </a:t>
            </a:r>
            <a:r>
              <a:rPr lang="en-GB" dirty="0" smtClean="0"/>
              <a:t>the adverse</a:t>
            </a:r>
            <a:r>
              <a:rPr lang="en-GB" baseline="0" dirty="0" smtClean="0"/>
              <a:t> event or special situation is already known to occur, or even if the respondent tells you they have sent it to the company or regulatory authority, and even if</a:t>
            </a:r>
            <a:r>
              <a:rPr lang="en-GB" dirty="0" smtClean="0"/>
              <a:t> </a:t>
            </a:r>
            <a:r>
              <a:rPr lang="en-GB" baseline="0" dirty="0" smtClean="0"/>
              <a:t>the patient has recovered from the adverse event or special situation.</a:t>
            </a:r>
          </a:p>
          <a:p>
            <a:endParaRPr lang="en-GB" baseline="0" dirty="0" smtClean="0"/>
          </a:p>
          <a:p>
            <a:r>
              <a:rPr lang="en-GB" baseline="0" dirty="0" smtClean="0"/>
              <a:t>If ever you are in doubt about whether to report, or not; please, always report to Gilead</a:t>
            </a:r>
            <a:r>
              <a:rPr lang="en-GB" dirty="0" smtClean="0"/>
              <a:t>.</a:t>
            </a:r>
          </a:p>
          <a:p>
            <a:endParaRPr lang="en-GB" dirty="0"/>
          </a:p>
          <a:p>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E745F18-42F2-4244-BDD4-E2AEE0D05270}" type="slidenum">
              <a:rPr lang="en-US" smtClean="0"/>
              <a:pPr>
                <a:defRPr/>
              </a:pPr>
              <a:t>6</a:t>
            </a:fld>
            <a:endParaRPr lang="en-US" dirty="0"/>
          </a:p>
        </p:txBody>
      </p:sp>
    </p:spTree>
    <p:extLst>
      <p:ext uri="{BB962C8B-B14F-4D97-AF65-F5344CB8AC3E}">
        <p14:creationId xmlns:p14="http://schemas.microsoft.com/office/powerpoint/2010/main" val="150105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GB" b="1" u="none" dirty="0" smtClean="0"/>
              <a:t>Trainer Notes:</a:t>
            </a:r>
          </a:p>
          <a:p>
            <a:pPr defTabSz="948507">
              <a:defRPr/>
            </a:pPr>
            <a:endParaRPr lang="en-GB" u="sng" dirty="0" smtClean="0"/>
          </a:p>
          <a:p>
            <a:pPr defTabSz="948507">
              <a:defRPr/>
            </a:pPr>
            <a:r>
              <a:rPr lang="en-GB" u="sng" dirty="0" smtClean="0"/>
              <a:t>Slide</a:t>
            </a:r>
            <a:r>
              <a:rPr lang="en-GB" u="sng" baseline="0" dirty="0" smtClean="0"/>
              <a:t> to be used when training a Cayston</a:t>
            </a:r>
            <a:r>
              <a:rPr lang="en-GB" sz="1200" u="sng" baseline="30000" dirty="0" smtClean="0"/>
              <a:t>®</a:t>
            </a:r>
            <a:r>
              <a:rPr lang="en-GB" u="sng" baseline="0" dirty="0" smtClean="0"/>
              <a:t> vendor only:  </a:t>
            </a:r>
          </a:p>
          <a:p>
            <a:pPr defTabSz="948507">
              <a:defRPr/>
            </a:pPr>
            <a:endParaRPr lang="en-GB" u="sng" baseline="0" dirty="0" smtClean="0"/>
          </a:p>
          <a:p>
            <a:pPr defTabSz="948507">
              <a:defRPr/>
            </a:pPr>
            <a:r>
              <a:rPr lang="en-GB" dirty="0" smtClean="0"/>
              <a:t>This slide</a:t>
            </a:r>
            <a:r>
              <a:rPr lang="en-GB" baseline="0" dirty="0" smtClean="0"/>
              <a:t> is to be used for description of the project. It is also a good opportunity to pause while presenting and ask the audience to give a summary of the project (if appropriate) such that you can confirm the understanding of the project and agree potential places that safety information may surface, for you to focus on later. </a:t>
            </a:r>
            <a:r>
              <a:rPr lang="en-US" dirty="0"/>
              <a:t>This slide is an opportunity to confirm our understanding of how this vendor works, which will help inform the specifics regarding the rest of the presentation.</a:t>
            </a:r>
            <a:endParaRPr lang="en-GB" dirty="0"/>
          </a:p>
          <a:p>
            <a:endParaRPr lang="en-GB" baseline="0" dirty="0" smtClean="0"/>
          </a:p>
          <a:p>
            <a:r>
              <a:rPr lang="en-GB" baseline="0" dirty="0" smtClean="0"/>
              <a:t>The example given here is for a call centre and is just for you to understand how to use this slide. Please change this slide so it is applicable to the vendor you are training. (This slide doesn’t have to be included). </a:t>
            </a:r>
            <a:endParaRPr lang="en-GB" baseline="0" dirty="0"/>
          </a:p>
          <a:p>
            <a:endParaRPr lang="en-GB" baseline="0" dirty="0" smtClean="0"/>
          </a:p>
          <a:p>
            <a:r>
              <a:rPr lang="en-GB" baseline="0" dirty="0" smtClean="0"/>
              <a:t>For this particular example you could explain as follows:</a:t>
            </a:r>
          </a:p>
          <a:p>
            <a:endParaRPr lang="en-GB" baseline="0" dirty="0" smtClean="0"/>
          </a:p>
          <a:p>
            <a:r>
              <a:rPr lang="en-GB" baseline="0" dirty="0" smtClean="0"/>
              <a:t>********************************************************************************************************************************************************************************</a:t>
            </a:r>
          </a:p>
          <a:p>
            <a:endParaRPr lang="en-GB" baseline="0" dirty="0" smtClean="0"/>
          </a:p>
          <a:p>
            <a:r>
              <a:rPr lang="en-GB" baseline="0" dirty="0" smtClean="0"/>
              <a:t>The program you are involved in is a call centre for HBV, as patients have the possibility to call this number for support on management of their disease or if you maybe need to remind the patient to take their medication, you are in direct contact with the patient and therefore there is a possibility that the patient might mention safety information to you. </a:t>
            </a:r>
          </a:p>
          <a:p>
            <a:endParaRPr lang="en-GB" baseline="0" dirty="0" smtClean="0"/>
          </a:p>
          <a:p>
            <a:r>
              <a:rPr lang="en-GB" baseline="0" dirty="0" smtClean="0"/>
              <a:t>As an example, a patient might not adhere to their treatment because of adverse events.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7</a:t>
            </a:fld>
            <a:endParaRPr lang="en-US" dirty="0"/>
          </a:p>
        </p:txBody>
      </p:sp>
    </p:spTree>
    <p:extLst>
      <p:ext uri="{BB962C8B-B14F-4D97-AF65-F5344CB8AC3E}">
        <p14:creationId xmlns:p14="http://schemas.microsoft.com/office/powerpoint/2010/main" val="51201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GB" b="1" u="none" dirty="0" smtClean="0"/>
              <a:t>Trainer Notes:</a:t>
            </a:r>
          </a:p>
          <a:p>
            <a:pPr defTabSz="948507">
              <a:defRPr/>
            </a:pPr>
            <a:endParaRPr lang="en-GB" u="sng" dirty="0" smtClean="0"/>
          </a:p>
          <a:p>
            <a:pPr defTabSz="948507">
              <a:defRPr/>
            </a:pPr>
            <a:r>
              <a:rPr lang="en-GB" u="sng" dirty="0" smtClean="0"/>
              <a:t>This</a:t>
            </a:r>
            <a:r>
              <a:rPr lang="en-GB" u="sng" baseline="0" dirty="0" smtClean="0"/>
              <a:t> slide is to be used for all programs other than Cayston</a:t>
            </a:r>
            <a:r>
              <a:rPr lang="en-GB" sz="1200" baseline="30000" dirty="0" smtClean="0"/>
              <a:t>®</a:t>
            </a:r>
            <a:endParaRPr lang="en-GB" u="sng" baseline="0" dirty="0" smtClean="0"/>
          </a:p>
          <a:p>
            <a:pPr defTabSz="948507">
              <a:defRPr/>
            </a:pPr>
            <a:endParaRPr lang="en-GB" baseline="0" dirty="0" smtClean="0"/>
          </a:p>
          <a:p>
            <a:pPr defTabSz="948507">
              <a:defRPr/>
            </a:pPr>
            <a:r>
              <a:rPr lang="en-GB" dirty="0" smtClean="0"/>
              <a:t>This slide</a:t>
            </a:r>
            <a:r>
              <a:rPr lang="en-GB" baseline="0" dirty="0" smtClean="0"/>
              <a:t> is to be used for description of the project. It is also a good opportunity to pause while presenting and ask the audience to give a summary of the project (if appropriate) such that you can confirm the understanding of the project and agree potential places that safety information may surface, for you to focus on later. </a:t>
            </a:r>
            <a:r>
              <a:rPr lang="en-US" dirty="0"/>
              <a:t>This slide is an opportunity to confirm our understanding of how this vendor works, which will help inform the specifics regarding the rest of the presentation.</a:t>
            </a:r>
            <a:endParaRPr lang="en-GB" dirty="0"/>
          </a:p>
          <a:p>
            <a:endParaRPr lang="en-GB" baseline="0" dirty="0" smtClean="0"/>
          </a:p>
          <a:p>
            <a:r>
              <a:rPr lang="en-GB" baseline="0" dirty="0" smtClean="0"/>
              <a:t>The example given here is for a call centre and is just for you to understand how to use this slide. Please change this slide so it is applicable to the vendor you are training. (This slide doesn’t have to be included). </a:t>
            </a:r>
            <a:endParaRPr lang="en-GB" baseline="0" dirty="0"/>
          </a:p>
          <a:p>
            <a:endParaRPr lang="en-GB" baseline="0" dirty="0" smtClean="0"/>
          </a:p>
          <a:p>
            <a:r>
              <a:rPr lang="en-GB" baseline="0" dirty="0" smtClean="0"/>
              <a:t>For this particular example you could explain as follows</a:t>
            </a:r>
          </a:p>
          <a:p>
            <a:endParaRPr lang="en-GB" baseline="0" dirty="0" smtClean="0"/>
          </a:p>
          <a:p>
            <a:r>
              <a:rPr lang="en-GB" baseline="0" dirty="0" smtClean="0"/>
              <a:t>**********************************************************************************************************************************************************************************</a:t>
            </a:r>
          </a:p>
          <a:p>
            <a:endParaRPr lang="en-GB" baseline="0" dirty="0" smtClean="0"/>
          </a:p>
          <a:p>
            <a:r>
              <a:rPr lang="en-GB" baseline="0" dirty="0" smtClean="0"/>
              <a:t>The program you are involved in is a call centre for HBV, as patients have the possibility to call this number for support on management of their disease or if you maybe need to remind the patient to take their medication, you are in direct contact with the patient and therefore there is a possibility that the patient might mention safety information to you. </a:t>
            </a:r>
          </a:p>
          <a:p>
            <a:endParaRPr lang="en-GB" baseline="0" dirty="0" smtClean="0"/>
          </a:p>
          <a:p>
            <a:r>
              <a:rPr lang="en-GB" baseline="0" dirty="0" smtClean="0"/>
              <a:t>As an example, a patient might not adhere to their treatment because of adverse events.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433EBE1E-F8F7-4249-BB48-67C7BACEFEDB}" type="slidenum">
              <a:rPr lang="en-US" smtClean="0"/>
              <a:pPr>
                <a:defRPr/>
              </a:pPr>
              <a:t>8</a:t>
            </a:fld>
            <a:endParaRPr lang="en-US" dirty="0"/>
          </a:p>
        </p:txBody>
      </p:sp>
    </p:spTree>
    <p:extLst>
      <p:ext uri="{BB962C8B-B14F-4D97-AF65-F5344CB8AC3E}">
        <p14:creationId xmlns:p14="http://schemas.microsoft.com/office/powerpoint/2010/main" val="51201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dirty="0" smtClean="0"/>
              <a:t>This is an example of a contact page – as you can see it is not related to reporting safety data, but there is a possibility of an AE report arising and hence for the PSMF this should be marked “yes” in the column asking whether it is possible to make contact through the website.</a:t>
            </a:r>
          </a:p>
          <a:p>
            <a:endParaRPr lang="en-US" dirty="0"/>
          </a:p>
          <a:p>
            <a:r>
              <a:rPr lang="en-US" dirty="0" smtClean="0"/>
              <a:t>Also the vendor behind this hotline should be trained on Gilead's AE reporting process</a:t>
            </a:r>
            <a:endParaRPr lang="en-US" baseline="0" dirty="0" smtClean="0"/>
          </a:p>
          <a:p>
            <a:endParaRPr lang="en-US" dirty="0"/>
          </a:p>
        </p:txBody>
      </p:sp>
      <p:sp>
        <p:nvSpPr>
          <p:cNvPr id="77828"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51E82B5A-F540-41B0-97E7-F370383FE1E5}" type="slidenum">
              <a:rPr lang="en-US" smtClean="0"/>
              <a:pPr eaLnBrk="1" hangingPunct="1"/>
              <a:t>9</a:t>
            </a:fld>
            <a:endParaRPr lang="en-US" dirty="0" smtClean="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544" y="6237312"/>
            <a:ext cx="1296144" cy="476250"/>
          </a:xfrm>
          <a:ln/>
        </p:spPr>
        <p:txBody>
          <a:bodyPr/>
          <a:lstStyle>
            <a:lvl1pPr>
              <a:defRPr/>
            </a:lvl1pPr>
          </a:lstStyle>
          <a:p>
            <a:pPr>
              <a:defRPr/>
            </a:pPr>
            <a:fld id="{72923795-4C51-4F5D-96E4-BA8EE88969CE}" type="slidenum">
              <a:rPr lang="en-US"/>
              <a:pPr>
                <a:defRPr/>
              </a:pPr>
              <a:t>‹#›</a:t>
            </a:fld>
            <a:endParaRPr lang="en-US" dirty="0"/>
          </a:p>
        </p:txBody>
      </p:sp>
    </p:spTree>
    <p:extLst>
      <p:ext uri="{BB962C8B-B14F-4D97-AF65-F5344CB8AC3E}">
        <p14:creationId xmlns:p14="http://schemas.microsoft.com/office/powerpoint/2010/main" val="4267238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1F8F0B-741F-42D0-A2A8-DF4B755EC1E3}" type="slidenum">
              <a:rPr lang="en-US"/>
              <a:pPr>
                <a:defRPr/>
              </a:pPr>
              <a:t>‹#›</a:t>
            </a:fld>
            <a:endParaRPr lang="en-US" dirty="0"/>
          </a:p>
        </p:txBody>
      </p:sp>
    </p:spTree>
    <p:extLst>
      <p:ext uri="{BB962C8B-B14F-4D97-AF65-F5344CB8AC3E}">
        <p14:creationId xmlns:p14="http://schemas.microsoft.com/office/powerpoint/2010/main" val="19530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BF80A8-B0FF-4102-AFE4-5EFFFD74E722}" type="slidenum">
              <a:rPr lang="en-US"/>
              <a:pPr>
                <a:defRPr/>
              </a:pPr>
              <a:t>‹#›</a:t>
            </a:fld>
            <a:endParaRPr lang="en-US" dirty="0"/>
          </a:p>
        </p:txBody>
      </p:sp>
    </p:spTree>
    <p:extLst>
      <p:ext uri="{BB962C8B-B14F-4D97-AF65-F5344CB8AC3E}">
        <p14:creationId xmlns:p14="http://schemas.microsoft.com/office/powerpoint/2010/main" val="413781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7190" y="6525344"/>
            <a:ext cx="2133600" cy="332656"/>
          </a:xfrm>
          <a:ln/>
        </p:spPr>
        <p:txBody>
          <a:bodyPr/>
          <a:lstStyle>
            <a:lvl1pPr>
              <a:defRPr sz="1000"/>
            </a:lvl1pPr>
          </a:lstStyle>
          <a:p>
            <a:pPr>
              <a:defRPr/>
            </a:pPr>
            <a:endParaRPr lang="en-US" dirty="0"/>
          </a:p>
        </p:txBody>
      </p:sp>
      <p:sp>
        <p:nvSpPr>
          <p:cNvPr id="6" name="Rectangle 6"/>
          <p:cNvSpPr>
            <a:spLocks noGrp="1" noChangeArrowheads="1"/>
          </p:cNvSpPr>
          <p:nvPr>
            <p:ph type="sldNum" sz="quarter" idx="12"/>
          </p:nvPr>
        </p:nvSpPr>
        <p:spPr>
          <a:xfrm>
            <a:off x="8604448" y="6337126"/>
            <a:ext cx="432048" cy="332234"/>
          </a:xfrm>
          <a:ln/>
        </p:spPr>
        <p:txBody>
          <a:bodyPr anchor="ctr"/>
          <a:lstStyle>
            <a:lvl1pPr>
              <a:defRPr/>
            </a:lvl1pPr>
          </a:lstStyle>
          <a:p>
            <a:pPr>
              <a:defRPr/>
            </a:pPr>
            <a:fld id="{5B30A63D-D8AF-4517-9E28-86164946D5BB}" type="slidenum">
              <a:rPr lang="en-US"/>
              <a:pPr>
                <a:defRPr/>
              </a:pPr>
              <a:t>‹#›</a:t>
            </a:fld>
            <a:endParaRPr lang="en-US" dirty="0"/>
          </a:p>
        </p:txBody>
      </p:sp>
      <p:sp>
        <p:nvSpPr>
          <p:cNvPr id="7" name="Footer Placeholder 4"/>
          <p:cNvSpPr>
            <a:spLocks noGrp="1"/>
          </p:cNvSpPr>
          <p:nvPr>
            <p:ph type="ftr" sz="quarter" idx="11"/>
            <p:custDataLst>
              <p:tags r:id="rId1"/>
            </p:custDataLst>
          </p:nvPr>
        </p:nvSpPr>
        <p:spPr>
          <a:xfrm>
            <a:off x="0" y="6525344"/>
            <a:ext cx="9143999" cy="476250"/>
          </a:xfrm>
          <a:noFill/>
        </p:spPr>
        <p:txBody>
          <a:bodyPr/>
          <a:lstStyle>
            <a:lvl1pPr eaLnBrk="0" hangingPunct="0">
              <a:defRPr sz="900">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t>Safety Information Reporting for Vendors Commissioned for Gilead Sponsored Programs</a:t>
            </a:r>
            <a:endParaRPr lang="en-US" dirty="0" smtClean="0"/>
          </a:p>
        </p:txBody>
      </p:sp>
    </p:spTree>
    <p:extLst>
      <p:ext uri="{BB962C8B-B14F-4D97-AF65-F5344CB8AC3E}">
        <p14:creationId xmlns:p14="http://schemas.microsoft.com/office/powerpoint/2010/main" val="821100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CC8B42-1EDF-40DE-A0F3-657F300CFE13}" type="slidenum">
              <a:rPr lang="en-US"/>
              <a:pPr>
                <a:defRPr/>
              </a:pPr>
              <a:t>‹#›</a:t>
            </a:fld>
            <a:endParaRPr lang="en-US" dirty="0"/>
          </a:p>
        </p:txBody>
      </p:sp>
    </p:spTree>
    <p:extLst>
      <p:ext uri="{BB962C8B-B14F-4D97-AF65-F5344CB8AC3E}">
        <p14:creationId xmlns:p14="http://schemas.microsoft.com/office/powerpoint/2010/main" val="40279133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9EC7AC5-EFA3-42F0-9922-30AC622BD58B}" type="slidenum">
              <a:rPr lang="en-US"/>
              <a:pPr>
                <a:defRPr/>
              </a:pPr>
              <a:t>‹#›</a:t>
            </a:fld>
            <a:endParaRPr lang="en-US" dirty="0"/>
          </a:p>
        </p:txBody>
      </p:sp>
    </p:spTree>
    <p:extLst>
      <p:ext uri="{BB962C8B-B14F-4D97-AF65-F5344CB8AC3E}">
        <p14:creationId xmlns:p14="http://schemas.microsoft.com/office/powerpoint/2010/main" val="42131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EAB8C0F-C12B-48CE-9893-C060542054B9}" type="slidenum">
              <a:rPr lang="en-US"/>
              <a:pPr>
                <a:defRPr/>
              </a:pPr>
              <a:t>‹#›</a:t>
            </a:fld>
            <a:endParaRPr lang="en-US" dirty="0"/>
          </a:p>
        </p:txBody>
      </p:sp>
    </p:spTree>
    <p:extLst>
      <p:ext uri="{BB962C8B-B14F-4D97-AF65-F5344CB8AC3E}">
        <p14:creationId xmlns:p14="http://schemas.microsoft.com/office/powerpoint/2010/main" val="36041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4E809DE-7446-47F2-B53E-23ABF10AA812}" type="slidenum">
              <a:rPr lang="en-US"/>
              <a:pPr>
                <a:defRPr/>
              </a:pPr>
              <a:t>‹#›</a:t>
            </a:fld>
            <a:endParaRPr lang="en-US" dirty="0"/>
          </a:p>
        </p:txBody>
      </p:sp>
    </p:spTree>
    <p:extLst>
      <p:ext uri="{BB962C8B-B14F-4D97-AF65-F5344CB8AC3E}">
        <p14:creationId xmlns:p14="http://schemas.microsoft.com/office/powerpoint/2010/main" val="236343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4" name="Rectangle 6"/>
          <p:cNvSpPr>
            <a:spLocks noGrp="1" noChangeArrowheads="1"/>
          </p:cNvSpPr>
          <p:nvPr>
            <p:ph type="sldNum" sz="quarter" idx="12"/>
          </p:nvPr>
        </p:nvSpPr>
        <p:spPr>
          <a:xfrm>
            <a:off x="6804248" y="6237312"/>
            <a:ext cx="2133600" cy="476250"/>
          </a:xfrm>
          <a:ln/>
        </p:spPr>
        <p:txBody>
          <a:bodyPr/>
          <a:lstStyle>
            <a:lvl1pPr>
              <a:defRPr/>
            </a:lvl1pPr>
          </a:lstStyle>
          <a:p>
            <a:pPr>
              <a:defRPr/>
            </a:pPr>
            <a:fld id="{56C05B5B-767F-4D77-A745-B283D0C14326}" type="slidenum">
              <a:rPr lang="en-US"/>
              <a:pPr>
                <a:defRPr/>
              </a:pPr>
              <a:t>‹#›</a:t>
            </a:fld>
            <a:endParaRPr lang="en-US" dirty="0"/>
          </a:p>
        </p:txBody>
      </p:sp>
    </p:spTree>
    <p:extLst>
      <p:ext uri="{BB962C8B-B14F-4D97-AF65-F5344CB8AC3E}">
        <p14:creationId xmlns:p14="http://schemas.microsoft.com/office/powerpoint/2010/main" val="38391932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730D38-1A49-4CC3-B23D-14397C203590}" type="slidenum">
              <a:rPr lang="en-US"/>
              <a:pPr>
                <a:defRPr/>
              </a:pPr>
              <a:t>‹#›</a:t>
            </a:fld>
            <a:endParaRPr lang="en-US" dirty="0"/>
          </a:p>
        </p:txBody>
      </p:sp>
    </p:spTree>
    <p:extLst>
      <p:ext uri="{BB962C8B-B14F-4D97-AF65-F5344CB8AC3E}">
        <p14:creationId xmlns:p14="http://schemas.microsoft.com/office/powerpoint/2010/main" val="6701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Safety Information Reporting for Vendors Commissioned for Gilead Sponsored Programs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11284D-1A6B-4A60-9C5C-06BA6BB3238A}" type="slidenum">
              <a:rPr lang="en-US"/>
              <a:pPr>
                <a:defRPr/>
              </a:pPr>
              <a:t>‹#›</a:t>
            </a:fld>
            <a:endParaRPr lang="en-US" dirty="0"/>
          </a:p>
        </p:txBody>
      </p:sp>
    </p:spTree>
    <p:extLst>
      <p:ext uri="{BB962C8B-B14F-4D97-AF65-F5344CB8AC3E}">
        <p14:creationId xmlns:p14="http://schemas.microsoft.com/office/powerpoint/2010/main" val="264762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2700338" y="6237288"/>
            <a:ext cx="37433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GB" dirty="0" smtClean="0"/>
              <a:t>Safety Information Reporting for Vendors Commissioned for Gilead Sponsored Programs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2E09284-131F-437B-882D-C56D1F00E411}" type="slidenum">
              <a:rPr lang="en-US"/>
              <a:pPr>
                <a:defRPr/>
              </a:pPr>
              <a:t>‹#›</a:t>
            </a:fld>
            <a:endParaRPr lang="en-US" dirty="0"/>
          </a:p>
        </p:txBody>
      </p:sp>
      <p:pic>
        <p:nvPicPr>
          <p:cNvPr id="1031" name="Picture 8" descr="Gilead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54813" y="6221413"/>
            <a:ext cx="1905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3.xml"/><Relationship Id="rId7" Type="http://schemas.openxmlformats.org/officeDocument/2006/relationships/diagramData" Target="../diagrams/data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0.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34.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38.xml"/><Relationship Id="rId7" Type="http://schemas.openxmlformats.org/officeDocument/2006/relationships/diagramData" Target="../diagrams/data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1.xml"/><Relationship Id="rId11" Type="http://schemas.microsoft.com/office/2007/relationships/diagramDrawing" Target="../diagrams/drawing3.xml"/><Relationship Id="rId5" Type="http://schemas.openxmlformats.org/officeDocument/2006/relationships/slideLayout" Target="../slideLayouts/slideLayout2.xml"/><Relationship Id="rId10" Type="http://schemas.openxmlformats.org/officeDocument/2006/relationships/diagramColors" Target="../diagrams/colors3.xml"/><Relationship Id="rId4" Type="http://schemas.openxmlformats.org/officeDocument/2006/relationships/tags" Target="../tags/tag39.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3.xml"/><Relationship Id="rId7" Type="http://schemas.openxmlformats.org/officeDocument/2006/relationships/image" Target="../media/image18.jp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notesSlide" Target="../notesSlides/notesSlide12.xml"/><Relationship Id="rId10" Type="http://schemas.openxmlformats.org/officeDocument/2006/relationships/image" Target="../media/image21.png"/><Relationship Id="rId4" Type="http://schemas.openxmlformats.org/officeDocument/2006/relationships/slideLayout" Target="../slideLayouts/slideLayout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notesSlide" Target="../notesSlides/notesSlide13.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5.xml"/><Relationship Id="rId7" Type="http://schemas.openxmlformats.org/officeDocument/2006/relationships/image" Target="../media/image32.png"/><Relationship Id="rId2" Type="http://schemas.openxmlformats.org/officeDocument/2006/relationships/tags" Target="../tags/tag54.xml"/><Relationship Id="rId1" Type="http://schemas.openxmlformats.org/officeDocument/2006/relationships/themeOverride" Target="../theme/themeOverride1.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35.png"/><Relationship Id="rId2" Type="http://schemas.openxmlformats.org/officeDocument/2006/relationships/tags" Target="../tags/tag57.xml"/><Relationship Id="rId1" Type="http://schemas.openxmlformats.org/officeDocument/2006/relationships/themeOverride" Target="../theme/themeOverride2.xml"/><Relationship Id="rId6" Type="http://schemas.openxmlformats.org/officeDocument/2006/relationships/image" Target="../media/image34.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7.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9.jpeg"/><Relationship Id="rId2" Type="http://schemas.openxmlformats.org/officeDocument/2006/relationships/tags" Target="../tags/tag62.xml"/><Relationship Id="rId1" Type="http://schemas.openxmlformats.org/officeDocument/2006/relationships/themeOverride" Target="../theme/themeOverride3.xml"/><Relationship Id="rId6" Type="http://schemas.openxmlformats.org/officeDocument/2006/relationships/image" Target="../media/image38.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2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2.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4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6.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4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48.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9.pn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33.xml.rels><?xml version="1.0" encoding="UTF-8" standalone="yes"?>
<Relationships xmlns="http://schemas.openxmlformats.org/package/2006/relationships"><Relationship Id="rId8" Type="http://schemas.openxmlformats.org/officeDocument/2006/relationships/hyperlink" Target="mailto:QualityComplaints@gilead.com" TargetMode="External"/><Relationship Id="rId3" Type="http://schemas.openxmlformats.org/officeDocument/2006/relationships/notesSlide" Target="../notesSlides/notesSlide32.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89.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33.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90.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55.png"/><Relationship Id="rId5" Type="http://schemas.openxmlformats.org/officeDocument/2006/relationships/hyperlink" Target="mailto:SPARC@gilead.com" TargetMode="Externa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56.png"/><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101.xml"/><Relationship Id="rId7" Type="http://schemas.microsoft.com/office/2007/relationships/hdphoto" Target="../media/hdphoto1.wdp"/><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57.png"/><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59.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109.xml"/><Relationship Id="rId7" Type="http://schemas.openxmlformats.org/officeDocument/2006/relationships/image" Target="../media/image61.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0.png"/><Relationship Id="rId5" Type="http://schemas.openxmlformats.org/officeDocument/2006/relationships/notesSlide" Target="../notesSlides/notesSlide40.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11.xml"/><Relationship Id="rId5" Type="http://schemas.openxmlformats.org/officeDocument/2006/relationships/image" Target="../media/image64.jpe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1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16.xml"/><Relationship Id="rId5" Type="http://schemas.openxmlformats.org/officeDocument/2006/relationships/image" Target="../media/image67.png"/><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diagramColors" Target="../diagrams/colors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diagramQuickStyle" Target="../diagrams/quickStyle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diagramLayout" Target="../diagrams/layout1.xml"/><Relationship Id="rId5" Type="http://schemas.openxmlformats.org/officeDocument/2006/relationships/tags" Target="../tags/tag18.xml"/><Relationship Id="rId10" Type="http://schemas.openxmlformats.org/officeDocument/2006/relationships/diagramData" Target="../diagrams/data1.xml"/><Relationship Id="rId4" Type="http://schemas.openxmlformats.org/officeDocument/2006/relationships/tags" Target="../tags/tag17.xml"/><Relationship Id="rId9" Type="http://schemas.openxmlformats.org/officeDocument/2006/relationships/notesSlide" Target="../notesSlides/notesSlide5.xml"/><Relationship Id="rId14"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118.xml"/></Relationships>
</file>

<file path=ppt/slides/_rels/slide5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hyperlink" Target="mailto:standardsandcollaborationsds@gilead.com" TargetMode="Externa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2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dirty="0" smtClean="0"/>
          </a:p>
        </p:txBody>
      </p:sp>
      <p:sp>
        <p:nvSpPr>
          <p:cNvPr id="3075" name="Rectangle 3"/>
          <p:cNvSpPr>
            <a:spLocks noGrp="1" noChangeArrowheads="1"/>
          </p:cNvSpPr>
          <p:nvPr>
            <p:ph type="subTitle" idx="1"/>
          </p:nvPr>
        </p:nvSpPr>
        <p:spPr/>
        <p:txBody>
          <a:bodyPr/>
          <a:lstStyle/>
          <a:p>
            <a:pPr eaLnBrk="1" hangingPunct="1"/>
            <a:endParaRPr lang="en-US" dirty="0" smtClean="0"/>
          </a:p>
        </p:txBody>
      </p:sp>
      <p:sp>
        <p:nvSpPr>
          <p:cNvPr id="3076" name="Rectangle 4"/>
          <p:cNvSpPr>
            <a:spLocks noChangeArrowheads="1"/>
          </p:cNvSpPr>
          <p:nvPr/>
        </p:nvSpPr>
        <p:spPr bwMode="auto">
          <a:xfrm>
            <a:off x="0" y="0"/>
            <a:ext cx="9144000" cy="3810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600" b="1" dirty="0"/>
          </a:p>
        </p:txBody>
      </p:sp>
      <p:sp>
        <p:nvSpPr>
          <p:cNvPr id="3077" name="Rectangle 5"/>
          <p:cNvSpPr>
            <a:spLocks noChangeArrowheads="1"/>
          </p:cNvSpPr>
          <p:nvPr/>
        </p:nvSpPr>
        <p:spPr bwMode="auto">
          <a:xfrm>
            <a:off x="0" y="0"/>
            <a:ext cx="9144000" cy="6858000"/>
          </a:xfrm>
          <a:prstGeom prst="rect">
            <a:avLst/>
          </a:prstGeom>
          <a:gradFill rotWithShape="1">
            <a:gsLst>
              <a:gs pos="0">
                <a:schemeClr val="bg1"/>
              </a:gs>
              <a:gs pos="100000">
                <a:schemeClr val="tx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78" name="Rectangle 6"/>
          <p:cNvSpPr>
            <a:spLocks noChangeArrowheads="1"/>
          </p:cNvSpPr>
          <p:nvPr/>
        </p:nvSpPr>
        <p:spPr bwMode="auto">
          <a:xfrm>
            <a:off x="0" y="0"/>
            <a:ext cx="9144000" cy="37170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600" b="1" dirty="0"/>
          </a:p>
        </p:txBody>
      </p:sp>
      <p:graphicFrame>
        <p:nvGraphicFramePr>
          <p:cNvPr id="3079" name="Object 7"/>
          <p:cNvGraphicFramePr>
            <a:graphicFrameLocks noChangeAspect="1"/>
          </p:cNvGraphicFramePr>
          <p:nvPr/>
        </p:nvGraphicFramePr>
        <p:xfrm>
          <a:off x="1143000" y="850900"/>
          <a:ext cx="6934200" cy="2578100"/>
        </p:xfrm>
        <a:graphic>
          <a:graphicData uri="http://schemas.openxmlformats.org/presentationml/2006/ole">
            <mc:AlternateContent xmlns:mc="http://schemas.openxmlformats.org/markup-compatibility/2006">
              <mc:Choice xmlns:v="urn:schemas-microsoft-com:vml" Requires="v">
                <p:oleObj spid="_x0000_s1256" name="Photo Editor Photo" r:id="rId5" imgW="15323810" imgH="5695238" progId="MSPhotoEd.3">
                  <p:embed/>
                </p:oleObj>
              </mc:Choice>
              <mc:Fallback>
                <p:oleObj name="Photo Editor Photo" r:id="rId5" imgW="15323810" imgH="5695238"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850900"/>
                        <a:ext cx="69342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8"/>
          <p:cNvSpPr>
            <a:spLocks noChangeArrowheads="1"/>
          </p:cNvSpPr>
          <p:nvPr/>
        </p:nvSpPr>
        <p:spPr bwMode="auto">
          <a:xfrm>
            <a:off x="2971800" y="990600"/>
            <a:ext cx="5486400" cy="1295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81" name="Rectangle 9"/>
          <p:cNvSpPr>
            <a:spLocks noChangeArrowheads="1"/>
          </p:cNvSpPr>
          <p:nvPr/>
        </p:nvSpPr>
        <p:spPr bwMode="auto">
          <a:xfrm>
            <a:off x="251519" y="4077072"/>
            <a:ext cx="8640961"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30000"/>
              </a:spcBef>
            </a:pPr>
            <a:r>
              <a:rPr lang="en-GB" sz="2400" dirty="0">
                <a:solidFill>
                  <a:schemeClr val="bg1"/>
                </a:solidFill>
                <a:latin typeface="+mn-lt"/>
              </a:rPr>
              <a:t>Drug Safety </a:t>
            </a:r>
            <a:r>
              <a:rPr lang="en-GB" sz="2400" dirty="0" smtClean="0">
                <a:solidFill>
                  <a:schemeClr val="bg1"/>
                </a:solidFill>
                <a:latin typeface="+mn-lt"/>
              </a:rPr>
              <a:t>&amp; </a:t>
            </a:r>
            <a:r>
              <a:rPr lang="en-GB" sz="2400" dirty="0">
                <a:solidFill>
                  <a:schemeClr val="bg1"/>
                </a:solidFill>
                <a:latin typeface="+mn-lt"/>
              </a:rPr>
              <a:t>Public Health</a:t>
            </a:r>
            <a:r>
              <a:rPr lang="en-US" sz="2400" dirty="0">
                <a:solidFill>
                  <a:schemeClr val="bg1"/>
                </a:solidFill>
                <a:latin typeface="+mn-lt"/>
              </a:rPr>
              <a:t> </a:t>
            </a:r>
          </a:p>
          <a:p>
            <a:pPr algn="ctr" eaLnBrk="0" hangingPunct="0">
              <a:spcBef>
                <a:spcPct val="30000"/>
              </a:spcBef>
            </a:pPr>
            <a:r>
              <a:rPr lang="en-GB" sz="2400" dirty="0" smtClean="0">
                <a:solidFill>
                  <a:schemeClr val="bg1"/>
                </a:solidFill>
                <a:latin typeface="+mn-lt"/>
              </a:rPr>
              <a:t>Safety Information Reporting for Vendors Commissioned for Gilead Sponsored Programs</a:t>
            </a:r>
          </a:p>
        </p:txBody>
      </p:sp>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447800"/>
            <a:ext cx="37750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539" y="5557800"/>
            <a:ext cx="8280920" cy="830997"/>
          </a:xfrm>
          <a:prstGeom prst="rect">
            <a:avLst/>
          </a:prstGeom>
          <a:noFill/>
        </p:spPr>
        <p:txBody>
          <a:bodyPr wrap="square" rtlCol="0">
            <a:spAutoFit/>
          </a:bodyPr>
          <a:lstStyle/>
          <a:p>
            <a:pPr algn="ctr">
              <a:lnSpc>
                <a:spcPct val="150000"/>
              </a:lnSpc>
            </a:pPr>
            <a:r>
              <a:rPr lang="en-US" sz="1600" b="1" dirty="0" smtClean="0">
                <a:solidFill>
                  <a:schemeClr val="bg1"/>
                </a:solidFill>
              </a:rPr>
              <a:t>Version 8.0,  April 2017</a:t>
            </a:r>
          </a:p>
          <a:p>
            <a:pPr algn="ctr">
              <a:lnSpc>
                <a:spcPct val="150000"/>
              </a:lnSpc>
            </a:pPr>
            <a:r>
              <a:rPr lang="en-US" sz="1600" b="1" dirty="0" smtClean="0">
                <a:solidFill>
                  <a:schemeClr val="bg1"/>
                </a:solidFill>
              </a:rPr>
              <a:t>Course: RC-ILC-000343</a:t>
            </a:r>
            <a:endParaRPr lang="en-US" dirty="0"/>
          </a:p>
        </p:txBody>
      </p:sp>
    </p:spTree>
    <p:custDataLst>
      <p:tags r:id="rId2"/>
    </p:custDataLst>
    <p:extLst>
      <p:ext uri="{BB962C8B-B14F-4D97-AF65-F5344CB8AC3E}">
        <p14:creationId xmlns:p14="http://schemas.microsoft.com/office/powerpoint/2010/main" val="238935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2"/>
            </p:custDataLst>
            <p:extLst>
              <p:ext uri="{D42A27DB-BD31-4B8C-83A1-F6EECF244321}">
                <p14:modId xmlns:p14="http://schemas.microsoft.com/office/powerpoint/2010/main" val="422591381"/>
              </p:ext>
            </p:extLst>
          </p:nvPr>
        </p:nvGraphicFramePr>
        <p:xfrm>
          <a:off x="457200" y="1752024"/>
          <a:ext cx="8312086" cy="46293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0964" name="TextBox 9"/>
          <p:cNvSpPr txBox="1">
            <a:spLocks noChangeArrowheads="1"/>
          </p:cNvSpPr>
          <p:nvPr>
            <p:custDataLst>
              <p:tags r:id="rId3"/>
            </p:custDataLst>
          </p:nvPr>
        </p:nvSpPr>
        <p:spPr bwMode="auto">
          <a:xfrm>
            <a:off x="0" y="1095538"/>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sz="2400" dirty="0"/>
              <a:t>Examples of </a:t>
            </a:r>
            <a:r>
              <a:rPr lang="en-GB" sz="2400" dirty="0" smtClean="0"/>
              <a:t>adverse events to be reported </a:t>
            </a:r>
            <a:r>
              <a:rPr lang="en-GB" sz="2400" dirty="0"/>
              <a:t>to </a:t>
            </a:r>
            <a:r>
              <a:rPr lang="en-GB" sz="2400" dirty="0" smtClean="0"/>
              <a:t>Gilead.</a:t>
            </a:r>
            <a:endParaRPr lang="en-GB" sz="2400" dirty="0"/>
          </a:p>
          <a:p>
            <a:pPr algn="ctr" eaLnBrk="1" hangingPunct="1"/>
            <a:endParaRPr lang="en-GB" dirty="0"/>
          </a:p>
        </p:txBody>
      </p:sp>
      <p:sp>
        <p:nvSpPr>
          <p:cNvPr id="9" name="Rectangle 2"/>
          <p:cNvSpPr txBox="1">
            <a:spLocks noChangeArrowheads="1"/>
          </p:cNvSpPr>
          <p:nvPr>
            <p:custDataLst>
              <p:tags r:id="rId4"/>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Adverse Events</a:t>
            </a:r>
            <a:endParaRPr lang="en-US" kern="0" dirty="0"/>
          </a:p>
        </p:txBody>
      </p:sp>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301482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Box 2"/>
          <p:cNvSpPr txBox="1">
            <a:spLocks noChangeArrowheads="1"/>
          </p:cNvSpPr>
          <p:nvPr>
            <p:custDataLst>
              <p:tags r:id="rId2"/>
            </p:custDataLst>
          </p:nvPr>
        </p:nvSpPr>
        <p:spPr bwMode="auto">
          <a:xfrm>
            <a:off x="347608" y="1095519"/>
            <a:ext cx="8712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dirty="0"/>
              <a:t>Other safety information can sometimes be called a Special Situation Report (SSR), here are examples of SSRs collected only when associated with an Adverse Event.</a:t>
            </a:r>
          </a:p>
        </p:txBody>
      </p:sp>
      <p:graphicFrame>
        <p:nvGraphicFramePr>
          <p:cNvPr id="12" name="Diagram 11"/>
          <p:cNvGraphicFramePr/>
          <p:nvPr>
            <p:custDataLst>
              <p:tags r:id="rId3"/>
            </p:custDataLst>
            <p:extLst>
              <p:ext uri="{D42A27DB-BD31-4B8C-83A1-F6EECF244321}">
                <p14:modId xmlns:p14="http://schemas.microsoft.com/office/powerpoint/2010/main" val="1545524168"/>
              </p:ext>
            </p:extLst>
          </p:nvPr>
        </p:nvGraphicFramePr>
        <p:xfrm>
          <a:off x="1403648" y="1844824"/>
          <a:ext cx="6227118" cy="4464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2"/>
          <p:cNvSpPr txBox="1">
            <a:spLocks noChangeArrowheads="1"/>
          </p:cNvSpPr>
          <p:nvPr>
            <p:custDataLst>
              <p:tags r:id="rId4"/>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Special Situation Reports (SSRs)</a:t>
            </a:r>
            <a:endParaRPr lang="en-US" kern="0" dirty="0"/>
          </a:p>
        </p:txBody>
      </p:sp>
      <p:sp>
        <p:nvSpPr>
          <p:cNvPr id="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75161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Box 6"/>
          <p:cNvSpPr txBox="1">
            <a:spLocks noChangeArrowheads="1"/>
          </p:cNvSpPr>
          <p:nvPr>
            <p:custDataLst>
              <p:tags r:id="rId2"/>
            </p:custDataLst>
          </p:nvPr>
        </p:nvSpPr>
        <p:spPr bwMode="auto">
          <a:xfrm>
            <a:off x="378103" y="1052736"/>
            <a:ext cx="8568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dirty="0"/>
              <a:t>Examples of Special Situation Reports collected regardless if they have an associated adverse event or not.</a:t>
            </a:r>
          </a:p>
        </p:txBody>
      </p:sp>
      <p:grpSp>
        <p:nvGrpSpPr>
          <p:cNvPr id="20" name="Group 19"/>
          <p:cNvGrpSpPr/>
          <p:nvPr/>
        </p:nvGrpSpPr>
        <p:grpSpPr>
          <a:xfrm>
            <a:off x="3347854" y="1772816"/>
            <a:ext cx="2356159" cy="2339795"/>
            <a:chOff x="3347854" y="1916827"/>
            <a:chExt cx="2356159" cy="2339795"/>
          </a:xfrm>
        </p:grpSpPr>
        <p:sp>
          <p:nvSpPr>
            <p:cNvPr id="3" name="Rounded Rectangle 2"/>
            <p:cNvSpPr/>
            <p:nvPr/>
          </p:nvSpPr>
          <p:spPr>
            <a:xfrm>
              <a:off x="3347854" y="1916827"/>
              <a:ext cx="2240159" cy="1543469"/>
            </a:xfrm>
            <a:prstGeom prst="roundRect">
              <a:avLst/>
            </a:prstGeom>
            <a:blipFill>
              <a:blip r:embed="rId6">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p:cNvSpPr/>
            <p:nvPr/>
          </p:nvSpPr>
          <p:spPr>
            <a:xfrm>
              <a:off x="3463854" y="3425523"/>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Overdose </a:t>
              </a:r>
              <a:endParaRPr lang="en-GB" sz="1800" kern="1200" dirty="0"/>
            </a:p>
          </p:txBody>
        </p:sp>
      </p:grpSp>
      <p:grpSp>
        <p:nvGrpSpPr>
          <p:cNvPr id="21" name="Group 20"/>
          <p:cNvGrpSpPr/>
          <p:nvPr/>
        </p:nvGrpSpPr>
        <p:grpSpPr>
          <a:xfrm>
            <a:off x="5992220" y="1772816"/>
            <a:ext cx="2396204" cy="2339795"/>
            <a:chOff x="5928123" y="1916827"/>
            <a:chExt cx="2396204" cy="2339795"/>
          </a:xfrm>
        </p:grpSpPr>
        <p:sp>
          <p:nvSpPr>
            <p:cNvPr id="6" name="Rounded Rectangle 5"/>
            <p:cNvSpPr/>
            <p:nvPr/>
          </p:nvSpPr>
          <p:spPr>
            <a:xfrm>
              <a:off x="6084168" y="1916827"/>
              <a:ext cx="2240159" cy="1543469"/>
            </a:xfrm>
            <a:prstGeom prst="roundRect">
              <a:avLst/>
            </a:prstGeom>
            <a:blipFill>
              <a:blip r:embed="rId7">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5928123" y="3425523"/>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Abuse or misuse</a:t>
              </a:r>
              <a:endParaRPr lang="en-GB" sz="1800" kern="1200" dirty="0"/>
            </a:p>
          </p:txBody>
        </p:sp>
      </p:grpSp>
      <p:grpSp>
        <p:nvGrpSpPr>
          <p:cNvPr id="22" name="Group 21"/>
          <p:cNvGrpSpPr/>
          <p:nvPr/>
        </p:nvGrpSpPr>
        <p:grpSpPr>
          <a:xfrm>
            <a:off x="755573" y="4077072"/>
            <a:ext cx="2484171" cy="2562115"/>
            <a:chOff x="755573" y="4293091"/>
            <a:chExt cx="2484171" cy="2562115"/>
          </a:xfrm>
        </p:grpSpPr>
        <p:sp>
          <p:nvSpPr>
            <p:cNvPr id="10" name="Rounded Rectangle 9"/>
            <p:cNvSpPr/>
            <p:nvPr/>
          </p:nvSpPr>
          <p:spPr>
            <a:xfrm>
              <a:off x="755573" y="4293091"/>
              <a:ext cx="2240159" cy="1543469"/>
            </a:xfrm>
            <a:prstGeom prst="roundRect">
              <a:avLst/>
            </a:prstGeom>
            <a:blipFill>
              <a:blip r:embed="rId8">
                <a:extLst>
                  <a:ext uri="{28A0092B-C50C-407E-A947-70E740481C1C}">
                    <a14:useLocalDpi xmlns:a14="http://schemas.microsoft.com/office/drawing/2010/main" val="0"/>
                  </a:ext>
                </a:extLst>
              </a:blip>
              <a:srcRect/>
              <a:stretch>
                <a:fillRect l="-19000" r="-1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999585" y="6024107"/>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Off-label use</a:t>
              </a:r>
              <a:endParaRPr lang="en-GB" sz="1800" kern="1200" dirty="0"/>
            </a:p>
          </p:txBody>
        </p:sp>
      </p:grpSp>
      <p:grpSp>
        <p:nvGrpSpPr>
          <p:cNvPr id="23" name="Group 22"/>
          <p:cNvGrpSpPr/>
          <p:nvPr/>
        </p:nvGrpSpPr>
        <p:grpSpPr>
          <a:xfrm>
            <a:off x="6176294" y="4149080"/>
            <a:ext cx="2284138" cy="2490097"/>
            <a:chOff x="3419875" y="4365109"/>
            <a:chExt cx="2284138" cy="2490097"/>
          </a:xfrm>
        </p:grpSpPr>
        <p:sp>
          <p:nvSpPr>
            <p:cNvPr id="12" name="Rounded Rectangle 11"/>
            <p:cNvSpPr/>
            <p:nvPr/>
          </p:nvSpPr>
          <p:spPr>
            <a:xfrm>
              <a:off x="3419875" y="4365109"/>
              <a:ext cx="2240159" cy="1543469"/>
            </a:xfrm>
            <a:prstGeom prst="roundRect">
              <a:avLst/>
            </a:prstGeom>
            <a:blipFill>
              <a:blip r:embed="rId9">
                <a:extLst>
                  <a:ext uri="{28A0092B-C50C-407E-A947-70E740481C1C}">
                    <a14:useLocalDpi xmlns:a14="http://schemas.microsoft.com/office/drawing/2010/main" val="0"/>
                  </a:ext>
                </a:extLst>
              </a:blip>
              <a:srcRect/>
              <a:stretch>
                <a:fillRect l="-27000" r="-2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3463854" y="6024107"/>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Medication errors</a:t>
              </a:r>
              <a:endParaRPr lang="en-GB" sz="1800" kern="1200" dirty="0"/>
            </a:p>
          </p:txBody>
        </p:sp>
      </p:grpSp>
      <p:grpSp>
        <p:nvGrpSpPr>
          <p:cNvPr id="19" name="Group 18"/>
          <p:cNvGrpSpPr/>
          <p:nvPr/>
        </p:nvGrpSpPr>
        <p:grpSpPr>
          <a:xfrm>
            <a:off x="827584" y="1772816"/>
            <a:ext cx="2340151" cy="2339796"/>
            <a:chOff x="899593" y="1916826"/>
            <a:chExt cx="2340151" cy="2339796"/>
          </a:xfrm>
        </p:grpSpPr>
        <p:sp>
          <p:nvSpPr>
            <p:cNvPr id="4" name="Freeform 3"/>
            <p:cNvSpPr/>
            <p:nvPr/>
          </p:nvSpPr>
          <p:spPr>
            <a:xfrm>
              <a:off x="999585" y="3425523"/>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Pregnancy</a:t>
              </a:r>
              <a:endParaRPr lang="en-GB" sz="1800" kern="1200" dirty="0"/>
            </a:p>
          </p:txBody>
        </p:sp>
        <p:sp>
          <p:nvSpPr>
            <p:cNvPr id="17" name="Rounded Rectangle 16"/>
            <p:cNvSpPr/>
            <p:nvPr/>
          </p:nvSpPr>
          <p:spPr>
            <a:xfrm>
              <a:off x="899593" y="1916826"/>
              <a:ext cx="2240159" cy="1543469"/>
            </a:xfrm>
            <a:prstGeom prst="roundRect">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24" name="Group 23"/>
          <p:cNvGrpSpPr/>
          <p:nvPr/>
        </p:nvGrpSpPr>
        <p:grpSpPr>
          <a:xfrm>
            <a:off x="3383075" y="4179263"/>
            <a:ext cx="2396204" cy="2490097"/>
            <a:chOff x="5928123" y="4365109"/>
            <a:chExt cx="2396204" cy="2490097"/>
          </a:xfrm>
        </p:grpSpPr>
        <p:sp>
          <p:nvSpPr>
            <p:cNvPr id="14" name="Rounded Rectangle 13"/>
            <p:cNvSpPr/>
            <p:nvPr/>
          </p:nvSpPr>
          <p:spPr>
            <a:xfrm>
              <a:off x="6084168" y="4365109"/>
              <a:ext cx="2240159" cy="1543469"/>
            </a:xfrm>
            <a:prstGeom prst="roundRect">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17"/>
            <p:cNvSpPr/>
            <p:nvPr/>
          </p:nvSpPr>
          <p:spPr>
            <a:xfrm>
              <a:off x="5928123" y="6024107"/>
              <a:ext cx="2240159" cy="831099"/>
            </a:xfrm>
            <a:custGeom>
              <a:avLst/>
              <a:gdLst>
                <a:gd name="connsiteX0" fmla="*/ 0 w 2240159"/>
                <a:gd name="connsiteY0" fmla="*/ 0 h 831099"/>
                <a:gd name="connsiteX1" fmla="*/ 2240159 w 2240159"/>
                <a:gd name="connsiteY1" fmla="*/ 0 h 831099"/>
                <a:gd name="connsiteX2" fmla="*/ 2240159 w 2240159"/>
                <a:gd name="connsiteY2" fmla="*/ 831099 h 831099"/>
                <a:gd name="connsiteX3" fmla="*/ 0 w 2240159"/>
                <a:gd name="connsiteY3" fmla="*/ 831099 h 831099"/>
                <a:gd name="connsiteX4" fmla="*/ 0 w 2240159"/>
                <a:gd name="connsiteY4" fmla="*/ 0 h 83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159" h="831099">
                  <a:moveTo>
                    <a:pt x="0" y="0"/>
                  </a:moveTo>
                  <a:lnTo>
                    <a:pt x="2240159" y="0"/>
                  </a:lnTo>
                  <a:lnTo>
                    <a:pt x="2240159" y="831099"/>
                  </a:lnTo>
                  <a:lnTo>
                    <a:pt x="0" y="831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Lack of effect </a:t>
              </a:r>
              <a:endParaRPr lang="en-GB" sz="1800" kern="1200" dirty="0"/>
            </a:p>
          </p:txBody>
        </p:sp>
      </p:grpSp>
      <p:sp>
        <p:nvSpPr>
          <p:cNvPr id="25"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Special Situation Reports</a:t>
            </a:r>
            <a:endParaRPr lang="en-US" kern="0" dirty="0"/>
          </a:p>
        </p:txBody>
      </p:sp>
      <p:sp>
        <p:nvSpPr>
          <p:cNvPr id="2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a:xfrm>
            <a:off x="-166409" y="6502610"/>
            <a:ext cx="9143999" cy="476250"/>
          </a:xfrm>
        </p:spPr>
        <p:txBody>
          <a:bodyPr/>
          <a:lstStyle/>
          <a:p>
            <a:pPr eaLnBrk="1" hangingPunct="1"/>
            <a:r>
              <a:rPr lang="en-GB" dirty="0" smtClean="0"/>
              <a:t>Safety Information Reporting for Vendors Commissioned for Gilead Sponsored Programs</a:t>
            </a:r>
            <a:endParaRPr lang="en-US" dirty="0" smtClean="0"/>
          </a:p>
        </p:txBody>
      </p:sp>
      <p:sp>
        <p:nvSpPr>
          <p:cNvPr id="5" name="Slide Number Placeholder 4"/>
          <p:cNvSpPr>
            <a:spLocks noGrp="1"/>
          </p:cNvSpPr>
          <p:nvPr>
            <p:ph type="sldNum" sz="quarter" idx="12"/>
          </p:nvPr>
        </p:nvSpPr>
        <p:spPr/>
        <p:txBody>
          <a:bodyPr/>
          <a:lstStyle/>
          <a:p>
            <a:pPr>
              <a:defRPr/>
            </a:pPr>
            <a:fld id="{5B30A63D-D8AF-4517-9E28-86164946D5BB}"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2011526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custDataLst>
              <p:tags r:id="rId2"/>
            </p:custDataLst>
          </p:nvPr>
        </p:nvSpPr>
        <p:spPr bwMode="auto">
          <a:xfrm>
            <a:off x="539686" y="140045"/>
            <a:ext cx="8229600" cy="624659"/>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GB" dirty="0"/>
              <a:t>Medication </a:t>
            </a:r>
            <a:r>
              <a:rPr lang="en-GB" dirty="0" smtClean="0"/>
              <a:t>Error</a:t>
            </a:r>
            <a:endParaRPr lang="en-US" kern="0" dirty="0"/>
          </a:p>
        </p:txBody>
      </p:sp>
      <p:sp>
        <p:nvSpPr>
          <p:cNvPr id="2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7" name="Rounded Rectangle 6"/>
          <p:cNvSpPr/>
          <p:nvPr/>
        </p:nvSpPr>
        <p:spPr>
          <a:xfrm>
            <a:off x="298920" y="5373216"/>
            <a:ext cx="8711132" cy="788513"/>
          </a:xfrm>
          <a:prstGeom prst="roundRect">
            <a:avLst>
              <a:gd name="adj" fmla="val 696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dirty="0" smtClean="0">
                <a:solidFill>
                  <a:schemeClr val="tx1"/>
                </a:solidFill>
                <a:latin typeface="Calibri" panose="020F0502020204030204" pitchFamily="34" charset="0"/>
              </a:rPr>
              <a:t>It is important to determine the </a:t>
            </a:r>
            <a:r>
              <a:rPr lang="en-GB" b="1" dirty="0" smtClean="0">
                <a:solidFill>
                  <a:srgbClr val="0033CC"/>
                </a:solidFill>
                <a:latin typeface="Calibri" panose="020F0502020204030204" pitchFamily="34" charset="0"/>
              </a:rPr>
              <a:t>root cause</a:t>
            </a:r>
            <a:r>
              <a:rPr lang="en-GB" b="1" dirty="0" smtClean="0">
                <a:solidFill>
                  <a:schemeClr val="accent3">
                    <a:lumMod val="75000"/>
                  </a:schemeClr>
                </a:solidFill>
                <a:latin typeface="Calibri" panose="020F0502020204030204" pitchFamily="34" charset="0"/>
              </a:rPr>
              <a:t> </a:t>
            </a:r>
            <a:r>
              <a:rPr lang="en-GB" dirty="0" smtClean="0">
                <a:solidFill>
                  <a:schemeClr val="tx1"/>
                </a:solidFill>
                <a:latin typeface="Calibri" panose="020F0502020204030204" pitchFamily="34" charset="0"/>
              </a:rPr>
              <a:t>of any</a:t>
            </a:r>
            <a:r>
              <a:rPr lang="en-GB" b="1" dirty="0" smtClean="0">
                <a:solidFill>
                  <a:schemeClr val="tx1"/>
                </a:solidFill>
                <a:latin typeface="Calibri" panose="020F0502020204030204" pitchFamily="34" charset="0"/>
              </a:rPr>
              <a:t> </a:t>
            </a:r>
            <a:r>
              <a:rPr lang="en-GB" dirty="0" smtClean="0">
                <a:solidFill>
                  <a:schemeClr val="tx1"/>
                </a:solidFill>
                <a:latin typeface="Calibri" panose="020F0502020204030204" pitchFamily="34" charset="0"/>
              </a:rPr>
              <a:t>Medication Error where possible by asking:  </a:t>
            </a:r>
            <a:r>
              <a:rPr lang="en-GB" b="1" dirty="0" smtClean="0">
                <a:solidFill>
                  <a:srgbClr val="0033CC"/>
                </a:solidFill>
                <a:latin typeface="Calibri" panose="020F0502020204030204" pitchFamily="34" charset="0"/>
              </a:rPr>
              <a:t>Why did it happen</a:t>
            </a:r>
            <a:r>
              <a:rPr lang="en-GB" dirty="0" smtClean="0">
                <a:solidFill>
                  <a:srgbClr val="0033CC"/>
                </a:solidFill>
                <a:latin typeface="Calibri" panose="020F0502020204030204" pitchFamily="34" charset="0"/>
              </a:rPr>
              <a:t>?  </a:t>
            </a:r>
          </a:p>
        </p:txBody>
      </p:sp>
      <p:sp>
        <p:nvSpPr>
          <p:cNvPr id="2" name="Footer Placeholder 1"/>
          <p:cNvSpPr>
            <a:spLocks noGrp="1"/>
          </p:cNvSpPr>
          <p:nvPr>
            <p:ph type="ftr" sz="quarter" idx="11"/>
          </p:nvPr>
        </p:nvSpPr>
        <p:spPr>
          <a:xfrm>
            <a:off x="-180528" y="6511416"/>
            <a:ext cx="9143999" cy="476250"/>
          </a:xfrm>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a:xfrm>
            <a:off x="8643587" y="6511416"/>
            <a:ext cx="432048" cy="332234"/>
          </a:xfrm>
        </p:spPr>
        <p:txBody>
          <a:bodyPr/>
          <a:lstStyle/>
          <a:p>
            <a:pPr>
              <a:defRPr/>
            </a:pPr>
            <a:fld id="{5B30A63D-D8AF-4517-9E28-86164946D5BB}" type="slidenum">
              <a:rPr lang="en-US" smtClean="0"/>
              <a:pPr>
                <a:defRPr/>
              </a:pPr>
              <a:t>13</a:t>
            </a:fld>
            <a:endParaRPr lang="en-US" dirty="0"/>
          </a:p>
        </p:txBody>
      </p:sp>
      <p:sp>
        <p:nvSpPr>
          <p:cNvPr id="4" name="Rectangle 3"/>
          <p:cNvSpPr/>
          <p:nvPr/>
        </p:nvSpPr>
        <p:spPr bwMode="auto">
          <a:xfrm>
            <a:off x="1983" y="880845"/>
            <a:ext cx="9142017" cy="3539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700" dirty="0" smtClean="0"/>
              <a:t>Medication Errors could occur at any stage in the drug treatment process:</a:t>
            </a:r>
            <a:endParaRPr kumimoji="0" lang="en-GB" sz="1700" b="0" i="0" u="none" strike="noStrike" cap="none" normalizeH="0" baseline="0" dirty="0" smtClean="0">
              <a:ln>
                <a:noFill/>
              </a:ln>
              <a:solidFill>
                <a:schemeClr val="tx1"/>
              </a:solidFill>
              <a:effectLst/>
            </a:endParaRPr>
          </a:p>
        </p:txBody>
      </p:sp>
      <p:grpSp>
        <p:nvGrpSpPr>
          <p:cNvPr id="29" name="Group 28"/>
          <p:cNvGrpSpPr/>
          <p:nvPr/>
        </p:nvGrpSpPr>
        <p:grpSpPr>
          <a:xfrm>
            <a:off x="1432974" y="1360139"/>
            <a:ext cx="2018431" cy="2008368"/>
            <a:chOff x="0" y="0"/>
            <a:chExt cx="1051825" cy="1310512"/>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051825" cy="1014825"/>
            </a:xfrm>
            <a:prstGeom prst="rect">
              <a:avLst/>
            </a:prstGeom>
            <a:ln>
              <a:noFill/>
            </a:ln>
            <a:effectLst>
              <a:softEdge rad="112500"/>
            </a:effectLst>
          </p:spPr>
        </p:pic>
        <p:sp>
          <p:nvSpPr>
            <p:cNvPr id="31" name="Text Box 2"/>
            <p:cNvSpPr txBox="1">
              <a:spLocks noChangeArrowheads="1"/>
            </p:cNvSpPr>
            <p:nvPr/>
          </p:nvSpPr>
          <p:spPr bwMode="auto">
            <a:xfrm>
              <a:off x="116282" y="1025397"/>
              <a:ext cx="887730" cy="2851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a:effectLst/>
                  <a:latin typeface="Calibri"/>
                  <a:ea typeface="Calibri"/>
                  <a:cs typeface="Times New Roman"/>
                </a:rPr>
                <a:t>Storing</a:t>
              </a:r>
            </a:p>
          </p:txBody>
        </p:sp>
      </p:grpSp>
      <p:grpSp>
        <p:nvGrpSpPr>
          <p:cNvPr id="32" name="Group 31"/>
          <p:cNvGrpSpPr/>
          <p:nvPr/>
        </p:nvGrpSpPr>
        <p:grpSpPr>
          <a:xfrm>
            <a:off x="3757947" y="1360139"/>
            <a:ext cx="1970085" cy="1965960"/>
            <a:chOff x="0" y="0"/>
            <a:chExt cx="956684" cy="1310816"/>
          </a:xfrm>
        </p:grpSpPr>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56684" cy="1051824"/>
            </a:xfrm>
            <a:prstGeom prst="rect">
              <a:avLst/>
            </a:prstGeom>
            <a:ln>
              <a:noFill/>
            </a:ln>
            <a:effectLst>
              <a:softEdge rad="112500"/>
            </a:effectLst>
          </p:spPr>
        </p:pic>
        <p:sp>
          <p:nvSpPr>
            <p:cNvPr id="34" name="Text Box 2"/>
            <p:cNvSpPr txBox="1">
              <a:spLocks noChangeArrowheads="1"/>
            </p:cNvSpPr>
            <p:nvPr/>
          </p:nvSpPr>
          <p:spPr bwMode="auto">
            <a:xfrm>
              <a:off x="58141" y="1025397"/>
              <a:ext cx="887972" cy="2854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a:effectLst/>
                  <a:latin typeface="Calibri"/>
                  <a:ea typeface="Calibri"/>
                  <a:cs typeface="Times New Roman"/>
                </a:rPr>
                <a:t>Prescribing</a:t>
              </a:r>
            </a:p>
          </p:txBody>
        </p:sp>
      </p:grpSp>
      <p:grpSp>
        <p:nvGrpSpPr>
          <p:cNvPr id="35" name="Group 34"/>
          <p:cNvGrpSpPr/>
          <p:nvPr/>
        </p:nvGrpSpPr>
        <p:grpSpPr>
          <a:xfrm>
            <a:off x="6087025" y="1445671"/>
            <a:ext cx="2036738" cy="1792778"/>
            <a:chOff x="0" y="0"/>
            <a:chExt cx="887730" cy="1210086"/>
          </a:xfrm>
        </p:grpSpPr>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0" y="0"/>
              <a:ext cx="729406" cy="930256"/>
            </a:xfrm>
            <a:prstGeom prst="rect">
              <a:avLst/>
            </a:prstGeom>
            <a:ln>
              <a:noFill/>
            </a:ln>
            <a:effectLst>
              <a:softEdge rad="112500"/>
            </a:effectLst>
          </p:spPr>
        </p:pic>
        <p:sp>
          <p:nvSpPr>
            <p:cNvPr id="37" name="Text Box 2"/>
            <p:cNvSpPr txBox="1">
              <a:spLocks noChangeArrowheads="1"/>
            </p:cNvSpPr>
            <p:nvPr/>
          </p:nvSpPr>
          <p:spPr bwMode="auto">
            <a:xfrm>
              <a:off x="0" y="924971"/>
              <a:ext cx="887730" cy="2851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a:effectLst/>
                  <a:latin typeface="Calibri"/>
                  <a:ea typeface="Calibri"/>
                  <a:cs typeface="Times New Roman"/>
                </a:rPr>
                <a:t>Dispensing</a:t>
              </a:r>
            </a:p>
          </p:txBody>
        </p:sp>
      </p:grpSp>
      <p:grpSp>
        <p:nvGrpSpPr>
          <p:cNvPr id="38" name="Group 37"/>
          <p:cNvGrpSpPr/>
          <p:nvPr/>
        </p:nvGrpSpPr>
        <p:grpSpPr>
          <a:xfrm>
            <a:off x="1421604" y="3487481"/>
            <a:ext cx="1868649" cy="1973501"/>
            <a:chOff x="0" y="0"/>
            <a:chExt cx="1273817" cy="1453526"/>
          </a:xfrm>
        </p:grpSpPr>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853" y="0"/>
              <a:ext cx="940828" cy="1025397"/>
            </a:xfrm>
            <a:prstGeom prst="rect">
              <a:avLst/>
            </a:prstGeom>
            <a:ln>
              <a:noFill/>
            </a:ln>
            <a:effectLst>
              <a:softEdge rad="112500"/>
            </a:effectLst>
          </p:spPr>
        </p:pic>
        <p:sp>
          <p:nvSpPr>
            <p:cNvPr id="40" name="Text Box 2"/>
            <p:cNvSpPr txBox="1">
              <a:spLocks noChangeArrowheads="1"/>
            </p:cNvSpPr>
            <p:nvPr/>
          </p:nvSpPr>
          <p:spPr bwMode="auto">
            <a:xfrm>
              <a:off x="0" y="972541"/>
              <a:ext cx="1273817" cy="48098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a:effectLst/>
                  <a:latin typeface="Calibri"/>
                  <a:ea typeface="Calibri"/>
                  <a:cs typeface="Times New Roman"/>
                </a:rPr>
                <a:t>Preparing for administration</a:t>
              </a:r>
            </a:p>
          </p:txBody>
        </p:sp>
      </p:grpSp>
      <p:grpSp>
        <p:nvGrpSpPr>
          <p:cNvPr id="41" name="Group 40"/>
          <p:cNvGrpSpPr/>
          <p:nvPr/>
        </p:nvGrpSpPr>
        <p:grpSpPr>
          <a:xfrm>
            <a:off x="3670381" y="3487481"/>
            <a:ext cx="2069722" cy="1973501"/>
            <a:chOff x="0" y="0"/>
            <a:chExt cx="1115251" cy="1246675"/>
          </a:xfrm>
        </p:grpSpPr>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088823" cy="872116"/>
            </a:xfrm>
            <a:prstGeom prst="rect">
              <a:avLst/>
            </a:prstGeom>
            <a:ln>
              <a:noFill/>
            </a:ln>
            <a:effectLst>
              <a:softEdge rad="112500"/>
            </a:effectLst>
          </p:spPr>
        </p:pic>
        <p:sp>
          <p:nvSpPr>
            <p:cNvPr id="43" name="Text Box 2"/>
            <p:cNvSpPr txBox="1">
              <a:spLocks noChangeArrowheads="1"/>
            </p:cNvSpPr>
            <p:nvPr/>
          </p:nvSpPr>
          <p:spPr bwMode="auto">
            <a:xfrm>
              <a:off x="0" y="967256"/>
              <a:ext cx="1115251" cy="2794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smtClean="0">
                  <a:effectLst/>
                  <a:latin typeface="Calibri"/>
                  <a:ea typeface="Calibri"/>
                  <a:cs typeface="Times New Roman"/>
                </a:rPr>
                <a:t>Administering</a:t>
              </a:r>
              <a:endParaRPr lang="en-GB" sz="1400" b="1" dirty="0">
                <a:effectLst/>
                <a:latin typeface="Calibri"/>
                <a:ea typeface="Calibri"/>
                <a:cs typeface="Times New Roman"/>
              </a:endParaRPr>
            </a:p>
          </p:txBody>
        </p:sp>
      </p:grpSp>
      <p:grpSp>
        <p:nvGrpSpPr>
          <p:cNvPr id="44" name="Group 43"/>
          <p:cNvGrpSpPr/>
          <p:nvPr/>
        </p:nvGrpSpPr>
        <p:grpSpPr>
          <a:xfrm>
            <a:off x="5999458" y="3553399"/>
            <a:ext cx="1979341" cy="1907583"/>
            <a:chOff x="0" y="0"/>
            <a:chExt cx="1057110" cy="1231532"/>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057110" cy="914400"/>
            </a:xfrm>
            <a:prstGeom prst="rect">
              <a:avLst/>
            </a:prstGeom>
            <a:ln>
              <a:noFill/>
            </a:ln>
            <a:effectLst>
              <a:softEdge rad="112500"/>
            </a:effectLst>
          </p:spPr>
        </p:pic>
        <p:sp>
          <p:nvSpPr>
            <p:cNvPr id="46" name="Text Box 2"/>
            <p:cNvSpPr txBox="1">
              <a:spLocks noChangeArrowheads="1"/>
            </p:cNvSpPr>
            <p:nvPr/>
          </p:nvSpPr>
          <p:spPr bwMode="auto">
            <a:xfrm>
              <a:off x="0" y="930256"/>
              <a:ext cx="1057110" cy="3012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b="1" dirty="0">
                  <a:effectLst/>
                  <a:latin typeface="Calibri"/>
                  <a:ea typeface="Calibri"/>
                  <a:cs typeface="Times New Roman"/>
                </a:rPr>
                <a:t>Missed Dose</a:t>
              </a:r>
            </a:p>
          </p:txBody>
        </p:sp>
      </p:grpSp>
    </p:spTree>
    <p:custDataLst>
      <p:tags r:id="rId1"/>
    </p:custDataLst>
    <p:extLst>
      <p:ext uri="{BB962C8B-B14F-4D97-AF65-F5344CB8AC3E}">
        <p14:creationId xmlns:p14="http://schemas.microsoft.com/office/powerpoint/2010/main" val="3768795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85800" y="2130425"/>
            <a:ext cx="7918648" cy="20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smtClean="0"/>
              <a:t>The following scenarios </a:t>
            </a:r>
            <a:r>
              <a:rPr lang="en-US" sz="3200" b="1" kern="0" dirty="0" smtClean="0">
                <a:solidFill>
                  <a:schemeClr val="tx1"/>
                </a:solidFill>
              </a:rPr>
              <a:t>provide examples of safety information that is reportable to Gilead. </a:t>
            </a:r>
            <a:endParaRPr lang="en-US" sz="3200" b="1" kern="0" dirty="0">
              <a:solidFill>
                <a:schemeClr val="tx1"/>
              </a:solidFill>
            </a:endParaRPr>
          </a:p>
        </p:txBody>
      </p:sp>
      <p:sp>
        <p:nvSpPr>
          <p:cNvPr id="7"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4009931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060848"/>
            <a:ext cx="3017658" cy="319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59632" y="5373216"/>
            <a:ext cx="5112568" cy="923330"/>
          </a:xfrm>
          <a:prstGeom prst="rect">
            <a:avLst/>
          </a:prstGeom>
          <a:solidFill>
            <a:srgbClr val="92D050"/>
          </a:solidFill>
        </p:spPr>
        <p:txBody>
          <a:bodyPr wrap="square" rtlCol="0">
            <a:spAutoFit/>
          </a:bodyPr>
          <a:lstStyle/>
          <a:p>
            <a:r>
              <a:rPr lang="en-US" sz="1800" dirty="0" smtClean="0"/>
              <a:t>Report all hospitalizations to Gilead.  Ask for the reason or diagnosis that caused the hospitalization, if not provided.</a:t>
            </a:r>
            <a:endParaRPr lang="en-US" sz="1800" dirty="0"/>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794607"/>
            <a:ext cx="666948" cy="148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Hospitalization</a:t>
            </a:r>
            <a:endParaRPr lang="en-US" kern="0" dirty="0"/>
          </a:p>
        </p:txBody>
      </p:sp>
      <p:sp>
        <p:nvSpPr>
          <p:cNvPr id="12" name="Oval Callout 11"/>
          <p:cNvSpPr/>
          <p:nvPr>
            <p:custDataLst>
              <p:tags r:id="rId3"/>
            </p:custDataLst>
          </p:nvPr>
        </p:nvSpPr>
        <p:spPr bwMode="auto">
          <a:xfrm flipH="1">
            <a:off x="35493" y="1052736"/>
            <a:ext cx="4968553" cy="2448273"/>
          </a:xfrm>
          <a:prstGeom prst="wedgeEllipseCallout">
            <a:avLst>
              <a:gd name="adj1" fmla="val -68829"/>
              <a:gd name="adj2" fmla="val 1814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noAutofit/>
          </a:bodyPr>
          <a:lstStyle/>
          <a:p>
            <a:pPr algn="ctr"/>
            <a:r>
              <a:rPr lang="en-GB" sz="1800" dirty="0" smtClean="0"/>
              <a:t>I am being treated with a Gilead product.  Last week my blood pressure increased and I had to be hospitalized for one night. </a:t>
            </a:r>
          </a:p>
          <a:p>
            <a:endParaRPr lang="en-GB" sz="1800" dirty="0" smtClean="0"/>
          </a:p>
          <a:p>
            <a:pPr algn="ctr"/>
            <a:r>
              <a:rPr lang="en-GB" sz="1800" dirty="0" smtClean="0"/>
              <a:t>My blood pressure is back to    normal now. </a:t>
            </a:r>
            <a:endParaRPr lang="en-GB" sz="1800" dirty="0"/>
          </a:p>
        </p:txBody>
      </p:sp>
      <p:sp>
        <p:nvSpPr>
          <p:cNvPr id="2" name="TextBox 1"/>
          <p:cNvSpPr txBox="1"/>
          <p:nvPr/>
        </p:nvSpPr>
        <p:spPr>
          <a:xfrm>
            <a:off x="3275856" y="2782404"/>
            <a:ext cx="184731" cy="400110"/>
          </a:xfrm>
          <a:prstGeom prst="rect">
            <a:avLst/>
          </a:prstGeom>
          <a:noFill/>
        </p:spPr>
        <p:txBody>
          <a:bodyPr wrap="none" rtlCol="0">
            <a:spAutoFit/>
          </a:bodyPr>
          <a:lstStyle/>
          <a:p>
            <a:endParaRPr lang="en-US" dirty="0"/>
          </a:p>
        </p:txBody>
      </p:sp>
      <p:sp>
        <p:nvSpPr>
          <p:cNvPr id="15"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Footer Placeholder 2"/>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337843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628800"/>
            <a:ext cx="4032448" cy="400110"/>
          </a:xfrm>
          <a:prstGeom prst="rect">
            <a:avLst/>
          </a:prstGeom>
          <a:noFill/>
        </p:spPr>
        <p:txBody>
          <a:bodyPr wrap="square" rtlCol="0">
            <a:spAutoFit/>
          </a:bodyPr>
          <a:lstStyle/>
          <a:p>
            <a:r>
              <a:rPr lang="en-GB" dirty="0" smtClean="0"/>
              <a:t> </a:t>
            </a:r>
            <a:endParaRPr lang="en-GB" dirty="0"/>
          </a:p>
        </p:txBody>
      </p:sp>
      <p:pic>
        <p:nvPicPr>
          <p:cNvPr id="10" name="Picture 9" descr="Copy of 004004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434" y="1795120"/>
            <a:ext cx="3248103"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95611" y="4221088"/>
            <a:ext cx="4572000" cy="1431161"/>
          </a:xfrm>
          <a:prstGeom prst="rect">
            <a:avLst/>
          </a:prstGeom>
        </p:spPr>
        <p:txBody>
          <a:bodyPr anchor="ctr">
            <a:spAutoFit/>
          </a:bodyPr>
          <a:lstStyle/>
          <a:p>
            <a:pPr algn="ctr" eaLnBrk="1" hangingPunct="1">
              <a:spcBef>
                <a:spcPts val="1800"/>
              </a:spcBef>
            </a:pPr>
            <a:r>
              <a:rPr lang="en-GB" sz="1800" dirty="0"/>
              <a:t>Involves an Event</a:t>
            </a:r>
          </a:p>
          <a:p>
            <a:pPr algn="ctr" eaLnBrk="1" hangingPunct="1">
              <a:spcBef>
                <a:spcPts val="1800"/>
              </a:spcBef>
            </a:pPr>
            <a:r>
              <a:rPr lang="en-GB" sz="1800" dirty="0"/>
              <a:t>Routine visits for standard of care, i.e. bronchial washouts, are not required to be </a:t>
            </a:r>
            <a:r>
              <a:rPr lang="en-GB" sz="1800" dirty="0" smtClean="0"/>
              <a:t>reported.</a:t>
            </a:r>
            <a:endParaRPr lang="en-US" sz="1800" dirty="0"/>
          </a:p>
        </p:txBody>
      </p:sp>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Hospitalization</a:t>
            </a:r>
            <a:endParaRPr lang="en-US" kern="0" dirty="0"/>
          </a:p>
        </p:txBody>
      </p:sp>
      <p:sp>
        <p:nvSpPr>
          <p:cNvPr id="13" name="Text Box 3"/>
          <p:cNvSpPr txBox="1">
            <a:spLocks noChangeArrowheads="1"/>
          </p:cNvSpPr>
          <p:nvPr/>
        </p:nvSpPr>
        <p:spPr bwMode="auto">
          <a:xfrm>
            <a:off x="-39400" y="908720"/>
            <a:ext cx="9075896" cy="103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i="1" dirty="0" smtClean="0">
                <a:solidFill>
                  <a:srgbClr val="FF0000"/>
                </a:solidFill>
              </a:rPr>
              <a:t>&lt;&lt;Please include this slide for all vendors working on Cayston</a:t>
            </a:r>
            <a:r>
              <a:rPr lang="en-GB" sz="2000" i="1" baseline="30000" dirty="0" smtClean="0">
                <a:solidFill>
                  <a:srgbClr val="FF0000"/>
                </a:solidFill>
              </a:rPr>
              <a:t>®</a:t>
            </a:r>
            <a:r>
              <a:rPr lang="en-GB" altLang="en-US" sz="2000" b="1" i="1" dirty="0" smtClean="0">
                <a:solidFill>
                  <a:srgbClr val="FF0000"/>
                </a:solidFill>
              </a:rPr>
              <a:t> solicited programs&gt;&gt;</a:t>
            </a:r>
            <a:endParaRPr lang="en-GB" altLang="en-US" sz="2000" b="1" i="1" dirty="0">
              <a:solidFill>
                <a:srgbClr val="FF0000"/>
              </a:solidFill>
            </a:endParaRPr>
          </a:p>
          <a:p>
            <a:pPr algn="ctr" eaLnBrk="1" hangingPunct="1">
              <a:spcBef>
                <a:spcPct val="0"/>
              </a:spcBef>
              <a:buFontTx/>
              <a:buNone/>
            </a:pPr>
            <a:endParaRPr lang="en-US" altLang="en-US" sz="2000" b="1" i="1" dirty="0">
              <a:solidFill>
                <a:srgbClr val="FF0000"/>
              </a:solidFill>
            </a:endParaRPr>
          </a:p>
        </p:txBody>
      </p:sp>
      <p:sp>
        <p:nvSpPr>
          <p:cNvPr id="15"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1153895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853188"/>
            <a:ext cx="66516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098202" y="5197712"/>
            <a:ext cx="5112568" cy="751568"/>
          </a:xfrm>
          <a:prstGeom prst="rect">
            <a:avLst/>
          </a:prstGeom>
          <a:solidFill>
            <a:srgbClr val="92D050"/>
          </a:solidFill>
        </p:spPr>
        <p:txBody>
          <a:bodyPr wrap="square" rtlCol="0">
            <a:noAutofit/>
          </a:bodyPr>
          <a:lstStyle/>
          <a:p>
            <a:r>
              <a:rPr lang="en-US" sz="1800" dirty="0" smtClean="0"/>
              <a:t>Report events of death to Gilead</a:t>
            </a:r>
            <a:r>
              <a:rPr lang="en-US" sz="1800" dirty="0" smtClean="0">
                <a:solidFill>
                  <a:srgbClr val="FF0000"/>
                </a:solidFill>
              </a:rPr>
              <a:t>. </a:t>
            </a:r>
            <a:r>
              <a:rPr lang="en-US" sz="1800" dirty="0" smtClean="0"/>
              <a:t>Ask for the diagnosis or cause of death, if not provided.</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612" y="1556792"/>
            <a:ext cx="1752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Death</a:t>
            </a:r>
            <a:endParaRPr lang="en-US" kern="0" dirty="0"/>
          </a:p>
        </p:txBody>
      </p:sp>
      <p:sp>
        <p:nvSpPr>
          <p:cNvPr id="14" name="Oval Callout 13"/>
          <p:cNvSpPr/>
          <p:nvPr>
            <p:custDataLst>
              <p:tags r:id="rId4"/>
            </p:custDataLst>
          </p:nvPr>
        </p:nvSpPr>
        <p:spPr bwMode="auto">
          <a:xfrm flipH="1">
            <a:off x="694552" y="1126220"/>
            <a:ext cx="4165477" cy="2859495"/>
          </a:xfrm>
          <a:prstGeom prst="wedgeEllipseCallout">
            <a:avLst>
              <a:gd name="adj1" fmla="val -67152"/>
              <a:gd name="adj2" fmla="val -2567"/>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indent="0">
              <a:buNone/>
            </a:pPr>
            <a:r>
              <a:rPr lang="en-GB" sz="1800" dirty="0"/>
              <a:t>Hi, this is Mrs. Thompson’s daughter. </a:t>
            </a:r>
          </a:p>
          <a:p>
            <a:pPr marL="0" indent="0">
              <a:buNone/>
            </a:pPr>
            <a:r>
              <a:rPr lang="en-GB" sz="1800" dirty="0"/>
              <a:t>I just wanted to inform you that you no longer have to deliver the Gilead product to my father as he passed away this morning. </a:t>
            </a:r>
          </a:p>
        </p:txBody>
      </p:sp>
      <p:sp>
        <p:nvSpPr>
          <p:cNvPr id="15"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17</a:t>
            </a:fld>
            <a:endParaRPr lang="en-US" dirty="0"/>
          </a:p>
        </p:txBody>
      </p:sp>
    </p:spTree>
    <p:custDataLst>
      <p:tags r:id="rId2"/>
    </p:custDataLst>
    <p:extLst>
      <p:ext uri="{BB962C8B-B14F-4D97-AF65-F5344CB8AC3E}">
        <p14:creationId xmlns:p14="http://schemas.microsoft.com/office/powerpoint/2010/main" val="31214075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484783"/>
            <a:ext cx="4068452" cy="3416320"/>
          </a:xfrm>
          <a:prstGeom prst="rect">
            <a:avLst/>
          </a:prstGeom>
          <a:noFill/>
        </p:spPr>
        <p:txBody>
          <a:bodyPr wrap="square" rtlCol="0">
            <a:spAutoFit/>
          </a:bodyPr>
          <a:lstStyle/>
          <a:p>
            <a:r>
              <a:rPr lang="en-US" sz="1800" b="1" dirty="0" smtClean="0"/>
              <a:t>Note:  </a:t>
            </a:r>
            <a:r>
              <a:rPr lang="en-US" sz="1800" dirty="0" smtClean="0"/>
              <a:t>Stopping treatment or discontinuation is </a:t>
            </a:r>
            <a:r>
              <a:rPr lang="en-US" sz="1800" i="1" dirty="0" smtClean="0"/>
              <a:t>only</a:t>
            </a:r>
            <a:r>
              <a:rPr lang="en-US" sz="1800" dirty="0" smtClean="0"/>
              <a:t> reported when there is an associated AE.</a:t>
            </a:r>
          </a:p>
          <a:p>
            <a:endParaRPr lang="en-US" sz="1800" dirty="0"/>
          </a:p>
          <a:p>
            <a:r>
              <a:rPr lang="en-US" sz="1800" b="1" dirty="0" smtClean="0"/>
              <a:t>Beware: </a:t>
            </a:r>
            <a:r>
              <a:rPr lang="en-US" sz="1800" dirty="0" smtClean="0"/>
              <a:t>Are you an organization that closes patient discontinuation files with a notation of “death” or “hospitalized”.</a:t>
            </a:r>
          </a:p>
          <a:p>
            <a:endParaRPr lang="en-US" sz="1800" dirty="0" smtClean="0"/>
          </a:p>
          <a:p>
            <a:r>
              <a:rPr lang="en-US" sz="1800" b="1" dirty="0" smtClean="0"/>
              <a:t>ALERT</a:t>
            </a:r>
            <a:r>
              <a:rPr lang="en-US" sz="1800" dirty="0" smtClean="0"/>
              <a:t> – you must assure a safety report was submitted for every occurrence of death or hospitalization.</a:t>
            </a:r>
            <a:endParaRPr lang="en-US" sz="1800" dirty="0"/>
          </a:p>
        </p:txBody>
      </p:sp>
      <p:grpSp>
        <p:nvGrpSpPr>
          <p:cNvPr id="8" name="Group 7"/>
          <p:cNvGrpSpPr/>
          <p:nvPr/>
        </p:nvGrpSpPr>
        <p:grpSpPr>
          <a:xfrm>
            <a:off x="5004048" y="1592218"/>
            <a:ext cx="3456384" cy="4032448"/>
            <a:chOff x="5148064" y="1772816"/>
            <a:chExt cx="3312368" cy="3922251"/>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802" y="1772816"/>
              <a:ext cx="2446630" cy="244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904367"/>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Discontinuation Due to AE</a:t>
            </a:r>
            <a:endParaRPr lang="en-US" kern="0" dirty="0"/>
          </a:p>
        </p:txBody>
      </p:sp>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18</a:t>
            </a:fld>
            <a:endParaRPr lang="en-US" dirty="0"/>
          </a:p>
        </p:txBody>
      </p:sp>
    </p:spTree>
    <p:custDataLst>
      <p:tags r:id="rId2"/>
    </p:custDataLst>
    <p:extLst>
      <p:ext uri="{BB962C8B-B14F-4D97-AF65-F5344CB8AC3E}">
        <p14:creationId xmlns:p14="http://schemas.microsoft.com/office/powerpoint/2010/main" val="503709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077218"/>
          </a:xfrm>
          <a:solidFill>
            <a:schemeClr val="bg1"/>
          </a:solidFill>
          <a:ln>
            <a:noFill/>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eaLnBrk="1" hangingPunct="1"/>
            <a:r>
              <a:rPr lang="en-GB" sz="3200" dirty="0" smtClean="0">
                <a:solidFill>
                  <a:schemeClr val="tx1"/>
                </a:solidFill>
                <a:latin typeface="Calibri" pitchFamily="34" charset="0"/>
                <a:ea typeface="+mn-ea"/>
                <a:cs typeface="+mn-cs"/>
              </a:rPr>
              <a:t> “</a:t>
            </a:r>
            <a:r>
              <a:rPr lang="en-GB" sz="3200" dirty="0" smtClean="0">
                <a:solidFill>
                  <a:schemeClr val="tx1"/>
                </a:solidFill>
                <a:latin typeface="Calibri" pitchFamily="34" charset="0"/>
              </a:rPr>
              <a:t>But the doctor already knows about the adverse event”: </a:t>
            </a:r>
            <a:r>
              <a:rPr lang="en-GB" sz="3200" dirty="0" smtClean="0">
                <a:solidFill>
                  <a:schemeClr val="tx1"/>
                </a:solidFill>
                <a:latin typeface="Calibri" pitchFamily="34" charset="0"/>
                <a:ea typeface="+mn-ea"/>
                <a:cs typeface="+mn-cs"/>
              </a:rPr>
              <a:t>Do I need to report to Gilead?</a:t>
            </a:r>
            <a:endParaRPr lang="en-GB" sz="3200" dirty="0">
              <a:solidFill>
                <a:schemeClr val="tx1"/>
              </a:solidFill>
              <a:latin typeface="Calibri" pitchFamily="34" charset="0"/>
              <a:ea typeface="+mn-ea"/>
              <a:cs typeface="+mn-cs"/>
            </a:endParaRPr>
          </a:p>
        </p:txBody>
      </p:sp>
      <p:sp>
        <p:nvSpPr>
          <p:cNvPr id="5" name="TextBox 4"/>
          <p:cNvSpPr txBox="1"/>
          <p:nvPr/>
        </p:nvSpPr>
        <p:spPr>
          <a:xfrm>
            <a:off x="251519" y="1916832"/>
            <a:ext cx="4752529" cy="3970318"/>
          </a:xfrm>
          <a:prstGeom prst="rect">
            <a:avLst/>
          </a:prstGeom>
          <a:solidFill>
            <a:srgbClr val="92D050"/>
          </a:solidFill>
        </p:spPr>
        <p:txBody>
          <a:bodyPr wrap="square" rtlCol="0">
            <a:spAutoFit/>
          </a:bodyPr>
          <a:lstStyle/>
          <a:p>
            <a:pPr marL="285750" indent="-285750">
              <a:buFont typeface="Arial" pitchFamily="34" charset="0"/>
              <a:buChar char="•"/>
            </a:pPr>
            <a:r>
              <a:rPr lang="en-US" sz="1800" dirty="0" smtClean="0"/>
              <a:t>If you become aware of any safety information, you should report it to Gilead </a:t>
            </a:r>
            <a:r>
              <a:rPr lang="en-US" sz="1800" b="1" dirty="0" smtClean="0"/>
              <a:t>REGARDLESS</a:t>
            </a:r>
            <a:r>
              <a:rPr lang="en-US" sz="1800" dirty="0" smtClean="0"/>
              <a:t> of whether that safety information has already been reported to the patient’s Doctor.</a:t>
            </a:r>
          </a:p>
          <a:p>
            <a:pPr marL="285750" indent="-285750">
              <a:buFont typeface="Arial" pitchFamily="34" charset="0"/>
              <a:buChar char="•"/>
            </a:pPr>
            <a:endParaRPr lang="en-US" sz="1800" dirty="0"/>
          </a:p>
          <a:p>
            <a:pPr marL="285750" indent="-285750">
              <a:buFont typeface="Arial" pitchFamily="34" charset="0"/>
              <a:buChar char="•"/>
            </a:pPr>
            <a:r>
              <a:rPr lang="en-US" sz="1800" dirty="0" smtClean="0"/>
              <a:t>OR, regardless of whether the safety information has already been reported to a regulatory authority.</a:t>
            </a:r>
          </a:p>
          <a:p>
            <a:endParaRPr lang="en-US" sz="1800" dirty="0" smtClean="0"/>
          </a:p>
          <a:p>
            <a:endParaRPr lang="en-US" sz="1800" dirty="0" smtClean="0"/>
          </a:p>
          <a:p>
            <a:pPr marL="342900" indent="-342900">
              <a:buFont typeface="Arial" pitchFamily="34" charset="0"/>
              <a:buChar char="•"/>
            </a:pPr>
            <a:r>
              <a:rPr lang="en-US" sz="1800" dirty="0" smtClean="0"/>
              <a:t>Take </a:t>
            </a:r>
            <a:r>
              <a:rPr lang="en-US" sz="1800" dirty="0"/>
              <a:t>away message: </a:t>
            </a:r>
            <a:r>
              <a:rPr lang="en-US" sz="1800" b="1" i="1" dirty="0"/>
              <a:t>Always ensure you forward safety information to Gilead</a:t>
            </a:r>
            <a:r>
              <a:rPr lang="en-US" sz="1800" b="1" i="1" dirty="0" smtClean="0"/>
              <a:t>.</a:t>
            </a:r>
            <a:endParaRPr lang="en-US" sz="1800" b="1"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944" y="3356992"/>
            <a:ext cx="3275856" cy="2162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ular Callout 10"/>
          <p:cNvSpPr/>
          <p:nvPr/>
        </p:nvSpPr>
        <p:spPr bwMode="auto">
          <a:xfrm>
            <a:off x="5205560" y="1988840"/>
            <a:ext cx="3275857" cy="707886"/>
          </a:xfrm>
          <a:prstGeom prst="wedgeRectCallout">
            <a:avLst>
              <a:gd name="adj1" fmla="val 24637"/>
              <a:gd name="adj2" fmla="val 12263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I have an AE that I need to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report to Gilead.</a:t>
            </a:r>
          </a:p>
        </p:txBody>
      </p:sp>
      <p:sp>
        <p:nvSpPr>
          <p:cNvPr id="6" name="TextBox 5"/>
          <p:cNvSpPr txBox="1"/>
          <p:nvPr/>
        </p:nvSpPr>
        <p:spPr>
          <a:xfrm>
            <a:off x="3923928" y="1309013"/>
            <a:ext cx="1440160" cy="400110"/>
          </a:xfrm>
          <a:prstGeom prst="rect">
            <a:avLst/>
          </a:prstGeom>
          <a:noFill/>
        </p:spPr>
        <p:txBody>
          <a:bodyPr wrap="square" rtlCol="0">
            <a:spAutoFit/>
          </a:bodyPr>
          <a:lstStyle/>
          <a:p>
            <a:r>
              <a:rPr lang="en-GB" b="1" dirty="0" smtClean="0"/>
              <a:t>YES!</a:t>
            </a:r>
            <a:endParaRPr lang="en-GB" b="1" dirty="0"/>
          </a:p>
        </p:txBody>
      </p:sp>
      <p:sp>
        <p:nvSpPr>
          <p:cNvPr id="14"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Footer Placeholder 2"/>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9047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488366" y="1700808"/>
            <a:ext cx="8280920" cy="3970318"/>
          </a:xfrm>
          <a:prstGeom prst="rect">
            <a:avLst/>
          </a:prstGeom>
          <a:noFill/>
        </p:spPr>
        <p:txBody>
          <a:bodyPr wrap="square" rtlCol="0">
            <a:spAutoFit/>
          </a:bodyPr>
          <a:lstStyle/>
          <a:p>
            <a:pPr marL="285750" indent="-285750">
              <a:buFont typeface="Wingdings" pitchFamily="2" charset="2"/>
              <a:buChar char="§"/>
            </a:pPr>
            <a:r>
              <a:rPr lang="en-GB" sz="2800" dirty="0" smtClean="0"/>
              <a:t>Learning Objectives</a:t>
            </a:r>
          </a:p>
          <a:p>
            <a:endParaRPr lang="en-GB" sz="2800" dirty="0" smtClean="0"/>
          </a:p>
          <a:p>
            <a:pPr marL="285750" indent="-285750">
              <a:buFont typeface="Wingdings" pitchFamily="2" charset="2"/>
              <a:buChar char="§"/>
            </a:pPr>
            <a:r>
              <a:rPr lang="en-GB" sz="2800" dirty="0" smtClean="0"/>
              <a:t>Types of safety information</a:t>
            </a:r>
          </a:p>
          <a:p>
            <a:endParaRPr lang="en-GB" sz="2800" dirty="0" smtClean="0"/>
          </a:p>
          <a:p>
            <a:pPr marL="285750" indent="-285750">
              <a:buFont typeface="Wingdings" pitchFamily="2" charset="2"/>
              <a:buChar char="§"/>
            </a:pPr>
            <a:r>
              <a:rPr lang="en-GB" sz="2800" dirty="0" smtClean="0"/>
              <a:t>Safety information reporting</a:t>
            </a:r>
          </a:p>
          <a:p>
            <a:endParaRPr lang="en-GB" sz="2800" dirty="0" smtClean="0"/>
          </a:p>
          <a:p>
            <a:pPr marL="285750" indent="-285750">
              <a:buFont typeface="Wingdings" pitchFamily="2" charset="2"/>
              <a:buChar char="§"/>
            </a:pPr>
            <a:r>
              <a:rPr lang="en-GB" sz="2800" dirty="0" smtClean="0"/>
              <a:t>Follow-up and Reconciliation</a:t>
            </a:r>
          </a:p>
          <a:p>
            <a:endParaRPr lang="en-GB" sz="2800" dirty="0"/>
          </a:p>
          <a:p>
            <a:pPr marL="285750" indent="-285750">
              <a:buFont typeface="Wingdings" pitchFamily="2" charset="2"/>
              <a:buChar char="§"/>
            </a:pPr>
            <a:r>
              <a:rPr lang="en-GB" sz="2800" dirty="0" smtClean="0"/>
              <a:t>Training requirement</a:t>
            </a:r>
          </a:p>
        </p:txBody>
      </p:sp>
      <p:sp>
        <p:nvSpPr>
          <p:cNvPr id="10" name="Rectangle 2"/>
          <p:cNvSpPr txBox="1">
            <a:spLocks noChangeArrowheads="1"/>
          </p:cNvSpPr>
          <p:nvPr>
            <p:custDataLst>
              <p:tags r:id="rId3"/>
            </p:custDataLst>
          </p:nvPr>
        </p:nvSpPr>
        <p:spPr bwMode="auto">
          <a:xfrm>
            <a:off x="546954"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Course Overview</a:t>
            </a:r>
            <a:endParaRPr lang="en-US" kern="0" dirty="0"/>
          </a:p>
        </p:txBody>
      </p:sp>
      <p:sp>
        <p:nvSpPr>
          <p:cNvPr id="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sz="900" dirty="0" smtClean="0"/>
              <a:t>Safety Information Reporting for Vendors Commissioned for Gilead Sponsored Programs</a:t>
            </a:r>
            <a:endParaRPr lang="en-US" sz="900" dirty="0" smtClean="0"/>
          </a:p>
        </p:txBody>
      </p:sp>
      <p:sp>
        <p:nvSpPr>
          <p:cNvPr id="3" name="Slide Number Placeholder 2"/>
          <p:cNvSpPr>
            <a:spLocks noGrp="1"/>
          </p:cNvSpPr>
          <p:nvPr>
            <p:ph type="sldNum" sz="quarter" idx="12"/>
          </p:nvPr>
        </p:nvSpPr>
        <p:spPr>
          <a:xfrm>
            <a:off x="8776554" y="6237312"/>
            <a:ext cx="233302" cy="476250"/>
          </a:xfrm>
        </p:spPr>
        <p:txBody>
          <a:bodyPr anchor="ctr"/>
          <a:lstStyle/>
          <a:p>
            <a:pPr algn="ctr">
              <a:defRPr/>
            </a:pPr>
            <a:fld id="{5B30A63D-D8AF-4517-9E28-86164946D5BB}" type="slidenum">
              <a:rPr lang="en-US" smtClean="0"/>
              <a:pPr algn="ctr">
                <a:defRPr/>
              </a:pPr>
              <a:t>2</a:t>
            </a:fld>
            <a:endParaRPr lang="en-US" dirty="0"/>
          </a:p>
        </p:txBody>
      </p:sp>
    </p:spTree>
    <p:custDataLst>
      <p:tags r:id="rId1"/>
    </p:custDataLst>
    <p:extLst>
      <p:ext uri="{BB962C8B-B14F-4D97-AF65-F5344CB8AC3E}">
        <p14:creationId xmlns:p14="http://schemas.microsoft.com/office/powerpoint/2010/main" val="2710667058"/>
      </p:ext>
    </p:extLst>
  </p:cSld>
  <p:clrMapOvr>
    <a:masterClrMapping/>
  </p:clrMapOvr>
  <p:transition spd="slow" advTm="92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86" y="1025520"/>
            <a:ext cx="4680520" cy="646331"/>
          </a:xfrm>
          <a:solidFill>
            <a:schemeClr val="bg1"/>
          </a:solidFill>
        </p:spPr>
        <p:txBody>
          <a:bodyPr wrap="square">
            <a:spAutoFit/>
          </a:bodyPr>
          <a:lstStyle/>
          <a:p>
            <a:pPr marL="0" indent="0">
              <a:buNone/>
            </a:pPr>
            <a:r>
              <a:rPr lang="en-GB" sz="1800" dirty="0" smtClean="0"/>
              <a:t>Accidently or intentionally taking more of the medicinal </a:t>
            </a:r>
            <a:r>
              <a:rPr lang="en-GB" sz="1800" dirty="0"/>
              <a:t>product </a:t>
            </a:r>
            <a:r>
              <a:rPr lang="en-GB" sz="1800" dirty="0" smtClean="0"/>
              <a:t>than you should. </a:t>
            </a:r>
            <a:endParaRPr lang="en-GB" sz="1800" dirty="0"/>
          </a:p>
        </p:txBody>
      </p:sp>
      <p:pic>
        <p:nvPicPr>
          <p:cNvPr id="5" name="Picture 6" descr="Copy (2) of j04304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60848"/>
            <a:ext cx="2219700" cy="290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bwMode="auto">
          <a:xfrm>
            <a:off x="4355976" y="2079212"/>
            <a:ext cx="3456384" cy="1687890"/>
          </a:xfrm>
          <a:prstGeom prst="wedgeEllipseCallout">
            <a:avLst>
              <a:gd name="adj1" fmla="val -67773"/>
              <a:gd name="adj2" fmla="val 3062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n-GB" sz="1800" dirty="0"/>
              <a:t>Last week I took two tablets on the same day instead of one. I felt ok afterwards. </a:t>
            </a:r>
          </a:p>
        </p:txBody>
      </p:sp>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Overdose</a:t>
            </a:r>
            <a:endParaRPr lang="en-US" kern="0" dirty="0"/>
          </a:p>
        </p:txBody>
      </p:sp>
      <p:sp>
        <p:nvSpPr>
          <p:cNvPr id="9" name="TextBox 8"/>
          <p:cNvSpPr txBox="1"/>
          <p:nvPr/>
        </p:nvSpPr>
        <p:spPr>
          <a:xfrm>
            <a:off x="2098202" y="5301208"/>
            <a:ext cx="5112568" cy="646331"/>
          </a:xfrm>
          <a:prstGeom prst="rect">
            <a:avLst/>
          </a:prstGeom>
          <a:solidFill>
            <a:srgbClr val="92D050"/>
          </a:solidFill>
        </p:spPr>
        <p:txBody>
          <a:bodyPr wrap="square" rtlCol="0">
            <a:spAutoFit/>
          </a:bodyPr>
          <a:lstStyle/>
          <a:p>
            <a:r>
              <a:rPr lang="en-US" sz="1800" dirty="0" smtClean="0"/>
              <a:t>Although the patient felt okay afterwards, this must be reported to Gilead.</a:t>
            </a:r>
          </a:p>
        </p:txBody>
      </p:sp>
      <p:sp>
        <p:nvSpPr>
          <p:cNvPr id="14"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2722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21</a:t>
            </a:fld>
            <a:endParaRPr lang="en-US" dirty="0"/>
          </a:p>
        </p:txBody>
      </p:sp>
      <p:sp>
        <p:nvSpPr>
          <p:cNvPr id="10" name="Rectangle 2"/>
          <p:cNvSpPr txBox="1">
            <a:spLocks noChangeArrowheads="1"/>
          </p:cNvSpPr>
          <p:nvPr>
            <p:custDataLst>
              <p:tags r:id="rId3"/>
            </p:custDataLst>
          </p:nvPr>
        </p:nvSpPr>
        <p:spPr bwMode="auto">
          <a:xfrm>
            <a:off x="467544" y="212053"/>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Missed Dose</a:t>
            </a:r>
            <a:endParaRPr lang="en-US" kern="0" dirty="0"/>
          </a:p>
        </p:txBody>
      </p:sp>
      <p:pic>
        <p:nvPicPr>
          <p:cNvPr id="12" name="Picture 4" descr="C:\Users\dkeplinger\AppData\Local\Microsoft\Windows\Temporary Internet Files\Content.IE5\9ZOS82VA\AfricanAmericanHealth[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700808"/>
            <a:ext cx="2545097" cy="379865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707904" y="1247067"/>
            <a:ext cx="3791607" cy="2448272"/>
            <a:chOff x="4211960" y="1916832"/>
            <a:chExt cx="3528392" cy="2160240"/>
          </a:xfrm>
        </p:grpSpPr>
        <p:sp>
          <p:nvSpPr>
            <p:cNvPr id="4" name="Oval Callout 3"/>
            <p:cNvSpPr/>
            <p:nvPr/>
          </p:nvSpPr>
          <p:spPr bwMode="auto">
            <a:xfrm>
              <a:off x="4211960" y="1916832"/>
              <a:ext cx="3528392" cy="2160240"/>
            </a:xfrm>
            <a:prstGeom prst="wedgeEllipseCallou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4726360" y="2276872"/>
              <a:ext cx="2797968" cy="1754326"/>
            </a:xfrm>
            <a:prstGeom prst="rect">
              <a:avLst/>
            </a:prstGeom>
            <a:noFill/>
          </p:spPr>
          <p:txBody>
            <a:bodyPr wrap="square" rtlCol="0">
              <a:spAutoFit/>
            </a:bodyPr>
            <a:lstStyle/>
            <a:p>
              <a:r>
                <a:rPr lang="en-GB" sz="1800" dirty="0" smtClean="0"/>
                <a:t>Yesterday I saw a patient who missed their Genvoya</a:t>
              </a:r>
              <a:r>
                <a:rPr lang="en-GB" sz="1800" baseline="30000" dirty="0"/>
                <a:t>®</a:t>
              </a:r>
              <a:r>
                <a:rPr lang="en-GB" sz="1800" dirty="0" smtClean="0"/>
                <a:t> medication on three separate occasions. She said she felt fine.</a:t>
              </a:r>
              <a:endParaRPr lang="en-GB" sz="1800" dirty="0"/>
            </a:p>
          </p:txBody>
        </p:sp>
      </p:grpSp>
      <p:sp>
        <p:nvSpPr>
          <p:cNvPr id="15" name="TextBox 14"/>
          <p:cNvSpPr txBox="1"/>
          <p:nvPr/>
        </p:nvSpPr>
        <p:spPr>
          <a:xfrm>
            <a:off x="4315000" y="4437112"/>
            <a:ext cx="4382144" cy="1477328"/>
          </a:xfrm>
          <a:prstGeom prst="rect">
            <a:avLst/>
          </a:prstGeom>
          <a:solidFill>
            <a:srgbClr val="92D050"/>
          </a:solidFill>
        </p:spPr>
        <p:txBody>
          <a:bodyPr wrap="square" rtlCol="0">
            <a:spAutoFit/>
          </a:bodyPr>
          <a:lstStyle/>
          <a:p>
            <a:r>
              <a:rPr lang="en-US" sz="1800" dirty="0" smtClean="0"/>
              <a:t>Although the patient said she felt fine, this must be reported to Gilead.</a:t>
            </a:r>
          </a:p>
          <a:p>
            <a:endParaRPr lang="en-US" sz="1800" dirty="0"/>
          </a:p>
          <a:p>
            <a:r>
              <a:rPr lang="en-US" sz="1800" dirty="0" smtClean="0"/>
              <a:t>Remember to ask Why the doses were missed and include this in your report.</a:t>
            </a:r>
          </a:p>
        </p:txBody>
      </p:sp>
      <p:pic>
        <p:nvPicPr>
          <p:cNvPr id="16" name="Picture 2" descr="C:\Users\dkeplinger\AppData\Local\Microsoft\Windows\Temporary Internet Files\Content.IE5\ALTECPZA\forgetfu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2492896"/>
            <a:ext cx="1052237" cy="12115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436461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86" y="3860810"/>
            <a:ext cx="3064559" cy="1754326"/>
          </a:xfrm>
          <a:solidFill>
            <a:srgbClr val="92D050"/>
          </a:solidFill>
        </p:spPr>
        <p:txBody>
          <a:bodyPr wrap="square">
            <a:spAutoFit/>
          </a:bodyPr>
          <a:lstStyle/>
          <a:p>
            <a:pPr marL="0" indent="0">
              <a:buNone/>
            </a:pPr>
            <a:r>
              <a:rPr lang="en-GB" sz="1800" dirty="0" smtClean="0"/>
              <a:t>If a product is prescribed outside of the authorized product information with respect to indication, dose, route of administration or patient population. </a:t>
            </a:r>
            <a:endParaRPr lang="en-GB" sz="18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231" y="3429000"/>
            <a:ext cx="216024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bwMode="auto">
          <a:xfrm>
            <a:off x="3163441" y="1556792"/>
            <a:ext cx="3877954" cy="1634490"/>
          </a:xfrm>
          <a:prstGeom prst="wedgeRoundRectCallout">
            <a:avLst>
              <a:gd name="adj1" fmla="val -3908"/>
              <a:gd name="adj2" fmla="val 74156"/>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n-GB" sz="1800" dirty="0"/>
              <a:t>Gilead product is not indicated for use in 3 year old child, however I have been prescribing it for a child and they are doing well with no adverse events</a:t>
            </a:r>
          </a:p>
        </p:txBody>
      </p:sp>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Off-label Use</a:t>
            </a:r>
            <a:endParaRPr lang="en-US" kern="0" dirty="0"/>
          </a:p>
        </p:txBody>
      </p:sp>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4107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4252119"/>
            <a:ext cx="3024337" cy="1200329"/>
          </a:xfrm>
          <a:solidFill>
            <a:srgbClr val="92D050"/>
          </a:solidFill>
        </p:spPr>
        <p:txBody>
          <a:bodyPr wrap="square">
            <a:spAutoFit/>
          </a:bodyPr>
          <a:lstStyle/>
          <a:p>
            <a:pPr marL="0" indent="0">
              <a:buNone/>
            </a:pPr>
            <a:r>
              <a:rPr lang="en-GB" sz="1800" dirty="0" smtClean="0"/>
              <a:t>A report of a situation where the patient hasn’t had the intended effect of the product.</a:t>
            </a:r>
            <a:endParaRPr lang="en-GB" sz="18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708920"/>
            <a:ext cx="3240360" cy="214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Lack of Effect</a:t>
            </a:r>
            <a:endParaRPr lang="en-US" kern="0" dirty="0"/>
          </a:p>
        </p:txBody>
      </p:sp>
      <p:sp>
        <p:nvSpPr>
          <p:cNvPr id="12" name="Rounded Rectangular Callout 11"/>
          <p:cNvSpPr/>
          <p:nvPr/>
        </p:nvSpPr>
        <p:spPr bwMode="auto">
          <a:xfrm>
            <a:off x="4211960" y="1484784"/>
            <a:ext cx="3877954" cy="1021556"/>
          </a:xfrm>
          <a:prstGeom prst="wedgeRoundRectCallout">
            <a:avLst>
              <a:gd name="adj1" fmla="val -48119"/>
              <a:gd name="adj2" fmla="val 109587"/>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en-GB" sz="1800" dirty="0"/>
              <a:t>I have been on the Gilead product for 3 weeks now but with no effect from the drug.  </a:t>
            </a:r>
          </a:p>
        </p:txBody>
      </p:sp>
      <p:sp>
        <p:nvSpPr>
          <p:cNvPr id="14"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22154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lstStyle/>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p:txBody>
      </p:sp>
      <p:sp>
        <p:nvSpPr>
          <p:cNvPr id="5" name="Rectangle 2"/>
          <p:cNvSpPr txBox="1">
            <a:spLocks noChangeArrowheads="1"/>
          </p:cNvSpPr>
          <p:nvPr>
            <p:custDataLst>
              <p:tags r:id="rId3"/>
            </p:custDataLst>
          </p:nvPr>
        </p:nvSpPr>
        <p:spPr bwMode="auto">
          <a:xfrm>
            <a:off x="566656" y="3068960"/>
            <a:ext cx="8229600" cy="831505"/>
          </a:xfrm>
          <a:prstGeom prst="rect">
            <a:avLst/>
          </a:prstGeom>
          <a:solidFill>
            <a:schemeClr val="bg1">
              <a:lumMod val="95000"/>
            </a:schemeClr>
          </a:solidFill>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How to report to Gilead</a:t>
            </a:r>
            <a:endParaRPr lang="en-US" kern="0" dirty="0"/>
          </a:p>
        </p:txBody>
      </p:sp>
      <p:sp>
        <p:nvSpPr>
          <p:cNvPr id="7" name="Rectangle 2"/>
          <p:cNvSpPr txBox="1">
            <a:spLocks noChangeArrowheads="1"/>
          </p:cNvSpPr>
          <p:nvPr>
            <p:custDataLst>
              <p:tags r:id="rId4"/>
            </p:custDataLst>
          </p:nvPr>
        </p:nvSpPr>
        <p:spPr bwMode="auto">
          <a:xfrm>
            <a:off x="566656" y="3068960"/>
            <a:ext cx="8229600" cy="831505"/>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How to report to Gilead</a:t>
            </a:r>
            <a:endParaRPr lang="en-US" kern="0" dirty="0"/>
          </a:p>
        </p:txBody>
      </p:sp>
      <p:sp>
        <p:nvSpPr>
          <p:cNvPr id="10"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687039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sp>
        <p:nvSpPr>
          <p:cNvPr id="10" name="Rectangle 9"/>
          <p:cNvSpPr/>
          <p:nvPr/>
        </p:nvSpPr>
        <p:spPr bwMode="auto">
          <a:xfrm>
            <a:off x="251520" y="1268760"/>
            <a:ext cx="3384376" cy="259228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rPr>
              <a:t>Gilead’s Safety information</a:t>
            </a:r>
            <a:r>
              <a:rPr kumimoji="0" lang="en-GB" sz="1800" b="0" i="0" u="none" strike="noStrike" cap="none" normalizeH="0" dirty="0" smtClean="0">
                <a:ln>
                  <a:noFill/>
                </a:ln>
                <a:solidFill>
                  <a:schemeClr val="tx1"/>
                </a:solidFill>
                <a:effectLst/>
              </a:rPr>
              <a:t> reporting form is:</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dirty="0" smtClean="0">
              <a:ln>
                <a:noFill/>
              </a:ln>
              <a:solidFill>
                <a:schemeClr val="tx1"/>
              </a:solidFill>
              <a:effectLst/>
            </a:endParaRPr>
          </a:p>
          <a:p>
            <a:pPr marL="285750" marR="0" indent="-285750" algn="l" defTabSz="914400" rtl="0" eaLnBrk="1" fontAlgn="base" latinLnBrk="0" hangingPunct="1">
              <a:lnSpc>
                <a:spcPct val="100000"/>
              </a:lnSpc>
              <a:spcBef>
                <a:spcPct val="0"/>
              </a:spcBef>
              <a:spcAft>
                <a:spcPct val="0"/>
              </a:spcAft>
              <a:buClrTx/>
              <a:buSzTx/>
              <a:buFontTx/>
              <a:buChar char="-"/>
              <a:tabLst/>
            </a:pPr>
            <a:r>
              <a:rPr lang="en-GB" sz="1800" dirty="0" smtClean="0"/>
              <a:t>Provided with this training</a:t>
            </a:r>
          </a:p>
          <a:p>
            <a:pPr marL="285750" marR="0" indent="-285750" algn="l" defTabSz="914400" rtl="0" eaLnBrk="1" fontAlgn="base" latinLnBrk="0" hangingPunct="1">
              <a:lnSpc>
                <a:spcPct val="100000"/>
              </a:lnSpc>
              <a:spcBef>
                <a:spcPct val="0"/>
              </a:spcBef>
              <a:spcAft>
                <a:spcPct val="0"/>
              </a:spcAft>
              <a:buClrTx/>
              <a:buSzTx/>
              <a:buFontTx/>
              <a:buChar char="-"/>
              <a:tabLst/>
            </a:pPr>
            <a:r>
              <a:rPr lang="en-GB" sz="1800" dirty="0" smtClean="0"/>
              <a:t>Used to report all safety information to Gilead</a:t>
            </a:r>
          </a:p>
          <a:p>
            <a:pPr marL="285750" marR="0" indent="-285750" algn="l" defTabSz="914400" rtl="0" eaLnBrk="1" fontAlgn="base" latinLnBrk="0" hangingPunct="1">
              <a:lnSpc>
                <a:spcPct val="100000"/>
              </a:lnSpc>
              <a:spcBef>
                <a:spcPct val="0"/>
              </a:spcBef>
              <a:spcAft>
                <a:spcPct val="0"/>
              </a:spcAft>
              <a:buClrTx/>
              <a:buSzTx/>
              <a:buFontTx/>
              <a:buChar char="-"/>
              <a:tabLst/>
            </a:pPr>
            <a:r>
              <a:rPr kumimoji="0" lang="en-GB" sz="1800" b="0" i="0" u="none" strike="noStrike" cap="none" normalizeH="0" baseline="0" dirty="0" smtClean="0">
                <a:ln>
                  <a:noFill/>
                </a:ln>
                <a:solidFill>
                  <a:schemeClr val="tx1"/>
                </a:solidFill>
                <a:effectLst/>
              </a:rPr>
              <a:t>Completed</a:t>
            </a:r>
            <a:r>
              <a:rPr kumimoji="0" lang="en-GB" sz="1800" b="0" i="0" u="none" strike="noStrike" cap="none" normalizeH="0" dirty="0" smtClean="0">
                <a:ln>
                  <a:noFill/>
                </a:ln>
                <a:solidFill>
                  <a:schemeClr val="tx1"/>
                </a:solidFill>
                <a:effectLst/>
              </a:rPr>
              <a:t> electronically or print and write in</a:t>
            </a:r>
            <a:endParaRPr kumimoji="0" lang="en-GB" sz="1800" b="0" i="0" u="none" strike="noStrike" cap="none" normalizeH="0" baseline="0" dirty="0" smtClean="0">
              <a:ln>
                <a:noFill/>
              </a:ln>
              <a:solidFill>
                <a:schemeClr val="tx1"/>
              </a:solidFill>
              <a:effectLst/>
            </a:endParaRPr>
          </a:p>
        </p:txBody>
      </p:sp>
      <p:sp>
        <p:nvSpPr>
          <p:cNvPr id="11" name="Right Arrow 10"/>
          <p:cNvSpPr/>
          <p:nvPr/>
        </p:nvSpPr>
        <p:spPr bwMode="auto">
          <a:xfrm>
            <a:off x="231829" y="4241006"/>
            <a:ext cx="3744416" cy="432048"/>
          </a:xfrm>
          <a:prstGeom prst="right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3" name="TextBox 12"/>
          <p:cNvSpPr txBox="1"/>
          <p:nvPr>
            <p:custDataLst>
              <p:tags r:id="rId3"/>
            </p:custDataLst>
          </p:nvPr>
        </p:nvSpPr>
        <p:spPr>
          <a:xfrm>
            <a:off x="231829" y="4797152"/>
            <a:ext cx="3783798" cy="646331"/>
          </a:xfrm>
          <a:prstGeom prst="rect">
            <a:avLst/>
          </a:prstGeom>
          <a:solidFill>
            <a:srgbClr val="92D050"/>
          </a:solidFill>
        </p:spPr>
        <p:txBody>
          <a:bodyPr wrap="square" rtlCol="0">
            <a:spAutoFit/>
          </a:bodyPr>
          <a:lstStyle/>
          <a:p>
            <a:r>
              <a:rPr lang="en-GB" sz="1800" dirty="0" smtClean="0"/>
              <a:t>If you wish to use your own form, please get agreement from Gilead</a:t>
            </a:r>
          </a:p>
        </p:txBody>
      </p:sp>
      <p:sp>
        <p:nvSpPr>
          <p:cNvPr id="15"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25</a:t>
            </a:fld>
            <a:endParaRPr lang="en-US" dirty="0"/>
          </a:p>
        </p:txBody>
      </p:sp>
      <p:grpSp>
        <p:nvGrpSpPr>
          <p:cNvPr id="7" name="Group 6"/>
          <p:cNvGrpSpPr/>
          <p:nvPr/>
        </p:nvGrpSpPr>
        <p:grpSpPr>
          <a:xfrm>
            <a:off x="4404070" y="1138423"/>
            <a:ext cx="3772300" cy="5162922"/>
            <a:chOff x="4404070" y="1138423"/>
            <a:chExt cx="3772300" cy="5162922"/>
          </a:xfrm>
        </p:grpSpPr>
        <p:grpSp>
          <p:nvGrpSpPr>
            <p:cNvPr id="5" name="Group 4"/>
            <p:cNvGrpSpPr/>
            <p:nvPr/>
          </p:nvGrpSpPr>
          <p:grpSpPr>
            <a:xfrm>
              <a:off x="4404070" y="1138423"/>
              <a:ext cx="3772300" cy="5162922"/>
              <a:chOff x="4404070" y="1138423"/>
              <a:chExt cx="3772300" cy="5162922"/>
            </a:xfrm>
          </p:grpSpPr>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4070" y="1138423"/>
                <a:ext cx="3772300" cy="516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490020" y="1445568"/>
                <a:ext cx="3600400" cy="14401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grpSp>
        <p:sp>
          <p:nvSpPr>
            <p:cNvPr id="6" name="Rectangle 5"/>
            <p:cNvSpPr/>
            <p:nvPr/>
          </p:nvSpPr>
          <p:spPr bwMode="auto">
            <a:xfrm>
              <a:off x="7801320" y="1182628"/>
              <a:ext cx="224980" cy="17226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159731" y="572741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ts val="600"/>
              </a:spcBef>
            </a:pPr>
            <a:r>
              <a:rPr lang="en-US" dirty="0" smtClean="0"/>
              <a:t>Example Date Format: 02-Aug-2015</a:t>
            </a:r>
            <a:endParaRPr lang="en-US" dirty="0"/>
          </a:p>
        </p:txBody>
      </p:sp>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954" y="1484784"/>
            <a:ext cx="8538092" cy="392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a:xfrm>
            <a:off x="1405630" y="6237288"/>
            <a:ext cx="5398618" cy="484187"/>
          </a:xfrm>
        </p:spPr>
        <p:txBody>
          <a:bodyPr anchor="b"/>
          <a:lstStyle/>
          <a:p>
            <a:pPr>
              <a:defRPr/>
            </a:pPr>
            <a:r>
              <a:rPr lang="en-GB" sz="900" dirty="0" smtClean="0"/>
              <a:t>Safety Information Reporting for Vendors Commissioned for Gilead Sponsored Programs</a:t>
            </a:r>
            <a:endParaRPr lang="en-US" sz="9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26</a:t>
            </a:fld>
            <a:endParaRPr lang="en-US" dirty="0"/>
          </a:p>
        </p:txBody>
      </p:sp>
      <p:grpSp>
        <p:nvGrpSpPr>
          <p:cNvPr id="4" name="Group 3"/>
          <p:cNvGrpSpPr/>
          <p:nvPr/>
        </p:nvGrpSpPr>
        <p:grpSpPr>
          <a:xfrm>
            <a:off x="237729" y="1484784"/>
            <a:ext cx="8613394" cy="4032448"/>
            <a:chOff x="237729" y="1484784"/>
            <a:chExt cx="8613394" cy="4032448"/>
          </a:xfrm>
        </p:grpSpPr>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29" y="1484784"/>
              <a:ext cx="861339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1080616" y="2276872"/>
              <a:ext cx="7091784" cy="36004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grpSp>
      <p:sp>
        <p:nvSpPr>
          <p:cNvPr id="14" name="Rectangle 13"/>
          <p:cNvSpPr/>
          <p:nvPr/>
        </p:nvSpPr>
        <p:spPr bwMode="auto">
          <a:xfrm>
            <a:off x="7987230" y="1700808"/>
            <a:ext cx="473202"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4"/>
          <p:cNvSpPr txBox="1">
            <a:spLocks noChangeArrowheads="1"/>
          </p:cNvSpPr>
          <p:nvPr/>
        </p:nvSpPr>
        <p:spPr bwMode="auto">
          <a:xfrm>
            <a:off x="468313" y="3645024"/>
            <a:ext cx="82073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spcBef>
                <a:spcPts val="1200"/>
              </a:spcBef>
              <a:buFont typeface="Wingdings" pitchFamily="2" charset="2"/>
              <a:buChar char="Ø"/>
            </a:pPr>
            <a:r>
              <a:rPr lang="en-US" dirty="0"/>
              <a:t>Only collect </a:t>
            </a:r>
            <a:r>
              <a:rPr lang="en-US" dirty="0" smtClean="0"/>
              <a:t>anonymized </a:t>
            </a:r>
            <a:r>
              <a:rPr lang="en-US" dirty="0"/>
              <a:t>patient information. </a:t>
            </a:r>
          </a:p>
          <a:p>
            <a:pPr marL="342900" indent="-342900" eaLnBrk="1" hangingPunct="1">
              <a:spcBef>
                <a:spcPts val="1200"/>
              </a:spcBef>
              <a:buFont typeface="Wingdings" pitchFamily="2" charset="2"/>
              <a:buChar char="Ø"/>
            </a:pPr>
            <a:r>
              <a:rPr lang="en-US" dirty="0"/>
              <a:t>Do not collect personal details such as the patient’s name or hospital </a:t>
            </a:r>
            <a:r>
              <a:rPr lang="en-US" dirty="0" smtClean="0"/>
              <a:t>medical record number</a:t>
            </a:r>
            <a:r>
              <a:rPr lang="en-US" dirty="0"/>
              <a:t>.</a:t>
            </a:r>
          </a:p>
        </p:txBody>
      </p:sp>
      <p:sp>
        <p:nvSpPr>
          <p:cNvPr id="10"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62" y="2348880"/>
            <a:ext cx="8388424" cy="55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27</a:t>
            </a:fld>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4"/>
          <p:cNvSpPr txBox="1">
            <a:spLocks noChangeArrowheads="1"/>
          </p:cNvSpPr>
          <p:nvPr/>
        </p:nvSpPr>
        <p:spPr bwMode="auto">
          <a:xfrm>
            <a:off x="539686" y="4417648"/>
            <a:ext cx="82073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1200"/>
              </a:spcBef>
            </a:pPr>
            <a:r>
              <a:rPr lang="en-US" dirty="0"/>
              <a:t>Please provide as much information as you can about the drug that the patient was </a:t>
            </a:r>
            <a:r>
              <a:rPr lang="en-US" dirty="0" smtClean="0"/>
              <a:t>taking at the time of the event.</a:t>
            </a:r>
            <a:endParaRPr lang="en-US" dirty="0"/>
          </a:p>
        </p:txBody>
      </p:sp>
      <p:sp>
        <p:nvSpPr>
          <p:cNvPr id="10"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55" y="1988840"/>
            <a:ext cx="8715705" cy="172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4"/>
          <p:cNvSpPr txBox="1">
            <a:spLocks noChangeArrowheads="1"/>
          </p:cNvSpPr>
          <p:nvPr/>
        </p:nvSpPr>
        <p:spPr bwMode="auto">
          <a:xfrm>
            <a:off x="395536" y="4869160"/>
            <a:ext cx="828015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1200"/>
              </a:spcBef>
            </a:pPr>
            <a:r>
              <a:rPr lang="en-US" dirty="0"/>
              <a:t>Please write in the information provided and indicate whether the reporter considers the event to be related to the drug.  </a:t>
            </a:r>
          </a:p>
          <a:p>
            <a:pPr eaLnBrk="1" hangingPunct="1">
              <a:spcBef>
                <a:spcPts val="1200"/>
              </a:spcBef>
            </a:pPr>
            <a:r>
              <a:rPr lang="en-US" dirty="0"/>
              <a:t>Do not fill in your own assessment of relatedness</a:t>
            </a:r>
            <a:r>
              <a:rPr lang="en-US" dirty="0" smtClean="0"/>
              <a:t>.</a:t>
            </a:r>
          </a:p>
          <a:p>
            <a:pPr eaLnBrk="1" hangingPunct="1">
              <a:spcBef>
                <a:spcPts val="1200"/>
              </a:spcBef>
            </a:pPr>
            <a:endParaRPr lang="en-US" dirty="0"/>
          </a:p>
        </p:txBody>
      </p:sp>
      <p:sp>
        <p:nvSpPr>
          <p:cNvPr id="10"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8800"/>
            <a:ext cx="864096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29</a:t>
            </a:fld>
            <a:endParaRPr lang="en-US" dirty="0"/>
          </a:p>
        </p:txBody>
      </p:sp>
      <p:sp>
        <p:nvSpPr>
          <p:cNvPr id="9"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Learning Objectives</a:t>
            </a:r>
            <a:endParaRPr lang="en-US" kern="0" dirty="0"/>
          </a:p>
        </p:txBody>
      </p:sp>
      <p:sp>
        <p:nvSpPr>
          <p:cNvPr id="9" name="TextBox 8"/>
          <p:cNvSpPr txBox="1"/>
          <p:nvPr>
            <p:custDataLst>
              <p:tags r:id="rId3"/>
            </p:custDataLst>
          </p:nvPr>
        </p:nvSpPr>
        <p:spPr>
          <a:xfrm>
            <a:off x="395536" y="1556792"/>
            <a:ext cx="8373750" cy="3970318"/>
          </a:xfrm>
          <a:prstGeom prst="rect">
            <a:avLst/>
          </a:prstGeom>
          <a:noFill/>
          <a:ln>
            <a:solidFill>
              <a:schemeClr val="tx1"/>
            </a:solidFill>
          </a:ln>
        </p:spPr>
        <p:txBody>
          <a:bodyPr wrap="square" rtlCol="0">
            <a:spAutoFit/>
          </a:bodyPr>
          <a:lstStyle/>
          <a:p>
            <a:r>
              <a:rPr lang="en-GB" sz="2800" dirty="0"/>
              <a:t>By the end of this session you will know: </a:t>
            </a:r>
          </a:p>
          <a:p>
            <a:endParaRPr lang="en-GB" sz="2800" dirty="0" smtClean="0"/>
          </a:p>
          <a:p>
            <a:pPr marL="285750" indent="-285750">
              <a:buFont typeface="Wingdings" pitchFamily="2" charset="2"/>
              <a:buChar char="§"/>
            </a:pPr>
            <a:r>
              <a:rPr lang="en-GB" sz="2800" dirty="0" smtClean="0"/>
              <a:t>The legal obligation to report safety information</a:t>
            </a:r>
          </a:p>
          <a:p>
            <a:pPr marL="285750" indent="-285750">
              <a:buFont typeface="Wingdings" pitchFamily="2" charset="2"/>
              <a:buChar char="§"/>
            </a:pPr>
            <a:endParaRPr lang="en-GB" sz="2800" dirty="0"/>
          </a:p>
          <a:p>
            <a:pPr marL="285750" indent="-285750">
              <a:buFont typeface="Wingdings" pitchFamily="2" charset="2"/>
              <a:buChar char="§"/>
            </a:pPr>
            <a:r>
              <a:rPr lang="en-GB" sz="2800" dirty="0" smtClean="0"/>
              <a:t>How to Identify safety information to be reported to Gilead</a:t>
            </a:r>
          </a:p>
          <a:p>
            <a:endParaRPr lang="en-GB" sz="2800" dirty="0"/>
          </a:p>
          <a:p>
            <a:pPr marL="285750" indent="-285750">
              <a:buFont typeface="Wingdings" pitchFamily="2" charset="2"/>
              <a:buChar char="§"/>
            </a:pPr>
            <a:r>
              <a:rPr lang="en-GB" sz="2800" dirty="0" smtClean="0"/>
              <a:t>How, when and where to report safety information to Gilead </a:t>
            </a:r>
            <a:endParaRPr lang="en-GB" sz="2800" dirty="0"/>
          </a:p>
        </p:txBody>
      </p:sp>
      <p:sp>
        <p:nvSpPr>
          <p:cNvPr id="7"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a:t>Safety Information Reporting for Vendors Commissioned for Gilead Sponsored Programs</a:t>
            </a:r>
            <a:endParaRPr lang="en-US" dirty="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2411454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4"/>
          <p:cNvSpPr txBox="1">
            <a:spLocks noChangeArrowheads="1"/>
          </p:cNvSpPr>
          <p:nvPr/>
        </p:nvSpPr>
        <p:spPr bwMode="auto">
          <a:xfrm>
            <a:off x="395536" y="4797152"/>
            <a:ext cx="83888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1200"/>
              </a:spcBef>
            </a:pPr>
            <a:r>
              <a:rPr lang="en-US" dirty="0"/>
              <a:t>Please </a:t>
            </a:r>
            <a:r>
              <a:rPr lang="en-GB" dirty="0"/>
              <a:t>provide Gilead with the contact details of the patient's treating doctor (HCP), if available. If the reporter is a patient ask them to provide the details of their healthcare professional.</a:t>
            </a:r>
          </a:p>
        </p:txBody>
      </p:sp>
      <p:sp>
        <p:nvSpPr>
          <p:cNvPr id="10"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a:t>
            </a:r>
            <a:endParaRPr lang="en-US" kern="0"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 y="1844824"/>
            <a:ext cx="89154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30</a:t>
            </a:fld>
            <a:endParaRPr lang="en-US" dirty="0"/>
          </a:p>
        </p:txBody>
      </p:sp>
      <p:sp>
        <p:nvSpPr>
          <p:cNvPr id="8"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custDataLst>
              <p:tags r:id="rId2"/>
            </p:custDataLst>
          </p:nvPr>
        </p:nvSpPr>
        <p:spPr>
          <a:xfrm>
            <a:off x="938213" y="188640"/>
            <a:ext cx="7267575" cy="647700"/>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latin typeface="+mj-lt"/>
              </a:rPr>
              <a:t>When to Report to Gilead</a:t>
            </a:r>
            <a:endParaRPr lang="en-US" sz="3600" kern="0" dirty="0">
              <a:solidFill>
                <a:schemeClr val="tx1"/>
              </a:solidFill>
              <a:latin typeface="+mj-lt"/>
            </a:endParaRPr>
          </a:p>
        </p:txBody>
      </p:sp>
      <p:sp>
        <p:nvSpPr>
          <p:cNvPr id="9" name="TextBox 8"/>
          <p:cNvSpPr txBox="1"/>
          <p:nvPr>
            <p:custDataLst>
              <p:tags r:id="rId3"/>
            </p:custDataLst>
          </p:nvPr>
        </p:nvSpPr>
        <p:spPr>
          <a:xfrm>
            <a:off x="539552" y="1491467"/>
            <a:ext cx="4667795" cy="3170099"/>
          </a:xfrm>
          <a:prstGeom prst="rect">
            <a:avLst/>
          </a:prstGeom>
          <a:noFill/>
        </p:spPr>
        <p:txBody>
          <a:bodyPr wrap="square" rtlCol="0">
            <a:spAutoFit/>
          </a:bodyPr>
          <a:lstStyle/>
          <a:p>
            <a:pPr marL="342900" indent="-342900">
              <a:buFont typeface="Wingdings" pitchFamily="2" charset="2"/>
              <a:buChar char="Ø"/>
            </a:pPr>
            <a:r>
              <a:rPr lang="en-GB" dirty="0"/>
              <a:t>Report to Gilead within </a:t>
            </a:r>
            <a:r>
              <a:rPr lang="en-GB" dirty="0" smtClean="0"/>
              <a:t>24 hours* of first becoming </a:t>
            </a:r>
            <a:r>
              <a:rPr lang="en-GB" dirty="0"/>
              <a:t>aware of the safety </a:t>
            </a:r>
            <a:r>
              <a:rPr lang="en-GB" dirty="0" smtClean="0"/>
              <a:t>information</a:t>
            </a:r>
            <a:endParaRPr lang="en-GB" dirty="0"/>
          </a:p>
          <a:p>
            <a:endParaRPr lang="en-GB" dirty="0"/>
          </a:p>
          <a:p>
            <a:pPr marL="342900" indent="-342900">
              <a:buFont typeface="Wingdings" pitchFamily="2" charset="2"/>
              <a:buChar char="Ø"/>
            </a:pPr>
            <a:endParaRPr lang="en-GB" dirty="0" smtClean="0"/>
          </a:p>
          <a:p>
            <a:pPr marL="342900" indent="-342900">
              <a:buFont typeface="Wingdings" pitchFamily="2" charset="2"/>
              <a:buChar char="Ø"/>
            </a:pPr>
            <a:r>
              <a:rPr lang="en-GB" dirty="0" smtClean="0"/>
              <a:t>Prompt reporting is critical as Gilead has strict reporting timelines to Regulatory Authorities</a:t>
            </a:r>
          </a:p>
          <a:p>
            <a:endParaRPr lang="en-GB" sz="2000" dirty="0" smtClean="0"/>
          </a:p>
          <a:p>
            <a:pPr marL="342900" indent="-342900">
              <a:buFont typeface="Wingdings" pitchFamily="2" charset="2"/>
              <a:buChar char="Ø"/>
            </a:pPr>
            <a:endParaRPr lang="en-GB" sz="2000"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700808"/>
            <a:ext cx="182070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31</a:t>
            </a:fld>
            <a:endParaRPr lang="en-US" dirty="0"/>
          </a:p>
        </p:txBody>
      </p:sp>
      <p:sp>
        <p:nvSpPr>
          <p:cNvPr id="8"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
        <p:nvSpPr>
          <p:cNvPr id="4" name="Rectangle 3"/>
          <p:cNvSpPr/>
          <p:nvPr/>
        </p:nvSpPr>
        <p:spPr>
          <a:xfrm>
            <a:off x="575556" y="5301208"/>
            <a:ext cx="7992888" cy="338554"/>
          </a:xfrm>
          <a:prstGeom prst="rect">
            <a:avLst/>
          </a:prstGeom>
        </p:spPr>
        <p:txBody>
          <a:bodyPr wrap="square">
            <a:spAutoFit/>
          </a:bodyPr>
          <a:lstStyle/>
          <a:p>
            <a:r>
              <a:rPr lang="en-GB" sz="1600" b="1" dirty="0" smtClean="0">
                <a:solidFill>
                  <a:srgbClr val="C00000"/>
                </a:solidFill>
              </a:rPr>
              <a:t>*Please </a:t>
            </a:r>
            <a:r>
              <a:rPr lang="en-GB" sz="1600" b="1" dirty="0">
                <a:solidFill>
                  <a:srgbClr val="C00000"/>
                </a:solidFill>
              </a:rPr>
              <a:t>report within 24 hours if </a:t>
            </a:r>
            <a:r>
              <a:rPr lang="en-GB" sz="1600" b="1" dirty="0" smtClean="0">
                <a:solidFill>
                  <a:srgbClr val="C00000"/>
                </a:solidFill>
              </a:rPr>
              <a:t>possible, </a:t>
            </a:r>
            <a:r>
              <a:rPr lang="en-GB" sz="1600" b="1" dirty="0">
                <a:solidFill>
                  <a:srgbClr val="C00000"/>
                </a:solidFill>
              </a:rPr>
              <a:t>but no later </a:t>
            </a:r>
            <a:r>
              <a:rPr lang="en-GB" sz="1600" b="1" dirty="0" smtClean="0">
                <a:solidFill>
                  <a:srgbClr val="C00000"/>
                </a:solidFill>
              </a:rPr>
              <a:t>than one business </a:t>
            </a:r>
            <a:r>
              <a:rPr lang="en-GB" sz="1600" b="1" dirty="0">
                <a:solidFill>
                  <a:srgbClr val="C00000"/>
                </a:solidFill>
              </a:rPr>
              <a:t>day. </a:t>
            </a:r>
          </a:p>
        </p:txBody>
      </p:sp>
    </p:spTree>
    <p:custDataLst>
      <p:tags r:id="rId1"/>
    </p:custDataLst>
    <p:extLst>
      <p:ext uri="{BB962C8B-B14F-4D97-AF65-F5344CB8AC3E}">
        <p14:creationId xmlns:p14="http://schemas.microsoft.com/office/powerpoint/2010/main" val="687365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32</a:t>
            </a:fld>
            <a:endParaRPr lang="en-US" dirty="0"/>
          </a:p>
        </p:txBody>
      </p:sp>
      <p:sp>
        <p:nvSpPr>
          <p:cNvPr id="5" name="Rectangle 4"/>
          <p:cNvSpPr/>
          <p:nvPr/>
        </p:nvSpPr>
        <p:spPr>
          <a:xfrm>
            <a:off x="251520" y="1052736"/>
            <a:ext cx="7992888" cy="3600986"/>
          </a:xfrm>
          <a:prstGeom prst="rect">
            <a:avLst/>
          </a:prstGeom>
          <a:ln>
            <a:solidFill>
              <a:schemeClr val="bg1"/>
            </a:solidFill>
          </a:ln>
        </p:spPr>
        <p:txBody>
          <a:bodyPr wrap="square">
            <a:spAutoFit/>
          </a:bodyPr>
          <a:lstStyle/>
          <a:p>
            <a:pPr algn="ctr" eaLnBrk="1" hangingPunct="1"/>
            <a:r>
              <a:rPr lang="en-GB" b="1" i="1" dirty="0">
                <a:solidFill>
                  <a:srgbClr val="FF0000"/>
                </a:solidFill>
              </a:rPr>
              <a:t>&lt;&lt;&lt;&lt;</a:t>
            </a:r>
            <a:r>
              <a:rPr lang="en-GB" b="1" i="1" dirty="0" smtClean="0">
                <a:solidFill>
                  <a:srgbClr val="FF0000"/>
                </a:solidFill>
              </a:rPr>
              <a:t>Trainer instructions&gt;&gt;&gt;</a:t>
            </a:r>
            <a:endParaRPr lang="en-GB" sz="1600" b="1" i="1" dirty="0" smtClean="0">
              <a:solidFill>
                <a:srgbClr val="FF0000"/>
              </a:solidFill>
            </a:endParaRPr>
          </a:p>
          <a:p>
            <a:pPr eaLnBrk="1" hangingPunct="1"/>
            <a:endParaRPr lang="en-GB" sz="1600" dirty="0">
              <a:solidFill>
                <a:srgbClr val="FF0000"/>
              </a:solidFill>
            </a:endParaRPr>
          </a:p>
          <a:p>
            <a:pPr marL="285750" indent="-285750" eaLnBrk="1" hangingPunct="1">
              <a:buFont typeface="Wingdings" pitchFamily="2" charset="2"/>
              <a:buChar char="q"/>
            </a:pPr>
            <a:r>
              <a:rPr lang="en-GB" sz="1600" dirty="0" smtClean="0">
                <a:solidFill>
                  <a:srgbClr val="FF0000"/>
                </a:solidFill>
              </a:rPr>
              <a:t>If training in the US keep slide 33, which has US details for reporting safety information and delete slide 34.</a:t>
            </a:r>
          </a:p>
          <a:p>
            <a:pPr eaLnBrk="1" hangingPunct="1"/>
            <a:endParaRPr lang="en-GB" sz="1600" dirty="0" smtClean="0">
              <a:solidFill>
                <a:srgbClr val="FF0000"/>
              </a:solidFill>
            </a:endParaRPr>
          </a:p>
          <a:p>
            <a:pPr marL="285750" indent="-285750" eaLnBrk="1" hangingPunct="1">
              <a:buFont typeface="Wingdings" pitchFamily="2" charset="2"/>
              <a:buChar char="q"/>
            </a:pPr>
            <a:r>
              <a:rPr lang="en-GB" sz="1600" dirty="0" smtClean="0">
                <a:solidFill>
                  <a:srgbClr val="FF0000"/>
                </a:solidFill>
              </a:rPr>
              <a:t>If you are a PRP or training outside of the US, then delete slide 33 and edit slide 34 with applicable contact information, remove any red text.</a:t>
            </a:r>
          </a:p>
          <a:p>
            <a:pPr marL="285750" indent="-285750" eaLnBrk="1" hangingPunct="1">
              <a:buFont typeface="Wingdings" pitchFamily="2" charset="2"/>
              <a:buChar char="q"/>
            </a:pPr>
            <a:endParaRPr lang="en-GB" sz="1600" i="1" u="sng" dirty="0">
              <a:solidFill>
                <a:srgbClr val="FF0000"/>
              </a:solidFill>
            </a:endParaRPr>
          </a:p>
          <a:p>
            <a:pPr marL="285750" indent="-285750" eaLnBrk="1" hangingPunct="1">
              <a:buFont typeface="Wingdings" pitchFamily="2" charset="2"/>
              <a:buChar char="q"/>
            </a:pPr>
            <a:endParaRPr lang="en-GB" sz="1600" i="1" u="sng" dirty="0" smtClean="0">
              <a:solidFill>
                <a:srgbClr val="FF0000"/>
              </a:solidFill>
            </a:endParaRPr>
          </a:p>
          <a:p>
            <a:pPr algn="ctr"/>
            <a:r>
              <a:rPr lang="en-GB" sz="1600" dirty="0" smtClean="0">
                <a:solidFill>
                  <a:srgbClr val="FF0000"/>
                </a:solidFill>
              </a:rPr>
              <a:t>&lt;Remove this instruction once you have read and understood &gt;</a:t>
            </a:r>
            <a:endParaRPr lang="en-GB" sz="1600" dirty="0">
              <a:solidFill>
                <a:srgbClr val="FF0000"/>
              </a:solidFill>
            </a:endParaRPr>
          </a:p>
          <a:p>
            <a:pPr marL="285750" indent="-285750" eaLnBrk="1" hangingPunct="1">
              <a:buFont typeface="Wingdings" pitchFamily="2" charset="2"/>
              <a:buChar char="q"/>
            </a:pPr>
            <a:endParaRPr lang="en-GB" sz="1600" dirty="0" smtClean="0">
              <a:solidFill>
                <a:srgbClr val="FF0000"/>
              </a:solidFill>
            </a:endParaRPr>
          </a:p>
          <a:p>
            <a:pPr marL="285750" indent="-285750" eaLnBrk="1" hangingPunct="1">
              <a:buFont typeface="Wingdings" pitchFamily="2" charset="2"/>
              <a:buChar char="q"/>
            </a:pPr>
            <a:endParaRPr lang="en-GB" sz="1600" dirty="0" smtClean="0">
              <a:solidFill>
                <a:srgbClr val="FF0000"/>
              </a:solidFill>
            </a:endParaRPr>
          </a:p>
          <a:p>
            <a:pPr eaLnBrk="1" hangingPunct="1"/>
            <a:endParaRPr lang="en-GB" sz="1600" b="1" i="1" u="sng" dirty="0">
              <a:solidFill>
                <a:srgbClr val="FF0000"/>
              </a:solidFill>
            </a:endParaRPr>
          </a:p>
          <a:p>
            <a:pPr eaLnBrk="1" hangingPunct="1"/>
            <a:endParaRPr lang="en-GB" sz="1600" b="1" i="1" dirty="0">
              <a:solidFill>
                <a:srgbClr val="FF0000"/>
              </a:solidFill>
            </a:endParaRPr>
          </a:p>
        </p:txBody>
      </p:sp>
    </p:spTree>
    <p:custDataLst>
      <p:tags r:id="rId1"/>
    </p:custDataLst>
    <p:extLst>
      <p:ext uri="{BB962C8B-B14F-4D97-AF65-F5344CB8AC3E}">
        <p14:creationId xmlns:p14="http://schemas.microsoft.com/office/powerpoint/2010/main" val="358253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450668" y="1137770"/>
            <a:ext cx="40575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600"/>
              </a:spcBef>
              <a:spcAft>
                <a:spcPts val="600"/>
              </a:spcAft>
            </a:pPr>
            <a:r>
              <a:rPr lang="en-US" b="1" dirty="0"/>
              <a:t>Complete the form and send it to Gilead within </a:t>
            </a:r>
            <a:r>
              <a:rPr lang="en-US" b="1" dirty="0" smtClean="0"/>
              <a:t>24 hours</a:t>
            </a:r>
            <a:endParaRPr lang="en-US" b="1" dirty="0"/>
          </a:p>
        </p:txBody>
      </p:sp>
      <p:sp>
        <p:nvSpPr>
          <p:cNvPr id="34823" name="AutoShape 4" descr="https://encrypted-tbn2.gstatic.com/images?q=tbn:ANd9GcQJRxgK6_p33oeyPx5OVydg_LgX1OB_mNNI7elFP_mqLaXY-0Nh"/>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Text Box 5"/>
          <p:cNvSpPr txBox="1">
            <a:spLocks noChangeArrowheads="1"/>
          </p:cNvSpPr>
          <p:nvPr/>
        </p:nvSpPr>
        <p:spPr bwMode="auto">
          <a:xfrm>
            <a:off x="4639886" y="2722819"/>
            <a:ext cx="1847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en-GB" dirty="0"/>
          </a:p>
          <a:p>
            <a:pPr algn="ctr" eaLnBrk="1" hangingPunct="1"/>
            <a:endParaRPr lang="en-GB" dirty="0"/>
          </a:p>
          <a:p>
            <a:pPr algn="ctr" eaLnBrk="1" hangingPunct="1"/>
            <a:endParaRPr lang="en-GB" dirty="0">
              <a:solidFill>
                <a:srgbClr val="FF0000"/>
              </a:solidFill>
            </a:endParaRPr>
          </a:p>
          <a:p>
            <a:pPr algn="ctr" eaLnBrk="1" hangingPunct="1"/>
            <a:endParaRPr lang="en-GB" dirty="0"/>
          </a:p>
          <a:p>
            <a:pPr algn="ctr" eaLnBrk="1" hangingPunct="1"/>
            <a:endParaRPr lang="en-GB" dirty="0"/>
          </a:p>
        </p:txBody>
      </p:sp>
      <p:sp>
        <p:nvSpPr>
          <p:cNvPr id="15" name="Rectangle 2"/>
          <p:cNvSpPr txBox="1">
            <a:spLocks noChangeArrowheads="1"/>
          </p:cNvSpPr>
          <p:nvPr/>
        </p:nvSpPr>
        <p:spPr>
          <a:xfrm>
            <a:off x="1098463" y="312738"/>
            <a:ext cx="7267575" cy="647700"/>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latin typeface="+mj-lt"/>
              </a:rPr>
              <a:t>Reporting Safety Information </a:t>
            </a:r>
            <a:endParaRPr lang="en-US" sz="3600" kern="0" dirty="0">
              <a:solidFill>
                <a:schemeClr val="tx1"/>
              </a:solidFill>
              <a:latin typeface="+mj-lt"/>
            </a:endParaRPr>
          </a:p>
        </p:txBody>
      </p:sp>
      <p:grpSp>
        <p:nvGrpSpPr>
          <p:cNvPr id="6" name="Group 5"/>
          <p:cNvGrpSpPr/>
          <p:nvPr/>
        </p:nvGrpSpPr>
        <p:grpSpPr>
          <a:xfrm>
            <a:off x="1098463" y="2985928"/>
            <a:ext cx="7062741" cy="3691816"/>
            <a:chOff x="933856" y="2401480"/>
            <a:chExt cx="7062741" cy="3691816"/>
          </a:xfrm>
        </p:grpSpPr>
        <p:grpSp>
          <p:nvGrpSpPr>
            <p:cNvPr id="2" name="Group 1"/>
            <p:cNvGrpSpPr/>
            <p:nvPr/>
          </p:nvGrpSpPr>
          <p:grpSpPr>
            <a:xfrm>
              <a:off x="933856" y="2522628"/>
              <a:ext cx="1109889" cy="2994604"/>
              <a:chOff x="1749206" y="2445486"/>
              <a:chExt cx="1109889" cy="2994604"/>
            </a:xfrm>
          </p:grpSpPr>
          <p:pic>
            <p:nvPicPr>
              <p:cNvPr id="348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678" y="2445486"/>
                <a:ext cx="992417" cy="62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3067406"/>
                <a:ext cx="675557" cy="63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2" descr="http://www.psdgraphics.com/file/old-telephone.jpg"/>
              <p:cNvPicPr>
                <a:picLocks noChangeAspect="1" noChangeArrowheads="1"/>
              </p:cNvPicPr>
              <p:nvPr/>
            </p:nvPicPr>
            <p:blipFill>
              <a:blip r:embed="rId6">
                <a:extLst>
                  <a:ext uri="{28A0092B-C50C-407E-A947-70E740481C1C}">
                    <a14:useLocalDpi xmlns:a14="http://schemas.microsoft.com/office/drawing/2010/main" val="0"/>
                  </a:ext>
                </a:extLst>
              </a:blip>
              <a:srcRect t="5763"/>
              <a:stretch>
                <a:fillRect/>
              </a:stretch>
            </p:blipFill>
            <p:spPr bwMode="auto">
              <a:xfrm>
                <a:off x="1749206" y="3915016"/>
                <a:ext cx="992552" cy="55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9415" y="4717823"/>
                <a:ext cx="1055868" cy="7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2019933" y="2401480"/>
              <a:ext cx="5976664" cy="3691816"/>
            </a:xfrm>
            <a:prstGeom prst="rect">
              <a:avLst/>
            </a:prstGeom>
          </p:spPr>
          <p:txBody>
            <a:bodyPr>
              <a:noAutofit/>
            </a:bodyPr>
            <a:lstStyle/>
            <a:p>
              <a:pPr algn="ctr" eaLnBrk="1" hangingPunct="1"/>
              <a:endParaRPr lang="en-GB" sz="1400" b="1" i="1" dirty="0">
                <a:solidFill>
                  <a:srgbClr val="FF0000"/>
                </a:solidFill>
              </a:endParaRPr>
            </a:p>
            <a:p>
              <a:pPr lvl="0" algn="ctr"/>
              <a:r>
                <a:rPr lang="en-US" sz="1800" b="1" dirty="0" smtClean="0">
                  <a:solidFill>
                    <a:srgbClr val="333399"/>
                  </a:solidFill>
                </a:rPr>
                <a:t>Safety_FC@gilead.com</a:t>
              </a:r>
            </a:p>
            <a:p>
              <a:pPr lvl="0" algn="ctr"/>
              <a:endParaRPr lang="en-US" sz="1800" b="1" dirty="0" smtClean="0">
                <a:solidFill>
                  <a:srgbClr val="333399"/>
                </a:solidFill>
              </a:endParaRPr>
            </a:p>
            <a:p>
              <a:pPr lvl="0" algn="ctr">
                <a:lnSpc>
                  <a:spcPct val="150000"/>
                </a:lnSpc>
              </a:pPr>
              <a:r>
                <a:rPr lang="en-US" sz="1800" b="1" dirty="0" smtClean="0">
                  <a:solidFill>
                    <a:srgbClr val="333399"/>
                  </a:solidFill>
                </a:rPr>
                <a:t>Fax</a:t>
              </a:r>
              <a:r>
                <a:rPr lang="en-US" sz="1800" b="1" dirty="0">
                  <a:solidFill>
                    <a:srgbClr val="333399"/>
                  </a:solidFill>
                </a:rPr>
                <a:t>: +1 </a:t>
              </a:r>
              <a:r>
                <a:rPr lang="en-US" sz="1800" b="1" dirty="0" smtClean="0">
                  <a:solidFill>
                    <a:srgbClr val="333399"/>
                  </a:solidFill>
                </a:rPr>
                <a:t>650-522-5477</a:t>
              </a:r>
            </a:p>
            <a:p>
              <a:pPr lvl="0" algn="ctr">
                <a:lnSpc>
                  <a:spcPct val="150000"/>
                </a:lnSpc>
              </a:pPr>
              <a:endParaRPr lang="en-US" sz="1800" b="1" dirty="0" smtClean="0">
                <a:solidFill>
                  <a:srgbClr val="333399"/>
                </a:solidFill>
              </a:endParaRPr>
            </a:p>
            <a:p>
              <a:pPr lvl="0" algn="ctr">
                <a:lnSpc>
                  <a:spcPct val="150000"/>
                </a:lnSpc>
              </a:pPr>
              <a:r>
                <a:rPr lang="en-US" sz="1800" b="1" dirty="0" smtClean="0">
                  <a:solidFill>
                    <a:schemeClr val="accent2"/>
                  </a:solidFill>
                </a:rPr>
                <a:t>      Medical Information     +1 800-GILEAD-5</a:t>
              </a:r>
            </a:p>
            <a:p>
              <a:pPr lvl="0" algn="ctr">
                <a:lnSpc>
                  <a:spcPct val="150000"/>
                </a:lnSpc>
              </a:pPr>
              <a:endParaRPr lang="en-US" sz="1800" dirty="0">
                <a:solidFill>
                  <a:srgbClr val="000000"/>
                </a:solidFill>
              </a:endParaRPr>
            </a:p>
            <a:p>
              <a:pPr algn="ctr">
                <a:lnSpc>
                  <a:spcPct val="150000"/>
                </a:lnSpc>
              </a:pPr>
              <a:r>
                <a:rPr lang="en-US" sz="1800" b="1" dirty="0" smtClean="0">
                  <a:solidFill>
                    <a:srgbClr val="333399"/>
                  </a:solidFill>
                  <a:hlinkClick r:id="rId8"/>
                </a:rPr>
                <a:t> QualityComplaints@gilead.com</a:t>
              </a:r>
              <a:endParaRPr lang="en-US" sz="1800" b="1" dirty="0">
                <a:solidFill>
                  <a:srgbClr val="333399"/>
                </a:solidFill>
              </a:endParaRPr>
            </a:p>
            <a:p>
              <a:pPr algn="ctr" eaLnBrk="1" hangingPunct="1"/>
              <a:endParaRPr lang="en-GB" sz="1800" b="1" dirty="0">
                <a:solidFill>
                  <a:srgbClr val="FF0000"/>
                </a:solidFill>
              </a:endParaRPr>
            </a:p>
            <a:p>
              <a:pPr>
                <a:lnSpc>
                  <a:spcPct val="150000"/>
                </a:lnSpc>
              </a:pPr>
              <a:endParaRPr lang="en-US" sz="1800" dirty="0"/>
            </a:p>
            <a:p>
              <a:pPr lvl="0">
                <a:lnSpc>
                  <a:spcPct val="150000"/>
                </a:lnSpc>
              </a:pPr>
              <a:endParaRPr lang="en-US" sz="1800" dirty="0"/>
            </a:p>
            <a:p>
              <a:pPr lvl="0" algn="ctr"/>
              <a:endParaRPr lang="en-US" sz="1800" b="1" dirty="0">
                <a:solidFill>
                  <a:srgbClr val="333399"/>
                </a:solidFill>
              </a:endParaRPr>
            </a:p>
            <a:p>
              <a:pPr lvl="0" algn="ctr"/>
              <a:endParaRPr lang="en-US" sz="1800" b="1" dirty="0" smtClean="0">
                <a:solidFill>
                  <a:srgbClr val="333399"/>
                </a:solidFill>
              </a:endParaRPr>
            </a:p>
            <a:p>
              <a:pPr lvl="0" algn="ctr"/>
              <a:endParaRPr lang="en-US" sz="1800" b="1" dirty="0">
                <a:solidFill>
                  <a:srgbClr val="333399"/>
                </a:solidFill>
              </a:endParaRPr>
            </a:p>
            <a:p>
              <a:pPr lvl="0" algn="ctr"/>
              <a:endParaRPr lang="en-US" sz="1800" dirty="0"/>
            </a:p>
          </p:txBody>
        </p:sp>
      </p:grpSp>
      <p:sp>
        <p:nvSpPr>
          <p:cNvPr id="4" name="Slide Number Placeholder 3"/>
          <p:cNvSpPr>
            <a:spLocks noGrp="1"/>
          </p:cNvSpPr>
          <p:nvPr>
            <p:ph type="sldNum" sz="quarter" idx="12"/>
          </p:nvPr>
        </p:nvSpPr>
        <p:spPr>
          <a:xfrm>
            <a:off x="6983760" y="6344369"/>
            <a:ext cx="2160240" cy="556853"/>
          </a:xfrm>
        </p:spPr>
        <p:txBody>
          <a:bodyPr/>
          <a:lstStyle/>
          <a:p>
            <a:pPr>
              <a:defRPr/>
            </a:pPr>
            <a:fld id="{56C05B5B-767F-4D77-A745-B283D0C14326}" type="slidenum">
              <a:rPr lang="en-US" smtClean="0"/>
              <a:pPr>
                <a:defRPr/>
              </a:pPr>
              <a:t>33</a:t>
            </a:fld>
            <a:endParaRPr lang="en-US" dirty="0"/>
          </a:p>
        </p:txBody>
      </p:sp>
      <p:pic>
        <p:nvPicPr>
          <p:cNvPr id="21" name="Picture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8184" y="1132466"/>
            <a:ext cx="895275" cy="1036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
        <p:nvSpPr>
          <p:cNvPr id="17"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
        <p:nvSpPr>
          <p:cNvPr id="18" name="Footer Placeholder 5"/>
          <p:cNvSpPr txBox="1">
            <a:spLocks/>
          </p:cNvSpPr>
          <p:nvPr/>
        </p:nvSpPr>
        <p:spPr bwMode="auto">
          <a:xfrm>
            <a:off x="154382" y="6511416"/>
            <a:ext cx="1403647" cy="332656"/>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a:t>v</a:t>
            </a:r>
            <a:r>
              <a:rPr lang="en-GB" sz="1000" dirty="0" smtClean="0"/>
              <a:t>8.0 April 2017</a:t>
            </a:r>
            <a:endParaRPr lang="en-US" sz="1000" dirty="0"/>
          </a:p>
        </p:txBody>
      </p:sp>
      <p:sp>
        <p:nvSpPr>
          <p:cNvPr id="5" name="Rectangle 4"/>
          <p:cNvSpPr/>
          <p:nvPr/>
        </p:nvSpPr>
        <p:spPr>
          <a:xfrm>
            <a:off x="2314866" y="2460745"/>
            <a:ext cx="6466430" cy="646331"/>
          </a:xfrm>
          <a:prstGeom prst="rect">
            <a:avLst/>
          </a:prstGeom>
        </p:spPr>
        <p:txBody>
          <a:bodyPr wrap="square">
            <a:spAutoFit/>
          </a:bodyPr>
          <a:lstStyle/>
          <a:p>
            <a:pPr lvl="0" algn="ctr"/>
            <a:r>
              <a:rPr lang="en-GB" sz="1800" b="1" i="1" u="sng" dirty="0">
                <a:solidFill>
                  <a:srgbClr val="FF0000"/>
                </a:solidFill>
              </a:rPr>
              <a:t>&lt;&lt;&lt;&lt;Trainer notes: use this slide if training to vendors in the US, remove red text after reading &gt;&gt;&gt;&gt;</a:t>
            </a:r>
          </a:p>
        </p:txBody>
      </p:sp>
    </p:spTree>
    <p:custDataLst>
      <p:tags r:id="rId1"/>
    </p:custDataLst>
    <p:extLst>
      <p:ext uri="{BB962C8B-B14F-4D97-AF65-F5344CB8AC3E}">
        <p14:creationId xmlns:p14="http://schemas.microsoft.com/office/powerpoint/2010/main" val="209428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154382" y="1349969"/>
            <a:ext cx="52572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ts val="600"/>
              </a:spcBef>
              <a:spcAft>
                <a:spcPts val="600"/>
              </a:spcAft>
            </a:pPr>
            <a:r>
              <a:rPr lang="en-US" dirty="0"/>
              <a:t>Complete the form and send it to Gilead within </a:t>
            </a:r>
            <a:r>
              <a:rPr lang="en-US" dirty="0" smtClean="0"/>
              <a:t>24 hours</a:t>
            </a:r>
            <a:endParaRPr lang="en-US" dirty="0"/>
          </a:p>
        </p:txBody>
      </p:sp>
      <p:sp>
        <p:nvSpPr>
          <p:cNvPr id="34822" name="AutoShape 2" descr="https://encrypted-tbn3.gstatic.com/images?q=tbn:ANd9GcSPOZULCWE4LBF8pW0b4RLrPn2nH3giErlTaQhhts0tS5zPrIb0z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823" name="AutoShape 4" descr="https://encrypted-tbn2.gstatic.com/images?q=tbn:ANd9GcQJRxgK6_p33oeyPx5OVydg_LgX1OB_mNNI7elFP_mqLaXY-0Nh"/>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2" name="Group 1"/>
          <p:cNvGrpSpPr/>
          <p:nvPr/>
        </p:nvGrpSpPr>
        <p:grpSpPr>
          <a:xfrm>
            <a:off x="703968" y="2864504"/>
            <a:ext cx="1055868" cy="2808803"/>
            <a:chOff x="1529002" y="3084438"/>
            <a:chExt cx="1055868" cy="2808803"/>
          </a:xfrm>
        </p:grpSpPr>
        <p:pic>
          <p:nvPicPr>
            <p:cNvPr id="348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029" y="3084438"/>
              <a:ext cx="992417" cy="62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729" y="3714662"/>
              <a:ext cx="675557" cy="63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6" name="Picture 2" descr="http://www.psdgraphics.com/file/old-telephone.jpg"/>
            <p:cNvPicPr>
              <a:picLocks noChangeAspect="1" noChangeArrowheads="1"/>
            </p:cNvPicPr>
            <p:nvPr/>
          </p:nvPicPr>
          <p:blipFill>
            <a:blip r:embed="rId6">
              <a:extLst>
                <a:ext uri="{28A0092B-C50C-407E-A947-70E740481C1C}">
                  <a14:useLocalDpi xmlns:a14="http://schemas.microsoft.com/office/drawing/2010/main" val="0"/>
                </a:ext>
              </a:extLst>
            </a:blip>
            <a:srcRect t="5763"/>
            <a:stretch>
              <a:fillRect/>
            </a:stretch>
          </p:blipFill>
          <p:spPr bwMode="auto">
            <a:xfrm>
              <a:off x="1587231" y="4592934"/>
              <a:ext cx="992552" cy="55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9002" y="5322311"/>
              <a:ext cx="1055868" cy="57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 Box 5"/>
          <p:cNvSpPr txBox="1">
            <a:spLocks noChangeArrowheads="1"/>
          </p:cNvSpPr>
          <p:nvPr/>
        </p:nvSpPr>
        <p:spPr bwMode="auto">
          <a:xfrm>
            <a:off x="4639886" y="2722819"/>
            <a:ext cx="1847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en-GB" dirty="0"/>
          </a:p>
          <a:p>
            <a:pPr algn="ctr" eaLnBrk="1" hangingPunct="1"/>
            <a:endParaRPr lang="en-GB" dirty="0"/>
          </a:p>
          <a:p>
            <a:pPr algn="ctr" eaLnBrk="1" hangingPunct="1"/>
            <a:endParaRPr lang="en-GB" dirty="0">
              <a:solidFill>
                <a:srgbClr val="FF0000"/>
              </a:solidFill>
            </a:endParaRPr>
          </a:p>
          <a:p>
            <a:pPr algn="ctr" eaLnBrk="1" hangingPunct="1"/>
            <a:endParaRPr lang="en-GB" dirty="0"/>
          </a:p>
          <a:p>
            <a:pPr algn="ctr" eaLnBrk="1" hangingPunct="1"/>
            <a:endParaRPr lang="en-GB" dirty="0"/>
          </a:p>
        </p:txBody>
      </p:sp>
      <p:sp>
        <p:nvSpPr>
          <p:cNvPr id="15" name="Rectangle 2"/>
          <p:cNvSpPr txBox="1">
            <a:spLocks noChangeArrowheads="1"/>
          </p:cNvSpPr>
          <p:nvPr/>
        </p:nvSpPr>
        <p:spPr>
          <a:xfrm>
            <a:off x="938213" y="333341"/>
            <a:ext cx="7267575"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latin typeface="+mj-lt"/>
              </a:rPr>
              <a:t>Reporting Safety Information </a:t>
            </a:r>
            <a:endParaRPr lang="en-US" sz="3600" kern="0" dirty="0">
              <a:solidFill>
                <a:schemeClr val="tx1"/>
              </a:solidFill>
              <a:latin typeface="+mj-lt"/>
            </a:endParaRPr>
          </a:p>
        </p:txBody>
      </p:sp>
      <p:sp>
        <p:nvSpPr>
          <p:cNvPr id="21" name="Text Box 5"/>
          <p:cNvSpPr txBox="1">
            <a:spLocks noChangeArrowheads="1"/>
          </p:cNvSpPr>
          <p:nvPr/>
        </p:nvSpPr>
        <p:spPr bwMode="auto">
          <a:xfrm>
            <a:off x="2010981" y="2996952"/>
            <a:ext cx="638047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dirty="0" smtClean="0">
                <a:solidFill>
                  <a:srgbClr val="FF0000"/>
                </a:solidFill>
              </a:rPr>
              <a:t>Global Safety Contact information</a:t>
            </a:r>
          </a:p>
          <a:p>
            <a:pPr lvl="0" algn="ctr"/>
            <a:r>
              <a:rPr lang="en-US" dirty="0" smtClean="0">
                <a:solidFill>
                  <a:srgbClr val="FF0000"/>
                </a:solidFill>
              </a:rPr>
              <a:t>Safety_FC@gilead.com</a:t>
            </a:r>
          </a:p>
          <a:p>
            <a:pPr algn="ctr" eaLnBrk="1" hangingPunct="1"/>
            <a:endParaRPr lang="en-GB" dirty="0" smtClean="0">
              <a:solidFill>
                <a:srgbClr val="FF0000"/>
              </a:solidFill>
            </a:endParaRPr>
          </a:p>
          <a:p>
            <a:pPr algn="ctr" eaLnBrk="1" hangingPunct="1"/>
            <a:endParaRPr lang="en-GB" i="1" dirty="0" smtClean="0">
              <a:solidFill>
                <a:srgbClr val="FF0000"/>
              </a:solidFill>
            </a:endParaRPr>
          </a:p>
          <a:p>
            <a:pPr algn="ctr" eaLnBrk="1" hangingPunct="1"/>
            <a:r>
              <a:rPr lang="en-GB" sz="1800" b="1" i="1" u="sng" dirty="0" smtClean="0">
                <a:solidFill>
                  <a:srgbClr val="FF0000"/>
                </a:solidFill>
              </a:rPr>
              <a:t>&lt;&lt;&lt;Trainer notes: please </a:t>
            </a:r>
            <a:r>
              <a:rPr lang="en-GB" sz="1800" b="1" i="1" u="sng" dirty="0">
                <a:solidFill>
                  <a:srgbClr val="FF0000"/>
                </a:solidFill>
              </a:rPr>
              <a:t>enter </a:t>
            </a:r>
            <a:r>
              <a:rPr lang="en-GB" sz="1800" b="1" i="1" u="sng" dirty="0" smtClean="0">
                <a:solidFill>
                  <a:srgbClr val="FF0000"/>
                </a:solidFill>
              </a:rPr>
              <a:t>local safety </a:t>
            </a:r>
            <a:r>
              <a:rPr lang="en-GB" sz="1800" b="1" i="1" u="sng" dirty="0">
                <a:solidFill>
                  <a:srgbClr val="FF0000"/>
                </a:solidFill>
              </a:rPr>
              <a:t>reporting details </a:t>
            </a:r>
            <a:r>
              <a:rPr lang="en-GB" sz="1800" b="1" i="1" u="sng" dirty="0" smtClean="0">
                <a:solidFill>
                  <a:srgbClr val="FF0000"/>
                </a:solidFill>
              </a:rPr>
              <a:t>here and </a:t>
            </a:r>
            <a:r>
              <a:rPr lang="en-GB" sz="1800" b="1" i="1" u="sng" dirty="0">
                <a:solidFill>
                  <a:srgbClr val="FF0000"/>
                </a:solidFill>
              </a:rPr>
              <a:t>remove red text after reading </a:t>
            </a:r>
            <a:r>
              <a:rPr lang="en-GB" sz="1800" b="1" i="1" u="sng" dirty="0" smtClean="0">
                <a:solidFill>
                  <a:srgbClr val="FF0000"/>
                </a:solidFill>
              </a:rPr>
              <a:t>&gt;&gt;&gt;&gt;</a:t>
            </a:r>
            <a:endParaRPr lang="en-GB" sz="1800" b="1" i="1" u="sng" dirty="0">
              <a:solidFill>
                <a:srgbClr val="FF0000"/>
              </a:solidFill>
            </a:endParaRPr>
          </a:p>
          <a:p>
            <a:pPr algn="ctr" eaLnBrk="1" hangingPunct="1"/>
            <a:endParaRPr lang="en-GB" b="1" u="sng" dirty="0" smtClean="0">
              <a:solidFill>
                <a:srgbClr val="FF0000"/>
              </a:solidFill>
            </a:endParaRPr>
          </a:p>
          <a:p>
            <a:pPr algn="ctr" eaLnBrk="1" hangingPunct="1"/>
            <a:endParaRPr lang="en-GB" dirty="0"/>
          </a:p>
          <a:p>
            <a:pPr algn="ctr" eaLnBrk="1" hangingPunct="1"/>
            <a:endParaRPr lang="en-GB" dirty="0"/>
          </a:p>
        </p:txBody>
      </p:sp>
      <p:sp>
        <p:nvSpPr>
          <p:cNvPr id="19"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34</a:t>
            </a:fld>
            <a:endParaRPr lang="en-US" dirty="0"/>
          </a:p>
        </p:txBody>
      </p:sp>
      <p:sp>
        <p:nvSpPr>
          <p:cNvPr id="18"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pic>
        <p:nvPicPr>
          <p:cNvPr id="22" name="Picture 2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8931" y="1384788"/>
            <a:ext cx="895275" cy="1036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Tree>
    <p:custDataLst>
      <p:tags r:id="rId1"/>
    </p:custDataLst>
    <p:extLst>
      <p:ext uri="{BB962C8B-B14F-4D97-AF65-F5344CB8AC3E}">
        <p14:creationId xmlns:p14="http://schemas.microsoft.com/office/powerpoint/2010/main" val="3237904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custDataLst>
              <p:tags r:id="rId2"/>
            </p:custDataLst>
          </p:nvPr>
        </p:nvSpPr>
        <p:spPr bwMode="auto">
          <a:xfrm>
            <a:off x="539686" y="140045"/>
            <a:ext cx="8229600" cy="105670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Reporting Acknowledgments</a:t>
            </a:r>
            <a:endParaRPr lang="en-US" kern="0" dirty="0"/>
          </a:p>
        </p:txBody>
      </p:sp>
      <p:sp>
        <p:nvSpPr>
          <p:cNvPr id="8" name="Content Placeholder 1"/>
          <p:cNvSpPr txBox="1">
            <a:spLocks/>
          </p:cNvSpPr>
          <p:nvPr>
            <p:custDataLst>
              <p:tags r:id="rId3"/>
            </p:custDataLst>
          </p:nvPr>
        </p:nvSpPr>
        <p:spPr>
          <a:xfrm>
            <a:off x="457200" y="1772816"/>
            <a:ext cx="8229600" cy="4061048"/>
          </a:xfrm>
          <a:prstGeom prst="rect">
            <a:avLst/>
          </a:prstGeom>
          <a:ln>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
            </a:pPr>
            <a:endParaRPr lang="en-GB" sz="2000" kern="0" dirty="0" smtClean="0"/>
          </a:p>
          <a:p>
            <a:pPr>
              <a:buFont typeface="Wingdings" pitchFamily="2" charset="2"/>
              <a:buChar char="§"/>
            </a:pPr>
            <a:r>
              <a:rPr lang="en-GB" sz="2000" kern="0" dirty="0" smtClean="0"/>
              <a:t>You should receive an acknowledgement from Gilead for each report you send</a:t>
            </a:r>
          </a:p>
          <a:p>
            <a:pPr marL="0" indent="0">
              <a:buFontTx/>
              <a:buNone/>
            </a:pPr>
            <a:endParaRPr lang="en-GB" sz="2000" kern="0" dirty="0" smtClean="0"/>
          </a:p>
          <a:p>
            <a:pPr>
              <a:buFont typeface="Wingdings" pitchFamily="2" charset="2"/>
              <a:buChar char="§"/>
            </a:pPr>
            <a:r>
              <a:rPr lang="en-GB" sz="2000" kern="0" dirty="0" smtClean="0"/>
              <a:t>All acknowledgements will include a Gilead reference number</a:t>
            </a:r>
          </a:p>
          <a:p>
            <a:pPr marL="0" indent="0">
              <a:buFontTx/>
              <a:buNone/>
            </a:pPr>
            <a:endParaRPr lang="en-GB" sz="2000" kern="0" dirty="0" smtClean="0"/>
          </a:p>
          <a:p>
            <a:pPr>
              <a:buFont typeface="Wingdings" pitchFamily="2" charset="2"/>
              <a:buChar char="§"/>
            </a:pPr>
            <a:r>
              <a:rPr lang="en-GB" sz="2000" kern="0" dirty="0" smtClean="0"/>
              <a:t>Enter your Gilead reference number on the Reconciliation report form….</a:t>
            </a:r>
          </a:p>
          <a:p>
            <a:pPr>
              <a:buFont typeface="Wingdings" pitchFamily="2" charset="2"/>
              <a:buChar char="§"/>
            </a:pPr>
            <a:endParaRPr lang="en-GB" sz="2000" kern="0" dirty="0" smtClean="0"/>
          </a:p>
          <a:p>
            <a:pPr marL="0" indent="0">
              <a:buFontTx/>
              <a:buNone/>
            </a:pPr>
            <a:endParaRPr lang="en-GB" sz="2000" kern="0" dirty="0" smtClean="0"/>
          </a:p>
        </p:txBody>
      </p:sp>
      <p:sp>
        <p:nvSpPr>
          <p:cNvPr id="10"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35</a:t>
            </a:fld>
            <a:endParaRPr lang="en-US" dirty="0"/>
          </a:p>
        </p:txBody>
      </p:sp>
      <p:sp>
        <p:nvSpPr>
          <p:cNvPr id="7"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1462341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2"/>
            </p:custDataLst>
          </p:nvPr>
        </p:nvSpPr>
        <p:spPr bwMode="auto">
          <a:xfrm>
            <a:off x="251520" y="140045"/>
            <a:ext cx="864096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sz="2800" kern="0" dirty="0" smtClean="0"/>
              <a:t>SPARC Acknowledgement of Receipt </a:t>
            </a:r>
            <a:endParaRPr lang="en-US" sz="2800" kern="0" dirty="0"/>
          </a:p>
        </p:txBody>
      </p:sp>
      <p:sp>
        <p:nvSpPr>
          <p:cNvPr id="10" name="TextBox 6"/>
          <p:cNvSpPr txBox="1">
            <a:spLocks noChangeArrowheads="1"/>
          </p:cNvSpPr>
          <p:nvPr/>
        </p:nvSpPr>
        <p:spPr bwMode="auto">
          <a:xfrm>
            <a:off x="107950" y="981075"/>
            <a:ext cx="403200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The Acknowledgement of Receipt (AOR) for the safety reports you submit to </a:t>
            </a:r>
            <a:r>
              <a:rPr lang="en-US" altLang="en-US" sz="1400" b="1" dirty="0" smtClean="0">
                <a:solidFill>
                  <a:srgbClr val="FF0000"/>
                </a:solidFill>
              </a:rPr>
              <a:t>&lt;&lt;Safety_FC@gilead.com&gt;&gt; change this address based on region</a:t>
            </a:r>
            <a:r>
              <a:rPr lang="en-US" altLang="en-US" sz="1400" dirty="0" smtClean="0"/>
              <a:t> </a:t>
            </a:r>
            <a:r>
              <a:rPr lang="en-US" altLang="en-US" sz="1400" dirty="0"/>
              <a:t>will come from </a:t>
            </a:r>
            <a:r>
              <a:rPr lang="en-US" altLang="en-US" sz="1400" b="1" dirty="0">
                <a:hlinkClick r:id="rId5"/>
              </a:rPr>
              <a:t>SPARC@gilead.com</a:t>
            </a:r>
            <a:r>
              <a:rPr lang="en-US" altLang="en-US" sz="1400" b="1" dirty="0" smtClean="0"/>
              <a:t>.</a:t>
            </a:r>
          </a:p>
          <a:p>
            <a:pPr eaLnBrk="1" hangingPunct="1">
              <a:spcBef>
                <a:spcPct val="0"/>
              </a:spcBef>
              <a:buFontTx/>
              <a:buNone/>
            </a:pPr>
            <a:endParaRPr lang="en-US" altLang="en-US" sz="1400" b="1" dirty="0"/>
          </a:p>
          <a:p>
            <a:pPr eaLnBrk="1" hangingPunct="1">
              <a:spcBef>
                <a:spcPct val="0"/>
              </a:spcBef>
              <a:buFontTx/>
              <a:buNone/>
            </a:pPr>
            <a:r>
              <a:rPr lang="en-US" altLang="en-US" sz="1400" dirty="0" smtClean="0"/>
              <a:t>The SPARC AOR will contain the Gilead Reference Number (MCN), and every safety report you submit to Gilead will be assigned a separate (MCN).  </a:t>
            </a:r>
          </a:p>
          <a:p>
            <a:pPr eaLnBrk="1" hangingPunct="1">
              <a:spcBef>
                <a:spcPct val="0"/>
              </a:spcBef>
              <a:buFontTx/>
              <a:buNone/>
            </a:pPr>
            <a:endParaRPr lang="en-US" altLang="en-US" sz="1400" dirty="0"/>
          </a:p>
          <a:p>
            <a:pPr eaLnBrk="1" hangingPunct="1">
              <a:spcBef>
                <a:spcPct val="0"/>
              </a:spcBef>
              <a:buFontTx/>
              <a:buNone/>
            </a:pPr>
            <a:r>
              <a:rPr lang="en-US" altLang="en-US" sz="1400" dirty="0" smtClean="0"/>
              <a:t>To be sure you can match the Gilead MCN to the correct report, please include a tracking number for the report on the AE report form. </a:t>
            </a:r>
          </a:p>
          <a:p>
            <a:pPr eaLnBrk="1" hangingPunct="1">
              <a:spcBef>
                <a:spcPct val="0"/>
              </a:spcBef>
              <a:buFontTx/>
              <a:buNone/>
            </a:pPr>
            <a:endParaRPr lang="en-US" altLang="en-US" sz="1400" dirty="0"/>
          </a:p>
          <a:p>
            <a:pPr eaLnBrk="1" hangingPunct="1">
              <a:spcBef>
                <a:spcPct val="0"/>
              </a:spcBef>
              <a:buFontTx/>
              <a:buNone/>
            </a:pPr>
            <a:r>
              <a:rPr lang="en-US" altLang="en-US" sz="1400" dirty="0" smtClean="0"/>
              <a:t>The Gilead MCN</a:t>
            </a:r>
            <a:r>
              <a:rPr lang="en-US" altLang="en-US" sz="1400" b="1" dirty="0" smtClean="0"/>
              <a:t> </a:t>
            </a:r>
            <a:r>
              <a:rPr lang="en-US" altLang="en-US" sz="1400" dirty="0" smtClean="0"/>
              <a:t>will be listed beside the tracking number you provided.  </a:t>
            </a: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dirty="0"/>
              <a:t>Retain the </a:t>
            </a:r>
            <a:r>
              <a:rPr lang="en-US" altLang="en-US" sz="1400" dirty="0" smtClean="0"/>
              <a:t>Gilead MCN as you will need to include it on </a:t>
            </a:r>
            <a:r>
              <a:rPr lang="en-US" altLang="en-US" sz="1400" dirty="0"/>
              <a:t>the reconciliation report form</a:t>
            </a:r>
            <a:r>
              <a:rPr lang="en-US" altLang="en-US" sz="1400" dirty="0" smtClean="0"/>
              <a:t>.</a:t>
            </a:r>
            <a:r>
              <a:rPr lang="en-US" altLang="en-US" sz="1400" b="1" dirty="0" smtClean="0"/>
              <a:t> </a:t>
            </a:r>
          </a:p>
          <a:p>
            <a:pPr eaLnBrk="1" hangingPunct="1">
              <a:spcBef>
                <a:spcPct val="0"/>
              </a:spcBef>
              <a:buFontTx/>
              <a:buNone/>
            </a:pPr>
            <a:endParaRPr lang="en-US" altLang="en-US" sz="1400" b="1" dirty="0"/>
          </a:p>
          <a:p>
            <a:pPr eaLnBrk="1" hangingPunct="1">
              <a:spcBef>
                <a:spcPct val="0"/>
              </a:spcBef>
              <a:buFontTx/>
              <a:buNone/>
            </a:pPr>
            <a:r>
              <a:rPr lang="en-US" altLang="en-US" sz="1400" b="1" u="sng" dirty="0" smtClean="0"/>
              <a:t>Note</a:t>
            </a:r>
            <a:r>
              <a:rPr lang="en-US" altLang="en-US" sz="1400" b="1" dirty="0" smtClean="0"/>
              <a:t>: </a:t>
            </a:r>
            <a:r>
              <a:rPr lang="en-US" altLang="en-US" sz="1400" dirty="0" smtClean="0"/>
              <a:t>For vendors who fax safety reports to Gilead, please include a centralized email address on the AE report form to which the SPARC AOR can be sent</a:t>
            </a:r>
            <a:endParaRPr lang="en-US" altLang="en-US" sz="1400" dirty="0"/>
          </a:p>
        </p:txBody>
      </p:sp>
      <p:sp>
        <p:nvSpPr>
          <p:cNvPr id="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36</a:t>
            </a:fld>
            <a:endParaRPr lang="en-US" dirty="0"/>
          </a:p>
        </p:txBody>
      </p:sp>
      <p:sp>
        <p:nvSpPr>
          <p:cNvPr id="9"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
        <p:nvSpPr>
          <p:cNvPr id="7" name="Rectangular Callout 6"/>
          <p:cNvSpPr/>
          <p:nvPr/>
        </p:nvSpPr>
        <p:spPr bwMode="auto">
          <a:xfrm>
            <a:off x="4355976" y="3535620"/>
            <a:ext cx="1440160" cy="369332"/>
          </a:xfrm>
          <a:prstGeom prst="wedgeRectCallout">
            <a:avLst>
              <a:gd name="adj1" fmla="val 20024"/>
              <a:gd name="adj2" fmla="val -108226"/>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900" dirty="0"/>
              <a:t>Gilead Case Reference Number </a:t>
            </a:r>
            <a:r>
              <a:rPr lang="en-US" sz="900" b="1" dirty="0"/>
              <a:t>(MCN)</a:t>
            </a:r>
          </a:p>
        </p:txBody>
      </p:sp>
      <p:grpSp>
        <p:nvGrpSpPr>
          <p:cNvPr id="27" name="Group 26"/>
          <p:cNvGrpSpPr/>
          <p:nvPr/>
        </p:nvGrpSpPr>
        <p:grpSpPr>
          <a:xfrm>
            <a:off x="4139952" y="981075"/>
            <a:ext cx="4752528" cy="5184229"/>
            <a:chOff x="4139952" y="1219200"/>
            <a:chExt cx="4752528" cy="4658072"/>
          </a:xfrm>
        </p:grpSpPr>
        <p:pic>
          <p:nvPicPr>
            <p:cNvPr id="2" name="Picture 1" descr="image001"/>
            <p:cNvPicPr>
              <a:picLocks noChangeAspect="1" noChangeArrowheads="1"/>
            </p:cNvPicPr>
            <p:nvPr/>
          </p:nvPicPr>
          <p:blipFill rotWithShape="1">
            <a:blip r:embed="rId6">
              <a:extLst>
                <a:ext uri="{28A0092B-C50C-407E-A947-70E740481C1C}">
                  <a14:useLocalDpi xmlns:a14="http://schemas.microsoft.com/office/drawing/2010/main" val="0"/>
                </a:ext>
              </a:extLst>
            </a:blip>
            <a:srcRect t="4863"/>
            <a:stretch/>
          </p:blipFill>
          <p:spPr bwMode="auto">
            <a:xfrm>
              <a:off x="4139952" y="1219200"/>
              <a:ext cx="4752528" cy="465807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76056" y="1597009"/>
              <a:ext cx="1656184" cy="103799"/>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700" dirty="0">
                  <a:solidFill>
                    <a:schemeClr val="tx1"/>
                  </a:solidFill>
                  <a:effectLst/>
                  <a:ea typeface="Calibri"/>
                  <a:cs typeface="Times New Roman"/>
                </a:rPr>
                <a:t>CentalPVteam@vendor.com</a:t>
              </a:r>
            </a:p>
          </p:txBody>
        </p:sp>
      </p:grpSp>
      <p:sp>
        <p:nvSpPr>
          <p:cNvPr id="6" name="Rectangular Callout 5"/>
          <p:cNvSpPr/>
          <p:nvPr/>
        </p:nvSpPr>
        <p:spPr bwMode="auto">
          <a:xfrm>
            <a:off x="4355976" y="3434783"/>
            <a:ext cx="1296144" cy="338554"/>
          </a:xfrm>
          <a:prstGeom prst="wedgeRectCallout">
            <a:avLst>
              <a:gd name="adj1" fmla="val 21804"/>
              <a:gd name="adj2" fmla="val -101281"/>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Gilead Case</a:t>
            </a:r>
            <a:r>
              <a:rPr kumimoji="0" lang="en-US" sz="800" b="0" i="0" u="none" strike="noStrike" cap="none" normalizeH="0" dirty="0" smtClean="0">
                <a:ln>
                  <a:noFill/>
                </a:ln>
                <a:solidFill>
                  <a:schemeClr val="tx1"/>
                </a:solidFill>
                <a:effectLst/>
                <a:latin typeface="Arial" charset="0"/>
              </a:rPr>
              <a:t> Reference Number (MCN)</a:t>
            </a:r>
            <a:endParaRPr kumimoji="0" lang="en-US" sz="800" b="0"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6228184" y="3197066"/>
            <a:ext cx="1332148" cy="338554"/>
          </a:xfrm>
          <a:prstGeom prst="wedgeRectCallout">
            <a:avLst>
              <a:gd name="adj1" fmla="val -59620"/>
              <a:gd name="adj2" fmla="val -49663"/>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Vendor case tracking number</a:t>
            </a:r>
          </a:p>
        </p:txBody>
      </p:sp>
    </p:spTree>
    <p:custDataLst>
      <p:tags r:id="rId1"/>
    </p:custDataLst>
    <p:extLst>
      <p:ext uri="{BB962C8B-B14F-4D97-AF65-F5344CB8AC3E}">
        <p14:creationId xmlns:p14="http://schemas.microsoft.com/office/powerpoint/2010/main" val="1389886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Follow-Up</a:t>
            </a:r>
            <a:endParaRPr lang="en-US" kern="0"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415852"/>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custDataLst>
              <p:tags r:id="rId3"/>
            </p:custDataLst>
          </p:nvPr>
        </p:nvSpPr>
        <p:spPr>
          <a:xfrm>
            <a:off x="457200" y="1196975"/>
            <a:ext cx="5770563" cy="4929188"/>
          </a:xfrm>
          <a:prstGeom prst="rect">
            <a:avLst/>
          </a:prstGeom>
          <a:ln>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itchFamily="2" charset="2"/>
              <a:buChar char="§"/>
              <a:defRPr/>
            </a:pPr>
            <a:r>
              <a:rPr lang="en-US" sz="2000" kern="0" dirty="0" smtClean="0"/>
              <a:t>Gilead may sometimes need additional information to perform medical assessments of safety reports.</a:t>
            </a:r>
          </a:p>
          <a:p>
            <a:pPr eaLnBrk="1" hangingPunct="1">
              <a:buFont typeface="Wingdings" pitchFamily="2" charset="2"/>
              <a:buChar char="§"/>
              <a:defRPr/>
            </a:pPr>
            <a:endParaRPr lang="en-US" sz="2000" kern="0" dirty="0" smtClean="0"/>
          </a:p>
          <a:p>
            <a:pPr eaLnBrk="1" hangingPunct="1">
              <a:buFont typeface="Wingdings" pitchFamily="2" charset="2"/>
              <a:buChar char="§"/>
              <a:defRPr/>
            </a:pPr>
            <a:r>
              <a:rPr lang="en-US" sz="2000" b="1" kern="0" dirty="0" smtClean="0"/>
              <a:t>All follow-up requests will be sent from SPARC</a:t>
            </a:r>
            <a:r>
              <a:rPr lang="en-US" sz="2000" kern="0" dirty="0" smtClean="0"/>
              <a:t>. On receipt of follow-up requests for information we request all  reasonable assistance in providing the information. </a:t>
            </a:r>
          </a:p>
          <a:p>
            <a:pPr eaLnBrk="1" hangingPunct="1">
              <a:buFont typeface="Wingdings" pitchFamily="2" charset="2"/>
              <a:buChar char="§"/>
              <a:defRPr/>
            </a:pPr>
            <a:endParaRPr lang="en-US" sz="2000" kern="0" dirty="0" smtClean="0"/>
          </a:p>
          <a:p>
            <a:pPr eaLnBrk="1" hangingPunct="1">
              <a:buFont typeface="Wingdings" pitchFamily="2" charset="2"/>
              <a:buChar char="§"/>
              <a:defRPr/>
            </a:pPr>
            <a:r>
              <a:rPr lang="en-US" sz="2000" kern="0" dirty="0" smtClean="0"/>
              <a:t>In situations where follow-up is not possible (e.g. when consent is refused by respondent), please include this information on the form to avoid us asking unnecessary questions. </a:t>
            </a:r>
          </a:p>
          <a:p>
            <a:pPr marL="0" indent="0" eaLnBrk="1" hangingPunct="1">
              <a:buFontTx/>
              <a:buNone/>
              <a:defRPr/>
            </a:pPr>
            <a:endParaRPr lang="en-US" kern="0" dirty="0" smtClean="0"/>
          </a:p>
        </p:txBody>
      </p:sp>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37</a:t>
            </a:fld>
            <a:endParaRPr lang="en-US" dirty="0"/>
          </a:p>
        </p:txBody>
      </p:sp>
      <p:sp>
        <p:nvSpPr>
          <p:cNvPr id="9"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593196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14608" y="1684782"/>
            <a:ext cx="2362455" cy="260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4608" y="1717524"/>
            <a:ext cx="2389840" cy="25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Reconciliation</a:t>
            </a:r>
            <a:endParaRPr lang="en-US" kern="0" dirty="0"/>
          </a:p>
        </p:txBody>
      </p:sp>
      <p:sp>
        <p:nvSpPr>
          <p:cNvPr id="10" name="Text Box 6"/>
          <p:cNvSpPr txBox="1">
            <a:spLocks noChangeArrowheads="1"/>
          </p:cNvSpPr>
          <p:nvPr>
            <p:custDataLst>
              <p:tags r:id="rId3"/>
            </p:custDataLst>
          </p:nvPr>
        </p:nvSpPr>
        <p:spPr bwMode="auto">
          <a:xfrm>
            <a:off x="539686" y="1717524"/>
            <a:ext cx="542322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2900" indent="-342900" eaLnBrk="1" hangingPunct="1">
              <a:buFont typeface="Wingdings" pitchFamily="2" charset="2"/>
              <a:buChar char="Ø"/>
              <a:defRPr/>
            </a:pPr>
            <a:r>
              <a:rPr lang="en-US" dirty="0"/>
              <a:t>Reconciliation is a process to ensure all cases have been received by Gilead</a:t>
            </a:r>
          </a:p>
          <a:p>
            <a:pPr algn="ctr" eaLnBrk="1" hangingPunct="1">
              <a:defRPr/>
            </a:pPr>
            <a:endParaRPr lang="en-US" dirty="0"/>
          </a:p>
          <a:p>
            <a:pPr marL="342900" indent="-342900" eaLnBrk="1" hangingPunct="1">
              <a:buFont typeface="Wingdings" pitchFamily="2" charset="2"/>
              <a:buChar char="Ø"/>
              <a:defRPr/>
            </a:pPr>
            <a:r>
              <a:rPr lang="en-US" dirty="0"/>
              <a:t>We use the Gilead reference number (MCN) to reconcile with you</a:t>
            </a:r>
          </a:p>
          <a:p>
            <a:pPr eaLnBrk="1" hangingPunct="1">
              <a:defRPr/>
            </a:pPr>
            <a:endParaRPr lang="en-US" dirty="0"/>
          </a:p>
          <a:p>
            <a:pPr marL="342900" indent="-342900" eaLnBrk="1" hangingPunct="1">
              <a:buFont typeface="Wingdings" pitchFamily="2" charset="2"/>
              <a:buChar char="Ø"/>
              <a:defRPr/>
            </a:pPr>
            <a:r>
              <a:rPr lang="en-US" dirty="0"/>
              <a:t>Reconciliation may be monthly, at an agreed interval based on the project size, or at the end of the project</a:t>
            </a:r>
          </a:p>
          <a:p>
            <a:pPr eaLnBrk="1" hangingPunct="1">
              <a:defRPr/>
            </a:pPr>
            <a:endParaRPr lang="en-US" dirty="0"/>
          </a:p>
          <a:p>
            <a:pPr marL="342900" indent="-342900" eaLnBrk="1" hangingPunct="1">
              <a:buFont typeface="Wingdings" pitchFamily="2" charset="2"/>
              <a:buChar char="Ø"/>
              <a:defRPr/>
            </a:pPr>
            <a:r>
              <a:rPr lang="en-US" dirty="0"/>
              <a:t>There is a specific form to be completed….</a:t>
            </a:r>
          </a:p>
          <a:p>
            <a:pPr eaLnBrk="1" hangingPunct="1"/>
            <a:endParaRPr lang="en-US" dirty="0"/>
          </a:p>
        </p:txBody>
      </p:sp>
      <p:sp>
        <p:nvSpPr>
          <p:cNvPr id="14"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38</a:t>
            </a:fld>
            <a:endParaRPr lang="en-US" dirty="0"/>
          </a:p>
        </p:txBody>
      </p:sp>
      <p:sp>
        <p:nvSpPr>
          <p:cNvPr id="12"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396297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Reconciliation</a:t>
            </a:r>
            <a:endParaRPr lang="en-US" kern="0"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1" y="1196752"/>
            <a:ext cx="4032447" cy="495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39</a:t>
            </a:fld>
            <a:endParaRPr lang="en-US" dirty="0"/>
          </a:p>
        </p:txBody>
      </p:sp>
      <p:sp>
        <p:nvSpPr>
          <p:cNvPr id="9"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13740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lstStyle/>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p:txBody>
      </p:sp>
      <p:sp>
        <p:nvSpPr>
          <p:cNvPr id="5" name="Rectangle 2"/>
          <p:cNvSpPr txBox="1">
            <a:spLocks noChangeArrowheads="1"/>
          </p:cNvSpPr>
          <p:nvPr>
            <p:custDataLst>
              <p:tags r:id="rId3"/>
            </p:custDataLst>
          </p:nvPr>
        </p:nvSpPr>
        <p:spPr bwMode="auto">
          <a:xfrm>
            <a:off x="566656" y="2653207"/>
            <a:ext cx="8229600" cy="831505"/>
          </a:xfrm>
          <a:prstGeom prst="rect">
            <a:avLst/>
          </a:prstGeom>
          <a:solidFill>
            <a:schemeClr val="bg1">
              <a:lumMod val="95000"/>
            </a:schemeClr>
          </a:solidFill>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Types of Safety Information</a:t>
            </a:r>
            <a:endParaRPr lang="en-US" kern="0" dirty="0"/>
          </a:p>
        </p:txBody>
      </p:sp>
      <p:sp>
        <p:nvSpPr>
          <p:cNvPr id="9" name="Rectangle 2"/>
          <p:cNvSpPr txBox="1">
            <a:spLocks noChangeArrowheads="1"/>
          </p:cNvSpPr>
          <p:nvPr>
            <p:custDataLst>
              <p:tags r:id="rId4"/>
            </p:custDataLst>
          </p:nvPr>
        </p:nvSpPr>
        <p:spPr bwMode="auto">
          <a:xfrm>
            <a:off x="560182" y="2653207"/>
            <a:ext cx="8229600" cy="831505"/>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Types of Safety Information</a:t>
            </a:r>
            <a:endParaRPr lang="en-US" kern="0" dirty="0"/>
          </a:p>
        </p:txBody>
      </p:sp>
      <p:sp>
        <p:nvSpPr>
          <p:cNvPr id="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57959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custDataLst>
              <p:tags r:id="rId2"/>
            </p:custDataLst>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Ø"/>
            </a:pPr>
            <a:r>
              <a:rPr lang="en-GB" sz="2800" kern="0" dirty="0" smtClean="0"/>
              <a:t>Ensure all staff involved in the program complete this training </a:t>
            </a:r>
          </a:p>
          <a:p>
            <a:pPr>
              <a:buFont typeface="Wingdings" pitchFamily="2" charset="2"/>
              <a:buChar char="Ø"/>
            </a:pPr>
            <a:endParaRPr lang="en-GB" sz="2800" kern="0" dirty="0" smtClean="0"/>
          </a:p>
          <a:p>
            <a:pPr>
              <a:buFont typeface="Wingdings" pitchFamily="2" charset="2"/>
              <a:buChar char="Ø"/>
            </a:pPr>
            <a:r>
              <a:rPr lang="en-GB" sz="2800" kern="0" dirty="0" smtClean="0"/>
              <a:t>Staff must be trained prior to working on a Gilead project</a:t>
            </a:r>
          </a:p>
          <a:p>
            <a:pPr>
              <a:buFont typeface="Wingdings" pitchFamily="2" charset="2"/>
              <a:buChar char="Ø"/>
            </a:pPr>
            <a:endParaRPr lang="en-GB" sz="2800" kern="0" dirty="0"/>
          </a:p>
          <a:p>
            <a:pPr>
              <a:buFont typeface="Wingdings" pitchFamily="2" charset="2"/>
              <a:buChar char="Ø"/>
            </a:pPr>
            <a:r>
              <a:rPr lang="en-GB" sz="2800" kern="0" dirty="0" smtClean="0"/>
              <a:t>Annual refresher training is required</a:t>
            </a:r>
            <a:endParaRPr lang="en-GB" sz="2800" kern="0" dirty="0"/>
          </a:p>
        </p:txBody>
      </p:sp>
      <p:sp>
        <p:nvSpPr>
          <p:cNvPr id="6"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Training Requirements</a:t>
            </a:r>
            <a:endParaRPr lang="en-US" kern="0" dirty="0"/>
          </a:p>
        </p:txBody>
      </p:sp>
      <p:sp>
        <p:nvSpPr>
          <p:cNvPr id="9"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4" name="Slide Number Placeholder 3"/>
          <p:cNvSpPr>
            <a:spLocks noGrp="1"/>
          </p:cNvSpPr>
          <p:nvPr>
            <p:ph type="sldNum" sz="quarter" idx="12"/>
          </p:nvPr>
        </p:nvSpPr>
        <p:spPr/>
        <p:txBody>
          <a:bodyPr/>
          <a:lstStyle/>
          <a:p>
            <a:pPr>
              <a:defRPr/>
            </a:pPr>
            <a:fld id="{56C05B5B-767F-4D77-A745-B283D0C14326}" type="slidenum">
              <a:rPr lang="en-US" smtClean="0"/>
              <a:pPr>
                <a:defRPr/>
              </a:pPr>
              <a:t>40</a:t>
            </a:fld>
            <a:endParaRPr lang="en-US" dirty="0"/>
          </a:p>
        </p:txBody>
      </p:sp>
      <p:sp>
        <p:nvSpPr>
          <p:cNvPr id="7"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1026231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199" y="1052735"/>
            <a:ext cx="2217877" cy="1318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Training Documentation</a:t>
            </a:r>
            <a:endParaRPr lang="en-US" kern="0" dirty="0"/>
          </a:p>
        </p:txBody>
      </p:sp>
      <p:sp>
        <p:nvSpPr>
          <p:cNvPr id="15" name="Text Box 2"/>
          <p:cNvSpPr txBox="1">
            <a:spLocks noChangeArrowheads="1"/>
          </p:cNvSpPr>
          <p:nvPr>
            <p:custDataLst>
              <p:tags r:id="rId3"/>
            </p:custDataLst>
          </p:nvPr>
        </p:nvSpPr>
        <p:spPr bwMode="auto">
          <a:xfrm>
            <a:off x="418244" y="1412776"/>
            <a:ext cx="5233876" cy="4093428"/>
          </a:xfrm>
          <a:prstGeom prst="rect">
            <a:avLst/>
          </a:prstGeom>
          <a:noFill/>
          <a:ln w="9525" algn="ctr">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dirty="0" smtClean="0"/>
              <a:t>Complete the appropriate training documentation:</a:t>
            </a:r>
          </a:p>
          <a:p>
            <a:pPr eaLnBrk="1" hangingPunct="1"/>
            <a:endParaRPr lang="en-US" dirty="0"/>
          </a:p>
          <a:p>
            <a:pPr marL="1085850" lvl="1" indent="-342900" eaLnBrk="1" hangingPunct="1">
              <a:buFont typeface="Arial" panose="020B0604020202020204" pitchFamily="34" charset="0"/>
              <a:buChar char="•"/>
            </a:pPr>
            <a:r>
              <a:rPr lang="en-US" dirty="0"/>
              <a:t>Training certificate</a:t>
            </a:r>
          </a:p>
          <a:p>
            <a:pPr marL="1485900" lvl="2" indent="-342900" eaLnBrk="1" hangingPunct="1">
              <a:buFont typeface="Arial" panose="020B0604020202020204" pitchFamily="34" charset="0"/>
              <a:buChar char="•"/>
            </a:pPr>
            <a:r>
              <a:rPr lang="en-US" dirty="0"/>
              <a:t>Include the attendee name, signature, and date of course completion</a:t>
            </a:r>
            <a:r>
              <a:rPr lang="en-US" dirty="0" smtClean="0"/>
              <a:t>.</a:t>
            </a:r>
          </a:p>
          <a:p>
            <a:pPr lvl="2" indent="0" eaLnBrk="1" hangingPunct="1"/>
            <a:endParaRPr lang="en-US" dirty="0"/>
          </a:p>
          <a:p>
            <a:pPr marL="1085850" lvl="1" indent="-342900" eaLnBrk="1" hangingPunct="1">
              <a:buFont typeface="Arial" panose="020B0604020202020204" pitchFamily="34" charset="0"/>
              <a:buChar char="•"/>
            </a:pPr>
            <a:r>
              <a:rPr lang="en-US" dirty="0" smtClean="0"/>
              <a:t>Training attendance record or equivalent</a:t>
            </a:r>
          </a:p>
          <a:p>
            <a:pPr lvl="2" indent="0" eaLnBrk="1" hangingPunct="1"/>
            <a:endParaRPr lang="en-US" dirty="0"/>
          </a:p>
          <a:p>
            <a:pPr eaLnBrk="1" hangingPunct="1"/>
            <a:r>
              <a:rPr lang="en-US" dirty="0" smtClean="0"/>
              <a:t>File locally so it is available to Gilead upon request or for audit and inspection purposes</a:t>
            </a:r>
            <a:endParaRPr lang="en-US" dirty="0"/>
          </a:p>
        </p:txBody>
      </p:sp>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7991" y="4168196"/>
            <a:ext cx="1713820" cy="1925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4" name="Slide Number Placeholder 3"/>
          <p:cNvSpPr>
            <a:spLocks noGrp="1"/>
          </p:cNvSpPr>
          <p:nvPr>
            <p:ph type="sldNum" sz="quarter" idx="12"/>
          </p:nvPr>
        </p:nvSpPr>
        <p:spPr/>
        <p:txBody>
          <a:bodyPr/>
          <a:lstStyle/>
          <a:p>
            <a:pPr>
              <a:defRPr/>
            </a:pPr>
            <a:fld id="{56C05B5B-767F-4D77-A745-B283D0C14326}" type="slidenum">
              <a:rPr lang="en-US" smtClean="0"/>
              <a:pPr>
                <a:defRPr/>
              </a:pPr>
              <a:t>41</a:t>
            </a:fld>
            <a:endParaRPr lang="en-US" dirty="0"/>
          </a:p>
        </p:txBody>
      </p:sp>
      <p:sp>
        <p:nvSpPr>
          <p:cNvPr id="10"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199" y="2636912"/>
            <a:ext cx="2397087" cy="1314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1730375" y="3105834"/>
            <a:ext cx="568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GB" sz="3600" kern="0" dirty="0">
                <a:solidFill>
                  <a:schemeClr val="tx1"/>
                </a:solidFill>
                <a:latin typeface="+mn-lt"/>
              </a:rPr>
              <a:t>Quiz</a:t>
            </a:r>
            <a:endParaRPr lang="en-US" sz="3600" kern="0" dirty="0">
              <a:solidFill>
                <a:schemeClr val="tx1"/>
              </a:solidFill>
              <a:latin typeface="+mn-lt"/>
            </a:endParaRPr>
          </a:p>
        </p:txBody>
      </p:sp>
      <p:sp>
        <p:nvSpPr>
          <p:cNvPr id="9"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42</a:t>
            </a:fld>
            <a:endParaRPr lang="en-US" dirty="0"/>
          </a:p>
        </p:txBody>
      </p:sp>
      <p:sp>
        <p:nvSpPr>
          <p:cNvPr id="6"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798"/>
            <a:ext cx="6840760" cy="1569660"/>
          </a:xfrm>
          <a:prstGeom prst="rect">
            <a:avLst/>
          </a:prstGeom>
          <a:noFill/>
        </p:spPr>
        <p:txBody>
          <a:bodyPr wrap="square" rtlCol="0">
            <a:spAutoFit/>
          </a:bodyPr>
          <a:lstStyle/>
          <a:p>
            <a:r>
              <a:rPr lang="en-GB" sz="2400" dirty="0" smtClean="0"/>
              <a:t>Except for the headache I get when I take my Sovaldi</a:t>
            </a:r>
            <a:r>
              <a:rPr lang="en-GB" sz="2400" baseline="30000" dirty="0"/>
              <a:t>®</a:t>
            </a:r>
            <a:r>
              <a:rPr lang="en-GB" sz="2400" dirty="0" smtClean="0"/>
              <a:t> tablet, the treatment is working really well.  I remember my friend telling me people usually get kidney problems with Sovaldi</a:t>
            </a:r>
            <a:r>
              <a:rPr lang="en-GB" sz="2400" baseline="30000" dirty="0"/>
              <a:t>®</a:t>
            </a:r>
            <a:r>
              <a:rPr lang="en-GB" sz="2400" dirty="0" smtClean="0"/>
              <a:t>.</a:t>
            </a:r>
            <a:endParaRPr lang="en-GB" sz="2400" dirty="0"/>
          </a:p>
        </p:txBody>
      </p:sp>
      <p:sp>
        <p:nvSpPr>
          <p:cNvPr id="10"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What to report?</a:t>
            </a:r>
            <a:endParaRPr lang="en-GB" sz="3600" kern="0" dirty="0">
              <a:solidFill>
                <a:schemeClr val="tx1"/>
              </a:solidFill>
            </a:endParaRPr>
          </a:p>
        </p:txBody>
      </p:sp>
      <p:pic>
        <p:nvPicPr>
          <p:cNvPr id="2051" name="Picture 3" descr="http://www.gilead.com/~/media/images/medicine-images-with-transparent-padding/gs7977_siloreflect_rgb_layer.png?h=63&amp;la=en&amp;w=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4365103"/>
            <a:ext cx="16383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ilead.com/~/media/images/product%20logo%20images/sovaldi_dose_rgb.jpg?h=39&amp;la=en&amp;w=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501008"/>
            <a:ext cx="1755254" cy="50824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4" name="Slide Number Placeholder 3"/>
          <p:cNvSpPr>
            <a:spLocks noGrp="1"/>
          </p:cNvSpPr>
          <p:nvPr>
            <p:ph type="sldNum" sz="quarter" idx="12"/>
          </p:nvPr>
        </p:nvSpPr>
        <p:spPr/>
        <p:txBody>
          <a:bodyPr/>
          <a:lstStyle/>
          <a:p>
            <a:pPr>
              <a:defRPr/>
            </a:pPr>
            <a:fld id="{56C05B5B-767F-4D77-A745-B283D0C14326}" type="slidenum">
              <a:rPr lang="en-US" smtClean="0"/>
              <a:pPr>
                <a:defRPr/>
              </a:pPr>
              <a:t>43</a:t>
            </a:fld>
            <a:endParaRPr lang="en-US" dirty="0"/>
          </a:p>
        </p:txBody>
      </p:sp>
      <p:sp>
        <p:nvSpPr>
          <p:cNvPr id="9"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628800"/>
            <a:ext cx="3600400" cy="3354765"/>
          </a:xfrm>
          <a:prstGeom prst="rect">
            <a:avLst/>
          </a:prstGeom>
          <a:noFill/>
        </p:spPr>
        <p:txBody>
          <a:bodyPr wrap="square" rtlCol="0">
            <a:spAutoFit/>
          </a:bodyPr>
          <a:lstStyle/>
          <a:p>
            <a:endParaRPr lang="en-GB" sz="2400" dirty="0" smtClean="0"/>
          </a:p>
          <a:p>
            <a:r>
              <a:rPr lang="en-GB" sz="2400" dirty="0" smtClean="0"/>
              <a:t>My 3-year old daughter has been treated with Cayston</a:t>
            </a:r>
            <a:r>
              <a:rPr lang="en-GB" sz="2400" baseline="30000" dirty="0"/>
              <a:t>®</a:t>
            </a:r>
            <a:r>
              <a:rPr lang="en-GB" sz="2400" dirty="0" smtClean="0"/>
              <a:t> for a week now with no adverse event at all.  We are really happy the treatment is working well. </a:t>
            </a:r>
          </a:p>
          <a:p>
            <a:endParaRPr lang="en-GB"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988840"/>
            <a:ext cx="3608598" cy="240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Reportable?</a:t>
            </a:r>
            <a:endParaRPr lang="en-GB" sz="3600" kern="0" dirty="0">
              <a:solidFill>
                <a:schemeClr val="tx1"/>
              </a:solidFill>
            </a:endParaRPr>
          </a:p>
        </p:txBody>
      </p:sp>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4" name="Slide Number Placeholder 3"/>
          <p:cNvSpPr>
            <a:spLocks noGrp="1"/>
          </p:cNvSpPr>
          <p:nvPr>
            <p:ph type="sldNum" sz="quarter" idx="12"/>
          </p:nvPr>
        </p:nvSpPr>
        <p:spPr/>
        <p:txBody>
          <a:bodyPr/>
          <a:lstStyle/>
          <a:p>
            <a:pPr>
              <a:defRPr/>
            </a:pPr>
            <a:fld id="{56C05B5B-767F-4D77-A745-B283D0C14326}" type="slidenum">
              <a:rPr lang="en-US" smtClean="0"/>
              <a:pPr>
                <a:defRPr/>
              </a:pPr>
              <a:t>44</a:t>
            </a:fld>
            <a:endParaRPr lang="en-US" dirty="0"/>
          </a:p>
        </p:txBody>
      </p:sp>
      <p:sp>
        <p:nvSpPr>
          <p:cNvPr id="8"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14761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7170"/>
                                        </p:tgtEl>
                                      </p:cBhvr>
                                    </p:animEffect>
                                    <p:set>
                                      <p:cBhvr>
                                        <p:cTn id="10" dur="1" fill="hold">
                                          <p:stCondLst>
                                            <p:cond delay="1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2061626"/>
            <a:ext cx="7272808" cy="3170099"/>
          </a:xfrm>
          <a:prstGeom prst="rect">
            <a:avLst/>
          </a:prstGeom>
          <a:noFill/>
        </p:spPr>
        <p:txBody>
          <a:bodyPr wrap="square" rtlCol="0">
            <a:spAutoFit/>
          </a:bodyPr>
          <a:lstStyle>
            <a:defPPr>
              <a:defRPr lang="en-US"/>
            </a:defPPr>
            <a:lvl1pPr marL="342900" indent="-342900">
              <a:buFont typeface="Wingdings" pitchFamily="2" charset="2"/>
              <a:buChar char="Ø"/>
              <a:defRPr sz="3200"/>
            </a:lvl1pPr>
          </a:lstStyle>
          <a:p>
            <a:r>
              <a:rPr lang="en-GB" sz="2800" dirty="0" smtClean="0"/>
              <a:t>Off-label use</a:t>
            </a:r>
          </a:p>
          <a:p>
            <a:endParaRPr lang="en-GB" sz="2800" dirty="0" smtClean="0"/>
          </a:p>
          <a:p>
            <a:r>
              <a:rPr lang="en-GB" sz="2800" dirty="0" smtClean="0"/>
              <a:t>Cayston</a:t>
            </a:r>
            <a:r>
              <a:rPr lang="en-GB" sz="2800" baseline="30000" dirty="0"/>
              <a:t>®</a:t>
            </a:r>
            <a:r>
              <a:rPr lang="en-GB" sz="2800" dirty="0" smtClean="0"/>
              <a:t> </a:t>
            </a:r>
            <a:r>
              <a:rPr lang="en-GB" sz="2800" dirty="0"/>
              <a:t>is approved for patients 7 years and </a:t>
            </a:r>
            <a:r>
              <a:rPr lang="en-GB" sz="2800" dirty="0" smtClean="0"/>
              <a:t>older</a:t>
            </a:r>
          </a:p>
          <a:p>
            <a:endParaRPr lang="en-GB" sz="2800" dirty="0"/>
          </a:p>
          <a:p>
            <a:r>
              <a:rPr lang="en-GB" sz="2800" dirty="0" smtClean="0"/>
              <a:t>Needs to be reported to Gilead</a:t>
            </a:r>
            <a:endParaRPr lang="en-GB" sz="2800" dirty="0"/>
          </a:p>
          <a:p>
            <a:endParaRPr lang="en-GB" dirty="0"/>
          </a:p>
        </p:txBody>
      </p:sp>
      <p:sp>
        <p:nvSpPr>
          <p:cNvPr id="2" name="TextBox 1"/>
          <p:cNvSpPr txBox="1"/>
          <p:nvPr/>
        </p:nvSpPr>
        <p:spPr>
          <a:xfrm flipH="1">
            <a:off x="3671900" y="188640"/>
            <a:ext cx="2011514" cy="523220"/>
          </a:xfrm>
          <a:prstGeom prst="rect">
            <a:avLst/>
          </a:prstGeom>
          <a:noFill/>
        </p:spPr>
        <p:txBody>
          <a:bodyPr wrap="square" rtlCol="0">
            <a:spAutoFit/>
          </a:bodyPr>
          <a:lstStyle/>
          <a:p>
            <a:pPr algn="ctr"/>
            <a:r>
              <a:rPr lang="en-US" sz="2800" b="1" dirty="0" smtClean="0"/>
              <a:t>Answers</a:t>
            </a:r>
            <a:endParaRPr lang="en-US" sz="2800" b="1" dirty="0"/>
          </a:p>
        </p:txBody>
      </p:sp>
      <p:sp>
        <p:nvSpPr>
          <p:cNvPr id="10"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Answers</a:t>
            </a:r>
            <a:endParaRPr lang="en-GB" sz="3600" kern="0" dirty="0">
              <a:solidFill>
                <a:schemeClr val="tx1"/>
              </a:solidFill>
            </a:endParaRPr>
          </a:p>
        </p:txBody>
      </p:sp>
      <p:sp>
        <p:nvSpPr>
          <p:cNvPr id="12"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4" name="Slide Number Placeholder 3"/>
          <p:cNvSpPr>
            <a:spLocks noGrp="1"/>
          </p:cNvSpPr>
          <p:nvPr>
            <p:ph type="sldNum" sz="quarter" idx="12"/>
          </p:nvPr>
        </p:nvSpPr>
        <p:spPr/>
        <p:txBody>
          <a:bodyPr/>
          <a:lstStyle/>
          <a:p>
            <a:pPr>
              <a:defRPr/>
            </a:pPr>
            <a:fld id="{56C05B5B-767F-4D77-A745-B283D0C14326}" type="slidenum">
              <a:rPr lang="en-US" smtClean="0"/>
              <a:pPr>
                <a:defRPr/>
              </a:pPr>
              <a:t>45</a:t>
            </a:fld>
            <a:endParaRPr lang="en-US" dirty="0"/>
          </a:p>
        </p:txBody>
      </p:sp>
      <p:sp>
        <p:nvSpPr>
          <p:cNvPr id="8"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362369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Grp="1" noChangeArrowheads="1"/>
          </p:cNvSpPr>
          <p:nvPr>
            <p:ph idx="1"/>
          </p:nvPr>
        </p:nvSpPr>
        <p:spPr>
          <a:xfrm>
            <a:off x="971600" y="1700808"/>
            <a:ext cx="4680520" cy="1569660"/>
          </a:xfrm>
          <a:prstGeom prst="wedgeRectCallout">
            <a:avLst>
              <a:gd name="adj1" fmla="val -42912"/>
              <a:gd name="adj2" fmla="val 85972"/>
            </a:avLst>
          </a:prstGeom>
          <a:noFill/>
          <a:ln w="3175">
            <a:solidFill>
              <a:srgbClr val="FF0000"/>
            </a:solidFill>
            <a:miter lim="800000"/>
            <a:headEnd type="none" w="med" len="med"/>
            <a:tailEnd type="none" w="med" len="med"/>
          </a:ln>
        </p:spPr>
        <p:txBody>
          <a:bodyPr wrap="square">
            <a:spAutoFit/>
          </a:bodyPr>
          <a:lstStyle/>
          <a:p>
            <a:pPr marL="0" indent="0">
              <a:buNone/>
            </a:pPr>
            <a:r>
              <a:rPr lang="en-US" sz="2400" dirty="0" smtClean="0"/>
              <a:t>I have just started with my new treatment Harvoni</a:t>
            </a:r>
            <a:r>
              <a:rPr lang="en-GB" sz="2400" baseline="30000" dirty="0"/>
              <a:t>®</a:t>
            </a:r>
            <a:r>
              <a:rPr lang="en-US" sz="2400" dirty="0" smtClean="0"/>
              <a:t>, I have been having nausea for two weeks now. </a:t>
            </a:r>
          </a:p>
        </p:txBody>
      </p:sp>
      <p:sp>
        <p:nvSpPr>
          <p:cNvPr id="6" name="AutoShape 7"/>
          <p:cNvSpPr txBox="1">
            <a:spLocks noChangeArrowheads="1"/>
          </p:cNvSpPr>
          <p:nvPr/>
        </p:nvSpPr>
        <p:spPr bwMode="auto">
          <a:xfrm>
            <a:off x="3995936" y="3284984"/>
            <a:ext cx="4680520" cy="1200329"/>
          </a:xfrm>
          <a:prstGeom prst="wedgeRectCallout">
            <a:avLst>
              <a:gd name="adj1" fmla="val -42912"/>
              <a:gd name="adj2" fmla="val 85972"/>
            </a:avLst>
          </a:prstGeom>
          <a:noFill/>
          <a:ln w="3175">
            <a:solidFill>
              <a:srgbClr val="FF0000"/>
            </a:solidFill>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kern="0" dirty="0" smtClean="0"/>
              <a:t>Oh that is nothing, when I started my treatment 2 years ago I was hospitalized.</a:t>
            </a:r>
          </a:p>
        </p:txBody>
      </p:sp>
      <p:sp>
        <p:nvSpPr>
          <p:cNvPr id="9"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What would you report?</a:t>
            </a:r>
            <a:endParaRPr lang="en-GB" sz="3600" kern="0" dirty="0">
              <a:solidFill>
                <a:schemeClr val="tx1"/>
              </a:solidFill>
            </a:endParaRPr>
          </a:p>
        </p:txBody>
      </p:sp>
      <p:sp>
        <p:nvSpPr>
          <p:cNvPr id="12"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46</a:t>
            </a:fld>
            <a:endParaRPr lang="en-US" dirty="0"/>
          </a:p>
        </p:txBody>
      </p:sp>
    </p:spTree>
    <p:custDataLst>
      <p:tags r:id="rId1"/>
    </p:custDataLst>
    <p:extLst>
      <p:ext uri="{BB962C8B-B14F-4D97-AF65-F5344CB8AC3E}">
        <p14:creationId xmlns:p14="http://schemas.microsoft.com/office/powerpoint/2010/main" val="4010719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GB" sz="2800" dirty="0" smtClean="0"/>
              <a:t>Two patients</a:t>
            </a:r>
          </a:p>
          <a:p>
            <a:pPr marL="0" indent="0">
              <a:buNone/>
            </a:pPr>
            <a:endParaRPr lang="en-GB" sz="2800" dirty="0" smtClean="0"/>
          </a:p>
          <a:p>
            <a:pPr>
              <a:buFont typeface="Wingdings" pitchFamily="2" charset="2"/>
              <a:buChar char="Ø"/>
            </a:pPr>
            <a:r>
              <a:rPr lang="en-GB" sz="2800" dirty="0" smtClean="0"/>
              <a:t>One adverse event and one serious adverse event</a:t>
            </a:r>
          </a:p>
          <a:p>
            <a:pPr marL="0" indent="0">
              <a:buNone/>
            </a:pPr>
            <a:endParaRPr lang="en-GB" sz="2800" dirty="0" smtClean="0"/>
          </a:p>
          <a:p>
            <a:pPr>
              <a:buFont typeface="Wingdings" pitchFamily="2" charset="2"/>
              <a:buChar char="Ø"/>
            </a:pPr>
            <a:r>
              <a:rPr lang="en-GB" sz="2800" dirty="0" smtClean="0"/>
              <a:t>Remember to report situations even if the patient has recovered from the event</a:t>
            </a:r>
          </a:p>
          <a:p>
            <a:pPr marL="0" indent="0">
              <a:buNone/>
            </a:pPr>
            <a:endParaRPr lang="en-GB" dirty="0"/>
          </a:p>
        </p:txBody>
      </p:sp>
      <p:sp>
        <p:nvSpPr>
          <p:cNvPr id="8"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Answers</a:t>
            </a:r>
            <a:endParaRPr lang="en-GB" sz="3600" kern="0" dirty="0">
              <a:solidFill>
                <a:schemeClr val="tx1"/>
              </a:solidFill>
            </a:endParaRPr>
          </a:p>
        </p:txBody>
      </p:sp>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47</a:t>
            </a:fld>
            <a:endParaRPr lang="en-US" dirty="0"/>
          </a:p>
        </p:txBody>
      </p:sp>
    </p:spTree>
    <p:custDataLst>
      <p:tags r:id="rId1"/>
    </p:custDataLst>
    <p:extLst>
      <p:ext uri="{BB962C8B-B14F-4D97-AF65-F5344CB8AC3E}">
        <p14:creationId xmlns:p14="http://schemas.microsoft.com/office/powerpoint/2010/main" val="4203369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Grp="1" noChangeArrowheads="1"/>
          </p:cNvSpPr>
          <p:nvPr>
            <p:ph idx="1"/>
          </p:nvPr>
        </p:nvSpPr>
        <p:spPr>
          <a:xfrm>
            <a:off x="251520" y="1340768"/>
            <a:ext cx="4680520" cy="1036181"/>
          </a:xfrm>
          <a:prstGeom prst="wedgeRectCallout">
            <a:avLst>
              <a:gd name="adj1" fmla="val -24723"/>
              <a:gd name="adj2" fmla="val 99942"/>
            </a:avLst>
          </a:prstGeom>
          <a:noFill/>
          <a:ln w="3175">
            <a:solidFill>
              <a:srgbClr val="FF0000"/>
            </a:solidFill>
            <a:miter lim="800000"/>
            <a:headEnd type="none" w="med" len="med"/>
            <a:tailEnd type="none" w="med" len="med"/>
          </a:ln>
        </p:spPr>
        <p:txBody>
          <a:bodyPr wrap="square">
            <a:spAutoFit/>
          </a:bodyPr>
          <a:lstStyle/>
          <a:p>
            <a:pPr marL="0" indent="0">
              <a:buNone/>
            </a:pPr>
            <a:r>
              <a:rPr lang="en-US" sz="2000" dirty="0" smtClean="0"/>
              <a:t>Hello Mrs. Smith, I'm calling to schedule your next shipment of Harvoni</a:t>
            </a:r>
            <a:r>
              <a:rPr lang="en-GB" sz="2000" baseline="30000" dirty="0"/>
              <a:t>®</a:t>
            </a:r>
            <a:r>
              <a:rPr lang="en-US" sz="2000" dirty="0" smtClean="0"/>
              <a:t>.  When would you like it delivered? </a:t>
            </a:r>
          </a:p>
        </p:txBody>
      </p:sp>
      <p:sp>
        <p:nvSpPr>
          <p:cNvPr id="6" name="AutoShape 7"/>
          <p:cNvSpPr txBox="1">
            <a:spLocks noChangeArrowheads="1"/>
          </p:cNvSpPr>
          <p:nvPr/>
        </p:nvSpPr>
        <p:spPr bwMode="auto">
          <a:xfrm>
            <a:off x="4411059" y="2420888"/>
            <a:ext cx="4680520" cy="1323439"/>
          </a:xfrm>
          <a:prstGeom prst="wedgeRectCallout">
            <a:avLst>
              <a:gd name="adj1" fmla="val -25397"/>
              <a:gd name="adj2" fmla="val 74059"/>
            </a:avLst>
          </a:prstGeom>
          <a:noFill/>
          <a:ln w="3175">
            <a:solidFill>
              <a:srgbClr val="FF0000"/>
            </a:solidFill>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000" kern="0" dirty="0" smtClean="0"/>
              <a:t>Oh don’t bother, I have been having diarrhea for three days.  I told my doctor and my doctor’s treating me.  I hope I feel better soon.</a:t>
            </a:r>
          </a:p>
        </p:txBody>
      </p:sp>
      <p:pic>
        <p:nvPicPr>
          <p:cNvPr id="1026" name="Picture 2" descr="http://media.etihad.com/cms/webimage/BaseImage_Wide/Documents/Booking/CallCenterGirl_Wide.jpg.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251520" y="2934700"/>
            <a:ext cx="2376264" cy="1862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images.cellphonerepair.com/orlando-fl/wp-content/uploads/sites/139/2014/12/elderly_phone-300x2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149080"/>
            <a:ext cx="2857500" cy="1914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What should you do?</a:t>
            </a:r>
            <a:endParaRPr lang="en-GB" sz="3600" kern="0" dirty="0">
              <a:solidFill>
                <a:schemeClr val="tx1"/>
              </a:solidFill>
            </a:endParaRPr>
          </a:p>
        </p:txBody>
      </p:sp>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48</a:t>
            </a:fld>
            <a:endParaRPr lang="en-US" dirty="0"/>
          </a:p>
        </p:txBody>
      </p:sp>
    </p:spTree>
    <p:custDataLst>
      <p:tags r:id="rId1"/>
    </p:custDataLst>
    <p:extLst>
      <p:ext uri="{BB962C8B-B14F-4D97-AF65-F5344CB8AC3E}">
        <p14:creationId xmlns:p14="http://schemas.microsoft.com/office/powerpoint/2010/main" val="3031418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GB" sz="2800" dirty="0" smtClean="0"/>
              <a:t>You would report the diarrhea even though the patient confirmed she informed her doctor of the event and is currently being treated. </a:t>
            </a:r>
          </a:p>
          <a:p>
            <a:pPr marL="0" indent="0">
              <a:buNone/>
            </a:pPr>
            <a:endParaRPr lang="en-GB" dirty="0"/>
          </a:p>
        </p:txBody>
      </p:sp>
      <p:sp>
        <p:nvSpPr>
          <p:cNvPr id="8"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Answers</a:t>
            </a:r>
            <a:endParaRPr lang="en-GB" sz="3600" kern="0" dirty="0">
              <a:solidFill>
                <a:schemeClr val="tx1"/>
              </a:solidFill>
            </a:endParaRPr>
          </a:p>
        </p:txBody>
      </p:sp>
      <p:sp>
        <p:nvSpPr>
          <p:cNvPr id="11"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238974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custDataLst>
              <p:tags r:id="rId2"/>
            </p:custDataLst>
            <p:extLst>
              <p:ext uri="{D42A27DB-BD31-4B8C-83A1-F6EECF244321}">
                <p14:modId xmlns:p14="http://schemas.microsoft.com/office/powerpoint/2010/main" val="2434590415"/>
              </p:ext>
            </p:extLst>
          </p:nvPr>
        </p:nvGraphicFramePr>
        <p:xfrm>
          <a:off x="35496" y="620688"/>
          <a:ext cx="5472608" cy="54726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Rounded Rectangle 9"/>
          <p:cNvSpPr/>
          <p:nvPr>
            <p:custDataLst>
              <p:tags r:id="rId3"/>
            </p:custDataLst>
          </p:nvPr>
        </p:nvSpPr>
        <p:spPr>
          <a:xfrm>
            <a:off x="1476376" y="3357563"/>
            <a:ext cx="6838950" cy="993775"/>
          </a:xfrm>
          <a:prstGeom prst="roundRect">
            <a:avLst>
              <a:gd name="adj" fmla="val 10000"/>
            </a:avLst>
          </a:prstGeom>
          <a:solidFill>
            <a:srgbClr val="526DB0"/>
          </a:solidFill>
          <a:ln w="38100" cap="flat" cmpd="sng" algn="ctr">
            <a:solidFill>
              <a:srgbClr val="FFFFFF"/>
            </a:solidFill>
            <a:prstDash val="solid"/>
          </a:ln>
          <a:effectLst/>
        </p:spPr>
        <p:style>
          <a:lnRef idx="3">
            <a:schemeClr val="lt1"/>
          </a:lnRef>
          <a:fillRef idx="1">
            <a:schemeClr val="accent3"/>
          </a:fillRef>
          <a:effectRef idx="1">
            <a:schemeClr val="accent3"/>
          </a:effectRef>
          <a:fontRef idx="minor">
            <a:schemeClr val="lt1"/>
          </a:fontRef>
        </p:style>
        <p:txBody>
          <a:bodyPr/>
          <a:lstStyle/>
          <a:p>
            <a:pPr algn="ctr" defTabSz="222250">
              <a:lnSpc>
                <a:spcPct val="90000"/>
              </a:lnSpc>
              <a:spcAft>
                <a:spcPct val="35000"/>
              </a:spcAft>
              <a:defRPr/>
            </a:pPr>
            <a:r>
              <a:rPr lang="en-US" sz="2000" dirty="0"/>
              <a:t>… any untoward medical occurrence (signs or symptoms) in a person taking a Gilead product </a:t>
            </a:r>
            <a:r>
              <a:rPr lang="en-US" sz="2000" b="1" dirty="0"/>
              <a:t>whether or not</a:t>
            </a:r>
            <a:r>
              <a:rPr lang="en-US" sz="2000" dirty="0"/>
              <a:t> it is thought to be </a:t>
            </a:r>
            <a:r>
              <a:rPr lang="en-US" sz="2000" b="1" dirty="0"/>
              <a:t>caused</a:t>
            </a:r>
            <a:r>
              <a:rPr lang="en-US" sz="2000" dirty="0"/>
              <a:t> by the </a:t>
            </a:r>
            <a:r>
              <a:rPr lang="en-US" sz="2000" dirty="0" smtClean="0"/>
              <a:t>treatment.</a:t>
            </a:r>
            <a:endParaRPr lang="en-US" sz="2000" dirty="0"/>
          </a:p>
        </p:txBody>
      </p:sp>
      <p:grpSp>
        <p:nvGrpSpPr>
          <p:cNvPr id="2056" name="Group 11"/>
          <p:cNvGrpSpPr>
            <a:grpSpLocks/>
          </p:cNvGrpSpPr>
          <p:nvPr>
            <p:custDataLst>
              <p:tags r:id="rId4"/>
            </p:custDataLst>
          </p:nvPr>
        </p:nvGrpSpPr>
        <p:grpSpPr bwMode="auto">
          <a:xfrm>
            <a:off x="4891688" y="5013176"/>
            <a:ext cx="3644900" cy="1122363"/>
            <a:chOff x="2880312" y="3096347"/>
            <a:chExt cx="1549787" cy="774893"/>
          </a:xfrm>
          <a:solidFill>
            <a:srgbClr val="7A7A7A"/>
          </a:solidFill>
        </p:grpSpPr>
        <p:sp>
          <p:nvSpPr>
            <p:cNvPr id="13" name="Rounded Rectangle 12"/>
            <p:cNvSpPr/>
            <p:nvPr>
              <p:custDataLst>
                <p:tags r:id="rId6"/>
              </p:custDataLst>
            </p:nvPr>
          </p:nvSpPr>
          <p:spPr>
            <a:xfrm>
              <a:off x="2880312" y="3096347"/>
              <a:ext cx="1549787" cy="774893"/>
            </a:xfrm>
            <a:prstGeom prst="roundRect">
              <a:avLst>
                <a:gd name="adj" fmla="val 10000"/>
              </a:avLst>
            </a:prstGeom>
            <a:grpFill/>
            <a:ln w="25400" cap="flat" cmpd="sng" algn="ctr">
              <a:solidFill>
                <a:srgbClr val="FFFFFF"/>
              </a:solidFill>
              <a:prstDash val="solid"/>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4" name="Rounded Rectangle 4"/>
            <p:cNvSpPr/>
            <p:nvPr>
              <p:custDataLst>
                <p:tags r:id="rId7"/>
              </p:custDataLst>
            </p:nvPr>
          </p:nvSpPr>
          <p:spPr>
            <a:xfrm>
              <a:off x="2902587" y="3119364"/>
              <a:ext cx="1505237" cy="728859"/>
            </a:xfrm>
            <a:prstGeom prst="rect">
              <a:avLst/>
            </a:prstGeom>
            <a:grpFill/>
            <a:ln>
              <a:noFill/>
            </a:ln>
            <a:effectLst/>
          </p:spPr>
          <p:style>
            <a:lnRef idx="0">
              <a:scrgbClr r="0" g="0" b="0"/>
            </a:lnRef>
            <a:fillRef idx="0">
              <a:scrgbClr r="0" g="0" b="0"/>
            </a:fillRef>
            <a:effectRef idx="0">
              <a:scrgbClr r="0" g="0" b="0"/>
            </a:effectRef>
            <a:fontRef idx="minor">
              <a:schemeClr val="lt1"/>
            </a:fontRef>
          </p:style>
          <p:txBody>
            <a:bodyPr lIns="22860" tIns="15240" rIns="22860" bIns="15240" spcCol="1270" anchor="ctr"/>
            <a:lstStyle/>
            <a:p>
              <a:pPr algn="ctr" defTabSz="533400">
                <a:lnSpc>
                  <a:spcPct val="90000"/>
                </a:lnSpc>
                <a:spcAft>
                  <a:spcPct val="35000"/>
                </a:spcAft>
                <a:defRPr/>
              </a:pPr>
              <a:r>
                <a:rPr lang="en-GB" sz="1600" dirty="0">
                  <a:latin typeface="Calibri" panose="020F0502020204030204" pitchFamily="34" charset="0"/>
                </a:rPr>
                <a:t>Reports which </a:t>
              </a:r>
              <a:r>
                <a:rPr lang="en-GB" sz="1600" b="1" dirty="0">
                  <a:latin typeface="Calibri" panose="020F0502020204030204" pitchFamily="34" charset="0"/>
                </a:rPr>
                <a:t>provide additional information</a:t>
              </a:r>
              <a:r>
                <a:rPr lang="en-GB" sz="1600" dirty="0">
                  <a:latin typeface="Calibri" panose="020F0502020204030204" pitchFamily="34" charset="0"/>
                </a:rPr>
                <a:t> about the safety of products</a:t>
              </a:r>
            </a:p>
          </p:txBody>
        </p:sp>
      </p:grpSp>
      <p:sp>
        <p:nvSpPr>
          <p:cNvPr id="17" name="Rectangle 2"/>
          <p:cNvSpPr txBox="1">
            <a:spLocks noChangeArrowheads="1"/>
          </p:cNvSpPr>
          <p:nvPr>
            <p:custDataLst>
              <p:tags r:id="rId5"/>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Safety Information to be Reported</a:t>
            </a:r>
            <a:endParaRPr lang="en-US" kern="0" dirty="0"/>
          </a:p>
        </p:txBody>
      </p:sp>
      <p:sp>
        <p:nvSpPr>
          <p:cNvPr id="16"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5</a:t>
            </a:fld>
            <a:endParaRPr lang="en-US" dirty="0"/>
          </a:p>
        </p:txBody>
      </p:sp>
      <p:sp>
        <p:nvSpPr>
          <p:cNvPr id="11" name="Footer Placeholder 5"/>
          <p:cNvSpPr txBox="1">
            <a:spLocks/>
          </p:cNvSpPr>
          <p:nvPr/>
        </p:nvSpPr>
        <p:spPr bwMode="auto">
          <a:xfrm>
            <a:off x="10926" y="6436132"/>
            <a:ext cx="1403647" cy="332656"/>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a:t>v</a:t>
            </a:r>
            <a:r>
              <a:rPr lang="en-GB" sz="1000" dirty="0" smtClean="0"/>
              <a:t>8.0 April 2017</a:t>
            </a:r>
            <a:endParaRPr lang="en-US" sz="1000" dirty="0"/>
          </a:p>
        </p:txBody>
      </p:sp>
    </p:spTree>
    <p:custDataLst>
      <p:tags r:id="rId1"/>
    </p:custDataLst>
    <p:extLst>
      <p:ext uri="{BB962C8B-B14F-4D97-AF65-F5344CB8AC3E}">
        <p14:creationId xmlns:p14="http://schemas.microsoft.com/office/powerpoint/2010/main" val="157510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88" y="1773238"/>
            <a:ext cx="8064500" cy="4278094"/>
          </a:xfrm>
          <a:prstGeom prst="rect">
            <a:avLst/>
          </a:prstGeom>
          <a:noFill/>
        </p:spPr>
        <p:txBody>
          <a:bodyPr>
            <a:spAutoFit/>
          </a:bodyPr>
          <a:lstStyle/>
          <a:p>
            <a:pPr marL="342900" indent="-342900">
              <a:buFont typeface="Wingdings" pitchFamily="2" charset="2"/>
              <a:buChar char="Ø"/>
              <a:defRPr/>
            </a:pPr>
            <a:r>
              <a:rPr lang="en-GB" sz="2400" dirty="0"/>
              <a:t>We were informed today not to </a:t>
            </a:r>
            <a:r>
              <a:rPr lang="en-GB" sz="2400" dirty="0" smtClean="0"/>
              <a:t>deliver Harvoni</a:t>
            </a:r>
            <a:r>
              <a:rPr lang="en-GB" sz="2400" baseline="30000" dirty="0"/>
              <a:t>®</a:t>
            </a:r>
            <a:r>
              <a:rPr lang="en-GB" sz="2400" dirty="0" smtClean="0"/>
              <a:t> </a:t>
            </a:r>
            <a:r>
              <a:rPr lang="en-GB" sz="2400" dirty="0"/>
              <a:t>to </a:t>
            </a:r>
            <a:r>
              <a:rPr lang="en-GB" sz="2400" dirty="0" smtClean="0"/>
              <a:t>Mr.  </a:t>
            </a:r>
            <a:r>
              <a:rPr lang="en-GB" sz="2400" dirty="0"/>
              <a:t>Thompson as he </a:t>
            </a:r>
            <a:r>
              <a:rPr lang="en-GB" sz="2400" dirty="0" smtClean="0"/>
              <a:t>passed </a:t>
            </a:r>
            <a:r>
              <a:rPr lang="en-GB" sz="2400" dirty="0"/>
              <a:t>away last week. </a:t>
            </a:r>
          </a:p>
          <a:p>
            <a:pPr marL="342900" indent="-342900">
              <a:buFont typeface="Wingdings" pitchFamily="2" charset="2"/>
              <a:buChar char="Ø"/>
              <a:defRPr/>
            </a:pPr>
            <a:endParaRPr lang="en-GB" sz="2400" dirty="0"/>
          </a:p>
          <a:p>
            <a:pPr marL="342900" indent="-342900">
              <a:buFont typeface="Wingdings" pitchFamily="2" charset="2"/>
              <a:buChar char="Ø"/>
              <a:defRPr/>
            </a:pPr>
            <a:r>
              <a:rPr lang="en-GB" sz="2400" dirty="0"/>
              <a:t>One of my patients </a:t>
            </a:r>
            <a:r>
              <a:rPr lang="en-GB" sz="2400" dirty="0" smtClean="0"/>
              <a:t>has completed his Sovaldi</a:t>
            </a:r>
            <a:r>
              <a:rPr lang="en-GB" sz="2400" baseline="30000" dirty="0"/>
              <a:t>®</a:t>
            </a:r>
            <a:r>
              <a:rPr lang="en-GB" sz="2400" dirty="0" smtClean="0"/>
              <a:t> treatment of 24 weeks. </a:t>
            </a:r>
            <a:endParaRPr lang="en-GB" sz="2400" dirty="0"/>
          </a:p>
          <a:p>
            <a:pPr marL="342900" indent="-342900">
              <a:buFont typeface="Wingdings" pitchFamily="2" charset="2"/>
              <a:buChar char="Ø"/>
              <a:defRPr/>
            </a:pPr>
            <a:endParaRPr lang="en-GB" sz="2400" dirty="0"/>
          </a:p>
          <a:p>
            <a:pPr marL="342900" indent="-342900">
              <a:buFont typeface="Wingdings" pitchFamily="2" charset="2"/>
              <a:buChar char="Ø"/>
              <a:defRPr/>
            </a:pPr>
            <a:r>
              <a:rPr lang="en-GB" sz="2400" dirty="0" smtClean="0"/>
              <a:t>Lisa was </a:t>
            </a:r>
            <a:r>
              <a:rPr lang="en-GB" sz="2400" dirty="0"/>
              <a:t>experiencing tiredness so she had to </a:t>
            </a:r>
            <a:r>
              <a:rPr lang="en-GB" sz="2400" dirty="0" smtClean="0"/>
              <a:t>discontinue </a:t>
            </a:r>
            <a:r>
              <a:rPr lang="en-GB" sz="2400" dirty="0"/>
              <a:t>her </a:t>
            </a:r>
            <a:r>
              <a:rPr lang="en-GB" sz="2400" dirty="0" smtClean="0"/>
              <a:t>Sovaldi</a:t>
            </a:r>
            <a:r>
              <a:rPr lang="en-GB" sz="2400" baseline="30000" dirty="0"/>
              <a:t>®</a:t>
            </a:r>
            <a:r>
              <a:rPr lang="en-GB" sz="2400" dirty="0" smtClean="0"/>
              <a:t> </a:t>
            </a:r>
            <a:r>
              <a:rPr lang="en-GB" sz="2400" dirty="0"/>
              <a:t>treatment. </a:t>
            </a:r>
          </a:p>
          <a:p>
            <a:pPr>
              <a:defRPr/>
            </a:pPr>
            <a:endParaRPr lang="en-GB" dirty="0"/>
          </a:p>
          <a:p>
            <a:pPr>
              <a:defRPr/>
            </a:pPr>
            <a:endParaRPr lang="en-GB" dirty="0"/>
          </a:p>
          <a:p>
            <a:pPr>
              <a:defRPr/>
            </a:pPr>
            <a:endParaRPr lang="en-GB" dirty="0"/>
          </a:p>
          <a:p>
            <a:pPr>
              <a:defRPr/>
            </a:pPr>
            <a:endParaRPr lang="en-GB" dirty="0"/>
          </a:p>
        </p:txBody>
      </p:sp>
      <p:sp>
        <p:nvSpPr>
          <p:cNvPr id="9"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Examples of Discontinuation</a:t>
            </a:r>
            <a:endParaRPr lang="en-GB" sz="3600" kern="0" dirty="0">
              <a:solidFill>
                <a:schemeClr val="tx1"/>
              </a:solidFill>
            </a:endParaRPr>
          </a:p>
        </p:txBody>
      </p:sp>
      <p:sp>
        <p:nvSpPr>
          <p:cNvPr id="8"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64E809DE-7446-47F2-B53E-23ABF10AA812}" type="slidenum">
              <a:rPr lang="en-US" smtClean="0"/>
              <a:pPr>
                <a:defRPr/>
              </a:pPr>
              <a:t>50</a:t>
            </a:fld>
            <a:endParaRPr lang="en-US" dirty="0"/>
          </a:p>
        </p:txBody>
      </p:sp>
      <p:sp>
        <p:nvSpPr>
          <p:cNvPr id="7"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323528" y="1196752"/>
            <a:ext cx="8568952" cy="4896544"/>
          </a:xfrm>
          <a:ln>
            <a:solidFill>
              <a:schemeClr val="tx1"/>
            </a:solidFill>
          </a:ln>
        </p:spPr>
        <p:txBody>
          <a:bodyPr/>
          <a:lstStyle/>
          <a:p>
            <a:pPr>
              <a:spcAft>
                <a:spcPts val="1200"/>
              </a:spcAft>
              <a:buFont typeface="Wingdings" pitchFamily="2" charset="2"/>
              <a:buChar char="§"/>
            </a:pPr>
            <a:r>
              <a:rPr lang="en-GB" sz="1800" dirty="0" smtClean="0"/>
              <a:t>Ensure all staff assigned to the Gilead </a:t>
            </a:r>
            <a:r>
              <a:rPr lang="en-GB" sz="1800" dirty="0"/>
              <a:t>r</a:t>
            </a:r>
            <a:r>
              <a:rPr lang="en-GB" sz="1800" dirty="0" smtClean="0"/>
              <a:t>esearch project complete this training </a:t>
            </a:r>
            <a:r>
              <a:rPr lang="en-GB" sz="1800" i="1" dirty="0" smtClean="0"/>
              <a:t>prior to project start</a:t>
            </a:r>
            <a:endParaRPr lang="en-GB" sz="1800" dirty="0" smtClean="0"/>
          </a:p>
          <a:p>
            <a:pPr>
              <a:spcAft>
                <a:spcPts val="1200"/>
              </a:spcAft>
              <a:buFont typeface="Wingdings" pitchFamily="2" charset="2"/>
              <a:buChar char="§"/>
            </a:pPr>
            <a:r>
              <a:rPr lang="en-GB" sz="1800" dirty="0" smtClean="0"/>
              <a:t>Know the types of safety information you will need to report:</a:t>
            </a:r>
          </a:p>
          <a:p>
            <a:pPr lvl="1">
              <a:spcAft>
                <a:spcPts val="1200"/>
              </a:spcAft>
              <a:buFont typeface="Wingdings" pitchFamily="2" charset="2"/>
              <a:buChar char="§"/>
            </a:pPr>
            <a:r>
              <a:rPr lang="en-GB" sz="1700" dirty="0" smtClean="0"/>
              <a:t>adverse events (AE) and special situation reports (SSR)</a:t>
            </a:r>
          </a:p>
          <a:p>
            <a:pPr lvl="1">
              <a:spcAft>
                <a:spcPts val="1200"/>
              </a:spcAft>
              <a:buFont typeface="Wingdings" pitchFamily="2" charset="2"/>
              <a:buChar char="§"/>
            </a:pPr>
            <a:r>
              <a:rPr lang="en-GB" sz="1700" dirty="0" smtClean="0"/>
              <a:t>If in doubt, report</a:t>
            </a:r>
          </a:p>
          <a:p>
            <a:pPr>
              <a:spcAft>
                <a:spcPts val="1200"/>
              </a:spcAft>
              <a:buFont typeface="Wingdings" pitchFamily="2" charset="2"/>
              <a:buChar char="§"/>
            </a:pPr>
            <a:r>
              <a:rPr lang="en-GB" sz="1800" dirty="0" smtClean="0"/>
              <a:t>Complete the safety </a:t>
            </a:r>
            <a:r>
              <a:rPr lang="en-GB" sz="1800" dirty="0"/>
              <a:t>i</a:t>
            </a:r>
            <a:r>
              <a:rPr lang="en-GB" sz="1800" dirty="0" smtClean="0"/>
              <a:t>nformation report form with as much information as possible</a:t>
            </a:r>
          </a:p>
          <a:p>
            <a:pPr>
              <a:spcAft>
                <a:spcPts val="1200"/>
              </a:spcAft>
              <a:buFont typeface="Wingdings" pitchFamily="2" charset="2"/>
              <a:buChar char="§"/>
            </a:pPr>
            <a:r>
              <a:rPr lang="en-GB" sz="1800" dirty="0" smtClean="0"/>
              <a:t>Send the safety information report within 24 hours </a:t>
            </a:r>
            <a:r>
              <a:rPr lang="en-GB" sz="1400" dirty="0" smtClean="0"/>
              <a:t>(</a:t>
            </a:r>
            <a:r>
              <a:rPr lang="en-GB" sz="1400" dirty="0"/>
              <a:t>Please report within 24 hours if possible, but no later than one business </a:t>
            </a:r>
            <a:r>
              <a:rPr lang="en-GB" sz="1400" dirty="0" smtClean="0"/>
              <a:t>day). </a:t>
            </a:r>
          </a:p>
          <a:p>
            <a:pPr>
              <a:spcAft>
                <a:spcPts val="1200"/>
              </a:spcAft>
              <a:buFont typeface="Wingdings" pitchFamily="2" charset="2"/>
              <a:buChar char="§"/>
            </a:pPr>
            <a:r>
              <a:rPr lang="en-GB" sz="1800" dirty="0" smtClean="0"/>
              <a:t>Send the reconciliation form at the project end or agreed time period</a:t>
            </a:r>
          </a:p>
          <a:p>
            <a:pPr>
              <a:spcAft>
                <a:spcPts val="1200"/>
              </a:spcAft>
              <a:buFont typeface="Wingdings" pitchFamily="2" charset="2"/>
              <a:buChar char="§"/>
            </a:pPr>
            <a:r>
              <a:rPr lang="en-GB" sz="1800" dirty="0" smtClean="0"/>
              <a:t>For safety reporting questions contact your local drug safety contact or Gilead’s Drug Safety department at </a:t>
            </a:r>
            <a:r>
              <a:rPr lang="en-GB" sz="1800" b="1" dirty="0" smtClean="0">
                <a:hlinkClick r:id="rId6"/>
              </a:rPr>
              <a:t>standardsandcollaborationsds@gilead.com</a:t>
            </a:r>
            <a:endParaRPr lang="en-GB" sz="1800" b="1" dirty="0"/>
          </a:p>
          <a:p>
            <a:pPr>
              <a:spcAft>
                <a:spcPts val="1200"/>
              </a:spcAft>
              <a:buFont typeface="Wingdings" pitchFamily="2" charset="2"/>
              <a:buChar char="§"/>
            </a:pPr>
            <a:endParaRPr lang="en-GB" sz="1800" dirty="0" smtClean="0"/>
          </a:p>
        </p:txBody>
      </p:sp>
      <p:sp>
        <p:nvSpPr>
          <p:cNvPr id="8"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Closing Summary</a:t>
            </a:r>
            <a:endParaRPr lang="en-US" kern="0" dirty="0"/>
          </a:p>
        </p:txBody>
      </p:sp>
      <p:sp>
        <p:nvSpPr>
          <p:cNvPr id="9"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51</a:t>
            </a:fld>
            <a:endParaRPr lang="en-US" dirty="0"/>
          </a:p>
        </p:txBody>
      </p:sp>
    </p:spTree>
    <p:custDataLst>
      <p:tags r:id="rId1"/>
    </p:custDataLst>
    <p:extLst>
      <p:ext uri="{BB962C8B-B14F-4D97-AF65-F5344CB8AC3E}">
        <p14:creationId xmlns:p14="http://schemas.microsoft.com/office/powerpoint/2010/main" val="575923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2" y="1844824"/>
            <a:ext cx="5079974" cy="384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539686" y="165212"/>
            <a:ext cx="8229600" cy="646331"/>
          </a:xfrm>
          <a:prstGeom prst="rect">
            <a:avLst/>
          </a:prstGeom>
          <a:solidFill>
            <a:schemeClr val="bg1"/>
          </a:solidFill>
          <a:ln w="9525" cap="flat" cmpd="sng" algn="ctr">
            <a:solidFill>
              <a:srgbClr val="C00000"/>
            </a:solidFill>
            <a:prstDash val="solid"/>
          </a:ln>
          <a:effectLs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GB" sz="3600" kern="0" dirty="0" smtClean="0">
                <a:solidFill>
                  <a:schemeClr val="tx1"/>
                </a:solidFill>
              </a:rPr>
              <a:t>Thank you for your attention!</a:t>
            </a:r>
            <a:endParaRPr lang="en-GB" sz="3600" kern="0" dirty="0">
              <a:solidFill>
                <a:schemeClr val="tx1"/>
              </a:solidFill>
            </a:endParaRPr>
          </a:p>
        </p:txBody>
      </p:sp>
      <p:sp>
        <p:nvSpPr>
          <p:cNvPr id="10"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3" name="Slide Number Placeholder 2"/>
          <p:cNvSpPr>
            <a:spLocks noGrp="1"/>
          </p:cNvSpPr>
          <p:nvPr>
            <p:ph type="sldNum" sz="quarter" idx="12"/>
          </p:nvPr>
        </p:nvSpPr>
        <p:spPr/>
        <p:txBody>
          <a:bodyPr/>
          <a:lstStyle/>
          <a:p>
            <a:pPr>
              <a:defRPr/>
            </a:pPr>
            <a:fld id="{56C05B5B-767F-4D77-A745-B283D0C14326}" type="slidenum">
              <a:rPr lang="en-US" smtClean="0"/>
              <a:pPr>
                <a:defRPr/>
              </a:pPr>
              <a:t>52</a:t>
            </a:fld>
            <a:endParaRPr lang="en-US" dirty="0"/>
          </a:p>
        </p:txBody>
      </p:sp>
      <p:sp>
        <p:nvSpPr>
          <p:cNvPr id="7" name="Footer Placeholder 1"/>
          <p:cNvSpPr>
            <a:spLocks noGrp="1"/>
          </p:cNvSpPr>
          <p:nvPr>
            <p:ph type="ftr" sz="quarter" idx="11"/>
          </p:nvPr>
        </p:nvSpPr>
        <p:spPr>
          <a:xfrm>
            <a:off x="1979712" y="6237288"/>
            <a:ext cx="4896544" cy="484187"/>
          </a:xfrm>
        </p:spPr>
        <p:txBody>
          <a:bodyPr anchor="b"/>
          <a:lstStyle/>
          <a:p>
            <a:pPr>
              <a:defRPr/>
            </a:pPr>
            <a:r>
              <a:rPr lang="en-GB" sz="900" dirty="0" smtClean="0"/>
              <a:t>Safety Information Reporting for Vendors Commissioned for Gilead Sponsored Programs</a:t>
            </a:r>
            <a:endParaRPr lang="en-US" sz="900" dirty="0"/>
          </a:p>
        </p:txBody>
      </p:sp>
    </p:spTree>
    <p:custDataLst>
      <p:tags r:id="rId1"/>
    </p:custDataLst>
    <p:extLst>
      <p:ext uri="{BB962C8B-B14F-4D97-AF65-F5344CB8AC3E}">
        <p14:creationId xmlns:p14="http://schemas.microsoft.com/office/powerpoint/2010/main" val="37426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074"/>
                                        </p:tgtEl>
                                        <p:attrNameLst>
                                          <p:attrName>ppt_w</p:attrName>
                                        </p:attrNameLst>
                                      </p:cBhvr>
                                      <p:tavLst>
                                        <p:tav tm="0">
                                          <p:val>
                                            <p:strVal val="ppt_w"/>
                                          </p:val>
                                        </p:tav>
                                        <p:tav tm="100000">
                                          <p:val>
                                            <p:fltVal val="0"/>
                                          </p:val>
                                        </p:tav>
                                      </p:tavLst>
                                    </p:anim>
                                    <p:anim calcmode="lin" valueType="num">
                                      <p:cBhvr>
                                        <p:cTn id="7" dur="1000"/>
                                        <p:tgtEl>
                                          <p:spTgt spid="3074"/>
                                        </p:tgtEl>
                                        <p:attrNameLst>
                                          <p:attrName>ppt_h</p:attrName>
                                        </p:attrNameLst>
                                      </p:cBhvr>
                                      <p:tavLst>
                                        <p:tav tm="0">
                                          <p:val>
                                            <p:strVal val="ppt_h"/>
                                          </p:val>
                                        </p:tav>
                                        <p:tav tm="100000">
                                          <p:val>
                                            <p:fltVal val="0"/>
                                          </p:val>
                                        </p:tav>
                                      </p:tavLst>
                                    </p:anim>
                                    <p:anim calcmode="lin" valueType="num">
                                      <p:cBhvr>
                                        <p:cTn id="8" dur="1000"/>
                                        <p:tgtEl>
                                          <p:spTgt spid="3074"/>
                                        </p:tgtEl>
                                        <p:attrNameLst>
                                          <p:attrName>style.rotation</p:attrName>
                                        </p:attrNameLst>
                                      </p:cBhvr>
                                      <p:tavLst>
                                        <p:tav tm="0">
                                          <p:val>
                                            <p:fltVal val="0"/>
                                          </p:val>
                                        </p:tav>
                                        <p:tav tm="100000">
                                          <p:val>
                                            <p:fltVal val="90"/>
                                          </p:val>
                                        </p:tav>
                                      </p:tavLst>
                                    </p:anim>
                                    <p:animEffect transition="out" filter="fade">
                                      <p:cBhvr>
                                        <p:cTn id="9" dur="1000"/>
                                        <p:tgtEl>
                                          <p:spTgt spid="3074"/>
                                        </p:tgtEl>
                                      </p:cBhvr>
                                    </p:animEffect>
                                    <p:set>
                                      <p:cBhvr>
                                        <p:cTn id="10"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530843" y="1196752"/>
            <a:ext cx="8229600" cy="4637112"/>
          </a:xfrm>
          <a:ln>
            <a:solidFill>
              <a:schemeClr val="tx1"/>
            </a:solidFill>
          </a:ln>
        </p:spPr>
        <p:txBody>
          <a:bodyPr/>
          <a:lstStyle/>
          <a:p>
            <a:pPr>
              <a:buFont typeface="Wingdings" panose="05000000000000000000" pitchFamily="2" charset="2"/>
              <a:buChar char="§"/>
            </a:pPr>
            <a:r>
              <a:rPr lang="en-GB" sz="2400" dirty="0" smtClean="0"/>
              <a:t>Even if </a:t>
            </a:r>
            <a:r>
              <a:rPr lang="en-GB" sz="2400" dirty="0"/>
              <a:t>the </a:t>
            </a:r>
            <a:r>
              <a:rPr lang="en-GB" sz="2400" dirty="0" smtClean="0"/>
              <a:t>adverse event or </a:t>
            </a:r>
            <a:r>
              <a:rPr lang="en-GB" sz="2400" dirty="0"/>
              <a:t>special situation report is </a:t>
            </a:r>
            <a:r>
              <a:rPr lang="en-GB" sz="2400" dirty="0" smtClean="0"/>
              <a:t>already </a:t>
            </a:r>
            <a:r>
              <a:rPr lang="en-GB" sz="2400" dirty="0"/>
              <a:t>known </a:t>
            </a:r>
            <a:r>
              <a:rPr lang="en-GB" sz="2400" dirty="0" smtClean="0"/>
              <a:t>and included in the product’s package insert. </a:t>
            </a:r>
          </a:p>
          <a:p>
            <a:pPr marL="0" indent="0">
              <a:buNone/>
            </a:pPr>
            <a:endParaRPr lang="en-GB" sz="2400" dirty="0"/>
          </a:p>
          <a:p>
            <a:pPr>
              <a:buFont typeface="Wingdings" panose="05000000000000000000" pitchFamily="2" charset="2"/>
              <a:buChar char="§"/>
            </a:pPr>
            <a:r>
              <a:rPr lang="en-GB" sz="2400" dirty="0" smtClean="0"/>
              <a:t>Even if the respondent has said they have already </a:t>
            </a:r>
            <a:r>
              <a:rPr lang="en-GB" sz="2400" dirty="0"/>
              <a:t>sent </a:t>
            </a:r>
            <a:r>
              <a:rPr lang="en-GB" sz="2400" dirty="0" smtClean="0"/>
              <a:t>it to Gilead or a regulatory authority</a:t>
            </a:r>
            <a:endParaRPr lang="en-GB" sz="2400" strike="sngStrike" dirty="0" smtClean="0"/>
          </a:p>
          <a:p>
            <a:pPr marL="0" indent="0">
              <a:buNone/>
            </a:pPr>
            <a:endParaRPr lang="en-GB" sz="2400" strike="sngStrike" dirty="0" smtClean="0"/>
          </a:p>
          <a:p>
            <a:pPr>
              <a:buFont typeface="Wingdings" panose="05000000000000000000" pitchFamily="2" charset="2"/>
              <a:buChar char="§"/>
            </a:pPr>
            <a:r>
              <a:rPr lang="en-GB" sz="2400" dirty="0" smtClean="0"/>
              <a:t>Even if the patient recovered from the adverse event or special situation report</a:t>
            </a:r>
          </a:p>
          <a:p>
            <a:pPr marL="0" indent="0" algn="ctr">
              <a:buNone/>
            </a:pPr>
            <a:endParaRPr lang="en-GB" sz="2400" dirty="0" smtClean="0">
              <a:solidFill>
                <a:srgbClr val="FF0000"/>
              </a:solidFill>
            </a:endParaRPr>
          </a:p>
          <a:p>
            <a:pPr marL="0" indent="0" algn="ctr">
              <a:buNone/>
            </a:pPr>
            <a:r>
              <a:rPr lang="en-GB" sz="2400" dirty="0" smtClean="0"/>
              <a:t>If in doubt, report to Gilead</a:t>
            </a:r>
            <a:endParaRPr lang="en-GB" sz="2400" dirty="0"/>
          </a:p>
        </p:txBody>
      </p:sp>
      <p:sp>
        <p:nvSpPr>
          <p:cNvPr id="7" name="Rectangle 2"/>
          <p:cNvSpPr txBox="1">
            <a:spLocks noChangeArrowheads="1"/>
          </p:cNvSpPr>
          <p:nvPr>
            <p:custDataLst>
              <p:tags r:id="rId3"/>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All Safety Information Must Be Reported</a:t>
            </a:r>
            <a:endParaRPr lang="en-US" kern="0" dirty="0"/>
          </a:p>
        </p:txBody>
      </p:sp>
      <p:sp>
        <p:nvSpPr>
          <p:cNvPr id="9"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243644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553224" cy="4041906"/>
          </a:xfrm>
        </p:spPr>
        <p:txBody>
          <a:bodyPr/>
          <a:lstStyle/>
          <a:p>
            <a:pPr marL="0" indent="0" algn="ctr" eaLnBrk="1" hangingPunct="1">
              <a:lnSpc>
                <a:spcPct val="110000"/>
              </a:lnSpc>
              <a:buNone/>
            </a:pPr>
            <a:endParaRPr lang="en-GB" sz="2000" dirty="0" smtClean="0"/>
          </a:p>
          <a:p>
            <a:pPr marL="0" indent="0" algn="ctr" eaLnBrk="1" hangingPunct="1">
              <a:lnSpc>
                <a:spcPct val="110000"/>
              </a:lnSpc>
              <a:buNone/>
            </a:pPr>
            <a:r>
              <a:rPr lang="en-GB" sz="2000" dirty="0" smtClean="0"/>
              <a:t>Gilead’s Cayston</a:t>
            </a:r>
            <a:r>
              <a:rPr lang="en-GB" sz="2000" baseline="30000" dirty="0"/>
              <a:t>®</a:t>
            </a:r>
            <a:r>
              <a:rPr lang="en-GB" sz="2000" dirty="0" smtClean="0"/>
              <a:t> </a:t>
            </a:r>
            <a:r>
              <a:rPr lang="en-GB" sz="2000" dirty="0"/>
              <a:t>Access Program</a:t>
            </a:r>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eaLnBrk="1" hangingPunct="1">
              <a:lnSpc>
                <a:spcPct val="110000"/>
              </a:lnSpc>
              <a:buNone/>
            </a:pPr>
            <a:endParaRPr lang="en-GB" sz="1600" b="1" dirty="0"/>
          </a:p>
          <a:p>
            <a:pPr marL="0" indent="0" algn="ctr" eaLnBrk="1" hangingPunct="1">
              <a:lnSpc>
                <a:spcPct val="110000"/>
              </a:lnSpc>
              <a:buNone/>
            </a:pPr>
            <a:r>
              <a:rPr lang="en-GB" sz="1800" dirty="0"/>
              <a:t>is a counselling and support program that assists patients with reimbursement and access to </a:t>
            </a:r>
            <a:r>
              <a:rPr lang="en-GB" sz="1800" dirty="0" smtClean="0"/>
              <a:t>Cayston</a:t>
            </a:r>
            <a:r>
              <a:rPr lang="en-GB" sz="1800" baseline="30000" dirty="0"/>
              <a:t>®</a:t>
            </a:r>
            <a:r>
              <a:rPr lang="en-GB" sz="1800" dirty="0" smtClean="0"/>
              <a:t> </a:t>
            </a:r>
            <a:r>
              <a:rPr lang="en-GB" sz="1800" dirty="0"/>
              <a:t>through Specialty Pharmacies</a:t>
            </a:r>
            <a:endParaRPr lang="en-US" sz="1800" b="1" dirty="0"/>
          </a:p>
        </p:txBody>
      </p:sp>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348880"/>
            <a:ext cx="2730500" cy="232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Drug Safety Reporting &amp; You</a:t>
            </a:r>
            <a:endParaRPr lang="en-US" kern="0" dirty="0"/>
          </a:p>
        </p:txBody>
      </p:sp>
      <p:sp>
        <p:nvSpPr>
          <p:cNvPr id="11" name="Text Box 3"/>
          <p:cNvSpPr txBox="1">
            <a:spLocks noChangeArrowheads="1"/>
          </p:cNvSpPr>
          <p:nvPr/>
        </p:nvSpPr>
        <p:spPr bwMode="auto">
          <a:xfrm>
            <a:off x="179512" y="908720"/>
            <a:ext cx="8784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i="1" dirty="0">
                <a:solidFill>
                  <a:srgbClr val="FF0000"/>
                </a:solidFill>
              </a:rPr>
              <a:t>&lt;&lt;Please </a:t>
            </a:r>
            <a:r>
              <a:rPr lang="en-GB" altLang="en-US" sz="2000" b="1" i="1" dirty="0" smtClean="0">
                <a:solidFill>
                  <a:srgbClr val="FF0000"/>
                </a:solidFill>
              </a:rPr>
              <a:t>customize this slide with the project name, description&gt;&gt;</a:t>
            </a:r>
            <a:endParaRPr lang="en-GB" altLang="en-US" sz="2000" b="1" i="1" dirty="0">
              <a:solidFill>
                <a:srgbClr val="FF0000"/>
              </a:solidFill>
            </a:endParaRPr>
          </a:p>
          <a:p>
            <a:pPr algn="ctr" eaLnBrk="1" hangingPunct="1">
              <a:spcBef>
                <a:spcPct val="0"/>
              </a:spcBef>
              <a:buFontTx/>
              <a:buNone/>
            </a:pPr>
            <a:r>
              <a:rPr lang="en-GB" altLang="en-US" sz="2000" b="1" i="1" dirty="0" smtClean="0">
                <a:solidFill>
                  <a:srgbClr val="FF0000"/>
                </a:solidFill>
              </a:rPr>
              <a:t>&lt;&lt;</a:t>
            </a:r>
            <a:r>
              <a:rPr lang="en-GB" altLang="en-US" sz="2000" b="1" i="1" dirty="0">
                <a:solidFill>
                  <a:srgbClr val="FF0000"/>
                </a:solidFill>
              </a:rPr>
              <a:t>Example Provided Below&gt;&gt;</a:t>
            </a:r>
            <a:endParaRPr lang="en-US" altLang="en-US" sz="2000" b="1" i="1" dirty="0">
              <a:solidFill>
                <a:srgbClr val="FF0000"/>
              </a:solidFill>
            </a:endParaRPr>
          </a:p>
        </p:txBody>
      </p:sp>
      <p:sp>
        <p:nvSpPr>
          <p:cNvPr id="13"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3502778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73" y="1412776"/>
            <a:ext cx="8553224" cy="3897890"/>
          </a:xfrm>
        </p:spPr>
        <p:txBody>
          <a:bodyPr/>
          <a:lstStyle/>
          <a:p>
            <a:pPr marL="0" indent="0" algn="ctr" eaLnBrk="1" hangingPunct="1">
              <a:lnSpc>
                <a:spcPct val="110000"/>
              </a:lnSpc>
              <a:buNone/>
            </a:pPr>
            <a:endParaRPr lang="en-US" sz="1800" b="1" dirty="0" smtClean="0"/>
          </a:p>
          <a:p>
            <a:pPr marL="0" indent="0" algn="ctr" eaLnBrk="1" hangingPunct="1">
              <a:lnSpc>
                <a:spcPct val="110000"/>
              </a:lnSpc>
              <a:buNone/>
            </a:pPr>
            <a:r>
              <a:rPr lang="en-US" sz="1800" b="1" dirty="0" smtClean="0"/>
              <a:t>Facebook Unbranded Page (HCV)</a:t>
            </a:r>
            <a:endParaRPr lang="en-US" sz="1800" b="1" dirty="0"/>
          </a:p>
          <a:p>
            <a:pPr marL="0" indent="0" algn="ctr" eaLnBrk="1" hangingPunct="1">
              <a:lnSpc>
                <a:spcPct val="110000"/>
              </a:lnSpc>
              <a:buNone/>
            </a:pPr>
            <a:endParaRPr lang="en-US" sz="1800" dirty="0" smtClean="0"/>
          </a:p>
          <a:p>
            <a:pPr marL="0" indent="0" algn="ctr" eaLnBrk="1" hangingPunct="1">
              <a:lnSpc>
                <a:spcPct val="110000"/>
              </a:lnSpc>
              <a:buNone/>
            </a:pPr>
            <a:endParaRPr lang="en-US" sz="1800" dirty="0" smtClean="0"/>
          </a:p>
          <a:p>
            <a:pPr marL="0" indent="0" algn="ctr" eaLnBrk="1" hangingPunct="1">
              <a:lnSpc>
                <a:spcPct val="110000"/>
              </a:lnSpc>
              <a:buNone/>
            </a:pPr>
            <a:endParaRPr lang="en-US" sz="1800" dirty="0"/>
          </a:p>
          <a:p>
            <a:pPr marL="0" indent="0" algn="ctr" eaLnBrk="1" hangingPunct="1">
              <a:lnSpc>
                <a:spcPct val="110000"/>
              </a:lnSpc>
              <a:buNone/>
            </a:pPr>
            <a:endParaRPr lang="en-US" sz="1800" dirty="0" smtClean="0"/>
          </a:p>
          <a:p>
            <a:pPr marL="0" indent="0" algn="ctr" eaLnBrk="1" hangingPunct="1">
              <a:lnSpc>
                <a:spcPct val="110000"/>
              </a:lnSpc>
              <a:buNone/>
            </a:pPr>
            <a:endParaRPr lang="en-US" sz="1800" dirty="0"/>
          </a:p>
          <a:p>
            <a:pPr marL="0" indent="0" algn="ctr" eaLnBrk="1" hangingPunct="1">
              <a:lnSpc>
                <a:spcPct val="110000"/>
              </a:lnSpc>
              <a:buNone/>
            </a:pPr>
            <a:endParaRPr lang="en-US" sz="1800" dirty="0" smtClean="0"/>
          </a:p>
          <a:p>
            <a:pPr marL="0" indent="0" algn="ctr" eaLnBrk="1" hangingPunct="1">
              <a:lnSpc>
                <a:spcPct val="110000"/>
              </a:lnSpc>
              <a:buNone/>
            </a:pPr>
            <a:endParaRPr lang="en-US" sz="1800" dirty="0"/>
          </a:p>
          <a:p>
            <a:pPr marL="0" indent="0" algn="ctr" eaLnBrk="1" hangingPunct="1">
              <a:lnSpc>
                <a:spcPct val="110000"/>
              </a:lnSpc>
              <a:buNone/>
            </a:pPr>
            <a:endParaRPr lang="en-US" sz="1800" dirty="0"/>
          </a:p>
          <a:p>
            <a:pPr marL="0" indent="0" algn="ctr" eaLnBrk="1" hangingPunct="1">
              <a:lnSpc>
                <a:spcPct val="110000"/>
              </a:lnSpc>
              <a:buNone/>
            </a:pPr>
            <a:r>
              <a:rPr lang="en-US" sz="1800" dirty="0" smtClean="0"/>
              <a:t>Monitoring social media comments on the Facebook page has the potential to include safety information about a Gilead product, which would need to be reported to Gilead.</a:t>
            </a:r>
            <a:endParaRPr lang="en-US" sz="1800" dirty="0"/>
          </a:p>
          <a:p>
            <a:pPr marL="0" indent="0" algn="ctr" eaLnBrk="1" hangingPunct="1">
              <a:lnSpc>
                <a:spcPct val="110000"/>
              </a:lnSpc>
              <a:buNone/>
            </a:pPr>
            <a:r>
              <a:rPr lang="en-US" sz="1800" b="1" dirty="0" smtClean="0"/>
              <a:t> </a:t>
            </a:r>
            <a:endParaRPr lang="en-US" sz="1800" b="1" dirty="0"/>
          </a:p>
        </p:txBody>
      </p:sp>
      <p:sp>
        <p:nvSpPr>
          <p:cNvPr id="7"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kern="0" dirty="0" smtClean="0"/>
              <a:t>Drug Safety Reporting &amp; You</a:t>
            </a:r>
            <a:endParaRPr lang="en-US" kern="0" dirty="0"/>
          </a:p>
        </p:txBody>
      </p:sp>
      <p:sp>
        <p:nvSpPr>
          <p:cNvPr id="11" name="Text Box 3"/>
          <p:cNvSpPr txBox="1">
            <a:spLocks noChangeArrowheads="1"/>
          </p:cNvSpPr>
          <p:nvPr/>
        </p:nvSpPr>
        <p:spPr bwMode="auto">
          <a:xfrm>
            <a:off x="107504" y="908720"/>
            <a:ext cx="892899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i="1" dirty="0">
                <a:solidFill>
                  <a:srgbClr val="FF0000"/>
                </a:solidFill>
              </a:rPr>
              <a:t>&lt;&lt;Please </a:t>
            </a:r>
            <a:r>
              <a:rPr lang="en-GB" altLang="en-US" sz="2000" b="1" i="1" dirty="0" smtClean="0">
                <a:solidFill>
                  <a:srgbClr val="FF0000"/>
                </a:solidFill>
              </a:rPr>
              <a:t>customize this slide with the description of the Digital Media for example forum monitoring as shown below or a ‘Contact Us’ page on slide 9&gt;&gt;</a:t>
            </a:r>
            <a:endParaRPr lang="en-GB" altLang="en-US" sz="2000" b="1" i="1" dirty="0">
              <a:solidFill>
                <a:srgbClr val="FF0000"/>
              </a:solidFill>
            </a:endParaRPr>
          </a:p>
          <a:p>
            <a:pPr algn="ctr" eaLnBrk="1" hangingPunct="1">
              <a:spcBef>
                <a:spcPct val="0"/>
              </a:spcBef>
              <a:buFontTx/>
              <a:buNone/>
            </a:pPr>
            <a:endParaRPr lang="en-US" altLang="en-US" sz="2000" b="1" i="1" dirty="0">
              <a:solidFill>
                <a:srgbClr val="FF0000"/>
              </a:solidFill>
            </a:endParaRPr>
          </a:p>
        </p:txBody>
      </p:sp>
      <p:pic>
        <p:nvPicPr>
          <p:cNvPr id="3078" name="Picture 6" descr="Image result for digital media facebook phone 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348878"/>
            <a:ext cx="4392488" cy="247042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4" name="Slide Number Placeholder 3"/>
          <p:cNvSpPr>
            <a:spLocks noGrp="1"/>
          </p:cNvSpPr>
          <p:nvPr>
            <p:ph type="sldNum" sz="quarter" idx="12"/>
          </p:nvPr>
        </p:nvSpPr>
        <p:spPr/>
        <p:txBody>
          <a:bodyPr/>
          <a:lstStyle/>
          <a:p>
            <a:pPr>
              <a:defRPr/>
            </a:pPr>
            <a:fld id="{5B30A63D-D8AF-4517-9E28-86164946D5BB}"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57879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AutoShape 7" descr="Image result for youtube log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3799" name="AutoShape 9" descr="Image result for youtube logo"/>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558"/>
          <a:stretch/>
        </p:blipFill>
        <p:spPr bwMode="auto">
          <a:xfrm>
            <a:off x="853079" y="1627059"/>
            <a:ext cx="7288362"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custDataLst>
              <p:tags r:id="rId2"/>
            </p:custDataLst>
          </p:nvPr>
        </p:nvSpPr>
        <p:spPr bwMode="auto">
          <a:xfrm>
            <a:off x="539686" y="140045"/>
            <a:ext cx="8229600" cy="696667"/>
          </a:xfrm>
          <a:prstGeom prst="rect">
            <a:avLst/>
          </a:prstGeom>
          <a:solidFill>
            <a:srgbClr val="F2F2F2"/>
          </a:solidFill>
          <a:ln>
            <a:solidFill>
              <a:srgbClr val="918485"/>
            </a:solidFill>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dk1"/>
                </a:solidFill>
                <a:latin typeface="+mn-lt"/>
                <a:ea typeface="+mn-ea"/>
                <a:cs typeface="+mn-cs"/>
              </a:defRPr>
            </a:lvl1pPr>
            <a:lvl2pPr algn="ctr" rtl="0" eaLnBrk="0" fontAlgn="base" hangingPunct="0">
              <a:spcBef>
                <a:spcPct val="0"/>
              </a:spcBef>
              <a:spcAft>
                <a:spcPct val="0"/>
              </a:spcAft>
              <a:defRPr sz="3200">
                <a:solidFill>
                  <a:schemeClr val="dk1"/>
                </a:solidFill>
                <a:latin typeface="+mn-lt"/>
                <a:ea typeface="+mn-ea"/>
                <a:cs typeface="+mn-cs"/>
              </a:defRPr>
            </a:lvl2pPr>
            <a:lvl3pPr algn="ctr" rtl="0" eaLnBrk="0" fontAlgn="base" hangingPunct="0">
              <a:spcBef>
                <a:spcPct val="0"/>
              </a:spcBef>
              <a:spcAft>
                <a:spcPct val="0"/>
              </a:spcAft>
              <a:defRPr sz="3200">
                <a:solidFill>
                  <a:schemeClr val="dk1"/>
                </a:solidFill>
                <a:latin typeface="+mn-lt"/>
                <a:ea typeface="+mn-ea"/>
                <a:cs typeface="+mn-cs"/>
              </a:defRPr>
            </a:lvl3pPr>
            <a:lvl4pPr algn="ctr" rtl="0" eaLnBrk="0" fontAlgn="base" hangingPunct="0">
              <a:spcBef>
                <a:spcPct val="0"/>
              </a:spcBef>
              <a:spcAft>
                <a:spcPct val="0"/>
              </a:spcAft>
              <a:defRPr sz="3200">
                <a:solidFill>
                  <a:schemeClr val="dk1"/>
                </a:solidFill>
                <a:latin typeface="+mn-lt"/>
                <a:ea typeface="+mn-ea"/>
                <a:cs typeface="+mn-cs"/>
              </a:defRPr>
            </a:lvl4pPr>
            <a:lvl5pPr algn="ctr" rtl="0" eaLnBrk="0" fontAlgn="base" hangingPunct="0">
              <a:spcBef>
                <a:spcPct val="0"/>
              </a:spcBef>
              <a:spcAft>
                <a:spcPct val="0"/>
              </a:spcAft>
              <a:defRPr sz="3200">
                <a:solidFill>
                  <a:schemeClr val="dk1"/>
                </a:solidFill>
                <a:latin typeface="+mn-lt"/>
                <a:ea typeface="+mn-ea"/>
                <a:cs typeface="+mn-cs"/>
              </a:defRPr>
            </a:lvl5pPr>
            <a:lvl6pPr marL="457200" algn="ctr" rtl="0" fontAlgn="base">
              <a:spcBef>
                <a:spcPct val="0"/>
              </a:spcBef>
              <a:spcAft>
                <a:spcPct val="0"/>
              </a:spcAft>
              <a:defRPr sz="3200">
                <a:solidFill>
                  <a:schemeClr val="dk1"/>
                </a:solidFill>
                <a:latin typeface="+mn-lt"/>
                <a:ea typeface="+mn-ea"/>
                <a:cs typeface="+mn-cs"/>
              </a:defRPr>
            </a:lvl6pPr>
            <a:lvl7pPr marL="914400" algn="ctr" rtl="0" fontAlgn="base">
              <a:spcBef>
                <a:spcPct val="0"/>
              </a:spcBef>
              <a:spcAft>
                <a:spcPct val="0"/>
              </a:spcAft>
              <a:defRPr sz="3200">
                <a:solidFill>
                  <a:schemeClr val="dk1"/>
                </a:solidFill>
                <a:latin typeface="+mn-lt"/>
                <a:ea typeface="+mn-ea"/>
                <a:cs typeface="+mn-cs"/>
              </a:defRPr>
            </a:lvl7pPr>
            <a:lvl8pPr marL="1371600" algn="ctr" rtl="0" fontAlgn="base">
              <a:spcBef>
                <a:spcPct val="0"/>
              </a:spcBef>
              <a:spcAft>
                <a:spcPct val="0"/>
              </a:spcAft>
              <a:defRPr sz="3200">
                <a:solidFill>
                  <a:schemeClr val="dk1"/>
                </a:solidFill>
                <a:latin typeface="+mn-lt"/>
                <a:ea typeface="+mn-ea"/>
                <a:cs typeface="+mn-cs"/>
              </a:defRPr>
            </a:lvl8pPr>
            <a:lvl9pPr marL="1828800" algn="ctr" rtl="0" fontAlgn="base">
              <a:spcBef>
                <a:spcPct val="0"/>
              </a:spcBef>
              <a:spcAft>
                <a:spcPct val="0"/>
              </a:spcAft>
              <a:defRPr sz="3200">
                <a:solidFill>
                  <a:schemeClr val="dk1"/>
                </a:solidFill>
                <a:latin typeface="+mn-lt"/>
                <a:ea typeface="+mn-ea"/>
                <a:cs typeface="+mn-cs"/>
              </a:defRPr>
            </a:lvl9pPr>
          </a:lstStyle>
          <a:p>
            <a:pPr eaLnBrk="1" hangingPunct="1"/>
            <a:r>
              <a:rPr lang="en-US" dirty="0" smtClean="0">
                <a:solidFill>
                  <a:schemeClr val="tx1"/>
                </a:solidFill>
              </a:rPr>
              <a:t>‘</a:t>
            </a:r>
            <a:r>
              <a:rPr lang="en-US" dirty="0">
                <a:solidFill>
                  <a:schemeClr val="tx1"/>
                </a:solidFill>
              </a:rPr>
              <a:t>Contact Me’ </a:t>
            </a:r>
            <a:r>
              <a:rPr lang="en-US" dirty="0" smtClean="0">
                <a:solidFill>
                  <a:schemeClr val="tx1"/>
                </a:solidFill>
              </a:rPr>
              <a:t>Page</a:t>
            </a:r>
            <a:endParaRPr lang="en-US" kern="0" dirty="0"/>
          </a:p>
        </p:txBody>
      </p:sp>
      <p:sp>
        <p:nvSpPr>
          <p:cNvPr id="13" name="TextBox 12"/>
          <p:cNvSpPr txBox="1"/>
          <p:nvPr/>
        </p:nvSpPr>
        <p:spPr>
          <a:xfrm>
            <a:off x="115414" y="5805264"/>
            <a:ext cx="8928992" cy="369332"/>
          </a:xfrm>
          <a:prstGeom prst="rect">
            <a:avLst/>
          </a:prstGeom>
          <a:noFill/>
        </p:spPr>
        <p:txBody>
          <a:bodyPr wrap="square" rtlCol="0">
            <a:spAutoFit/>
          </a:bodyPr>
          <a:lstStyle/>
          <a:p>
            <a:pPr algn="ctr"/>
            <a:r>
              <a:rPr lang="en-US" sz="1800" dirty="0"/>
              <a:t>During </a:t>
            </a:r>
            <a:r>
              <a:rPr lang="en-US" sz="1800" dirty="0" smtClean="0"/>
              <a:t>your review of the ‘Contact Us’ page, you may read about safety information. </a:t>
            </a:r>
            <a:endParaRPr lang="en-US" sz="1800" dirty="0"/>
          </a:p>
        </p:txBody>
      </p:sp>
      <p:sp>
        <p:nvSpPr>
          <p:cNvPr id="14" name="Text Box 3"/>
          <p:cNvSpPr txBox="1">
            <a:spLocks noChangeArrowheads="1"/>
          </p:cNvSpPr>
          <p:nvPr/>
        </p:nvSpPr>
        <p:spPr bwMode="auto">
          <a:xfrm>
            <a:off x="0" y="908720"/>
            <a:ext cx="90444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i="1" dirty="0">
                <a:solidFill>
                  <a:srgbClr val="FF0000"/>
                </a:solidFill>
              </a:rPr>
              <a:t>&lt;&lt;</a:t>
            </a:r>
            <a:r>
              <a:rPr lang="en-GB" altLang="en-US" sz="2000" b="1" i="1" dirty="0" smtClean="0">
                <a:solidFill>
                  <a:srgbClr val="FF0000"/>
                </a:solidFill>
              </a:rPr>
              <a:t>Please include the ‘Contact Us’ page of a Digital Media if applicable&gt;&gt;</a:t>
            </a:r>
            <a:endParaRPr lang="en-GB" altLang="en-US" sz="2000" b="1" i="1" dirty="0">
              <a:solidFill>
                <a:srgbClr val="FF0000"/>
              </a:solidFill>
            </a:endParaRPr>
          </a:p>
          <a:p>
            <a:pPr algn="ctr" eaLnBrk="1" hangingPunct="1">
              <a:spcBef>
                <a:spcPct val="0"/>
              </a:spcBef>
              <a:buFontTx/>
              <a:buNone/>
            </a:pPr>
            <a:r>
              <a:rPr lang="en-GB" altLang="en-US" sz="2000" b="1" i="1" dirty="0" smtClean="0">
                <a:solidFill>
                  <a:srgbClr val="FF0000"/>
                </a:solidFill>
              </a:rPr>
              <a:t>&lt;&lt;</a:t>
            </a:r>
            <a:r>
              <a:rPr lang="en-GB" altLang="en-US" sz="2000" b="1" i="1" dirty="0">
                <a:solidFill>
                  <a:srgbClr val="FF0000"/>
                </a:solidFill>
              </a:rPr>
              <a:t>Example Provided Below&gt;&gt;</a:t>
            </a:r>
            <a:endParaRPr lang="en-US" altLang="en-US" sz="2000" b="1" i="1" dirty="0">
              <a:solidFill>
                <a:srgbClr val="FF0000"/>
              </a:solidFill>
            </a:endParaRPr>
          </a:p>
        </p:txBody>
      </p:sp>
      <p:sp>
        <p:nvSpPr>
          <p:cNvPr id="15" name="Footer Placeholder 5"/>
          <p:cNvSpPr txBox="1">
            <a:spLocks/>
          </p:cNvSpPr>
          <p:nvPr/>
        </p:nvSpPr>
        <p:spPr bwMode="auto">
          <a:xfrm>
            <a:off x="1983" y="6525344"/>
            <a:ext cx="1403647"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GB" sz="1000" dirty="0" smtClean="0"/>
              <a:t>v8.0 April 2017</a:t>
            </a:r>
            <a:endParaRPr lang="en-US" sz="1000" dirty="0"/>
          </a:p>
        </p:txBody>
      </p:sp>
      <p:sp>
        <p:nvSpPr>
          <p:cNvPr id="2" name="Footer Placeholder 1"/>
          <p:cNvSpPr>
            <a:spLocks noGrp="1"/>
          </p:cNvSpPr>
          <p:nvPr>
            <p:ph type="ftr" sz="quarter" idx="11"/>
          </p:nvPr>
        </p:nvSpPr>
        <p:spPr/>
        <p:txBody>
          <a:bodyPr/>
          <a:lstStyle/>
          <a:p>
            <a:pPr eaLnBrk="1" hangingPunct="1"/>
            <a:r>
              <a:rPr lang="en-GB" dirty="0" smtClean="0"/>
              <a:t>Safety Information Reporting for Vendors Commissioned for Gilead Sponsored Programs</a:t>
            </a:r>
            <a:endParaRPr lang="en-US" dirty="0" smtClean="0"/>
          </a:p>
        </p:txBody>
      </p:sp>
      <p:sp>
        <p:nvSpPr>
          <p:cNvPr id="3" name="Slide Number Placeholder 2"/>
          <p:cNvSpPr>
            <a:spLocks noGrp="1"/>
          </p:cNvSpPr>
          <p:nvPr>
            <p:ph type="sldNum" sz="quarter" idx="12"/>
          </p:nvPr>
        </p:nvSpPr>
        <p:spPr/>
        <p:txBody>
          <a:bodyPr/>
          <a:lstStyle/>
          <a:p>
            <a:pPr>
              <a:defRPr/>
            </a:pPr>
            <a:fld id="{5B30A63D-D8AF-4517-9E28-86164946D5BB}"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1020966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2&quot;/&gt;&lt;lineCharCount val=&quot;25&quot;/&gt;&lt;lineCharCount val=&quot;10&quot;/&gt;&lt;lineCharCount val=&quot;1&quot;/&gt;&lt;lineCharCount val=&quot;24&quot;/&gt;&lt;lineCharCount val=&quot;17&quot;/&gt;&lt;lineCharCount val=&quot;1&quot;/&gt;&lt;lineCharCount val=&quot;25&quot;/&gt;&lt;lineCharCount val=&quot;2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quot;/&gt;&lt;lineCharCount val=&quot;48&quot;/&gt;&lt;lineCharCount val=&quot;15&quot;/&gt;&lt;lineCharCount val=&quot;1&quot;/&gt;&lt;lineCharCount val=&quot;50&quot;/&gt;&lt;lineCharCount val=&quot;27&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3&quot;/&gt;&lt;lineCharCount val=&quot;57&quot;/&gt;&lt;lineCharCount val=&quot;52&quot;/&gt;&lt;lineCharCount val=&quot;24&quot;/&gt;&lt;lineCharCount val=&quot;2&quot;/&gt;&lt;lineCharCount val=&quot;40&quot;/&gt;&lt;lineCharCount val=&quot;1&quot;/&gt;&lt;lineCharCount val=&quot;25&quot;/&gt;&lt;lineCharCount val=&quot;1&quot;/&gt;&lt;lineCharCount val=&quot;28&quot;/&gt;&lt;lineCharCount val=&quot;9&quot;/&gt;&lt;lineCharCount val=&quot;31&quot;/&gt;&lt;lineCharCount val=&quot;5&quot;/&gt;&lt;lineCharCount val=&quot;49&quot;/&gt;&lt;lineCharCount val=&quot;49&quot;/&gt;&lt;lineCharCount val=&quot;52&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24&quot;/&gt;&lt;lineCharCount val=&quot;1&quot;/&gt;&lt;lineCharCount val=&quot;52&quot;/&gt;&lt;lineCharCount val=&quot;1&quot;/&gt;&lt;lineCharCount val=&quot;43&quot;/&gt;&lt;lineCharCount val=&quot;1&quot;/&gt;&lt;lineCharCount val=&quot;33&quot;/&gt;&lt;lineCharCount val=&quot;1&quot;/&gt;&lt;lineCharCount val=&quot;71&quot;/&gt;&lt;lineCharCount val=&quot;4&quot;/&gt;&lt;lineCharCount val=&quot;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AUDIO_ID" val="354"/>
  <p:tag name="ARTICULATE_AUDIO_RECORDED" val="1"/>
  <p:tag name="ELAPSEDTIME" val="90.402"/>
  <p:tag name="TIMELINE" val="15.20/62.60"/>
  <p:tag name="ARTICULATE_NAV_LEVEL" val="1"/>
  <p:tag name="ARTICULATE_SLIDE_PRESENTER_GUID" val="053c9249-d196-466a-b13d-faaaed6ebdc3"/>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CHILD_ITEM_TEXT1" val="Safety Information"/>
  <p:tag name="CHILD_ITEM_TEXT3" val="Adverse Events"/>
  <p:tag name="CHILD_ITEM_TEXT5" val="Special Situation Reports"/>
  <p:tag name="CHILD_ITEM_TEXT7" val="Other Safety Information"/>
  <p:tag name="PRESENTER_SHAPEINFO" val="&lt;ThreeDShapeInfo&gt;&lt;uuid val=&quot;{54D3A5CE-E100-4755-A303-412D642D4B49}&quot;/&gt;&lt;isInvalidForFieldText val=&quot;0&quot;/&gt;&lt;Image&gt;&lt;filename val=&quot;C:\Users\vbuckle\AppData\Local\Temp\CP96724287375Session\CPTrustFolder96724287406\PPTImport96726928191\data\asimages\{54D3A5CE-E100-4755-A303-412D642D4B49}_11.png&quot;/&gt;&lt;left val=&quot;4&quot;/&gt;&lt;top val=&quot;80&quot;/&gt;&lt;width val=&quot;722&quot;/&gt;&lt;height val=&quot;72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9&quot;/&gt;&lt;lineCharCount val=&quot;63&quot;/&gt;&lt;lineCharCount val=&quot;27&quot;/&gt;&lt;/TableIndex&gt;&lt;/ShapeTextInfo&gt;"/>
  <p:tag name="HTML_SHAPEINFO" val="&lt;ThreeDShapeInfo&gt;&lt;uuid val=&quot;{D9CB1365-8BBB-4376-A9DF-D3EA2694E17E}&quot;/&gt;&lt;isInvalidForFieldText val=&quot;0&quot;/&gt;&lt;Image&gt;&lt;filename val=&quot;C:\Users\vbuckle\AppData\Local\Temp\CP96724287375Session\CPTrustFolder96724287406\PPTImport96726928191\data\asimages\{D9CB1365-8BBB-4376-A9DF-D3EA2694E17E}_11.png&quot;/&gt;&lt;left val=&quot;194&quot;/&gt;&lt;top val=&quot;435&quot;/&gt;&lt;width val=&quot;898&quot;/&gt;&lt;height val=&quot;1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28223483-3634-4D35-A518-D0FC4E69E67A}&quot;/&gt;&lt;isInvalidForFieldText val=&quot;0&quot;/&gt;&lt;Image&gt;&lt;filename val=&quot;C:\Users\vbuckle\AppData\Local\Temp\CP96724287375Session\CPTrustFolder96724287406\PPTImport96726928191\data\asimages\{28223483-3634-4D35-A518-D0FC4E69E67A}_11.png&quot;/&gt;&lt;left val=&quot;609&quot;/&gt;&lt;top val=&quot;630&quot;/&gt;&lt;width val=&quot;480&quot;/&gt;&lt;height val=&quot;14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4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1&quot;/&gt;&lt;lineCharCount val=&quot;59&quot;/&gt;&lt;lineCharCount val=&quot;10&quot;/&gt;&lt;lineCharCount val=&quot;1&quot;/&gt;&lt;lineCharCount val=&quot;53&quot;/&gt;&lt;lineCharCount val=&quot;1&quot;/&gt;&lt;lineCharCount val=&quot;53&quot;/&gt;&lt;lineCharCount val=&quot;2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AUDIO_ID" val="371"/>
  <p:tag name="ARTICULATE_AUDIO_RECORDED" val="1"/>
  <p:tag name="ELAPSEDTIME" val="11.1"/>
  <p:tag name="TIMELINE" val="6.2"/>
  <p:tag name="ARTICULATE_TITLE_TAG" val="Safety information - Adverse Events"/>
  <p:tag name="ARTICULATE_NAV_LEVEL" val="1"/>
  <p:tag name="ARTICULATE_SLIDE_PRESENTER_GUID" val="62f0877c-40e5-45c6-b740-0e4ef16af3cf"/>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CHILD_ITEM_TEXT2" val="Cough"/>
  <p:tag name="CHILD_ITEM_TEXT4" val="Headache"/>
  <p:tag name="CHILD_ITEM_TEXT6" val="Hospitalization"/>
  <p:tag name="CHILD_ITEM_TEXT8" val="Rash"/>
  <p:tag name="CHILD_ITEM_TEXT10" val="Death"/>
  <p:tag name="CHILD_ITEM_TEXT12" val="Stomach pain"/>
  <p:tag name="CHILD_ITEM_TEXT14" val="Heart attack"/>
  <p:tag name="CHILD_ITEM_TEXT16" val="Allergic reaction"/>
  <p:tag name="PRESENTER_SHAPEINFO" val="&lt;ThreeDShapeInfo&gt;&lt;uuid val=&quot;{99AA7548-28BD-4B35-8D5D-B41F0F9592D8}&quot;/&gt;&lt;isInvalidForFieldText val=&quot;0&quot;/&gt;&lt;Image&gt;&lt;filename val=&quot;C:\Users\vbuckle\AppData\Local\Temp\CP66049376783Session\CPTrustFolder66049376830\PPTImport66049896048\data\asimages\{99AA7548-28BD-4B35-8D5D-B41F0F9592D8}_6.png&quot;/&gt;&lt;left val=&quot;60&quot;/&gt;&lt;top val=&quot;230&quot;/&gt;&lt;width val=&quot;1033&quot;/&gt;&lt;height val=&quot;58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BFDF12A4-2A6C-4BAC-876B-2977CDB3649C}&quot;/&gt;&lt;isInvalidForFieldText val=&quot;0&quot;/&gt;&lt;Image&gt;&lt;filename val=&quot;C:\Users\vbuckle\AppData\Local\Temp\CP66049376783Session\CPTrustFolder66049376830\PPTImport66049896048\data\asimages\{BFDF12A4-2A6C-4BAC-876B-2977CDB3649C}_6.png&quot;/&gt;&lt;left val=&quot;55&quot;/&gt;&lt;top val=&quot;160&quot;/&gt;&lt;width val=&quot;1078&quot;/&gt;&lt;height val=&quot;10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372"/>
  <p:tag name="ARTICULATE_AUDIO_RECORDED" val="1"/>
  <p:tag name="ELAPSEDTIME" val="16.5"/>
  <p:tag name="TIMELINE" val="4.9/5.9/6.9/9.1"/>
  <p:tag name="ARTICULATE_TITLE_TAG" val="Safety information - Special Situation Reports"/>
  <p:tag name="ARTICULATE_NAV_LEVEL" val="1"/>
  <p:tag name="ARTICULATE_SLIDE_PRESENTER_GUID" val="62f0877c-40e5-45c6-b740-0e4ef16af3cf"/>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CHILD_ITEM_TEXT2" val="Occupational exposure with Adverse Event"/>
  <p:tag name="CHILD_ITEM_TEXT4" val="Adverse Event following exposure via breastfeeding"/>
  <p:tag name="CHILD_ITEM_TEXT6" val="Product complaint with Adverse Even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UDIO_ID" val="376"/>
  <p:tag name="ARTICULATE_AUDIO_RECORDED" val="1"/>
  <p:tag name="ELAPSEDTIME" val="17.6"/>
  <p:tag name="TIMELINE" val="5.00/10.00/13.88/15.82/16.79/17.28/17.52/17.64"/>
  <p:tag name="ARTICULATE_TITLE_TAG" val="Safety information - Special Situation Reports"/>
  <p:tag name="ARTICULATE_NAV_LEVEL" val="1"/>
  <p:tag name="ARTICULATE_SLIDE_PRESENTER_GUID" val="62f0877c-40e5-45c6-b740-0e4ef16af3cf"/>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6&quot;/&gt;&lt;lineCharCount val=&quot;2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UDIO_ID" val="376"/>
  <p:tag name="ARTICULATE_AUDIO_RECORDED" val="1"/>
  <p:tag name="ELAPSEDTIME" val="17.6"/>
  <p:tag name="TIMELINE" val="5.00/10.00/13.88/15.82/16.79/17.28/17.52/17.64"/>
  <p:tag name="ARTICULATE_TITLE_TAG" val="Safety information - Special Situation Reports"/>
  <p:tag name="ARTICULATE_NAV_LEVEL" val="1"/>
  <p:tag name="ARTICULATE_SLIDE_PRESENTER_GUID" val="62f0877c-40e5-45c6-b740-0e4ef16af3cf"/>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1&quot;/&gt;&lt;lineCharCount val=&quot;29&quot;/&gt;&lt;lineCharCount val=&quot;1&quot;/&gt;&lt;lineCharCount val=&quot;29&quot;/&gt;&lt;lineCharCount val=&quot;1&quot;/&gt;&lt;lineCharCount val=&quot;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7&quot;/&gt;&lt;lineCharCount val=&quot;33&quot;/&gt;&lt;lineCharCount val=&quot;30&quot;/&gt;&lt;lineCharCount val=&quot;31&quot;/&gt;&lt;lineCharCount val=&quot;1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31&quot;/&gt;&lt;lineCharCount val=&quot;21&quot;/&gt;&lt;lineCharCount val=&quot;1&quot;/&gt;&lt;lineCharCount val=&quot;28&quot;/&gt;&lt;lineCharCount val=&quot;29&quot;/&gt;&lt;lineCharCount val=&quot;30&quot;/&gt;&lt;lineCharCount val=&quot;28&quot;/&gt;&lt;lineCharCount val=&quot;15&quot;/&gt;&lt;lineCharCount val=&quot;1&quot;/&gt;&lt;lineCharCount val=&quot;26&quot;/&gt;&lt;lineCharCount val=&quot;29&quot;/&gt;&lt;lineCharCount val=&quot;13&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12&quot;/&gt;&lt;lineCharCount val=&quot;1&quot;/&gt;&lt;lineCharCount val=&quot;46&quot;/&gt;&lt;lineCharCount val=&quot;7&quot;/&gt;&lt;lineCharCount val=&quot;1&quot;/&gt;&lt;lineCharCount val=&quot;45&quot;/&gt;&lt;lineCharCount val=&quot;2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1&quot;/&gt;&lt;lineCharCount val=&quot;60&quot;/&gt;&lt;lineCharCount val=&quot;1&quot;/&gt;&lt;lineCharCount val=&quot;60&quot;/&gt;&lt;lineCharCount val=&quot;15&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2&quot;/&gt;&lt;lineCharCount val=&quot;47&quot;/&gt;&lt;lineCharCount val=&quot;1&quot;/&gt;&lt;lineCharCount val=&quot;56&quot;/&gt;&lt;lineCharCount val=&quot;55&quot;/&gt;&lt;lineCharCount val=&quot;32&quot;/&gt;&lt;lineCharCount val=&quot;1&quot;/&gt;&lt;lineCharCount val=&quot;57&quot;/&gt;&lt;lineCharCount val=&quot;60&quot;/&gt;&lt;lineCharCount val=&quot;7&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29175</TotalTime>
  <Words>11392</Words>
  <Application>Microsoft Office PowerPoint</Application>
  <PresentationFormat>On-screen Show (4:3)</PresentationFormat>
  <Paragraphs>933</Paragraphs>
  <Slides>52</Slides>
  <Notes>51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Default Design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“But the doctor already knows about the adverse event”: Do I need to report to Gilead?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Gilead Sciences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 Martin</dc:creator>
  <cp:lastModifiedBy>Victoria Buckle</cp:lastModifiedBy>
  <cp:revision>692</cp:revision>
  <cp:lastPrinted>2017-04-07T10:31:51Z</cp:lastPrinted>
  <dcterms:created xsi:type="dcterms:W3CDTF">2011-11-28T15:00:03Z</dcterms:created>
  <dcterms:modified xsi:type="dcterms:W3CDTF">2017-05-31T10:46:28Z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AD4EC50F-D7EC-41BA-94A8-B5DA7328463B</vt:lpwstr>
  </property>
  <property fmtid="{D5CDD505-2E9C-101B-9397-08002B2CF9AE}" pid="3" name="ArticulatePath">
    <vt:lpwstr>Safety Info Reporting for Solicited Prog_v7 0_Mar16 (2)</vt:lpwstr>
  </property>
</Properties>
</file>