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342" r:id="rId3"/>
    <p:sldId id="362" r:id="rId4"/>
    <p:sldId id="389" r:id="rId5"/>
    <p:sldId id="345" r:id="rId6"/>
    <p:sldId id="346" r:id="rId7"/>
    <p:sldId id="390" r:id="rId8"/>
    <p:sldId id="393" r:id="rId9"/>
    <p:sldId id="363" r:id="rId10"/>
    <p:sldId id="364" r:id="rId11"/>
    <p:sldId id="387" r:id="rId12"/>
    <p:sldId id="385" r:id="rId13"/>
    <p:sldId id="350" r:id="rId14"/>
    <p:sldId id="386" r:id="rId15"/>
    <p:sldId id="349" r:id="rId16"/>
    <p:sldId id="348" r:id="rId17"/>
    <p:sldId id="366" r:id="rId18"/>
    <p:sldId id="367" r:id="rId19"/>
    <p:sldId id="354" r:id="rId20"/>
    <p:sldId id="353" r:id="rId21"/>
    <p:sldId id="372" r:id="rId22"/>
    <p:sldId id="356" r:id="rId23"/>
    <p:sldId id="374" r:id="rId24"/>
    <p:sldId id="373" r:id="rId25"/>
    <p:sldId id="375" r:id="rId26"/>
    <p:sldId id="357" r:id="rId27"/>
    <p:sldId id="377" r:id="rId28"/>
    <p:sldId id="378" r:id="rId29"/>
    <p:sldId id="379" r:id="rId30"/>
    <p:sldId id="391" r:id="rId31"/>
    <p:sldId id="380" r:id="rId32"/>
    <p:sldId id="381" r:id="rId33"/>
    <p:sldId id="383" r:id="rId34"/>
    <p:sldId id="359" r:id="rId35"/>
    <p:sldId id="392" r:id="rId36"/>
    <p:sldId id="382" r:id="rId37"/>
    <p:sldId id="360" r:id="rId38"/>
    <p:sldId id="395" r:id="rId39"/>
    <p:sldId id="394" r:id="rId40"/>
  </p:sldIdLst>
  <p:sldSz cx="9144000" cy="6858000" type="screen4x3"/>
  <p:notesSz cx="7045325" cy="9345613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FFD5"/>
    <a:srgbClr val="FFDA65"/>
    <a:srgbClr val="FF6600"/>
    <a:srgbClr val="FFC819"/>
    <a:srgbClr val="FFFFCC"/>
    <a:srgbClr val="008000"/>
    <a:srgbClr val="663300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3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9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</c:spPr>
          <c:invertIfNegative val="0"/>
          <c:dLbls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HCV Infected</c:v>
                </c:pt>
                <c:pt idx="1">
                  <c:v>Diagnosed</c:v>
                </c:pt>
                <c:pt idx="2">
                  <c:v>Treated</c:v>
                </c:pt>
                <c:pt idx="3">
                  <c:v>Cured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1</c:v>
                </c:pt>
                <c:pt idx="1">
                  <c:v>0.9</c:v>
                </c:pt>
                <c:pt idx="2">
                  <c:v>0.86000000000000032</c:v>
                </c:pt>
                <c:pt idx="3">
                  <c:v>0.81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24561536"/>
        <c:axId val="24563072"/>
      </c:barChart>
      <c:catAx>
        <c:axId val="245615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24563072"/>
        <c:crosses val="autoZero"/>
        <c:auto val="1"/>
        <c:lblAlgn val="ctr"/>
        <c:lblOffset val="100"/>
        <c:noMultiLvlLbl val="0"/>
      </c:catAx>
      <c:valAx>
        <c:axId val="24563072"/>
        <c:scaling>
          <c:orientation val="minMax"/>
          <c:max val="1.05"/>
          <c:min val="0"/>
        </c:scaling>
        <c:delete val="0"/>
        <c:axPos val="l"/>
        <c:numFmt formatCode="0%" sourceLinked="1"/>
        <c:majorTickMark val="out"/>
        <c:minorTickMark val="none"/>
        <c:tickLblPos val="nextTo"/>
        <c:crossAx val="24561536"/>
        <c:crosses val="autoZero"/>
        <c:crossBetween val="between"/>
        <c:majorUnit val="0.2"/>
      </c:valAx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A5982F-ADF0-4D5D-AB38-2889F1492DB5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0B7091-7B89-4DDD-852D-6EACAE5D6365}">
      <dgm:prSet phldrT="[Text]" custT="1"/>
      <dgm:spPr>
        <a:gradFill flip="none" rotWithShape="0">
          <a:gsLst>
            <a:gs pos="0">
              <a:schemeClr val="accent1">
                <a:lumMod val="50000"/>
                <a:shade val="30000"/>
                <a:satMod val="115000"/>
              </a:schemeClr>
            </a:gs>
            <a:gs pos="50000">
              <a:schemeClr val="accent1">
                <a:lumMod val="50000"/>
                <a:shade val="67500"/>
                <a:satMod val="115000"/>
              </a:schemeClr>
            </a:gs>
            <a:gs pos="100000">
              <a:schemeClr val="accent1">
                <a:lumMod val="5000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r>
            <a:rPr lang="en-US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10,564</a:t>
          </a:r>
          <a:endParaRPr lang="en-US" sz="2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D370092-14F8-499D-8013-6DD19653510A}" type="parTrans" cxnId="{3EA68B8A-9CE2-446F-9B75-0652ADB6E938}">
      <dgm:prSet/>
      <dgm:spPr/>
      <dgm:t>
        <a:bodyPr/>
        <a:lstStyle/>
        <a:p>
          <a:endParaRPr lang="en-US"/>
        </a:p>
      </dgm:t>
    </dgm:pt>
    <dgm:pt modelId="{AF77E493-DF0F-4CAA-8511-F721C0059009}" type="sibTrans" cxnId="{3EA68B8A-9CE2-446F-9B75-0652ADB6E938}">
      <dgm:prSet/>
      <dgm:spPr/>
      <dgm:t>
        <a:bodyPr/>
        <a:lstStyle/>
        <a:p>
          <a:endParaRPr lang="en-US"/>
        </a:p>
      </dgm:t>
    </dgm:pt>
    <dgm:pt modelId="{4A921EE9-4AE8-4F48-A69F-D96612486640}">
      <dgm:prSet phldrT="[Text]" custT="1"/>
      <dgm:spPr>
        <a:gradFill flip="none" rotWithShape="0">
          <a:gsLst>
            <a:gs pos="0">
              <a:schemeClr val="accent1">
                <a:lumMod val="50000"/>
                <a:shade val="30000"/>
                <a:satMod val="115000"/>
              </a:schemeClr>
            </a:gs>
            <a:gs pos="50000">
              <a:schemeClr val="accent1">
                <a:lumMod val="50000"/>
                <a:shade val="67500"/>
                <a:satMod val="115000"/>
              </a:schemeClr>
            </a:gs>
            <a:gs pos="100000">
              <a:schemeClr val="accent1">
                <a:lumMod val="5000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r>
            <a:rPr lang="en-US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3,704</a:t>
          </a:r>
        </a:p>
      </dgm:t>
    </dgm:pt>
    <dgm:pt modelId="{0023DD35-3460-45BA-8499-1AC5A01E84CB}" type="parTrans" cxnId="{EA5AFAD3-BFDB-4C3A-BC07-CB5083DD838B}">
      <dgm:prSet/>
      <dgm:spPr/>
      <dgm:t>
        <a:bodyPr/>
        <a:lstStyle/>
        <a:p>
          <a:endParaRPr lang="en-US"/>
        </a:p>
      </dgm:t>
    </dgm:pt>
    <dgm:pt modelId="{2DB55B7B-5A3A-4541-9071-A92461E5BBEE}" type="sibTrans" cxnId="{EA5AFAD3-BFDB-4C3A-BC07-CB5083DD838B}">
      <dgm:prSet/>
      <dgm:spPr/>
      <dgm:t>
        <a:bodyPr/>
        <a:lstStyle/>
        <a:p>
          <a:endParaRPr lang="en-US"/>
        </a:p>
      </dgm:t>
    </dgm:pt>
    <dgm:pt modelId="{B55C007D-EF6B-4405-8B93-5464102DB517}">
      <dgm:prSet custT="1"/>
      <dgm:spPr>
        <a:gradFill flip="none" rotWithShape="0">
          <a:gsLst>
            <a:gs pos="0">
              <a:schemeClr val="accent1">
                <a:lumMod val="50000"/>
                <a:shade val="30000"/>
                <a:satMod val="115000"/>
              </a:schemeClr>
            </a:gs>
            <a:gs pos="50000">
              <a:schemeClr val="accent1">
                <a:lumMod val="50000"/>
                <a:shade val="67500"/>
                <a:satMod val="115000"/>
              </a:schemeClr>
            </a:gs>
            <a:gs pos="100000">
              <a:schemeClr val="accent1">
                <a:lumMod val="5000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r>
            <a:rPr lang="en-US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445</a:t>
          </a:r>
          <a:endParaRPr lang="en-US" sz="2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C3F299D6-D513-4E78-8853-353EF546621F}" type="parTrans" cxnId="{CD33CF2E-1E36-42C5-886E-C59B1CD2735E}">
      <dgm:prSet/>
      <dgm:spPr/>
      <dgm:t>
        <a:bodyPr/>
        <a:lstStyle/>
        <a:p>
          <a:endParaRPr lang="en-US"/>
        </a:p>
      </dgm:t>
    </dgm:pt>
    <dgm:pt modelId="{0CD4BA94-742F-4098-A533-0F089176D54A}" type="sibTrans" cxnId="{CD33CF2E-1E36-42C5-886E-C59B1CD2735E}">
      <dgm:prSet/>
      <dgm:spPr/>
      <dgm:t>
        <a:bodyPr/>
        <a:lstStyle/>
        <a:p>
          <a:endParaRPr lang="en-US"/>
        </a:p>
      </dgm:t>
    </dgm:pt>
    <dgm:pt modelId="{F826745D-501D-4680-AA87-B560CC6FC813}">
      <dgm:prSet custT="1"/>
      <dgm:spPr>
        <a:gradFill flip="none" rotWithShape="0">
          <a:gsLst>
            <a:gs pos="0">
              <a:schemeClr val="accent1">
                <a:lumMod val="50000"/>
                <a:shade val="30000"/>
                <a:satMod val="115000"/>
              </a:schemeClr>
            </a:gs>
            <a:gs pos="50000">
              <a:schemeClr val="accent1">
                <a:lumMod val="50000"/>
                <a:shade val="67500"/>
                <a:satMod val="115000"/>
              </a:schemeClr>
            </a:gs>
            <a:gs pos="100000">
              <a:schemeClr val="accent1">
                <a:lumMod val="50000"/>
                <a:shade val="100000"/>
                <a:satMod val="115000"/>
              </a:schemeClr>
            </a:gs>
          </a:gsLst>
          <a:lin ang="2700000" scaled="1"/>
          <a:tileRect/>
        </a:gradFill>
      </dgm:spPr>
      <dgm:t>
        <a:bodyPr/>
        <a:lstStyle/>
        <a:p>
          <a:r>
            <a:rPr lang="en-US" sz="2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444</a:t>
          </a:r>
          <a:endParaRPr lang="en-US" sz="2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62492B8-C65C-4A7F-9098-3E341CEBD555}" type="parTrans" cxnId="{2D3C93BF-724C-4D9D-9F65-1CD57915FB00}">
      <dgm:prSet/>
      <dgm:spPr/>
      <dgm:t>
        <a:bodyPr/>
        <a:lstStyle/>
        <a:p>
          <a:endParaRPr lang="en-US"/>
        </a:p>
      </dgm:t>
    </dgm:pt>
    <dgm:pt modelId="{02899850-7F0D-43A7-8662-DD5086158ADD}" type="sibTrans" cxnId="{2D3C93BF-724C-4D9D-9F65-1CD57915FB00}">
      <dgm:prSet/>
      <dgm:spPr/>
      <dgm:t>
        <a:bodyPr/>
        <a:lstStyle/>
        <a:p>
          <a:endParaRPr lang="en-US"/>
        </a:p>
      </dgm:t>
    </dgm:pt>
    <dgm:pt modelId="{9203D3FC-1D08-428F-80E2-DCAFC0735B0C}" type="pres">
      <dgm:prSet presAssocID="{F5A5982F-ADF0-4D5D-AB38-2889F1492DB5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9A91437-E32F-4205-B1D5-B9911546B09F}" type="pres">
      <dgm:prSet presAssocID="{BE0B7091-7B89-4DDD-852D-6EACAE5D6365}" presName="composite" presStyleCnt="0"/>
      <dgm:spPr/>
    </dgm:pt>
    <dgm:pt modelId="{D9F8378D-2D92-4332-B56A-5470E46B9262}" type="pres">
      <dgm:prSet presAssocID="{BE0B7091-7B89-4DDD-852D-6EACAE5D6365}" presName="bentUpArrow1" presStyleLbl="alignImgPlace1" presStyleIdx="0" presStyleCnt="3" custLinFactNeighborX="-98634" custLinFactNeighborY="3829"/>
      <dgm:spPr>
        <a:gradFill flip="none" rotWithShape="0">
          <a:gsLst>
            <a:gs pos="0">
              <a:schemeClr val="bg1">
                <a:lumMod val="50000"/>
                <a:shade val="30000"/>
                <a:satMod val="115000"/>
              </a:schemeClr>
            </a:gs>
            <a:gs pos="50000">
              <a:schemeClr val="bg1">
                <a:lumMod val="50000"/>
                <a:shade val="67500"/>
                <a:satMod val="115000"/>
              </a:schemeClr>
            </a:gs>
            <a:gs pos="100000">
              <a:schemeClr val="bg1">
                <a:lumMod val="50000"/>
                <a:shade val="100000"/>
                <a:satMod val="115000"/>
              </a:schemeClr>
            </a:gs>
          </a:gsLst>
          <a:lin ang="8100000" scaled="1"/>
          <a:tileRect/>
        </a:gradFill>
      </dgm:spPr>
      <dgm:t>
        <a:bodyPr/>
        <a:lstStyle/>
        <a:p>
          <a:endParaRPr lang="en-US"/>
        </a:p>
      </dgm:t>
    </dgm:pt>
    <dgm:pt modelId="{0F137128-67AC-4983-A3B8-0C932B1DCCF0}" type="pres">
      <dgm:prSet presAssocID="{BE0B7091-7B89-4DDD-852D-6EACAE5D6365}" presName="ParentText" presStyleLbl="node1" presStyleIdx="0" presStyleCnt="4" custScaleX="99417" custScaleY="73786" custLinFactNeighborX="-66705" custLinFactNeighborY="325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ED37D9-71F3-4AA3-8A85-DE84F5B907AA}" type="pres">
      <dgm:prSet presAssocID="{BE0B7091-7B89-4DDD-852D-6EACAE5D6365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ED56256-FAD4-4C9A-B4F4-436D012BD303}" type="pres">
      <dgm:prSet presAssocID="{AF77E493-DF0F-4CAA-8511-F721C0059009}" presName="sibTrans" presStyleCnt="0"/>
      <dgm:spPr/>
    </dgm:pt>
    <dgm:pt modelId="{BD911CC9-FC2F-4496-BF31-4E33628AE8FC}" type="pres">
      <dgm:prSet presAssocID="{4A921EE9-4AE8-4F48-A69F-D96612486640}" presName="composite" presStyleCnt="0"/>
      <dgm:spPr/>
    </dgm:pt>
    <dgm:pt modelId="{ED350D5D-6A3E-43F5-8C23-23CC1172081E}" type="pres">
      <dgm:prSet presAssocID="{4A921EE9-4AE8-4F48-A69F-D96612486640}" presName="bentUpArrow1" presStyleLbl="alignImgPlace1" presStyleIdx="1" presStyleCnt="3" custLinFactNeighborX="-98634" custLinFactNeighborY="3829"/>
      <dgm:spPr>
        <a:gradFill flip="none" rotWithShape="0">
          <a:gsLst>
            <a:gs pos="0">
              <a:schemeClr val="bg1">
                <a:lumMod val="50000"/>
                <a:shade val="30000"/>
                <a:satMod val="115000"/>
              </a:schemeClr>
            </a:gs>
            <a:gs pos="50000">
              <a:schemeClr val="bg1">
                <a:lumMod val="50000"/>
                <a:shade val="67500"/>
                <a:satMod val="115000"/>
              </a:schemeClr>
            </a:gs>
            <a:gs pos="100000">
              <a:schemeClr val="bg1">
                <a:lumMod val="50000"/>
                <a:shade val="100000"/>
                <a:satMod val="115000"/>
              </a:schemeClr>
            </a:gs>
          </a:gsLst>
          <a:lin ang="8100000" scaled="1"/>
          <a:tileRect/>
        </a:gradFill>
      </dgm:spPr>
      <dgm:t>
        <a:bodyPr/>
        <a:lstStyle/>
        <a:p>
          <a:endParaRPr lang="en-US"/>
        </a:p>
      </dgm:t>
    </dgm:pt>
    <dgm:pt modelId="{2AF0509D-856A-4ECD-8F1C-96A7AA8920AD}" type="pres">
      <dgm:prSet presAssocID="{4A921EE9-4AE8-4F48-A69F-D96612486640}" presName="ParentText" presStyleLbl="node1" presStyleIdx="1" presStyleCnt="4" custScaleX="110127" custScaleY="73786" custLinFactNeighborX="-66705" custLinFactNeighborY="325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237E176-69F3-4860-AD2A-F1824AAB2AD2}" type="pres">
      <dgm:prSet presAssocID="{4A921EE9-4AE8-4F48-A69F-D96612486640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6D27C4-3DEF-47E4-A1BF-61B5CB909566}" type="pres">
      <dgm:prSet presAssocID="{2DB55B7B-5A3A-4541-9071-A92461E5BBEE}" presName="sibTrans" presStyleCnt="0"/>
      <dgm:spPr/>
    </dgm:pt>
    <dgm:pt modelId="{66964AAC-1C62-4135-BE5D-36FBD1111356}" type="pres">
      <dgm:prSet presAssocID="{B55C007D-EF6B-4405-8B93-5464102DB517}" presName="composite" presStyleCnt="0"/>
      <dgm:spPr/>
    </dgm:pt>
    <dgm:pt modelId="{5BE5B4A9-2912-442B-BD0B-6A507099EBA2}" type="pres">
      <dgm:prSet presAssocID="{B55C007D-EF6B-4405-8B93-5464102DB517}" presName="bentUpArrow1" presStyleLbl="alignImgPlace1" presStyleIdx="2" presStyleCnt="3" custLinFactNeighborX="-74567" custLinFactNeighborY="-578"/>
      <dgm:spPr>
        <a:gradFill flip="none" rotWithShape="0">
          <a:gsLst>
            <a:gs pos="0">
              <a:schemeClr val="bg1">
                <a:lumMod val="50000"/>
                <a:shade val="30000"/>
                <a:satMod val="115000"/>
              </a:schemeClr>
            </a:gs>
            <a:gs pos="50000">
              <a:schemeClr val="bg1">
                <a:lumMod val="50000"/>
                <a:shade val="67500"/>
                <a:satMod val="115000"/>
              </a:schemeClr>
            </a:gs>
            <a:gs pos="100000">
              <a:schemeClr val="bg1">
                <a:lumMod val="50000"/>
                <a:shade val="100000"/>
                <a:satMod val="115000"/>
              </a:schemeClr>
            </a:gs>
          </a:gsLst>
          <a:lin ang="8100000" scaled="1"/>
          <a:tileRect/>
        </a:gradFill>
      </dgm:spPr>
      <dgm:t>
        <a:bodyPr/>
        <a:lstStyle/>
        <a:p>
          <a:endParaRPr lang="en-US"/>
        </a:p>
      </dgm:t>
    </dgm:pt>
    <dgm:pt modelId="{000259E1-136B-46D3-8F94-EBC24E4651FF}" type="pres">
      <dgm:prSet presAssocID="{B55C007D-EF6B-4405-8B93-5464102DB517}" presName="ParentText" presStyleLbl="node1" presStyleIdx="2" presStyleCnt="4" custScaleX="106717" custScaleY="73786" custLinFactNeighborX="-53619" custLinFactNeighborY="325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EAEA98-7DA3-4BE7-9F18-215BA6E5FDFB}" type="pres">
      <dgm:prSet presAssocID="{B55C007D-EF6B-4405-8B93-5464102DB517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B25BCEAC-E06A-4442-95B6-E601E6C93D3C}" type="pres">
      <dgm:prSet presAssocID="{0CD4BA94-742F-4098-A533-0F089176D54A}" presName="sibTrans" presStyleCnt="0"/>
      <dgm:spPr/>
    </dgm:pt>
    <dgm:pt modelId="{3F2CF4CF-36EA-47DF-99E4-980B5D2EFF1B}" type="pres">
      <dgm:prSet presAssocID="{F826745D-501D-4680-AA87-B560CC6FC813}" presName="composite" presStyleCnt="0"/>
      <dgm:spPr/>
    </dgm:pt>
    <dgm:pt modelId="{69AC2D9D-4CCD-49C5-9EA1-92098241D090}" type="pres">
      <dgm:prSet presAssocID="{F826745D-501D-4680-AA87-B560CC6FC813}" presName="ParentText" presStyleLbl="node1" presStyleIdx="3" presStyleCnt="4" custScaleX="98231" custScaleY="73786" custLinFactNeighborX="-47067" custLinFactNeighborY="344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A51039-0EAD-41E1-A3F4-B6A2287F884D}" type="presOf" srcId="{F826745D-501D-4680-AA87-B560CC6FC813}" destId="{69AC2D9D-4CCD-49C5-9EA1-92098241D090}" srcOrd="0" destOrd="0" presId="urn:microsoft.com/office/officeart/2005/8/layout/StepDownProcess"/>
    <dgm:cxn modelId="{CD33CF2E-1E36-42C5-886E-C59B1CD2735E}" srcId="{F5A5982F-ADF0-4D5D-AB38-2889F1492DB5}" destId="{B55C007D-EF6B-4405-8B93-5464102DB517}" srcOrd="2" destOrd="0" parTransId="{C3F299D6-D513-4E78-8853-353EF546621F}" sibTransId="{0CD4BA94-742F-4098-A533-0F089176D54A}"/>
    <dgm:cxn modelId="{EA5AFAD3-BFDB-4C3A-BC07-CB5083DD838B}" srcId="{F5A5982F-ADF0-4D5D-AB38-2889F1492DB5}" destId="{4A921EE9-4AE8-4F48-A69F-D96612486640}" srcOrd="1" destOrd="0" parTransId="{0023DD35-3460-45BA-8499-1AC5A01E84CB}" sibTransId="{2DB55B7B-5A3A-4541-9071-A92461E5BBEE}"/>
    <dgm:cxn modelId="{7F357BA2-63C9-43AC-BFD5-2849BCF7EC74}" type="presOf" srcId="{BE0B7091-7B89-4DDD-852D-6EACAE5D6365}" destId="{0F137128-67AC-4983-A3B8-0C932B1DCCF0}" srcOrd="0" destOrd="0" presId="urn:microsoft.com/office/officeart/2005/8/layout/StepDownProcess"/>
    <dgm:cxn modelId="{4D6AC632-953A-4674-BC14-EA93F9829C06}" type="presOf" srcId="{B55C007D-EF6B-4405-8B93-5464102DB517}" destId="{000259E1-136B-46D3-8F94-EBC24E4651FF}" srcOrd="0" destOrd="0" presId="urn:microsoft.com/office/officeart/2005/8/layout/StepDownProcess"/>
    <dgm:cxn modelId="{DFEFA76D-2681-4249-BA4E-4CBF4B034F24}" type="presOf" srcId="{4A921EE9-4AE8-4F48-A69F-D96612486640}" destId="{2AF0509D-856A-4ECD-8F1C-96A7AA8920AD}" srcOrd="0" destOrd="0" presId="urn:microsoft.com/office/officeart/2005/8/layout/StepDownProcess"/>
    <dgm:cxn modelId="{FBB4E5DD-1BFA-457A-8038-8D3283FABDD6}" type="presOf" srcId="{F5A5982F-ADF0-4D5D-AB38-2889F1492DB5}" destId="{9203D3FC-1D08-428F-80E2-DCAFC0735B0C}" srcOrd="0" destOrd="0" presId="urn:microsoft.com/office/officeart/2005/8/layout/StepDownProcess"/>
    <dgm:cxn modelId="{3EA68B8A-9CE2-446F-9B75-0652ADB6E938}" srcId="{F5A5982F-ADF0-4D5D-AB38-2889F1492DB5}" destId="{BE0B7091-7B89-4DDD-852D-6EACAE5D6365}" srcOrd="0" destOrd="0" parTransId="{AD370092-14F8-499D-8013-6DD19653510A}" sibTransId="{AF77E493-DF0F-4CAA-8511-F721C0059009}"/>
    <dgm:cxn modelId="{2D3C93BF-724C-4D9D-9F65-1CD57915FB00}" srcId="{F5A5982F-ADF0-4D5D-AB38-2889F1492DB5}" destId="{F826745D-501D-4680-AA87-B560CC6FC813}" srcOrd="3" destOrd="0" parTransId="{462492B8-C65C-4A7F-9098-3E341CEBD555}" sibTransId="{02899850-7F0D-43A7-8662-DD5086158ADD}"/>
    <dgm:cxn modelId="{94B78BF6-BCE8-4C84-9871-2B3819C81583}" type="presParOf" srcId="{9203D3FC-1D08-428F-80E2-DCAFC0735B0C}" destId="{D9A91437-E32F-4205-B1D5-B9911546B09F}" srcOrd="0" destOrd="0" presId="urn:microsoft.com/office/officeart/2005/8/layout/StepDownProcess"/>
    <dgm:cxn modelId="{F5C575FA-C0D7-4604-9AC6-C9A318C43ED5}" type="presParOf" srcId="{D9A91437-E32F-4205-B1D5-B9911546B09F}" destId="{D9F8378D-2D92-4332-B56A-5470E46B9262}" srcOrd="0" destOrd="0" presId="urn:microsoft.com/office/officeart/2005/8/layout/StepDownProcess"/>
    <dgm:cxn modelId="{6D406685-4D2E-446D-8D04-CCC0FD64067D}" type="presParOf" srcId="{D9A91437-E32F-4205-B1D5-B9911546B09F}" destId="{0F137128-67AC-4983-A3B8-0C932B1DCCF0}" srcOrd="1" destOrd="0" presId="urn:microsoft.com/office/officeart/2005/8/layout/StepDownProcess"/>
    <dgm:cxn modelId="{75DA7753-55E6-49D8-8557-8A078DAF8C5F}" type="presParOf" srcId="{D9A91437-E32F-4205-B1D5-B9911546B09F}" destId="{60ED37D9-71F3-4AA3-8A85-DE84F5B907AA}" srcOrd="2" destOrd="0" presId="urn:microsoft.com/office/officeart/2005/8/layout/StepDownProcess"/>
    <dgm:cxn modelId="{96E4676C-2644-4A5D-AAAF-158803CC9E57}" type="presParOf" srcId="{9203D3FC-1D08-428F-80E2-DCAFC0735B0C}" destId="{1ED56256-FAD4-4C9A-B4F4-436D012BD303}" srcOrd="1" destOrd="0" presId="urn:microsoft.com/office/officeart/2005/8/layout/StepDownProcess"/>
    <dgm:cxn modelId="{98205E22-0C21-4F99-AEFB-D773C1E01701}" type="presParOf" srcId="{9203D3FC-1D08-428F-80E2-DCAFC0735B0C}" destId="{BD911CC9-FC2F-4496-BF31-4E33628AE8FC}" srcOrd="2" destOrd="0" presId="urn:microsoft.com/office/officeart/2005/8/layout/StepDownProcess"/>
    <dgm:cxn modelId="{9ADAB0A7-E353-443F-9C52-3E1ADFDBF3BA}" type="presParOf" srcId="{BD911CC9-FC2F-4496-BF31-4E33628AE8FC}" destId="{ED350D5D-6A3E-43F5-8C23-23CC1172081E}" srcOrd="0" destOrd="0" presId="urn:microsoft.com/office/officeart/2005/8/layout/StepDownProcess"/>
    <dgm:cxn modelId="{EFAB95DB-6320-4903-8632-B7369A8CFD10}" type="presParOf" srcId="{BD911CC9-FC2F-4496-BF31-4E33628AE8FC}" destId="{2AF0509D-856A-4ECD-8F1C-96A7AA8920AD}" srcOrd="1" destOrd="0" presId="urn:microsoft.com/office/officeart/2005/8/layout/StepDownProcess"/>
    <dgm:cxn modelId="{EF350417-4792-4F69-A06E-4AA9B23124EA}" type="presParOf" srcId="{BD911CC9-FC2F-4496-BF31-4E33628AE8FC}" destId="{9237E176-69F3-4860-AD2A-F1824AAB2AD2}" srcOrd="2" destOrd="0" presId="urn:microsoft.com/office/officeart/2005/8/layout/StepDownProcess"/>
    <dgm:cxn modelId="{2540B5EB-C782-4623-8698-70FF89E1DDE5}" type="presParOf" srcId="{9203D3FC-1D08-428F-80E2-DCAFC0735B0C}" destId="{D96D27C4-3DEF-47E4-A1BF-61B5CB909566}" srcOrd="3" destOrd="0" presId="urn:microsoft.com/office/officeart/2005/8/layout/StepDownProcess"/>
    <dgm:cxn modelId="{2582671B-3AE0-4386-8345-3CF42C513252}" type="presParOf" srcId="{9203D3FC-1D08-428F-80E2-DCAFC0735B0C}" destId="{66964AAC-1C62-4135-BE5D-36FBD1111356}" srcOrd="4" destOrd="0" presId="urn:microsoft.com/office/officeart/2005/8/layout/StepDownProcess"/>
    <dgm:cxn modelId="{E15BD20F-7F6E-4872-B8C5-646DAC21A0F0}" type="presParOf" srcId="{66964AAC-1C62-4135-BE5D-36FBD1111356}" destId="{5BE5B4A9-2912-442B-BD0B-6A507099EBA2}" srcOrd="0" destOrd="0" presId="urn:microsoft.com/office/officeart/2005/8/layout/StepDownProcess"/>
    <dgm:cxn modelId="{AB4E4333-093F-4A89-BB35-0009F8071BA5}" type="presParOf" srcId="{66964AAC-1C62-4135-BE5D-36FBD1111356}" destId="{000259E1-136B-46D3-8F94-EBC24E4651FF}" srcOrd="1" destOrd="0" presId="urn:microsoft.com/office/officeart/2005/8/layout/StepDownProcess"/>
    <dgm:cxn modelId="{3A93B686-0F0E-4D26-8F9A-B102C1515030}" type="presParOf" srcId="{66964AAC-1C62-4135-BE5D-36FBD1111356}" destId="{BAEAEA98-7DA3-4BE7-9F18-215BA6E5FDFB}" srcOrd="2" destOrd="0" presId="urn:microsoft.com/office/officeart/2005/8/layout/StepDownProcess"/>
    <dgm:cxn modelId="{8D1C7C3B-B21D-41B9-A1C0-05064D98ACEF}" type="presParOf" srcId="{9203D3FC-1D08-428F-80E2-DCAFC0735B0C}" destId="{B25BCEAC-E06A-4442-95B6-E601E6C93D3C}" srcOrd="5" destOrd="0" presId="urn:microsoft.com/office/officeart/2005/8/layout/StepDownProcess"/>
    <dgm:cxn modelId="{E3DB9768-70C6-4F60-AC8A-7A21384B134A}" type="presParOf" srcId="{9203D3FC-1D08-428F-80E2-DCAFC0735B0C}" destId="{3F2CF4CF-36EA-47DF-99E4-980B5D2EFF1B}" srcOrd="6" destOrd="0" presId="urn:microsoft.com/office/officeart/2005/8/layout/StepDownProcess"/>
    <dgm:cxn modelId="{AB8CCF94-DAE8-41E6-A323-3A4AFDCE4661}" type="presParOf" srcId="{3F2CF4CF-36EA-47DF-99E4-980B5D2EFF1B}" destId="{69AC2D9D-4CCD-49C5-9EA1-92098241D090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F8378D-2D92-4332-B56A-5470E46B9262}">
      <dsp:nvSpPr>
        <dsp:cNvPr id="0" name=""/>
        <dsp:cNvSpPr/>
      </dsp:nvSpPr>
      <dsp:spPr>
        <a:xfrm rot="5400000">
          <a:off x="218331" y="1107406"/>
          <a:ext cx="1030878" cy="117361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gradFill flip="none" rotWithShape="0">
          <a:gsLst>
            <a:gs pos="0">
              <a:schemeClr val="bg1">
                <a:lumMod val="50000"/>
                <a:shade val="30000"/>
                <a:satMod val="115000"/>
              </a:schemeClr>
            </a:gs>
            <a:gs pos="50000">
              <a:schemeClr val="bg1">
                <a:lumMod val="50000"/>
                <a:shade val="67500"/>
                <a:satMod val="115000"/>
              </a:schemeClr>
            </a:gs>
            <a:gs pos="100000">
              <a:schemeClr val="bg1">
                <a:lumMod val="50000"/>
                <a:shade val="100000"/>
                <a:satMod val="115000"/>
              </a:schemeClr>
            </a:gs>
          </a:gsLst>
          <a:lin ang="81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137128-67AC-4983-A3B8-0C932B1DCCF0}">
      <dsp:nvSpPr>
        <dsp:cNvPr id="0" name=""/>
        <dsp:cNvSpPr/>
      </dsp:nvSpPr>
      <dsp:spPr>
        <a:xfrm>
          <a:off x="0" y="123875"/>
          <a:ext cx="1725275" cy="896292"/>
        </a:xfrm>
        <a:prstGeom prst="roundRect">
          <a:avLst>
            <a:gd name="adj" fmla="val 16670"/>
          </a:avLst>
        </a:prstGeom>
        <a:gradFill flip="none" rotWithShape="0">
          <a:gsLst>
            <a:gs pos="0">
              <a:schemeClr val="accent1">
                <a:lumMod val="50000"/>
                <a:shade val="30000"/>
                <a:satMod val="115000"/>
              </a:schemeClr>
            </a:gs>
            <a:gs pos="50000">
              <a:schemeClr val="accent1">
                <a:lumMod val="50000"/>
                <a:shade val="67500"/>
                <a:satMod val="115000"/>
              </a:schemeClr>
            </a:gs>
            <a:gs pos="100000">
              <a:schemeClr val="accent1">
                <a:lumMod val="50000"/>
                <a:shade val="100000"/>
                <a:satMod val="115000"/>
              </a:scheme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10,564</a:t>
          </a:r>
          <a:endParaRPr lang="en-US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3761" y="167636"/>
        <a:ext cx="1637753" cy="808770"/>
      </dsp:txXfrm>
    </dsp:sp>
    <dsp:sp modelId="{60ED37D9-71F3-4AA3-8A85-DE84F5B907AA}">
      <dsp:nvSpPr>
        <dsp:cNvPr id="0" name=""/>
        <dsp:cNvSpPr/>
      </dsp:nvSpPr>
      <dsp:spPr>
        <a:xfrm>
          <a:off x="2838191" y="41035"/>
          <a:ext cx="1262159" cy="98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D350D5D-6A3E-43F5-8C23-23CC1172081E}">
      <dsp:nvSpPr>
        <dsp:cNvPr id="0" name=""/>
        <dsp:cNvSpPr/>
      </dsp:nvSpPr>
      <dsp:spPr>
        <a:xfrm rot="5400000">
          <a:off x="1747658" y="2356085"/>
          <a:ext cx="1030878" cy="117361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gradFill flip="none" rotWithShape="0">
          <a:gsLst>
            <a:gs pos="0">
              <a:schemeClr val="bg1">
                <a:lumMod val="50000"/>
                <a:shade val="30000"/>
                <a:satMod val="115000"/>
              </a:schemeClr>
            </a:gs>
            <a:gs pos="50000">
              <a:schemeClr val="bg1">
                <a:lumMod val="50000"/>
                <a:shade val="67500"/>
                <a:satMod val="115000"/>
              </a:schemeClr>
            </a:gs>
            <a:gs pos="100000">
              <a:schemeClr val="bg1">
                <a:lumMod val="50000"/>
                <a:shade val="100000"/>
                <a:satMod val="115000"/>
              </a:schemeClr>
            </a:gs>
          </a:gsLst>
          <a:lin ang="81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AF0509D-856A-4ECD-8F1C-96A7AA8920AD}">
      <dsp:nvSpPr>
        <dsp:cNvPr id="0" name=""/>
        <dsp:cNvSpPr/>
      </dsp:nvSpPr>
      <dsp:spPr>
        <a:xfrm>
          <a:off x="1386660" y="1372554"/>
          <a:ext cx="1911136" cy="896292"/>
        </a:xfrm>
        <a:prstGeom prst="roundRect">
          <a:avLst>
            <a:gd name="adj" fmla="val 16670"/>
          </a:avLst>
        </a:prstGeom>
        <a:gradFill flip="none" rotWithShape="0">
          <a:gsLst>
            <a:gs pos="0">
              <a:schemeClr val="accent1">
                <a:lumMod val="50000"/>
                <a:shade val="30000"/>
                <a:satMod val="115000"/>
              </a:schemeClr>
            </a:gs>
            <a:gs pos="50000">
              <a:schemeClr val="accent1">
                <a:lumMod val="50000"/>
                <a:shade val="67500"/>
                <a:satMod val="115000"/>
              </a:schemeClr>
            </a:gs>
            <a:gs pos="100000">
              <a:schemeClr val="accent1">
                <a:lumMod val="50000"/>
                <a:shade val="100000"/>
                <a:satMod val="115000"/>
              </a:scheme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3,704</a:t>
          </a:r>
        </a:p>
      </dsp:txBody>
      <dsp:txXfrm>
        <a:off x="1430421" y="1416315"/>
        <a:ext cx="1823614" cy="808770"/>
      </dsp:txXfrm>
    </dsp:sp>
    <dsp:sp modelId="{9237E176-69F3-4860-AD2A-F1824AAB2AD2}">
      <dsp:nvSpPr>
        <dsp:cNvPr id="0" name=""/>
        <dsp:cNvSpPr/>
      </dsp:nvSpPr>
      <dsp:spPr>
        <a:xfrm>
          <a:off x="4367519" y="1289714"/>
          <a:ext cx="1262159" cy="98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BE5B4A9-2912-442B-BD0B-6A507099EBA2}">
      <dsp:nvSpPr>
        <dsp:cNvPr id="0" name=""/>
        <dsp:cNvSpPr/>
      </dsp:nvSpPr>
      <dsp:spPr>
        <a:xfrm rot="5400000">
          <a:off x="3436922" y="3559333"/>
          <a:ext cx="1030878" cy="1173619"/>
        </a:xfrm>
        <a:prstGeom prst="bentUpArrow">
          <a:avLst>
            <a:gd name="adj1" fmla="val 32840"/>
            <a:gd name="adj2" fmla="val 25000"/>
            <a:gd name="adj3" fmla="val 35780"/>
          </a:avLst>
        </a:prstGeom>
        <a:gradFill flip="none" rotWithShape="0">
          <a:gsLst>
            <a:gs pos="0">
              <a:schemeClr val="bg1">
                <a:lumMod val="50000"/>
                <a:shade val="30000"/>
                <a:satMod val="115000"/>
              </a:schemeClr>
            </a:gs>
            <a:gs pos="50000">
              <a:schemeClr val="bg1">
                <a:lumMod val="50000"/>
                <a:shade val="67500"/>
                <a:satMod val="115000"/>
              </a:schemeClr>
            </a:gs>
            <a:gs pos="100000">
              <a:schemeClr val="bg1">
                <a:lumMod val="50000"/>
                <a:shade val="100000"/>
                <a:satMod val="115000"/>
              </a:schemeClr>
            </a:gs>
          </a:gsLst>
          <a:lin ang="81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00259E1-136B-46D3-8F94-EBC24E4651FF}">
      <dsp:nvSpPr>
        <dsp:cNvPr id="0" name=""/>
        <dsp:cNvSpPr/>
      </dsp:nvSpPr>
      <dsp:spPr>
        <a:xfrm>
          <a:off x="3050151" y="2621233"/>
          <a:ext cx="1851959" cy="896292"/>
        </a:xfrm>
        <a:prstGeom prst="roundRect">
          <a:avLst>
            <a:gd name="adj" fmla="val 16670"/>
          </a:avLst>
        </a:prstGeom>
        <a:gradFill flip="none" rotWithShape="0">
          <a:gsLst>
            <a:gs pos="0">
              <a:schemeClr val="accent1">
                <a:lumMod val="50000"/>
                <a:shade val="30000"/>
                <a:satMod val="115000"/>
              </a:schemeClr>
            </a:gs>
            <a:gs pos="50000">
              <a:schemeClr val="accent1">
                <a:lumMod val="50000"/>
                <a:shade val="67500"/>
                <a:satMod val="115000"/>
              </a:schemeClr>
            </a:gs>
            <a:gs pos="100000">
              <a:schemeClr val="accent1">
                <a:lumMod val="50000"/>
                <a:shade val="100000"/>
                <a:satMod val="115000"/>
              </a:scheme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445</a:t>
          </a:r>
          <a:endParaRPr lang="en-US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3093912" y="2664994"/>
        <a:ext cx="1764437" cy="808770"/>
      </dsp:txXfrm>
    </dsp:sp>
    <dsp:sp modelId="{BAEAEA98-7DA3-4BE7-9F18-215BA6E5FDFB}">
      <dsp:nvSpPr>
        <dsp:cNvPr id="0" name=""/>
        <dsp:cNvSpPr/>
      </dsp:nvSpPr>
      <dsp:spPr>
        <a:xfrm>
          <a:off x="5774327" y="2538393"/>
          <a:ext cx="1262159" cy="9817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AC2D9D-4CCD-49C5-9EA1-92098241D090}">
      <dsp:nvSpPr>
        <dsp:cNvPr id="0" name=""/>
        <dsp:cNvSpPr/>
      </dsp:nvSpPr>
      <dsp:spPr>
        <a:xfrm>
          <a:off x="4600251" y="3828107"/>
          <a:ext cx="1704694" cy="896292"/>
        </a:xfrm>
        <a:prstGeom prst="roundRect">
          <a:avLst>
            <a:gd name="adj" fmla="val 16670"/>
          </a:avLst>
        </a:prstGeom>
        <a:gradFill flip="none" rotWithShape="0">
          <a:gsLst>
            <a:gs pos="0">
              <a:schemeClr val="accent1">
                <a:lumMod val="50000"/>
                <a:shade val="30000"/>
                <a:satMod val="115000"/>
              </a:schemeClr>
            </a:gs>
            <a:gs pos="50000">
              <a:schemeClr val="accent1">
                <a:lumMod val="50000"/>
                <a:shade val="67500"/>
                <a:satMod val="115000"/>
              </a:schemeClr>
            </a:gs>
            <a:gs pos="100000">
              <a:schemeClr val="accent1">
                <a:lumMod val="50000"/>
                <a:shade val="100000"/>
                <a:satMod val="115000"/>
              </a:schemeClr>
            </a:gs>
          </a:gsLst>
          <a:lin ang="270000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444</a:t>
          </a:r>
          <a:endParaRPr lang="en-US" sz="22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4644012" y="3871868"/>
        <a:ext cx="1617172" cy="808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D6182B-9FBA-4ECE-B0B7-CF7D70B2FE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B3AD78-5E1D-4EF2-B444-F9161B526B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79A7A5-4853-47AB-9D85-07A7C0A0D5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E9E22-12CD-4F83-A1C2-045E56AD46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D5340B-A179-4779-828A-82A73E41E6B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3BB16A-598C-421C-BBDB-2AFE55F2B4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99A680-D959-4A44-B704-0187E5074A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F140B3-D687-435A-96B6-CA47511D22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9C0DA7-0D94-4EC3-BD19-04CF5180A8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4F6AC-091F-4CD7-B5D2-0491A15C3F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21E5D7-A185-42D6-9978-25157F7008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Click to edit Master text styles</a:t>
            </a:r>
          </a:p>
          <a:p>
            <a:pPr lvl="1"/>
            <a:r>
              <a:rPr lang="ru-RU" smtClean="0"/>
              <a:t>Second level</a:t>
            </a:r>
          </a:p>
          <a:p>
            <a:pPr lvl="2"/>
            <a:r>
              <a:rPr lang="ru-RU" smtClean="0"/>
              <a:t>Third level</a:t>
            </a:r>
          </a:p>
          <a:p>
            <a:pPr lvl="3"/>
            <a:r>
              <a:rPr lang="ru-RU" smtClean="0"/>
              <a:t>Fourth level</a:t>
            </a:r>
          </a:p>
          <a:p>
            <a:pPr lvl="4"/>
            <a:r>
              <a:rPr lang="ru-RU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66F960BF-77FF-4F02-85A1-3A294E63180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31" name="Picture 6" descr="template_internal.jpg"/>
          <p:cNvPicPr>
            <a:picLocks noChangeAspect="1"/>
          </p:cNvPicPr>
          <p:nvPr userDrawn="1"/>
        </p:nvPicPr>
        <p:blipFill>
          <a:blip r:embed="rId13" cstate="print"/>
          <a:srcRect t="6667"/>
          <a:stretch>
            <a:fillRect/>
          </a:stretch>
        </p:blipFill>
        <p:spPr bwMode="auto">
          <a:xfrm>
            <a:off x="0" y="0"/>
            <a:ext cx="9144000" cy="640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template_main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2451100"/>
            <a:ext cx="8077200" cy="1846263"/>
          </a:xfrm>
        </p:spPr>
        <p:txBody>
          <a:bodyPr>
            <a:spAutoFit/>
          </a:bodyPr>
          <a:lstStyle/>
          <a:p>
            <a:pPr eaLnBrk="1" hangingPunct="1">
              <a:spcBef>
                <a:spcPts val="3000"/>
              </a:spcBef>
              <a:spcAft>
                <a:spcPts val="1200"/>
              </a:spcAft>
            </a:pPr>
            <a:r>
              <a:rPr lang="en-US" sz="3800" b="1" dirty="0" smtClean="0">
                <a:solidFill>
                  <a:schemeClr val="tx1"/>
                </a:solidFill>
                <a:cs typeface="Times New Roman" pitchFamily="18" charset="0"/>
              </a:rPr>
              <a:t>2016-2020 National HCV Elimination Plan: </a:t>
            </a:r>
            <a:br>
              <a:rPr lang="en-US" sz="3800" b="1" dirty="0" smtClean="0">
                <a:solidFill>
                  <a:schemeClr val="tx1"/>
                </a:solidFill>
                <a:cs typeface="Times New Roman" pitchFamily="18" charset="0"/>
              </a:rPr>
            </a:br>
            <a:r>
              <a:rPr lang="en-US" sz="3800" b="1" dirty="0" smtClean="0">
                <a:solidFill>
                  <a:schemeClr val="tx1"/>
                </a:solidFill>
                <a:cs typeface="Times New Roman" pitchFamily="18" charset="0"/>
              </a:rPr>
              <a:t>HCV Screening, Treatment &amp; Care</a:t>
            </a:r>
            <a:endParaRPr lang="ru-RU" sz="3800" b="1" dirty="0" smtClean="0">
              <a:solidFill>
                <a:schemeClr val="tx1"/>
              </a:solidFill>
              <a:cs typeface="Times New Roman" pitchFamily="18" charset="0"/>
            </a:endParaRP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4457700" y="617368"/>
            <a:ext cx="4381500" cy="1292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304704" rIns="0" bIns="0" anchor="ctr">
            <a:spAutoFit/>
          </a:bodyPr>
          <a:lstStyle/>
          <a:p>
            <a:pPr algn="ctr">
              <a:defRPr/>
            </a:pPr>
            <a:r>
              <a:rPr lang="en-US" sz="1600" b="1" dirty="0"/>
              <a:t>Georgia Hepatitis External Technical Advisory Group Meeting </a:t>
            </a:r>
            <a:endParaRPr lang="en-US" sz="1600" b="1" dirty="0" smtClean="0"/>
          </a:p>
          <a:p>
            <a:pPr algn="ctr">
              <a:defRPr/>
            </a:pPr>
            <a:r>
              <a:rPr lang="en-US" sz="1600" b="1" dirty="0" smtClean="0">
                <a:latin typeface="+mj-lt"/>
              </a:rPr>
              <a:t>3 November </a:t>
            </a:r>
            <a:r>
              <a:rPr lang="en-US" sz="1600" b="1" dirty="0">
                <a:latin typeface="+mj-lt"/>
              </a:rPr>
              <a:t>2015</a:t>
            </a:r>
          </a:p>
          <a:p>
            <a:pPr algn="ctr">
              <a:defRPr/>
            </a:pPr>
            <a:r>
              <a:rPr lang="en-US" sz="1600" b="1" dirty="0">
                <a:latin typeface="+mj-lt"/>
              </a:rPr>
              <a:t>Tbilisi, Georgia </a:t>
            </a:r>
          </a:p>
        </p:txBody>
      </p:sp>
      <p:sp>
        <p:nvSpPr>
          <p:cNvPr id="2053" name="Text Box 7"/>
          <p:cNvSpPr txBox="1">
            <a:spLocks noChangeArrowheads="1"/>
          </p:cNvSpPr>
          <p:nvPr/>
        </p:nvSpPr>
        <p:spPr bwMode="auto">
          <a:xfrm>
            <a:off x="4648200" y="4633913"/>
            <a:ext cx="42672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000" b="1" dirty="0" err="1">
                <a:latin typeface="+mj-lt"/>
              </a:rPr>
              <a:t>Tengiz</a:t>
            </a:r>
            <a:r>
              <a:rPr lang="en-US" sz="2000" b="1" dirty="0">
                <a:latin typeface="+mj-lt"/>
              </a:rPr>
              <a:t> </a:t>
            </a:r>
            <a:r>
              <a:rPr lang="en-US" sz="2000" b="1" dirty="0" err="1">
                <a:latin typeface="+mj-lt"/>
              </a:rPr>
              <a:t>Tsertsvadze</a:t>
            </a:r>
            <a:r>
              <a:rPr lang="en-US" sz="2000" b="1" dirty="0">
                <a:latin typeface="+mj-lt"/>
              </a:rPr>
              <a:t> MD, PhD</a:t>
            </a:r>
          </a:p>
          <a:p>
            <a:pPr algn="ctr">
              <a:defRPr/>
            </a:pPr>
            <a:endParaRPr lang="en-US" sz="1000" b="1" dirty="0">
              <a:latin typeface="+mj-lt"/>
            </a:endParaRPr>
          </a:p>
          <a:p>
            <a:pPr algn="ctr">
              <a:defRPr/>
            </a:pPr>
            <a:r>
              <a:rPr lang="en-US" sz="1600" b="1" dirty="0">
                <a:latin typeface="+mj-lt"/>
              </a:rPr>
              <a:t>Director General</a:t>
            </a:r>
          </a:p>
          <a:p>
            <a:pPr algn="ctr">
              <a:defRPr/>
            </a:pPr>
            <a:r>
              <a:rPr lang="en-US" sz="1600" b="1" dirty="0">
                <a:latin typeface="+mj-lt"/>
              </a:rPr>
              <a:t>Infectious Diseases, AIDS and Clinical</a:t>
            </a:r>
          </a:p>
          <a:p>
            <a:pPr algn="ctr">
              <a:defRPr/>
            </a:pPr>
            <a:r>
              <a:rPr lang="en-US" sz="1600" b="1" dirty="0">
                <a:latin typeface="+mj-lt"/>
              </a:rPr>
              <a:t> Immunology Research Center</a:t>
            </a:r>
          </a:p>
          <a:p>
            <a:pPr algn="ctr">
              <a:defRPr/>
            </a:pPr>
            <a:r>
              <a:rPr lang="en-US" sz="1600" b="1" dirty="0">
                <a:latin typeface="+mj-lt"/>
              </a:rPr>
              <a:t>Professor, Tbilisi State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  <a:solidFill>
            <a:srgbClr val="FFC000"/>
          </a:solidFill>
          <a:ln w="12700">
            <a:solidFill>
              <a:srgbClr val="FFE0C1"/>
            </a:solidFill>
          </a:ln>
        </p:spPr>
        <p:txBody>
          <a:bodyPr/>
          <a:lstStyle/>
          <a:p>
            <a:r>
              <a:rPr lang="en-US" sz="3200" b="1" dirty="0" smtClean="0"/>
              <a:t>End of Treatment Response (ETR) by HCV Genotype</a:t>
            </a:r>
            <a:endParaRPr lang="en-US" sz="32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95207123"/>
              </p:ext>
            </p:extLst>
          </p:nvPr>
        </p:nvGraphicFramePr>
        <p:xfrm>
          <a:off x="412052" y="2132855"/>
          <a:ext cx="8350948" cy="309634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2848"/>
                <a:gridCol w="1219200"/>
                <a:gridCol w="1226112"/>
                <a:gridCol w="1302068"/>
                <a:gridCol w="1180720"/>
              </a:tblGrid>
              <a:tr h="645072"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G1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G2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G3</a:t>
                      </a:r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24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16112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#</a:t>
                      </a:r>
                      <a:r>
                        <a:rPr lang="en-US" sz="2400" baseline="0" dirty="0" smtClean="0"/>
                        <a:t> patients who completed treatment</a:t>
                      </a:r>
                      <a:endParaRPr lang="en-US" sz="2400" dirty="0"/>
                    </a:p>
                  </a:txBody>
                  <a:tcPr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219</a:t>
                      </a:r>
                      <a:endParaRPr lang="en-US" sz="2400" dirty="0"/>
                    </a:p>
                  </a:txBody>
                  <a:tcPr marT="45709" marB="45709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87</a:t>
                      </a:r>
                      <a:endParaRPr lang="en-US" sz="2400" dirty="0"/>
                    </a:p>
                  </a:txBody>
                  <a:tcPr marT="45709" marB="45709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139</a:t>
                      </a:r>
                      <a:endParaRPr lang="en-US" sz="2400" dirty="0"/>
                    </a:p>
                  </a:txBody>
                  <a:tcPr marT="45709" marB="45709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445</a:t>
                      </a:r>
                      <a:endParaRPr lang="en-US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09" marB="45709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645072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# patients with ETR</a:t>
                      </a:r>
                      <a:endParaRPr lang="en-US" sz="2400" dirty="0"/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219</a:t>
                      </a:r>
                      <a:endParaRPr lang="en-US" sz="2400" dirty="0"/>
                    </a:p>
                  </a:txBody>
                  <a:tcPr marT="45709" marB="45709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86</a:t>
                      </a:r>
                      <a:endParaRPr lang="en-US" sz="2400" dirty="0"/>
                    </a:p>
                  </a:txBody>
                  <a:tcPr marT="45709" marB="45709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139</a:t>
                      </a:r>
                      <a:endParaRPr lang="en-US" sz="2400" dirty="0"/>
                    </a:p>
                  </a:txBody>
                  <a:tcPr marT="45709" marB="45709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444</a:t>
                      </a:r>
                      <a:endParaRPr lang="en-US" sz="2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09" marB="45709" anchor="ctr">
                    <a:solidFill>
                      <a:schemeClr val="accent1"/>
                    </a:solidFill>
                  </a:tcPr>
                </a:tc>
              </a:tr>
              <a:tr h="645072"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ETR rate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100.0%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9" marB="45709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99.0%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9" marB="45709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100.0%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marT="45709" marB="45709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99.8%</a:t>
                      </a:r>
                      <a:endParaRPr lang="en-US" sz="2400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45709" marB="45709" anchor="ctr">
                    <a:solidFill>
                      <a:schemeClr val="accent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219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  <a:solidFill>
            <a:srgbClr val="FFC000"/>
          </a:solidFill>
          <a:ln w="12700">
            <a:solidFill>
              <a:srgbClr val="FFE0C1"/>
            </a:solidFill>
          </a:ln>
        </p:spPr>
        <p:txBody>
          <a:bodyPr/>
          <a:lstStyle/>
          <a:p>
            <a:r>
              <a:rPr lang="en-US" sz="3200" b="1" dirty="0" smtClean="0"/>
              <a:t>End of Treatment Response (ETR) by Treatment Regimen and Genotype</a:t>
            </a:r>
            <a:endParaRPr lang="en-US" sz="3200" b="1" dirty="0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3200320"/>
              </p:ext>
            </p:extLst>
          </p:nvPr>
        </p:nvGraphicFramePr>
        <p:xfrm>
          <a:off x="457200" y="1905000"/>
          <a:ext cx="8229600" cy="34781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2848"/>
                <a:gridCol w="1219200"/>
                <a:gridCol w="1226112"/>
                <a:gridCol w="1180720"/>
                <a:gridCol w="1180720"/>
              </a:tblGrid>
              <a:tr h="702951">
                <a:tc>
                  <a:txBody>
                    <a:bodyPr/>
                    <a:lstStyle/>
                    <a:p>
                      <a:endParaRPr lang="en-US" sz="24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ETR Rate</a:t>
                      </a:r>
                      <a:endParaRPr lang="en-US" sz="24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702951">
                <a:tc>
                  <a:txBody>
                    <a:bodyPr/>
                    <a:lstStyle/>
                    <a:p>
                      <a:endParaRPr lang="en-US" sz="2400" dirty="0">
                        <a:latin typeface="+mn-lt"/>
                      </a:endParaRPr>
                    </a:p>
                  </a:txBody>
                  <a:tcP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G1</a:t>
                      </a:r>
                      <a:endParaRPr lang="en-US" sz="2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G2</a:t>
                      </a:r>
                      <a:endParaRPr lang="en-US" sz="2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G3</a:t>
                      </a:r>
                      <a:endParaRPr lang="en-US" sz="2400" b="1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TOTAL</a:t>
                      </a:r>
                      <a:endParaRPr lang="en-US" sz="2400" b="1" kern="1200" dirty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050394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+mn-lt"/>
                        </a:rPr>
                        <a:t>IFN-containing</a:t>
                      </a:r>
                      <a:r>
                        <a:rPr lang="en-US" sz="2000" b="1" baseline="0" dirty="0" smtClean="0">
                          <a:latin typeface="+mn-lt"/>
                        </a:rPr>
                        <a:t> regimens</a:t>
                      </a:r>
                      <a:endParaRPr lang="en-US" sz="2000" b="1" dirty="0">
                        <a:latin typeface="+mn-lt"/>
                      </a:endParaRPr>
                    </a:p>
                  </a:txBody>
                  <a:tcPr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100%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(219/219)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100%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(62/62)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100%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(139/139)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100%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(420/420)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90000"/>
                      </a:schemeClr>
                    </a:solidFill>
                  </a:tcPr>
                </a:tc>
              </a:tr>
              <a:tr h="1021883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latin typeface="+mn-lt"/>
                        </a:rPr>
                        <a:t>IFN-free</a:t>
                      </a:r>
                      <a:r>
                        <a:rPr lang="en-US" sz="2000" b="1" baseline="0" dirty="0" smtClean="0">
                          <a:latin typeface="+mn-lt"/>
                        </a:rPr>
                        <a:t> regimens</a:t>
                      </a:r>
                      <a:endParaRPr lang="en-US" sz="2000" b="1" dirty="0" smtClean="0">
                        <a:latin typeface="+mn-lt"/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--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96% 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(24/25)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--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96%</a:t>
                      </a:r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(24/25)</a:t>
                      </a:r>
                    </a:p>
                  </a:txBody>
                  <a:tcPr marL="9525" marR="9525" marT="9525" marB="0" anchor="ctr">
                    <a:solidFill>
                      <a:schemeClr val="accent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219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/>
          <a:lstStyle/>
          <a:p>
            <a:r>
              <a:rPr lang="en-US" sz="3600" b="1" dirty="0" smtClean="0"/>
              <a:t>Challenges: HCV Screening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200399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Small proportion of people living with HCV are aware of their disease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dirty="0" smtClean="0"/>
              <a:t>Limited number of HCV screening programs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dirty="0"/>
              <a:t>HCV testing coverage should be significantly expanded to accelerate detection of HCV cases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8363220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/>
          <a:lstStyle/>
          <a:p>
            <a:r>
              <a:rPr lang="en-US" sz="3600" b="1" dirty="0" smtClean="0"/>
              <a:t>Challenges: Health System Related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22437"/>
            <a:ext cx="8229600" cy="452596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/>
              <a:t>Human and technical capacity is primarily developed in the capital city of Tbilisi and needs to be expanded to </a:t>
            </a:r>
            <a:r>
              <a:rPr lang="en-US" sz="2400" dirty="0" smtClean="0"/>
              <a:t>regions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 smtClean="0"/>
              <a:t>Health system needs to be strengthened to ensure </a:t>
            </a:r>
            <a:r>
              <a:rPr lang="en-US" sz="2400" dirty="0"/>
              <a:t>its readiness to handle </a:t>
            </a:r>
            <a:r>
              <a:rPr lang="en-US" sz="2400" dirty="0" smtClean="0"/>
              <a:t>influx </a:t>
            </a:r>
            <a:r>
              <a:rPr lang="en-US" sz="2400" dirty="0"/>
              <a:t>of large numbers of new HCV patients </a:t>
            </a:r>
            <a:endParaRPr lang="en-US" sz="2400" dirty="0" smtClean="0"/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sz="2400" dirty="0"/>
              <a:t>Mechanisms for effective linkage of patients </a:t>
            </a:r>
            <a:r>
              <a:rPr lang="en-US" sz="2400" dirty="0" smtClean="0"/>
              <a:t>from screening to care need </a:t>
            </a:r>
            <a:r>
              <a:rPr lang="en-US" sz="2400" dirty="0"/>
              <a:t>to be developed and </a:t>
            </a:r>
            <a:r>
              <a:rPr lang="en-US" sz="2400" dirty="0" smtClean="0"/>
              <a:t>implemented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/>
          <a:lstStyle/>
          <a:p>
            <a:r>
              <a:rPr lang="en-US" sz="3600" b="1" dirty="0" smtClean="0"/>
              <a:t>Challenges: Registry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36914"/>
            <a:ext cx="8229600" cy="452596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600" dirty="0" smtClean="0"/>
              <a:t>Current health information system is limited to treatment related data and it should to be expanded to include data along the entire continuum of HCV care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600" dirty="0" smtClean="0"/>
              <a:t>Patient on-line registration system should be established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600" dirty="0" smtClean="0"/>
              <a:t>Comprehensive HCV registry should be developed that will include complete case-based information including demographic, clinical and laboratory data</a:t>
            </a:r>
            <a:endParaRPr 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&amp; objectives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/>
          <a:lstStyle/>
          <a:p>
            <a:r>
              <a:rPr lang="en-US" b="1" dirty="0" smtClean="0"/>
              <a:t>GOAL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459163"/>
          </a:xfrm>
          <a:solidFill>
            <a:srgbClr val="EAFFD5"/>
          </a:solidFill>
          <a:ln w="15875">
            <a:solidFill>
              <a:srgbClr val="0070C0"/>
            </a:solidFill>
          </a:ln>
        </p:spPr>
        <p:txBody>
          <a:bodyPr anchor="ctr" anchorCtr="0"/>
          <a:lstStyle/>
          <a:p>
            <a:pPr marL="0" indent="0" algn="ctr">
              <a:buNone/>
            </a:pPr>
            <a:r>
              <a:rPr lang="en-US" sz="4600" b="1" dirty="0" smtClean="0"/>
              <a:t>Ensuring Universal Access to Hepatitis </a:t>
            </a:r>
            <a:r>
              <a:rPr lang="ka-GE" sz="4600" b="1" dirty="0" smtClean="0"/>
              <a:t>C </a:t>
            </a:r>
            <a:r>
              <a:rPr lang="en-US" sz="4600" b="1" dirty="0" smtClean="0"/>
              <a:t>Treatment and Achieving High Cure Rates</a:t>
            </a:r>
            <a:endParaRPr lang="en-US" sz="4600" dirty="0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457200" y="1143000"/>
            <a:ext cx="8229600" cy="762000"/>
          </a:xfrm>
          <a:prstGeom prst="rect">
            <a:avLst/>
          </a:prstGeom>
          <a:solidFill>
            <a:srgbClr val="FFC000"/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en-US" sz="3600" b="1" dirty="0" smtClean="0"/>
              <a:t>Screening, Treatment and Care </a:t>
            </a:r>
            <a:endParaRPr lang="en-US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>
            <a:solidFill>
              <a:srgbClr val="FFE0C1"/>
            </a:solidFill>
          </a:ln>
        </p:spPr>
        <p:txBody>
          <a:bodyPr/>
          <a:lstStyle/>
          <a:p>
            <a:r>
              <a:rPr lang="en-US" b="1" dirty="0" smtClean="0"/>
              <a:t>Targets: WHO </a:t>
            </a:r>
            <a:endParaRPr lang="en-US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1252736"/>
          </a:xfrm>
        </p:spPr>
        <p:txBody>
          <a:bodyPr anchor="ctr" anchorCtr="0"/>
          <a:lstStyle/>
          <a:p>
            <a:pPr algn="ctr">
              <a:buNone/>
            </a:pPr>
            <a:r>
              <a:rPr lang="en-US" sz="9000" b="1" dirty="0" smtClean="0">
                <a:solidFill>
                  <a:srgbClr val="FF0000"/>
                </a:solidFill>
              </a:rPr>
              <a:t>90-90-90</a:t>
            </a:r>
            <a:endParaRPr lang="en-US" sz="9000" b="1" dirty="0">
              <a:solidFill>
                <a:srgbClr val="FF0000"/>
              </a:solidFill>
            </a:endParaRPr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304800" y="2742929"/>
            <a:ext cx="8839200" cy="3108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600"/>
              </a:spcAft>
              <a:buFontTx/>
              <a:buNone/>
            </a:pPr>
            <a:r>
              <a:rPr lang="en-US" b="1" dirty="0" smtClean="0"/>
              <a:t>By 2030</a:t>
            </a:r>
          </a:p>
          <a:p>
            <a:pPr marL="715963" indent="-449263">
              <a:spcBef>
                <a:spcPts val="1800"/>
              </a:spcBef>
              <a:spcAft>
                <a:spcPts val="1800"/>
              </a:spcAft>
              <a:buClr>
                <a:srgbClr val="C00000"/>
              </a:buClr>
              <a:buSzPct val="135000"/>
            </a:pPr>
            <a:r>
              <a:rPr lang="en-US" sz="2800" b="1" dirty="0" smtClean="0">
                <a:solidFill>
                  <a:srgbClr val="FF0000"/>
                </a:solidFill>
              </a:rPr>
              <a:t>90% </a:t>
            </a:r>
            <a:r>
              <a:rPr lang="en-US" sz="2800" b="1" dirty="0" smtClean="0"/>
              <a:t>of people living with HCV are diagnosed</a:t>
            </a:r>
          </a:p>
          <a:p>
            <a:pPr marL="715963" indent="-449263">
              <a:spcBef>
                <a:spcPts val="1800"/>
              </a:spcBef>
              <a:spcAft>
                <a:spcPts val="1800"/>
              </a:spcAft>
              <a:buClr>
                <a:srgbClr val="C00000"/>
              </a:buClr>
              <a:buSzPct val="135000"/>
            </a:pPr>
            <a:r>
              <a:rPr lang="en-US" sz="2800" b="1" dirty="0" smtClean="0">
                <a:solidFill>
                  <a:srgbClr val="FF0000"/>
                </a:solidFill>
              </a:rPr>
              <a:t>90%</a:t>
            </a:r>
            <a:r>
              <a:rPr lang="en-US" sz="2800" b="1" dirty="0" smtClean="0"/>
              <a:t> of those diagnosed are treated</a:t>
            </a:r>
          </a:p>
          <a:p>
            <a:pPr marL="715963" indent="-449263">
              <a:spcBef>
                <a:spcPts val="1800"/>
              </a:spcBef>
              <a:spcAft>
                <a:spcPts val="1800"/>
              </a:spcAft>
              <a:buClr>
                <a:srgbClr val="C00000"/>
              </a:buClr>
              <a:buSzPct val="135000"/>
            </a:pPr>
            <a:r>
              <a:rPr lang="en-US" sz="2800" b="1" dirty="0" smtClean="0">
                <a:solidFill>
                  <a:srgbClr val="FF0000"/>
                </a:solidFill>
              </a:rPr>
              <a:t>90%</a:t>
            </a:r>
            <a:r>
              <a:rPr lang="en-US" sz="2800" b="1" dirty="0" smtClean="0"/>
              <a:t> of those treated are cured</a:t>
            </a:r>
            <a:endParaRPr lang="en-US" sz="28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355976" y="6400800"/>
            <a:ext cx="463780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Draft </a:t>
            </a:r>
            <a:r>
              <a:rPr lang="en-US" sz="1200" dirty="0"/>
              <a:t>Global Health Sector Strategy on viral hepatitis, 2016–2021 </a:t>
            </a:r>
          </a:p>
        </p:txBody>
      </p:sp>
    </p:spTree>
    <p:extLst>
      <p:ext uri="{BB962C8B-B14F-4D97-AF65-F5344CB8AC3E}">
        <p14:creationId xmlns:p14="http://schemas.microsoft.com/office/powerpoint/2010/main" val="3511640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>
            <a:solidFill>
              <a:srgbClr val="FFE0C1"/>
            </a:solidFill>
          </a:ln>
        </p:spPr>
        <p:txBody>
          <a:bodyPr/>
          <a:lstStyle/>
          <a:p>
            <a:r>
              <a:rPr lang="en-US" b="1" dirty="0" smtClean="0"/>
              <a:t>Targets: Georgia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1252736"/>
          </a:xfrm>
        </p:spPr>
        <p:txBody>
          <a:bodyPr anchor="ctr" anchorCtr="0"/>
          <a:lstStyle/>
          <a:p>
            <a:pPr algn="ctr">
              <a:buNone/>
            </a:pPr>
            <a:r>
              <a:rPr lang="en-US" sz="9000" b="1" dirty="0" smtClean="0">
                <a:solidFill>
                  <a:srgbClr val="FF0000"/>
                </a:solidFill>
              </a:rPr>
              <a:t>90-95-95</a:t>
            </a:r>
            <a:endParaRPr lang="en-US" sz="9000" b="1" dirty="0">
              <a:solidFill>
                <a:srgbClr val="FF0000"/>
              </a:solidFill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04800" y="2742929"/>
            <a:ext cx="8610600" cy="2800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1200"/>
              </a:spcBef>
              <a:spcAft>
                <a:spcPts val="1200"/>
              </a:spcAft>
              <a:buFontTx/>
              <a:buNone/>
            </a:pPr>
            <a:r>
              <a:rPr lang="en-US" b="1" dirty="0" smtClean="0"/>
              <a:t>By 2020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  <a:buSzPct val="135000"/>
            </a:pPr>
            <a:r>
              <a:rPr lang="en-US" sz="2800" b="1" dirty="0" smtClean="0">
                <a:solidFill>
                  <a:srgbClr val="FF0000"/>
                </a:solidFill>
              </a:rPr>
              <a:t>90% </a:t>
            </a:r>
            <a:r>
              <a:rPr lang="en-US" sz="2800" b="1" dirty="0" smtClean="0"/>
              <a:t>of people living with HCV are diagnosed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  <a:buSzPct val="135000"/>
            </a:pPr>
            <a:r>
              <a:rPr lang="en-US" sz="2800" b="1" dirty="0" smtClean="0">
                <a:solidFill>
                  <a:srgbClr val="FF0000"/>
                </a:solidFill>
              </a:rPr>
              <a:t>95%</a:t>
            </a:r>
            <a:r>
              <a:rPr lang="en-US" sz="2800" b="1" dirty="0" smtClean="0"/>
              <a:t> of those diagnosed are treated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C00000"/>
              </a:buClr>
              <a:buSzPct val="135000"/>
            </a:pPr>
            <a:r>
              <a:rPr lang="en-US" sz="2800" b="1" dirty="0" smtClean="0">
                <a:solidFill>
                  <a:srgbClr val="FF0000"/>
                </a:solidFill>
              </a:rPr>
              <a:t>95%</a:t>
            </a:r>
            <a:r>
              <a:rPr lang="en-US" sz="2800" b="1" dirty="0" smtClean="0"/>
              <a:t> of those treated are cured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36057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z="4000" b="1" dirty="0" smtClean="0"/>
              <a:t>Projected Cascade of HCV Care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0404241"/>
              </p:ext>
            </p:extLst>
          </p:nvPr>
        </p:nvGraphicFramePr>
        <p:xfrm>
          <a:off x="533400" y="1981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3" name="Group 12"/>
          <p:cNvGrpSpPr/>
          <p:nvPr/>
        </p:nvGrpSpPr>
        <p:grpSpPr>
          <a:xfrm>
            <a:off x="2830286" y="5257800"/>
            <a:ext cx="5355772" cy="609600"/>
            <a:chOff x="1569521" y="5257800"/>
            <a:chExt cx="5355772" cy="609600"/>
          </a:xfrm>
        </p:grpSpPr>
        <p:sp>
          <p:nvSpPr>
            <p:cNvPr id="5" name="Right Arrow 4"/>
            <p:cNvSpPr/>
            <p:nvPr/>
          </p:nvSpPr>
          <p:spPr>
            <a:xfrm>
              <a:off x="1569521" y="5257800"/>
              <a:ext cx="685800" cy="609600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ight Arrow 5"/>
            <p:cNvSpPr/>
            <p:nvPr/>
          </p:nvSpPr>
          <p:spPr>
            <a:xfrm>
              <a:off x="3376547" y="5257800"/>
              <a:ext cx="685800" cy="609600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ight Arrow 6"/>
            <p:cNvSpPr/>
            <p:nvPr/>
          </p:nvSpPr>
          <p:spPr>
            <a:xfrm>
              <a:off x="5216235" y="5257800"/>
              <a:ext cx="685800" cy="609600"/>
            </a:xfrm>
            <a:prstGeom prst="rightArrow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281047" y="5327075"/>
              <a:ext cx="914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90%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4141520" y="5327075"/>
              <a:ext cx="914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95%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010893" y="5327075"/>
              <a:ext cx="9144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chemeClr val="bg1"/>
                  </a:solidFill>
                </a:rPr>
                <a:t>95%</a:t>
              </a:r>
              <a:endParaRPr lang="en-US" sz="2400" b="1" dirty="0">
                <a:solidFill>
                  <a:schemeClr val="bg1"/>
                </a:solidFill>
              </a:endParaRPr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 &amp;</a:t>
            </a:r>
            <a:br>
              <a:rPr lang="en-US" dirty="0" smtClean="0"/>
            </a:br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362200"/>
            <a:ext cx="7772400" cy="1500187"/>
          </a:xfrm>
        </p:spPr>
        <p:txBody>
          <a:bodyPr/>
          <a:lstStyle/>
          <a:p>
            <a:r>
              <a:rPr lang="en-US" sz="4000" b="1" cap="all" dirty="0" smtClean="0"/>
              <a:t>Situation Analysis</a:t>
            </a:r>
            <a:endParaRPr lang="en-US" sz="4000" b="1" cap="al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b="1" dirty="0" smtClean="0"/>
              <a:t>Objectives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1037"/>
            <a:ext cx="8229600" cy="4525963"/>
          </a:xfrm>
        </p:spPr>
        <p:txBody>
          <a:bodyPr anchor="t" anchorCtr="0"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b="1" dirty="0" smtClean="0">
                <a:solidFill>
                  <a:srgbClr val="FF0000"/>
                </a:solidFill>
              </a:rPr>
              <a:t>Objective 1:</a:t>
            </a:r>
            <a:r>
              <a:rPr lang="en-US" b="1" dirty="0" smtClean="0"/>
              <a:t> Ensuring Identification of People Living with HCV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b="1" dirty="0" smtClean="0">
                <a:solidFill>
                  <a:srgbClr val="FF0000"/>
                </a:solidFill>
              </a:rPr>
              <a:t>Objective 2:</a:t>
            </a:r>
            <a:r>
              <a:rPr lang="en-US" b="1" dirty="0" smtClean="0"/>
              <a:t> Ensuring antiviral treatment for diagnosed HCV patients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b="1" dirty="0" smtClean="0">
                <a:solidFill>
                  <a:srgbClr val="FF0000"/>
                </a:solidFill>
              </a:rPr>
              <a:t>Objective 3:</a:t>
            </a:r>
            <a:r>
              <a:rPr lang="en-US" b="1" dirty="0" smtClean="0"/>
              <a:t> Ensuring quality of HCV diagnostic and treatment services</a:t>
            </a:r>
            <a:endParaRPr lang="en-US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z="3200" b="1" dirty="0" smtClean="0"/>
              <a:t>Objective 1: Ensuring Identification of People Living with HCV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sz="2800" b="1" dirty="0" smtClean="0">
                <a:solidFill>
                  <a:srgbClr val="C00000"/>
                </a:solidFill>
              </a:rPr>
              <a:t>Activity 1.1</a:t>
            </a:r>
            <a:r>
              <a:rPr lang="en-US" sz="2800" b="1" dirty="0" smtClean="0"/>
              <a:t>: Routine HCV screening in health sector</a:t>
            </a:r>
          </a:p>
          <a:p>
            <a:pPr>
              <a:spcBef>
                <a:spcPts val="3000"/>
              </a:spcBef>
            </a:pPr>
            <a:r>
              <a:rPr lang="en-US" sz="2800" b="1" dirty="0" smtClean="0">
                <a:solidFill>
                  <a:srgbClr val="C00000"/>
                </a:solidFill>
              </a:rPr>
              <a:t>Activity 1.2</a:t>
            </a:r>
            <a:r>
              <a:rPr lang="en-US" sz="2800" b="1" dirty="0" smtClean="0"/>
              <a:t>: HCV screening among special populations</a:t>
            </a:r>
          </a:p>
          <a:p>
            <a:pPr>
              <a:spcBef>
                <a:spcPts val="3000"/>
              </a:spcBef>
            </a:pPr>
            <a:r>
              <a:rPr lang="en-US" sz="2800" b="1" dirty="0" smtClean="0">
                <a:solidFill>
                  <a:srgbClr val="C00000"/>
                </a:solidFill>
              </a:rPr>
              <a:t>Activity 1.3</a:t>
            </a:r>
            <a:r>
              <a:rPr lang="en-US" sz="2800" b="1" dirty="0" smtClean="0"/>
              <a:t>: Community based HCV screening among key populations at risk</a:t>
            </a:r>
          </a:p>
        </p:txBody>
      </p:sp>
    </p:spTree>
    <p:extLst>
      <p:ext uri="{BB962C8B-B14F-4D97-AF65-F5344CB8AC3E}">
        <p14:creationId xmlns:p14="http://schemas.microsoft.com/office/powerpoint/2010/main" val="12254828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</a:rPr>
              <a:t>Activity 1.1</a:t>
            </a:r>
            <a:r>
              <a:rPr lang="en-US" sz="3200" b="1" dirty="0"/>
              <a:t>: Routine HCV screening in health sector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/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200" dirty="0"/>
              <a:t>Universal HCV screening of all persons referring to healthcare facilities </a:t>
            </a:r>
            <a:endParaRPr lang="en-US" sz="2200" dirty="0" smtClean="0"/>
          </a:p>
          <a:p>
            <a:pPr marL="0" lv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200" dirty="0" smtClean="0"/>
              <a:t>    </a:t>
            </a:r>
            <a:r>
              <a:rPr lang="en-US" sz="2200" b="1" i="1" dirty="0" smtClean="0"/>
              <a:t>OR</a:t>
            </a:r>
            <a:endParaRPr lang="en-US" sz="2200" b="1" i="1" dirty="0"/>
          </a:p>
          <a:p>
            <a:pPr lvl="0">
              <a:spcBef>
                <a:spcPts val="600"/>
              </a:spcBef>
              <a:spcAft>
                <a:spcPts val="0"/>
              </a:spcAft>
            </a:pPr>
            <a:r>
              <a:rPr lang="en-US" sz="2200" dirty="0" smtClean="0"/>
              <a:t>Targeted HCV </a:t>
            </a:r>
            <a:r>
              <a:rPr lang="en-US" sz="2200" dirty="0"/>
              <a:t>screening </a:t>
            </a:r>
            <a:r>
              <a:rPr lang="en-US" sz="2200" dirty="0" smtClean="0"/>
              <a:t>among high risk patients</a:t>
            </a:r>
          </a:p>
          <a:p>
            <a:pPr lvl="1"/>
            <a:r>
              <a:rPr lang="en-US" sz="2000" dirty="0"/>
              <a:t>HIV/AIDS patients </a:t>
            </a:r>
          </a:p>
          <a:p>
            <a:pPr lvl="1"/>
            <a:r>
              <a:rPr lang="en-US" sz="2000" dirty="0"/>
              <a:t>HBV patients</a:t>
            </a:r>
          </a:p>
          <a:p>
            <a:pPr lvl="1"/>
            <a:r>
              <a:rPr lang="en-US" sz="2000" dirty="0"/>
              <a:t>TB patients</a:t>
            </a:r>
          </a:p>
          <a:p>
            <a:pPr lvl="1"/>
            <a:r>
              <a:rPr lang="en-US" sz="2000" dirty="0"/>
              <a:t>STI patients</a:t>
            </a:r>
          </a:p>
          <a:p>
            <a:pPr lvl="1"/>
            <a:r>
              <a:rPr lang="en-US" sz="2000" dirty="0"/>
              <a:t>Patient on hemodialysis</a:t>
            </a:r>
          </a:p>
          <a:p>
            <a:pPr lvl="1"/>
            <a:r>
              <a:rPr lang="en-US" sz="2000" dirty="0"/>
              <a:t>Hemophiliacs</a:t>
            </a:r>
          </a:p>
          <a:p>
            <a:pPr lvl="1"/>
            <a:r>
              <a:rPr lang="en-US" sz="2000" dirty="0" err="1"/>
              <a:t>Oncohematological</a:t>
            </a:r>
            <a:r>
              <a:rPr lang="en-US" sz="2000" dirty="0"/>
              <a:t> patients</a:t>
            </a:r>
          </a:p>
          <a:p>
            <a:pPr lvl="1"/>
            <a:r>
              <a:rPr lang="en-US" sz="2000" dirty="0"/>
              <a:t>Patients with high risk behavior, such as:</a:t>
            </a:r>
          </a:p>
          <a:p>
            <a:pPr lvl="2"/>
            <a:r>
              <a:rPr lang="en-US" sz="1600" dirty="0"/>
              <a:t>Injection drug </a:t>
            </a:r>
            <a:r>
              <a:rPr lang="en-US" sz="1600" dirty="0" smtClean="0"/>
              <a:t>use </a:t>
            </a:r>
          </a:p>
          <a:p>
            <a:pPr lvl="2"/>
            <a:r>
              <a:rPr lang="en-US" sz="1600" dirty="0" smtClean="0"/>
              <a:t>Unprotected </a:t>
            </a:r>
            <a:r>
              <a:rPr lang="en-US" sz="1600" dirty="0"/>
              <a:t>sexual </a:t>
            </a:r>
            <a:r>
              <a:rPr lang="en-US" sz="1600" dirty="0" smtClean="0"/>
              <a:t>contacts</a:t>
            </a:r>
            <a:endParaRPr lang="en-US" sz="1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</a:rPr>
              <a:t>Activity 1.1</a:t>
            </a:r>
            <a:r>
              <a:rPr lang="en-US" sz="3200" b="1" dirty="0"/>
              <a:t>: Routine HCV screening in health sector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Health sector will also </a:t>
            </a:r>
            <a:r>
              <a:rPr lang="en-US" sz="2800" dirty="0" smtClean="0"/>
              <a:t>cover screening of: </a:t>
            </a:r>
            <a:endParaRPr lang="en-US" sz="2800" dirty="0"/>
          </a:p>
          <a:p>
            <a:pPr marL="0" indent="0">
              <a:buNone/>
            </a:pPr>
            <a:r>
              <a:rPr lang="en-US" sz="2800" dirty="0"/>
              <a:t> </a:t>
            </a:r>
          </a:p>
          <a:p>
            <a:pPr lvl="0"/>
            <a:r>
              <a:rPr lang="en-US" sz="2800" dirty="0"/>
              <a:t>Blood </a:t>
            </a:r>
            <a:r>
              <a:rPr lang="en-US" sz="2800" dirty="0" smtClean="0"/>
              <a:t>donors</a:t>
            </a:r>
            <a:endParaRPr lang="en-US" sz="2800" dirty="0"/>
          </a:p>
          <a:p>
            <a:pPr lvl="0"/>
            <a:r>
              <a:rPr lang="en-US" sz="2800" dirty="0"/>
              <a:t>Pregnant </a:t>
            </a:r>
            <a:r>
              <a:rPr lang="en-US" sz="2800" dirty="0" smtClean="0"/>
              <a:t>women</a:t>
            </a:r>
            <a:endParaRPr lang="en-US" sz="2800" dirty="0"/>
          </a:p>
          <a:p>
            <a:pPr lvl="0"/>
            <a:r>
              <a:rPr lang="en-US" sz="2800" dirty="0"/>
              <a:t>Healthcare workers </a:t>
            </a:r>
          </a:p>
        </p:txBody>
      </p:sp>
    </p:spTree>
    <p:extLst>
      <p:ext uri="{BB962C8B-B14F-4D97-AF65-F5344CB8AC3E}">
        <p14:creationId xmlns:p14="http://schemas.microsoft.com/office/powerpoint/2010/main" val="412215390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pPr>
              <a:spcBef>
                <a:spcPts val="3000"/>
              </a:spcBef>
            </a:pPr>
            <a:r>
              <a:rPr lang="en-US" sz="3200" b="1" dirty="0">
                <a:solidFill>
                  <a:srgbClr val="C00000"/>
                </a:solidFill>
              </a:rPr>
              <a:t>Activity 1.2</a:t>
            </a:r>
            <a:r>
              <a:rPr lang="en-US" sz="3200" b="1" dirty="0"/>
              <a:t>: HCV screening among special populations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7"/>
            <a:ext cx="8229600" cy="4525963"/>
          </a:xfrm>
        </p:spPr>
        <p:txBody>
          <a:bodyPr/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>
                <a:solidFill>
                  <a:srgbClr val="C00000"/>
                </a:solidFill>
              </a:rPr>
              <a:t>Law enforcement personnel </a:t>
            </a:r>
            <a:r>
              <a:rPr lang="en-US" sz="2000" dirty="0"/>
              <a:t>(Ministry of Defense, Ministry of Internal Affairs, Ministry of Corrections, Main Prosecutor’s </a:t>
            </a:r>
            <a:r>
              <a:rPr lang="en-US" sz="2000" dirty="0" smtClean="0"/>
              <a:t>Office): </a:t>
            </a:r>
            <a:r>
              <a:rPr lang="en-US" sz="2000" dirty="0"/>
              <a:t>HCV screening programs will be implemented within the relevant ministries and will be linked to elimination program</a:t>
            </a:r>
            <a:endParaRPr lang="en-US" sz="2000" dirty="0" smtClean="0"/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 smtClean="0">
                <a:solidFill>
                  <a:srgbClr val="C00000"/>
                </a:solidFill>
              </a:rPr>
              <a:t>Prisoners</a:t>
            </a:r>
            <a:r>
              <a:rPr lang="en-US" sz="2000" b="1" dirty="0">
                <a:solidFill>
                  <a:srgbClr val="C00000"/>
                </a:solidFill>
              </a:rPr>
              <a:t>: </a:t>
            </a:r>
            <a:r>
              <a:rPr lang="en-US" sz="2000" dirty="0"/>
              <a:t>HCV related program in penitentiary system has been implemented since 2014, which also envisages screening of inmates for HCV infection. These efforts will be continued to ensure universal access for </a:t>
            </a:r>
            <a:r>
              <a:rPr lang="en-US" sz="2000" dirty="0" smtClean="0"/>
              <a:t>prisoners.</a:t>
            </a:r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 smtClean="0">
                <a:solidFill>
                  <a:srgbClr val="C00000"/>
                </a:solidFill>
              </a:rPr>
              <a:t>Migrants</a:t>
            </a:r>
            <a:r>
              <a:rPr lang="en-US" sz="2000" dirty="0">
                <a:solidFill>
                  <a:srgbClr val="C00000"/>
                </a:solidFill>
              </a:rPr>
              <a:t>:</a:t>
            </a:r>
            <a:r>
              <a:rPr lang="en-US" sz="2000" dirty="0"/>
              <a:t> HCV screening programs will be implemented in collaboration with national and international organizations working with these populations</a:t>
            </a:r>
            <a:r>
              <a:rPr lang="en-US" sz="2000" dirty="0" smtClean="0"/>
              <a:t>.</a:t>
            </a:r>
            <a:endParaRPr lang="en-US" sz="2000" dirty="0"/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en-US" sz="2000" b="1" dirty="0">
                <a:solidFill>
                  <a:srgbClr val="C00000"/>
                </a:solidFill>
              </a:rPr>
              <a:t>Students:</a:t>
            </a:r>
            <a:r>
              <a:rPr lang="en-US" sz="2000" dirty="0"/>
              <a:t> Outreach using mobile units will be organized to screen students at higher educational institutions (e.g. Universities)</a:t>
            </a:r>
          </a:p>
        </p:txBody>
      </p:sp>
    </p:spTree>
    <p:extLst>
      <p:ext uri="{BB962C8B-B14F-4D97-AF65-F5344CB8AC3E}">
        <p14:creationId xmlns:p14="http://schemas.microsoft.com/office/powerpoint/2010/main" val="18381357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pPr>
              <a:spcBef>
                <a:spcPts val="3000"/>
              </a:spcBef>
            </a:pPr>
            <a:r>
              <a:rPr lang="en-US" sz="3200" b="1" dirty="0">
                <a:solidFill>
                  <a:srgbClr val="C00000"/>
                </a:solidFill>
              </a:rPr>
              <a:t>Activity 1.3</a:t>
            </a:r>
            <a:r>
              <a:rPr lang="en-US" sz="3200" b="1" dirty="0"/>
              <a:t>: Community based HCV screening among key populations at risk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/>
          <a:lstStyle/>
          <a:p>
            <a:r>
              <a:rPr lang="en-US" sz="2400" dirty="0" smtClean="0"/>
              <a:t>Key populations:</a:t>
            </a:r>
          </a:p>
          <a:p>
            <a:pPr lvl="1"/>
            <a:r>
              <a:rPr lang="en-US" sz="2400" dirty="0" smtClean="0"/>
              <a:t>People </a:t>
            </a:r>
            <a:r>
              <a:rPr lang="en-US" sz="2400" dirty="0"/>
              <a:t>who inject drugs (PWID)</a:t>
            </a:r>
          </a:p>
          <a:p>
            <a:pPr lvl="1"/>
            <a:r>
              <a:rPr lang="en-US" sz="2400" dirty="0"/>
              <a:t>Men who have sex with men (MSM)</a:t>
            </a:r>
          </a:p>
          <a:p>
            <a:pPr lvl="1"/>
            <a:r>
              <a:rPr lang="en-US" sz="2400" dirty="0"/>
              <a:t>Sex </a:t>
            </a:r>
            <a:r>
              <a:rPr lang="en-US" sz="2400" dirty="0" smtClean="0"/>
              <a:t>workers </a:t>
            </a:r>
            <a:r>
              <a:rPr lang="en-US" sz="2400" dirty="0"/>
              <a:t>(SW</a:t>
            </a:r>
            <a:r>
              <a:rPr lang="en-US" sz="2400" dirty="0" smtClean="0"/>
              <a:t>)</a:t>
            </a:r>
          </a:p>
          <a:p>
            <a:pPr lvl="0"/>
            <a:endParaRPr lang="en-US" sz="2400" dirty="0"/>
          </a:p>
          <a:p>
            <a:r>
              <a:rPr lang="en-US" sz="2400" dirty="0"/>
              <a:t>HCV screening in these populations should be integrated in the broader preventive packages. </a:t>
            </a:r>
            <a:endParaRPr lang="en-US" sz="2400" dirty="0" smtClean="0"/>
          </a:p>
          <a:p>
            <a:pPr marL="0" lvl="0" indent="0">
              <a:buNone/>
            </a:pPr>
            <a:endParaRPr lang="en-US" sz="2400" dirty="0" smtClean="0"/>
          </a:p>
          <a:p>
            <a:r>
              <a:rPr lang="en-US" sz="2400" dirty="0" smtClean="0"/>
              <a:t>Screening </a:t>
            </a:r>
            <a:r>
              <a:rPr lang="en-US" sz="2400" dirty="0"/>
              <a:t>will be provided both at relevant venues, such as Opioid substitution treatment clinics; needle/syringe exchange sites; health </a:t>
            </a:r>
            <a:r>
              <a:rPr lang="en-US" sz="2400" dirty="0" smtClean="0"/>
              <a:t>cabinets; </a:t>
            </a:r>
            <a:r>
              <a:rPr lang="en-US" sz="2400" dirty="0"/>
              <a:t>and through </a:t>
            </a:r>
            <a:r>
              <a:rPr lang="en-US" sz="2400" dirty="0" smtClean="0"/>
              <a:t>outreach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5891597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z="3400" b="1" dirty="0" smtClean="0"/>
              <a:t>Objective 2: Ensuring antiviral treatment for diagnosed HCV patients</a:t>
            </a:r>
            <a:endParaRPr lang="en-US" sz="3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800" b="1" dirty="0" smtClean="0">
                <a:solidFill>
                  <a:srgbClr val="C00000"/>
                </a:solidFill>
              </a:rPr>
              <a:t>Activity 2.1</a:t>
            </a:r>
            <a:r>
              <a:rPr lang="en-US" sz="2800" b="1" dirty="0" smtClean="0"/>
              <a:t>: Ensuring linkage to care of diagnosed HCV patients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800" b="1" dirty="0" smtClean="0">
                <a:solidFill>
                  <a:srgbClr val="C00000"/>
                </a:solidFill>
              </a:rPr>
              <a:t>Activity 2.2</a:t>
            </a:r>
            <a:r>
              <a:rPr lang="en-US" sz="2800" b="1" dirty="0" smtClean="0"/>
              <a:t>: Provision of HCV diagnostic and care services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800" b="1" dirty="0" smtClean="0">
                <a:solidFill>
                  <a:srgbClr val="C00000"/>
                </a:solidFill>
              </a:rPr>
              <a:t>Activity 2.3</a:t>
            </a:r>
            <a:r>
              <a:rPr lang="en-US" sz="2800" b="1" dirty="0" smtClean="0"/>
              <a:t>: Provision of antiviral therapy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3200" b="1" dirty="0">
                <a:solidFill>
                  <a:srgbClr val="C00000"/>
                </a:solidFill>
              </a:rPr>
              <a:t>Activity 2.1</a:t>
            </a:r>
            <a:r>
              <a:rPr lang="en-US" sz="3200" b="1" dirty="0"/>
              <a:t>: Ensuring linkage to care of diagnosed HCV patients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0037"/>
            <a:ext cx="8229600" cy="4525963"/>
          </a:xfrm>
        </p:spPr>
        <p:txBody>
          <a:bodyPr/>
          <a:lstStyle/>
          <a:p>
            <a:pPr lvl="0"/>
            <a:r>
              <a:rPr lang="en-US" sz="2200" dirty="0"/>
              <a:t>Establishing centralized system at the </a:t>
            </a:r>
            <a:r>
              <a:rPr lang="en-US" sz="2200" dirty="0" smtClean="0"/>
              <a:t>Ministry </a:t>
            </a:r>
            <a:r>
              <a:rPr lang="en-US" sz="2200" dirty="0"/>
              <a:t>of </a:t>
            </a:r>
            <a:r>
              <a:rPr lang="en-US" sz="2200" dirty="0" smtClean="0"/>
              <a:t>Health </a:t>
            </a:r>
            <a:r>
              <a:rPr lang="en-US" sz="2200" dirty="0" smtClean="0"/>
              <a:t>to support patient </a:t>
            </a:r>
            <a:r>
              <a:rPr lang="en-US" sz="2200" dirty="0" smtClean="0"/>
              <a:t>navigation </a:t>
            </a:r>
            <a:r>
              <a:rPr lang="en-US" sz="2200" dirty="0"/>
              <a:t>in real-time through: </a:t>
            </a:r>
            <a:endParaRPr lang="en-US" sz="2200" dirty="0" smtClean="0"/>
          </a:p>
          <a:p>
            <a:pPr lvl="1"/>
            <a:r>
              <a:rPr lang="en-US" sz="2000" dirty="0" smtClean="0"/>
              <a:t>operating online patient registration system</a:t>
            </a:r>
          </a:p>
          <a:p>
            <a:pPr lvl="1"/>
            <a:r>
              <a:rPr lang="en-US" sz="2000" dirty="0" smtClean="0"/>
              <a:t>operating </a:t>
            </a:r>
            <a:r>
              <a:rPr lang="en-US" sz="2000" dirty="0"/>
              <a:t>registry of HCV screening and care providers; </a:t>
            </a:r>
            <a:endParaRPr lang="en-US" sz="2000" dirty="0" smtClean="0"/>
          </a:p>
          <a:p>
            <a:pPr lvl="1"/>
            <a:r>
              <a:rPr lang="en-US" sz="2000" dirty="0" smtClean="0"/>
              <a:t>maintaining </a:t>
            </a:r>
            <a:r>
              <a:rPr lang="en-US" sz="2000" dirty="0"/>
              <a:t>direct contact with service </a:t>
            </a:r>
            <a:r>
              <a:rPr lang="en-US" sz="2000" dirty="0" smtClean="0"/>
              <a:t>providers</a:t>
            </a:r>
          </a:p>
          <a:p>
            <a:pPr lvl="1">
              <a:spcAft>
                <a:spcPts val="1200"/>
              </a:spcAft>
            </a:pPr>
            <a:r>
              <a:rPr lang="en-US" sz="2000" dirty="0" smtClean="0"/>
              <a:t>operating </a:t>
            </a:r>
            <a:r>
              <a:rPr lang="en-US" sz="2000" dirty="0"/>
              <a:t>of dedicated hot-line.</a:t>
            </a:r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2200" dirty="0" smtClean="0"/>
              <a:t>Education </a:t>
            </a:r>
            <a:r>
              <a:rPr lang="en-US" sz="2200" dirty="0"/>
              <a:t>and counseling at HCV screening sites for all HCV positive patients, including provision of verbal information and printed </a:t>
            </a:r>
            <a:r>
              <a:rPr lang="en-US" sz="2200" dirty="0" smtClean="0"/>
              <a:t>materials</a:t>
            </a:r>
            <a:endParaRPr lang="en-US" sz="2200" dirty="0"/>
          </a:p>
          <a:p>
            <a:r>
              <a:rPr lang="en-US" sz="2200" dirty="0" smtClean="0"/>
              <a:t>Case-management </a:t>
            </a:r>
            <a:r>
              <a:rPr lang="en-US" sz="2200" dirty="0"/>
              <a:t>approach involving collaboration of service providers across the governmental and non-governmental sectors</a:t>
            </a:r>
          </a:p>
        </p:txBody>
      </p:sp>
    </p:spTree>
    <p:extLst>
      <p:ext uri="{BB962C8B-B14F-4D97-AF65-F5344CB8AC3E}">
        <p14:creationId xmlns:p14="http://schemas.microsoft.com/office/powerpoint/2010/main" val="156320270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3200" b="1" dirty="0">
                <a:solidFill>
                  <a:srgbClr val="C00000"/>
                </a:solidFill>
              </a:rPr>
              <a:t>Activity 2.2</a:t>
            </a:r>
            <a:r>
              <a:rPr lang="en-US" sz="3200" b="1" dirty="0"/>
              <a:t>: Provision of HCV diagnostic and care services</a:t>
            </a:r>
          </a:p>
        </p:txBody>
      </p:sp>
      <p:sp>
        <p:nvSpPr>
          <p:cNvPr id="5" name="Content Placeholder 5"/>
          <p:cNvSpPr>
            <a:spLocks noGrp="1"/>
          </p:cNvSpPr>
          <p:nvPr>
            <p:ph idx="1"/>
          </p:nvPr>
        </p:nvSpPr>
        <p:spPr>
          <a:xfrm>
            <a:off x="685800" y="1676400"/>
            <a:ext cx="7848600" cy="4901342"/>
          </a:xfrm>
          <a:solidFill>
            <a:srgbClr val="FFECD9"/>
          </a:solidFill>
          <a:ln>
            <a:solidFill>
              <a:srgbClr val="FFA54B"/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SzPct val="135000"/>
            </a:pPr>
            <a:r>
              <a:rPr lang="en-US" sz="2600" dirty="0" smtClean="0">
                <a:cs typeface="Times New Roman" pitchFamily="18" charset="0"/>
              </a:rPr>
              <a:t>HCV RNA quantification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SzPct val="135000"/>
            </a:pPr>
            <a:r>
              <a:rPr lang="en-US" sz="2600" dirty="0" smtClean="0"/>
              <a:t>HCV genotyping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SzPct val="135000"/>
            </a:pPr>
            <a:r>
              <a:rPr lang="en-US" sz="2600" dirty="0" smtClean="0"/>
              <a:t>Evaluation </a:t>
            </a:r>
            <a:r>
              <a:rPr lang="en-US" sz="2600" dirty="0"/>
              <a:t>of liver </a:t>
            </a:r>
            <a:r>
              <a:rPr lang="en-US" sz="2600" dirty="0" smtClean="0"/>
              <a:t>fibrosis (FIB4 and transient </a:t>
            </a:r>
            <a:r>
              <a:rPr lang="en-US" sz="2600" dirty="0" err="1" smtClean="0"/>
              <a:t>elastography</a:t>
            </a:r>
            <a:r>
              <a:rPr lang="en-US" sz="2600" dirty="0" smtClean="0"/>
              <a:t>)</a:t>
            </a:r>
            <a:endParaRPr lang="en-US" sz="2600" dirty="0"/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SzPct val="135000"/>
            </a:pPr>
            <a:r>
              <a:rPr lang="en-US" sz="2600" dirty="0" err="1" smtClean="0">
                <a:cs typeface="Times New Roman" pitchFamily="18" charset="0"/>
              </a:rPr>
              <a:t>HBsAg</a:t>
            </a:r>
            <a:r>
              <a:rPr lang="en-US" sz="2600" dirty="0">
                <a:cs typeface="Times New Roman" pitchFamily="18" charset="0"/>
              </a:rPr>
              <a:t>, Anti-HBs, </a:t>
            </a:r>
            <a:r>
              <a:rPr lang="en-US" sz="2600" dirty="0" smtClean="0">
                <a:cs typeface="Times New Roman" pitchFamily="18" charset="0"/>
              </a:rPr>
              <a:t>Anti-HIV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SzPct val="135000"/>
            </a:pPr>
            <a:r>
              <a:rPr lang="en-US" sz="2600" dirty="0" smtClean="0">
                <a:cs typeface="Times New Roman" pitchFamily="18" charset="0"/>
              </a:rPr>
              <a:t>Complete </a:t>
            </a:r>
            <a:r>
              <a:rPr lang="en-US" sz="2600" dirty="0">
                <a:cs typeface="Times New Roman" pitchFamily="18" charset="0"/>
              </a:rPr>
              <a:t>blood </a:t>
            </a:r>
            <a:r>
              <a:rPr lang="en-US" sz="2600" dirty="0" smtClean="0">
                <a:cs typeface="Times New Roman" pitchFamily="18" charset="0"/>
              </a:rPr>
              <a:t>count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SzPct val="135000"/>
            </a:pPr>
            <a:r>
              <a:rPr lang="en-US" sz="2600" dirty="0" smtClean="0">
                <a:cs typeface="Times New Roman" pitchFamily="18" charset="0"/>
              </a:rPr>
              <a:t>ALT</a:t>
            </a:r>
            <a:r>
              <a:rPr lang="en-US" sz="2600" dirty="0">
                <a:cs typeface="Times New Roman" pitchFamily="18" charset="0"/>
              </a:rPr>
              <a:t>, AST, G-GT, alkaline phosphatase, </a:t>
            </a:r>
            <a:r>
              <a:rPr lang="en-US" sz="2600" dirty="0" err="1" smtClean="0">
                <a:cs typeface="Times New Roman" pitchFamily="18" charset="0"/>
              </a:rPr>
              <a:t>bilirubin</a:t>
            </a:r>
            <a:r>
              <a:rPr lang="en-US" sz="2600" dirty="0">
                <a:cs typeface="Times New Roman" pitchFamily="18" charset="0"/>
              </a:rPr>
              <a:t>, albumin, </a:t>
            </a:r>
            <a:r>
              <a:rPr lang="en-US" sz="2600" dirty="0" err="1">
                <a:cs typeface="Times New Roman" pitchFamily="18" charset="0"/>
              </a:rPr>
              <a:t>creatinine</a:t>
            </a:r>
            <a:r>
              <a:rPr lang="en-US" sz="2600" dirty="0">
                <a:cs typeface="Times New Roman" pitchFamily="18" charset="0"/>
              </a:rPr>
              <a:t>, glucose, </a:t>
            </a:r>
            <a:r>
              <a:rPr lang="en-US" sz="2600" dirty="0" smtClean="0">
                <a:cs typeface="Times New Roman" pitchFamily="18" charset="0"/>
              </a:rPr>
              <a:t>INR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SzPct val="135000"/>
            </a:pPr>
            <a:r>
              <a:rPr lang="en-US" sz="2600" dirty="0" smtClean="0">
                <a:cs typeface="Times New Roman" pitchFamily="18" charset="0"/>
              </a:rPr>
              <a:t>ANA</a:t>
            </a:r>
            <a:r>
              <a:rPr lang="en-US" sz="2600" dirty="0">
                <a:cs typeface="Times New Roman" pitchFamily="18" charset="0"/>
              </a:rPr>
              <a:t>, </a:t>
            </a:r>
            <a:r>
              <a:rPr lang="en-US" sz="2600" dirty="0" smtClean="0">
                <a:cs typeface="Times New Roman" pitchFamily="18" charset="0"/>
              </a:rPr>
              <a:t>TSH</a:t>
            </a:r>
          </a:p>
          <a:p>
            <a:pPr>
              <a:spcBef>
                <a:spcPts val="600"/>
              </a:spcBef>
              <a:spcAft>
                <a:spcPts val="300"/>
              </a:spcAft>
              <a:buClr>
                <a:srgbClr val="C00000"/>
              </a:buClr>
              <a:buSzPct val="135000"/>
            </a:pPr>
            <a:r>
              <a:rPr lang="en-US" sz="2600" dirty="0" smtClean="0">
                <a:cs typeface="Times New Roman" pitchFamily="18" charset="0"/>
              </a:rPr>
              <a:t>Abdominal </a:t>
            </a:r>
            <a:r>
              <a:rPr lang="en-US" sz="2600" dirty="0">
                <a:cs typeface="Times New Roman" pitchFamily="18" charset="0"/>
              </a:rPr>
              <a:t>ultrasound </a:t>
            </a:r>
          </a:p>
        </p:txBody>
      </p:sp>
    </p:spTree>
    <p:extLst>
      <p:ext uri="{BB962C8B-B14F-4D97-AF65-F5344CB8AC3E}">
        <p14:creationId xmlns:p14="http://schemas.microsoft.com/office/powerpoint/2010/main" val="368333191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US" sz="3200" b="1" dirty="0">
                <a:solidFill>
                  <a:srgbClr val="C00000"/>
                </a:solidFill>
              </a:rPr>
              <a:t>Activity 2.3</a:t>
            </a:r>
            <a:r>
              <a:rPr lang="en-US" sz="3200" b="1" dirty="0"/>
              <a:t>: Provision of antiviral therapy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All linked patients will access free antiviral therapy available within the national hepatitis C elimination program and in accordance with approved  </a:t>
            </a:r>
          </a:p>
          <a:p>
            <a:endParaRPr lang="en-US" sz="2200" dirty="0" smtClean="0"/>
          </a:p>
          <a:p>
            <a:pPr>
              <a:spcAft>
                <a:spcPts val="1200"/>
              </a:spcAft>
            </a:pPr>
            <a:r>
              <a:rPr lang="en-US" sz="2200" dirty="0" smtClean="0"/>
              <a:t>All patients </a:t>
            </a:r>
            <a:r>
              <a:rPr lang="en-US" sz="2200" dirty="0"/>
              <a:t>on specific antiviral treatment will be provided with the proper diagnostic and other medical services foreseen by the national protocols and program, including: </a:t>
            </a:r>
            <a:endParaRPr lang="en-US" sz="2200" dirty="0" smtClean="0"/>
          </a:p>
          <a:p>
            <a:pPr lvl="1"/>
            <a:r>
              <a:rPr lang="en-US" sz="2000" dirty="0" smtClean="0"/>
              <a:t>monitoring </a:t>
            </a:r>
            <a:r>
              <a:rPr lang="en-US" sz="2000" dirty="0"/>
              <a:t>of treatment effectiveness (viral load)</a:t>
            </a:r>
          </a:p>
          <a:p>
            <a:pPr lvl="1"/>
            <a:r>
              <a:rPr lang="en-US" sz="2000" dirty="0"/>
              <a:t>monitoring of side effects</a:t>
            </a:r>
          </a:p>
          <a:p>
            <a:pPr lvl="1"/>
            <a:r>
              <a:rPr lang="en-US" sz="2000" dirty="0"/>
              <a:t>monitoring </a:t>
            </a:r>
            <a:r>
              <a:rPr lang="en-US" sz="2000" dirty="0" smtClean="0"/>
              <a:t>and management of </a:t>
            </a:r>
            <a:r>
              <a:rPr lang="en-US" sz="2000" dirty="0"/>
              <a:t>treatment </a:t>
            </a:r>
            <a:r>
              <a:rPr lang="en-US" sz="2000" dirty="0" smtClean="0"/>
              <a:t>complications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57637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Text Box 2"/>
          <p:cNvSpPr txBox="1">
            <a:spLocks noChangeArrowheads="1"/>
          </p:cNvSpPr>
          <p:nvPr/>
        </p:nvSpPr>
        <p:spPr bwMode="auto">
          <a:xfrm>
            <a:off x="838200" y="381000"/>
            <a:ext cx="7620000" cy="954107"/>
          </a:xfrm>
          <a:prstGeom prst="rect">
            <a:avLst/>
          </a:prstGeom>
          <a:solidFill>
            <a:srgbClr val="FFC000"/>
          </a:solidFill>
          <a:ln w="9525">
            <a:solidFill>
              <a:schemeClr val="accent1">
                <a:shade val="50000"/>
              </a:schemeClr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defRPr/>
            </a:pPr>
            <a:r>
              <a:rPr lang="en-US" sz="2800" b="1" dirty="0" smtClean="0"/>
              <a:t>Accomplishments:</a:t>
            </a:r>
          </a:p>
          <a:p>
            <a:pPr algn="ctr" eaLnBrk="0" hangingPunct="0">
              <a:defRPr/>
            </a:pPr>
            <a:r>
              <a:rPr lang="en-US" sz="2800" b="1" dirty="0" smtClean="0"/>
              <a:t> </a:t>
            </a:r>
            <a:r>
              <a:rPr lang="en-US" sz="2800" b="1" dirty="0" smtClean="0">
                <a:latin typeface="Arial" pitchFamily="34" charset="0"/>
              </a:rPr>
              <a:t>Human and Technical Capacity</a:t>
            </a:r>
            <a:endParaRPr lang="en-US" sz="2800" b="1" dirty="0">
              <a:latin typeface="Arial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Country has necessary infrastructure, technical and human capacities to provide quality treatment and care services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HCV treatment and care services are provided by infectious diseases physicians and gastroenterologists.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Highly qualified providers work in the field of HCV treatment and care, many of whom completed cutting-edge training in the leading US and European Centers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Virtually all modern diagnostic and treatment modalities are implemented in the country</a:t>
            </a:r>
            <a:endParaRPr lang="en-US" sz="2400" dirty="0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163288"/>
            <a:ext cx="8229600" cy="685800"/>
          </a:xfrm>
          <a:prstGeom prst="rect">
            <a:avLst/>
          </a:prstGeom>
          <a:solidFill>
            <a:srgbClr val="FFC000"/>
          </a:solidFill>
          <a:ln w="19050">
            <a:solidFill>
              <a:srgbClr val="FFE0C1"/>
            </a:solidFill>
          </a:ln>
        </p:spPr>
        <p:txBody>
          <a:bodyPr anchor="ctr" anchorCtr="0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2800" b="1" dirty="0" err="1">
                <a:solidFill>
                  <a:schemeClr val="tx1"/>
                </a:solidFill>
                <a:cs typeface="Times New Roman" pitchFamily="18" charset="0"/>
              </a:rPr>
              <a:t>Sofosbuvir</a:t>
            </a:r>
            <a:r>
              <a:rPr lang="en-US" sz="2800" b="1" dirty="0">
                <a:solidFill>
                  <a:schemeClr val="tx1"/>
                </a:solidFill>
                <a:cs typeface="Times New Roman" pitchFamily="18" charset="0"/>
              </a:rPr>
              <a:t>-Containing </a:t>
            </a:r>
            <a:r>
              <a:rPr lang="en-US" sz="2800" b="1" dirty="0" smtClean="0">
                <a:solidFill>
                  <a:schemeClr val="tx1"/>
                </a:solidFill>
                <a:cs typeface="Times New Roman" pitchFamily="18" charset="0"/>
              </a:rPr>
              <a:t>Regimens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39713" y="1066800"/>
          <a:ext cx="8686801" cy="5521096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590800"/>
                <a:gridCol w="3048001"/>
                <a:gridCol w="3048000"/>
              </a:tblGrid>
              <a:tr h="602555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HCV genotype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Option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Option 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T="45722" marB="45722" anchor="ctr">
                    <a:noFill/>
                  </a:tcPr>
                </a:tc>
              </a:tr>
              <a:tr h="119435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Genotype</a:t>
                      </a:r>
                      <a:r>
                        <a:rPr lang="en-US" sz="1600" baseline="0" dirty="0" smtClean="0"/>
                        <a:t> 1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400mg daily</a:t>
                      </a:r>
                    </a:p>
                    <a:p>
                      <a:r>
                        <a:rPr lang="en-US" sz="1600" dirty="0" smtClean="0"/>
                        <a:t>PEG</a:t>
                      </a:r>
                      <a:r>
                        <a:rPr lang="en-US" sz="1600" baseline="0" dirty="0" smtClean="0"/>
                        <a:t> IFN alpha weekly</a:t>
                      </a:r>
                    </a:p>
                    <a:p>
                      <a:r>
                        <a:rPr lang="en-US" sz="1600" baseline="0" dirty="0" smtClean="0"/>
                        <a:t>Ribavirin 1000 or 1200 mg daily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12 weeks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400mg daily</a:t>
                      </a:r>
                    </a:p>
                    <a:p>
                      <a:r>
                        <a:rPr lang="en-US" sz="1600" baseline="0" dirty="0" smtClean="0"/>
                        <a:t>Ribavirin 1000 or 1200 daily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24 weeks</a:t>
                      </a:r>
                    </a:p>
                    <a:p>
                      <a:r>
                        <a:rPr lang="en-US" sz="1400" i="1" baseline="0" dirty="0" smtClean="0">
                          <a:solidFill>
                            <a:schemeClr val="tx1"/>
                          </a:solidFill>
                        </a:rPr>
                        <a:t>Prescribed only if no other interferon free regimen is available </a:t>
                      </a:r>
                    </a:p>
                  </a:txBody>
                  <a:tcPr marT="45722" marB="45722"/>
                </a:tc>
              </a:tr>
              <a:tr h="15545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Genotype 2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400mg daily</a:t>
                      </a:r>
                    </a:p>
                    <a:p>
                      <a:r>
                        <a:rPr lang="en-US" sz="1600" baseline="0" dirty="0" smtClean="0"/>
                        <a:t>Ribavirin 1000 or 1200 daily</a:t>
                      </a:r>
                    </a:p>
                    <a:p>
                      <a:endParaRPr lang="en-US" sz="1600" baseline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12 weeks</a:t>
                      </a:r>
                    </a:p>
                    <a:p>
                      <a:r>
                        <a:rPr lang="en-US" sz="1400" baseline="0" dirty="0" smtClean="0">
                          <a:solidFill>
                            <a:srgbClr val="C00000"/>
                          </a:solidFill>
                        </a:rPr>
                        <a:t>(16-20-24 weeks for cirrhotic and/or treatment experienced patients)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400mg daily</a:t>
                      </a:r>
                    </a:p>
                    <a:p>
                      <a:r>
                        <a:rPr lang="en-US" sz="1600" dirty="0" smtClean="0"/>
                        <a:t>PEG</a:t>
                      </a:r>
                      <a:r>
                        <a:rPr lang="en-US" sz="1600" baseline="0" dirty="0" smtClean="0"/>
                        <a:t> IFN alpha weekly</a:t>
                      </a:r>
                    </a:p>
                    <a:p>
                      <a:r>
                        <a:rPr lang="en-US" sz="1600" baseline="0" dirty="0" smtClean="0"/>
                        <a:t>Ribavirin 1000 or 1200 daily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12 weeks</a:t>
                      </a:r>
                    </a:p>
                  </a:txBody>
                  <a:tcPr marT="45722" marB="45722"/>
                </a:tc>
              </a:tr>
              <a:tr h="1194351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Genotype 3</a:t>
                      </a:r>
                      <a:endParaRPr lang="en-US" sz="1600" dirty="0"/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400mg daily</a:t>
                      </a:r>
                    </a:p>
                    <a:p>
                      <a:r>
                        <a:rPr lang="en-US" sz="1600" dirty="0" smtClean="0"/>
                        <a:t>PEG</a:t>
                      </a:r>
                      <a:r>
                        <a:rPr lang="en-US" sz="1600" baseline="0" dirty="0" smtClean="0"/>
                        <a:t> IFN alpha weekly</a:t>
                      </a:r>
                    </a:p>
                    <a:p>
                      <a:r>
                        <a:rPr lang="en-US" sz="1600" baseline="0" dirty="0" smtClean="0"/>
                        <a:t>Ribavirin 1000 or 1200 daily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12 weeks</a:t>
                      </a:r>
                    </a:p>
                  </a:txBody>
                  <a:tcPr marT="45722" marB="45722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400mg daily</a:t>
                      </a:r>
                    </a:p>
                    <a:p>
                      <a:r>
                        <a:rPr lang="en-US" sz="1600" baseline="0" dirty="0" smtClean="0"/>
                        <a:t>Ribavirin 1000 or 1200 daily</a:t>
                      </a:r>
                    </a:p>
                    <a:p>
                      <a:endParaRPr lang="en-US" sz="1600" baseline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24 weeks</a:t>
                      </a:r>
                    </a:p>
                  </a:txBody>
                  <a:tcPr marT="45722" marB="45722"/>
                </a:tc>
              </a:tr>
              <a:tr h="91997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Patients</a:t>
                      </a:r>
                      <a:r>
                        <a:rPr lang="en-US" sz="1600" baseline="0" dirty="0" smtClean="0"/>
                        <a:t> with decompensated cirrhosis (all genotypes)</a:t>
                      </a:r>
                      <a:endParaRPr lang="en-US" sz="1600" dirty="0"/>
                    </a:p>
                  </a:txBody>
                  <a:tcPr marT="45722" marB="45722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b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Sofosbuvir</a:t>
                      </a:r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 400 mg daily and </a:t>
                      </a:r>
                    </a:p>
                    <a:p>
                      <a:pPr algn="ctr"/>
                      <a:r>
                        <a:rPr lang="en-US" sz="16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Times New Roman" pitchFamily="18" charset="0"/>
                        </a:rPr>
                        <a:t>Ribavirin 1000 or 1200 mg daily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48 weeks</a:t>
                      </a:r>
                    </a:p>
                  </a:txBody>
                  <a:tcPr marT="45722" marB="45722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04800" y="6522426"/>
            <a:ext cx="8229600" cy="318998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 fontAlgn="auto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dirty="0">
                <a:latin typeface="+mj-lt"/>
                <a:cs typeface="Times New Roman" pitchFamily="18" charset="0"/>
              </a:rPr>
              <a:t>Treatment approach for Genotype 4 </a:t>
            </a:r>
            <a:r>
              <a:rPr lang="en-US" sz="1400" dirty="0" smtClean="0">
                <a:latin typeface="+mj-lt"/>
                <a:cs typeface="Times New Roman" pitchFamily="18" charset="0"/>
              </a:rPr>
              <a:t>is the </a:t>
            </a:r>
            <a:r>
              <a:rPr lang="en-US" sz="1400" dirty="0">
                <a:latin typeface="+mj-lt"/>
                <a:cs typeface="Times New Roman" pitchFamily="18" charset="0"/>
              </a:rPr>
              <a:t>same as for Genotype 1</a:t>
            </a:r>
            <a:endParaRPr lang="en-US" sz="1400" dirty="0"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236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76200"/>
            <a:ext cx="8229600" cy="990600"/>
          </a:xfrm>
          <a:prstGeom prst="rect">
            <a:avLst/>
          </a:prstGeom>
          <a:solidFill>
            <a:srgbClr val="FFC000"/>
          </a:solidFill>
          <a:ln w="19050">
            <a:solidFill>
              <a:srgbClr val="FFE0C1"/>
            </a:solidFill>
          </a:ln>
        </p:spPr>
        <p:txBody>
          <a:bodyPr anchor="ctr" anchorCtr="0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sz="2800" b="1" dirty="0" err="1" smtClean="0">
                <a:solidFill>
                  <a:schemeClr val="tx1"/>
                </a:solidFill>
                <a:cs typeface="Times New Roman" pitchFamily="18" charset="0"/>
              </a:rPr>
              <a:t>Harvoni</a:t>
            </a:r>
            <a:r>
              <a:rPr lang="en-US" sz="2800" b="1" dirty="0" smtClean="0">
                <a:solidFill>
                  <a:schemeClr val="tx1"/>
                </a:solidFill>
                <a:cs typeface="Times New Roman" pitchFamily="18" charset="0"/>
              </a:rPr>
              <a:t>-Containing Regimens</a:t>
            </a:r>
          </a:p>
        </p:txBody>
      </p:sp>
      <p:graphicFrame>
        <p:nvGraphicFramePr>
          <p:cNvPr id="7" name="Content Placeholder 4"/>
          <p:cNvGraphicFramePr>
            <a:graphicFrameLocks noGrp="1"/>
          </p:cNvGraphicFramePr>
          <p:nvPr>
            <p:ph idx="1"/>
          </p:nvPr>
        </p:nvGraphicFramePr>
        <p:xfrm>
          <a:off x="239713" y="1371600"/>
          <a:ext cx="8751887" cy="5235185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1512966"/>
                <a:gridCol w="3581361"/>
                <a:gridCol w="3657560"/>
              </a:tblGrid>
              <a:tr h="602361">
                <a:tc>
                  <a:txBody>
                    <a:bodyPr/>
                    <a:lstStyle/>
                    <a:p>
                      <a:r>
                        <a:rPr lang="en-US" sz="1500" dirty="0" smtClean="0">
                          <a:solidFill>
                            <a:schemeClr val="tx1"/>
                          </a:solidFill>
                        </a:rPr>
                        <a:t>HCV genotype</a:t>
                      </a:r>
                      <a:endParaRPr lang="en-US" sz="15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7" marB="45707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Option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1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7" marB="45707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Option 2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07" marB="45707" anchor="ctr">
                    <a:noFill/>
                  </a:tcPr>
                </a:tc>
              </a:tr>
              <a:tr h="124961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Genotype</a:t>
                      </a:r>
                      <a:r>
                        <a:rPr lang="en-US" sz="1600" baseline="0" dirty="0" smtClean="0"/>
                        <a:t> 1</a:t>
                      </a:r>
                      <a:endParaRPr lang="en-US" sz="1600" dirty="0"/>
                    </a:p>
                  </a:txBody>
                  <a:tcPr marL="91439" marR="91439" marT="45707" marB="45707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Ledipasvir</a:t>
                      </a:r>
                      <a:r>
                        <a:rPr lang="en-US" sz="1600" dirty="0" smtClean="0"/>
                        <a:t>/</a:t>
                      </a:r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400/90mg daily</a:t>
                      </a:r>
                      <a:endParaRPr lang="en-US" sz="1600" baseline="0" dirty="0" smtClean="0">
                        <a:solidFill>
                          <a:srgbClr val="C00000"/>
                        </a:solidFill>
                      </a:endParaRPr>
                    </a:p>
                    <a:p>
                      <a:endParaRPr lang="en-US" sz="1600" baseline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12 weeks</a:t>
                      </a:r>
                    </a:p>
                    <a:p>
                      <a:r>
                        <a:rPr lang="en-US" sz="1500" baseline="0" dirty="0" smtClean="0">
                          <a:solidFill>
                            <a:srgbClr val="C00000"/>
                          </a:solidFill>
                        </a:rPr>
                        <a:t>(24 weeks for treatment experienced patients with cirrhosis)</a:t>
                      </a:r>
                    </a:p>
                  </a:txBody>
                  <a:tcPr marL="91439" marR="91439" marT="45707" marB="45707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Ledipasvir</a:t>
                      </a:r>
                      <a:r>
                        <a:rPr lang="en-US" sz="1600" dirty="0" smtClean="0"/>
                        <a:t>/</a:t>
                      </a:r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400/90mg daily</a:t>
                      </a:r>
                    </a:p>
                    <a:p>
                      <a:r>
                        <a:rPr lang="en-US" sz="1600" baseline="0" dirty="0" smtClean="0"/>
                        <a:t>Ribavirin 1000 or 1200 mg daily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12 weeks</a:t>
                      </a:r>
                    </a:p>
                    <a:p>
                      <a:r>
                        <a:rPr lang="en-US" sz="1400" i="1" baseline="0" dirty="0" smtClean="0">
                          <a:solidFill>
                            <a:schemeClr val="tx1"/>
                          </a:solidFill>
                        </a:rPr>
                        <a:t>for treatment experienced patients with cirrhosis</a:t>
                      </a:r>
                    </a:p>
                  </a:txBody>
                  <a:tcPr marL="91439" marR="91439" marT="45707" marB="45707"/>
                </a:tc>
              </a:tr>
              <a:tr h="94054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Genotype 1</a:t>
                      </a:r>
                    </a:p>
                    <a:p>
                      <a:r>
                        <a:rPr lang="en-US" sz="1400" dirty="0" smtClean="0"/>
                        <a:t>(decompensated</a:t>
                      </a:r>
                      <a:r>
                        <a:rPr lang="en-US" sz="1400" baseline="0" dirty="0" smtClean="0"/>
                        <a:t> cirrhosis)</a:t>
                      </a:r>
                      <a:endParaRPr lang="en-US" sz="1400" dirty="0"/>
                    </a:p>
                  </a:txBody>
                  <a:tcPr marL="91439" marR="91439" marT="45707" marB="45707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Ledipasvir</a:t>
                      </a:r>
                      <a:r>
                        <a:rPr lang="en-US" sz="1600" dirty="0" smtClean="0"/>
                        <a:t>/</a:t>
                      </a:r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400/90mg daily</a:t>
                      </a:r>
                    </a:p>
                    <a:p>
                      <a:r>
                        <a:rPr lang="en-US" sz="1600" baseline="0" dirty="0" smtClean="0"/>
                        <a:t>Ribavirin initial dose 600mg daily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12 weeks</a:t>
                      </a:r>
                    </a:p>
                  </a:txBody>
                  <a:tcPr marL="91439" marR="91439" marT="45707" marB="45707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Ledipasvir</a:t>
                      </a:r>
                      <a:r>
                        <a:rPr lang="en-US" sz="1600" dirty="0" smtClean="0"/>
                        <a:t>/</a:t>
                      </a:r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400/90mg daily</a:t>
                      </a:r>
                      <a:endParaRPr lang="en-US" sz="1600" baseline="0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 err="1" smtClean="0"/>
                        <a:t>Ribavirin</a:t>
                      </a:r>
                      <a:r>
                        <a:rPr lang="en-US" sz="1600" baseline="0" dirty="0" smtClean="0"/>
                        <a:t> initial dose 600mg daily</a:t>
                      </a:r>
                      <a:endParaRPr lang="en-US" sz="1600" baseline="0" dirty="0" smtClean="0">
                        <a:solidFill>
                          <a:srgbClr val="C00000"/>
                        </a:solidFill>
                      </a:endParaRP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24 weeks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baseline="0" dirty="0" smtClean="0">
                          <a:solidFill>
                            <a:schemeClr val="tx1"/>
                          </a:solidFill>
                        </a:rPr>
                        <a:t>for patients with previous </a:t>
                      </a:r>
                      <a:r>
                        <a:rPr lang="en-US" sz="1400" i="1" baseline="0" dirty="0" err="1" smtClean="0">
                          <a:solidFill>
                            <a:schemeClr val="tx1"/>
                          </a:solidFill>
                        </a:rPr>
                        <a:t>sofosbuvir</a:t>
                      </a:r>
                      <a:r>
                        <a:rPr lang="en-US" sz="1400" i="1" baseline="0" dirty="0" smtClean="0">
                          <a:solidFill>
                            <a:schemeClr val="tx1"/>
                          </a:solidFill>
                        </a:rPr>
                        <a:t> failure</a:t>
                      </a:r>
                    </a:p>
                  </a:txBody>
                  <a:tcPr marL="91439" marR="91439" marT="45707" marB="45707"/>
                </a:tc>
              </a:tr>
              <a:tr h="10667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Genotype 1</a:t>
                      </a:r>
                    </a:p>
                    <a:p>
                      <a:r>
                        <a:rPr lang="en-US" sz="1400" dirty="0" smtClean="0"/>
                        <a:t>(previous failure of </a:t>
                      </a:r>
                      <a:r>
                        <a:rPr lang="en-US" sz="1400" dirty="0" err="1" smtClean="0"/>
                        <a:t>sofosbuvir</a:t>
                      </a:r>
                      <a:r>
                        <a:rPr lang="en-US" sz="1400" baseline="0" dirty="0" smtClean="0"/>
                        <a:t>)</a:t>
                      </a:r>
                      <a:endParaRPr lang="en-US" sz="1400" dirty="0" smtClean="0"/>
                    </a:p>
                  </a:txBody>
                  <a:tcPr marL="91439" marR="91439" marT="45707" marB="45707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Ledipasvir</a:t>
                      </a:r>
                      <a:r>
                        <a:rPr lang="en-US" sz="1600" dirty="0" smtClean="0"/>
                        <a:t>/</a:t>
                      </a:r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400/90mg daily</a:t>
                      </a:r>
                    </a:p>
                    <a:p>
                      <a:r>
                        <a:rPr lang="en-US" sz="1600" baseline="0" dirty="0" smtClean="0"/>
                        <a:t>Ribavirin 1000 or 1200 mg daily</a:t>
                      </a:r>
                    </a:p>
                    <a:p>
                      <a:r>
                        <a:rPr lang="en-US" sz="1500" baseline="0" dirty="0" smtClean="0">
                          <a:solidFill>
                            <a:srgbClr val="C00000"/>
                          </a:solidFill>
                        </a:rPr>
                        <a:t>Duration: 12 weeks for patients without cirrhosis; 24 weeks for cirrhotic patients</a:t>
                      </a:r>
                    </a:p>
                  </a:txBody>
                  <a:tcPr marL="91439" marR="91439" marT="45707" marB="45707"/>
                </a:tc>
                <a:tc>
                  <a:txBody>
                    <a:bodyPr/>
                    <a:lstStyle/>
                    <a:p>
                      <a:endParaRPr lang="en-US" sz="1600" baseline="0" dirty="0" smtClean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707" marB="45707"/>
                </a:tc>
              </a:tr>
              <a:tr h="1066742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Genotype 3</a:t>
                      </a:r>
                      <a:endParaRPr lang="en-US" sz="1600" dirty="0"/>
                    </a:p>
                  </a:txBody>
                  <a:tcPr marL="91439" marR="91439" marT="45707" marB="45707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Ledipasvir</a:t>
                      </a:r>
                      <a:r>
                        <a:rPr lang="en-US" sz="1600" dirty="0" smtClean="0"/>
                        <a:t>/</a:t>
                      </a:r>
                      <a:r>
                        <a:rPr lang="en-US" sz="1600" dirty="0" err="1" smtClean="0"/>
                        <a:t>Sofosbuvir</a:t>
                      </a:r>
                      <a:r>
                        <a:rPr lang="en-US" sz="1600" dirty="0" smtClean="0"/>
                        <a:t> 400/90mg daily</a:t>
                      </a:r>
                    </a:p>
                    <a:p>
                      <a:r>
                        <a:rPr lang="en-US" sz="1600" baseline="0" dirty="0" smtClean="0"/>
                        <a:t>Ribavirin 1000 or 1200 mg daily</a:t>
                      </a:r>
                    </a:p>
                    <a:p>
                      <a:r>
                        <a:rPr lang="en-US" sz="1600" baseline="0" dirty="0" smtClean="0">
                          <a:solidFill>
                            <a:srgbClr val="C00000"/>
                          </a:solidFill>
                        </a:rPr>
                        <a:t>Duration: 24 weeks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i="1" baseline="0" dirty="0" smtClean="0">
                          <a:solidFill>
                            <a:schemeClr val="tx1"/>
                          </a:solidFill>
                        </a:rPr>
                        <a:t>for treatment experienced patients with cirrhosis</a:t>
                      </a:r>
                    </a:p>
                  </a:txBody>
                  <a:tcPr marL="91439" marR="91439" marT="45707" marB="45707"/>
                </a:tc>
                <a:tc>
                  <a:txBody>
                    <a:bodyPr/>
                    <a:lstStyle/>
                    <a:p>
                      <a:endParaRPr lang="en-US" sz="1600" baseline="0" dirty="0" smtClean="0">
                        <a:solidFill>
                          <a:srgbClr val="C00000"/>
                        </a:solidFill>
                      </a:endParaRPr>
                    </a:p>
                  </a:txBody>
                  <a:tcPr marL="91439" marR="91439" marT="45707" marB="45707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4517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654"/>
          <p:cNvSpPr>
            <a:spLocks noChangeArrowheads="1"/>
          </p:cNvSpPr>
          <p:nvPr/>
        </p:nvSpPr>
        <p:spPr bwMode="auto">
          <a:xfrm>
            <a:off x="1371600" y="6248400"/>
            <a:ext cx="5715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marL="361950" indent="-361950"/>
            <a:r>
              <a:rPr lang="ka-GE" sz="1200" b="1" i="1" dirty="0" smtClean="0"/>
              <a:t>*</a:t>
            </a:r>
            <a:r>
              <a:rPr lang="en-US" sz="1200" b="1" i="1" dirty="0" smtClean="0"/>
              <a:t>	for </a:t>
            </a:r>
            <a:r>
              <a:rPr lang="en-US" sz="1200" b="1" i="1" dirty="0"/>
              <a:t>Interferon-containing regimens</a:t>
            </a:r>
            <a:r>
              <a:rPr lang="ka-GE" sz="1200" b="1" i="1" dirty="0"/>
              <a:t>.  </a:t>
            </a:r>
            <a:endParaRPr lang="en-US" sz="1200" b="1" i="1" dirty="0"/>
          </a:p>
          <a:p>
            <a:pPr marL="361950" indent="-361950"/>
            <a:r>
              <a:rPr lang="ka-GE" sz="1200" b="1" i="1" dirty="0"/>
              <a:t>**</a:t>
            </a:r>
            <a:r>
              <a:rPr lang="en-US" sz="1200" b="1" i="1" dirty="0"/>
              <a:t> </a:t>
            </a:r>
            <a:r>
              <a:rPr lang="en-US" sz="1200" b="1" i="1" dirty="0" smtClean="0"/>
              <a:t>	HCV </a:t>
            </a:r>
            <a:r>
              <a:rPr lang="en-US" sz="1200" b="1" i="1" dirty="0"/>
              <a:t>RNA level is measured at week 12, 20 or 24 (end of treatment).   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304800"/>
            <a:ext cx="8001000" cy="685800"/>
          </a:xfrm>
          <a:prstGeom prst="rect">
            <a:avLst/>
          </a:prstGeom>
          <a:solidFill>
            <a:srgbClr val="FFC000"/>
          </a:solidFill>
          <a:ln w="9525">
            <a:solidFill>
              <a:srgbClr val="FFE0C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800" b="1" dirty="0">
                <a:solidFill>
                  <a:schemeClr val="tx1"/>
                </a:solidFill>
                <a:latin typeface="+mj-lt"/>
                <a:ea typeface="+mj-ea"/>
                <a:cs typeface="Times New Roman" pitchFamily="18" charset="0"/>
              </a:rPr>
              <a:t>Timeline of HCV treatment monitoring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3954307"/>
              </p:ext>
            </p:extLst>
          </p:nvPr>
        </p:nvGraphicFramePr>
        <p:xfrm>
          <a:off x="533400" y="1715707"/>
          <a:ext cx="8001001" cy="4456493"/>
        </p:xfrm>
        <a:graphic>
          <a:graphicData uri="http://schemas.openxmlformats.org/drawingml/2006/table">
            <a:tbl>
              <a:tblPr/>
              <a:tblGrid>
                <a:gridCol w="2631546"/>
                <a:gridCol w="579810"/>
                <a:gridCol w="579810"/>
                <a:gridCol w="579810"/>
                <a:gridCol w="579810"/>
                <a:gridCol w="579810"/>
                <a:gridCol w="579810"/>
                <a:gridCol w="579810"/>
                <a:gridCol w="1310785"/>
              </a:tblGrid>
              <a:tr h="841105">
                <a:tc rowSpan="2">
                  <a:txBody>
                    <a:bodyPr/>
                    <a:lstStyle/>
                    <a:p>
                      <a:pPr marL="68580" indent="-449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latin typeface="+mj-lt"/>
                          <a:ea typeface="Calibri"/>
                          <a:cs typeface="Times New Roman"/>
                        </a:rPr>
                        <a:t>Measurements</a:t>
                      </a: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7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 smtClean="0">
                          <a:latin typeface="+mj-lt"/>
                          <a:ea typeface="Calibri"/>
                          <a:cs typeface="Sylfaen"/>
                        </a:rPr>
                        <a:t>Treatment period</a:t>
                      </a:r>
                      <a:endParaRPr lang="en-US" sz="1600" b="1" dirty="0" smtClean="0">
                        <a:latin typeface="+mj-lt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 smtClean="0">
                          <a:latin typeface="+mj-lt"/>
                          <a:ea typeface="Calibri"/>
                          <a:cs typeface="Sylfaen"/>
                        </a:rPr>
                        <a:t>(weeks)</a:t>
                      </a:r>
                      <a:endParaRPr lang="en-US" sz="1600" b="1" dirty="0" smtClean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b="1" dirty="0" smtClean="0">
                          <a:latin typeface="+mj-lt"/>
                          <a:ea typeface="Calibri"/>
                          <a:cs typeface="Times New Roman"/>
                        </a:rPr>
                        <a:t>After </a:t>
                      </a:r>
                      <a:r>
                        <a:rPr lang="en-US" sz="1600" b="1" dirty="0">
                          <a:latin typeface="+mj-lt"/>
                          <a:ea typeface="Calibri"/>
                          <a:cs typeface="Times New Roman"/>
                        </a:rPr>
                        <a:t>completion of therapy</a:t>
                      </a: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704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latin typeface="+mj-lt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latin typeface="+mj-lt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latin typeface="+mj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latin typeface="+mj-lt"/>
                          <a:ea typeface="Calibri"/>
                          <a:cs typeface="Times New Roman"/>
                        </a:rPr>
                        <a:t>12</a:t>
                      </a: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latin typeface="+mj-lt"/>
                          <a:ea typeface="Calibri"/>
                          <a:cs typeface="Times New Roman"/>
                        </a:rPr>
                        <a:t>16</a:t>
                      </a: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latin typeface="+mj-lt"/>
                          <a:ea typeface="Calibri"/>
                          <a:cs typeface="Times New Roman"/>
                        </a:rPr>
                        <a:t>20</a:t>
                      </a: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latin typeface="+mj-lt"/>
                          <a:ea typeface="Calibri"/>
                          <a:cs typeface="Times New Roman"/>
                        </a:rPr>
                        <a:t>24</a:t>
                      </a: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ka-GE" sz="1600" b="1" dirty="0">
                          <a:latin typeface="+mj-lt"/>
                          <a:ea typeface="Calibri"/>
                          <a:cs typeface="Times New Roman"/>
                        </a:rPr>
                        <a:t>12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3847">
                <a:tc>
                  <a:txBody>
                    <a:bodyPr/>
                    <a:lstStyle/>
                    <a:p>
                      <a:pPr marL="68580" indent="-44958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Clinical assessment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26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Complete blood count</a:t>
                      </a:r>
                      <a:endParaRPr lang="en-US" sz="1600" b="1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3307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ALT, AST, Bilirubin (total and direct), </a:t>
                      </a:r>
                      <a:r>
                        <a:rPr lang="en-US" sz="1600" b="1" dirty="0" err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creatinine</a:t>
                      </a: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 level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endParaRPr lang="en-US" sz="1600" b="1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6004">
                <a:tc>
                  <a:txBody>
                    <a:bodyPr/>
                    <a:lstStyle/>
                    <a:p>
                      <a:pPr marL="449580" indent="-44958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ka-GE" sz="16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HCV RNA</a:t>
                      </a:r>
                      <a:r>
                        <a:rPr lang="en-US" sz="16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 quantitative</a:t>
                      </a:r>
                      <a:endParaRPr lang="en-US" sz="1600" b="1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Sylfaen"/>
                        </a:rPr>
                        <a:t>X</a:t>
                      </a:r>
                      <a:endParaRPr lang="en-US" sz="1600" b="1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>
                        <a:solidFill>
                          <a:srgbClr val="0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ka-GE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**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>
                        <a:solidFill>
                          <a:srgbClr val="0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ka-GE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**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ka-GE" sz="1600" b="1" dirty="0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**</a:t>
                      </a: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4464">
                <a:tc>
                  <a:txBody>
                    <a:bodyPr/>
                    <a:lstStyle/>
                    <a:p>
                      <a:pPr marL="449580" indent="-44958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ka-GE" sz="16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TSH</a:t>
                      </a:r>
                      <a:endParaRPr lang="en-US" sz="1600" b="1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>
                        <a:solidFill>
                          <a:srgbClr val="0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>
                        <a:solidFill>
                          <a:srgbClr val="0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r>
                        <a:rPr lang="en-US" sz="1600" b="1">
                          <a:solidFill>
                            <a:srgbClr val="000000"/>
                          </a:solidFill>
                          <a:latin typeface="+mj-lt"/>
                          <a:ea typeface="Calibri"/>
                          <a:cs typeface="Times New Roman"/>
                        </a:rPr>
                        <a:t>X</a:t>
                      </a:r>
                      <a:r>
                        <a:rPr lang="ka-GE" sz="1600" b="1">
                          <a:latin typeface="+mj-lt"/>
                          <a:ea typeface="Calibri"/>
                          <a:cs typeface="Sylfaen"/>
                        </a:rPr>
                        <a:t>*</a:t>
                      </a:r>
                      <a:endParaRPr lang="en-US" sz="1600" b="1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>
                        <a:solidFill>
                          <a:srgbClr val="0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>
                        <a:solidFill>
                          <a:srgbClr val="0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466725" algn="l"/>
                        </a:tabLst>
                      </a:pPr>
                      <a:endParaRPr lang="en-US" sz="1600" b="1" dirty="0">
                        <a:latin typeface="+mj-lt"/>
                        <a:ea typeface="Calibri"/>
                        <a:cs typeface="Times New Roman"/>
                      </a:endParaRPr>
                    </a:p>
                  </a:txBody>
                  <a:tcPr marL="68154" marR="6815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2268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z="3200" b="1" dirty="0" smtClean="0"/>
              <a:t>Objective 3: Ensuring quality of HCV diagnostic and treatment services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93837"/>
            <a:ext cx="8382000" cy="4525963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C00000"/>
                </a:solidFill>
              </a:rPr>
              <a:t>Activity 3.1</a:t>
            </a:r>
            <a:r>
              <a:rPr lang="en-US" sz="2400" b="1" dirty="0" smtClean="0"/>
              <a:t>: Development/update of national guidelines on HCV screening, treatment and care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C00000"/>
                </a:solidFill>
              </a:rPr>
              <a:t>Activity 3.2</a:t>
            </a:r>
            <a:r>
              <a:rPr lang="en-US" sz="2400" b="1" dirty="0" smtClean="0"/>
              <a:t>: Development, implementation and regular update of continuing educational programs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C00000"/>
                </a:solidFill>
              </a:rPr>
              <a:t>Activity 3.3</a:t>
            </a:r>
            <a:r>
              <a:rPr lang="en-US" sz="2400" b="1" dirty="0" smtClean="0"/>
              <a:t>: Selection of service centers, development of technical capacity and monitoring of their activities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b="1" dirty="0" smtClean="0">
                <a:solidFill>
                  <a:srgbClr val="C00000"/>
                </a:solidFill>
              </a:rPr>
              <a:t>Activity 3.4</a:t>
            </a:r>
            <a:r>
              <a:rPr lang="en-US" sz="2400" b="1" dirty="0" smtClean="0"/>
              <a:t>: Conducting operational research on diagnostic and treatment related service delivery</a:t>
            </a:r>
          </a:p>
        </p:txBody>
      </p:sp>
    </p:spTree>
    <p:extLst>
      <p:ext uri="{BB962C8B-B14F-4D97-AF65-F5344CB8AC3E}">
        <p14:creationId xmlns:p14="http://schemas.microsoft.com/office/powerpoint/2010/main" val="154510940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z="3200" b="1" dirty="0" smtClean="0"/>
              <a:t>Objective 3: Ensuring quality of HCV diagnostic and treatment services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9037"/>
            <a:ext cx="8382000" cy="4525963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sz="2200" dirty="0" smtClean="0">
              <a:solidFill>
                <a:srgbClr val="C00000"/>
              </a:solidFill>
            </a:endParaRPr>
          </a:p>
          <a:p>
            <a:pPr>
              <a:spcBef>
                <a:spcPts val="0"/>
              </a:spcBef>
            </a:pPr>
            <a:r>
              <a:rPr lang="en-US" sz="2200" dirty="0" smtClean="0">
                <a:solidFill>
                  <a:srgbClr val="C00000"/>
                </a:solidFill>
              </a:rPr>
              <a:t>Activity 3.1</a:t>
            </a:r>
            <a:r>
              <a:rPr lang="en-US" sz="2200" dirty="0" smtClean="0"/>
              <a:t>: Development/update of national guidelines on HCV screening, treatment and care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Guidelines will cover all aspects along the continuum of HCV care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Detailed protocols will be developed to facilitate implementation of recommendations</a:t>
            </a:r>
          </a:p>
          <a:p>
            <a:pPr>
              <a:spcBef>
                <a:spcPts val="1200"/>
              </a:spcBef>
            </a:pPr>
            <a:endParaRPr lang="en-US" sz="2200" dirty="0" smtClean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rgbClr val="C00000"/>
                </a:solidFill>
              </a:rPr>
              <a:t>Activity 3.2</a:t>
            </a:r>
            <a:r>
              <a:rPr lang="en-US" sz="2200" dirty="0" smtClean="0"/>
              <a:t>: Development, implementation and regular update of continuing educational programs</a:t>
            </a:r>
          </a:p>
          <a:p>
            <a:pPr lvl="1">
              <a:spcBef>
                <a:spcPts val="600"/>
              </a:spcBef>
            </a:pPr>
            <a:r>
              <a:rPr lang="en-US" sz="1800" dirty="0" smtClean="0"/>
              <a:t>Training modules on HCV screening, treatment and care, as well as on data management will be developed and implemented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Web-based training program with the participation of international experts will be implemented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2600" b="1" dirty="0"/>
              <a:t>Providing Key Opinion Leader Guidance and Education for Eliminating Hepatitis C in </a:t>
            </a:r>
            <a:r>
              <a:rPr lang="en-US" sz="2600" b="1" dirty="0" smtClean="0"/>
              <a:t>Georgia</a:t>
            </a:r>
            <a:endParaRPr lang="en-US" sz="2600" dirty="0"/>
          </a:p>
        </p:txBody>
      </p:sp>
      <p:pic>
        <p:nvPicPr>
          <p:cNvPr id="1026" name="Picture 2" descr="https://www.raconline.org/community-health/project-examples/files/733-project-echo-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101" y="4060371"/>
            <a:ext cx="285750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IFER Logo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7425" y="1981200"/>
            <a:ext cx="3222176" cy="1563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liver-institute.org/data2/images/neza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1773253"/>
            <a:ext cx="2667000" cy="1771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435426" y="3556539"/>
            <a:ext cx="3778513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err="1"/>
              <a:t>Nezam</a:t>
            </a:r>
            <a:r>
              <a:rPr lang="en-US" b="1" dirty="0"/>
              <a:t> </a:t>
            </a:r>
            <a:r>
              <a:rPr lang="en-US" b="1" dirty="0" err="1"/>
              <a:t>Afdhal</a:t>
            </a:r>
            <a:r>
              <a:rPr lang="en-US" b="1" dirty="0"/>
              <a:t>, MD</a:t>
            </a:r>
            <a:br>
              <a:rPr lang="en-US" b="1" dirty="0"/>
            </a:br>
            <a:r>
              <a:rPr lang="en-US" dirty="0"/>
              <a:t>Liver Institute and Foundation for Education and </a:t>
            </a:r>
            <a:br>
              <a:rPr lang="en-US" dirty="0"/>
            </a:br>
            <a:r>
              <a:rPr lang="en-US" dirty="0"/>
              <a:t>Research</a:t>
            </a:r>
            <a:br>
              <a:rPr lang="en-US" dirty="0"/>
            </a:br>
            <a:r>
              <a:rPr lang="en-US" dirty="0"/>
              <a:t>L.I.F.E.R.</a:t>
            </a:r>
          </a:p>
        </p:txBody>
      </p:sp>
    </p:spTree>
    <p:extLst>
      <p:ext uri="{BB962C8B-B14F-4D97-AF65-F5344CB8AC3E}">
        <p14:creationId xmlns:p14="http://schemas.microsoft.com/office/powerpoint/2010/main" val="130063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z="3200" b="1" dirty="0" smtClean="0"/>
              <a:t>Objective 3: Ensuring quality of HCV diagnostic and treatment services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189037"/>
            <a:ext cx="8382000" cy="4525963"/>
          </a:xfrm>
        </p:spPr>
        <p:txBody>
          <a:bodyPr/>
          <a:lstStyle/>
          <a:p>
            <a:pPr>
              <a:spcBef>
                <a:spcPts val="1200"/>
              </a:spcBef>
            </a:pPr>
            <a:endParaRPr lang="en-US" sz="2200" dirty="0" smtClean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rgbClr val="C00000"/>
                </a:solidFill>
              </a:rPr>
              <a:t>Activity 3.3</a:t>
            </a:r>
            <a:r>
              <a:rPr lang="en-US" sz="2200" dirty="0" smtClean="0"/>
              <a:t>: Selection of service centers, development of technical capacity and monitoring of their activities</a:t>
            </a:r>
          </a:p>
          <a:p>
            <a:pPr lvl="1">
              <a:spcBef>
                <a:spcPts val="1200"/>
              </a:spcBef>
            </a:pPr>
            <a:r>
              <a:rPr lang="en-US" sz="1800" dirty="0"/>
              <a:t>The number service providers need to be increased proportionally to the increasing </a:t>
            </a:r>
            <a:r>
              <a:rPr lang="en-US" sz="1800" dirty="0" smtClean="0"/>
              <a:t>demand</a:t>
            </a:r>
          </a:p>
          <a:p>
            <a:pPr>
              <a:spcBef>
                <a:spcPts val="1200"/>
              </a:spcBef>
            </a:pPr>
            <a:endParaRPr lang="en-US" sz="2200" dirty="0" smtClean="0">
              <a:solidFill>
                <a:srgbClr val="C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200" dirty="0" smtClean="0">
                <a:solidFill>
                  <a:srgbClr val="C00000"/>
                </a:solidFill>
              </a:rPr>
              <a:t>Activity 3.4</a:t>
            </a:r>
            <a:r>
              <a:rPr lang="en-US" sz="2200" dirty="0" smtClean="0"/>
              <a:t>: Conducting operational research on diagnostic and treatment related service delivery</a:t>
            </a:r>
          </a:p>
          <a:p>
            <a:pPr lvl="1">
              <a:spcBef>
                <a:spcPts val="0"/>
              </a:spcBef>
            </a:pPr>
            <a:r>
              <a:rPr lang="en-US" sz="1800" dirty="0" smtClean="0"/>
              <a:t>Asses program outcomes, patient engagement in the continuum of care and identify possible barriers/bottlenecks for effective program implementation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113139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90600"/>
          </a:xfrm>
          <a:solidFill>
            <a:srgbClr val="FFC000"/>
          </a:solidFill>
          <a:ln>
            <a:solidFill>
              <a:srgbClr val="0070C0"/>
            </a:solidFill>
          </a:ln>
        </p:spPr>
        <p:txBody>
          <a:bodyPr/>
          <a:lstStyle/>
          <a:p>
            <a:r>
              <a:rPr lang="en-US" sz="4000" b="1" dirty="0" smtClean="0"/>
              <a:t>Expected Outcomes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0" indent="3175">
              <a:buNone/>
            </a:pPr>
            <a:r>
              <a:rPr lang="en-US" sz="2400" dirty="0" smtClean="0"/>
              <a:t>By identifying and curing the majority of people living with HCV in Georgia:</a:t>
            </a:r>
          </a:p>
          <a:p>
            <a:pPr>
              <a:buNone/>
            </a:pPr>
            <a:r>
              <a:rPr lang="ka-GE" sz="2400" dirty="0" smtClean="0"/>
              <a:t> </a:t>
            </a:r>
            <a:endParaRPr lang="en-US" sz="2400" dirty="0" smtClean="0"/>
          </a:p>
          <a:p>
            <a:pPr lvl="0"/>
            <a:r>
              <a:rPr lang="en-US" sz="2400" dirty="0" smtClean="0"/>
              <a:t>The viral reservoir will be significantly reduced, which will minimize the risk of HCV transmission</a:t>
            </a:r>
          </a:p>
          <a:p>
            <a:pPr>
              <a:buNone/>
            </a:pPr>
            <a:r>
              <a:rPr lang="ka-GE" sz="2400" dirty="0" smtClean="0"/>
              <a:t> </a:t>
            </a:r>
            <a:endParaRPr lang="en-US" sz="2400" dirty="0" smtClean="0"/>
          </a:p>
          <a:p>
            <a:r>
              <a:rPr lang="en-US" sz="2400" dirty="0" smtClean="0"/>
              <a:t>Hepatitis C related morbidity, mortality and temporary disability will be substantially reduced and quality of life will significantly improve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  <a:solidFill>
            <a:srgbClr val="FFC000"/>
          </a:solidFill>
          <a:ln>
            <a:solidFill>
              <a:schemeClr val="accent1"/>
            </a:solidFill>
          </a:ln>
        </p:spPr>
        <p:txBody>
          <a:bodyPr/>
          <a:lstStyle/>
          <a:p>
            <a:r>
              <a:rPr lang="en-US" sz="3200" b="1" dirty="0"/>
              <a:t>M&amp;E Framework for Screening, Treatment and Care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6584000"/>
              </p:ext>
            </p:extLst>
          </p:nvPr>
        </p:nvGraphicFramePr>
        <p:xfrm>
          <a:off x="544286" y="1600200"/>
          <a:ext cx="8077200" cy="4780556"/>
        </p:xfrm>
        <a:graphic>
          <a:graphicData uri="http://schemas.openxmlformats.org/drawingml/2006/table">
            <a:tbl>
              <a:tblPr firstRow="1" firstCol="1" bandRow="1">
                <a:tableStyleId>{B301B821-A1FF-4177-AEE7-76D212191A09}</a:tableStyleId>
              </a:tblPr>
              <a:tblGrid>
                <a:gridCol w="300289"/>
                <a:gridCol w="4652711"/>
                <a:gridCol w="1619636"/>
                <a:gridCol w="1504564"/>
              </a:tblGrid>
              <a:tr h="6227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800" dirty="0"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Indicator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Mid-term target (2018)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End-term target (2020)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42107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11392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Impact Indicators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800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800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  <a:tr h="6227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Percentage of estimated number of HCV infected persons who are cured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54%</a:t>
                      </a:r>
                      <a:endParaRPr lang="en-US" sz="180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81%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11392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Outcome Indicators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800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800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  <a:tr h="6227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Percentage of estimated number of HCV infected persons who are diagnosed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60%</a:t>
                      </a:r>
                      <a:endParaRPr lang="en-US" sz="180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90%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6227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Percentage of diagnosed HCV infected persons, who started treatment 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95%</a:t>
                      </a:r>
                      <a:endParaRPr lang="en-US" sz="180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95%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62278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Percentage of patients on treatment who are cured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95%</a:t>
                      </a:r>
                      <a:endParaRPr lang="en-US" sz="180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95%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311392"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Output Indicators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800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endParaRPr lang="en-US" sz="1800" dirty="0">
                        <a:effectLst/>
                        <a:latin typeface="+mn-lt"/>
                      </a:endParaRPr>
                    </a:p>
                  </a:txBody>
                  <a:tcPr marL="68580" marR="68580" marT="0" marB="0"/>
                </a:tc>
              </a:tr>
              <a:tr h="31139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Number of patients treated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75,000</a:t>
                      </a:r>
                      <a:endParaRPr lang="en-US" sz="180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125,000</a:t>
                      </a:r>
                      <a:endParaRPr lang="en-US" sz="1800" dirty="0">
                        <a:effectLst/>
                        <a:latin typeface="+mn-lt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03582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514600" y="2576499"/>
            <a:ext cx="3962400" cy="1938338"/>
          </a:xfrm>
        </p:spPr>
        <p:txBody>
          <a:bodyPr>
            <a:spAutoFit/>
          </a:bodyPr>
          <a:lstStyle/>
          <a:p>
            <a:pPr marL="0" indent="0" algn="ctr">
              <a:spcBef>
                <a:spcPts val="0"/>
              </a:spcBef>
              <a:buFontTx/>
              <a:buNone/>
              <a:defRPr/>
            </a:pPr>
            <a:r>
              <a:rPr lang="en-US" sz="4000" b="1" dirty="0" smtClean="0">
                <a:solidFill>
                  <a:srgbClr val="0066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Combination</a:t>
            </a:r>
          </a:p>
          <a:p>
            <a:pPr marL="0" indent="0" algn="ctr">
              <a:spcBef>
                <a:spcPts val="0"/>
              </a:spcBef>
              <a:buFontTx/>
              <a:buNone/>
              <a:defRPr/>
            </a:pPr>
            <a:r>
              <a:rPr lang="en-US" sz="4000" b="1" dirty="0" smtClean="0">
                <a:solidFill>
                  <a:srgbClr val="0066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HCV</a:t>
            </a:r>
          </a:p>
          <a:p>
            <a:pPr marL="0" indent="0" algn="ctr">
              <a:spcBef>
                <a:spcPts val="0"/>
              </a:spcBef>
              <a:buFontTx/>
              <a:buNone/>
              <a:defRPr/>
            </a:pPr>
            <a:r>
              <a:rPr lang="en-US" sz="4000" b="1" dirty="0" smtClean="0">
                <a:solidFill>
                  <a:srgbClr val="0066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Prevention</a:t>
            </a:r>
            <a:endParaRPr lang="ru-RU" sz="4000" dirty="0" smtClean="0">
              <a:solidFill>
                <a:srgbClr val="00664D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4857752" y="1500174"/>
            <a:ext cx="2055812" cy="762000"/>
          </a:xfrm>
          <a:prstGeom prst="ellipse">
            <a:avLst/>
          </a:prstGeom>
          <a:solidFill>
            <a:srgbClr val="FFE0C1"/>
          </a:solidFill>
          <a:ln>
            <a:solidFill>
              <a:srgbClr val="663300"/>
            </a:solidFill>
            <a:headEnd type="none" w="med" len="med"/>
            <a:tailEnd type="none" w="med" len="med"/>
          </a:ln>
          <a:effectLst>
            <a:outerShdw blurRad="40000" dist="20000" dir="5400000" rotWithShape="0">
              <a:srgbClr val="6633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 eaLnBrk="0" hangingPunct="0">
              <a:defRPr/>
            </a:pPr>
            <a:r>
              <a:rPr lang="en-US" b="1" dirty="0" smtClean="0">
                <a:solidFill>
                  <a:schemeClr val="tx1"/>
                </a:solidFill>
              </a:rPr>
              <a:t>HCV Treatment</a:t>
            </a:r>
          </a:p>
        </p:txBody>
      </p:sp>
      <p:sp>
        <p:nvSpPr>
          <p:cNvPr id="12" name="Oval 11"/>
          <p:cNvSpPr/>
          <p:nvPr/>
        </p:nvSpPr>
        <p:spPr bwMode="auto">
          <a:xfrm>
            <a:off x="5000628" y="4929198"/>
            <a:ext cx="2122512" cy="714379"/>
          </a:xfrm>
          <a:prstGeom prst="ellipse">
            <a:avLst/>
          </a:prstGeom>
          <a:solidFill>
            <a:srgbClr val="EFFFEF"/>
          </a:solidFill>
          <a:ln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72000" rIns="0" bIns="0"/>
          <a:lstStyle/>
          <a:p>
            <a:pPr algn="ctr" eaLnBrk="0" hangingPunct="0">
              <a:defRPr/>
            </a:pPr>
            <a:r>
              <a:rPr lang="en-US" sz="1800" b="1" baseline="0" smtClean="0">
                <a:solidFill>
                  <a:srgbClr val="00664D"/>
                </a:solidFill>
                <a:latin typeface="+mj-lt"/>
              </a:rPr>
              <a:t>Advocacy</a:t>
            </a:r>
            <a:endParaRPr lang="en-US" sz="1800" b="1" baseline="0" dirty="0">
              <a:solidFill>
                <a:srgbClr val="00664D"/>
              </a:solidFill>
              <a:latin typeface="+mj-lt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6000760" y="3929066"/>
            <a:ext cx="2438400" cy="762000"/>
          </a:xfrm>
          <a:prstGeom prst="ellipse">
            <a:avLst/>
          </a:prstGeom>
          <a:solidFill>
            <a:srgbClr val="EFFFEF"/>
          </a:solidFill>
          <a:ln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 eaLnBrk="0" hangingPunct="0">
              <a:defRPr/>
            </a:pPr>
            <a:r>
              <a:rPr lang="en-US" sz="1800" b="1" baseline="0" dirty="0">
                <a:solidFill>
                  <a:srgbClr val="00664D"/>
                </a:solidFill>
                <a:latin typeface="+mj-lt"/>
              </a:rPr>
              <a:t>Drug/alcohol</a:t>
            </a:r>
            <a:br>
              <a:rPr lang="en-US" sz="1800" b="1" baseline="0" dirty="0">
                <a:solidFill>
                  <a:srgbClr val="00664D"/>
                </a:solidFill>
                <a:latin typeface="+mj-lt"/>
              </a:rPr>
            </a:br>
            <a:r>
              <a:rPr lang="en-US" sz="1800" b="1" baseline="0" dirty="0">
                <a:solidFill>
                  <a:srgbClr val="00664D"/>
                </a:solidFill>
                <a:latin typeface="+mj-lt"/>
              </a:rPr>
              <a:t>treatment</a:t>
            </a:r>
          </a:p>
        </p:txBody>
      </p:sp>
      <p:sp>
        <p:nvSpPr>
          <p:cNvPr id="15" name="Oval 14"/>
          <p:cNvSpPr/>
          <p:nvPr/>
        </p:nvSpPr>
        <p:spPr bwMode="auto">
          <a:xfrm>
            <a:off x="928662" y="4071942"/>
            <a:ext cx="2057400" cy="609600"/>
          </a:xfrm>
          <a:prstGeom prst="ellipse">
            <a:avLst/>
          </a:prstGeom>
          <a:solidFill>
            <a:srgbClr val="EFFFEF"/>
          </a:solidFill>
          <a:ln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72000" rIns="0" bIns="0"/>
          <a:lstStyle/>
          <a:p>
            <a:pPr algn="ctr" eaLnBrk="0" hangingPunct="0">
              <a:defRPr/>
            </a:pPr>
            <a:r>
              <a:rPr lang="en-US" sz="1800" b="1" baseline="0" dirty="0" smtClean="0">
                <a:solidFill>
                  <a:srgbClr val="00664D"/>
                </a:solidFill>
                <a:latin typeface="+mj-lt"/>
              </a:rPr>
              <a:t>Blood safety</a:t>
            </a:r>
            <a:endParaRPr lang="en-US" sz="1800" b="1" baseline="0" dirty="0">
              <a:solidFill>
                <a:srgbClr val="00664D"/>
              </a:solidFill>
              <a:latin typeface="+mj-lt"/>
            </a:endParaRPr>
          </a:p>
        </p:txBody>
      </p:sp>
      <p:sp>
        <p:nvSpPr>
          <p:cNvPr id="16" name="Oval 15"/>
          <p:cNvSpPr/>
          <p:nvPr/>
        </p:nvSpPr>
        <p:spPr bwMode="auto">
          <a:xfrm>
            <a:off x="928662" y="2571744"/>
            <a:ext cx="1785950" cy="857256"/>
          </a:xfrm>
          <a:prstGeom prst="ellipse">
            <a:avLst/>
          </a:prstGeom>
          <a:solidFill>
            <a:srgbClr val="EFFFEF"/>
          </a:solidFill>
          <a:ln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72000" rIns="0" bIns="0"/>
          <a:lstStyle/>
          <a:p>
            <a:pPr algn="ctr" eaLnBrk="0" hangingPunct="0">
              <a:defRPr/>
            </a:pPr>
            <a:r>
              <a:rPr lang="en-US" sz="1800" b="1" baseline="0" dirty="0" smtClean="0">
                <a:solidFill>
                  <a:srgbClr val="00664D"/>
                </a:solidFill>
                <a:latin typeface="+mj-lt"/>
              </a:rPr>
              <a:t>Infection control</a:t>
            </a:r>
            <a:endParaRPr lang="en-US" sz="1800" b="1" baseline="0" dirty="0">
              <a:solidFill>
                <a:srgbClr val="00664D"/>
              </a:solidFill>
              <a:latin typeface="+mj-lt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6357950" y="2643182"/>
            <a:ext cx="1714512" cy="813288"/>
          </a:xfrm>
          <a:prstGeom prst="ellipse">
            <a:avLst/>
          </a:prstGeom>
          <a:solidFill>
            <a:srgbClr val="EFFFEF"/>
          </a:solidFill>
          <a:ln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72000" rIns="0" bIns="0"/>
          <a:lstStyle/>
          <a:p>
            <a:pPr algn="ctr" eaLnBrk="0" hangingPunct="0">
              <a:defRPr/>
            </a:pPr>
            <a:r>
              <a:rPr lang="en-US" sz="1800" b="1" baseline="0" dirty="0">
                <a:solidFill>
                  <a:srgbClr val="00664D"/>
                </a:solidFill>
                <a:latin typeface="+mj-lt"/>
              </a:rPr>
              <a:t>Harm </a:t>
            </a:r>
            <a:endParaRPr lang="en-US" sz="1800" b="1" baseline="0" dirty="0" smtClean="0">
              <a:solidFill>
                <a:srgbClr val="00664D"/>
              </a:solidFill>
              <a:latin typeface="+mj-lt"/>
            </a:endParaRPr>
          </a:p>
          <a:p>
            <a:pPr algn="ctr" eaLnBrk="0" hangingPunct="0">
              <a:defRPr/>
            </a:pPr>
            <a:r>
              <a:rPr lang="en-US" sz="1800" b="1" baseline="0" dirty="0" smtClean="0">
                <a:solidFill>
                  <a:srgbClr val="00664D"/>
                </a:solidFill>
                <a:latin typeface="+mj-lt"/>
              </a:rPr>
              <a:t>reduction</a:t>
            </a:r>
            <a:endParaRPr lang="en-US" sz="1800" b="1" baseline="0" dirty="0">
              <a:solidFill>
                <a:srgbClr val="00664D"/>
              </a:solidFill>
              <a:latin typeface="+mj-lt"/>
            </a:endParaRPr>
          </a:p>
        </p:txBody>
      </p:sp>
      <p:sp>
        <p:nvSpPr>
          <p:cNvPr id="18" name="Oval 17"/>
          <p:cNvSpPr/>
          <p:nvPr/>
        </p:nvSpPr>
        <p:spPr bwMode="auto">
          <a:xfrm>
            <a:off x="2428860" y="1463904"/>
            <a:ext cx="1919294" cy="837114"/>
          </a:xfrm>
          <a:prstGeom prst="ellipse">
            <a:avLst/>
          </a:prstGeom>
          <a:solidFill>
            <a:srgbClr val="FFE0C1"/>
          </a:solidFill>
          <a:ln>
            <a:solidFill>
              <a:srgbClr val="663300"/>
            </a:solidFill>
            <a:headEnd type="none" w="med" len="med"/>
            <a:tailEnd type="none" w="med" len="med"/>
          </a:ln>
          <a:effectLst>
            <a:outerShdw blurRad="40000" dist="20000" dir="5400000" rotWithShape="0">
              <a:srgbClr val="663300">
                <a:alpha val="38000"/>
              </a:srgbClr>
            </a:outerShdw>
          </a:effectLst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 eaLnBrk="0" hangingPunct="0">
              <a:defRPr/>
            </a:pPr>
            <a:r>
              <a:rPr lang="en-US" b="1" dirty="0" smtClean="0">
                <a:solidFill>
                  <a:schemeClr val="tx1"/>
                </a:solidFill>
              </a:rPr>
              <a:t>Testing/</a:t>
            </a:r>
          </a:p>
          <a:p>
            <a:pPr algn="ctr" eaLnBrk="0" hangingPunct="0">
              <a:defRPr/>
            </a:pPr>
            <a:r>
              <a:rPr lang="en-US" b="1" dirty="0" smtClean="0">
                <a:solidFill>
                  <a:schemeClr val="tx1"/>
                </a:solidFill>
              </a:rPr>
              <a:t>counseling</a:t>
            </a:r>
          </a:p>
        </p:txBody>
      </p:sp>
      <p:sp>
        <p:nvSpPr>
          <p:cNvPr id="19" name="Oval 18"/>
          <p:cNvSpPr/>
          <p:nvPr/>
        </p:nvSpPr>
        <p:spPr bwMode="auto">
          <a:xfrm>
            <a:off x="2357422" y="4857761"/>
            <a:ext cx="2265388" cy="785818"/>
          </a:xfrm>
          <a:prstGeom prst="ellipse">
            <a:avLst/>
          </a:prstGeom>
          <a:solidFill>
            <a:srgbClr val="EFFFEF"/>
          </a:solidFill>
          <a:ln>
            <a:solidFill>
              <a:srgbClr val="92D05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0" tIns="0" rIns="0" bIns="0"/>
          <a:lstStyle/>
          <a:p>
            <a:pPr algn="ctr" eaLnBrk="0" hangingPunct="0">
              <a:defRPr/>
            </a:pPr>
            <a:r>
              <a:rPr lang="en-US" sz="1800" b="1" baseline="0" dirty="0" smtClean="0">
                <a:solidFill>
                  <a:srgbClr val="00664D"/>
                </a:solidFill>
                <a:latin typeface="+mj-lt"/>
              </a:rPr>
              <a:t>Awareness raising</a:t>
            </a:r>
            <a:endParaRPr lang="en-US" sz="1800" b="1" baseline="0" dirty="0">
              <a:solidFill>
                <a:srgbClr val="00664D"/>
              </a:solidFill>
              <a:latin typeface="+mj-lt"/>
            </a:endParaRPr>
          </a:p>
        </p:txBody>
      </p:sp>
      <p:cxnSp>
        <p:nvCxnSpPr>
          <p:cNvPr id="22" name="Straight Arrow Connector 21"/>
          <p:cNvCxnSpPr>
            <a:stCxn id="18" idx="6"/>
            <a:endCxn id="11" idx="2"/>
          </p:cNvCxnSpPr>
          <p:nvPr/>
        </p:nvCxnSpPr>
        <p:spPr>
          <a:xfrm flipV="1">
            <a:off x="4348154" y="1881174"/>
            <a:ext cx="509598" cy="1287"/>
          </a:xfrm>
          <a:prstGeom prst="straightConnector1">
            <a:avLst/>
          </a:prstGeom>
          <a:ln w="15875">
            <a:solidFill>
              <a:schemeClr val="accent5">
                <a:lumMod val="2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1492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92162"/>
          </a:xfrm>
          <a:solidFill>
            <a:srgbClr val="FFC000"/>
          </a:solidFill>
          <a:ln w="12700">
            <a:solidFill>
              <a:srgbClr val="FFE0C1"/>
            </a:solidFill>
          </a:ln>
        </p:spPr>
        <p:txBody>
          <a:bodyPr/>
          <a:lstStyle/>
          <a:p>
            <a:r>
              <a:rPr lang="en-US" sz="2600" b="1" dirty="0" smtClean="0"/>
              <a:t>Availability of Diagnostic and Treatment Methods</a:t>
            </a:r>
            <a:endParaRPr lang="en-US" sz="2600" b="1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982912" y="1290080"/>
            <a:ext cx="4724400" cy="2596120"/>
          </a:xfrm>
          <a:prstGeom prst="rect">
            <a:avLst/>
          </a:prstGeom>
          <a:solidFill>
            <a:srgbClr val="CCECFF"/>
          </a:solidFill>
          <a:ln w="28575">
            <a:solidFill>
              <a:srgbClr val="003366"/>
            </a:solidFill>
            <a:miter lim="800000"/>
            <a:headEnd/>
            <a:tailEnd/>
          </a:ln>
          <a:effectLst>
            <a:outerShdw dist="35921" dir="2700000" algn="ctr" rotWithShape="0">
              <a:srgbClr val="005440"/>
            </a:outerShdw>
          </a:effectLst>
        </p:spPr>
        <p:txBody>
          <a:bodyPr wrap="square" lIns="71652" tIns="35826" rIns="71652" bIns="35826" anchor="ctr">
            <a:spAutoFit/>
          </a:bodyPr>
          <a:lstStyle/>
          <a:p>
            <a:pPr defTabSz="717550">
              <a:spcBef>
                <a:spcPts val="300"/>
              </a:spcBef>
              <a:defRPr/>
            </a:pPr>
            <a:r>
              <a:rPr lang="en-US" sz="1600" b="1" dirty="0">
                <a:solidFill>
                  <a:srgbClr val="FF0000"/>
                </a:solidFill>
              </a:rPr>
              <a:t>1984</a:t>
            </a:r>
            <a:r>
              <a:rPr lang="en-US" sz="1600" b="1" dirty="0">
                <a:effectLst>
                  <a:outerShdw blurRad="38100" dist="38100" dir="2700000" algn="tl">
                    <a:srgbClr val="FFFFFF"/>
                  </a:outerShdw>
                </a:effectLst>
              </a:rPr>
              <a:t> – </a:t>
            </a:r>
            <a:r>
              <a:rPr lang="en-US" sz="1600" b="1" dirty="0" smtClean="0"/>
              <a:t>ELISA</a:t>
            </a:r>
          </a:p>
          <a:p>
            <a:pPr defTabSz="717550">
              <a:spcBef>
                <a:spcPts val="300"/>
              </a:spcBef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1985</a:t>
            </a:r>
            <a:r>
              <a:rPr lang="en-US" sz="1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– </a:t>
            </a:r>
            <a:r>
              <a:rPr lang="en-US" sz="1600" b="1" dirty="0" smtClean="0"/>
              <a:t>Western blot</a:t>
            </a:r>
          </a:p>
          <a:p>
            <a:pPr defTabSz="717550">
              <a:spcBef>
                <a:spcPts val="300"/>
              </a:spcBef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1995</a:t>
            </a:r>
            <a:r>
              <a:rPr lang="en-US" sz="1600" b="1" dirty="0" smtClean="0"/>
              <a:t> </a:t>
            </a:r>
            <a:r>
              <a:rPr lang="en-US" sz="1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– </a:t>
            </a:r>
            <a:r>
              <a:rPr lang="en-US" sz="1600" b="1" dirty="0" smtClean="0"/>
              <a:t>Qualitative and Quantitative PCR</a:t>
            </a:r>
          </a:p>
          <a:p>
            <a:pPr defTabSz="717550">
              <a:spcBef>
                <a:spcPts val="300"/>
              </a:spcBef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2003</a:t>
            </a:r>
            <a:r>
              <a:rPr lang="en-US" sz="1600" b="1" dirty="0" smtClean="0"/>
              <a:t> – HCV Genotyping (INNO </a:t>
            </a:r>
            <a:r>
              <a:rPr lang="en-US" sz="1600" b="1" dirty="0" err="1" smtClean="0"/>
              <a:t>Lipa</a:t>
            </a:r>
            <a:r>
              <a:rPr lang="en-US" sz="1600" b="1" dirty="0" smtClean="0"/>
              <a:t>) </a:t>
            </a:r>
            <a:endParaRPr lang="en-US" sz="1600" dirty="0" smtClean="0"/>
          </a:p>
          <a:p>
            <a:pPr defTabSz="717550">
              <a:spcBef>
                <a:spcPts val="300"/>
              </a:spcBef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2003</a:t>
            </a:r>
            <a:r>
              <a:rPr lang="en-US" sz="1600" b="1" dirty="0" smtClean="0"/>
              <a:t> – Real-time PCR</a:t>
            </a:r>
          </a:p>
          <a:p>
            <a:pPr defTabSz="717550">
              <a:spcBef>
                <a:spcPts val="300"/>
              </a:spcBef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2007</a:t>
            </a:r>
            <a:r>
              <a:rPr lang="en-US" sz="1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– </a:t>
            </a:r>
            <a:r>
              <a:rPr lang="en-US" sz="1600" b="1" dirty="0" smtClean="0"/>
              <a:t>Liver </a:t>
            </a:r>
            <a:r>
              <a:rPr lang="en-US" sz="1600" b="1" dirty="0" err="1" smtClean="0"/>
              <a:t>Elastography</a:t>
            </a:r>
            <a:r>
              <a:rPr lang="en-US" sz="1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en-US" sz="1600" b="1" dirty="0" smtClean="0"/>
              <a:t>and other</a:t>
            </a:r>
          </a:p>
          <a:p>
            <a:pPr defTabSz="717550">
              <a:spcBef>
                <a:spcPts val="300"/>
              </a:spcBef>
              <a:defRPr/>
            </a:pPr>
            <a:r>
              <a:rPr lang="en-US" sz="1600" b="1" dirty="0" smtClean="0"/>
              <a:t>            noninvasive markers</a:t>
            </a:r>
          </a:p>
          <a:p>
            <a:pPr defTabSz="717550">
              <a:spcBef>
                <a:spcPts val="300"/>
              </a:spcBef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2010</a:t>
            </a:r>
            <a:r>
              <a:rPr lang="en-US" sz="1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– </a:t>
            </a:r>
            <a:r>
              <a:rPr lang="en-US" sz="1600" b="1" dirty="0" smtClean="0"/>
              <a:t>IL28B Genotyping</a:t>
            </a:r>
          </a:p>
          <a:p>
            <a:pPr defTabSz="717550">
              <a:spcBef>
                <a:spcPts val="300"/>
              </a:spcBef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2010</a:t>
            </a:r>
            <a:r>
              <a:rPr lang="en-US" sz="1600" b="1" dirty="0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 – </a:t>
            </a:r>
            <a:r>
              <a:rPr lang="en-US" sz="1600" b="1" dirty="0" smtClean="0"/>
              <a:t>NS5B &amp; 5’UTR/Core region sequencing</a:t>
            </a:r>
            <a:endParaRPr lang="en-US" sz="1600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1315912" y="1290080"/>
            <a:ext cx="2438400" cy="349351"/>
          </a:xfrm>
          <a:prstGeom prst="rect">
            <a:avLst/>
          </a:prstGeom>
          <a:solidFill>
            <a:srgbClr val="CCECFF"/>
          </a:solidFill>
          <a:ln w="28575">
            <a:solidFill>
              <a:srgbClr val="003366"/>
            </a:solidFill>
            <a:miter lim="800000"/>
            <a:headEnd/>
            <a:tailEnd/>
          </a:ln>
          <a:effectLst>
            <a:outerShdw dist="35921" dir="2700000" algn="ctr" rotWithShape="0">
              <a:srgbClr val="005440"/>
            </a:outerShdw>
          </a:effectLst>
        </p:spPr>
        <p:txBody>
          <a:bodyPr wrap="square" lIns="71652" tIns="35826" rIns="71652" bIns="35826" anchor="ctr">
            <a:spAutoFit/>
          </a:bodyPr>
          <a:lstStyle/>
          <a:p>
            <a:pPr algn="r" defTabSz="717550">
              <a:defRPr/>
            </a:pPr>
            <a:r>
              <a:rPr lang="en-US" b="1" dirty="0" smtClean="0"/>
              <a:t>Diagnostic Methods</a:t>
            </a:r>
            <a:endParaRPr lang="en-US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457200" y="4430286"/>
            <a:ext cx="4267200" cy="2046714"/>
          </a:xfrm>
          <a:prstGeom prst="rect">
            <a:avLst/>
          </a:prstGeom>
          <a:solidFill>
            <a:srgbClr val="DDFFDD"/>
          </a:solidFill>
          <a:ln w="9525">
            <a:solidFill>
              <a:srgbClr val="00664D"/>
            </a:solidFill>
            <a:miter lim="800000"/>
            <a:headEnd/>
            <a:tailEnd/>
          </a:ln>
          <a:effectLst>
            <a:outerShdw dist="35921" dir="2700000" algn="ctr" rotWithShape="0">
              <a:srgbClr val="005440"/>
            </a:outerShdw>
          </a:effectLst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  <a:defRPr/>
            </a:pPr>
            <a:r>
              <a:rPr lang="en-US" sz="1600" b="1" dirty="0">
                <a:solidFill>
                  <a:srgbClr val="FF0000"/>
                </a:solidFill>
              </a:rPr>
              <a:t>1996</a:t>
            </a:r>
            <a:r>
              <a:rPr lang="en-US" sz="1600" b="1" dirty="0"/>
              <a:t> – Interferon alpha </a:t>
            </a:r>
            <a:r>
              <a:rPr lang="en-US" sz="1600" b="1" dirty="0" err="1" smtClean="0"/>
              <a:t>Monotherapy</a:t>
            </a:r>
            <a:endParaRPr lang="en-US" sz="1600" b="1" dirty="0" smtClean="0"/>
          </a:p>
          <a:p>
            <a:pPr>
              <a:spcBef>
                <a:spcPts val="300"/>
              </a:spcBef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1998</a:t>
            </a:r>
            <a:r>
              <a:rPr lang="en-US" sz="1600" b="1" dirty="0" smtClean="0"/>
              <a:t> – Interferon alpha + </a:t>
            </a:r>
            <a:r>
              <a:rPr lang="en-US" sz="1600" b="1" dirty="0" err="1" smtClean="0"/>
              <a:t>Ribavirin</a:t>
            </a:r>
            <a:endParaRPr lang="en-US" sz="1600" b="1" dirty="0" smtClean="0"/>
          </a:p>
          <a:p>
            <a:pPr>
              <a:spcBef>
                <a:spcPts val="300"/>
              </a:spcBef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2001</a:t>
            </a:r>
            <a:r>
              <a:rPr lang="en-US" sz="1600" b="1" dirty="0" smtClean="0"/>
              <a:t> – </a:t>
            </a:r>
            <a:r>
              <a:rPr lang="en-US" sz="1600" b="1" dirty="0" err="1" smtClean="0"/>
              <a:t>Pegilated</a:t>
            </a:r>
            <a:r>
              <a:rPr lang="en-US" sz="1600" b="1" dirty="0" smtClean="0"/>
              <a:t> Interferon alpha </a:t>
            </a:r>
          </a:p>
          <a:p>
            <a:pPr>
              <a:spcBef>
                <a:spcPts val="300"/>
              </a:spcBef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2002</a:t>
            </a:r>
            <a:r>
              <a:rPr lang="en-US" sz="1600" b="1" dirty="0" smtClean="0"/>
              <a:t> – </a:t>
            </a:r>
            <a:r>
              <a:rPr lang="en-US" sz="1600" b="1" dirty="0" err="1" smtClean="0"/>
              <a:t>PegInterferon</a:t>
            </a:r>
            <a:r>
              <a:rPr lang="en-US" sz="1600" b="1" dirty="0" smtClean="0"/>
              <a:t> + </a:t>
            </a:r>
            <a:r>
              <a:rPr lang="en-US" sz="1600" b="1" dirty="0" err="1" smtClean="0"/>
              <a:t>Ribavirin</a:t>
            </a:r>
            <a:endParaRPr lang="en-US" sz="1600" b="1" dirty="0" smtClean="0"/>
          </a:p>
          <a:p>
            <a:pPr>
              <a:spcBef>
                <a:spcPts val="300"/>
              </a:spcBef>
              <a:defRPr/>
            </a:pPr>
            <a:r>
              <a:rPr lang="en-US" sz="1600" b="1" dirty="0" smtClean="0">
                <a:solidFill>
                  <a:srgbClr val="FF0000"/>
                </a:solidFill>
              </a:rPr>
              <a:t>2011</a:t>
            </a:r>
            <a:r>
              <a:rPr lang="en-US" sz="1600" b="1" dirty="0" smtClean="0"/>
              <a:t> – Triple therapy: Peg.INF + RBV +</a:t>
            </a:r>
          </a:p>
          <a:p>
            <a:pPr>
              <a:spcBef>
                <a:spcPts val="300"/>
              </a:spcBef>
              <a:defRPr/>
            </a:pPr>
            <a:r>
              <a:rPr lang="en-US" sz="1600" b="1" dirty="0" smtClean="0"/>
              <a:t>            </a:t>
            </a:r>
            <a:r>
              <a:rPr lang="en-US" sz="1600" b="1" dirty="0" err="1" smtClean="0"/>
              <a:t>Telaprevir</a:t>
            </a:r>
            <a:r>
              <a:rPr lang="en-US" sz="1600" b="1" dirty="0" smtClean="0"/>
              <a:t> or </a:t>
            </a:r>
            <a:r>
              <a:rPr lang="en-US" sz="1600" b="1" dirty="0" err="1" smtClean="0"/>
              <a:t>Boceprevir</a:t>
            </a:r>
            <a:endParaRPr lang="en-US" sz="1600" b="1" dirty="0" smtClean="0"/>
          </a:p>
          <a:p>
            <a:pPr>
              <a:spcBef>
                <a:spcPts val="300"/>
              </a:spcBef>
              <a:defRPr/>
            </a:pPr>
            <a:r>
              <a:rPr lang="en-US" sz="1600" b="1" dirty="0" smtClean="0">
                <a:solidFill>
                  <a:srgbClr val="FF0000"/>
                </a:solidFill>
                <a:latin typeface="Arial" pitchFamily="34" charset="0"/>
              </a:rPr>
              <a:t>2014</a:t>
            </a:r>
            <a:r>
              <a:rPr lang="en-US" sz="1600" b="1" dirty="0" smtClean="0">
                <a:latin typeface="Arial" pitchFamily="34" charset="0"/>
              </a:rPr>
              <a:t> – </a:t>
            </a:r>
            <a:r>
              <a:rPr lang="en-US" sz="1600" b="1" dirty="0" err="1" smtClean="0">
                <a:latin typeface="Arial" pitchFamily="34" charset="0"/>
              </a:rPr>
              <a:t>Sofosbuvir</a:t>
            </a:r>
            <a:r>
              <a:rPr lang="en-US" sz="1600" b="1" dirty="0" smtClean="0">
                <a:latin typeface="Arial" pitchFamily="34" charset="0"/>
              </a:rPr>
              <a:t> containing regimen</a:t>
            </a: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4862144" y="4430286"/>
            <a:ext cx="2362200" cy="369332"/>
          </a:xfrm>
          <a:prstGeom prst="rect">
            <a:avLst/>
          </a:prstGeom>
          <a:solidFill>
            <a:srgbClr val="DDFFDD"/>
          </a:solidFill>
          <a:ln w="9525">
            <a:solidFill>
              <a:srgbClr val="00664D"/>
            </a:solidFill>
            <a:miter lim="800000"/>
            <a:headEnd/>
            <a:tailEnd/>
          </a:ln>
          <a:effectLst>
            <a:outerShdw dist="35921" dir="2700000" algn="ctr" rotWithShape="0">
              <a:srgbClr val="005440"/>
            </a:outerShdw>
          </a:effectLst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</a:rPr>
              <a:t>Treatment Methods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22886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762000"/>
          </a:xfr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/>
          <a:lstStyle/>
          <a:p>
            <a:pPr>
              <a:defRPr/>
            </a:pPr>
            <a:r>
              <a:rPr lang="en-US" sz="2800" b="1" dirty="0" smtClean="0">
                <a:solidFill>
                  <a:schemeClr val="tx1"/>
                </a:solidFill>
                <a:latin typeface="+mn-lt"/>
              </a:rPr>
              <a:t>National Hepatitis C Treatment Programs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14400" y="1730375"/>
            <a:ext cx="7516813" cy="708025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875">
            <a:solidFill>
              <a:srgbClr val="00664D"/>
            </a:solidFill>
            <a:miter lim="800000"/>
            <a:headEnd/>
            <a:tailEnd/>
          </a:ln>
          <a:effectLst>
            <a:outerShdw blurRad="50800" dist="50800" dir="3000000" sx="101000" sy="101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bg1"/>
                </a:solidFill>
              </a:rPr>
              <a:t>Free of charge Hepatitis C treatment for HIV/HCV </a:t>
            </a:r>
            <a:br>
              <a:rPr lang="en-US" sz="2000" dirty="0">
                <a:solidFill>
                  <a:schemeClr val="bg1"/>
                </a:solidFill>
              </a:rPr>
            </a:br>
            <a:r>
              <a:rPr lang="en-US" sz="2000" dirty="0">
                <a:solidFill>
                  <a:schemeClr val="bg1"/>
                </a:solidFill>
              </a:rPr>
              <a:t>co-infection patients with </a:t>
            </a:r>
            <a:r>
              <a:rPr lang="en-US" sz="2000" dirty="0" err="1" smtClean="0">
                <a:solidFill>
                  <a:schemeClr val="bg1"/>
                </a:solidFill>
              </a:rPr>
              <a:t>pegylated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interferon and </a:t>
            </a:r>
            <a:r>
              <a:rPr lang="en-US" sz="2000" dirty="0" err="1">
                <a:solidFill>
                  <a:schemeClr val="bg1"/>
                </a:solidFill>
              </a:rPr>
              <a:t>ribavirin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865188" y="3048000"/>
            <a:ext cx="7516812" cy="708025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875">
            <a:solidFill>
              <a:srgbClr val="00664D"/>
            </a:solidFill>
            <a:miter lim="800000"/>
            <a:headEnd/>
            <a:tailEnd/>
          </a:ln>
          <a:effectLst>
            <a:outerShdw blurRad="50800" dist="50800" dir="3000000" sx="101000" sy="101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sz="2000" dirty="0">
                <a:solidFill>
                  <a:schemeClr val="bg1"/>
                </a:solidFill>
              </a:rPr>
              <a:t>Free of charge Hepatitis C treatment at the penitential system (prisoners) with </a:t>
            </a:r>
            <a:r>
              <a:rPr lang="en-US" sz="2000" dirty="0" err="1" smtClean="0">
                <a:solidFill>
                  <a:schemeClr val="bg1"/>
                </a:solidFill>
              </a:rPr>
              <a:t>pegylated</a:t>
            </a:r>
            <a:r>
              <a:rPr lang="en-US" sz="2000" dirty="0" smtClean="0">
                <a:solidFill>
                  <a:schemeClr val="bg1"/>
                </a:solidFill>
              </a:rPr>
              <a:t> </a:t>
            </a:r>
            <a:r>
              <a:rPr lang="en-US" sz="2000" dirty="0">
                <a:solidFill>
                  <a:schemeClr val="bg1"/>
                </a:solidFill>
              </a:rPr>
              <a:t>interferon and </a:t>
            </a:r>
            <a:r>
              <a:rPr lang="en-US" sz="2000" dirty="0" err="1">
                <a:solidFill>
                  <a:schemeClr val="bg1"/>
                </a:solidFill>
              </a:rPr>
              <a:t>ribavirin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838200" y="4383088"/>
            <a:ext cx="7516813" cy="646112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875">
            <a:solidFill>
              <a:srgbClr val="00664D"/>
            </a:solidFill>
            <a:miter lim="800000"/>
            <a:headEnd/>
            <a:tailEnd/>
          </a:ln>
          <a:effectLst>
            <a:outerShdw blurRad="50800" dist="50800" dir="3000000" sx="101000" sy="101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>
                <a:solidFill>
                  <a:schemeClr val="bg1"/>
                </a:solidFill>
              </a:rPr>
              <a:t>Hepatitis C treatment access program for general population with 60% price reduction on combination of </a:t>
            </a:r>
            <a:r>
              <a:rPr lang="en-US" dirty="0" err="1" smtClean="0">
                <a:solidFill>
                  <a:schemeClr val="bg1"/>
                </a:solidFill>
              </a:rPr>
              <a:t>pegylated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interferon and </a:t>
            </a:r>
            <a:r>
              <a:rPr lang="en-US" dirty="0" err="1">
                <a:solidFill>
                  <a:schemeClr val="bg1"/>
                </a:solidFill>
              </a:rPr>
              <a:t>ribavirin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198" name="TextBox 5"/>
          <p:cNvSpPr txBox="1">
            <a:spLocks noChangeArrowheads="1"/>
          </p:cNvSpPr>
          <p:nvPr/>
        </p:nvSpPr>
        <p:spPr bwMode="auto">
          <a:xfrm>
            <a:off x="519113" y="1382713"/>
            <a:ext cx="1319212" cy="369887"/>
          </a:xfrm>
          <a:prstGeom prst="rect">
            <a:avLst/>
          </a:prstGeom>
          <a:solidFill>
            <a:srgbClr val="FFFFFF"/>
          </a:solidFill>
          <a:ln w="9525">
            <a:solidFill>
              <a:srgbClr val="00664D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Since 2011</a:t>
            </a:r>
          </a:p>
        </p:txBody>
      </p:sp>
      <p:sp>
        <p:nvSpPr>
          <p:cNvPr id="8199" name="TextBox 6"/>
          <p:cNvSpPr txBox="1">
            <a:spLocks noChangeArrowheads="1"/>
          </p:cNvSpPr>
          <p:nvPr/>
        </p:nvSpPr>
        <p:spPr bwMode="auto">
          <a:xfrm>
            <a:off x="522288" y="2742045"/>
            <a:ext cx="1430337" cy="368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664D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Since 2014</a:t>
            </a:r>
          </a:p>
        </p:txBody>
      </p:sp>
      <p:sp>
        <p:nvSpPr>
          <p:cNvPr id="8200" name="TextBox 7"/>
          <p:cNvSpPr txBox="1">
            <a:spLocks noChangeArrowheads="1"/>
          </p:cNvSpPr>
          <p:nvPr/>
        </p:nvSpPr>
        <p:spPr bwMode="auto">
          <a:xfrm>
            <a:off x="522288" y="4051300"/>
            <a:ext cx="1430337" cy="368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664D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FF0000"/>
                </a:solidFill>
              </a:rPr>
              <a:t>Since 2014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838200" y="5693183"/>
            <a:ext cx="7516813" cy="646331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5875">
            <a:solidFill>
              <a:srgbClr val="00664D"/>
            </a:solidFill>
            <a:miter lim="800000"/>
            <a:headEnd/>
            <a:tailEnd/>
          </a:ln>
          <a:effectLst>
            <a:outerShdw blurRad="50800" dist="50800" dir="3000000" sx="101000" sy="101000" algn="tl" rotWithShape="0">
              <a:prstClr val="black">
                <a:alpha val="40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dirty="0" smtClean="0">
                <a:solidFill>
                  <a:schemeClr val="bg1"/>
                </a:solidFill>
              </a:rPr>
              <a:t>Phase I of </a:t>
            </a:r>
            <a:r>
              <a:rPr lang="en-US" dirty="0" err="1" smtClean="0">
                <a:solidFill>
                  <a:schemeClr val="bg1"/>
                </a:solidFill>
              </a:rPr>
              <a:t>natioonal</a:t>
            </a:r>
            <a:r>
              <a:rPr lang="en-US" dirty="0" smtClean="0">
                <a:solidFill>
                  <a:schemeClr val="bg1"/>
                </a:solidFill>
              </a:rPr>
              <a:t> hepatitis </a:t>
            </a:r>
            <a:r>
              <a:rPr lang="en-US" dirty="0">
                <a:solidFill>
                  <a:schemeClr val="bg1"/>
                </a:solidFill>
              </a:rPr>
              <a:t>C Elimination Program </a:t>
            </a:r>
            <a:r>
              <a:rPr lang="en-US" dirty="0" smtClean="0">
                <a:solidFill>
                  <a:schemeClr val="bg1"/>
                </a:solidFill>
              </a:rPr>
              <a:t>– treatment with </a:t>
            </a:r>
            <a:r>
              <a:rPr lang="en-US" dirty="0" err="1" smtClean="0">
                <a:solidFill>
                  <a:schemeClr val="bg1"/>
                </a:solidFill>
              </a:rPr>
              <a:t>Sofosbuvir</a:t>
            </a:r>
            <a:r>
              <a:rPr lang="en-US" dirty="0" smtClean="0">
                <a:solidFill>
                  <a:schemeClr val="bg1"/>
                </a:solidFill>
              </a:rPr>
              <a:t> containing regimens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8202" name="TextBox 7"/>
          <p:cNvSpPr txBox="1">
            <a:spLocks noChangeArrowheads="1"/>
          </p:cNvSpPr>
          <p:nvPr/>
        </p:nvSpPr>
        <p:spPr bwMode="auto">
          <a:xfrm>
            <a:off x="457200" y="5389415"/>
            <a:ext cx="1430338" cy="368300"/>
          </a:xfrm>
          <a:prstGeom prst="rect">
            <a:avLst/>
          </a:prstGeom>
          <a:solidFill>
            <a:srgbClr val="FFFFFF"/>
          </a:solidFill>
          <a:ln w="9525">
            <a:solidFill>
              <a:srgbClr val="00664D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Since 2015</a:t>
            </a:r>
          </a:p>
        </p:txBody>
      </p:sp>
      <p:sp>
        <p:nvSpPr>
          <p:cNvPr id="11" name="TextBox 5"/>
          <p:cNvSpPr txBox="1">
            <a:spLocks noChangeArrowheads="1"/>
          </p:cNvSpPr>
          <p:nvPr/>
        </p:nvSpPr>
        <p:spPr bwMode="auto">
          <a:xfrm>
            <a:off x="4876800" y="2362200"/>
            <a:ext cx="3605212" cy="369332"/>
          </a:xfrm>
          <a:prstGeom prst="rect">
            <a:avLst/>
          </a:prstGeom>
          <a:solidFill>
            <a:srgbClr val="FFFFFF"/>
          </a:solidFill>
          <a:ln w="9525">
            <a:solidFill>
              <a:srgbClr val="00664D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428 patients received treatment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5"/>
          <p:cNvSpPr txBox="1">
            <a:spLocks noChangeArrowheads="1"/>
          </p:cNvSpPr>
          <p:nvPr/>
        </p:nvSpPr>
        <p:spPr bwMode="auto">
          <a:xfrm>
            <a:off x="4876800" y="3733800"/>
            <a:ext cx="3605212" cy="369332"/>
          </a:xfrm>
          <a:prstGeom prst="rect">
            <a:avLst/>
          </a:prstGeom>
          <a:solidFill>
            <a:srgbClr val="FFFFFF"/>
          </a:solidFill>
          <a:ln w="9525">
            <a:solidFill>
              <a:srgbClr val="00664D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406 patients received treatment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4876800" y="5040868"/>
            <a:ext cx="3605212" cy="369332"/>
          </a:xfrm>
          <a:prstGeom prst="rect">
            <a:avLst/>
          </a:prstGeom>
          <a:solidFill>
            <a:srgbClr val="FFFFFF"/>
          </a:solidFill>
          <a:ln w="9525">
            <a:solidFill>
              <a:srgbClr val="00664D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851patients received treatment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4876800" y="6315483"/>
            <a:ext cx="3605212" cy="369332"/>
          </a:xfrm>
          <a:prstGeom prst="rect">
            <a:avLst/>
          </a:prstGeom>
          <a:solidFill>
            <a:srgbClr val="FFFFFF"/>
          </a:solidFill>
          <a:ln w="9525">
            <a:solidFill>
              <a:srgbClr val="00664D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dirty="0" smtClean="0">
                <a:solidFill>
                  <a:srgbClr val="FF0000"/>
                </a:solidFill>
              </a:rPr>
              <a:t>3 704 patients received treatment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447800"/>
            <a:ext cx="8286750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59898" y="3581400"/>
            <a:ext cx="5307827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28650" y="228600"/>
            <a:ext cx="7886700" cy="1158875"/>
          </a:xfrm>
          <a:solidFill>
            <a:srgbClr val="FFC000"/>
          </a:solidFill>
          <a:ln w="12700">
            <a:solidFill>
              <a:srgbClr val="FFE0C1"/>
            </a:solidFill>
          </a:ln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latin typeface="+mn-lt"/>
              </a:rPr>
              <a:t>National Hepatitis C </a:t>
            </a:r>
            <a:br>
              <a:rPr lang="en-US" sz="3600" b="1" dirty="0" smtClean="0">
                <a:latin typeface="+mn-lt"/>
              </a:rPr>
            </a:br>
            <a:r>
              <a:rPr lang="en-US" sz="3600" b="1" dirty="0" smtClean="0">
                <a:latin typeface="+mn-lt"/>
              </a:rPr>
              <a:t>Elimination Program</a:t>
            </a:r>
            <a:endParaRPr lang="en-US" sz="3600" b="1" dirty="0">
              <a:latin typeface="+mn-lt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51520" y="2317458"/>
            <a:ext cx="1672463" cy="960834"/>
            <a:chOff x="5357" y="1551582"/>
            <a:chExt cx="1601390" cy="960834"/>
          </a:xfrm>
          <a:solidFill>
            <a:schemeClr val="accent1">
              <a:lumMod val="90000"/>
            </a:schemeClr>
          </a:solidFill>
        </p:grpSpPr>
        <p:sp>
          <p:nvSpPr>
            <p:cNvPr id="18" name="Rounded Rectangle 17"/>
            <p:cNvSpPr/>
            <p:nvPr/>
          </p:nvSpPr>
          <p:spPr>
            <a:xfrm>
              <a:off x="5357" y="1551582"/>
              <a:ext cx="1601390" cy="960834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ounded Rectangle 4"/>
            <p:cNvSpPr/>
            <p:nvPr/>
          </p:nvSpPr>
          <p:spPr>
            <a:xfrm>
              <a:off x="33499" y="1579724"/>
              <a:ext cx="1545106" cy="90455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>
                  <a:solidFill>
                    <a:schemeClr val="bg1"/>
                  </a:solidFill>
                </a:rPr>
                <a:t>Phase I</a:t>
              </a:r>
              <a:endParaRPr lang="en-US" sz="28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109710" y="2599303"/>
            <a:ext cx="339494" cy="397144"/>
            <a:chOff x="1766887" y="1833427"/>
            <a:chExt cx="339494" cy="397144"/>
          </a:xfrm>
          <a:solidFill>
            <a:schemeClr val="accent1"/>
          </a:solidFill>
        </p:grpSpPr>
        <p:sp>
          <p:nvSpPr>
            <p:cNvPr id="16" name="Right Arrow 15"/>
            <p:cNvSpPr/>
            <p:nvPr/>
          </p:nvSpPr>
          <p:spPr>
            <a:xfrm>
              <a:off x="1766887" y="1833427"/>
              <a:ext cx="339494" cy="39714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ight Arrow 6"/>
            <p:cNvSpPr/>
            <p:nvPr/>
          </p:nvSpPr>
          <p:spPr>
            <a:xfrm>
              <a:off x="1766887" y="1912856"/>
              <a:ext cx="237646" cy="23828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kern="120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568568" y="2313724"/>
            <a:ext cx="2092654" cy="960834"/>
            <a:chOff x="2247304" y="1551582"/>
            <a:chExt cx="1601390" cy="960834"/>
          </a:xfrm>
          <a:solidFill>
            <a:schemeClr val="accent1">
              <a:lumMod val="75000"/>
            </a:schemeClr>
          </a:solidFill>
        </p:grpSpPr>
        <p:sp>
          <p:nvSpPr>
            <p:cNvPr id="14" name="Rounded Rectangle 13"/>
            <p:cNvSpPr/>
            <p:nvPr/>
          </p:nvSpPr>
          <p:spPr>
            <a:xfrm>
              <a:off x="2247304" y="1551582"/>
              <a:ext cx="1601390" cy="960834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Rounded Rectangle 8"/>
            <p:cNvSpPr/>
            <p:nvPr/>
          </p:nvSpPr>
          <p:spPr>
            <a:xfrm>
              <a:off x="2275446" y="1579724"/>
              <a:ext cx="1545106" cy="90455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>
                  <a:solidFill>
                    <a:schemeClr val="bg1"/>
                  </a:solidFill>
                </a:rPr>
                <a:t>2015</a:t>
              </a:r>
              <a:endParaRPr lang="en-US" sz="2800" b="1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4821362" y="2595569"/>
            <a:ext cx="339494" cy="397144"/>
            <a:chOff x="4008834" y="1833427"/>
            <a:chExt cx="339494" cy="397144"/>
          </a:xfrm>
          <a:solidFill>
            <a:schemeClr val="accent1"/>
          </a:solidFill>
        </p:grpSpPr>
        <p:sp>
          <p:nvSpPr>
            <p:cNvPr id="12" name="Right Arrow 11"/>
            <p:cNvSpPr/>
            <p:nvPr/>
          </p:nvSpPr>
          <p:spPr>
            <a:xfrm>
              <a:off x="4008834" y="1833427"/>
              <a:ext cx="339494" cy="39714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ight Arrow 10"/>
            <p:cNvSpPr/>
            <p:nvPr/>
          </p:nvSpPr>
          <p:spPr>
            <a:xfrm>
              <a:off x="4008834" y="1912856"/>
              <a:ext cx="237646" cy="23828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kern="120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292080" y="1916832"/>
            <a:ext cx="3587608" cy="1800200"/>
            <a:chOff x="4489251" y="1551582"/>
            <a:chExt cx="1601390" cy="960834"/>
          </a:xfrm>
          <a:solidFill>
            <a:schemeClr val="accent1">
              <a:lumMod val="50000"/>
            </a:schemeClr>
          </a:solidFill>
        </p:grpSpPr>
        <p:sp>
          <p:nvSpPr>
            <p:cNvPr id="24" name="Rounded Rectangle 23"/>
            <p:cNvSpPr/>
            <p:nvPr/>
          </p:nvSpPr>
          <p:spPr>
            <a:xfrm>
              <a:off x="4489251" y="1551582"/>
              <a:ext cx="1601390" cy="960834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Rounded Rectangle 4"/>
            <p:cNvSpPr/>
            <p:nvPr/>
          </p:nvSpPr>
          <p:spPr>
            <a:xfrm>
              <a:off x="4517393" y="1579724"/>
              <a:ext cx="1545106" cy="90455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algn="ctr" eaLnBrk="1" hangingPunct="1"/>
              <a:r>
                <a:rPr lang="en-US" sz="2200" b="1" dirty="0">
                  <a:solidFill>
                    <a:schemeClr val="bg1"/>
                  </a:solidFill>
                  <a:latin typeface="Calibri" pitchFamily="34" charset="0"/>
                </a:rPr>
                <a:t>Treat 5,000 patients:</a:t>
              </a:r>
            </a:p>
            <a:p>
              <a:pPr algn="ctr" eaLnBrk="1" hangingPunct="1"/>
              <a:r>
                <a:rPr lang="en-US" sz="2000" b="1" dirty="0">
                  <a:solidFill>
                    <a:schemeClr val="bg1"/>
                  </a:solidFill>
                  <a:latin typeface="Calibri" pitchFamily="34" charset="0"/>
                </a:rPr>
                <a:t>F3/F4 fibrosis</a:t>
              </a:r>
            </a:p>
            <a:p>
              <a:pPr algn="ctr" eaLnBrk="1" hangingPunct="1"/>
              <a:r>
                <a:rPr lang="en-US" sz="2000" b="1" dirty="0">
                  <a:solidFill>
                    <a:schemeClr val="bg1"/>
                  </a:solidFill>
                  <a:latin typeface="Calibri" pitchFamily="34" charset="0"/>
                </a:rPr>
                <a:t>Severe </a:t>
              </a:r>
              <a:r>
                <a:rPr lang="en-US" sz="2000" b="1" dirty="0" err="1">
                  <a:solidFill>
                    <a:schemeClr val="bg1"/>
                  </a:solidFill>
                  <a:latin typeface="Calibri" pitchFamily="34" charset="0"/>
                </a:rPr>
                <a:t>extrahepatic</a:t>
              </a:r>
              <a:r>
                <a:rPr lang="en-US" sz="2000" b="1" dirty="0">
                  <a:solidFill>
                    <a:schemeClr val="bg1"/>
                  </a:solidFill>
                  <a:latin typeface="Calibri" pitchFamily="34" charset="0"/>
                </a:rPr>
                <a:t> manifestations</a:t>
              </a:r>
            </a:p>
            <a:p>
              <a:pPr algn="ctr" eaLnBrk="1" hangingPunct="1"/>
              <a:r>
                <a:rPr lang="en-US" sz="2000" b="1" dirty="0">
                  <a:solidFill>
                    <a:schemeClr val="bg1"/>
                  </a:solidFill>
                  <a:latin typeface="Calibri" pitchFamily="34" charset="0"/>
                </a:rPr>
                <a:t>HIV/HCV </a:t>
              </a:r>
              <a:r>
                <a:rPr lang="en-US" sz="2000" b="1" dirty="0" smtClean="0">
                  <a:solidFill>
                    <a:schemeClr val="bg1"/>
                  </a:solidFill>
                  <a:latin typeface="Calibri" pitchFamily="34" charset="0"/>
                </a:rPr>
                <a:t>co-infection</a:t>
              </a:r>
              <a:endParaRPr lang="ru-RU" sz="20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64312" y="4837738"/>
            <a:ext cx="1672463" cy="960834"/>
            <a:chOff x="5357" y="1551582"/>
            <a:chExt cx="1601390" cy="960834"/>
          </a:xfrm>
          <a:solidFill>
            <a:srgbClr val="FFE0C1"/>
          </a:solidFill>
        </p:grpSpPr>
        <p:sp>
          <p:nvSpPr>
            <p:cNvPr id="27" name="Rounded Rectangle 26"/>
            <p:cNvSpPr/>
            <p:nvPr/>
          </p:nvSpPr>
          <p:spPr>
            <a:xfrm>
              <a:off x="5357" y="1551582"/>
              <a:ext cx="1601390" cy="960834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Rounded Rectangle 4"/>
            <p:cNvSpPr/>
            <p:nvPr/>
          </p:nvSpPr>
          <p:spPr>
            <a:xfrm>
              <a:off x="33499" y="1579724"/>
              <a:ext cx="1545106" cy="90455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>
                  <a:solidFill>
                    <a:schemeClr val="tx1"/>
                  </a:solidFill>
                </a:rPr>
                <a:t>Phase II</a:t>
              </a:r>
              <a:endParaRPr lang="en-US" sz="28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2122502" y="5119583"/>
            <a:ext cx="339494" cy="397144"/>
            <a:chOff x="1766887" y="1833427"/>
            <a:chExt cx="339494" cy="397144"/>
          </a:xfrm>
          <a:solidFill>
            <a:srgbClr val="FFE0C1"/>
          </a:solidFill>
        </p:grpSpPr>
        <p:sp>
          <p:nvSpPr>
            <p:cNvPr id="30" name="Right Arrow 29"/>
            <p:cNvSpPr/>
            <p:nvPr/>
          </p:nvSpPr>
          <p:spPr>
            <a:xfrm>
              <a:off x="1766887" y="1833427"/>
              <a:ext cx="339494" cy="39714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Right Arrow 6"/>
            <p:cNvSpPr/>
            <p:nvPr/>
          </p:nvSpPr>
          <p:spPr>
            <a:xfrm>
              <a:off x="1766887" y="1912856"/>
              <a:ext cx="237646" cy="23828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kern="120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2581360" y="4834004"/>
            <a:ext cx="2092654" cy="960834"/>
            <a:chOff x="2247304" y="1551582"/>
            <a:chExt cx="1601390" cy="960834"/>
          </a:xfrm>
          <a:solidFill>
            <a:srgbClr val="FFCC99"/>
          </a:solidFill>
        </p:grpSpPr>
        <p:sp>
          <p:nvSpPr>
            <p:cNvPr id="33" name="Rounded Rectangle 32"/>
            <p:cNvSpPr/>
            <p:nvPr/>
          </p:nvSpPr>
          <p:spPr>
            <a:xfrm>
              <a:off x="2247304" y="1551582"/>
              <a:ext cx="1601390" cy="960834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4" name="Rounded Rectangle 8"/>
            <p:cNvSpPr/>
            <p:nvPr/>
          </p:nvSpPr>
          <p:spPr>
            <a:xfrm>
              <a:off x="2275446" y="1579724"/>
              <a:ext cx="1545106" cy="90455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lvl="0" algn="ctr" defTabSz="13335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800" b="1" kern="1200" dirty="0" smtClean="0">
                  <a:solidFill>
                    <a:schemeClr val="tx1"/>
                  </a:solidFill>
                </a:rPr>
                <a:t>2016-2020</a:t>
              </a:r>
              <a:endParaRPr lang="en-US" sz="28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834154" y="5115849"/>
            <a:ext cx="339494" cy="397144"/>
            <a:chOff x="4008834" y="1833427"/>
            <a:chExt cx="339494" cy="397144"/>
          </a:xfrm>
          <a:solidFill>
            <a:srgbClr val="FFE0C1"/>
          </a:solidFill>
        </p:grpSpPr>
        <p:sp>
          <p:nvSpPr>
            <p:cNvPr id="36" name="Right Arrow 35"/>
            <p:cNvSpPr/>
            <p:nvPr/>
          </p:nvSpPr>
          <p:spPr>
            <a:xfrm>
              <a:off x="4008834" y="1833427"/>
              <a:ext cx="339494" cy="39714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7" name="Right Arrow 10"/>
            <p:cNvSpPr/>
            <p:nvPr/>
          </p:nvSpPr>
          <p:spPr>
            <a:xfrm>
              <a:off x="4008834" y="1912856"/>
              <a:ext cx="237646" cy="23828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1800" kern="120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5304872" y="4437112"/>
            <a:ext cx="3587608" cy="1800200"/>
            <a:chOff x="4489251" y="1551582"/>
            <a:chExt cx="1601390" cy="960834"/>
          </a:xfrm>
          <a:solidFill>
            <a:srgbClr val="FFA54B"/>
          </a:solidFill>
        </p:grpSpPr>
        <p:sp>
          <p:nvSpPr>
            <p:cNvPr id="39" name="Rounded Rectangle 38"/>
            <p:cNvSpPr/>
            <p:nvPr/>
          </p:nvSpPr>
          <p:spPr>
            <a:xfrm>
              <a:off x="4489251" y="1551582"/>
              <a:ext cx="1601390" cy="960834"/>
            </a:xfrm>
            <a:prstGeom prst="roundRect">
              <a:avLst>
                <a:gd name="adj" fmla="val 10000"/>
              </a:avLst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Rounded Rectangle 4"/>
            <p:cNvSpPr/>
            <p:nvPr/>
          </p:nvSpPr>
          <p:spPr>
            <a:xfrm>
              <a:off x="4517393" y="1579724"/>
              <a:ext cx="1545106" cy="90455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14300" tIns="114300" rIns="114300" bIns="114300" numCol="1" spcCol="1270" anchor="ctr" anchorCtr="0">
              <a:noAutofit/>
            </a:bodyPr>
            <a:lstStyle/>
            <a:p>
              <a:pPr algn="ctr" eaLnBrk="1" hangingPunct="1"/>
              <a:r>
                <a:rPr lang="en-US" sz="2000" b="1" dirty="0">
                  <a:solidFill>
                    <a:schemeClr val="tx1"/>
                  </a:solidFill>
                  <a:latin typeface="Calibri" pitchFamily="34" charset="0"/>
                </a:rPr>
                <a:t>Implementation of large scale </a:t>
              </a:r>
              <a:r>
                <a:rPr lang="en-US" sz="2000" b="1" dirty="0" smtClean="0">
                  <a:solidFill>
                    <a:schemeClr val="tx1"/>
                  </a:solidFill>
                  <a:latin typeface="Calibri" pitchFamily="34" charset="0"/>
                </a:rPr>
                <a:t>combination HCV prevention strategy, including seek, test and treat</a:t>
              </a:r>
              <a:endParaRPr lang="ru-RU" sz="2000" b="1" dirty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4783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rgbClr val="FFC0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/>
          <a:lstStyle/>
          <a:p>
            <a:r>
              <a:rPr lang="en-US" sz="3600" b="1" dirty="0" smtClean="0"/>
              <a:t>HCV Screening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8229600" cy="1752599"/>
          </a:xfrm>
        </p:spPr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en-US" sz="2400" dirty="0" smtClean="0"/>
              <a:t>HCV Screening Programs implemented in 2015</a:t>
            </a:r>
            <a:endParaRPr lang="en-US" sz="2200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2662673"/>
              </p:ext>
            </p:extLst>
          </p:nvPr>
        </p:nvGraphicFramePr>
        <p:xfrm>
          <a:off x="685800" y="2438400"/>
          <a:ext cx="7620000" cy="329184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5174074"/>
                <a:gridCol w="2445926"/>
              </a:tblGrid>
              <a:tr h="548640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No. screened</a:t>
                      </a:r>
                      <a:endParaRPr lang="en-US" sz="2200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Penitentiary</a:t>
                      </a:r>
                      <a:r>
                        <a:rPr lang="en-US" sz="2200" baseline="0" dirty="0" smtClean="0"/>
                        <a:t> system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3,518</a:t>
                      </a:r>
                      <a:endParaRPr lang="en-US" sz="2200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Global</a:t>
                      </a:r>
                      <a:r>
                        <a:rPr lang="en-US" sz="2200" baseline="0" dirty="0" smtClean="0"/>
                        <a:t> Fund program for PWID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13,456</a:t>
                      </a:r>
                      <a:endParaRPr lang="en-US" sz="2200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HIV/AIDS</a:t>
                      </a:r>
                      <a:r>
                        <a:rPr lang="en-US" sz="2200" baseline="0" dirty="0" smtClean="0"/>
                        <a:t> treatment and care program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478</a:t>
                      </a:r>
                      <a:endParaRPr lang="en-US" sz="2200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NCDC testing initiative 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12,997</a:t>
                      </a:r>
                      <a:endParaRPr lang="en-US" sz="2200" dirty="0"/>
                    </a:p>
                  </a:txBody>
                  <a:tcPr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Tbilisi</a:t>
                      </a:r>
                      <a:r>
                        <a:rPr lang="en-US" sz="2200" baseline="0" dirty="0" smtClean="0"/>
                        <a:t> municipality testing initiative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200" dirty="0" smtClean="0"/>
                        <a:t>6,687</a:t>
                      </a:r>
                      <a:endParaRPr lang="en-US" sz="22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6375555"/>
            <a:ext cx="855670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Sources:	Ministry of Corrections of Georgia; Georgian Harm Reduction Network; Infectious Diseases, AIDS and Clinical</a:t>
            </a:r>
          </a:p>
          <a:p>
            <a:r>
              <a:rPr lang="en-US" sz="1200" dirty="0" smtClean="0"/>
              <a:t>	Immunology research Center, National Center for Disease Control and Public Health; Tbilisi Municipality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477869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0851181"/>
              </p:ext>
            </p:extLst>
          </p:nvPr>
        </p:nvGraphicFramePr>
        <p:xfrm>
          <a:off x="293072" y="1600200"/>
          <a:ext cx="82296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004648" y="1962090"/>
            <a:ext cx="5070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Patients registered with the program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3587264" y="3181290"/>
            <a:ext cx="354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Patients started treatment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5193320" y="4419600"/>
            <a:ext cx="35462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Patients completed treatment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652848" y="5562600"/>
            <a:ext cx="24032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Patients achieved</a:t>
            </a:r>
          </a:p>
          <a:p>
            <a:r>
              <a:rPr lang="en-US" sz="2000" dirty="0" smtClean="0"/>
              <a:t>ETR</a:t>
            </a:r>
            <a:endParaRPr lang="en-US" sz="2000" dirty="0"/>
          </a:p>
        </p:txBody>
      </p:sp>
      <p:sp>
        <p:nvSpPr>
          <p:cNvPr id="15" name="Title 2"/>
          <p:cNvSpPr>
            <a:spLocks noGrp="1"/>
          </p:cNvSpPr>
          <p:nvPr>
            <p:ph type="title"/>
          </p:nvPr>
        </p:nvSpPr>
        <p:spPr>
          <a:xfrm>
            <a:off x="628650" y="288925"/>
            <a:ext cx="7886700" cy="854075"/>
          </a:xfrm>
          <a:solidFill>
            <a:srgbClr val="FFC000"/>
          </a:solidFill>
          <a:ln w="12700">
            <a:solidFill>
              <a:srgbClr val="FFE0C1"/>
            </a:solidFill>
          </a:ln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dirty="0" smtClean="0">
                <a:latin typeface="+mn-lt"/>
              </a:rPr>
              <a:t>Early Results: 1 November 2015</a:t>
            </a:r>
            <a:endParaRPr lang="en-US"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44154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2307</TotalTime>
  <Words>2035</Words>
  <Application>Microsoft Office PowerPoint</Application>
  <PresentationFormat>On-screen Show (4:3)</PresentationFormat>
  <Paragraphs>411</Paragraphs>
  <Slides>39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0" baseType="lpstr">
      <vt:lpstr>Default Design</vt:lpstr>
      <vt:lpstr>2016-2020 National HCV Elimination Plan:  HCV Screening, Treatment &amp; Care</vt:lpstr>
      <vt:lpstr>ACCOMPLISHMENTS &amp; Challenges</vt:lpstr>
      <vt:lpstr>PowerPoint Presentation</vt:lpstr>
      <vt:lpstr>Availability of Diagnostic and Treatment Methods</vt:lpstr>
      <vt:lpstr>National Hepatitis C Treatment Programs</vt:lpstr>
      <vt:lpstr>PowerPoint Presentation</vt:lpstr>
      <vt:lpstr>National Hepatitis C  Elimination Program</vt:lpstr>
      <vt:lpstr>HCV Screening</vt:lpstr>
      <vt:lpstr>Early Results: 1 November 2015</vt:lpstr>
      <vt:lpstr>End of Treatment Response (ETR) by HCV Genotype</vt:lpstr>
      <vt:lpstr>End of Treatment Response (ETR) by Treatment Regimen and Genotype</vt:lpstr>
      <vt:lpstr>Challenges: HCV Screening</vt:lpstr>
      <vt:lpstr>Challenges: Health System Related</vt:lpstr>
      <vt:lpstr>Challenges: Registry</vt:lpstr>
      <vt:lpstr>Goals &amp; objectives</vt:lpstr>
      <vt:lpstr>GOAL</vt:lpstr>
      <vt:lpstr>Targets: WHO </vt:lpstr>
      <vt:lpstr>Targets: Georgia</vt:lpstr>
      <vt:lpstr>Projected Cascade of HCV Care</vt:lpstr>
      <vt:lpstr>Objectives</vt:lpstr>
      <vt:lpstr>Objective 1: Ensuring Identification of People Living with HCV</vt:lpstr>
      <vt:lpstr>Activity 1.1: Routine HCV screening in health sector</vt:lpstr>
      <vt:lpstr>Activity 1.1: Routine HCV screening in health sector</vt:lpstr>
      <vt:lpstr>Activity 1.2: HCV screening among special populations</vt:lpstr>
      <vt:lpstr>Activity 1.3: Community based HCV screening among key populations at risk</vt:lpstr>
      <vt:lpstr>Objective 2: Ensuring antiviral treatment for diagnosed HCV patients</vt:lpstr>
      <vt:lpstr>Activity 2.1: Ensuring linkage to care of diagnosed HCV patients</vt:lpstr>
      <vt:lpstr>Activity 2.2: Provision of HCV diagnostic and care services</vt:lpstr>
      <vt:lpstr>Activity 2.3: Provision of antiviral therapy</vt:lpstr>
      <vt:lpstr>PowerPoint Presentation</vt:lpstr>
      <vt:lpstr>PowerPoint Presentation</vt:lpstr>
      <vt:lpstr>PowerPoint Presentation</vt:lpstr>
      <vt:lpstr>Objective 3: Ensuring quality of HCV diagnostic and treatment services</vt:lpstr>
      <vt:lpstr>Objective 3: Ensuring quality of HCV diagnostic and treatment services</vt:lpstr>
      <vt:lpstr>Providing Key Opinion Leader Guidance and Education for Eliminating Hepatitis C in Georgia</vt:lpstr>
      <vt:lpstr>Objective 3: Ensuring quality of HCV diagnostic and treatment services</vt:lpstr>
      <vt:lpstr>Expected Outcomes</vt:lpstr>
      <vt:lpstr>M&amp;E Framework for Screening, Treatment and Care</vt:lpstr>
      <vt:lpstr>PowerPoint Presentation</vt:lpstr>
    </vt:vector>
  </TitlesOfParts>
  <Company>AIDS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HCV დიაგნოსტიკა</dc:title>
  <dc:creator>lali</dc:creator>
  <cp:lastModifiedBy>Nikoloz Chxartishvili</cp:lastModifiedBy>
  <cp:revision>297</cp:revision>
  <cp:lastPrinted>2015-07-27T09:03:07Z</cp:lastPrinted>
  <dcterms:created xsi:type="dcterms:W3CDTF">2015-02-17T13:50:46Z</dcterms:created>
  <dcterms:modified xsi:type="dcterms:W3CDTF">2015-10-27T07:37:58Z</dcterms:modified>
</cp:coreProperties>
</file>