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62" r:id="rId3"/>
    <p:sldId id="282" r:id="rId4"/>
    <p:sldId id="257" r:id="rId5"/>
    <p:sldId id="258" r:id="rId6"/>
    <p:sldId id="284" r:id="rId7"/>
    <p:sldId id="276" r:id="rId8"/>
    <p:sldId id="263" r:id="rId9"/>
    <p:sldId id="283" r:id="rId10"/>
    <p:sldId id="286" r:id="rId11"/>
    <p:sldId id="272" r:id="rId12"/>
    <p:sldId id="275" r:id="rId13"/>
    <p:sldId id="271" r:id="rId14"/>
    <p:sldId id="273" r:id="rId15"/>
    <p:sldId id="287" r:id="rId16"/>
    <p:sldId id="288" r:id="rId17"/>
    <p:sldId id="289" r:id="rId18"/>
    <p:sldId id="28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C1048-278E-4216-A5E1-F889781FA381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E71582-5937-4A18-8345-6661789FF3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172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68A87-06D3-40D3-82FB-B049CE8F339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7319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E68A87-06D3-40D3-82FB-B049CE8F339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731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OH ppt-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36"/>
            <a:ext cx="9144000" cy="6476464"/>
          </a:xfrm>
          <a:prstGeom prst="rect">
            <a:avLst/>
          </a:prstGeom>
        </p:spPr>
      </p:pic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a-GE" sz="2000" dirty="0"/>
          </a:p>
          <a:p>
            <a:endParaRPr lang="en-US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971800" y="568289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2800" dirty="0" smtClean="0"/>
              <a:t>განათლების ფორმები</a:t>
            </a:r>
            <a:endParaRPr lang="en-US" sz="2800" dirty="0"/>
          </a:p>
        </p:txBody>
      </p:sp>
      <p:pic>
        <p:nvPicPr>
          <p:cNvPr id="8" name="Picture 2" descr="ganatleb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95399"/>
            <a:ext cx="7315200" cy="4648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MOH ppt-0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268"/>
            <a:ext cx="9144000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587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7573" y="0"/>
            <a:ext cx="9144000" cy="685746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14400" y="1447800"/>
            <a:ext cx="7620000" cy="2514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186180" y="4876800"/>
            <a:ext cx="678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a-G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861336"/>
              </p:ext>
            </p:extLst>
          </p:nvPr>
        </p:nvGraphicFramePr>
        <p:xfrm>
          <a:off x="179513" y="1457419"/>
          <a:ext cx="8956914" cy="5009962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678703"/>
                <a:gridCol w="6278211"/>
              </a:tblGrid>
              <a:tr h="12099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b="0" i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სიძლიერე</a:t>
                      </a:r>
                      <a:endParaRPr lang="ru-RU" sz="12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ka-GE" sz="1200" b="0" dirty="0" smtClean="0"/>
                        <a:t>სამედიცინო განათლების სამსაფეხურიანი სისტემა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ka-GE" sz="1200" b="0" dirty="0" smtClean="0"/>
                        <a:t>მსოფლიო სამედიცინო განათლების ფედერაციის საბაზისო სტანდარტებთან თავსებადობა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ka-GE" sz="1200" b="0" dirty="0" smtClean="0"/>
                        <a:t>შეფასების</a:t>
                      </a:r>
                      <a:r>
                        <a:rPr lang="ka-GE" sz="1200" b="0" baseline="0" dirty="0" smtClean="0"/>
                        <a:t> მექანიზმების (სასერტიფიკაციო და საკვალიფიკაციო გამოცდები) არსებობა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ka-GE" sz="1200" b="0" baseline="0" dirty="0" smtClean="0"/>
                        <a:t>სათანადო ისტორიული და ინსტიტუციური გამოცდილება</a:t>
                      </a:r>
                      <a:endParaRPr lang="ka-GE" sz="1200" b="0" dirty="0" smtClean="0"/>
                    </a:p>
                  </a:txBody>
                  <a:tcPr/>
                </a:tc>
              </a:tr>
              <a:tr h="129888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b="0" i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სისუსტე</a:t>
                      </a:r>
                      <a:endParaRPr lang="ru-RU" sz="12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200" dirty="0" smtClean="0"/>
                        <a:t>უპგ ნებაყოფლობითი სისტემა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200" dirty="0" smtClean="0"/>
                        <a:t>საუნივერსიტეტო</a:t>
                      </a:r>
                      <a:r>
                        <a:rPr lang="ka-GE" sz="1200" baseline="0" dirty="0" smtClean="0"/>
                        <a:t> კლინიკების ნაკლებობა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200" baseline="0" dirty="0" smtClean="0"/>
                        <a:t>კვალიფიციური პედაგოგიური რესურსის ნალებობა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200" baseline="0" dirty="0" smtClean="0"/>
                        <a:t>პროგრამების აკრედიტაციის პრობლემა (ადამიანური რესურსი, მეთოდოლოგია)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200" baseline="0" dirty="0" smtClean="0"/>
                        <a:t>მონაცემთა ბაზების არასრულფასოვნება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200" baseline="0" dirty="0" smtClean="0"/>
                        <a:t>პროგრამებში მონაწილეობისათვის ფინანსური ხელმისაწვდომობის პრობლემა</a:t>
                      </a:r>
                      <a:endParaRPr lang="ru-RU" sz="1200" dirty="0"/>
                    </a:p>
                  </a:txBody>
                  <a:tcPr/>
                </a:tc>
              </a:tr>
              <a:tr h="16676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b="0" i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შესაძლებლობები</a:t>
                      </a:r>
                      <a:endParaRPr lang="ru-RU" sz="12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2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უპგ-ში</a:t>
                      </a:r>
                      <a:r>
                        <a:rPr lang="ka-GE" sz="12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მონაწილეობისათვის მოტივაციების მექანიზმების განვითარება და სავალდებულო სისტემაზე ეტაპობრივი გადასვლა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2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საუნივერსიტეტო  კლინიკების განვითარების ხელშეწყობა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2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პედაგოგიური და მარეგულირებელი უწყების ადამიანური რესურსის გაძლიერება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2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სამედიცინო მომსახურების ხარისხის უზრუნველყოფის სქემების განვითარება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2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ევროკავშირთან ასოცირების ფარგლებში მოქმედი ნორმატიული სივრცის სრულყოფა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2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მაძიებლების დაფინანსების ეფექტური სისტემის  ამოქმედება</a:t>
                      </a:r>
                      <a:endParaRPr lang="ru-RU" sz="1200" b="0" dirty="0"/>
                    </a:p>
                  </a:txBody>
                  <a:tcPr/>
                </a:tc>
              </a:tr>
              <a:tr h="83349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1200" b="0" i="0" kern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საფრთხეები</a:t>
                      </a:r>
                      <a:endParaRPr lang="ru-RU" sz="12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200" b="0" dirty="0" smtClean="0"/>
                        <a:t>სამედიცინო საზოგადოების გარკვეული წარმომადგენლების  მხრიდან პროტესტი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200" b="0" dirty="0" smtClean="0"/>
                        <a:t>კადრების გადინება (მ.შ. სახელმწიფო უწყებებიდან)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a-GE" sz="1200" b="0" dirty="0" smtClean="0"/>
                        <a:t>დაგეგმილი აქტივობების არასაკმარისი</a:t>
                      </a:r>
                      <a:r>
                        <a:rPr lang="ka-GE" sz="1200" b="0" baseline="0" dirty="0" smtClean="0"/>
                        <a:t> დაფინანსება</a:t>
                      </a:r>
                      <a:endParaRPr lang="ru-RU" sz="12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2295667" y="404664"/>
            <a:ext cx="68407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ka-GE" dirty="0" smtClean="0"/>
              <a:t>ექიმთა დიპლომისშემდგომი </a:t>
            </a:r>
            <a:r>
              <a:rPr lang="ka-GE" dirty="0"/>
              <a:t>სამედიცინო განათლების და უწყვეტი </a:t>
            </a:r>
            <a:r>
              <a:rPr lang="ka-GE" dirty="0" smtClean="0"/>
              <a:t>პროფესიული განვითარების </a:t>
            </a:r>
            <a:r>
              <a:rPr lang="ka-GE" dirty="0"/>
              <a:t>სისტემის </a:t>
            </a:r>
            <a:r>
              <a:rPr lang="en-US" dirty="0"/>
              <a:t>SWOT </a:t>
            </a:r>
            <a:r>
              <a:rPr lang="ka-GE" dirty="0"/>
              <a:t>ანალიზი</a:t>
            </a:r>
          </a:p>
        </p:txBody>
      </p:sp>
    </p:spTree>
    <p:extLst>
      <p:ext uri="{BB962C8B-B14F-4D97-AF65-F5344CB8AC3E}">
        <p14:creationId xmlns:p14="http://schemas.microsoft.com/office/powerpoint/2010/main" val="28014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419600"/>
          </a:xfrm>
        </p:spPr>
        <p:txBody>
          <a:bodyPr>
            <a:normAutofit/>
          </a:bodyPr>
          <a:lstStyle/>
          <a:p>
            <a:pPr>
              <a:defRPr/>
            </a:pPr>
            <a:endParaRPr lang="en-US" sz="2000" dirty="0" smtClean="0"/>
          </a:p>
          <a:p>
            <a:pPr>
              <a:defRPr/>
            </a:pPr>
            <a:r>
              <a:rPr lang="ka-GE" sz="2000" dirty="0" smtClean="0"/>
              <a:t>ჯანმრთელობის დაცვის ადამიანური რესურსის (ექიმები, ექთნები) განვითარების პოლიტიკის </a:t>
            </a:r>
            <a:r>
              <a:rPr lang="ka-GE" sz="2000" dirty="0" smtClean="0"/>
              <a:t>განმსაზღვრლი დოკუმენტების მომზადება/აღიარება</a:t>
            </a:r>
          </a:p>
          <a:p>
            <a:pPr marL="0" indent="0">
              <a:buNone/>
              <a:defRPr/>
            </a:pPr>
            <a:endParaRPr lang="ka-GE" sz="2000" dirty="0"/>
          </a:p>
          <a:p>
            <a:pPr>
              <a:defRPr/>
            </a:pPr>
            <a:r>
              <a:rPr lang="ka-GE" sz="2000" dirty="0" smtClean="0"/>
              <a:t>პოლიტიკის განხორციელების დეტალური სამოქმედო გეგმის ჩამოყალიბება</a:t>
            </a:r>
          </a:p>
          <a:p>
            <a:pPr>
              <a:defRPr/>
            </a:pPr>
            <a:endParaRPr lang="ka-GE" sz="2000" dirty="0"/>
          </a:p>
          <a:p>
            <a:pPr>
              <a:defRPr/>
            </a:pPr>
            <a:r>
              <a:rPr lang="ka-GE" sz="2000" dirty="0" smtClean="0"/>
              <a:t>პოლიტიკის იმპლემენტაცია</a:t>
            </a:r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2971800" y="568288"/>
            <a:ext cx="579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2800" dirty="0" smtClean="0"/>
              <a:t>მიმდინარე/დაგეგმილი აქტივობები</a:t>
            </a:r>
            <a:endParaRPr lang="en-US" sz="2800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92554" y="1371600"/>
            <a:ext cx="84582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447800"/>
            <a:ext cx="794385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800" b="1" i="1" u="sng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500" b="1" i="1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42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107504" y="1447800"/>
            <a:ext cx="8807896" cy="47244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ka-GE" sz="2000" dirty="0" smtClean="0"/>
              <a:t>უნივერსალური </a:t>
            </a:r>
            <a:r>
              <a:rPr lang="ka-GE" sz="2000" dirty="0"/>
              <a:t>ჯანდაცვისა და მდგრადი განვითარების მიზნების მისაღწევად კვალიფიციური და მოტივირებული სამედიცინო პერსონალით საქართველოს მოსახლეობის თანაბარი ხელმისაწვდომობის </a:t>
            </a:r>
            <a:r>
              <a:rPr lang="ka-GE" sz="2000" dirty="0" smtClean="0"/>
              <a:t>უზრუნველყოფა </a:t>
            </a:r>
          </a:p>
          <a:p>
            <a:pPr marL="0" indent="0">
              <a:buNone/>
              <a:defRPr/>
            </a:pPr>
            <a:endParaRPr lang="ka-GE" sz="2000" dirty="0"/>
          </a:p>
          <a:p>
            <a:pPr>
              <a:defRPr/>
            </a:pPr>
            <a:r>
              <a:rPr lang="ka-GE" sz="2000" dirty="0" smtClean="0"/>
              <a:t>ჯანდაცვის ადამიანური რესურსის ხარისხისა </a:t>
            </a:r>
            <a:r>
              <a:rPr lang="ka-GE" sz="2000" dirty="0"/>
              <a:t>და შესაძლებლობების გაძლიერება ჯანდაცვის სისტემის მოკლევადიანი და გრძელვადიანი საჭიროებების </a:t>
            </a:r>
            <a:r>
              <a:rPr lang="ka-GE" sz="2000" dirty="0" smtClean="0"/>
              <a:t>დასაკმაყოფილებლად</a:t>
            </a:r>
          </a:p>
          <a:p>
            <a:pPr marL="0" indent="0">
              <a:buNone/>
              <a:defRPr/>
            </a:pPr>
            <a:endParaRPr lang="ka-GE" sz="2000" dirty="0"/>
          </a:p>
          <a:p>
            <a:pPr>
              <a:defRPr/>
            </a:pPr>
            <a:r>
              <a:rPr lang="ka-GE" sz="2000" dirty="0" smtClean="0"/>
              <a:t>ეფექტური </a:t>
            </a:r>
            <a:r>
              <a:rPr lang="ka-GE" sz="2000" dirty="0"/>
              <a:t>და მაღალი ხარისხის სამედიცინო განათლების (დიპლომამდელი, დიპლომისშემდგომი და უწყვეტი პროფესიული განვითარება) მიწოდება, რომელიც საუკეთესო კლინიკური გამოსავლებისა და პაციენტთა მოვლის მიზნით უზრუნველყოფს საჭირო რაოდენობის, ცოდნის, უნარების, ღირებულებების, კომპეტენციის მქონე პერსონალზე </a:t>
            </a:r>
            <a:r>
              <a:rPr lang="ka-GE" sz="2000" dirty="0" smtClean="0"/>
              <a:t>ხელმისაწვდომობას</a:t>
            </a:r>
            <a:endParaRPr lang="ka-GE" sz="2000" dirty="0"/>
          </a:p>
          <a:p>
            <a:pPr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2971800" y="568288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2800" dirty="0" smtClean="0"/>
              <a:t>ფუნდამენტური პრინციპები</a:t>
            </a:r>
            <a:endParaRPr lang="en-US" sz="2800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92554" y="1371600"/>
            <a:ext cx="84582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447800"/>
            <a:ext cx="794385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800" b="1" i="1" u="sng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500" b="1" i="1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11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419600"/>
          </a:xfrm>
        </p:spPr>
        <p:txBody>
          <a:bodyPr>
            <a:normAutofit/>
          </a:bodyPr>
          <a:lstStyle/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2996006" y="260648"/>
            <a:ext cx="579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2800" dirty="0"/>
              <a:t>ეროვნული პოლიტიკის ძირითადი მიმართულებები</a:t>
            </a:r>
            <a:endParaRPr lang="en-US" sz="2800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92554" y="1371600"/>
            <a:ext cx="84582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447800"/>
            <a:ext cx="794385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800" b="1" i="1" u="sng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500" b="1" i="1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5042" y="1214755"/>
            <a:ext cx="87849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ხარისხობრივად </a:t>
            </a:r>
            <a:r>
              <a:rPr lang="ka-GE" sz="2000" dirty="0"/>
              <a:t>და რაოდენობრივად ქვეყნის საჭიროებების შესაბამისი </a:t>
            </a:r>
            <a:r>
              <a:rPr lang="ka-GE" sz="2000" dirty="0" smtClean="0"/>
              <a:t>ადამიანური </a:t>
            </a:r>
            <a:r>
              <a:rPr lang="ka-GE" sz="2000" dirty="0"/>
              <a:t>რესურსის </a:t>
            </a:r>
            <a:r>
              <a:rPr lang="ka-GE" sz="2000" dirty="0" smtClean="0"/>
              <a:t>გენერირება</a:t>
            </a:r>
          </a:p>
          <a:p>
            <a:endParaRPr lang="ka-G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სამედიცინო </a:t>
            </a:r>
            <a:r>
              <a:rPr lang="ka-GE" sz="2000" dirty="0"/>
              <a:t>განათლების </a:t>
            </a:r>
            <a:r>
              <a:rPr lang="ka-GE" sz="2000" dirty="0" smtClean="0"/>
              <a:t>განათლების </a:t>
            </a:r>
            <a:r>
              <a:rPr lang="ka-GE" sz="2000" dirty="0"/>
              <a:t>სამივე საფეხურის ჰარმონიზაცია საერთაშორისო სტანდარტებთან, </a:t>
            </a:r>
            <a:r>
              <a:rPr lang="ka-GE" sz="2000" dirty="0" smtClean="0"/>
              <a:t>კერძოდ, 2005/36/</a:t>
            </a:r>
            <a:r>
              <a:rPr lang="en-US" sz="2000" dirty="0"/>
              <a:t>EC, 2013/55/EU </a:t>
            </a:r>
            <a:r>
              <a:rPr lang="ka-GE" sz="2000" dirty="0"/>
              <a:t>ევროდირექტივებით განსაზღვრულ </a:t>
            </a:r>
            <a:r>
              <a:rPr lang="ka-GE" sz="2000" dirty="0" smtClean="0"/>
              <a:t>მოთხოვნებსა </a:t>
            </a:r>
            <a:r>
              <a:rPr lang="ka-GE" sz="2000" dirty="0"/>
              <a:t>და სამედიცინო განათლების მსოფლიო ფედერაციის (</a:t>
            </a:r>
            <a:r>
              <a:rPr lang="en-US" sz="2000" dirty="0"/>
              <a:t>WFME) </a:t>
            </a:r>
            <a:r>
              <a:rPr lang="ka-GE" sz="2000" dirty="0"/>
              <a:t>გლობალურ </a:t>
            </a:r>
            <a:r>
              <a:rPr lang="ka-GE" sz="2000" dirty="0" smtClean="0"/>
              <a:t>სტანდარტებთან</a:t>
            </a:r>
          </a:p>
          <a:p>
            <a:endParaRPr lang="ka-G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ექიმთა უწყვეტი </a:t>
            </a:r>
            <a:r>
              <a:rPr lang="ka-GE" sz="2000" dirty="0"/>
              <a:t>სამედიცინო განათლების სავალდებულო </a:t>
            </a:r>
            <a:r>
              <a:rPr lang="ka-GE" sz="2000" dirty="0" smtClean="0"/>
              <a:t>სისტემის </a:t>
            </a:r>
            <a:r>
              <a:rPr lang="ka-GE" sz="2000" dirty="0" smtClean="0"/>
              <a:t>ამოქმედება</a:t>
            </a:r>
          </a:p>
          <a:p>
            <a:endParaRPr lang="ka-G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/>
              <a:t>საექთნო ადამიანური რესურსის მზადებისა და პროფესიული რეგულირების მდგრადი სისტემის </a:t>
            </a:r>
            <a:r>
              <a:rPr lang="ka-GE" sz="2000" dirty="0" smtClean="0"/>
              <a:t>ჩამოყალიბება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/>
              <a:t>საექთნო საქმის </a:t>
            </a:r>
            <a:r>
              <a:rPr lang="ka-GE" sz="2000" dirty="0" smtClean="0"/>
              <a:t>პოპულარიზაცია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33745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5" y="-2588"/>
            <a:ext cx="9144000" cy="6857464"/>
          </a:xfrm>
          <a:prstGeom prst="rect">
            <a:avLst/>
          </a:prstGeom>
        </p:spPr>
      </p:pic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419600"/>
          </a:xfrm>
        </p:spPr>
        <p:txBody>
          <a:bodyPr>
            <a:normAutofit/>
          </a:bodyPr>
          <a:lstStyle/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2959554" y="417493"/>
            <a:ext cx="579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2800" dirty="0" smtClean="0"/>
              <a:t>სამიზნე მაჩვენებლები 2025 წლისათვის</a:t>
            </a:r>
            <a:endParaRPr lang="en-US" sz="2800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92554" y="1371600"/>
            <a:ext cx="84582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447800"/>
            <a:ext cx="794385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800" b="1" i="1" u="sng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500" b="1" i="1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1187" y="1694408"/>
            <a:ext cx="885698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200" dirty="0" smtClean="0"/>
              <a:t>სისტემაში </a:t>
            </a:r>
            <a:r>
              <a:rPr lang="ka-GE" sz="2200" dirty="0"/>
              <a:t>დასაქმებული ექთან-ექიმის შეფარდება 1.3 – </a:t>
            </a:r>
            <a:r>
              <a:rPr lang="ka-GE" sz="2200" dirty="0" smtClean="0"/>
              <a:t>1</a:t>
            </a:r>
          </a:p>
          <a:p>
            <a:endParaRPr lang="ka-GE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200" dirty="0" smtClean="0"/>
              <a:t>სისტემაში </a:t>
            </a:r>
            <a:r>
              <a:rPr lang="ka-GE" sz="2200" dirty="0"/>
              <a:t>დასაქმებული ექიმების 100%-ს, რომელთა სერტიფიცირებიდან გასულია 5 წელი, გავლილი აქვთ </a:t>
            </a:r>
            <a:r>
              <a:rPr lang="ka-GE" sz="2200" dirty="0" smtClean="0"/>
              <a:t>რესერტიფიცირება</a:t>
            </a:r>
          </a:p>
          <a:p>
            <a:endParaRPr lang="ka-GE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200" dirty="0" smtClean="0"/>
              <a:t>საქართველოში </a:t>
            </a:r>
            <a:r>
              <a:rPr lang="ka-GE" sz="2200" dirty="0"/>
              <a:t>მიღებულ დიპლომისშემდგომ მზადებას აღიარებს  ევროკავშირის ქვეყნების 60</a:t>
            </a:r>
            <a:r>
              <a:rPr lang="ka-GE" sz="2200" dirty="0" smtClean="0"/>
              <a:t>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200" dirty="0" smtClean="0"/>
              <a:t>სისტემაში </a:t>
            </a:r>
            <a:r>
              <a:rPr lang="ka-GE" sz="2200" dirty="0"/>
              <a:t>დასაქმებული ექთნების 100% რეგისტრირებულია/ლიცენზირებულია, რაც ასახულია შესაბამის უწყებრივ </a:t>
            </a:r>
            <a:r>
              <a:rPr lang="ka-GE" sz="2200" dirty="0" smtClean="0"/>
              <a:t>რეესტრში</a:t>
            </a:r>
            <a:endParaRPr lang="ka-GE" sz="2200" dirty="0"/>
          </a:p>
        </p:txBody>
      </p:sp>
    </p:spTree>
    <p:extLst>
      <p:ext uri="{BB962C8B-B14F-4D97-AF65-F5344CB8AC3E}">
        <p14:creationId xmlns:p14="http://schemas.microsoft.com/office/powerpoint/2010/main" val="407313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5" y="-2588"/>
            <a:ext cx="9144000" cy="6857464"/>
          </a:xfrm>
          <a:prstGeom prst="rect">
            <a:avLst/>
          </a:prstGeom>
        </p:spPr>
      </p:pic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419600"/>
          </a:xfrm>
        </p:spPr>
        <p:txBody>
          <a:bodyPr>
            <a:normAutofit/>
          </a:bodyPr>
          <a:lstStyle/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3059832" y="476672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2800" dirty="0" smtClean="0"/>
              <a:t>აქტივობები</a:t>
            </a:r>
            <a:endParaRPr lang="en-US" sz="2800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92554" y="1371600"/>
            <a:ext cx="84582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447800"/>
            <a:ext cx="794385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800" b="1" i="1" u="sng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500" b="1" i="1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504" y="1377617"/>
            <a:ext cx="885698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ჯანდაცვის ადამიანური რესურსის განვითარების მრავალწლიანი გეგმის (15-20 წელი) მომზადება</a:t>
            </a:r>
          </a:p>
          <a:p>
            <a:endParaRPr lang="ka-G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ექიმთა დიპლომისშემდგომ განათლებაზე ფინანსური ხელმისაწვდომობის გაზრდა</a:t>
            </a:r>
          </a:p>
          <a:p>
            <a:endParaRPr lang="ka-G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ექიმთა დიპლომისშემდგომი და უწყვეტი სამედიცინო განათლების აღიარების მექანიზმების ევროკავშირში მოქმედ მარეგულირებელ გარემოსთან შესაბამისობაში მოყვანა</a:t>
            </a:r>
          </a:p>
          <a:p>
            <a:endParaRPr lang="ka-G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ექიმთა პროფესიული რეგულირების ინსტრუმენტის - სერტიფიცირების სრულყოფა</a:t>
            </a:r>
          </a:p>
          <a:p>
            <a:endParaRPr lang="ka-G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ექიმებისათვის რესერტიფიცირების სავალდებულო ინსტრუმენტის ეტაპობრივი ამოქმედება</a:t>
            </a:r>
          </a:p>
        </p:txBody>
      </p:sp>
    </p:spTree>
    <p:extLst>
      <p:ext uri="{BB962C8B-B14F-4D97-AF65-F5344CB8AC3E}">
        <p14:creationId xmlns:p14="http://schemas.microsoft.com/office/powerpoint/2010/main" val="4156459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5" y="-2588"/>
            <a:ext cx="9144000" cy="6857464"/>
          </a:xfrm>
          <a:prstGeom prst="rect">
            <a:avLst/>
          </a:prstGeom>
        </p:spPr>
      </p:pic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419600"/>
          </a:xfrm>
        </p:spPr>
        <p:txBody>
          <a:bodyPr>
            <a:normAutofit/>
          </a:bodyPr>
          <a:lstStyle/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2971800" y="568289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2800" dirty="0" smtClean="0"/>
              <a:t>აქტივობები</a:t>
            </a:r>
            <a:endParaRPr lang="en-US" sz="2800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92554" y="1371600"/>
            <a:ext cx="84582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447800"/>
            <a:ext cx="794385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800" b="1" i="1" u="sng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500" b="1" i="1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7262" y="1371600"/>
            <a:ext cx="8677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ka-GE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2400" dirty="0"/>
          </a:p>
        </p:txBody>
      </p:sp>
      <p:sp>
        <p:nvSpPr>
          <p:cNvPr id="8" name="Rectangle 7"/>
          <p:cNvSpPr/>
          <p:nvPr/>
        </p:nvSpPr>
        <p:spPr>
          <a:xfrm>
            <a:off x="394129" y="1268760"/>
            <a:ext cx="8463492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/>
              <a:t>საექთნო ადამიანური რესურსის საჭიროებების სალიცენზიო/სანებართვო მოთხოვნებში, აკრედიტაციის </a:t>
            </a:r>
            <a:r>
              <a:rPr lang="ka-GE" sz="2000" dirty="0" smtClean="0"/>
              <a:t>სტანდარტებში გათვალისწინება</a:t>
            </a:r>
          </a:p>
          <a:p>
            <a:endParaRPr lang="ka-G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/>
              <a:t>საექთნო </a:t>
            </a:r>
            <a:r>
              <a:rPr lang="ka-GE" sz="2000" dirty="0" smtClean="0"/>
              <a:t>სასწავლო </a:t>
            </a:r>
            <a:r>
              <a:rPr lang="ka-GE" sz="2000" dirty="0"/>
              <a:t>პროგრამების (საბაკალავრო, სამაგისტრო, პროფესიული)  </a:t>
            </a:r>
            <a:r>
              <a:rPr lang="ka-GE" sz="2000" dirty="0" smtClean="0"/>
              <a:t>დაფინანსება</a:t>
            </a:r>
          </a:p>
          <a:p>
            <a:endParaRPr lang="ka-G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/>
              <a:t>საექთნო სამაგისტრო პროგრამების მომზადების </a:t>
            </a:r>
            <a:r>
              <a:rPr lang="ka-GE" sz="2000" dirty="0" smtClean="0"/>
              <a:t>ხელშეწყობა</a:t>
            </a:r>
          </a:p>
          <a:p>
            <a:endParaRPr lang="ka-GE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 smtClean="0"/>
              <a:t>ექთნების </a:t>
            </a:r>
            <a:r>
              <a:rPr lang="ka-GE" sz="2000" dirty="0"/>
              <a:t>განათლებისა და საქმიანობის თაობაზე </a:t>
            </a:r>
            <a:r>
              <a:rPr lang="ka-GE" sz="2000" dirty="0" smtClean="0"/>
              <a:t>საკანონმდებლო ბაზის მომზადება და მისი იმპლემენტაცია, რომლის ფარგლებშიც უზრუნველყოფილი იქნება:</a:t>
            </a:r>
            <a:endParaRPr lang="ka-GE" sz="2000" dirty="0"/>
          </a:p>
          <a:p>
            <a:pPr lvl="2">
              <a:buFont typeface="Wingdings" pitchFamily="2" charset="2"/>
              <a:buChar char="ü"/>
              <a:defRPr/>
            </a:pPr>
            <a:r>
              <a:rPr lang="ka-GE" sz="2000" dirty="0"/>
              <a:t> </a:t>
            </a:r>
            <a:r>
              <a:rPr lang="ka-GE" dirty="0"/>
              <a:t>ექთანთა უწყვეტი განათლების </a:t>
            </a:r>
            <a:r>
              <a:rPr lang="ka-GE" dirty="0" smtClean="0"/>
              <a:t>სავალდებულო </a:t>
            </a:r>
            <a:r>
              <a:rPr lang="ka-GE" dirty="0"/>
              <a:t>სისტემის </a:t>
            </a:r>
            <a:r>
              <a:rPr lang="ka-GE" dirty="0" smtClean="0"/>
              <a:t>ეტაპობრივი ამოქმედება </a:t>
            </a:r>
          </a:p>
          <a:p>
            <a:pPr lvl="2">
              <a:buFont typeface="Wingdings" pitchFamily="2" charset="2"/>
              <a:buChar char="ü"/>
              <a:defRPr/>
            </a:pPr>
            <a:r>
              <a:rPr lang="ka-GE" dirty="0"/>
              <a:t> ექთანთა ლიცენზირება/რეგისტრაციის სავალდებულო სისტემის </a:t>
            </a:r>
            <a:r>
              <a:rPr lang="ka-GE" dirty="0" smtClean="0"/>
              <a:t>ეტაპობრივი ამოქმედება </a:t>
            </a:r>
          </a:p>
        </p:txBody>
      </p:sp>
    </p:spTree>
    <p:extLst>
      <p:ext uri="{BB962C8B-B14F-4D97-AF65-F5344CB8AC3E}">
        <p14:creationId xmlns:p14="http://schemas.microsoft.com/office/powerpoint/2010/main" val="160355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5" y="-2588"/>
            <a:ext cx="9144000" cy="6857464"/>
          </a:xfrm>
          <a:prstGeom prst="rect">
            <a:avLst/>
          </a:prstGeom>
        </p:spPr>
      </p:pic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419600"/>
          </a:xfrm>
        </p:spPr>
        <p:txBody>
          <a:bodyPr>
            <a:normAutofit/>
          </a:bodyPr>
          <a:lstStyle/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2971800" y="568289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2800" dirty="0" smtClean="0"/>
              <a:t>აქტივობები</a:t>
            </a:r>
            <a:endParaRPr lang="en-US" sz="2800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92554" y="1371600"/>
            <a:ext cx="84582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447800"/>
            <a:ext cx="794385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800" b="1" i="1" u="sng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500" b="1" i="1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7262" y="1371600"/>
            <a:ext cx="8677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ka-GE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ka-GE" sz="2400" dirty="0"/>
          </a:p>
        </p:txBody>
      </p:sp>
      <p:sp>
        <p:nvSpPr>
          <p:cNvPr id="8" name="Rectangle 7"/>
          <p:cNvSpPr/>
          <p:nvPr/>
        </p:nvSpPr>
        <p:spPr>
          <a:xfrm>
            <a:off x="401702" y="1263521"/>
            <a:ext cx="846349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ka-GE" sz="2000" dirty="0" smtClean="0"/>
              <a:t>საექთნო განათლებაში აკადემიურ ფორმატზე (ბაკალავრიატი, მაგისტრატურა) ეტაპობრივი გადასვლა </a:t>
            </a:r>
            <a:r>
              <a:rPr lang="ka-GE" sz="2000" dirty="0"/>
              <a:t>და პროფესიული განათლების მქონე ექთნებისათვის საბაკალავრო პროგრამებზე ხელმისაწვდომობის </a:t>
            </a:r>
            <a:r>
              <a:rPr lang="ka-GE" sz="2000" dirty="0" smtClean="0"/>
              <a:t>გაზრდა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ka-G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/>
              <a:t>მსოფლიოში აღიარებულ საგანმანათლებლო რესურსებთან (მ.შ. ბიბლიოთეკები, სასწავლო რესურსები) თანამშრომლობის </a:t>
            </a:r>
            <a:r>
              <a:rPr lang="ka-GE" sz="2000" dirty="0" smtClean="0"/>
              <a:t>გაღრმავება</a:t>
            </a:r>
          </a:p>
          <a:p>
            <a:endParaRPr lang="ka-G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a-GE" sz="2000" dirty="0"/>
              <a:t>პრიორიტეტულ სამედიცინო მიმართულებებში უწყვეტი სამედიცინო განათლების აქტივობებზე ხელმისაწვდომობის უზრუნველყოფა</a:t>
            </a:r>
          </a:p>
          <a:p>
            <a:pPr>
              <a:defRPr/>
            </a:pPr>
            <a:endParaRPr lang="ka-GE" sz="2000" dirty="0"/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ka-GE" sz="2000" dirty="0" smtClean="0"/>
              <a:t>ექთნის/ბებიაქალის </a:t>
            </a:r>
            <a:r>
              <a:rPr lang="ka-GE" sz="2000" dirty="0"/>
              <a:t>პროფესიის პოპულარიზაციის მიზნით საკომუნიკაციო სტრატეგიის </a:t>
            </a:r>
            <a:r>
              <a:rPr lang="ka-GE" sz="2000" dirty="0" smtClean="0"/>
              <a:t>შემუშავება/განხორციელება</a:t>
            </a:r>
          </a:p>
        </p:txBody>
      </p:sp>
    </p:spTree>
    <p:extLst>
      <p:ext uri="{BB962C8B-B14F-4D97-AF65-F5344CB8AC3E}">
        <p14:creationId xmlns:p14="http://schemas.microsoft.com/office/powerpoint/2010/main" val="30914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14400" y="2171968"/>
            <a:ext cx="7620000" cy="2514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13757" y="1600200"/>
            <a:ext cx="7086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გმადლობთ ყურადღებისათვის!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3817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14400" y="2171968"/>
            <a:ext cx="7620000" cy="2514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13757" y="1600200"/>
            <a:ext cx="7086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ჯანდაცვის ადამიანური რესურსის (ექიმი, ექთანი)  </a:t>
            </a:r>
            <a:r>
              <a:rPr lang="ka-GE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ეროვნული  პოლიტიკა 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39269" y="4941168"/>
            <a:ext cx="678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ka-G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a-G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2018 წელი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9545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OH ppt-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36"/>
            <a:ext cx="9144000" cy="6476464"/>
          </a:xfrm>
          <a:prstGeom prst="rect">
            <a:avLst/>
          </a:prstGeom>
        </p:spPr>
      </p:pic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a-GE" sz="2000" dirty="0"/>
          </a:p>
          <a:p>
            <a:endParaRPr lang="en-US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2971800" y="568289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2800" dirty="0" smtClean="0"/>
              <a:t>განათლების ფორმები</a:t>
            </a:r>
            <a:endParaRPr lang="en-US" sz="2800" dirty="0"/>
          </a:p>
        </p:txBody>
      </p:sp>
      <p:pic>
        <p:nvPicPr>
          <p:cNvPr id="8" name="Picture 2" descr="ganatleb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295400"/>
            <a:ext cx="7041976" cy="4474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207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5344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a-GE" sz="2000" dirty="0"/>
          </a:p>
          <a:p>
            <a:endParaRPr lang="en-US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2996293" y="467381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2800" dirty="0" smtClean="0"/>
              <a:t>სამედიცინო განათლების ეტაპები</a:t>
            </a:r>
            <a:endParaRPr lang="en-US" sz="2800" dirty="0"/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152400" y="1202169"/>
            <a:ext cx="2514600" cy="1693431"/>
          </a:xfrm>
          <a:prstGeom prst="horizontalScroll">
            <a:avLst>
              <a:gd name="adj" fmla="val 12500"/>
            </a:avLst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>
              <a:spcBef>
                <a:spcPct val="50000"/>
              </a:spcBef>
            </a:pPr>
            <a:r>
              <a:rPr lang="ka-GE" sz="2000" dirty="0" smtClean="0">
                <a:solidFill>
                  <a:schemeClr val="bg1"/>
                </a:solidFill>
                <a:cs typeface="Times New Roman" pitchFamily="18" charset="0"/>
              </a:rPr>
              <a:t>დიპლომამდელი (საბაზისო) სამედიცინო განათლება</a:t>
            </a:r>
          </a:p>
          <a:p>
            <a:pPr>
              <a:spcBef>
                <a:spcPct val="50000"/>
              </a:spcBef>
            </a:pPr>
            <a:endParaRPr lang="ka-GE" sz="14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1400" b="1" dirty="0">
              <a:solidFill>
                <a:srgbClr val="000000"/>
              </a:solidFill>
              <a:latin typeface="AcadNusx" pitchFamily="2" charset="0"/>
            </a:endParaRPr>
          </a:p>
        </p:txBody>
      </p:sp>
      <p:sp>
        <p:nvSpPr>
          <p:cNvPr id="7" name="AutoShape 11"/>
          <p:cNvSpPr>
            <a:spLocks noChangeArrowheads="1"/>
          </p:cNvSpPr>
          <p:nvPr/>
        </p:nvSpPr>
        <p:spPr bwMode="auto">
          <a:xfrm>
            <a:off x="337457" y="2895600"/>
            <a:ext cx="1447800" cy="914400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ka-GE" sz="1600" dirty="0" smtClean="0">
                <a:latin typeface="AcadNusx" pitchFamily="2" charset="0"/>
                <a:cs typeface="Times New Roman" pitchFamily="18" charset="0"/>
              </a:rPr>
              <a:t>ერთიანი ეროვნული </a:t>
            </a:r>
          </a:p>
          <a:p>
            <a:r>
              <a:rPr lang="ka-GE" sz="1600" dirty="0" smtClean="0">
                <a:latin typeface="AcadNusx" pitchFamily="2" charset="0"/>
                <a:cs typeface="Times New Roman" pitchFamily="18" charset="0"/>
              </a:rPr>
              <a:t>გამოცდა</a:t>
            </a:r>
            <a:endParaRPr lang="en-US" sz="1600" dirty="0">
              <a:latin typeface="AcadNusx" pitchFamily="2" charset="0"/>
              <a:cs typeface="Times New Roman" pitchFamily="18" charset="0"/>
            </a:endParaRPr>
          </a:p>
        </p:txBody>
      </p:sp>
      <p:sp>
        <p:nvSpPr>
          <p:cNvPr id="8" name="AutoShape 11"/>
          <p:cNvSpPr>
            <a:spLocks noChangeArrowheads="1"/>
          </p:cNvSpPr>
          <p:nvPr/>
        </p:nvSpPr>
        <p:spPr bwMode="auto">
          <a:xfrm>
            <a:off x="337457" y="3907971"/>
            <a:ext cx="1447800" cy="914400"/>
          </a:xfrm>
          <a:prstGeom prst="roundRect">
            <a:avLst>
              <a:gd name="adj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ka-GE" sz="1600" dirty="0" smtClean="0">
                <a:solidFill>
                  <a:schemeClr val="tx1"/>
                </a:solidFill>
                <a:latin typeface="AcadNusx" pitchFamily="2" charset="0"/>
                <a:cs typeface="Times New Roman" pitchFamily="18" charset="0"/>
              </a:rPr>
              <a:t>უმაღლესი სამედიცინო განათლება</a:t>
            </a:r>
            <a:endParaRPr lang="en-US" sz="1600" dirty="0">
              <a:solidFill>
                <a:schemeClr val="tx1"/>
              </a:solidFill>
              <a:latin typeface="AcadNusx" pitchFamily="2" charset="0"/>
              <a:cs typeface="Times New Roman" pitchFamily="18" charset="0"/>
            </a:endParaRPr>
          </a:p>
        </p:txBody>
      </p:sp>
      <p:sp>
        <p:nvSpPr>
          <p:cNvPr id="9" name="AutoShape 15"/>
          <p:cNvSpPr>
            <a:spLocks noChangeArrowheads="1"/>
          </p:cNvSpPr>
          <p:nvPr/>
        </p:nvSpPr>
        <p:spPr bwMode="auto">
          <a:xfrm>
            <a:off x="97969" y="5177327"/>
            <a:ext cx="2569031" cy="674915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75000"/>
              </a:lnSpc>
              <a:spcBef>
                <a:spcPct val="30000"/>
              </a:spcBef>
            </a:pPr>
            <a:r>
              <a:rPr lang="ka-GE" sz="1500" b="1" i="1" dirty="0" smtClean="0">
                <a:solidFill>
                  <a:srgbClr val="000000"/>
                </a:solidFill>
                <a:latin typeface="AcadNusx" pitchFamily="2" charset="0"/>
                <a:cs typeface="Times New Roman" pitchFamily="18" charset="0"/>
              </a:rPr>
              <a:t>დიპლომირებული მედიკოსი/სტომატოლოგი</a:t>
            </a:r>
            <a:endParaRPr lang="en-US" sz="1500" b="1" i="1" dirty="0">
              <a:solidFill>
                <a:srgbClr val="000000"/>
              </a:solidFill>
              <a:latin typeface="AcadNusx" pitchFamily="2" charset="0"/>
              <a:cs typeface="Times New Roman" pitchFamily="18" charset="0"/>
            </a:endParaRP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2906486" y="1119658"/>
            <a:ext cx="2985407" cy="1758613"/>
          </a:xfrm>
          <a:prstGeom prst="horizontalScroll">
            <a:avLst>
              <a:gd name="adj" fmla="val 12500"/>
            </a:avLst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a-GE" sz="2000" dirty="0" smtClean="0">
                <a:solidFill>
                  <a:schemeClr val="bg1"/>
                </a:solidFill>
                <a:latin typeface="AcadNusx" pitchFamily="2" charset="0"/>
                <a:cs typeface="Times New Roman" pitchFamily="18" charset="0"/>
              </a:rPr>
              <a:t>დიპლომისშემდგომი განათლება (პროფესიული მზადება)</a:t>
            </a:r>
            <a:endParaRPr lang="en-US" sz="2000" dirty="0">
              <a:solidFill>
                <a:schemeClr val="bg1"/>
              </a:solidFill>
              <a:latin typeface="AcadNusx" pitchFamily="2" charset="0"/>
              <a:cs typeface="Times New Roman" pitchFamily="18" charset="0"/>
            </a:endParaRPr>
          </a:p>
        </p:txBody>
      </p:sp>
      <p:sp>
        <p:nvSpPr>
          <p:cNvPr id="11" name="AutoShape 12"/>
          <p:cNvSpPr>
            <a:spLocks noChangeArrowheads="1"/>
          </p:cNvSpPr>
          <p:nvPr/>
        </p:nvSpPr>
        <p:spPr bwMode="auto">
          <a:xfrm>
            <a:off x="2906486" y="2878271"/>
            <a:ext cx="2579914" cy="1069770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spcBef>
                <a:spcPct val="50000"/>
              </a:spcBef>
            </a:pPr>
            <a:r>
              <a:rPr lang="ka-GE" sz="1600" dirty="0" smtClean="0">
                <a:latin typeface="AcadNusx" pitchFamily="2" charset="0"/>
                <a:cs typeface="Times New Roman" pitchFamily="18" charset="0"/>
              </a:rPr>
              <a:t>ერთიანი დიპლომისშემდგომი საკვალიფიკაციო გამოცდა</a:t>
            </a:r>
            <a:endParaRPr lang="en-US" sz="1600" dirty="0">
              <a:latin typeface="AcadNusx" pitchFamily="2" charset="0"/>
              <a:cs typeface="Times New Roman" pitchFamily="18" charset="0"/>
            </a:endParaRP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3162300" y="4060371"/>
            <a:ext cx="1790700" cy="762000"/>
          </a:xfrm>
          <a:prstGeom prst="roundRect">
            <a:avLst>
              <a:gd name="adj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ka-GE" sz="1600" dirty="0" smtClean="0">
                <a:solidFill>
                  <a:schemeClr val="tx1"/>
                </a:solidFill>
                <a:latin typeface="AcadNusx" pitchFamily="2" charset="0"/>
                <a:cs typeface="Times New Roman" pitchFamily="18" charset="0"/>
              </a:rPr>
              <a:t>რეზიდენტურა</a:t>
            </a:r>
            <a:endParaRPr lang="en-US" sz="1600" dirty="0">
              <a:solidFill>
                <a:schemeClr val="tx1"/>
              </a:solidFill>
              <a:latin typeface="AcadNusx" pitchFamily="2" charset="0"/>
              <a:cs typeface="Times New Roman" pitchFamily="18" charset="0"/>
            </a:endParaRPr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2914650" y="4893127"/>
            <a:ext cx="2819400" cy="533400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spcBef>
                <a:spcPct val="50000"/>
              </a:spcBef>
            </a:pPr>
            <a:r>
              <a:rPr lang="ka-GE" sz="1600" b="1" dirty="0" smtClean="0">
                <a:latin typeface="AcadNusx" pitchFamily="2" charset="0"/>
                <a:cs typeface="Times New Roman" pitchFamily="18" charset="0"/>
              </a:rPr>
              <a:t>სერტიფიცირება</a:t>
            </a:r>
            <a:endParaRPr lang="en-US" sz="1600" b="1" dirty="0">
              <a:latin typeface="AcadNusx" pitchFamily="2" charset="0"/>
              <a:cs typeface="Times New Roman" pitchFamily="18" charset="0"/>
            </a:endParaRPr>
          </a:p>
        </p:txBody>
      </p:sp>
      <p:sp>
        <p:nvSpPr>
          <p:cNvPr id="14" name="AutoShape 16"/>
          <p:cNvSpPr>
            <a:spLocks noChangeArrowheads="1"/>
          </p:cNvSpPr>
          <p:nvPr/>
        </p:nvSpPr>
        <p:spPr bwMode="auto">
          <a:xfrm>
            <a:off x="4572000" y="5497285"/>
            <a:ext cx="3276600" cy="533400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>
              <a:lnSpc>
                <a:spcPct val="75000"/>
              </a:lnSpc>
              <a:spcBef>
                <a:spcPct val="30000"/>
              </a:spcBef>
            </a:pPr>
            <a:r>
              <a:rPr lang="ka-GE" b="1" i="1" dirty="0" smtClean="0">
                <a:solidFill>
                  <a:srgbClr val="000000"/>
                </a:solidFill>
                <a:latin typeface="Arial" pitchFamily="34" charset="0"/>
              </a:rPr>
              <a:t>ექიმი სპეციალისტი</a:t>
            </a:r>
            <a:endParaRPr lang="en-US" b="1" i="1" dirty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5" name="AutoShape 8"/>
          <p:cNvSpPr>
            <a:spLocks noChangeArrowheads="1"/>
          </p:cNvSpPr>
          <p:nvPr/>
        </p:nvSpPr>
        <p:spPr bwMode="auto">
          <a:xfrm>
            <a:off x="6096000" y="990601"/>
            <a:ext cx="2819400" cy="1963103"/>
          </a:xfrm>
          <a:prstGeom prst="horizontalScroll">
            <a:avLst>
              <a:gd name="adj" fmla="val 12500"/>
            </a:avLst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a-GE" sz="2000" smtClean="0">
                <a:solidFill>
                  <a:schemeClr val="bg1"/>
                </a:solidFill>
                <a:latin typeface="AcadNusx" pitchFamily="2" charset="0"/>
                <a:cs typeface="Times New Roman" pitchFamily="18" charset="0"/>
              </a:rPr>
              <a:t>უწყვეტი </a:t>
            </a:r>
            <a:r>
              <a:rPr lang="ka-GE" sz="2000" dirty="0" smtClean="0">
                <a:solidFill>
                  <a:schemeClr val="bg1"/>
                </a:solidFill>
                <a:latin typeface="AcadNusx" pitchFamily="2" charset="0"/>
                <a:cs typeface="Times New Roman" pitchFamily="18" charset="0"/>
              </a:rPr>
              <a:t>პროფესიული განვითარება</a:t>
            </a:r>
          </a:p>
          <a:p>
            <a:pPr>
              <a:spcBef>
                <a:spcPct val="50000"/>
              </a:spcBef>
            </a:pPr>
            <a:endParaRPr lang="en-US" sz="2000" dirty="0">
              <a:solidFill>
                <a:srgbClr val="000000"/>
              </a:solidFill>
              <a:latin typeface="AcadNusx" pitchFamily="2" charset="0"/>
            </a:endParaRPr>
          </a:p>
        </p:txBody>
      </p:sp>
      <p:sp>
        <p:nvSpPr>
          <p:cNvPr id="16" name="AutoShape 7"/>
          <p:cNvSpPr>
            <a:spLocks noChangeArrowheads="1"/>
          </p:cNvSpPr>
          <p:nvPr/>
        </p:nvSpPr>
        <p:spPr bwMode="auto">
          <a:xfrm>
            <a:off x="5958567" y="3043726"/>
            <a:ext cx="3007179" cy="2133601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l">
              <a:spcBef>
                <a:spcPct val="50000"/>
              </a:spcBef>
            </a:pPr>
            <a:endParaRPr lang="en-US" sz="200" b="1" dirty="0">
              <a:solidFill>
                <a:srgbClr val="000066"/>
              </a:solidFill>
              <a:latin typeface="AcadNusx" pitchFamily="2" charset="0"/>
              <a:cs typeface="Times New Roman" pitchFamily="18" charset="0"/>
            </a:endParaRPr>
          </a:p>
          <a:p>
            <a:pPr algn="l">
              <a:spcBef>
                <a:spcPct val="50000"/>
              </a:spcBef>
              <a:buFont typeface="Wingdings" pitchFamily="2" charset="2"/>
              <a:buChar char="v"/>
            </a:pPr>
            <a:r>
              <a:rPr lang="en-US" b="1" dirty="0">
                <a:solidFill>
                  <a:srgbClr val="000066"/>
                </a:solidFill>
                <a:latin typeface="AcadNusx" pitchFamily="2" charset="0"/>
                <a:cs typeface="Times New Roman" pitchFamily="18" charset="0"/>
              </a:rPr>
              <a:t> </a:t>
            </a:r>
            <a:r>
              <a:rPr lang="ka-GE" sz="1600" dirty="0" smtClean="0">
                <a:solidFill>
                  <a:srgbClr val="000066"/>
                </a:solidFill>
                <a:latin typeface="AcadNusx" pitchFamily="2" charset="0"/>
                <a:cs typeface="Times New Roman" pitchFamily="18" charset="0"/>
              </a:rPr>
              <a:t>უწყვეტი სამედიცინო განათლება</a:t>
            </a:r>
            <a:endParaRPr lang="en-US" sz="1600" dirty="0">
              <a:solidFill>
                <a:srgbClr val="000066"/>
              </a:solidFill>
              <a:latin typeface="AcadNusx" pitchFamily="2" charset="0"/>
              <a:cs typeface="Times New Roman" pitchFamily="18" charset="0"/>
            </a:endParaRPr>
          </a:p>
          <a:p>
            <a:pPr algn="l">
              <a:spcBef>
                <a:spcPct val="50000"/>
              </a:spcBef>
              <a:buFont typeface="Wingdings" pitchFamily="2" charset="2"/>
              <a:buChar char="v"/>
            </a:pPr>
            <a:r>
              <a:rPr lang="ka-GE" sz="1600" dirty="0" smtClean="0">
                <a:solidFill>
                  <a:srgbClr val="000066"/>
                </a:solidFill>
                <a:latin typeface="AcadNusx" pitchFamily="2" charset="0"/>
                <a:cs typeface="Times New Roman" pitchFamily="18" charset="0"/>
              </a:rPr>
              <a:t>უწყვეტი პროფესიული აქტივობა</a:t>
            </a:r>
            <a:endParaRPr lang="en-US" sz="1600" dirty="0">
              <a:solidFill>
                <a:srgbClr val="000066"/>
              </a:solidFill>
              <a:latin typeface="AcadNusx" pitchFamily="2" charset="0"/>
              <a:cs typeface="Times New Roman" pitchFamily="18" charset="0"/>
            </a:endParaRPr>
          </a:p>
          <a:p>
            <a:pPr algn="l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1600" dirty="0">
                <a:solidFill>
                  <a:srgbClr val="000066"/>
                </a:solidFill>
                <a:latin typeface="AcadNusx" pitchFamily="2" charset="0"/>
                <a:cs typeface="Times New Roman" pitchFamily="18" charset="0"/>
              </a:rPr>
              <a:t> </a:t>
            </a:r>
            <a:r>
              <a:rPr lang="ka-GE" sz="1600" dirty="0" smtClean="0">
                <a:solidFill>
                  <a:srgbClr val="000066"/>
                </a:solidFill>
                <a:latin typeface="AcadNusx" pitchFamily="2" charset="0"/>
                <a:cs typeface="Times New Roman" pitchFamily="18" charset="0"/>
              </a:rPr>
              <a:t>პროფესიული რეაბილიტაცია</a:t>
            </a:r>
            <a:endParaRPr lang="en-US" sz="1600" dirty="0">
              <a:solidFill>
                <a:srgbClr val="000066"/>
              </a:solidFill>
              <a:latin typeface="AcadNusx" pitchFamily="2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141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  <p:bldP spid="7" grpId="0" animBg="1" autoUpdateAnimBg="0"/>
      <p:bldP spid="8" grpId="0" animBg="1" autoUpdateAnimBg="0"/>
      <p:bldP spid="9" grpId="0" animBg="1" autoUpdateAnimBg="0"/>
      <p:bldP spid="10" grpId="0" animBg="1" autoUpdateAnimBg="0"/>
      <p:bldP spid="11" grpId="0" animBg="1" autoUpdateAnimBg="0"/>
      <p:bldP spid="12" grpId="0" animBg="1" autoUpdateAnimBg="0"/>
      <p:bldP spid="13" grpId="0" animBg="1" autoUpdateAnimBg="0"/>
      <p:bldP spid="14" grpId="0" animBg="1" autoUpdateAnimBg="0"/>
      <p:bldP spid="15" grpId="0" animBg="1" autoUpdateAnimBg="0"/>
      <p:bldP spid="16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0886" y="-12606"/>
            <a:ext cx="9144000" cy="6857464"/>
          </a:xfrm>
          <a:prstGeom prst="rect">
            <a:avLst/>
          </a:prstGeom>
        </p:spPr>
      </p:pic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195942" y="1600200"/>
            <a:ext cx="8490858" cy="4800600"/>
          </a:xfrm>
        </p:spPr>
        <p:txBody>
          <a:bodyPr>
            <a:normAutofit/>
          </a:bodyPr>
          <a:lstStyle/>
          <a:p>
            <a:pPr>
              <a:defRPr/>
            </a:pPr>
            <a:endParaRPr lang="ka-GE" sz="2000" dirty="0" smtClean="0"/>
          </a:p>
          <a:p>
            <a:pPr marL="0" indent="0">
              <a:buNone/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3009900" y="381000"/>
            <a:ext cx="579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2800" dirty="0" smtClean="0"/>
              <a:t>სახელმწიფო ორგანოების უფლებამოსილებების გამიჯვნა</a:t>
            </a:r>
            <a:endParaRPr lang="en-US" sz="2800" dirty="0"/>
          </a:p>
        </p:txBody>
      </p:sp>
      <p:sp>
        <p:nvSpPr>
          <p:cNvPr id="6" name="AutoShape 12"/>
          <p:cNvSpPr>
            <a:spLocks noChangeArrowheads="1"/>
          </p:cNvSpPr>
          <p:nvPr/>
        </p:nvSpPr>
        <p:spPr bwMode="auto">
          <a:xfrm>
            <a:off x="119742" y="2850840"/>
            <a:ext cx="2427515" cy="1069770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spcBef>
                <a:spcPct val="50000"/>
              </a:spcBef>
            </a:pPr>
            <a:r>
              <a:rPr lang="ka-GE" sz="1600" dirty="0" smtClean="0">
                <a:latin typeface="AcadNusx" pitchFamily="2" charset="0"/>
                <a:cs typeface="Times New Roman" pitchFamily="18" charset="0"/>
              </a:rPr>
              <a:t>განათლებისა და მეცნიერების სამინისტრო</a:t>
            </a:r>
            <a:endParaRPr lang="en-US" sz="1600" dirty="0">
              <a:latin typeface="AcadNusx" pitchFamily="2" charset="0"/>
              <a:cs typeface="Times New Roman" pitchFamily="18" charset="0"/>
            </a:endParaRPr>
          </a:p>
        </p:txBody>
      </p:sp>
      <p:sp>
        <p:nvSpPr>
          <p:cNvPr id="7" name="AutoShape 12"/>
          <p:cNvSpPr>
            <a:spLocks noChangeArrowheads="1"/>
          </p:cNvSpPr>
          <p:nvPr/>
        </p:nvSpPr>
        <p:spPr bwMode="auto">
          <a:xfrm>
            <a:off x="2628900" y="2881241"/>
            <a:ext cx="2667000" cy="1069770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spcBef>
                <a:spcPct val="50000"/>
              </a:spcBef>
            </a:pPr>
            <a:r>
              <a:rPr lang="ka-GE" sz="1600" dirty="0" smtClean="0">
                <a:latin typeface="AcadNusx" pitchFamily="2" charset="0"/>
                <a:cs typeface="Times New Roman" pitchFamily="18" charset="0"/>
              </a:rPr>
              <a:t>ოტდშჯსდ სამინისტრო/პროფესიული განვითარების საბჭო</a:t>
            </a:r>
            <a:endParaRPr lang="en-US" sz="1600" dirty="0">
              <a:latin typeface="AcadNusx" pitchFamily="2" charset="0"/>
              <a:cs typeface="Times New Roman" pitchFamily="18" charset="0"/>
            </a:endParaRPr>
          </a:p>
        </p:txBody>
      </p:sp>
      <p:sp>
        <p:nvSpPr>
          <p:cNvPr id="9" name="AutoShape 15"/>
          <p:cNvSpPr>
            <a:spLocks noChangeArrowheads="1"/>
          </p:cNvSpPr>
          <p:nvPr/>
        </p:nvSpPr>
        <p:spPr bwMode="auto">
          <a:xfrm>
            <a:off x="198417" y="4792436"/>
            <a:ext cx="2362200" cy="533400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75000"/>
              </a:lnSpc>
              <a:spcBef>
                <a:spcPct val="30000"/>
              </a:spcBef>
            </a:pPr>
            <a:r>
              <a:rPr lang="ka-GE" sz="1600" dirty="0" smtClean="0">
                <a:solidFill>
                  <a:srgbClr val="000000"/>
                </a:solidFill>
                <a:latin typeface="AcadNusx" pitchFamily="2" charset="0"/>
                <a:cs typeface="Times New Roman" pitchFamily="18" charset="0"/>
              </a:rPr>
              <a:t>აკადემიური უმაღლესი განათლება</a:t>
            </a:r>
            <a:endParaRPr lang="en-US" sz="1600" dirty="0">
              <a:solidFill>
                <a:srgbClr val="000000"/>
              </a:solidFill>
              <a:latin typeface="AcadNusx" pitchFamily="2" charset="0"/>
              <a:cs typeface="Times New Roman" pitchFamily="18" charset="0"/>
            </a:endParaRPr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auto">
          <a:xfrm>
            <a:off x="838200" y="1371600"/>
            <a:ext cx="2971800" cy="1250960"/>
          </a:xfrm>
          <a:prstGeom prst="horizontalScroll">
            <a:avLst>
              <a:gd name="adj" fmla="val 12500"/>
            </a:avLst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>
              <a:spcBef>
                <a:spcPct val="50000"/>
              </a:spcBef>
            </a:pPr>
            <a:r>
              <a:rPr lang="ka-GE" sz="2000" dirty="0" smtClean="0">
                <a:solidFill>
                  <a:schemeClr val="bg1"/>
                </a:solidFill>
                <a:cs typeface="Times New Roman" pitchFamily="18" charset="0"/>
              </a:rPr>
              <a:t>განათლება</a:t>
            </a:r>
          </a:p>
          <a:p>
            <a:pPr>
              <a:spcBef>
                <a:spcPct val="50000"/>
              </a:spcBef>
            </a:pPr>
            <a:endParaRPr lang="ka-GE" sz="14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1400" b="1" dirty="0">
              <a:solidFill>
                <a:srgbClr val="000000"/>
              </a:solidFill>
              <a:latin typeface="AcadNusx" pitchFamily="2" charset="0"/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1066800" y="2445153"/>
            <a:ext cx="457200" cy="4056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auto">
          <a:xfrm>
            <a:off x="5818414" y="1382119"/>
            <a:ext cx="2726869" cy="1250960"/>
          </a:xfrm>
          <a:prstGeom prst="horizontalScroll">
            <a:avLst>
              <a:gd name="adj" fmla="val 12500"/>
            </a:avLst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>
              <a:spcBef>
                <a:spcPct val="50000"/>
              </a:spcBef>
            </a:pPr>
            <a:r>
              <a:rPr lang="ka-GE" sz="2000" dirty="0" smtClean="0">
                <a:solidFill>
                  <a:schemeClr val="bg1"/>
                </a:solidFill>
                <a:cs typeface="Times New Roman" pitchFamily="18" charset="0"/>
              </a:rPr>
              <a:t>რეგულირება</a:t>
            </a:r>
          </a:p>
          <a:p>
            <a:pPr>
              <a:spcBef>
                <a:spcPct val="50000"/>
              </a:spcBef>
            </a:pPr>
            <a:endParaRPr lang="ka-GE" sz="14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sz="1400" b="1" dirty="0">
              <a:solidFill>
                <a:srgbClr val="000000"/>
              </a:solidFill>
              <a:latin typeface="AcadNusx" pitchFamily="2" charset="0"/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1009402" y="3915641"/>
            <a:ext cx="370115" cy="8767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3200400" y="2445154"/>
            <a:ext cx="484632" cy="452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utoShape 15"/>
          <p:cNvSpPr>
            <a:spLocks noChangeArrowheads="1"/>
          </p:cNvSpPr>
          <p:nvPr/>
        </p:nvSpPr>
        <p:spPr bwMode="auto">
          <a:xfrm>
            <a:off x="2743200" y="4419600"/>
            <a:ext cx="2286000" cy="723900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75000"/>
              </a:lnSpc>
              <a:spcBef>
                <a:spcPct val="30000"/>
              </a:spcBef>
            </a:pPr>
            <a:r>
              <a:rPr lang="ka-GE" sz="1600" dirty="0" smtClean="0">
                <a:solidFill>
                  <a:srgbClr val="000000"/>
                </a:solidFill>
                <a:latin typeface="AcadNusx" pitchFamily="2" charset="0"/>
                <a:cs typeface="Times New Roman" pitchFamily="18" charset="0"/>
              </a:rPr>
              <a:t>დიპლომისშემდგომი მზადება</a:t>
            </a:r>
            <a:endParaRPr lang="en-US" sz="1600" dirty="0">
              <a:solidFill>
                <a:srgbClr val="000000"/>
              </a:solidFill>
              <a:latin typeface="AcadNusx" pitchFamily="2" charset="0"/>
              <a:cs typeface="Times New Roman" pitchFamily="18" charset="0"/>
            </a:endParaRPr>
          </a:p>
        </p:txBody>
      </p:sp>
      <p:sp>
        <p:nvSpPr>
          <p:cNvPr id="16" name="AutoShape 15"/>
          <p:cNvSpPr>
            <a:spLocks noChangeArrowheads="1"/>
          </p:cNvSpPr>
          <p:nvPr/>
        </p:nvSpPr>
        <p:spPr bwMode="auto">
          <a:xfrm>
            <a:off x="2764972" y="5486400"/>
            <a:ext cx="2569029" cy="533400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75000"/>
              </a:lnSpc>
              <a:spcBef>
                <a:spcPct val="30000"/>
              </a:spcBef>
            </a:pPr>
            <a:r>
              <a:rPr lang="ka-GE" sz="1600" dirty="0" smtClean="0">
                <a:solidFill>
                  <a:srgbClr val="000000"/>
                </a:solidFill>
                <a:latin typeface="AcadNusx" pitchFamily="2" charset="0"/>
                <a:cs typeface="Times New Roman" pitchFamily="18" charset="0"/>
              </a:rPr>
              <a:t>უწყვეტი პროფესიული განვითარება</a:t>
            </a:r>
            <a:endParaRPr lang="en-US" sz="1600" dirty="0">
              <a:solidFill>
                <a:srgbClr val="000000"/>
              </a:solidFill>
              <a:latin typeface="AcadNusx" pitchFamily="2" charset="0"/>
              <a:cs typeface="Times New Roman" pitchFamily="18" charset="0"/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3810000" y="3967824"/>
            <a:ext cx="381000" cy="4408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3886200" y="5143500"/>
            <a:ext cx="381000" cy="3211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utoShape 12"/>
          <p:cNvSpPr>
            <a:spLocks noChangeArrowheads="1"/>
          </p:cNvSpPr>
          <p:nvPr/>
        </p:nvSpPr>
        <p:spPr bwMode="auto">
          <a:xfrm>
            <a:off x="5905500" y="2898054"/>
            <a:ext cx="2667000" cy="1069770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spcBef>
                <a:spcPct val="50000"/>
              </a:spcBef>
            </a:pPr>
            <a:r>
              <a:rPr lang="ka-GE" sz="1600" dirty="0" smtClean="0">
                <a:latin typeface="AcadNusx" pitchFamily="2" charset="0"/>
                <a:cs typeface="Times New Roman" pitchFamily="18" charset="0"/>
              </a:rPr>
              <a:t>ოტდშჯსდ სამინისტრო/პროფესიული განვითარების საბჭო</a:t>
            </a:r>
            <a:endParaRPr lang="en-US" sz="1600" dirty="0">
              <a:latin typeface="AcadNusx" pitchFamily="2" charset="0"/>
              <a:cs typeface="Times New Roman" pitchFamily="18" charset="0"/>
            </a:endParaRPr>
          </a:p>
        </p:txBody>
      </p:sp>
      <p:sp>
        <p:nvSpPr>
          <p:cNvPr id="20" name="Down Arrow 19"/>
          <p:cNvSpPr/>
          <p:nvPr/>
        </p:nvSpPr>
        <p:spPr>
          <a:xfrm flipH="1">
            <a:off x="6515100" y="2492368"/>
            <a:ext cx="533400" cy="4056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utoShape 15"/>
          <p:cNvSpPr>
            <a:spLocks noChangeArrowheads="1"/>
          </p:cNvSpPr>
          <p:nvPr/>
        </p:nvSpPr>
        <p:spPr bwMode="auto">
          <a:xfrm>
            <a:off x="5105400" y="4419600"/>
            <a:ext cx="2057400" cy="745672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75000"/>
              </a:lnSpc>
              <a:spcBef>
                <a:spcPct val="30000"/>
              </a:spcBef>
            </a:pPr>
            <a:r>
              <a:rPr lang="ka-GE" sz="1600" smtClean="0">
                <a:solidFill>
                  <a:srgbClr val="000000"/>
                </a:solidFill>
                <a:latin typeface="AcadNusx" pitchFamily="2" charset="0"/>
                <a:cs typeface="Times New Roman" pitchFamily="18" charset="0"/>
              </a:rPr>
              <a:t>საქმიანობის უფლებისმინიჭება</a:t>
            </a:r>
          </a:p>
          <a:p>
            <a:pPr>
              <a:lnSpc>
                <a:spcPct val="75000"/>
              </a:lnSpc>
              <a:spcBef>
                <a:spcPct val="30000"/>
              </a:spcBef>
            </a:pPr>
            <a:r>
              <a:rPr lang="ka-GE" sz="1600" smtClean="0">
                <a:solidFill>
                  <a:srgbClr val="000000"/>
                </a:solidFill>
                <a:latin typeface="AcadNusx" pitchFamily="2" charset="0"/>
                <a:cs typeface="Times New Roman" pitchFamily="18" charset="0"/>
              </a:rPr>
              <a:t>/სერტიფიცირება</a:t>
            </a:r>
            <a:endParaRPr lang="en-US" sz="1600" dirty="0">
              <a:solidFill>
                <a:srgbClr val="000000"/>
              </a:solidFill>
              <a:latin typeface="AcadNusx" pitchFamily="2" charset="0"/>
              <a:cs typeface="Times New Roman" pitchFamily="18" charset="0"/>
            </a:endParaRPr>
          </a:p>
        </p:txBody>
      </p:sp>
      <p:sp>
        <p:nvSpPr>
          <p:cNvPr id="22" name="AutoShape 15"/>
          <p:cNvSpPr>
            <a:spLocks noChangeArrowheads="1"/>
          </p:cNvSpPr>
          <p:nvPr/>
        </p:nvSpPr>
        <p:spPr bwMode="auto">
          <a:xfrm>
            <a:off x="7239000" y="4419600"/>
            <a:ext cx="1828798" cy="745673"/>
          </a:xfrm>
          <a:prstGeom prst="roundRect">
            <a:avLst>
              <a:gd name="adj" fmla="val 16667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75000"/>
              </a:lnSpc>
              <a:spcBef>
                <a:spcPct val="30000"/>
              </a:spcBef>
            </a:pPr>
            <a:r>
              <a:rPr lang="ka-GE" sz="1600" smtClean="0">
                <a:solidFill>
                  <a:srgbClr val="000000"/>
                </a:solidFill>
                <a:latin typeface="AcadNusx" pitchFamily="2" charset="0"/>
                <a:cs typeface="Times New Roman" pitchFamily="18" charset="0"/>
              </a:rPr>
              <a:t>საქმიანობის ხარისხის შეფასება</a:t>
            </a:r>
            <a:endParaRPr lang="en-US" sz="1600" dirty="0">
              <a:solidFill>
                <a:srgbClr val="000000"/>
              </a:solidFill>
              <a:latin typeface="AcadNusx" pitchFamily="2" charset="0"/>
              <a:cs typeface="Times New Roman" pitchFamily="18" charset="0"/>
            </a:endParaRPr>
          </a:p>
        </p:txBody>
      </p:sp>
      <p:sp>
        <p:nvSpPr>
          <p:cNvPr id="23" name="Down Arrow 22"/>
          <p:cNvSpPr/>
          <p:nvPr/>
        </p:nvSpPr>
        <p:spPr>
          <a:xfrm>
            <a:off x="6140905" y="3972783"/>
            <a:ext cx="367391" cy="4468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Down Arrow 23"/>
          <p:cNvSpPr/>
          <p:nvPr/>
        </p:nvSpPr>
        <p:spPr>
          <a:xfrm>
            <a:off x="8000998" y="3967824"/>
            <a:ext cx="381001" cy="4300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465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utoUpdateAnimBg="0"/>
      <p:bldP spid="7" grpId="0" animBg="1" autoUpdateAnimBg="0"/>
      <p:bldP spid="9" grpId="0" animBg="1" autoUpdateAnimBg="0"/>
      <p:bldP spid="10" grpId="0" animBg="1" autoUpdateAnimBg="0"/>
      <p:bldP spid="11" grpId="0" animBg="1" autoUpdateAnimBg="0"/>
      <p:bldP spid="15" grpId="0" animBg="1" autoUpdateAnimBg="0"/>
      <p:bldP spid="16" grpId="0" animBg="1" autoUpdateAnimBg="0"/>
      <p:bldP spid="19" grpId="0" animBg="1" autoUpdateAnimBg="0"/>
      <p:bldP spid="21" grpId="0" animBg="1" autoUpdateAnimBg="0"/>
      <p:bldP spid="22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312965" y="1696567"/>
            <a:ext cx="8610600" cy="4419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ka-GE" sz="2000" dirty="0" smtClean="0"/>
              <a:t>არათანაბარი </a:t>
            </a:r>
            <a:r>
              <a:rPr lang="ka-GE" sz="2000" dirty="0" smtClean="0"/>
              <a:t>განაწილება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ka-GE" sz="2000" dirty="0" smtClean="0"/>
              <a:t>ექიმების ჭარბი რაოდენობა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ka-GE" sz="2000" dirty="0" smtClean="0"/>
              <a:t>ექიმებისა და ექთნების არაბალანსირებული თანაფარდობა</a:t>
            </a:r>
            <a:endParaRPr lang="en-US" sz="2000" dirty="0" smtClean="0"/>
          </a:p>
          <a:p>
            <a:pPr lvl="1">
              <a:buFont typeface="Wingdings" pitchFamily="2" charset="2"/>
              <a:buChar char="ü"/>
              <a:defRPr/>
            </a:pPr>
            <a:r>
              <a:rPr lang="ka-GE" sz="2000" dirty="0" smtClean="0"/>
              <a:t>არათანაბარი გეოგრაფიული განაწილება</a:t>
            </a:r>
          </a:p>
          <a:p>
            <a:pPr lvl="1">
              <a:buFont typeface="Wingdings" pitchFamily="2" charset="2"/>
              <a:buChar char="ü"/>
              <a:defRPr/>
            </a:pPr>
            <a:r>
              <a:rPr lang="ka-GE" sz="2000" dirty="0" smtClean="0"/>
              <a:t>ფართო პროფილის ექიმების ნაკლებობა</a:t>
            </a:r>
            <a:endParaRPr lang="en-US" sz="2000" dirty="0" smtClean="0"/>
          </a:p>
          <a:p>
            <a:pPr>
              <a:defRPr/>
            </a:pPr>
            <a:r>
              <a:rPr lang="ka-GE" sz="2000" dirty="0" smtClean="0"/>
              <a:t>დაბალი პროდუქტიულობა</a:t>
            </a:r>
            <a:endParaRPr lang="en-US" sz="2000" dirty="0" smtClean="0"/>
          </a:p>
          <a:p>
            <a:pPr>
              <a:defRPr/>
            </a:pPr>
            <a:r>
              <a:rPr lang="ka-GE" sz="2000" dirty="0" smtClean="0"/>
              <a:t>ექთნების როლის, ფუნქციებისა და საჭიროებების უგულებელყოფა</a:t>
            </a:r>
          </a:p>
          <a:p>
            <a:pPr>
              <a:defRPr/>
            </a:pPr>
            <a:r>
              <a:rPr lang="ka-GE" sz="2000" dirty="0" smtClean="0"/>
              <a:t>დისბალანსი </a:t>
            </a:r>
            <a:r>
              <a:rPr lang="ka-GE" sz="2000" dirty="0"/>
              <a:t>ადამიანური რესურსის წარმოებასა და მოთხოვნას </a:t>
            </a:r>
            <a:r>
              <a:rPr lang="ka-GE" sz="2000" dirty="0" smtClean="0"/>
              <a:t>შორის</a:t>
            </a:r>
          </a:p>
          <a:p>
            <a:pPr>
              <a:defRPr/>
            </a:pPr>
            <a:r>
              <a:rPr lang="ka-GE" sz="2000" dirty="0" smtClean="0"/>
              <a:t>კადრების </a:t>
            </a:r>
            <a:r>
              <a:rPr lang="ka-GE" sz="2000" dirty="0" smtClean="0"/>
              <a:t>დაბერების ტენდენცია</a:t>
            </a:r>
          </a:p>
          <a:p>
            <a:pPr>
              <a:defRPr/>
            </a:pPr>
            <a:r>
              <a:rPr lang="ka-GE" sz="2000" dirty="0" smtClean="0"/>
              <a:t>პერსონალის არასათანადო კვალიფიკაცია</a:t>
            </a:r>
          </a:p>
          <a:p>
            <a:pPr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/>
          </a:p>
          <a:p>
            <a:pPr>
              <a:buFont typeface="Wingdings" pitchFamily="2" charset="2"/>
              <a:buChar char="ü"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2971800" y="568289"/>
            <a:ext cx="579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2800" dirty="0" smtClean="0"/>
              <a:t>ჯანდაცვის ადამიანური რესურსი - სისტემური </a:t>
            </a:r>
            <a:r>
              <a:rPr lang="ka-GE" sz="2800" dirty="0" smtClean="0"/>
              <a:t>პრობლემები</a:t>
            </a:r>
            <a:endParaRPr lang="en-US" sz="2800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292554" y="1371600"/>
            <a:ext cx="84582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447800"/>
            <a:ext cx="794385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800" b="1" i="1" u="sng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500" b="1" i="1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76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7573" y="0"/>
            <a:ext cx="9144000" cy="685746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14400" y="1447800"/>
            <a:ext cx="7620000" cy="2514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049827" y="404664"/>
            <a:ext cx="7086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2800" dirty="0" smtClean="0">
                <a:latin typeface="Sylfaen" pitchFamily="18" charset="0"/>
              </a:rPr>
              <a:t>პერსონალით </a:t>
            </a:r>
            <a:r>
              <a:rPr lang="ka-GE" sz="2800" dirty="0">
                <a:latin typeface="Sylfaen" pitchFamily="18" charset="0"/>
              </a:rPr>
              <a:t>უზრუნველყოფის მაჩვენებლები</a:t>
            </a:r>
            <a:endParaRPr lang="en-US" sz="2800" b="1" dirty="0">
              <a:latin typeface="Sylfae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86180" y="4876800"/>
            <a:ext cx="678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a-G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3"/>
          <p:cNvSpPr/>
          <p:nvPr/>
        </p:nvSpPr>
        <p:spPr>
          <a:xfrm>
            <a:off x="279443" y="6058487"/>
            <a:ext cx="806489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200" i="1" dirty="0"/>
              <a:t>წყარო: სტატისტიკური ცნობარი, </a:t>
            </a:r>
            <a:r>
              <a:rPr lang="ka-GE" sz="1200" i="1" dirty="0" smtClean="0"/>
              <a:t>2016 </a:t>
            </a:r>
            <a:r>
              <a:rPr lang="ka-GE" sz="1200" i="1" dirty="0"/>
              <a:t>წელი,დკ&amp;სჯეც</a:t>
            </a:r>
            <a:endParaRPr lang="en-US" sz="12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2280" y="1988840"/>
            <a:ext cx="8229600" cy="3340967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ექიმებით უზრუნველყოფის მაჩვენებელი - 665.3</a:t>
            </a:r>
          </a:p>
          <a:p>
            <a:pPr marL="0" indent="0">
              <a:buNone/>
            </a:pPr>
            <a:endParaRPr lang="ka-GE" sz="2400" dirty="0"/>
          </a:p>
          <a:p>
            <a:r>
              <a:rPr lang="ka-GE" sz="2400" dirty="0" smtClean="0"/>
              <a:t>ექთნებით უზრუნველყოფის მაჩვენებელი - </a:t>
            </a:r>
            <a:r>
              <a:rPr lang="ka-GE" sz="2400" dirty="0"/>
              <a:t>502.8 </a:t>
            </a:r>
            <a:endParaRPr lang="ka-GE" sz="2400" dirty="0" smtClean="0"/>
          </a:p>
          <a:p>
            <a:pPr marL="0" indent="0">
              <a:buNone/>
            </a:pPr>
            <a:endParaRPr lang="ka-GE" sz="2400" dirty="0"/>
          </a:p>
          <a:p>
            <a:r>
              <a:rPr lang="ka-GE" sz="2400" dirty="0" smtClean="0"/>
              <a:t>ექთნებისა და ექიმების თანაფარდობა - 0.8</a:t>
            </a:r>
          </a:p>
          <a:p>
            <a:endParaRPr lang="ka-GE" sz="2400" dirty="0"/>
          </a:p>
          <a:p>
            <a:pPr marL="0" indent="0">
              <a:buNone/>
            </a:pPr>
            <a:endParaRPr lang="ka-GE" sz="2400" dirty="0"/>
          </a:p>
          <a:p>
            <a:pPr marL="0" indent="0">
              <a:buNone/>
            </a:pPr>
            <a:endParaRPr lang="ka-GE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0899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7573" y="0"/>
            <a:ext cx="9144000" cy="685746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14400" y="1447800"/>
            <a:ext cx="7620000" cy="2514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049827" y="404664"/>
            <a:ext cx="708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2400" dirty="0" smtClean="0">
                <a:latin typeface="Sylfaen" pitchFamily="18" charset="0"/>
              </a:rPr>
              <a:t>პერსონალით </a:t>
            </a:r>
            <a:r>
              <a:rPr lang="ka-GE" sz="2400" dirty="0">
                <a:latin typeface="Sylfaen" pitchFamily="18" charset="0"/>
              </a:rPr>
              <a:t>უზრუნველყოფის </a:t>
            </a:r>
            <a:endParaRPr lang="ka-GE" sz="2400" dirty="0" smtClean="0">
              <a:latin typeface="Sylfaen" pitchFamily="18" charset="0"/>
            </a:endParaRPr>
          </a:p>
          <a:p>
            <a:pPr algn="r"/>
            <a:r>
              <a:rPr lang="ka-GE" sz="2400" dirty="0" smtClean="0">
                <a:latin typeface="Sylfaen" pitchFamily="18" charset="0"/>
              </a:rPr>
              <a:t>მაჩვენებლები</a:t>
            </a:r>
            <a:endParaRPr lang="en-US" sz="2400" b="1" dirty="0">
              <a:latin typeface="Sylfae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86180" y="4876800"/>
            <a:ext cx="678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a-G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3"/>
          <p:cNvSpPr/>
          <p:nvPr/>
        </p:nvSpPr>
        <p:spPr>
          <a:xfrm>
            <a:off x="279443" y="6058487"/>
            <a:ext cx="806489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200" dirty="0"/>
              <a:t>წყარო: ჯანმრთელობის მსოფლიო ორგანიზაციის მონაცემთა ბაზა „</a:t>
            </a:r>
            <a:r>
              <a:rPr lang="ka-GE" sz="1200" dirty="0" smtClean="0"/>
              <a:t>ჯანმრთელობა ყველასათვის</a:t>
            </a:r>
            <a:r>
              <a:rPr lang="ka-GE" sz="1200" dirty="0"/>
              <a:t>“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55107"/>
            <a:ext cx="72580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165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771" y="0"/>
            <a:ext cx="9144000" cy="6857464"/>
          </a:xfrm>
          <a:prstGeom prst="rect">
            <a:avLst/>
          </a:prstGeom>
        </p:spPr>
      </p:pic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4876800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endParaRPr lang="ka-GE" sz="2000" dirty="0" smtClean="0"/>
          </a:p>
          <a:p>
            <a:pPr>
              <a:defRPr/>
            </a:pPr>
            <a:endParaRPr lang="ka-GE" sz="2000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ka-GE" sz="2000" b="1" dirty="0"/>
          </a:p>
          <a:p>
            <a:pPr>
              <a:defRPr/>
            </a:pPr>
            <a:endParaRPr lang="en-US" sz="2000" dirty="0"/>
          </a:p>
        </p:txBody>
      </p:sp>
      <p:sp>
        <p:nvSpPr>
          <p:cNvPr id="2" name="TextBox 1"/>
          <p:cNvSpPr txBox="1"/>
          <p:nvPr/>
        </p:nvSpPr>
        <p:spPr>
          <a:xfrm>
            <a:off x="2971800" y="568289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a-GE" sz="2800" smtClean="0"/>
              <a:t>ხარისხობრივი </a:t>
            </a:r>
            <a:r>
              <a:rPr lang="ka-GE" sz="2800" dirty="0" smtClean="0"/>
              <a:t>პრობლემები</a:t>
            </a:r>
            <a:endParaRPr lang="en-US" sz="2800" dirty="0"/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457200" y="1600200"/>
            <a:ext cx="82296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20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0" y="1447800"/>
            <a:ext cx="8629650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800" b="1" i="1" u="sng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  <a:p>
            <a:pPr marL="365125" indent="-282575">
              <a:lnSpc>
                <a:spcPct val="80000"/>
              </a:lnSpc>
              <a:buClr>
                <a:schemeClr val="accent3"/>
              </a:buClr>
              <a:buFontTx/>
              <a:buNone/>
              <a:defRPr/>
            </a:pPr>
            <a:endParaRPr lang="en-US" sz="1500" b="1" i="1" dirty="0" smtClean="0">
              <a:solidFill>
                <a:schemeClr val="accent1">
                  <a:lumMod val="75000"/>
                </a:schemeClr>
              </a:solidFill>
              <a:latin typeface="AcadNusx" pitchFamily="2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914400" y="3200400"/>
            <a:ext cx="1600200" cy="609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a-GE" smtClean="0"/>
              <a:t>განათლება</a:t>
            </a:r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1981200" y="2438400"/>
            <a:ext cx="1905000" cy="533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mtClean="0"/>
              <a:t>ექიმები</a:t>
            </a:r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3429000" y="3200400"/>
            <a:ext cx="1371600" cy="609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mtClean="0"/>
              <a:t>შეფასება</a:t>
            </a:r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3962400" y="1524000"/>
            <a:ext cx="2209800" cy="76200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mtClean="0">
                <a:solidFill>
                  <a:schemeClr val="tx1"/>
                </a:solidFill>
              </a:rPr>
              <a:t>არასათანადო კვალიფიკაცია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0" y="4038600"/>
            <a:ext cx="1714500" cy="762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დიპლომამდელი, დიპლომისშემდგომი</a:t>
            </a:r>
            <a:endParaRPr lang="en-US" sz="1400" dirty="0"/>
          </a:p>
        </p:txBody>
      </p:sp>
      <p:sp>
        <p:nvSpPr>
          <p:cNvPr id="14" name="Rounded Rectangle 13"/>
          <p:cNvSpPr/>
          <p:nvPr/>
        </p:nvSpPr>
        <p:spPr>
          <a:xfrm>
            <a:off x="1828800" y="4038600"/>
            <a:ext cx="1371600" cy="762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smtClean="0"/>
              <a:t>უპგ</a:t>
            </a:r>
            <a:endParaRPr lang="en-US" sz="1600"/>
          </a:p>
        </p:txBody>
      </p:sp>
      <p:sp>
        <p:nvSpPr>
          <p:cNvPr id="15" name="Rounded Rectangle 14"/>
          <p:cNvSpPr/>
          <p:nvPr/>
        </p:nvSpPr>
        <p:spPr>
          <a:xfrm>
            <a:off x="0" y="5029200"/>
            <a:ext cx="1219200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smtClean="0"/>
              <a:t>კლინიკური ბაზები</a:t>
            </a:r>
            <a:endParaRPr lang="en-US" sz="1400"/>
          </a:p>
        </p:txBody>
      </p:sp>
      <p:sp>
        <p:nvSpPr>
          <p:cNvPr id="16" name="Rounded Rectangle 15"/>
          <p:cNvSpPr/>
          <p:nvPr/>
        </p:nvSpPr>
        <p:spPr>
          <a:xfrm>
            <a:off x="6172200" y="2438400"/>
            <a:ext cx="1828800" cy="533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mtClean="0"/>
              <a:t>ექთნები</a:t>
            </a:r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533400" y="5638800"/>
            <a:ext cx="1752600" cy="4572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ქართულენოვანი</a:t>
            </a:r>
          </a:p>
          <a:p>
            <a:pPr algn="ctr"/>
            <a:r>
              <a:rPr lang="ka-GE" sz="1400" dirty="0" smtClean="0"/>
              <a:t>ლიტერატურა</a:t>
            </a:r>
            <a:endParaRPr lang="en-US" sz="1400" dirty="0"/>
          </a:p>
        </p:txBody>
      </p:sp>
      <p:sp>
        <p:nvSpPr>
          <p:cNvPr id="18" name="Rounded Rectangle 17"/>
          <p:cNvSpPr/>
          <p:nvPr/>
        </p:nvSpPr>
        <p:spPr>
          <a:xfrm>
            <a:off x="3352800" y="4038600"/>
            <a:ext cx="1600200" cy="762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smtClean="0"/>
              <a:t>ფორმატი</a:t>
            </a:r>
            <a:r>
              <a:rPr lang="en-US" sz="1600" smtClean="0"/>
              <a:t>, </a:t>
            </a:r>
            <a:endParaRPr lang="ka-GE" sz="1600" smtClean="0"/>
          </a:p>
          <a:p>
            <a:pPr algn="ctr"/>
            <a:r>
              <a:rPr lang="ka-GE" sz="1600" smtClean="0"/>
              <a:t>ინსტრუმენტი</a:t>
            </a:r>
            <a:endParaRPr lang="en-US" sz="1600"/>
          </a:p>
        </p:txBody>
      </p:sp>
      <p:sp>
        <p:nvSpPr>
          <p:cNvPr id="19" name="Rounded Rectangle 18"/>
          <p:cNvSpPr/>
          <p:nvPr/>
        </p:nvSpPr>
        <p:spPr>
          <a:xfrm>
            <a:off x="5334000" y="4038600"/>
            <a:ext cx="1676400" cy="762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dirty="0" smtClean="0"/>
              <a:t>დიპლომისშემდგომი, უპგ - არარსებობა</a:t>
            </a:r>
            <a:endParaRPr lang="en-US" sz="1600" dirty="0"/>
          </a:p>
        </p:txBody>
      </p:sp>
      <p:sp>
        <p:nvSpPr>
          <p:cNvPr id="20" name="Rounded Rectangle 19"/>
          <p:cNvSpPr/>
          <p:nvPr/>
        </p:nvSpPr>
        <p:spPr>
          <a:xfrm>
            <a:off x="1828800" y="5029200"/>
            <a:ext cx="1905000" cy="609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400" dirty="0" smtClean="0"/>
              <a:t>სტატუსი, </a:t>
            </a:r>
            <a:endParaRPr lang="en-US" sz="1400" dirty="0" smtClean="0"/>
          </a:p>
          <a:p>
            <a:pPr algn="ctr"/>
            <a:r>
              <a:rPr lang="ka-GE" sz="1400" dirty="0" smtClean="0"/>
              <a:t>მოტივაცია, </a:t>
            </a:r>
          </a:p>
          <a:p>
            <a:pPr algn="ctr"/>
            <a:r>
              <a:rPr lang="ka-GE" sz="1400" dirty="0" smtClean="0"/>
              <a:t>დაფინანსება</a:t>
            </a:r>
            <a:endParaRPr lang="en-US" sz="1400" dirty="0"/>
          </a:p>
        </p:txBody>
      </p:sp>
      <p:sp>
        <p:nvSpPr>
          <p:cNvPr id="21" name="Rounded Rectangle 20"/>
          <p:cNvSpPr/>
          <p:nvPr/>
        </p:nvSpPr>
        <p:spPr>
          <a:xfrm>
            <a:off x="5410200" y="3200400"/>
            <a:ext cx="1600200" cy="609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a-GE" smtClean="0"/>
              <a:t>განათლება</a:t>
            </a:r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7239000" y="4038600"/>
            <a:ext cx="1676400" cy="762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a-GE" smtClean="0"/>
              <a:t>არარსებობა</a:t>
            </a:r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7391400" y="3200400"/>
            <a:ext cx="1371600" cy="609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mtClean="0"/>
              <a:t>შეფასება</a:t>
            </a:r>
            <a:endParaRPr lang="en-US"/>
          </a:p>
        </p:txBody>
      </p:sp>
      <p:sp>
        <p:nvSpPr>
          <p:cNvPr id="24" name="Down Arrow 23"/>
          <p:cNvSpPr/>
          <p:nvPr/>
        </p:nvSpPr>
        <p:spPr>
          <a:xfrm>
            <a:off x="2057400" y="2971800"/>
            <a:ext cx="3048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Down Arrow 24"/>
          <p:cNvSpPr/>
          <p:nvPr/>
        </p:nvSpPr>
        <p:spPr>
          <a:xfrm>
            <a:off x="3581400" y="2971800"/>
            <a:ext cx="3048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Down Arrow 25"/>
          <p:cNvSpPr/>
          <p:nvPr/>
        </p:nvSpPr>
        <p:spPr>
          <a:xfrm>
            <a:off x="6324600" y="2971800"/>
            <a:ext cx="3048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wn Arrow 26"/>
          <p:cNvSpPr/>
          <p:nvPr/>
        </p:nvSpPr>
        <p:spPr>
          <a:xfrm>
            <a:off x="7620000" y="2971800"/>
            <a:ext cx="3048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>
            <a:off x="4038600" y="3810000"/>
            <a:ext cx="3048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own Arrow 28"/>
          <p:cNvSpPr/>
          <p:nvPr/>
        </p:nvSpPr>
        <p:spPr>
          <a:xfrm>
            <a:off x="5943600" y="3810000"/>
            <a:ext cx="3048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Down Arrow 29"/>
          <p:cNvSpPr/>
          <p:nvPr/>
        </p:nvSpPr>
        <p:spPr>
          <a:xfrm>
            <a:off x="7924800" y="3810000"/>
            <a:ext cx="3048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Down Arrow 30"/>
          <p:cNvSpPr/>
          <p:nvPr/>
        </p:nvSpPr>
        <p:spPr>
          <a:xfrm>
            <a:off x="2133600" y="3810000"/>
            <a:ext cx="3048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Down Arrow 31"/>
          <p:cNvSpPr/>
          <p:nvPr/>
        </p:nvSpPr>
        <p:spPr>
          <a:xfrm>
            <a:off x="990600" y="3810000"/>
            <a:ext cx="3048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Down Arrow 32"/>
          <p:cNvSpPr/>
          <p:nvPr/>
        </p:nvSpPr>
        <p:spPr>
          <a:xfrm>
            <a:off x="533400" y="4800600"/>
            <a:ext cx="3048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Down Arrow 33"/>
          <p:cNvSpPr/>
          <p:nvPr/>
        </p:nvSpPr>
        <p:spPr>
          <a:xfrm>
            <a:off x="2286000" y="4800600"/>
            <a:ext cx="3048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Down Arrow 34"/>
          <p:cNvSpPr/>
          <p:nvPr/>
        </p:nvSpPr>
        <p:spPr>
          <a:xfrm>
            <a:off x="1219200" y="4800600"/>
            <a:ext cx="3048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5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</TotalTime>
  <Words>699</Words>
  <Application>Microsoft Office PowerPoint</Application>
  <PresentationFormat>On-screen Show (4:3)</PresentationFormat>
  <Paragraphs>291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Natia Nogaideli</cp:lastModifiedBy>
  <cp:revision>36</cp:revision>
  <dcterms:created xsi:type="dcterms:W3CDTF">2018-09-15T07:58:23Z</dcterms:created>
  <dcterms:modified xsi:type="dcterms:W3CDTF">2018-10-02T16:09:21Z</dcterms:modified>
</cp:coreProperties>
</file>