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3"/>
  </p:notesMasterIdLst>
  <p:handoutMasterIdLst>
    <p:handoutMasterId r:id="rId34"/>
  </p:handoutMasterIdLst>
  <p:sldIdLst>
    <p:sldId id="256" r:id="rId2"/>
    <p:sldId id="301" r:id="rId3"/>
    <p:sldId id="290" r:id="rId4"/>
    <p:sldId id="258" r:id="rId5"/>
    <p:sldId id="259" r:id="rId6"/>
    <p:sldId id="265" r:id="rId7"/>
    <p:sldId id="292" r:id="rId8"/>
    <p:sldId id="261" r:id="rId9"/>
    <p:sldId id="272" r:id="rId10"/>
    <p:sldId id="289" r:id="rId11"/>
    <p:sldId id="295" r:id="rId12"/>
    <p:sldId id="285" r:id="rId13"/>
    <p:sldId id="281" r:id="rId14"/>
    <p:sldId id="268" r:id="rId15"/>
    <p:sldId id="270" r:id="rId16"/>
    <p:sldId id="269" r:id="rId17"/>
    <p:sldId id="267" r:id="rId18"/>
    <p:sldId id="266" r:id="rId19"/>
    <p:sldId id="297" r:id="rId20"/>
    <p:sldId id="298" r:id="rId21"/>
    <p:sldId id="275" r:id="rId22"/>
    <p:sldId id="264" r:id="rId23"/>
    <p:sldId id="279" r:id="rId24"/>
    <p:sldId id="309" r:id="rId25"/>
    <p:sldId id="302" r:id="rId26"/>
    <p:sldId id="304" r:id="rId27"/>
    <p:sldId id="306" r:id="rId28"/>
    <p:sldId id="305" r:id="rId29"/>
    <p:sldId id="303" r:id="rId30"/>
    <p:sldId id="282" r:id="rId31"/>
    <p:sldId id="299" r:id="rId32"/>
  </p:sldIdLst>
  <p:sldSz cx="10163175" cy="5716588"/>
  <p:notesSz cx="7010400" cy="9296400"/>
  <p:defaultTextStyle>
    <a:defPPr>
      <a:defRPr lang="en-US"/>
    </a:defPPr>
    <a:lvl1pPr marL="0" algn="l" defTabSz="762152" rtl="0" eaLnBrk="1" latinLnBrk="0" hangingPunct="1">
      <a:defRPr sz="1500" kern="1200">
        <a:solidFill>
          <a:schemeClr val="tx1"/>
        </a:solidFill>
        <a:latin typeface="+mn-lt"/>
        <a:ea typeface="+mn-ea"/>
        <a:cs typeface="+mn-cs"/>
      </a:defRPr>
    </a:lvl1pPr>
    <a:lvl2pPr marL="381076" algn="l" defTabSz="762152" rtl="0" eaLnBrk="1" latinLnBrk="0" hangingPunct="1">
      <a:defRPr sz="1500" kern="1200">
        <a:solidFill>
          <a:schemeClr val="tx1"/>
        </a:solidFill>
        <a:latin typeface="+mn-lt"/>
        <a:ea typeface="+mn-ea"/>
        <a:cs typeface="+mn-cs"/>
      </a:defRPr>
    </a:lvl2pPr>
    <a:lvl3pPr marL="762152" algn="l" defTabSz="762152" rtl="0" eaLnBrk="1" latinLnBrk="0" hangingPunct="1">
      <a:defRPr sz="1500" kern="1200">
        <a:solidFill>
          <a:schemeClr val="tx1"/>
        </a:solidFill>
        <a:latin typeface="+mn-lt"/>
        <a:ea typeface="+mn-ea"/>
        <a:cs typeface="+mn-cs"/>
      </a:defRPr>
    </a:lvl3pPr>
    <a:lvl4pPr marL="1143229" algn="l" defTabSz="762152" rtl="0" eaLnBrk="1" latinLnBrk="0" hangingPunct="1">
      <a:defRPr sz="1500" kern="1200">
        <a:solidFill>
          <a:schemeClr val="tx1"/>
        </a:solidFill>
        <a:latin typeface="+mn-lt"/>
        <a:ea typeface="+mn-ea"/>
        <a:cs typeface="+mn-cs"/>
      </a:defRPr>
    </a:lvl4pPr>
    <a:lvl5pPr marL="1524305" algn="l" defTabSz="762152" rtl="0" eaLnBrk="1" latinLnBrk="0" hangingPunct="1">
      <a:defRPr sz="1500" kern="1200">
        <a:solidFill>
          <a:schemeClr val="tx1"/>
        </a:solidFill>
        <a:latin typeface="+mn-lt"/>
        <a:ea typeface="+mn-ea"/>
        <a:cs typeface="+mn-cs"/>
      </a:defRPr>
    </a:lvl5pPr>
    <a:lvl6pPr marL="1905381" algn="l" defTabSz="762152" rtl="0" eaLnBrk="1" latinLnBrk="0" hangingPunct="1">
      <a:defRPr sz="1500" kern="1200">
        <a:solidFill>
          <a:schemeClr val="tx1"/>
        </a:solidFill>
        <a:latin typeface="+mn-lt"/>
        <a:ea typeface="+mn-ea"/>
        <a:cs typeface="+mn-cs"/>
      </a:defRPr>
    </a:lvl6pPr>
    <a:lvl7pPr marL="2286457" algn="l" defTabSz="762152" rtl="0" eaLnBrk="1" latinLnBrk="0" hangingPunct="1">
      <a:defRPr sz="1500" kern="1200">
        <a:solidFill>
          <a:schemeClr val="tx1"/>
        </a:solidFill>
        <a:latin typeface="+mn-lt"/>
        <a:ea typeface="+mn-ea"/>
        <a:cs typeface="+mn-cs"/>
      </a:defRPr>
    </a:lvl7pPr>
    <a:lvl8pPr marL="2667533" algn="l" defTabSz="762152" rtl="0" eaLnBrk="1" latinLnBrk="0" hangingPunct="1">
      <a:defRPr sz="1500" kern="1200">
        <a:solidFill>
          <a:schemeClr val="tx1"/>
        </a:solidFill>
        <a:latin typeface="+mn-lt"/>
        <a:ea typeface="+mn-ea"/>
        <a:cs typeface="+mn-cs"/>
      </a:defRPr>
    </a:lvl8pPr>
    <a:lvl9pPr marL="3048610" algn="l" defTabSz="762152" rtl="0" eaLnBrk="1" latinLnBrk="0" hangingPunct="1">
      <a:defRPr sz="15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B73295-2563-0C4D-9443-936F2259D7E7}">
          <p14:sldIdLst>
            <p14:sldId id="256"/>
            <p14:sldId id="301"/>
            <p14:sldId id="290"/>
            <p14:sldId id="258"/>
            <p14:sldId id="259"/>
            <p14:sldId id="265"/>
            <p14:sldId id="292"/>
            <p14:sldId id="261"/>
            <p14:sldId id="272"/>
            <p14:sldId id="289"/>
            <p14:sldId id="295"/>
            <p14:sldId id="285"/>
            <p14:sldId id="281"/>
            <p14:sldId id="268"/>
            <p14:sldId id="270"/>
            <p14:sldId id="269"/>
            <p14:sldId id="267"/>
            <p14:sldId id="266"/>
            <p14:sldId id="297"/>
            <p14:sldId id="298"/>
            <p14:sldId id="275"/>
            <p14:sldId id="264"/>
            <p14:sldId id="279"/>
            <p14:sldId id="309"/>
            <p14:sldId id="302"/>
            <p14:sldId id="304"/>
            <p14:sldId id="306"/>
            <p14:sldId id="305"/>
            <p14:sldId id="303"/>
            <p14:sldId id="282"/>
            <p14:sldId id="29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BCDE3"/>
    <a:srgbClr val="898989"/>
    <a:srgbClr val="0053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5107" autoAdjust="0"/>
  </p:normalViewPr>
  <p:slideViewPr>
    <p:cSldViewPr snapToGrid="0" snapToObjects="1">
      <p:cViewPr varScale="1">
        <p:scale>
          <a:sx n="101" d="100"/>
          <a:sy n="101" d="100"/>
        </p:scale>
        <p:origin x="629" y="77"/>
      </p:cViewPr>
      <p:guideLst/>
    </p:cSldViewPr>
  </p:slideViewPr>
  <p:notesTextViewPr>
    <p:cViewPr>
      <p:scale>
        <a:sx n="1" d="1"/>
        <a:sy n="1" d="1"/>
      </p:scale>
      <p:origin x="0" y="0"/>
    </p:cViewPr>
  </p:notesTextViewPr>
  <p:sorterViewPr>
    <p:cViewPr>
      <p:scale>
        <a:sx n="110" d="100"/>
        <a:sy n="110" d="100"/>
      </p:scale>
      <p:origin x="0" y="-66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Sheet2!$B$1</c:f>
              <c:strCache>
                <c:ptCount val="1"/>
                <c:pt idx="0">
                  <c:v>Patients Enrolled</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Sheet2!$A$2:$A$22</c:f>
              <c:numCache>
                <c:formatCode>[$-409]mmm\-yy;@</c:formatCode>
                <c:ptCount val="21"/>
                <c:pt idx="0">
                  <c:v>42095</c:v>
                </c:pt>
                <c:pt idx="1">
                  <c:v>42125</c:v>
                </c:pt>
                <c:pt idx="2">
                  <c:v>42156</c:v>
                </c:pt>
                <c:pt idx="3">
                  <c:v>42186</c:v>
                </c:pt>
                <c:pt idx="4">
                  <c:v>42217</c:v>
                </c:pt>
                <c:pt idx="5">
                  <c:v>42248</c:v>
                </c:pt>
                <c:pt idx="6">
                  <c:v>42278</c:v>
                </c:pt>
                <c:pt idx="7">
                  <c:v>42309</c:v>
                </c:pt>
                <c:pt idx="8">
                  <c:v>42339</c:v>
                </c:pt>
                <c:pt idx="9">
                  <c:v>42370</c:v>
                </c:pt>
                <c:pt idx="10">
                  <c:v>42401</c:v>
                </c:pt>
                <c:pt idx="11">
                  <c:v>42430</c:v>
                </c:pt>
                <c:pt idx="12">
                  <c:v>42461</c:v>
                </c:pt>
                <c:pt idx="13">
                  <c:v>42491</c:v>
                </c:pt>
                <c:pt idx="14">
                  <c:v>42522</c:v>
                </c:pt>
                <c:pt idx="15">
                  <c:v>42552</c:v>
                </c:pt>
                <c:pt idx="16">
                  <c:v>42583</c:v>
                </c:pt>
                <c:pt idx="17">
                  <c:v>42614</c:v>
                </c:pt>
                <c:pt idx="18">
                  <c:v>42644</c:v>
                </c:pt>
                <c:pt idx="19">
                  <c:v>42675</c:v>
                </c:pt>
                <c:pt idx="20">
                  <c:v>42705</c:v>
                </c:pt>
              </c:numCache>
            </c:numRef>
          </c:cat>
          <c:val>
            <c:numRef>
              <c:f>Sheet2!$B$2:$B$22</c:f>
              <c:numCache>
                <c:formatCode>General</c:formatCode>
                <c:ptCount val="21"/>
                <c:pt idx="0">
                  <c:v>2</c:v>
                </c:pt>
                <c:pt idx="1">
                  <c:v>561</c:v>
                </c:pt>
                <c:pt idx="2">
                  <c:v>1510</c:v>
                </c:pt>
                <c:pt idx="3">
                  <c:v>2996</c:v>
                </c:pt>
                <c:pt idx="4">
                  <c:v>3662</c:v>
                </c:pt>
                <c:pt idx="5">
                  <c:v>4278</c:v>
                </c:pt>
                <c:pt idx="6">
                  <c:v>5232</c:v>
                </c:pt>
                <c:pt idx="7">
                  <c:v>5839</c:v>
                </c:pt>
                <c:pt idx="8">
                  <c:v>6412</c:v>
                </c:pt>
                <c:pt idx="9">
                  <c:v>6712</c:v>
                </c:pt>
                <c:pt idx="10">
                  <c:v>7431</c:v>
                </c:pt>
                <c:pt idx="11">
                  <c:v>8457</c:v>
                </c:pt>
                <c:pt idx="12">
                  <c:v>9615</c:v>
                </c:pt>
                <c:pt idx="13">
                  <c:v>10401</c:v>
                </c:pt>
                <c:pt idx="14">
                  <c:v>12931</c:v>
                </c:pt>
                <c:pt idx="15">
                  <c:v>17620</c:v>
                </c:pt>
                <c:pt idx="16">
                  <c:v>22316</c:v>
                </c:pt>
                <c:pt idx="17">
                  <c:v>25934</c:v>
                </c:pt>
                <c:pt idx="18">
                  <c:v>28250</c:v>
                </c:pt>
                <c:pt idx="19">
                  <c:v>29580</c:v>
                </c:pt>
                <c:pt idx="20">
                  <c:v>30276</c:v>
                </c:pt>
              </c:numCache>
            </c:numRef>
          </c:val>
          <c:smooth val="0"/>
          <c:extLst xmlns:c16r2="http://schemas.microsoft.com/office/drawing/2015/06/chart">
            <c:ext xmlns:c16="http://schemas.microsoft.com/office/drawing/2014/chart" uri="{C3380CC4-5D6E-409C-BE32-E72D297353CC}">
              <c16:uniqueId val="{00000000-5555-4050-B3C3-E5082D74F9D1}"/>
            </c:ext>
          </c:extLst>
        </c:ser>
        <c:dLbls>
          <c:showLegendKey val="0"/>
          <c:showVal val="0"/>
          <c:showCatName val="0"/>
          <c:showSerName val="0"/>
          <c:showPercent val="0"/>
          <c:showBubbleSize val="0"/>
        </c:dLbls>
        <c:smooth val="0"/>
        <c:axId val="140270800"/>
        <c:axId val="175471768"/>
      </c:lineChart>
      <c:dateAx>
        <c:axId val="140270800"/>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baseline="0"/>
                  <a:t>Month of Registration</a:t>
                </a:r>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409]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5471768"/>
        <c:crosses val="autoZero"/>
        <c:auto val="1"/>
        <c:lblOffset val="100"/>
        <c:baseTimeUnit val="months"/>
      </c:dateAx>
      <c:valAx>
        <c:axId val="175471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baseline="0"/>
                  <a:t>Cumulative Patients Registered</a:t>
                </a:r>
              </a:p>
            </c:rich>
          </c:tx>
          <c:layout>
            <c:manualLayout>
              <c:xMode val="edge"/>
              <c:yMode val="edge"/>
              <c:x val="6.2656641604010022E-3"/>
              <c:y val="0.15102991279849776"/>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0270800"/>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Patients Enrolled</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dLbl>
              <c:idx val="15"/>
              <c:layout>
                <c:manualLayout>
                  <c:x val="-2.5898223938427722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15-4127-A150-BB53CE81EAF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Sheet1!$A$2:$A$22</c:f>
              <c:numCache>
                <c:formatCode>[$-409]mmm\-yy;@</c:formatCode>
                <c:ptCount val="21"/>
                <c:pt idx="0">
                  <c:v>42095</c:v>
                </c:pt>
                <c:pt idx="1">
                  <c:v>42125</c:v>
                </c:pt>
                <c:pt idx="2">
                  <c:v>42156</c:v>
                </c:pt>
                <c:pt idx="3">
                  <c:v>42186</c:v>
                </c:pt>
                <c:pt idx="4">
                  <c:v>42217</c:v>
                </c:pt>
                <c:pt idx="5">
                  <c:v>42248</c:v>
                </c:pt>
                <c:pt idx="6">
                  <c:v>42278</c:v>
                </c:pt>
                <c:pt idx="7">
                  <c:v>42309</c:v>
                </c:pt>
                <c:pt idx="8">
                  <c:v>42339</c:v>
                </c:pt>
                <c:pt idx="9">
                  <c:v>42370</c:v>
                </c:pt>
                <c:pt idx="10">
                  <c:v>42401</c:v>
                </c:pt>
                <c:pt idx="11">
                  <c:v>42430</c:v>
                </c:pt>
                <c:pt idx="12">
                  <c:v>42461</c:v>
                </c:pt>
                <c:pt idx="13">
                  <c:v>42491</c:v>
                </c:pt>
                <c:pt idx="14">
                  <c:v>42522</c:v>
                </c:pt>
                <c:pt idx="15">
                  <c:v>42552</c:v>
                </c:pt>
                <c:pt idx="16">
                  <c:v>42583</c:v>
                </c:pt>
                <c:pt idx="17">
                  <c:v>42614</c:v>
                </c:pt>
                <c:pt idx="18">
                  <c:v>42644</c:v>
                </c:pt>
                <c:pt idx="19">
                  <c:v>42675</c:v>
                </c:pt>
                <c:pt idx="20">
                  <c:v>42705</c:v>
                </c:pt>
              </c:numCache>
            </c:numRef>
          </c:cat>
          <c:val>
            <c:numRef>
              <c:f>Sheet1!$B$2:$B$22</c:f>
              <c:numCache>
                <c:formatCode>General</c:formatCode>
                <c:ptCount val="21"/>
                <c:pt idx="0">
                  <c:v>2</c:v>
                </c:pt>
                <c:pt idx="1">
                  <c:v>559</c:v>
                </c:pt>
                <c:pt idx="2">
                  <c:v>949</c:v>
                </c:pt>
                <c:pt idx="3">
                  <c:v>1486</c:v>
                </c:pt>
                <c:pt idx="4">
                  <c:v>666</c:v>
                </c:pt>
                <c:pt idx="5">
                  <c:v>616</c:v>
                </c:pt>
                <c:pt idx="6">
                  <c:v>954</c:v>
                </c:pt>
                <c:pt idx="7">
                  <c:v>607</c:v>
                </c:pt>
                <c:pt idx="8">
                  <c:v>573</c:v>
                </c:pt>
                <c:pt idx="9">
                  <c:v>300</c:v>
                </c:pt>
                <c:pt idx="10">
                  <c:v>719</c:v>
                </c:pt>
                <c:pt idx="11">
                  <c:v>1026</c:v>
                </c:pt>
                <c:pt idx="12">
                  <c:v>1158</c:v>
                </c:pt>
                <c:pt idx="13">
                  <c:v>786</c:v>
                </c:pt>
                <c:pt idx="14">
                  <c:v>2530</c:v>
                </c:pt>
                <c:pt idx="15">
                  <c:v>4689</c:v>
                </c:pt>
                <c:pt idx="16">
                  <c:v>4696</c:v>
                </c:pt>
                <c:pt idx="17">
                  <c:v>3618</c:v>
                </c:pt>
                <c:pt idx="18">
                  <c:v>2316</c:v>
                </c:pt>
                <c:pt idx="19">
                  <c:v>1330</c:v>
                </c:pt>
                <c:pt idx="20">
                  <c:v>696</c:v>
                </c:pt>
              </c:numCache>
            </c:numRef>
          </c:val>
          <c:extLst xmlns:c16r2="http://schemas.microsoft.com/office/drawing/2015/06/chart">
            <c:ext xmlns:c16="http://schemas.microsoft.com/office/drawing/2014/chart" uri="{C3380CC4-5D6E-409C-BE32-E72D297353CC}">
              <c16:uniqueId val="{00000000-D615-4127-A150-BB53CE81EAFA}"/>
            </c:ext>
          </c:extLst>
        </c:ser>
        <c:dLbls>
          <c:showLegendKey val="0"/>
          <c:showVal val="0"/>
          <c:showCatName val="0"/>
          <c:showSerName val="0"/>
          <c:showPercent val="0"/>
          <c:showBubbleSize val="0"/>
        </c:dLbls>
        <c:gapWidth val="50"/>
        <c:overlap val="-24"/>
        <c:axId val="175472552"/>
        <c:axId val="175472944"/>
      </c:barChart>
      <c:dateAx>
        <c:axId val="175472552"/>
        <c:scaling>
          <c:orientation val="minMax"/>
        </c:scaling>
        <c:delete val="0"/>
        <c:axPos val="b"/>
        <c:title>
          <c:tx>
            <c:rich>
              <a:bodyPr rot="0" spcFirstLastPara="1" vertOverflow="ellipsis" vert="horz" wrap="square" anchor="ctr" anchorCtr="1"/>
              <a:lstStyle/>
              <a:p>
                <a:pPr>
                  <a:defRPr sz="1800" b="1" i="0" u="none" strike="noStrike" kern="1200" cap="none" baseline="0">
                    <a:solidFill>
                      <a:schemeClr val="tx1">
                        <a:lumMod val="50000"/>
                        <a:lumOff val="50000"/>
                      </a:schemeClr>
                    </a:solidFill>
                    <a:latin typeface="+mn-lt"/>
                    <a:ea typeface="+mn-ea"/>
                    <a:cs typeface="+mn-cs"/>
                  </a:defRPr>
                </a:pPr>
                <a:r>
                  <a:rPr lang="en-US" sz="1800" b="1" cap="none" baseline="0"/>
                  <a:t>Month of Registration</a:t>
                </a:r>
              </a:p>
            </c:rich>
          </c:tx>
          <c:layout/>
          <c:overlay val="0"/>
          <c:spPr>
            <a:noFill/>
            <a:ln>
              <a:noFill/>
            </a:ln>
            <a:effectLst/>
          </c:spPr>
          <c:txPr>
            <a:bodyPr rot="0" spcFirstLastPara="1" vertOverflow="ellipsis" vert="horz" wrap="square" anchor="ctr" anchorCtr="1"/>
            <a:lstStyle/>
            <a:p>
              <a:pPr>
                <a:defRPr sz="1800" b="1" i="0" u="none" strike="noStrike" kern="1200" cap="none" baseline="0">
                  <a:solidFill>
                    <a:schemeClr val="tx1">
                      <a:lumMod val="50000"/>
                      <a:lumOff val="50000"/>
                    </a:schemeClr>
                  </a:solidFill>
                  <a:latin typeface="+mn-lt"/>
                  <a:ea typeface="+mn-ea"/>
                  <a:cs typeface="+mn-cs"/>
                </a:defRPr>
              </a:pPr>
              <a:endParaRPr lang="en-US"/>
            </a:p>
          </c:txPr>
        </c:title>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en-US"/>
          </a:p>
        </c:txPr>
        <c:crossAx val="175472944"/>
        <c:crosses val="autoZero"/>
        <c:auto val="1"/>
        <c:lblOffset val="100"/>
        <c:baseTimeUnit val="months"/>
      </c:dateAx>
      <c:valAx>
        <c:axId val="175472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cap="all" baseline="0">
                    <a:solidFill>
                      <a:schemeClr val="tx1">
                        <a:lumMod val="50000"/>
                        <a:lumOff val="50000"/>
                      </a:schemeClr>
                    </a:solidFill>
                    <a:latin typeface="+mn-lt"/>
                    <a:ea typeface="+mn-ea"/>
                    <a:cs typeface="+mn-cs"/>
                  </a:defRPr>
                </a:pPr>
                <a:r>
                  <a:rPr lang="en-US" sz="1800" b="1" cap="none" baseline="0" dirty="0"/>
                  <a:t>Number of Patients Registered</a:t>
                </a:r>
              </a:p>
            </c:rich>
          </c:tx>
          <c:layout>
            <c:manualLayout>
              <c:xMode val="edge"/>
              <c:yMode val="edge"/>
              <c:x val="1.1618574220603207E-2"/>
              <c:y val="0.23396742132138657"/>
            </c:manualLayout>
          </c:layout>
          <c:overlay val="0"/>
          <c:spPr>
            <a:noFill/>
            <a:ln>
              <a:noFill/>
            </a:ln>
            <a:effectLst/>
          </c:spPr>
          <c:txPr>
            <a:bodyPr rot="-5400000" spcFirstLastPara="1" vertOverflow="ellipsis" vert="horz" wrap="square" anchor="ctr" anchorCtr="1"/>
            <a:lstStyle/>
            <a:p>
              <a:pPr>
                <a:defRPr sz="1800" b="1"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n-US"/>
          </a:p>
        </c:txPr>
        <c:crossAx val="175472552"/>
        <c:crosses val="autoZero"/>
        <c:crossBetween val="between"/>
      </c:valAx>
      <c:spPr>
        <a:solidFill>
          <a:sysClr val="window" lastClr="FFFFFF"/>
        </a:solid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'Cirrhosis by Month'!$B$1</c:f>
              <c:strCache>
                <c:ptCount val="1"/>
                <c:pt idx="0">
                  <c:v>Cirrhotic</c:v>
                </c:pt>
              </c:strCache>
            </c:strRef>
          </c:tx>
          <c:spPr>
            <a:solidFill>
              <a:schemeClr val="accent1"/>
            </a:solidFill>
            <a:ln>
              <a:noFill/>
            </a:ln>
            <a:effectLst/>
          </c:spPr>
          <c:invertIfNegative val="0"/>
          <c:cat>
            <c:numRef>
              <c:f>'Cirrhosis by Month'!$A$2:$A$22</c:f>
              <c:numCache>
                <c:formatCode>[$-409]mmm\-yy;@</c:formatCode>
                <c:ptCount val="21"/>
                <c:pt idx="0">
                  <c:v>42095</c:v>
                </c:pt>
                <c:pt idx="1">
                  <c:v>42125</c:v>
                </c:pt>
                <c:pt idx="2">
                  <c:v>42156</c:v>
                </c:pt>
                <c:pt idx="3">
                  <c:v>42186</c:v>
                </c:pt>
                <c:pt idx="4">
                  <c:v>42217</c:v>
                </c:pt>
                <c:pt idx="5">
                  <c:v>42248</c:v>
                </c:pt>
                <c:pt idx="6">
                  <c:v>42278</c:v>
                </c:pt>
                <c:pt idx="7">
                  <c:v>42309</c:v>
                </c:pt>
                <c:pt idx="8">
                  <c:v>42339</c:v>
                </c:pt>
                <c:pt idx="9">
                  <c:v>42370</c:v>
                </c:pt>
                <c:pt idx="10">
                  <c:v>42401</c:v>
                </c:pt>
                <c:pt idx="11">
                  <c:v>42430</c:v>
                </c:pt>
                <c:pt idx="12">
                  <c:v>42461</c:v>
                </c:pt>
                <c:pt idx="13">
                  <c:v>42491</c:v>
                </c:pt>
                <c:pt idx="14">
                  <c:v>42522</c:v>
                </c:pt>
                <c:pt idx="15">
                  <c:v>42552</c:v>
                </c:pt>
                <c:pt idx="16">
                  <c:v>42583</c:v>
                </c:pt>
                <c:pt idx="17">
                  <c:v>42614</c:v>
                </c:pt>
                <c:pt idx="18">
                  <c:v>42644</c:v>
                </c:pt>
                <c:pt idx="19">
                  <c:v>42675</c:v>
                </c:pt>
                <c:pt idx="20">
                  <c:v>42705</c:v>
                </c:pt>
              </c:numCache>
            </c:numRef>
          </c:cat>
          <c:val>
            <c:numRef>
              <c:f>'Cirrhosis by Month'!$B$3:$B$22</c:f>
              <c:numCache>
                <c:formatCode>General</c:formatCode>
                <c:ptCount val="20"/>
                <c:pt idx="0">
                  <c:v>453</c:v>
                </c:pt>
                <c:pt idx="1">
                  <c:v>700</c:v>
                </c:pt>
                <c:pt idx="2">
                  <c:v>956</c:v>
                </c:pt>
                <c:pt idx="3">
                  <c:v>356</c:v>
                </c:pt>
                <c:pt idx="4">
                  <c:v>321</c:v>
                </c:pt>
                <c:pt idx="5">
                  <c:v>474</c:v>
                </c:pt>
                <c:pt idx="6">
                  <c:v>308</c:v>
                </c:pt>
                <c:pt idx="7">
                  <c:v>264</c:v>
                </c:pt>
                <c:pt idx="8">
                  <c:v>147</c:v>
                </c:pt>
                <c:pt idx="9">
                  <c:v>352</c:v>
                </c:pt>
                <c:pt idx="10">
                  <c:v>489</c:v>
                </c:pt>
                <c:pt idx="11">
                  <c:v>531</c:v>
                </c:pt>
                <c:pt idx="12">
                  <c:v>295</c:v>
                </c:pt>
                <c:pt idx="13">
                  <c:v>506</c:v>
                </c:pt>
                <c:pt idx="14">
                  <c:v>399</c:v>
                </c:pt>
                <c:pt idx="15">
                  <c:v>310</c:v>
                </c:pt>
                <c:pt idx="16">
                  <c:v>282</c:v>
                </c:pt>
                <c:pt idx="17">
                  <c:v>210</c:v>
                </c:pt>
                <c:pt idx="18">
                  <c:v>164</c:v>
                </c:pt>
                <c:pt idx="19">
                  <c:v>62</c:v>
                </c:pt>
              </c:numCache>
            </c:numRef>
          </c:val>
          <c:extLst xmlns:c16r2="http://schemas.microsoft.com/office/drawing/2015/06/chart">
            <c:ext xmlns:c16="http://schemas.microsoft.com/office/drawing/2014/chart" uri="{C3380CC4-5D6E-409C-BE32-E72D297353CC}">
              <c16:uniqueId val="{00000000-6B1E-43FB-9D47-F66E9F3BBEA6}"/>
            </c:ext>
          </c:extLst>
        </c:ser>
        <c:ser>
          <c:idx val="1"/>
          <c:order val="1"/>
          <c:tx>
            <c:strRef>
              <c:f>'Cirrhosis by Month'!$C$1</c:f>
              <c:strCache>
                <c:ptCount val="1"/>
                <c:pt idx="0">
                  <c:v>Non-Cirrhotic</c:v>
                </c:pt>
              </c:strCache>
            </c:strRef>
          </c:tx>
          <c:spPr>
            <a:solidFill>
              <a:schemeClr val="accent2"/>
            </a:solidFill>
            <a:ln>
              <a:noFill/>
            </a:ln>
            <a:effectLst/>
          </c:spPr>
          <c:invertIfNegative val="0"/>
          <c:cat>
            <c:numRef>
              <c:f>'Cirrhosis by Month'!$A$2:$A$22</c:f>
              <c:numCache>
                <c:formatCode>[$-409]mmm\-yy;@</c:formatCode>
                <c:ptCount val="21"/>
                <c:pt idx="0">
                  <c:v>42095</c:v>
                </c:pt>
                <c:pt idx="1">
                  <c:v>42125</c:v>
                </c:pt>
                <c:pt idx="2">
                  <c:v>42156</c:v>
                </c:pt>
                <c:pt idx="3">
                  <c:v>42186</c:v>
                </c:pt>
                <c:pt idx="4">
                  <c:v>42217</c:v>
                </c:pt>
                <c:pt idx="5">
                  <c:v>42248</c:v>
                </c:pt>
                <c:pt idx="6">
                  <c:v>42278</c:v>
                </c:pt>
                <c:pt idx="7">
                  <c:v>42309</c:v>
                </c:pt>
                <c:pt idx="8">
                  <c:v>42339</c:v>
                </c:pt>
                <c:pt idx="9">
                  <c:v>42370</c:v>
                </c:pt>
                <c:pt idx="10">
                  <c:v>42401</c:v>
                </c:pt>
                <c:pt idx="11">
                  <c:v>42430</c:v>
                </c:pt>
                <c:pt idx="12">
                  <c:v>42461</c:v>
                </c:pt>
                <c:pt idx="13">
                  <c:v>42491</c:v>
                </c:pt>
                <c:pt idx="14">
                  <c:v>42522</c:v>
                </c:pt>
                <c:pt idx="15">
                  <c:v>42552</c:v>
                </c:pt>
                <c:pt idx="16">
                  <c:v>42583</c:v>
                </c:pt>
                <c:pt idx="17">
                  <c:v>42614</c:v>
                </c:pt>
                <c:pt idx="18">
                  <c:v>42644</c:v>
                </c:pt>
                <c:pt idx="19">
                  <c:v>42675</c:v>
                </c:pt>
                <c:pt idx="20">
                  <c:v>42705</c:v>
                </c:pt>
              </c:numCache>
            </c:numRef>
          </c:cat>
          <c:val>
            <c:numRef>
              <c:f>'Cirrhosis by Month'!$C$2:$C$22</c:f>
              <c:numCache>
                <c:formatCode>General</c:formatCode>
                <c:ptCount val="21"/>
                <c:pt idx="0">
                  <c:v>2</c:v>
                </c:pt>
                <c:pt idx="1">
                  <c:v>106</c:v>
                </c:pt>
                <c:pt idx="2">
                  <c:v>249</c:v>
                </c:pt>
                <c:pt idx="3">
                  <c:v>530</c:v>
                </c:pt>
                <c:pt idx="4">
                  <c:v>310</c:v>
                </c:pt>
                <c:pt idx="5">
                  <c:v>295</c:v>
                </c:pt>
                <c:pt idx="6">
                  <c:v>480</c:v>
                </c:pt>
                <c:pt idx="7">
                  <c:v>299</c:v>
                </c:pt>
                <c:pt idx="8">
                  <c:v>309</c:v>
                </c:pt>
                <c:pt idx="9">
                  <c:v>153</c:v>
                </c:pt>
                <c:pt idx="10">
                  <c:v>367</c:v>
                </c:pt>
                <c:pt idx="11">
                  <c:v>537</c:v>
                </c:pt>
                <c:pt idx="12">
                  <c:v>626</c:v>
                </c:pt>
                <c:pt idx="13">
                  <c:v>490</c:v>
                </c:pt>
                <c:pt idx="14">
                  <c:v>2020</c:v>
                </c:pt>
                <c:pt idx="15">
                  <c:v>4287</c:v>
                </c:pt>
                <c:pt idx="16">
                  <c:v>4383</c:v>
                </c:pt>
                <c:pt idx="17">
                  <c:v>3326</c:v>
                </c:pt>
                <c:pt idx="18">
                  <c:v>2095</c:v>
                </c:pt>
                <c:pt idx="19">
                  <c:v>1153</c:v>
                </c:pt>
                <c:pt idx="20">
                  <c:v>615</c:v>
                </c:pt>
              </c:numCache>
            </c:numRef>
          </c:val>
          <c:extLst xmlns:c16r2="http://schemas.microsoft.com/office/drawing/2015/06/chart">
            <c:ext xmlns:c16="http://schemas.microsoft.com/office/drawing/2014/chart" uri="{C3380CC4-5D6E-409C-BE32-E72D297353CC}">
              <c16:uniqueId val="{00000001-6B1E-43FB-9D47-F66E9F3BBEA6}"/>
            </c:ext>
          </c:extLst>
        </c:ser>
        <c:dLbls>
          <c:showLegendKey val="0"/>
          <c:showVal val="0"/>
          <c:showCatName val="0"/>
          <c:showSerName val="0"/>
          <c:showPercent val="0"/>
          <c:showBubbleSize val="0"/>
        </c:dLbls>
        <c:gapWidth val="150"/>
        <c:overlap val="100"/>
        <c:axId val="175474120"/>
        <c:axId val="175474512"/>
      </c:barChart>
      <c:dateAx>
        <c:axId val="175474120"/>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baseline="0" dirty="0"/>
                  <a:t>Month of Registration</a:t>
                </a:r>
              </a:p>
            </c:rich>
          </c:tx>
          <c:layout>
            <c:manualLayout>
              <c:xMode val="edge"/>
              <c:yMode val="edge"/>
              <c:x val="0.39136332642243427"/>
              <c:y val="0.7615324433729633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5474512"/>
        <c:crosses val="autoZero"/>
        <c:auto val="1"/>
        <c:lblOffset val="100"/>
        <c:baseTimeUnit val="months"/>
      </c:dateAx>
      <c:valAx>
        <c:axId val="175474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baseline="0"/>
                  <a:t>Patients Registered</a:t>
                </a:r>
              </a:p>
            </c:rich>
          </c:tx>
          <c:layout>
            <c:manualLayout>
              <c:xMode val="edge"/>
              <c:yMode val="edge"/>
              <c:x val="7.5022911524594343E-3"/>
              <c:y val="0.24961673378157942"/>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54741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2318474546943E-2"/>
          <c:y val="3.0823813469531908E-2"/>
          <c:w val="0.83062155774736013"/>
          <c:h val="0.62523965488067568"/>
        </c:manualLayout>
      </c:layout>
      <c:barChart>
        <c:barDir val="col"/>
        <c:grouping val="clustered"/>
        <c:varyColors val="0"/>
        <c:ser>
          <c:idx val="0"/>
          <c:order val="0"/>
          <c:tx>
            <c:strRef>
              <c:f>Sheet1!$B$1</c:f>
              <c:strCache>
                <c:ptCount val="1"/>
                <c:pt idx="0">
                  <c:v>% screened</c:v>
                </c:pt>
              </c:strCache>
            </c:strRef>
          </c:tx>
          <c:spPr>
            <a:solidFill>
              <a:schemeClr val="accent1"/>
            </a:solidFill>
            <a:ln>
              <a:noFill/>
            </a:ln>
            <a:effectLst/>
          </c:spPr>
          <c:invertIfNegative val="0"/>
          <c:dLbls>
            <c:dLbl>
              <c:idx val="0"/>
              <c:layout/>
              <c:tx>
                <c:rich>
                  <a:bodyPr/>
                  <a:lstStyle/>
                  <a:p>
                    <a:fld id="{506F2F78-40FE-4266-9904-08754949529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
              <c:layout/>
              <c:tx>
                <c:rich>
                  <a:bodyPr/>
                  <a:lstStyle/>
                  <a:p>
                    <a:fld id="{D0BCD57E-6804-48C1-B857-8F38E3CFA41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D63570DF-0E75-4726-9939-B1951A5D430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EF97F9D7-E457-4CA9-9045-7ED2072ED77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
              <c:layout/>
              <c:tx>
                <c:rich>
                  <a:bodyPr/>
                  <a:lstStyle/>
                  <a:p>
                    <a:fld id="{9DF10038-89FC-444F-B643-6DA652E4258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
              <c:layout/>
              <c:tx>
                <c:rich>
                  <a:bodyPr/>
                  <a:lstStyle/>
                  <a:p>
                    <a:fld id="{87CF5FB6-CE84-40C1-BB2C-F161B2ACC65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
              <c:layout/>
              <c:tx>
                <c:rich>
                  <a:bodyPr/>
                  <a:lstStyle/>
                  <a:p>
                    <a:fld id="{4C35FFE7-29AF-46EF-97E6-68C76906408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
              <c:layout/>
              <c:tx>
                <c:rich>
                  <a:bodyPr/>
                  <a:lstStyle/>
                  <a:p>
                    <a:fld id="{8562E88B-5F0E-462E-9008-83481F3BB80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Lst>
            </c:dLbl>
            <c:dLbl>
              <c:idx val="9"/>
              <c:layout/>
              <c:tx>
                <c:rich>
                  <a:bodyPr/>
                  <a:lstStyle/>
                  <a:p>
                    <a:fld id="{3981E92C-564D-41A3-BDB3-D857670BA32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0"/>
              <c:layout/>
              <c:tx>
                <c:rich>
                  <a:bodyPr/>
                  <a:lstStyle/>
                  <a:p>
                    <a:fld id="{40ACE4A0-6D5C-4E6F-9E04-01FCE82B4FE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1"/>
              <c:layout/>
              <c:tx>
                <c:rich>
                  <a:bodyPr/>
                  <a:lstStyle/>
                  <a:p>
                    <a:fld id="{8554EF4C-55DD-4C12-AFC9-446F1C9FF51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2"/>
              <c:layout/>
              <c:tx>
                <c:rich>
                  <a:bodyPr/>
                  <a:lstStyle/>
                  <a:p>
                    <a:fld id="{55B65392-2768-4286-8924-F5B0DB31C48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3"/>
              <c:layout/>
              <c:tx>
                <c:rich>
                  <a:bodyPr/>
                  <a:lstStyle/>
                  <a:p>
                    <a:fld id="{B2EDE879-8430-4BDC-A38B-D5390C03D0E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4"/>
              <c:layout/>
              <c:tx>
                <c:rich>
                  <a:bodyPr/>
                  <a:lstStyle/>
                  <a:p>
                    <a:fld id="{2963271D-812B-473D-9486-986F1036B09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5"/>
              <c:layout/>
              <c:tx>
                <c:rich>
                  <a:bodyPr/>
                  <a:lstStyle/>
                  <a:p>
                    <a:fld id="{18605369-DD00-4E1F-8775-E71463E5ACD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6"/>
              <c:layout/>
              <c:tx>
                <c:rich>
                  <a:bodyPr/>
                  <a:lstStyle/>
                  <a:p>
                    <a:fld id="{5ED315DE-34EB-4E06-B377-5A4E8D80F0F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1-5*</c:v>
                </c:pt>
                <c:pt idx="1">
                  <c:v>6-11</c:v>
                </c:pt>
                <c:pt idx="2">
                  <c:v>12-17</c:v>
                </c:pt>
                <c:pt idx="3">
                  <c:v>18-29</c:v>
                </c:pt>
                <c:pt idx="4">
                  <c:v>30-39</c:v>
                </c:pt>
                <c:pt idx="5">
                  <c:v>40-49</c:v>
                </c:pt>
                <c:pt idx="6">
                  <c:v>50-59</c:v>
                </c:pt>
                <c:pt idx="7">
                  <c:v>60+</c:v>
                </c:pt>
                <c:pt idx="9">
                  <c:v>1-5*</c:v>
                </c:pt>
                <c:pt idx="10">
                  <c:v>6-11</c:v>
                </c:pt>
                <c:pt idx="11">
                  <c:v>12-17</c:v>
                </c:pt>
                <c:pt idx="12">
                  <c:v>18-29</c:v>
                </c:pt>
                <c:pt idx="13">
                  <c:v>30-39</c:v>
                </c:pt>
                <c:pt idx="14">
                  <c:v>40-49</c:v>
                </c:pt>
                <c:pt idx="15">
                  <c:v>50-59</c:v>
                </c:pt>
                <c:pt idx="16">
                  <c:v>60+</c:v>
                </c:pt>
              </c:strCache>
            </c:strRef>
          </c:cat>
          <c:val>
            <c:numRef>
              <c:f>Sheet1!$B$2:$B$18</c:f>
              <c:numCache>
                <c:formatCode>General</c:formatCode>
                <c:ptCount val="17"/>
                <c:pt idx="0">
                  <c:v>57.03</c:v>
                </c:pt>
                <c:pt idx="1">
                  <c:v>60.01</c:v>
                </c:pt>
                <c:pt idx="2">
                  <c:v>67.55</c:v>
                </c:pt>
                <c:pt idx="3">
                  <c:v>64.83</c:v>
                </c:pt>
                <c:pt idx="4">
                  <c:v>61.38</c:v>
                </c:pt>
                <c:pt idx="5">
                  <c:v>62.49</c:v>
                </c:pt>
                <c:pt idx="6">
                  <c:v>64.02</c:v>
                </c:pt>
                <c:pt idx="7">
                  <c:v>64.78</c:v>
                </c:pt>
                <c:pt idx="9">
                  <c:v>57.25</c:v>
                </c:pt>
                <c:pt idx="10">
                  <c:v>60.1</c:v>
                </c:pt>
                <c:pt idx="11">
                  <c:v>68.81</c:v>
                </c:pt>
                <c:pt idx="12">
                  <c:v>72</c:v>
                </c:pt>
                <c:pt idx="13">
                  <c:v>72.069999999999993</c:v>
                </c:pt>
                <c:pt idx="14">
                  <c:v>67.209999999999994</c:v>
                </c:pt>
                <c:pt idx="15">
                  <c:v>63.08</c:v>
                </c:pt>
                <c:pt idx="16">
                  <c:v>63.49</c:v>
                </c:pt>
              </c:numCache>
            </c:numRef>
          </c:val>
          <c:extLst xmlns:c16r2="http://schemas.microsoft.com/office/drawing/2015/06/chart">
            <c:ext xmlns:c16="http://schemas.microsoft.com/office/drawing/2014/chart" uri="{C3380CC4-5D6E-409C-BE32-E72D297353CC}">
              <c16:uniqueId val="{00000011-1DEE-42EE-9F2D-9188623C23FD}"/>
            </c:ext>
            <c:ext xmlns:c15="http://schemas.microsoft.com/office/drawing/2012/chart" uri="{02D57815-91ED-43cb-92C2-25804820EDAC}">
              <c15:datalabelsRange>
                <c15:f>Sheet1!$E$2:$E$18</c15:f>
                <c15:dlblRangeCache>
                  <c:ptCount val="17"/>
                  <c:pt idx="0">
                    <c:v>2401</c:v>
                  </c:pt>
                  <c:pt idx="1">
                    <c:v>1181</c:v>
                  </c:pt>
                  <c:pt idx="2">
                    <c:v>845</c:v>
                  </c:pt>
                  <c:pt idx="3">
                    <c:v>2913</c:v>
                  </c:pt>
                  <c:pt idx="4">
                    <c:v>1721</c:v>
                  </c:pt>
                  <c:pt idx="5">
                    <c:v>2069</c:v>
                  </c:pt>
                  <c:pt idx="6">
                    <c:v>3185</c:v>
                  </c:pt>
                  <c:pt idx="7">
                    <c:v>8422</c:v>
                  </c:pt>
                  <c:pt idx="9">
                    <c:v>1910</c:v>
                  </c:pt>
                  <c:pt idx="10">
                    <c:v>916</c:v>
                  </c:pt>
                  <c:pt idx="11">
                    <c:v>865</c:v>
                  </c:pt>
                  <c:pt idx="12">
                    <c:v>6444</c:v>
                  </c:pt>
                  <c:pt idx="13">
                    <c:v>4077</c:v>
                  </c:pt>
                  <c:pt idx="14">
                    <c:v>2046</c:v>
                  </c:pt>
                  <c:pt idx="15">
                    <c:v>2440</c:v>
                  </c:pt>
                  <c:pt idx="16">
                    <c:v>8629</c:v>
                  </c:pt>
                </c15:dlblRangeCache>
              </c15:datalabelsRange>
            </c:ext>
          </c:extLst>
        </c:ser>
        <c:dLbls>
          <c:showLegendKey val="0"/>
          <c:showVal val="1"/>
          <c:showCatName val="0"/>
          <c:showSerName val="0"/>
          <c:showPercent val="0"/>
          <c:showBubbleSize val="0"/>
        </c:dLbls>
        <c:gapWidth val="100"/>
        <c:overlap val="15"/>
        <c:axId val="175475296"/>
        <c:axId val="178489000"/>
      </c:barChart>
      <c:lineChart>
        <c:grouping val="standard"/>
        <c:varyColors val="0"/>
        <c:ser>
          <c:idx val="1"/>
          <c:order val="1"/>
          <c:tx>
            <c:strRef>
              <c:f>Sheet1!$D$1</c:f>
              <c:strCache>
                <c:ptCount val="1"/>
                <c:pt idx="0">
                  <c:v>% positive (inpatient)</c:v>
                </c:pt>
              </c:strCache>
            </c:strRef>
          </c:tx>
          <c:spPr>
            <a:ln w="57150" cap="rnd">
              <a:solidFill>
                <a:srgbClr val="FF0000"/>
              </a:solidFill>
              <a:round/>
            </a:ln>
            <a:effectLst/>
          </c:spPr>
          <c:marker>
            <c:symbol val="none"/>
          </c:marker>
          <c:dLbls>
            <c:delete val="1"/>
          </c:dLbls>
          <c:cat>
            <c:strRef>
              <c:f>Sheet1!$A$2:$A$18</c:f>
              <c:strCache>
                <c:ptCount val="17"/>
                <c:pt idx="0">
                  <c:v>1-5*</c:v>
                </c:pt>
                <c:pt idx="1">
                  <c:v>6-11</c:v>
                </c:pt>
                <c:pt idx="2">
                  <c:v>12-17</c:v>
                </c:pt>
                <c:pt idx="3">
                  <c:v>18-29</c:v>
                </c:pt>
                <c:pt idx="4">
                  <c:v>30-39</c:v>
                </c:pt>
                <c:pt idx="5">
                  <c:v>40-49</c:v>
                </c:pt>
                <c:pt idx="6">
                  <c:v>50-59</c:v>
                </c:pt>
                <c:pt idx="7">
                  <c:v>60+</c:v>
                </c:pt>
                <c:pt idx="9">
                  <c:v>1-5*</c:v>
                </c:pt>
                <c:pt idx="10">
                  <c:v>6-11</c:v>
                </c:pt>
                <c:pt idx="11">
                  <c:v>12-17</c:v>
                </c:pt>
                <c:pt idx="12">
                  <c:v>18-29</c:v>
                </c:pt>
                <c:pt idx="13">
                  <c:v>30-39</c:v>
                </c:pt>
                <c:pt idx="14">
                  <c:v>40-49</c:v>
                </c:pt>
                <c:pt idx="15">
                  <c:v>50-59</c:v>
                </c:pt>
                <c:pt idx="16">
                  <c:v>60+</c:v>
                </c:pt>
              </c:strCache>
            </c:strRef>
          </c:cat>
          <c:val>
            <c:numRef>
              <c:f>Sheet1!$D$2:$D$18</c:f>
              <c:numCache>
                <c:formatCode>General</c:formatCode>
                <c:ptCount val="17"/>
                <c:pt idx="0">
                  <c:v>0.37</c:v>
                </c:pt>
                <c:pt idx="1">
                  <c:v>0.42</c:v>
                </c:pt>
                <c:pt idx="2">
                  <c:v>1.3</c:v>
                </c:pt>
                <c:pt idx="3">
                  <c:v>3.63</c:v>
                </c:pt>
                <c:pt idx="4">
                  <c:v>14.82</c:v>
                </c:pt>
                <c:pt idx="5">
                  <c:v>20.010000000000002</c:v>
                </c:pt>
                <c:pt idx="6">
                  <c:v>13.16</c:v>
                </c:pt>
                <c:pt idx="7">
                  <c:v>4.6500000000000004</c:v>
                </c:pt>
                <c:pt idx="9">
                  <c:v>0.31</c:v>
                </c:pt>
                <c:pt idx="10">
                  <c:v>0.22</c:v>
                </c:pt>
                <c:pt idx="11">
                  <c:v>1.04</c:v>
                </c:pt>
                <c:pt idx="12">
                  <c:v>0.98</c:v>
                </c:pt>
                <c:pt idx="13">
                  <c:v>2.04</c:v>
                </c:pt>
                <c:pt idx="14">
                  <c:v>4.1100000000000003</c:v>
                </c:pt>
                <c:pt idx="15">
                  <c:v>4.51</c:v>
                </c:pt>
                <c:pt idx="16">
                  <c:v>4.6500000000000004</c:v>
                </c:pt>
              </c:numCache>
            </c:numRef>
          </c:val>
          <c:smooth val="0"/>
          <c:extLst xmlns:c16r2="http://schemas.microsoft.com/office/drawing/2015/06/chart">
            <c:ext xmlns:c16="http://schemas.microsoft.com/office/drawing/2014/chart" uri="{C3380CC4-5D6E-409C-BE32-E72D297353CC}">
              <c16:uniqueId val="{00000012-1DEE-42EE-9F2D-9188623C23FD}"/>
            </c:ext>
          </c:extLst>
        </c:ser>
        <c:ser>
          <c:idx val="2"/>
          <c:order val="2"/>
          <c:tx>
            <c:strRef>
              <c:f>Sheet1!$C$1</c:f>
              <c:strCache>
                <c:ptCount val="1"/>
                <c:pt idx="0">
                  <c:v>% positive (2015 Serosurvey)</c:v>
                </c:pt>
              </c:strCache>
            </c:strRef>
          </c:tx>
          <c:spPr>
            <a:ln w="57150" cap="rnd">
              <a:solidFill>
                <a:schemeClr val="tx2">
                  <a:lumMod val="50000"/>
                </a:schemeClr>
              </a:solidFill>
              <a:round/>
            </a:ln>
            <a:effectLst/>
          </c:spPr>
          <c:marker>
            <c:symbol val="none"/>
          </c:marker>
          <c:dLbls>
            <c:delete val="1"/>
          </c:dLbls>
          <c:cat>
            <c:strLit>
              <c:ptCount val="17"/>
              <c:pt idx="0">
                <c:v>1-5*</c:v>
              </c:pt>
              <c:pt idx="1">
                <c:v>6-11</c:v>
              </c:pt>
              <c:pt idx="2">
                <c:v>12-17</c:v>
              </c:pt>
              <c:pt idx="3">
                <c:v>18-29</c:v>
              </c:pt>
              <c:pt idx="4">
                <c:v>30-39</c:v>
              </c:pt>
              <c:pt idx="5">
                <c:v>40-49</c:v>
              </c:pt>
              <c:pt idx="6">
                <c:v>50-59</c:v>
              </c:pt>
              <c:pt idx="7">
                <c:v>60+</c:v>
              </c:pt>
              <c:pt idx="9">
                <c:v>1-5*</c:v>
              </c:pt>
              <c:pt idx="10">
                <c:v>6-11</c:v>
              </c:pt>
              <c:pt idx="11">
                <c:v>12-17</c:v>
              </c:pt>
              <c:pt idx="12">
                <c:v>18-29</c:v>
              </c:pt>
              <c:pt idx="13">
                <c:v>30-39</c:v>
              </c:pt>
              <c:pt idx="14">
                <c:v>40-49</c:v>
              </c:pt>
              <c:pt idx="15">
                <c:v>50-59</c:v>
              </c:pt>
              <c:pt idx="16">
                <c:v>60+</c:v>
              </c:pt>
              <c:extLst>
                <c:ext xmlns:c15="http://schemas.microsoft.com/office/drawing/2012/chart" uri="{02D57815-91ED-43cb-92C2-25804820EDAC}">
                  <c15:autoCat val="1"/>
                </c:ext>
              </c:extLst>
            </c:strLit>
          </c:cat>
          <c:val>
            <c:numRef>
              <c:f>Sheet1!$C$2:$C$18</c:f>
              <c:numCache>
                <c:formatCode>General</c:formatCode>
                <c:ptCount val="17"/>
                <c:pt idx="3">
                  <c:v>3.6</c:v>
                </c:pt>
                <c:pt idx="4">
                  <c:v>15.6</c:v>
                </c:pt>
                <c:pt idx="5">
                  <c:v>22.7</c:v>
                </c:pt>
                <c:pt idx="6">
                  <c:v>10.1</c:v>
                </c:pt>
                <c:pt idx="7">
                  <c:v>8.6999999999999993</c:v>
                </c:pt>
                <c:pt idx="12">
                  <c:v>1.2</c:v>
                </c:pt>
                <c:pt idx="13">
                  <c:v>3</c:v>
                </c:pt>
                <c:pt idx="14">
                  <c:v>4.3</c:v>
                </c:pt>
                <c:pt idx="15">
                  <c:v>4.4000000000000004</c:v>
                </c:pt>
                <c:pt idx="16">
                  <c:v>5.4</c:v>
                </c:pt>
              </c:numCache>
            </c:numRef>
          </c:val>
          <c:smooth val="0"/>
          <c:extLst xmlns:c16r2="http://schemas.microsoft.com/office/drawing/2015/06/chart">
            <c:ext xmlns:c16="http://schemas.microsoft.com/office/drawing/2014/chart" uri="{C3380CC4-5D6E-409C-BE32-E72D297353CC}">
              <c16:uniqueId val="{00000013-1DEE-42EE-9F2D-9188623C23FD}"/>
            </c:ext>
          </c:extLst>
        </c:ser>
        <c:dLbls>
          <c:showLegendKey val="0"/>
          <c:showVal val="1"/>
          <c:showCatName val="0"/>
          <c:showSerName val="0"/>
          <c:showPercent val="0"/>
          <c:showBubbleSize val="0"/>
        </c:dLbls>
        <c:marker val="1"/>
        <c:smooth val="0"/>
        <c:axId val="178489784"/>
        <c:axId val="178489392"/>
      </c:lineChart>
      <c:catAx>
        <c:axId val="175475296"/>
        <c:scaling>
          <c:orientation val="minMax"/>
        </c:scaling>
        <c:delete val="0"/>
        <c:axPos val="b"/>
        <c:title>
          <c:tx>
            <c:rich>
              <a:bodyPr rot="0" spcFirstLastPara="1" vertOverflow="ellipsis" vert="horz" wrap="square" anchor="ctr" anchorCtr="1"/>
              <a:lstStyle/>
              <a:p>
                <a:pPr>
                  <a:defRPr sz="1600" b="1" i="0" u="none" strike="noStrike" kern="1200" baseline="0">
                    <a:solidFill>
                      <a:srgbClr val="000000"/>
                    </a:solidFill>
                    <a:latin typeface="+mn-lt"/>
                    <a:ea typeface="+mn-ea"/>
                    <a:cs typeface="+mn-cs"/>
                  </a:defRPr>
                </a:pPr>
                <a:r>
                  <a:rPr lang="en-US" sz="1600" b="1" dirty="0">
                    <a:solidFill>
                      <a:srgbClr val="000000"/>
                    </a:solidFill>
                  </a:rPr>
                  <a:t>Age group, years</a:t>
                </a:r>
              </a:p>
            </c:rich>
          </c:tx>
          <c:layout/>
          <c:overlay val="0"/>
          <c:spPr>
            <a:noFill/>
            <a:ln>
              <a:noFill/>
            </a:ln>
            <a:effectLst/>
          </c:spPr>
          <c:txPr>
            <a:bodyPr rot="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100000" spcFirstLastPara="1" vertOverflow="ellipsis" wrap="square" anchor="ctr" anchorCtr="1"/>
          <a:lstStyle/>
          <a:p>
            <a:pPr>
              <a:defRPr sz="1200" b="1" i="0" u="none" strike="noStrike" kern="1200" baseline="0">
                <a:solidFill>
                  <a:srgbClr val="000000"/>
                </a:solidFill>
                <a:latin typeface="+mn-lt"/>
                <a:ea typeface="+mn-ea"/>
                <a:cs typeface="+mn-cs"/>
              </a:defRPr>
            </a:pPr>
            <a:endParaRPr lang="en-US"/>
          </a:p>
        </c:txPr>
        <c:crossAx val="178489000"/>
        <c:crosses val="autoZero"/>
        <c:auto val="1"/>
        <c:lblAlgn val="ctr"/>
        <c:lblOffset val="100"/>
        <c:noMultiLvlLbl val="0"/>
      </c:catAx>
      <c:valAx>
        <c:axId val="178489000"/>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accent1"/>
                    </a:solidFill>
                    <a:latin typeface="+mn-lt"/>
                    <a:ea typeface="+mn-ea"/>
                    <a:cs typeface="+mn-cs"/>
                  </a:defRPr>
                </a:pPr>
                <a:r>
                  <a:rPr lang="en-US" sz="1600" b="1" dirty="0">
                    <a:solidFill>
                      <a:schemeClr val="accent1"/>
                    </a:solidFill>
                  </a:rPr>
                  <a:t>% screened</a:t>
                </a:r>
              </a:p>
            </c:rich>
          </c:tx>
          <c:layout>
            <c:manualLayout>
              <c:xMode val="edge"/>
              <c:yMode val="edge"/>
              <c:x val="8.5806958606449695E-3"/>
              <c:y val="0.2367381459953496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accent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accent1"/>
                </a:solidFill>
                <a:latin typeface="+mn-lt"/>
                <a:ea typeface="+mn-ea"/>
                <a:cs typeface="+mn-cs"/>
              </a:defRPr>
            </a:pPr>
            <a:endParaRPr lang="en-US"/>
          </a:p>
        </c:txPr>
        <c:crossAx val="175475296"/>
        <c:crosses val="autoZero"/>
        <c:crossBetween val="between"/>
      </c:valAx>
      <c:valAx>
        <c:axId val="178489392"/>
        <c:scaling>
          <c:orientation val="minMax"/>
        </c:scaling>
        <c:delete val="0"/>
        <c:axPos val="r"/>
        <c:title>
          <c:tx>
            <c:rich>
              <a:bodyPr rot="5400000" spcFirstLastPara="1" vertOverflow="ellipsis" wrap="square" anchor="ctr" anchorCtr="1"/>
              <a:lstStyle/>
              <a:p>
                <a:pPr>
                  <a:defRPr sz="1600" b="1" i="0" u="none" strike="noStrike" kern="1200" baseline="0">
                    <a:solidFill>
                      <a:srgbClr val="000000"/>
                    </a:solidFill>
                    <a:latin typeface="+mn-lt"/>
                    <a:ea typeface="+mn-ea"/>
                    <a:cs typeface="+mn-cs"/>
                  </a:defRPr>
                </a:pPr>
                <a:r>
                  <a:rPr lang="en-US" sz="1600" b="1" dirty="0">
                    <a:solidFill>
                      <a:srgbClr val="000000"/>
                    </a:solidFill>
                  </a:rPr>
                  <a:t>% anti-HCV+ </a:t>
                </a:r>
              </a:p>
            </c:rich>
          </c:tx>
          <c:layout>
            <c:manualLayout>
              <c:xMode val="edge"/>
              <c:yMode val="edge"/>
              <c:x val="0.96229637868073914"/>
              <c:y val="0.24984566212104384"/>
            </c:manualLayout>
          </c:layout>
          <c:overlay val="0"/>
          <c:spPr>
            <a:noFill/>
            <a:ln>
              <a:noFill/>
            </a:ln>
            <a:effectLst/>
          </c:spPr>
          <c:txPr>
            <a:bodyPr rot="5400000" spcFirstLastPara="1" vertOverflow="ellipsis" wrap="square" anchor="ctr" anchorCtr="1"/>
            <a:lstStyle/>
            <a:p>
              <a:pPr>
                <a:defRPr sz="1600" b="1" i="0" u="none" strike="noStrike" kern="1200" baseline="0">
                  <a:solidFill>
                    <a:srgbClr val="000000"/>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crossAx val="178489784"/>
        <c:crosses val="max"/>
        <c:crossBetween val="between"/>
      </c:valAx>
      <c:catAx>
        <c:axId val="178489784"/>
        <c:scaling>
          <c:orientation val="minMax"/>
        </c:scaling>
        <c:delete val="1"/>
        <c:axPos val="b"/>
        <c:numFmt formatCode="General" sourceLinked="1"/>
        <c:majorTickMark val="out"/>
        <c:minorTickMark val="none"/>
        <c:tickLblPos val="nextTo"/>
        <c:crossAx val="178489392"/>
        <c:crosses val="autoZero"/>
        <c:auto val="1"/>
        <c:lblAlgn val="ctr"/>
        <c:lblOffset val="100"/>
        <c:noMultiLvlLbl val="0"/>
      </c:catAx>
      <c:spPr>
        <a:noFill/>
        <a:ln>
          <a:noFill/>
        </a:ln>
        <a:effectLst/>
      </c:spPr>
    </c:plotArea>
    <c:legend>
      <c:legendPos val="b"/>
      <c:legendEntry>
        <c:idx val="1"/>
        <c:txPr>
          <a:bodyPr rot="0" spcFirstLastPara="1" vertOverflow="ellipsis" vert="horz" wrap="square" anchor="ctr" anchorCtr="1"/>
          <a:lstStyle/>
          <a:p>
            <a:pPr>
              <a:defRPr sz="1197" b="0" i="0" u="none" strike="noStrike" kern="1200" baseline="0">
                <a:solidFill>
                  <a:srgbClr val="FF0000"/>
                </a:solidFill>
                <a:latin typeface="+mn-lt"/>
                <a:ea typeface="+mn-ea"/>
                <a:cs typeface="+mn-cs"/>
              </a:defRPr>
            </a:pPr>
            <a:endParaRPr lang="en-US"/>
          </a:p>
        </c:txPr>
      </c:legendEntry>
      <c:legendEntry>
        <c:idx val="2"/>
        <c:txPr>
          <a:bodyPr rot="0" spcFirstLastPara="1" vertOverflow="ellipsis" vert="horz" wrap="square" anchor="ctr" anchorCtr="1"/>
          <a:lstStyle/>
          <a:p>
            <a:pPr>
              <a:defRPr sz="1197" b="0" i="0" u="none" strike="noStrike" kern="1200" baseline="0">
                <a:solidFill>
                  <a:schemeClr val="tx2">
                    <a:lumMod val="50000"/>
                  </a:schemeClr>
                </a:solidFill>
                <a:latin typeface="+mn-lt"/>
                <a:ea typeface="+mn-ea"/>
                <a:cs typeface="+mn-cs"/>
              </a:defRPr>
            </a:pPr>
            <a:endParaRPr lang="en-US"/>
          </a:p>
        </c:txPr>
      </c:legendEntry>
      <c:layout>
        <c:manualLayout>
          <c:xMode val="edge"/>
          <c:yMode val="edge"/>
          <c:x val="0.36852467453527615"/>
          <c:y val="0.89157439150335172"/>
          <c:w val="0.63002500623416435"/>
          <c:h val="6.917069647821637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0.70215</cdr:x>
      <cdr:y>0.17668</cdr:y>
    </cdr:from>
    <cdr:to>
      <cdr:x>0.70247</cdr:x>
      <cdr:y>0.30853</cdr:y>
    </cdr:to>
    <cdr:cxnSp macro="">
      <cdr:nvCxnSpPr>
        <cdr:cNvPr id="2" name="Straight Arrow Connector 1"/>
        <cdr:cNvCxnSpPr>
          <a:cxnSpLocks xmlns:a="http://schemas.openxmlformats.org/drawingml/2006/main"/>
        </cdr:cNvCxnSpPr>
      </cdr:nvCxnSpPr>
      <cdr:spPr>
        <a:xfrm xmlns:a="http://schemas.openxmlformats.org/drawingml/2006/main" flipH="1">
          <a:off x="6619742" y="668535"/>
          <a:ext cx="3017" cy="498898"/>
        </a:xfrm>
        <a:prstGeom xmlns:a="http://schemas.openxmlformats.org/drawingml/2006/main" prst="straightConnector1">
          <a:avLst/>
        </a:prstGeom>
        <a:ln xmlns:a="http://schemas.openxmlformats.org/drawingml/2006/main" w="5715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0.46862</cdr:x>
      <cdr:y>0.09717</cdr:y>
    </cdr:from>
    <cdr:to>
      <cdr:x>0.72666</cdr:x>
      <cdr:y>0.17215</cdr:y>
    </cdr:to>
    <cdr:sp macro="" textlink="">
      <cdr:nvSpPr>
        <cdr:cNvPr id="4" name="TextBox 11"/>
        <cdr:cNvSpPr txBox="1"/>
      </cdr:nvSpPr>
      <cdr:spPr>
        <a:xfrm xmlns:a="http://schemas.openxmlformats.org/drawingml/2006/main">
          <a:off x="5300215" y="518514"/>
          <a:ext cx="2918500" cy="400110"/>
        </a:xfrm>
        <a:prstGeom xmlns:a="http://schemas.openxmlformats.org/drawingml/2006/main" prst="rect">
          <a:avLst/>
        </a:prstGeom>
        <a:noFill xmlns:a="http://schemas.openxmlformats.org/drawingml/2006/main"/>
        <a:ln xmlns:a="http://schemas.openxmlformats.org/drawingml/2006/main">
          <a:solidFill>
            <a:schemeClr val="tx1"/>
          </a:solidFill>
          <a:prstDash val="solid"/>
        </a:l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000" b="1" dirty="0"/>
            <a:t>Eligibility criteria relaxed</a:t>
          </a:r>
        </a:p>
      </cdr:txBody>
    </cdr:sp>
  </cdr:relSizeAnchor>
</c:userShapes>
</file>

<file path=ppt/drawings/drawing2.xml><?xml version="1.0" encoding="utf-8"?>
<c:userShapes xmlns:c="http://schemas.openxmlformats.org/drawingml/2006/chart">
  <cdr:relSizeAnchor xmlns:cdr="http://schemas.openxmlformats.org/drawingml/2006/chartDrawing">
    <cdr:from>
      <cdr:x>0.70929</cdr:x>
      <cdr:y>0.15229</cdr:y>
    </cdr:from>
    <cdr:to>
      <cdr:x>0.70964</cdr:x>
      <cdr:y>0.31827</cdr:y>
    </cdr:to>
    <cdr:cxnSp macro="">
      <cdr:nvCxnSpPr>
        <cdr:cNvPr id="2" name="Straight Arrow Connector 1"/>
        <cdr:cNvCxnSpPr>
          <a:cxnSpLocks xmlns:a="http://schemas.openxmlformats.org/drawingml/2006/main"/>
        </cdr:cNvCxnSpPr>
      </cdr:nvCxnSpPr>
      <cdr:spPr>
        <a:xfrm xmlns:a="http://schemas.openxmlformats.org/drawingml/2006/main" flipH="1">
          <a:off x="6003473" y="732289"/>
          <a:ext cx="2939" cy="798171"/>
        </a:xfrm>
        <a:prstGeom xmlns:a="http://schemas.openxmlformats.org/drawingml/2006/main" prst="straightConnector1">
          <a:avLst/>
        </a:prstGeom>
        <a:ln xmlns:a="http://schemas.openxmlformats.org/drawingml/2006/main" w="5715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0.3887</cdr:x>
      <cdr:y>0.05965</cdr:y>
    </cdr:from>
    <cdr:to>
      <cdr:x>0.73021</cdr:x>
      <cdr:y>0.14285</cdr:y>
    </cdr:to>
    <cdr:sp macro="" textlink="">
      <cdr:nvSpPr>
        <cdr:cNvPr id="5" name="TextBox 11"/>
        <cdr:cNvSpPr txBox="1"/>
      </cdr:nvSpPr>
      <cdr:spPr>
        <a:xfrm xmlns:a="http://schemas.openxmlformats.org/drawingml/2006/main">
          <a:off x="3289987" y="286816"/>
          <a:ext cx="2890597" cy="400110"/>
        </a:xfrm>
        <a:prstGeom xmlns:a="http://schemas.openxmlformats.org/drawingml/2006/main" prst="rect">
          <a:avLst/>
        </a:prstGeom>
        <a:noFill xmlns:a="http://schemas.openxmlformats.org/drawingml/2006/main"/>
        <a:ln xmlns:a="http://schemas.openxmlformats.org/drawingml/2006/main">
          <a:solidFill>
            <a:schemeClr val="tx1"/>
          </a:solidFill>
          <a:prstDash val="solid"/>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t>Eligibility criteria relaxed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C515455-93E5-4538-B8C3-6C3D3CE11B2B}" type="datetimeFigureOut">
              <a:rPr lang="en-US" smtClean="0"/>
              <a:t>4/19/2017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274E566-0E17-447D-AD1B-A62F20D9F78C}" type="slidenum">
              <a:rPr lang="en-US" smtClean="0"/>
              <a:t>‹#›</a:t>
            </a:fld>
            <a:endParaRPr lang="en-US"/>
          </a:p>
        </p:txBody>
      </p:sp>
    </p:spTree>
    <p:extLst>
      <p:ext uri="{BB962C8B-B14F-4D97-AF65-F5344CB8AC3E}">
        <p14:creationId xmlns:p14="http://schemas.microsoft.com/office/powerpoint/2010/main" val="1939909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CAC511F-C260-4099-A37F-65A74A699265}" type="datetimeFigureOut">
              <a:rPr lang="en-US" smtClean="0"/>
              <a:t>4/19/2017</a:t>
            </a:fld>
            <a:endParaRPr lang="en-US"/>
          </a:p>
        </p:txBody>
      </p:sp>
      <p:sp>
        <p:nvSpPr>
          <p:cNvPr id="4" name="Slide Image Placeholder 3"/>
          <p:cNvSpPr>
            <a:spLocks noGrp="1" noRot="1" noChangeAspect="1"/>
          </p:cNvSpPr>
          <p:nvPr>
            <p:ph type="sldImg" idx="2"/>
          </p:nvPr>
        </p:nvSpPr>
        <p:spPr>
          <a:xfrm>
            <a:off x="715963" y="1162050"/>
            <a:ext cx="5578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65D3508-2F6B-458E-86BB-AD7DD3AC91BE}" type="slidenum">
              <a:rPr lang="en-US" smtClean="0"/>
              <a:t>‹#›</a:t>
            </a:fld>
            <a:endParaRPr lang="en-US"/>
          </a:p>
        </p:txBody>
      </p:sp>
    </p:spTree>
    <p:extLst>
      <p:ext uri="{BB962C8B-B14F-4D97-AF65-F5344CB8AC3E}">
        <p14:creationId xmlns:p14="http://schemas.microsoft.com/office/powerpoint/2010/main" val="3056304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23F659-2DE2-4186-8746-CCB110173E9A}" type="slidenum">
              <a:rPr lang="en-US" smtClean="0"/>
              <a:t>14</a:t>
            </a:fld>
            <a:endParaRPr lang="en-US"/>
          </a:p>
        </p:txBody>
      </p:sp>
    </p:spTree>
    <p:extLst>
      <p:ext uri="{BB962C8B-B14F-4D97-AF65-F5344CB8AC3E}">
        <p14:creationId xmlns:p14="http://schemas.microsoft.com/office/powerpoint/2010/main" val="2022875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23F659-2DE2-4186-8746-CCB110173E9A}" type="slidenum">
              <a:rPr lang="en-US" smtClean="0"/>
              <a:t>15</a:t>
            </a:fld>
            <a:endParaRPr lang="en-US"/>
          </a:p>
        </p:txBody>
      </p:sp>
    </p:spTree>
    <p:extLst>
      <p:ext uri="{BB962C8B-B14F-4D97-AF65-F5344CB8AC3E}">
        <p14:creationId xmlns:p14="http://schemas.microsoft.com/office/powerpoint/2010/main" val="3900986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BD23F659-2DE2-4186-8746-CCB110173E9A}" type="slidenum">
              <a:rPr lang="en-US" smtClean="0"/>
              <a:t>16</a:t>
            </a:fld>
            <a:endParaRPr lang="en-US"/>
          </a:p>
        </p:txBody>
      </p:sp>
    </p:spTree>
    <p:extLst>
      <p:ext uri="{BB962C8B-B14F-4D97-AF65-F5344CB8AC3E}">
        <p14:creationId xmlns:p14="http://schemas.microsoft.com/office/powerpoint/2010/main" val="412892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429135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SC serves as an umbrella group to provide coordination and communication among engaged academic institutions/researchers, clinics/clinicians and Non-governmental Organizations (NGOs)</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089B1D-FDFE-4397-85E9-96C1B5F5ED87}" type="slidenum">
              <a:rPr lang="en-US" altLang="en-US" smtClean="0">
                <a:latin typeface="Calibri" panose="020F0502020204030204" pitchFamily="34" charset="0"/>
              </a:rPr>
              <a:pPr/>
              <a:t>19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415999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FB20FF-8014-4C98-AB73-A595A09FD402}" type="slidenum">
              <a:rPr lang="en-US" altLang="en-US" smtClean="0">
                <a:latin typeface="Calibri" panose="020F0502020204030204" pitchFamily="34" charset="0"/>
              </a:rPr>
              <a:pPr/>
              <a:t>20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040757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CDC provides TA in several areas including surveillance, laboratory capacity-building, implementing/strengthening data systems, and enhancing screening and linkage to care practices. CDC is also the principal TA provider and implementer for M&amp;E and has some key responsibilities for assisting MOH in coordinating research efforts (see Scientific Committee). CDC is committed to document and apply lesson learned from Georgia to inform other national plans.  A TAG with external experts was formed in late 2015 to review the Elimination Plan,  make recommendations, and help to monitor progress on an ongoing basis, meeting annually in Tbilisi.  </a:t>
            </a:r>
            <a:endParaRPr lang="en-US" dirty="0"/>
          </a:p>
        </p:txBody>
      </p:sp>
      <p:sp>
        <p:nvSpPr>
          <p:cNvPr id="4" name="Slide Number Placeholder 3"/>
          <p:cNvSpPr>
            <a:spLocks noGrp="1"/>
          </p:cNvSpPr>
          <p:nvPr>
            <p:ph type="sldNum" sz="quarter" idx="10"/>
          </p:nvPr>
        </p:nvSpPr>
        <p:spPr/>
        <p:txBody>
          <a:bodyPr/>
          <a:lstStyle/>
          <a:p>
            <a:fld id="{37FD91BA-F443-44DB-9201-7E5354462F73}" type="slidenum">
              <a:rPr lang="en-US" smtClean="0"/>
              <a:t>23</a:t>
            </a:fld>
            <a:endParaRPr lang="en-US"/>
          </a:p>
        </p:txBody>
      </p:sp>
    </p:spTree>
    <p:extLst>
      <p:ext uri="{BB962C8B-B14F-4D97-AF65-F5344CB8AC3E}">
        <p14:creationId xmlns:p14="http://schemas.microsoft.com/office/powerpoint/2010/main" val="2469758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70398" y="3002533"/>
            <a:ext cx="7622381" cy="1380185"/>
          </a:xfrm>
        </p:spPr>
        <p:txBody>
          <a:bodyPr anchor="ctr"/>
          <a:lstStyle>
            <a:lvl1pPr marL="0" indent="0" algn="ctr">
              <a:buNone/>
              <a:defRPr sz="2667"/>
            </a:lvl1pPr>
            <a:lvl2pPr marL="508165" indent="0" algn="ctr">
              <a:buNone/>
              <a:defRPr sz="2223"/>
            </a:lvl2pPr>
            <a:lvl3pPr marL="1016330" indent="0" algn="ctr">
              <a:buNone/>
              <a:defRPr sz="2000"/>
            </a:lvl3pPr>
            <a:lvl4pPr marL="1524496" indent="0" algn="ctr">
              <a:buNone/>
              <a:defRPr sz="1779"/>
            </a:lvl4pPr>
            <a:lvl5pPr marL="2032661" indent="0" algn="ctr">
              <a:buNone/>
              <a:defRPr sz="1779"/>
            </a:lvl5pPr>
            <a:lvl6pPr marL="2540826" indent="0" algn="ctr">
              <a:buNone/>
              <a:defRPr sz="1779"/>
            </a:lvl6pPr>
            <a:lvl7pPr marL="3048990" indent="0" algn="ctr">
              <a:buNone/>
              <a:defRPr sz="1779"/>
            </a:lvl7pPr>
            <a:lvl8pPr marL="3557155" indent="0" algn="ctr">
              <a:buNone/>
              <a:defRPr sz="1779"/>
            </a:lvl8pPr>
            <a:lvl9pPr marL="4065321" indent="0" algn="ctr">
              <a:buNone/>
              <a:defRPr sz="1779"/>
            </a:lvl9pPr>
          </a:lstStyle>
          <a:p>
            <a:r>
              <a:rPr lang="en-US" smtClean="0"/>
              <a:t>Click to edit Master subtitle style</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18952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98718" y="304358"/>
            <a:ext cx="8765739" cy="110494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2681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3023" y="304355"/>
            <a:ext cx="2191435" cy="4844544"/>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8720" y="304355"/>
            <a:ext cx="6447264" cy="48445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5195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159" y="228929"/>
            <a:ext cx="9146858" cy="952765"/>
          </a:xfrm>
          <a:prstGeom prst="rect">
            <a:avLst/>
          </a:prstGeom>
        </p:spPr>
        <p:txBody>
          <a:bodyPr anchor="b" anchorCtr="0"/>
          <a:lstStyle>
            <a:lvl1pPr algn="l">
              <a:lnSpc>
                <a:spcPts val="3334"/>
              </a:lnSpc>
              <a:defRPr sz="3112"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574397"/>
            <a:ext cx="10163175" cy="149346"/>
          </a:xfrm>
          <a:prstGeom prst="rect">
            <a:avLst/>
          </a:prstGeom>
        </p:spPr>
      </p:pic>
      <p:sp>
        <p:nvSpPr>
          <p:cNvPr id="6" name="Text Placeholder 7"/>
          <p:cNvSpPr>
            <a:spLocks noGrp="1"/>
          </p:cNvSpPr>
          <p:nvPr>
            <p:ph type="body" sz="quarter" idx="10"/>
          </p:nvPr>
        </p:nvSpPr>
        <p:spPr>
          <a:xfrm>
            <a:off x="508159" y="1287997"/>
            <a:ext cx="9146858" cy="3714018"/>
          </a:xfrm>
        </p:spPr>
        <p:txBody>
          <a:bodyPr/>
          <a:lstStyle>
            <a:lvl1pPr marL="381099" indent="-381099">
              <a:buClr>
                <a:srgbClr val="006A71"/>
              </a:buClr>
              <a:buFont typeface="Wingdings" panose="05000000000000000000" pitchFamily="2" charset="2"/>
              <a:buChar char="§"/>
              <a:defRPr sz="2223">
                <a:solidFill>
                  <a:schemeClr val="accent4">
                    <a:lumMod val="75000"/>
                  </a:schemeClr>
                </a:solidFill>
              </a:defRPr>
            </a:lvl1pPr>
            <a:lvl2pPr>
              <a:buClr>
                <a:srgbClr val="9A4E9E"/>
              </a:buClr>
              <a:defRPr sz="2223">
                <a:solidFill>
                  <a:schemeClr val="accent4">
                    <a:lumMod val="75000"/>
                  </a:schemeClr>
                </a:solidFill>
              </a:defRPr>
            </a:lvl2pPr>
            <a:lvl3pPr>
              <a:buClr>
                <a:srgbClr val="C00000"/>
              </a:buClr>
              <a:defRPr sz="2223">
                <a:solidFill>
                  <a:schemeClr val="accent4">
                    <a:lumMod val="75000"/>
                  </a:schemeClr>
                </a:solidFill>
              </a:defRPr>
            </a:lvl3pPr>
            <a:lvl4pPr>
              <a:defRPr sz="2223">
                <a:solidFill>
                  <a:schemeClr val="accent4">
                    <a:lumMod val="75000"/>
                  </a:schemeClr>
                </a:solidFill>
              </a:defRPr>
            </a:lvl4pPr>
            <a:lvl5pPr>
              <a:defRPr sz="2223">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7" name="Slide Number Placeholder 1"/>
          <p:cNvSpPr>
            <a:spLocks noGrp="1"/>
          </p:cNvSpPr>
          <p:nvPr>
            <p:ph type="sldNum" sz="quarter" idx="4"/>
          </p:nvPr>
        </p:nvSpPr>
        <p:spPr>
          <a:xfrm>
            <a:off x="7177743" y="5298431"/>
            <a:ext cx="2286714" cy="305237"/>
          </a:xfrm>
          <a:prstGeom prst="rect">
            <a:avLst/>
          </a:prstGeom>
        </p:spPr>
        <p:txBody>
          <a:bodyPr vert="horz" lIns="91440" tIns="45720" rIns="91440" bIns="45720" rtlCol="0" anchor="ctr"/>
          <a:lstStyle>
            <a:lvl1pPr algn="r">
              <a:defRPr sz="1334">
                <a:solidFill>
                  <a:schemeClr val="tx1">
                    <a:tint val="75000"/>
                  </a:schemeClr>
                </a:solidFill>
              </a:defRPr>
            </a:lvl1pPr>
          </a:lstStyle>
          <a:p>
            <a:fld id="{7D3670B0-C32D-4A9F-88AC-88C7964F93BB}" type="slidenum">
              <a:rPr lang="en-US" smtClean="0"/>
              <a:t>‹#›</a:t>
            </a:fld>
            <a:endParaRPr lang="en-US"/>
          </a:p>
        </p:txBody>
      </p:sp>
    </p:spTree>
    <p:extLst>
      <p:ext uri="{BB962C8B-B14F-4D97-AF65-F5344CB8AC3E}">
        <p14:creationId xmlns:p14="http://schemas.microsoft.com/office/powerpoint/2010/main" val="38574962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8718" y="304358"/>
            <a:ext cx="8765739" cy="110494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67637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25" y="1425180"/>
            <a:ext cx="8765739" cy="2377941"/>
          </a:xfrm>
          <a:prstGeom prst="rect">
            <a:avLst/>
          </a:prstGeom>
        </p:spPr>
        <p:txBody>
          <a:bodyPr anchor="ctr">
            <a:normAutofit/>
          </a:bodyPr>
          <a:lstStyle>
            <a:lvl1pPr>
              <a:defRPr sz="6401"/>
            </a:lvl1pPr>
          </a:lstStyle>
          <a:p>
            <a:r>
              <a:rPr lang="en-US" smtClean="0"/>
              <a:t>Click to edit Master title style</a:t>
            </a:r>
            <a:endParaRPr lang="en-US" dirty="0"/>
          </a:p>
        </p:txBody>
      </p:sp>
      <p:sp>
        <p:nvSpPr>
          <p:cNvPr id="3" name="Text Placeholder 2"/>
          <p:cNvSpPr>
            <a:spLocks noGrp="1"/>
          </p:cNvSpPr>
          <p:nvPr>
            <p:ph type="body" idx="1"/>
          </p:nvPr>
        </p:nvSpPr>
        <p:spPr>
          <a:xfrm>
            <a:off x="693425" y="3825618"/>
            <a:ext cx="8765739" cy="1250503"/>
          </a:xfrm>
        </p:spPr>
        <p:txBody>
          <a:bodyPr/>
          <a:lstStyle>
            <a:lvl1pPr marL="0" indent="0">
              <a:buNone/>
              <a:defRPr sz="2667">
                <a:solidFill>
                  <a:srgbClr val="8BCDE3"/>
                </a:solidFill>
              </a:defRPr>
            </a:lvl1pPr>
            <a:lvl2pPr marL="508165" indent="0">
              <a:buNone/>
              <a:defRPr sz="2223">
                <a:solidFill>
                  <a:schemeClr val="tx1">
                    <a:tint val="75000"/>
                  </a:schemeClr>
                </a:solidFill>
              </a:defRPr>
            </a:lvl2pPr>
            <a:lvl3pPr marL="1016330" indent="0">
              <a:buNone/>
              <a:defRPr sz="2000">
                <a:solidFill>
                  <a:schemeClr val="tx1">
                    <a:tint val="75000"/>
                  </a:schemeClr>
                </a:solidFill>
              </a:defRPr>
            </a:lvl3pPr>
            <a:lvl4pPr marL="1524496" indent="0">
              <a:buNone/>
              <a:defRPr sz="1779">
                <a:solidFill>
                  <a:schemeClr val="tx1">
                    <a:tint val="75000"/>
                  </a:schemeClr>
                </a:solidFill>
              </a:defRPr>
            </a:lvl4pPr>
            <a:lvl5pPr marL="2032661" indent="0">
              <a:buNone/>
              <a:defRPr sz="1779">
                <a:solidFill>
                  <a:schemeClr val="tx1">
                    <a:tint val="75000"/>
                  </a:schemeClr>
                </a:solidFill>
              </a:defRPr>
            </a:lvl5pPr>
            <a:lvl6pPr marL="2540826" indent="0">
              <a:buNone/>
              <a:defRPr sz="1779">
                <a:solidFill>
                  <a:schemeClr val="tx1">
                    <a:tint val="75000"/>
                  </a:schemeClr>
                </a:solidFill>
              </a:defRPr>
            </a:lvl6pPr>
            <a:lvl7pPr marL="3048990" indent="0">
              <a:buNone/>
              <a:defRPr sz="1779">
                <a:solidFill>
                  <a:schemeClr val="tx1">
                    <a:tint val="75000"/>
                  </a:schemeClr>
                </a:solidFill>
              </a:defRPr>
            </a:lvl7pPr>
            <a:lvl8pPr marL="3557155" indent="0">
              <a:buNone/>
              <a:defRPr sz="1779">
                <a:solidFill>
                  <a:schemeClr val="tx1">
                    <a:tint val="75000"/>
                  </a:schemeClr>
                </a:solidFill>
              </a:defRPr>
            </a:lvl8pPr>
            <a:lvl9pPr marL="4065321" indent="0">
              <a:buNone/>
              <a:defRPr sz="1779">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9263586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8718" y="304358"/>
            <a:ext cx="8765739" cy="110494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8718" y="1521778"/>
            <a:ext cx="4319350" cy="36271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45108" y="1521778"/>
            <a:ext cx="4319350" cy="36271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67381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042" y="304358"/>
            <a:ext cx="8765739" cy="110494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00044" y="1401359"/>
            <a:ext cx="4299498" cy="686784"/>
          </a:xfrm>
        </p:spPr>
        <p:txBody>
          <a:bodyPr anchor="b"/>
          <a:lstStyle>
            <a:lvl1pPr marL="0" indent="0">
              <a:buNone/>
              <a:defRPr sz="2667" b="1"/>
            </a:lvl1pPr>
            <a:lvl2pPr marL="508165" indent="0">
              <a:buNone/>
              <a:defRPr sz="2223" b="1"/>
            </a:lvl2pPr>
            <a:lvl3pPr marL="1016330" indent="0">
              <a:buNone/>
              <a:defRPr sz="2000" b="1"/>
            </a:lvl3pPr>
            <a:lvl4pPr marL="1524496" indent="0">
              <a:buNone/>
              <a:defRPr sz="1779" b="1"/>
            </a:lvl4pPr>
            <a:lvl5pPr marL="2032661" indent="0">
              <a:buNone/>
              <a:defRPr sz="1779" b="1"/>
            </a:lvl5pPr>
            <a:lvl6pPr marL="2540826" indent="0">
              <a:buNone/>
              <a:defRPr sz="1779" b="1"/>
            </a:lvl6pPr>
            <a:lvl7pPr marL="3048990" indent="0">
              <a:buNone/>
              <a:defRPr sz="1779" b="1"/>
            </a:lvl7pPr>
            <a:lvl8pPr marL="3557155" indent="0">
              <a:buNone/>
              <a:defRPr sz="1779" b="1"/>
            </a:lvl8pPr>
            <a:lvl9pPr marL="4065321" indent="0">
              <a:buNone/>
              <a:defRPr sz="1779" b="1"/>
            </a:lvl9pPr>
          </a:lstStyle>
          <a:p>
            <a:pPr lvl="0"/>
            <a:r>
              <a:rPr lang="en-US" smtClean="0"/>
              <a:t>Click to edit Master text styles</a:t>
            </a:r>
          </a:p>
        </p:txBody>
      </p:sp>
      <p:sp>
        <p:nvSpPr>
          <p:cNvPr id="4" name="Content Placeholder 3"/>
          <p:cNvSpPr>
            <a:spLocks noGrp="1"/>
          </p:cNvSpPr>
          <p:nvPr>
            <p:ph sz="half" idx="2"/>
          </p:nvPr>
        </p:nvSpPr>
        <p:spPr>
          <a:xfrm>
            <a:off x="700044" y="2088143"/>
            <a:ext cx="4299498" cy="30713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45107" y="1401359"/>
            <a:ext cx="4320674" cy="686784"/>
          </a:xfrm>
        </p:spPr>
        <p:txBody>
          <a:bodyPr anchor="b"/>
          <a:lstStyle>
            <a:lvl1pPr marL="0" indent="0">
              <a:buNone/>
              <a:defRPr sz="2667" b="1"/>
            </a:lvl1pPr>
            <a:lvl2pPr marL="508165" indent="0">
              <a:buNone/>
              <a:defRPr sz="2223" b="1"/>
            </a:lvl2pPr>
            <a:lvl3pPr marL="1016330" indent="0">
              <a:buNone/>
              <a:defRPr sz="2000" b="1"/>
            </a:lvl3pPr>
            <a:lvl4pPr marL="1524496" indent="0">
              <a:buNone/>
              <a:defRPr sz="1779" b="1"/>
            </a:lvl4pPr>
            <a:lvl5pPr marL="2032661" indent="0">
              <a:buNone/>
              <a:defRPr sz="1779" b="1"/>
            </a:lvl5pPr>
            <a:lvl6pPr marL="2540826" indent="0">
              <a:buNone/>
              <a:defRPr sz="1779" b="1"/>
            </a:lvl6pPr>
            <a:lvl7pPr marL="3048990" indent="0">
              <a:buNone/>
              <a:defRPr sz="1779" b="1"/>
            </a:lvl7pPr>
            <a:lvl8pPr marL="3557155" indent="0">
              <a:buNone/>
              <a:defRPr sz="1779" b="1"/>
            </a:lvl8pPr>
            <a:lvl9pPr marL="4065321" indent="0">
              <a:buNone/>
              <a:defRPr sz="1779" b="1"/>
            </a:lvl9pPr>
          </a:lstStyle>
          <a:p>
            <a:pPr lvl="0"/>
            <a:r>
              <a:rPr lang="en-US" smtClean="0"/>
              <a:t>Click to edit Master text styles</a:t>
            </a:r>
          </a:p>
        </p:txBody>
      </p:sp>
      <p:sp>
        <p:nvSpPr>
          <p:cNvPr id="6" name="Content Placeholder 5"/>
          <p:cNvSpPr>
            <a:spLocks noGrp="1"/>
          </p:cNvSpPr>
          <p:nvPr>
            <p:ph sz="quarter" idx="4"/>
          </p:nvPr>
        </p:nvSpPr>
        <p:spPr>
          <a:xfrm>
            <a:off x="5145107" y="2088143"/>
            <a:ext cx="4320674" cy="30713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11395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8718" y="304358"/>
            <a:ext cx="8765739" cy="1104943"/>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424264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508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43" y="381107"/>
            <a:ext cx="3277889" cy="1333871"/>
          </a:xfrm>
          <a:prstGeom prst="rect">
            <a:avLst/>
          </a:prstGeom>
        </p:spPr>
        <p:txBody>
          <a:bodyPr anchor="b"/>
          <a:lstStyle>
            <a:lvl1pPr>
              <a:defRPr sz="3556"/>
            </a:lvl1pPr>
          </a:lstStyle>
          <a:p>
            <a:r>
              <a:rPr lang="en-US" smtClean="0"/>
              <a:t>Click to edit Master title style</a:t>
            </a:r>
            <a:endParaRPr lang="en-US" dirty="0"/>
          </a:p>
        </p:txBody>
      </p:sp>
      <p:sp>
        <p:nvSpPr>
          <p:cNvPr id="3" name="Content Placeholder 2"/>
          <p:cNvSpPr>
            <a:spLocks noGrp="1"/>
          </p:cNvSpPr>
          <p:nvPr>
            <p:ph idx="1"/>
          </p:nvPr>
        </p:nvSpPr>
        <p:spPr>
          <a:xfrm>
            <a:off x="4320675" y="823085"/>
            <a:ext cx="5145107" cy="4062483"/>
          </a:xfrm>
        </p:spPr>
        <p:txBody>
          <a:bodyPr/>
          <a:lstStyle>
            <a:lvl1pPr>
              <a:defRPr sz="3556"/>
            </a:lvl1pPr>
            <a:lvl2pPr>
              <a:defRPr sz="3112"/>
            </a:lvl2pPr>
            <a:lvl3pPr>
              <a:defRPr sz="2667"/>
            </a:lvl3pPr>
            <a:lvl4pPr>
              <a:defRPr sz="2223"/>
            </a:lvl4pPr>
            <a:lvl5pPr>
              <a:defRPr sz="2223"/>
            </a:lvl5pPr>
            <a:lvl6pPr>
              <a:defRPr sz="2223"/>
            </a:lvl6pPr>
            <a:lvl7pPr>
              <a:defRPr sz="2223"/>
            </a:lvl7pPr>
            <a:lvl8pPr>
              <a:defRPr sz="2223"/>
            </a:lvl8pPr>
            <a:lvl9pPr>
              <a:defRPr sz="222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0043" y="1714976"/>
            <a:ext cx="3277889" cy="3177206"/>
          </a:xfrm>
        </p:spPr>
        <p:txBody>
          <a:bodyPr/>
          <a:lstStyle>
            <a:lvl1pPr marL="0" indent="0">
              <a:buNone/>
              <a:defRPr sz="1779"/>
            </a:lvl1pPr>
            <a:lvl2pPr marL="508165" indent="0">
              <a:buNone/>
              <a:defRPr sz="1556"/>
            </a:lvl2pPr>
            <a:lvl3pPr marL="1016330" indent="0">
              <a:buNone/>
              <a:defRPr sz="1334"/>
            </a:lvl3pPr>
            <a:lvl4pPr marL="1524496" indent="0">
              <a:buNone/>
              <a:defRPr sz="1112"/>
            </a:lvl4pPr>
            <a:lvl5pPr marL="2032661" indent="0">
              <a:buNone/>
              <a:defRPr sz="1112"/>
            </a:lvl5pPr>
            <a:lvl6pPr marL="2540826" indent="0">
              <a:buNone/>
              <a:defRPr sz="1112"/>
            </a:lvl6pPr>
            <a:lvl7pPr marL="3048990" indent="0">
              <a:buNone/>
              <a:defRPr sz="1112"/>
            </a:lvl7pPr>
            <a:lvl8pPr marL="3557155" indent="0">
              <a:buNone/>
              <a:defRPr sz="1112"/>
            </a:lvl8pPr>
            <a:lvl9pPr marL="4065321" indent="0">
              <a:buNone/>
              <a:defRPr sz="1112"/>
            </a:lvl9pPr>
          </a:lstStyle>
          <a:p>
            <a:pPr lvl="0"/>
            <a:r>
              <a:rPr lang="en-US" smtClean="0"/>
              <a:t>Click to edit Master text styles</a:t>
            </a:r>
          </a:p>
        </p:txBody>
      </p:sp>
    </p:spTree>
    <p:extLst>
      <p:ext uri="{BB962C8B-B14F-4D97-AF65-F5344CB8AC3E}">
        <p14:creationId xmlns:p14="http://schemas.microsoft.com/office/powerpoint/2010/main" val="2032410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43" y="381107"/>
            <a:ext cx="3277889" cy="1333871"/>
          </a:xfrm>
          <a:prstGeom prst="rect">
            <a:avLst/>
          </a:prstGeom>
        </p:spPr>
        <p:txBody>
          <a:bodyPr anchor="b"/>
          <a:lstStyle>
            <a:lvl1pPr>
              <a:defRPr sz="3556"/>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320675" y="823085"/>
            <a:ext cx="5145107" cy="4062483"/>
          </a:xfrm>
        </p:spPr>
        <p:txBody>
          <a:bodyPr anchor="t"/>
          <a:lstStyle>
            <a:lvl1pPr marL="0" indent="0">
              <a:buNone/>
              <a:defRPr sz="3556"/>
            </a:lvl1pPr>
            <a:lvl2pPr marL="508165" indent="0">
              <a:buNone/>
              <a:defRPr sz="3112"/>
            </a:lvl2pPr>
            <a:lvl3pPr marL="1016330" indent="0">
              <a:buNone/>
              <a:defRPr sz="2667"/>
            </a:lvl3pPr>
            <a:lvl4pPr marL="1524496" indent="0">
              <a:buNone/>
              <a:defRPr sz="2223"/>
            </a:lvl4pPr>
            <a:lvl5pPr marL="2032661" indent="0">
              <a:buNone/>
              <a:defRPr sz="2223"/>
            </a:lvl5pPr>
            <a:lvl6pPr marL="2540826" indent="0">
              <a:buNone/>
              <a:defRPr sz="2223"/>
            </a:lvl6pPr>
            <a:lvl7pPr marL="3048990" indent="0">
              <a:buNone/>
              <a:defRPr sz="2223"/>
            </a:lvl7pPr>
            <a:lvl8pPr marL="3557155" indent="0">
              <a:buNone/>
              <a:defRPr sz="2223"/>
            </a:lvl8pPr>
            <a:lvl9pPr marL="4065321" indent="0">
              <a:buNone/>
              <a:defRPr sz="2223"/>
            </a:lvl9pPr>
          </a:lstStyle>
          <a:p>
            <a:r>
              <a:rPr lang="en-US" smtClean="0"/>
              <a:t>Click icon to add picture</a:t>
            </a:r>
            <a:endParaRPr lang="en-US" dirty="0"/>
          </a:p>
        </p:txBody>
      </p:sp>
      <p:sp>
        <p:nvSpPr>
          <p:cNvPr id="4" name="Text Placeholder 3"/>
          <p:cNvSpPr>
            <a:spLocks noGrp="1"/>
          </p:cNvSpPr>
          <p:nvPr>
            <p:ph type="body" sz="half" idx="2"/>
          </p:nvPr>
        </p:nvSpPr>
        <p:spPr>
          <a:xfrm>
            <a:off x="700043" y="1714976"/>
            <a:ext cx="3277889" cy="3177206"/>
          </a:xfrm>
        </p:spPr>
        <p:txBody>
          <a:bodyPr/>
          <a:lstStyle>
            <a:lvl1pPr marL="0" indent="0">
              <a:buNone/>
              <a:defRPr sz="1779"/>
            </a:lvl1pPr>
            <a:lvl2pPr marL="508165" indent="0">
              <a:buNone/>
              <a:defRPr sz="1556"/>
            </a:lvl2pPr>
            <a:lvl3pPr marL="1016330" indent="0">
              <a:buNone/>
              <a:defRPr sz="1334"/>
            </a:lvl3pPr>
            <a:lvl4pPr marL="1524496" indent="0">
              <a:buNone/>
              <a:defRPr sz="1112"/>
            </a:lvl4pPr>
            <a:lvl5pPr marL="2032661" indent="0">
              <a:buNone/>
              <a:defRPr sz="1112"/>
            </a:lvl5pPr>
            <a:lvl6pPr marL="2540826" indent="0">
              <a:buNone/>
              <a:defRPr sz="1112"/>
            </a:lvl6pPr>
            <a:lvl7pPr marL="3048990" indent="0">
              <a:buNone/>
              <a:defRPr sz="1112"/>
            </a:lvl7pPr>
            <a:lvl8pPr marL="3557155" indent="0">
              <a:buNone/>
              <a:defRPr sz="1112"/>
            </a:lvl8pPr>
            <a:lvl9pPr marL="4065321" indent="0">
              <a:buNone/>
              <a:defRPr sz="1112"/>
            </a:lvl9pPr>
          </a:lstStyle>
          <a:p>
            <a:pPr lvl="0"/>
            <a:r>
              <a:rPr lang="en-US" smtClean="0"/>
              <a:t>Click to edit Master text styles</a:t>
            </a:r>
          </a:p>
        </p:txBody>
      </p:sp>
    </p:spTree>
    <p:extLst>
      <p:ext uri="{BB962C8B-B14F-4D97-AF65-F5344CB8AC3E}">
        <p14:creationId xmlns:p14="http://schemas.microsoft.com/office/powerpoint/2010/main" val="852939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t="-1000" r="-1000" b="-1000"/>
          </a:stretch>
        </a:blipFill>
        <a:effectLst/>
      </p:bgPr>
    </p:bg>
    <p:spTree>
      <p:nvGrpSpPr>
        <p:cNvPr id="1" name=""/>
        <p:cNvGrpSpPr/>
        <p:nvPr/>
      </p:nvGrpSpPr>
      <p:grpSpPr>
        <a:xfrm>
          <a:off x="0" y="0"/>
          <a:ext cx="0" cy="0"/>
          <a:chOff x="0" y="0"/>
          <a:chExt cx="0" cy="0"/>
        </a:xfrm>
      </p:grpSpPr>
      <p:sp>
        <p:nvSpPr>
          <p:cNvPr id="10" name="Title Placeholder 9"/>
          <p:cNvSpPr>
            <a:spLocks noGrp="1"/>
          </p:cNvSpPr>
          <p:nvPr>
            <p:ph type="title"/>
          </p:nvPr>
        </p:nvSpPr>
        <p:spPr>
          <a:xfrm>
            <a:off x="698573" y="304800"/>
            <a:ext cx="8766030" cy="1104900"/>
          </a:xfrm>
          <a:prstGeom prst="rect">
            <a:avLst/>
          </a:prstGeom>
        </p:spPr>
        <p:txBody>
          <a:bodyPr vert="horz" lIns="91440" tIns="45720" rIns="91440" bIns="45720" rtlCol="0" anchor="t">
            <a:normAutofit/>
          </a:bodyPr>
          <a:lstStyle/>
          <a:p>
            <a:r>
              <a:rPr lang="en-US" smtClean="0"/>
              <a:t>Click to edit Master title style</a:t>
            </a:r>
            <a:endParaRPr lang="en-US" dirty="0"/>
          </a:p>
        </p:txBody>
      </p:sp>
      <p:grpSp>
        <p:nvGrpSpPr>
          <p:cNvPr id="7" name="Group 6"/>
          <p:cNvGrpSpPr/>
          <p:nvPr userDrawn="1"/>
        </p:nvGrpSpPr>
        <p:grpSpPr>
          <a:xfrm>
            <a:off x="248949" y="4672117"/>
            <a:ext cx="3128323" cy="803505"/>
            <a:chOff x="193559" y="4815599"/>
            <a:chExt cx="2526321" cy="597382"/>
          </a:xfrm>
        </p:grpSpPr>
        <p:sp>
          <p:nvSpPr>
            <p:cNvPr id="8" name="Rectangle 7"/>
            <p:cNvSpPr/>
            <p:nvPr userDrawn="1"/>
          </p:nvSpPr>
          <p:spPr>
            <a:xfrm>
              <a:off x="193559" y="4825629"/>
              <a:ext cx="2442850" cy="5873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63681" y="4815599"/>
              <a:ext cx="2456199" cy="597382"/>
            </a:xfrm>
            <a:prstGeom prst="rect">
              <a:avLst/>
            </a:prstGeom>
          </p:spPr>
        </p:pic>
      </p:grpSp>
      <p:sp>
        <p:nvSpPr>
          <p:cNvPr id="3" name="Text Placeholder 2"/>
          <p:cNvSpPr>
            <a:spLocks noGrp="1"/>
          </p:cNvSpPr>
          <p:nvPr>
            <p:ph type="body" idx="1"/>
          </p:nvPr>
        </p:nvSpPr>
        <p:spPr>
          <a:xfrm>
            <a:off x="698718" y="1521778"/>
            <a:ext cx="8765739" cy="3627123"/>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71765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iming>
    <p:tnLst>
      <p:par>
        <p:cTn id="1" dur="indefinite" restart="never" nodeType="tmRoot"/>
      </p:par>
    </p:tnLst>
  </p:timing>
  <p:txStyles>
    <p:titleStyle>
      <a:lvl1pPr algn="l" defTabSz="1016330" rtl="0" eaLnBrk="1" latinLnBrk="0" hangingPunct="1">
        <a:lnSpc>
          <a:spcPct val="90000"/>
        </a:lnSpc>
        <a:spcBef>
          <a:spcPct val="0"/>
        </a:spcBef>
        <a:buNone/>
        <a:defRPr sz="4890" b="0" i="0" kern="1200">
          <a:solidFill>
            <a:srgbClr val="005383"/>
          </a:solidFill>
          <a:latin typeface="Knockout HTF51-Middleweight" charset="0"/>
          <a:ea typeface="Knockout HTF51-Middleweight" charset="0"/>
          <a:cs typeface="Knockout HTF51-Middleweight" charset="0"/>
        </a:defRPr>
      </a:lvl1pPr>
    </p:titleStyle>
    <p:bodyStyle>
      <a:lvl1pPr marL="254082" indent="-254082" algn="l" defTabSz="1016330" rtl="0" eaLnBrk="1" latinLnBrk="0" hangingPunct="1">
        <a:lnSpc>
          <a:spcPct val="90000"/>
        </a:lnSpc>
        <a:spcBef>
          <a:spcPts val="1112"/>
        </a:spcBef>
        <a:buFont typeface="Arial" panose="020B0604020202020204" pitchFamily="34" charset="0"/>
        <a:buChar char="•"/>
        <a:defRPr sz="3112" b="0" i="0" kern="1200">
          <a:solidFill>
            <a:srgbClr val="005383"/>
          </a:solidFill>
          <a:latin typeface="Knockout HTF31-JuniorMiddlewt" charset="0"/>
          <a:ea typeface="Knockout HTF31-JuniorMiddlewt" charset="0"/>
          <a:cs typeface="Knockout HTF31-JuniorMiddlewt" charset="0"/>
        </a:defRPr>
      </a:lvl1pPr>
      <a:lvl2pPr marL="762247" indent="-254082" algn="l" defTabSz="1016330" rtl="0" eaLnBrk="1" latinLnBrk="0" hangingPunct="1">
        <a:lnSpc>
          <a:spcPct val="90000"/>
        </a:lnSpc>
        <a:spcBef>
          <a:spcPts val="556"/>
        </a:spcBef>
        <a:buFont typeface="Arial" panose="020B0604020202020204" pitchFamily="34" charset="0"/>
        <a:buChar char="•"/>
        <a:defRPr sz="2667" b="0" i="0" kern="1200">
          <a:solidFill>
            <a:srgbClr val="8BCDE3"/>
          </a:solidFill>
          <a:latin typeface="Knockout HTF31-JuniorMiddlewt" charset="0"/>
          <a:ea typeface="Knockout HTF31-JuniorMiddlewt" charset="0"/>
          <a:cs typeface="Knockout HTF31-JuniorMiddlewt" charset="0"/>
        </a:defRPr>
      </a:lvl2pPr>
      <a:lvl3pPr marL="1270413" indent="-254082" algn="l" defTabSz="1016330" rtl="0" eaLnBrk="1" latinLnBrk="0" hangingPunct="1">
        <a:lnSpc>
          <a:spcPct val="90000"/>
        </a:lnSpc>
        <a:spcBef>
          <a:spcPts val="556"/>
        </a:spcBef>
        <a:buFont typeface="Arial" panose="020B0604020202020204" pitchFamily="34" charset="0"/>
        <a:buChar char="•"/>
        <a:defRPr sz="2223" b="0" i="0" kern="1200">
          <a:solidFill>
            <a:srgbClr val="8BCDE3"/>
          </a:solidFill>
          <a:latin typeface="Knockout HTF31-JuniorMiddlewt" charset="0"/>
          <a:ea typeface="Knockout HTF31-JuniorMiddlewt" charset="0"/>
          <a:cs typeface="Knockout HTF31-JuniorMiddlewt" charset="0"/>
        </a:defRPr>
      </a:lvl3pPr>
      <a:lvl4pPr marL="1778578" indent="-254082" algn="l" defTabSz="1016330" rtl="0" eaLnBrk="1" latinLnBrk="0" hangingPunct="1">
        <a:lnSpc>
          <a:spcPct val="90000"/>
        </a:lnSpc>
        <a:spcBef>
          <a:spcPts val="556"/>
        </a:spcBef>
        <a:buFont typeface="Arial" panose="020B0604020202020204" pitchFamily="34" charset="0"/>
        <a:buChar char="•"/>
        <a:defRPr sz="2000" b="0" i="0" kern="1200">
          <a:solidFill>
            <a:srgbClr val="8BCDE3"/>
          </a:solidFill>
          <a:latin typeface="Knockout HTF31-JuniorMiddlewt" charset="0"/>
          <a:ea typeface="Knockout HTF31-JuniorMiddlewt" charset="0"/>
          <a:cs typeface="Knockout HTF31-JuniorMiddlewt" charset="0"/>
        </a:defRPr>
      </a:lvl4pPr>
      <a:lvl5pPr marL="2286743" indent="-254082" algn="l" defTabSz="1016330" rtl="0" eaLnBrk="1" latinLnBrk="0" hangingPunct="1">
        <a:lnSpc>
          <a:spcPct val="90000"/>
        </a:lnSpc>
        <a:spcBef>
          <a:spcPts val="556"/>
        </a:spcBef>
        <a:buFont typeface="Arial" panose="020B0604020202020204" pitchFamily="34" charset="0"/>
        <a:buChar char="•"/>
        <a:defRPr sz="2000" b="0" i="0" kern="1200">
          <a:solidFill>
            <a:srgbClr val="8BCDE3"/>
          </a:solidFill>
          <a:latin typeface="Knockout HTF31-JuniorMiddlewt" charset="0"/>
          <a:ea typeface="Knockout HTF31-JuniorMiddlewt" charset="0"/>
          <a:cs typeface="Knockout HTF31-JuniorMiddlewt" charset="0"/>
        </a:defRPr>
      </a:lvl5pPr>
      <a:lvl6pPr marL="2794908" indent="-254082" algn="l" defTabSz="101633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6pPr>
      <a:lvl7pPr marL="3303073" indent="-254082" algn="l" defTabSz="101633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7pPr>
      <a:lvl8pPr marL="3811239" indent="-254082" algn="l" defTabSz="101633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8pPr>
      <a:lvl9pPr marL="4319404" indent="-254082" algn="l" defTabSz="101633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1016330" rtl="0" eaLnBrk="1" latinLnBrk="0" hangingPunct="1">
        <a:defRPr sz="2000" kern="1200">
          <a:solidFill>
            <a:schemeClr val="tx1"/>
          </a:solidFill>
          <a:latin typeface="+mn-lt"/>
          <a:ea typeface="+mn-ea"/>
          <a:cs typeface="+mn-cs"/>
        </a:defRPr>
      </a:lvl1pPr>
      <a:lvl2pPr marL="508165" algn="l" defTabSz="1016330" rtl="0" eaLnBrk="1" latinLnBrk="0" hangingPunct="1">
        <a:defRPr sz="2000" kern="1200">
          <a:solidFill>
            <a:schemeClr val="tx1"/>
          </a:solidFill>
          <a:latin typeface="+mn-lt"/>
          <a:ea typeface="+mn-ea"/>
          <a:cs typeface="+mn-cs"/>
        </a:defRPr>
      </a:lvl2pPr>
      <a:lvl3pPr marL="1016330" algn="l" defTabSz="1016330" rtl="0" eaLnBrk="1" latinLnBrk="0" hangingPunct="1">
        <a:defRPr sz="2000" kern="1200">
          <a:solidFill>
            <a:schemeClr val="tx1"/>
          </a:solidFill>
          <a:latin typeface="+mn-lt"/>
          <a:ea typeface="+mn-ea"/>
          <a:cs typeface="+mn-cs"/>
        </a:defRPr>
      </a:lvl3pPr>
      <a:lvl4pPr marL="1524496" algn="l" defTabSz="1016330" rtl="0" eaLnBrk="1" latinLnBrk="0" hangingPunct="1">
        <a:defRPr sz="2000" kern="1200">
          <a:solidFill>
            <a:schemeClr val="tx1"/>
          </a:solidFill>
          <a:latin typeface="+mn-lt"/>
          <a:ea typeface="+mn-ea"/>
          <a:cs typeface="+mn-cs"/>
        </a:defRPr>
      </a:lvl4pPr>
      <a:lvl5pPr marL="2032661" algn="l" defTabSz="1016330" rtl="0" eaLnBrk="1" latinLnBrk="0" hangingPunct="1">
        <a:defRPr sz="2000" kern="1200">
          <a:solidFill>
            <a:schemeClr val="tx1"/>
          </a:solidFill>
          <a:latin typeface="+mn-lt"/>
          <a:ea typeface="+mn-ea"/>
          <a:cs typeface="+mn-cs"/>
        </a:defRPr>
      </a:lvl5pPr>
      <a:lvl6pPr marL="2540826" algn="l" defTabSz="1016330" rtl="0" eaLnBrk="1" latinLnBrk="0" hangingPunct="1">
        <a:defRPr sz="2000" kern="1200">
          <a:solidFill>
            <a:schemeClr val="tx1"/>
          </a:solidFill>
          <a:latin typeface="+mn-lt"/>
          <a:ea typeface="+mn-ea"/>
          <a:cs typeface="+mn-cs"/>
        </a:defRPr>
      </a:lvl6pPr>
      <a:lvl7pPr marL="3048990" algn="l" defTabSz="1016330" rtl="0" eaLnBrk="1" latinLnBrk="0" hangingPunct="1">
        <a:defRPr sz="2000" kern="1200">
          <a:solidFill>
            <a:schemeClr val="tx1"/>
          </a:solidFill>
          <a:latin typeface="+mn-lt"/>
          <a:ea typeface="+mn-ea"/>
          <a:cs typeface="+mn-cs"/>
        </a:defRPr>
      </a:lvl7pPr>
      <a:lvl8pPr marL="3557155" algn="l" defTabSz="1016330" rtl="0" eaLnBrk="1" latinLnBrk="0" hangingPunct="1">
        <a:defRPr sz="2000" kern="1200">
          <a:solidFill>
            <a:schemeClr val="tx1"/>
          </a:solidFill>
          <a:latin typeface="+mn-lt"/>
          <a:ea typeface="+mn-ea"/>
          <a:cs typeface="+mn-cs"/>
        </a:defRPr>
      </a:lvl8pPr>
      <a:lvl9pPr marL="4065321" algn="l" defTabSz="101633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70398" y="3002533"/>
            <a:ext cx="7714904" cy="1614809"/>
          </a:xfrm>
        </p:spPr>
        <p:txBody>
          <a:bodyPr>
            <a:normAutofit fontScale="85000" lnSpcReduction="20000"/>
          </a:bodyPr>
          <a:lstStyle/>
          <a:p>
            <a:r>
              <a:rPr lang="en-US" dirty="0" smtClean="0">
                <a:solidFill>
                  <a:schemeClr val="tx1"/>
                </a:solidFill>
              </a:rPr>
              <a:t>Francisco Averhoff, MD, MPH</a:t>
            </a:r>
          </a:p>
          <a:p>
            <a:r>
              <a:rPr lang="en-US" dirty="0" smtClean="0">
                <a:solidFill>
                  <a:schemeClr val="tx1"/>
                </a:solidFill>
              </a:rPr>
              <a:t>Division of Viral Hepatitis</a:t>
            </a:r>
          </a:p>
          <a:p>
            <a:r>
              <a:rPr lang="en-US" dirty="0" smtClean="0">
                <a:solidFill>
                  <a:schemeClr val="tx1"/>
                </a:solidFill>
              </a:rPr>
              <a:t>Centers for Disease Control and Prevention</a:t>
            </a:r>
          </a:p>
          <a:p>
            <a:r>
              <a:rPr lang="en-US" dirty="0" smtClean="0">
                <a:solidFill>
                  <a:schemeClr val="tx1"/>
                </a:solidFill>
              </a:rPr>
              <a:t>Atlanta, USA</a:t>
            </a:r>
            <a:endParaRPr lang="en-US" dirty="0">
              <a:solidFill>
                <a:schemeClr val="tx1"/>
              </a:solidFill>
            </a:endParaRPr>
          </a:p>
        </p:txBody>
      </p:sp>
      <p:sp>
        <p:nvSpPr>
          <p:cNvPr id="3" name="Title 2"/>
          <p:cNvSpPr>
            <a:spLocks noGrp="1"/>
          </p:cNvSpPr>
          <p:nvPr>
            <p:ph type="title"/>
          </p:nvPr>
        </p:nvSpPr>
        <p:spPr>
          <a:xfrm>
            <a:off x="309838" y="304800"/>
            <a:ext cx="9154765" cy="1104900"/>
          </a:xfrm>
        </p:spPr>
        <p:txBody>
          <a:bodyPr>
            <a:noAutofit/>
          </a:bodyPr>
          <a:lstStyle/>
          <a:p>
            <a:r>
              <a:rPr lang="en-US" sz="3600" b="1" dirty="0" smtClean="0">
                <a:solidFill>
                  <a:schemeClr val="tx1"/>
                </a:solidFill>
                <a:latin typeface="Arial" panose="020B0604020202020204" pitchFamily="34" charset="0"/>
                <a:cs typeface="Arial" panose="020B0604020202020204" pitchFamily="34" charset="0"/>
              </a:rPr>
              <a:t>What Can a Small Eurasian Country Teach the World About HCV Elimination</a:t>
            </a:r>
            <a:r>
              <a:rPr lang="en-US" sz="3600" b="1" dirty="0" smtClean="0">
                <a:solidFill>
                  <a:schemeClr val="tx1"/>
                </a:solidFill>
                <a:latin typeface="Arial" panose="020B0604020202020204" pitchFamily="34" charset="0"/>
                <a:cs typeface="Arial" panose="020B0604020202020204" pitchFamily="34" charset="0"/>
              </a:rPr>
              <a:t>? </a:t>
            </a:r>
            <a:r>
              <a:rPr lang="en-US" sz="3600" b="1" i="1" dirty="0" smtClean="0">
                <a:solidFill>
                  <a:schemeClr val="tx1"/>
                </a:solidFill>
                <a:latin typeface="Arial" panose="020B0604020202020204" pitchFamily="34" charset="0"/>
                <a:cs typeface="Arial" panose="020B0604020202020204" pitchFamily="34" charset="0"/>
              </a:rPr>
              <a:t>Lessons from Georgia</a:t>
            </a:r>
            <a:endParaRPr lang="en-US" sz="3600"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7184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98" y="304358"/>
            <a:ext cx="10368238" cy="1104943"/>
          </a:xfrm>
        </p:spPr>
        <p:txBody>
          <a:bodyPr>
            <a:noAutofit/>
          </a:bodyPr>
          <a:lstStyle/>
          <a:p>
            <a:r>
              <a:rPr lang="en-US" sz="3200" b="1" dirty="0" smtClean="0">
                <a:solidFill>
                  <a:schemeClr val="tx1"/>
                </a:solidFill>
                <a:latin typeface="Arial" panose="020B0604020202020204" pitchFamily="34" charset="0"/>
                <a:cs typeface="Arial" panose="020B0604020202020204" pitchFamily="34" charset="0"/>
              </a:rPr>
              <a:t>Public Health Benefits: </a:t>
            </a:r>
            <a:r>
              <a:rPr lang="en-US" sz="3200" b="1" i="1" dirty="0" smtClean="0">
                <a:solidFill>
                  <a:schemeClr val="tx1"/>
                </a:solidFill>
                <a:latin typeface="Arial" panose="020B0604020202020204" pitchFamily="34" charset="0"/>
                <a:cs typeface="Arial" panose="020B0604020202020204" pitchFamily="34" charset="0"/>
              </a:rPr>
              <a:t>HCV Elimination &amp; </a:t>
            </a:r>
            <a:r>
              <a:rPr lang="en-US" sz="3200" b="1" i="1" dirty="0" smtClean="0">
                <a:solidFill>
                  <a:schemeClr val="tx1"/>
                </a:solidFill>
                <a:latin typeface="Arial" panose="020B0604020202020204" pitchFamily="34" charset="0"/>
                <a:cs typeface="Arial" panose="020B0604020202020204" pitchFamily="34" charset="0"/>
              </a:rPr>
              <a:t>Beyond </a:t>
            </a:r>
            <a:endParaRPr lang="en-US" sz="3200" b="1" i="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77852" y="1001221"/>
            <a:ext cx="8765739" cy="4021772"/>
          </a:xfrm>
        </p:spPr>
        <p:txBody>
          <a:bodyPr>
            <a:noAutofit/>
          </a:bodyPr>
          <a:lstStyle/>
          <a:p>
            <a:r>
              <a:rPr lang="en-US" sz="2400" dirty="0" smtClean="0">
                <a:solidFill>
                  <a:schemeClr val="tx1"/>
                </a:solidFill>
                <a:latin typeface="Arial" panose="020B0604020202020204" pitchFamily="34" charset="0"/>
                <a:cs typeface="Arial" panose="020B0604020202020204" pitchFamily="34" charset="0"/>
              </a:rPr>
              <a:t>Laboratory/Diagnostics</a:t>
            </a:r>
            <a:endParaRPr lang="en-US" sz="2400" dirty="0">
              <a:solidFill>
                <a:schemeClr val="tx1"/>
              </a:solidFill>
              <a:latin typeface="Arial" panose="020B0604020202020204" pitchFamily="34" charset="0"/>
              <a:cs typeface="Arial" panose="020B0604020202020204" pitchFamily="34" charset="0"/>
            </a:endParaRPr>
          </a:p>
          <a:p>
            <a:pPr lvl="1"/>
            <a:r>
              <a:rPr lang="en-US" sz="2000" dirty="0">
                <a:solidFill>
                  <a:schemeClr val="tx1"/>
                </a:solidFill>
                <a:latin typeface="Arial" panose="020B0604020202020204" pitchFamily="34" charset="0"/>
                <a:cs typeface="Arial" panose="020B0604020202020204" pitchFamily="34" charset="0"/>
              </a:rPr>
              <a:t>Lugar as National (Regional?) Reference Laboratory</a:t>
            </a:r>
          </a:p>
          <a:p>
            <a:pPr lvl="1"/>
            <a:r>
              <a:rPr lang="en-US" sz="2000" dirty="0">
                <a:solidFill>
                  <a:schemeClr val="tx1"/>
                </a:solidFill>
                <a:latin typeface="Arial" panose="020B0604020202020204" pitchFamily="34" charset="0"/>
                <a:cs typeface="Arial" panose="020B0604020202020204" pitchFamily="34" charset="0"/>
              </a:rPr>
              <a:t>Quality Assurance </a:t>
            </a:r>
            <a:r>
              <a:rPr lang="en-US" sz="2000" dirty="0" smtClean="0">
                <a:solidFill>
                  <a:schemeClr val="tx1"/>
                </a:solidFill>
                <a:latin typeface="Arial" panose="020B0604020202020204" pitchFamily="34" charset="0"/>
                <a:cs typeface="Arial" panose="020B0604020202020204" pitchFamily="34" charset="0"/>
              </a:rPr>
              <a:t>Program  </a:t>
            </a:r>
          </a:p>
          <a:p>
            <a:r>
              <a:rPr lang="en-US" sz="2400" dirty="0" smtClean="0">
                <a:solidFill>
                  <a:schemeClr val="tx1"/>
                </a:solidFill>
                <a:latin typeface="Arial" panose="020B0604020202020204" pitchFamily="34" charset="0"/>
                <a:cs typeface="Arial" panose="020B0604020202020204" pitchFamily="34" charset="0"/>
              </a:rPr>
              <a:t>Blood Safety</a:t>
            </a:r>
          </a:p>
          <a:p>
            <a:pPr lvl="1"/>
            <a:r>
              <a:rPr lang="en-US" sz="2000" dirty="0" err="1" smtClean="0">
                <a:solidFill>
                  <a:schemeClr val="tx1"/>
                </a:solidFill>
                <a:latin typeface="Arial" panose="020B0604020202020204" pitchFamily="34" charset="0"/>
                <a:cs typeface="Arial" panose="020B0604020202020204" pitchFamily="34" charset="0"/>
              </a:rPr>
              <a:t>Serosurvey</a:t>
            </a:r>
            <a:r>
              <a:rPr lang="en-US" sz="2000" dirty="0" smtClean="0">
                <a:solidFill>
                  <a:schemeClr val="tx1"/>
                </a:solidFill>
                <a:latin typeface="Arial" panose="020B0604020202020204" pitchFamily="34" charset="0"/>
                <a:cs typeface="Arial" panose="020B0604020202020204" pitchFamily="34" charset="0"/>
              </a:rPr>
              <a:t> identified as important independent risk </a:t>
            </a:r>
          </a:p>
          <a:p>
            <a:pPr lvl="1"/>
            <a:r>
              <a:rPr lang="en-US" sz="2000" dirty="0" smtClean="0">
                <a:solidFill>
                  <a:schemeClr val="tx1"/>
                </a:solidFill>
                <a:latin typeface="Arial" panose="020B0604020202020204" pitchFamily="34" charset="0"/>
                <a:cs typeface="Arial" panose="020B0604020202020204" pitchFamily="34" charset="0"/>
              </a:rPr>
              <a:t>Only 30% of donations non-paid/voluntary</a:t>
            </a:r>
          </a:p>
          <a:p>
            <a:pPr lvl="1"/>
            <a:r>
              <a:rPr lang="en-US" sz="2000" dirty="0" smtClean="0">
                <a:solidFill>
                  <a:schemeClr val="tx1"/>
                </a:solidFill>
                <a:latin typeface="Arial" panose="020B0604020202020204" pitchFamily="34" charset="0"/>
                <a:cs typeface="Arial" panose="020B0604020202020204" pitchFamily="34" charset="0"/>
              </a:rPr>
              <a:t>25% of blood banks unregulated</a:t>
            </a:r>
          </a:p>
          <a:p>
            <a:pPr lvl="1"/>
            <a:r>
              <a:rPr lang="en-US" sz="2000" dirty="0" smtClean="0">
                <a:solidFill>
                  <a:schemeClr val="tx1"/>
                </a:solidFill>
                <a:latin typeface="Arial" panose="020B0604020202020204" pitchFamily="34" charset="0"/>
                <a:cs typeface="Arial" panose="020B0604020202020204" pitchFamily="34" charset="0"/>
              </a:rPr>
              <a:t>Now a government priority </a:t>
            </a:r>
          </a:p>
          <a:p>
            <a:r>
              <a:rPr lang="en-US" sz="2400" dirty="0" smtClean="0">
                <a:solidFill>
                  <a:schemeClr val="tx1"/>
                </a:solidFill>
                <a:latin typeface="Arial" panose="020B0604020202020204" pitchFamily="34" charset="0"/>
                <a:cs typeface="Arial" panose="020B0604020202020204" pitchFamily="34" charset="0"/>
              </a:rPr>
              <a:t>Harm Reduction</a:t>
            </a:r>
          </a:p>
          <a:p>
            <a:pPr lvl="1"/>
            <a:r>
              <a:rPr lang="en-US" sz="2000" dirty="0" smtClean="0">
                <a:solidFill>
                  <a:schemeClr val="tx1"/>
                </a:solidFill>
                <a:latin typeface="Arial" panose="020B0604020202020204" pitchFamily="34" charset="0"/>
                <a:cs typeface="Arial" panose="020B0604020202020204" pitchFamily="34" charset="0"/>
              </a:rPr>
              <a:t>De-stigmatization, increase harm reduction access (50,000 people!)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9053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304" y="212369"/>
            <a:ext cx="7805919" cy="528799"/>
          </a:xfrm>
        </p:spPr>
        <p:txBody>
          <a:bodyPr>
            <a:normAutofit fontScale="90000"/>
          </a:bodyPr>
          <a:lstStyle/>
          <a:p>
            <a:r>
              <a:rPr lang="en-US" sz="2800" b="1" dirty="0" smtClean="0">
                <a:solidFill>
                  <a:schemeClr val="tx1"/>
                </a:solidFill>
              </a:rPr>
              <a:t>Continuous Learning, </a:t>
            </a:r>
            <a:r>
              <a:rPr lang="en-US" sz="2800" b="1" dirty="0" smtClean="0">
                <a:solidFill>
                  <a:schemeClr val="tx1"/>
                </a:solidFill>
              </a:rPr>
              <a:t>Feedback, &amp; Exchange  </a:t>
            </a:r>
            <a:endParaRPr lang="en-US" sz="2800" b="1" dirty="0">
              <a:solidFill>
                <a:schemeClr val="tx1"/>
              </a:solidFill>
            </a:endParaRPr>
          </a:p>
        </p:txBody>
      </p:sp>
      <p:sp>
        <p:nvSpPr>
          <p:cNvPr id="3" name="Content Placeholder 2"/>
          <p:cNvSpPr>
            <a:spLocks noGrp="1"/>
          </p:cNvSpPr>
          <p:nvPr>
            <p:ph idx="1"/>
          </p:nvPr>
        </p:nvSpPr>
        <p:spPr>
          <a:xfrm>
            <a:off x="354207" y="1024033"/>
            <a:ext cx="8199857" cy="4192164"/>
          </a:xfrm>
        </p:spPr>
        <p:txBody>
          <a:bodyPr>
            <a:normAutofit fontScale="25000" lnSpcReduction="20000"/>
          </a:bodyPr>
          <a:lstStyle/>
          <a:p>
            <a:r>
              <a:rPr lang="en-US" sz="8000" dirty="0" smtClean="0">
                <a:solidFill>
                  <a:schemeClr val="tx1"/>
                </a:solidFill>
                <a:latin typeface="Arial" panose="020B0604020202020204" pitchFamily="34" charset="0"/>
                <a:cs typeface="Arial" panose="020B0604020202020204" pitchFamily="34" charset="0"/>
              </a:rPr>
              <a:t>National HCV Elimination Workshop (Annually, in Spring)</a:t>
            </a:r>
          </a:p>
          <a:p>
            <a:pPr lvl="2"/>
            <a:r>
              <a:rPr lang="en-US" sz="8000" dirty="0" smtClean="0">
                <a:solidFill>
                  <a:schemeClr val="tx1"/>
                </a:solidFill>
                <a:latin typeface="Arial" panose="020B0604020202020204" pitchFamily="34" charset="0"/>
                <a:cs typeface="Arial" panose="020B0604020202020204" pitchFamily="34" charset="0"/>
              </a:rPr>
              <a:t>2014: HCV Elimination conceived </a:t>
            </a:r>
          </a:p>
          <a:p>
            <a:pPr lvl="2"/>
            <a:r>
              <a:rPr lang="en-US" sz="8000" dirty="0" smtClean="0">
                <a:solidFill>
                  <a:schemeClr val="tx1"/>
                </a:solidFill>
                <a:latin typeface="Arial" panose="020B0604020202020204" pitchFamily="34" charset="0"/>
                <a:cs typeface="Arial" panose="020B0604020202020204" pitchFamily="34" charset="0"/>
              </a:rPr>
              <a:t>2015 Preparation for Launch</a:t>
            </a:r>
          </a:p>
          <a:p>
            <a:pPr lvl="2"/>
            <a:r>
              <a:rPr lang="en-US" sz="8000" dirty="0" smtClean="0">
                <a:solidFill>
                  <a:schemeClr val="tx1"/>
                </a:solidFill>
                <a:latin typeface="Arial" panose="020B0604020202020204" pitchFamily="34" charset="0"/>
                <a:cs typeface="Arial" panose="020B0604020202020204" pitchFamily="34" charset="0"/>
              </a:rPr>
              <a:t>2016 Elimination Plan and M&amp;E </a:t>
            </a:r>
          </a:p>
          <a:p>
            <a:pPr lvl="2"/>
            <a:r>
              <a:rPr lang="en-US" sz="8000" dirty="0" smtClean="0">
                <a:solidFill>
                  <a:schemeClr val="tx1"/>
                </a:solidFill>
                <a:latin typeface="Arial" panose="020B0604020202020204" pitchFamily="34" charset="0"/>
                <a:cs typeface="Arial" panose="020B0604020202020204" pitchFamily="34" charset="0"/>
              </a:rPr>
              <a:t>2017 Implementing TAG </a:t>
            </a:r>
            <a:r>
              <a:rPr lang="en-US" sz="8000" dirty="0" smtClean="0">
                <a:solidFill>
                  <a:schemeClr val="tx1"/>
                </a:solidFill>
                <a:latin typeface="Arial" panose="020B0604020202020204" pitchFamily="34" charset="0"/>
                <a:cs typeface="Arial" panose="020B0604020202020204" pitchFamily="34" charset="0"/>
              </a:rPr>
              <a:t>Recommendations</a:t>
            </a:r>
            <a:endParaRPr lang="en-US" sz="8000" dirty="0" smtClean="0">
              <a:solidFill>
                <a:schemeClr val="tx1"/>
              </a:solidFill>
              <a:latin typeface="Arial" panose="020B0604020202020204" pitchFamily="34" charset="0"/>
              <a:cs typeface="Arial" panose="020B0604020202020204" pitchFamily="34" charset="0"/>
            </a:endParaRPr>
          </a:p>
          <a:p>
            <a:endParaRPr lang="en-US" sz="8000" dirty="0" smtClean="0">
              <a:solidFill>
                <a:schemeClr val="tx1"/>
              </a:solidFill>
              <a:latin typeface="Arial" panose="020B0604020202020204" pitchFamily="34" charset="0"/>
              <a:cs typeface="Arial" panose="020B0604020202020204" pitchFamily="34" charset="0"/>
            </a:endParaRPr>
          </a:p>
          <a:p>
            <a:r>
              <a:rPr lang="en-US" sz="8000" dirty="0" smtClean="0">
                <a:solidFill>
                  <a:schemeClr val="tx1"/>
                </a:solidFill>
                <a:latin typeface="Arial" panose="020B0604020202020204" pitchFamily="34" charset="0"/>
                <a:cs typeface="Arial" panose="020B0604020202020204" pitchFamily="34" charset="0"/>
              </a:rPr>
              <a:t>Technical </a:t>
            </a:r>
            <a:r>
              <a:rPr lang="en-US" sz="8000" dirty="0" smtClean="0">
                <a:solidFill>
                  <a:schemeClr val="tx1"/>
                </a:solidFill>
                <a:latin typeface="Arial" panose="020B0604020202020204" pitchFamily="34" charset="0"/>
                <a:cs typeface="Arial" panose="020B0604020202020204" pitchFamily="34" charset="0"/>
              </a:rPr>
              <a:t>Advisory Group (TAG)</a:t>
            </a:r>
          </a:p>
          <a:p>
            <a:pPr lvl="1"/>
            <a:r>
              <a:rPr lang="en-US" sz="8000" dirty="0" smtClean="0">
                <a:solidFill>
                  <a:schemeClr val="tx1"/>
                </a:solidFill>
                <a:latin typeface="Arial" panose="020B0604020202020204" pitchFamily="34" charset="0"/>
                <a:cs typeface="Arial" panose="020B0604020202020204" pitchFamily="34" charset="0"/>
              </a:rPr>
              <a:t>International Experts; at least one from each strategic focus </a:t>
            </a:r>
          </a:p>
          <a:p>
            <a:pPr lvl="1"/>
            <a:r>
              <a:rPr lang="en-US" sz="8000" dirty="0">
                <a:solidFill>
                  <a:schemeClr val="tx1"/>
                </a:solidFill>
                <a:latin typeface="Arial" panose="020B0604020202020204" pitchFamily="34" charset="0"/>
                <a:cs typeface="Arial" panose="020B0604020202020204" pitchFamily="34" charset="0"/>
              </a:rPr>
              <a:t>Meet annually in the </a:t>
            </a:r>
            <a:r>
              <a:rPr lang="en-US" sz="8000" dirty="0" smtClean="0">
                <a:solidFill>
                  <a:schemeClr val="tx1"/>
                </a:solidFill>
                <a:latin typeface="Arial" panose="020B0604020202020204" pitchFamily="34" charset="0"/>
                <a:cs typeface="Arial" panose="020B0604020202020204" pitchFamily="34" charset="0"/>
              </a:rPr>
              <a:t>Fall; 3</a:t>
            </a:r>
            <a:r>
              <a:rPr lang="en-US" sz="8000" baseline="30000" dirty="0" smtClean="0">
                <a:solidFill>
                  <a:schemeClr val="tx1"/>
                </a:solidFill>
                <a:latin typeface="Arial" panose="020B0604020202020204" pitchFamily="34" charset="0"/>
                <a:cs typeface="Arial" panose="020B0604020202020204" pitchFamily="34" charset="0"/>
              </a:rPr>
              <a:t>rd</a:t>
            </a:r>
            <a:r>
              <a:rPr lang="en-US" sz="8000" dirty="0" smtClean="0">
                <a:solidFill>
                  <a:schemeClr val="tx1"/>
                </a:solidFill>
                <a:latin typeface="Arial" panose="020B0604020202020204" pitchFamily="34" charset="0"/>
                <a:cs typeface="Arial" panose="020B0604020202020204" pitchFamily="34" charset="0"/>
              </a:rPr>
              <a:t> TAG meeting 30 Nov </a:t>
            </a:r>
            <a:r>
              <a:rPr lang="en-US" sz="8000" dirty="0" smtClean="0">
                <a:solidFill>
                  <a:schemeClr val="tx1"/>
                </a:solidFill>
                <a:latin typeface="Arial" panose="020B0604020202020204" pitchFamily="34" charset="0"/>
                <a:cs typeface="Arial" panose="020B0604020202020204" pitchFamily="34" charset="0"/>
              </a:rPr>
              <a:t>2017</a:t>
            </a:r>
            <a:endParaRPr lang="en-US" sz="8000" dirty="0" smtClean="0">
              <a:solidFill>
                <a:schemeClr val="tx1"/>
              </a:solidFill>
              <a:latin typeface="Arial" panose="020B0604020202020204" pitchFamily="34" charset="0"/>
              <a:cs typeface="Arial" panose="020B0604020202020204" pitchFamily="34" charset="0"/>
            </a:endParaRPr>
          </a:p>
          <a:p>
            <a:endParaRPr lang="en-US" sz="8000" dirty="0" smtClean="0">
              <a:solidFill>
                <a:schemeClr val="tx1"/>
              </a:solidFill>
              <a:latin typeface="Arial" panose="020B0604020202020204" pitchFamily="34" charset="0"/>
              <a:cs typeface="Arial" panose="020B0604020202020204" pitchFamily="34" charset="0"/>
            </a:endParaRPr>
          </a:p>
          <a:p>
            <a:r>
              <a:rPr lang="en-US" sz="8000" dirty="0" smtClean="0">
                <a:solidFill>
                  <a:schemeClr val="tx1"/>
                </a:solidFill>
                <a:latin typeface="Arial" panose="020B0604020202020204" pitchFamily="34" charset="0"/>
                <a:cs typeface="Arial" panose="020B0604020202020204" pitchFamily="34" charset="0"/>
              </a:rPr>
              <a:t>EASL </a:t>
            </a:r>
            <a:r>
              <a:rPr lang="en-US" sz="8000" dirty="0" smtClean="0">
                <a:solidFill>
                  <a:schemeClr val="tx1"/>
                </a:solidFill>
                <a:latin typeface="Arial" panose="020B0604020202020204" pitchFamily="34" charset="0"/>
                <a:cs typeface="Arial" panose="020B0604020202020204" pitchFamily="34" charset="0"/>
              </a:rPr>
              <a:t>(+/- AASLD) annual meetings since 2014</a:t>
            </a:r>
            <a:endParaRPr lang="en-US" sz="8000" dirty="0">
              <a:solidFill>
                <a:schemeClr val="tx1"/>
              </a:solidFill>
              <a:latin typeface="Arial" panose="020B0604020202020204" pitchFamily="34" charset="0"/>
              <a:cs typeface="Arial" panose="020B0604020202020204" pitchFamily="34" charset="0"/>
            </a:endParaRPr>
          </a:p>
          <a:p>
            <a:endParaRPr lang="en-US" sz="9600" dirty="0" smtClean="0">
              <a:solidFill>
                <a:schemeClr val="tx1"/>
              </a:solidFill>
              <a:latin typeface="Arial" panose="020B0604020202020204" pitchFamily="34" charset="0"/>
              <a:cs typeface="Arial" panose="020B0604020202020204" pitchFamily="34" charset="0"/>
            </a:endParaRPr>
          </a:p>
          <a:p>
            <a:pPr marL="0" indent="0">
              <a:buNone/>
            </a:pPr>
            <a:endParaRPr lang="en-US" sz="8445" dirty="0" smtClean="0">
              <a:solidFill>
                <a:schemeClr val="tx1"/>
              </a:solidFill>
              <a:latin typeface="Arial" panose="020B0604020202020204" pitchFamily="34" charset="0"/>
              <a:cs typeface="Arial" panose="020B0604020202020204" pitchFamily="34" charset="0"/>
            </a:endParaRPr>
          </a:p>
          <a:p>
            <a:endParaRPr lang="en-US" sz="8000" dirty="0">
              <a:solidFill>
                <a:schemeClr val="tx1"/>
              </a:solidFill>
              <a:latin typeface="Arial" panose="020B0604020202020204" pitchFamily="34" charset="0"/>
              <a:cs typeface="Arial" panose="020B0604020202020204" pitchFamily="34" charset="0"/>
            </a:endParaRPr>
          </a:p>
          <a:p>
            <a:pPr lvl="1"/>
            <a:endParaRPr lang="en-US" dirty="0">
              <a:solidFill>
                <a:schemeClr val="bg2"/>
              </a:solidFill>
            </a:endParaRPr>
          </a:p>
          <a:p>
            <a:endParaRPr lang="en-US" dirty="0" smtClean="0">
              <a:solidFill>
                <a:schemeClr val="bg2"/>
              </a:solidFill>
            </a:endParaRPr>
          </a:p>
          <a:p>
            <a:endParaRPr lang="en-US" dirty="0">
              <a:solidFill>
                <a:schemeClr val="bg2"/>
              </a:solidFill>
            </a:endParaRPr>
          </a:p>
          <a:p>
            <a:pPr marL="0" indent="0">
              <a:buNone/>
            </a:pPr>
            <a:r>
              <a:rPr lang="en-US" dirty="0" smtClean="0">
                <a:solidFill>
                  <a:schemeClr val="bg2"/>
                </a:solidFill>
              </a:rPr>
              <a:t> </a:t>
            </a:r>
          </a:p>
          <a:p>
            <a:endParaRPr lang="en-US" dirty="0">
              <a:solidFill>
                <a:schemeClr val="bg2"/>
              </a:solidFill>
            </a:endParaRPr>
          </a:p>
        </p:txBody>
      </p:sp>
    </p:spTree>
    <p:extLst>
      <p:ext uri="{BB962C8B-B14F-4D97-AF65-F5344CB8AC3E}">
        <p14:creationId xmlns:p14="http://schemas.microsoft.com/office/powerpoint/2010/main" val="1080884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latin typeface="Arial" panose="020B0604020202020204" pitchFamily="34" charset="0"/>
                <a:cs typeface="Arial" panose="020B0604020202020204" pitchFamily="34" charset="0"/>
              </a:rPr>
              <a:t>Treatment Program 2015 - present </a:t>
            </a:r>
            <a:endParaRPr lang="en-US" sz="36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456" y="1001221"/>
            <a:ext cx="9582308" cy="4021772"/>
          </a:xfrm>
        </p:spPr>
        <p:txBody>
          <a:bodyPr>
            <a:normAutofit/>
          </a:bodyPr>
          <a:lstStyle/>
          <a:p>
            <a:r>
              <a:rPr lang="en-US" sz="2800" dirty="0" smtClean="0">
                <a:solidFill>
                  <a:schemeClr val="tx1"/>
                </a:solidFill>
                <a:latin typeface="Arial" panose="020B0604020202020204" pitchFamily="34" charset="0"/>
                <a:cs typeface="Arial" panose="020B0604020202020204" pitchFamily="34" charset="0"/>
              </a:rPr>
              <a:t>Phased implementation</a:t>
            </a:r>
          </a:p>
          <a:p>
            <a:pPr lvl="1"/>
            <a:r>
              <a:rPr lang="en-US" sz="2000" dirty="0" err="1" smtClean="0">
                <a:solidFill>
                  <a:schemeClr val="tx1"/>
                </a:solidFill>
                <a:latin typeface="Arial" panose="020B0604020202020204" pitchFamily="34" charset="0"/>
                <a:cs typeface="Arial" panose="020B0604020202020204" pitchFamily="34" charset="0"/>
              </a:rPr>
              <a:t>Cirrhotics</a:t>
            </a:r>
            <a:r>
              <a:rPr lang="en-US" sz="2000" dirty="0" smtClean="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at </a:t>
            </a:r>
            <a:r>
              <a:rPr lang="en-US" sz="2000" dirty="0" smtClean="0">
                <a:solidFill>
                  <a:schemeClr val="tx1"/>
                </a:solidFill>
                <a:latin typeface="Arial" panose="020B0604020202020204" pitchFamily="34" charset="0"/>
                <a:cs typeface="Arial" panose="020B0604020202020204" pitchFamily="34" charset="0"/>
              </a:rPr>
              <a:t>greatest risk of </a:t>
            </a:r>
            <a:r>
              <a:rPr lang="en-US" sz="2000" dirty="0" smtClean="0">
                <a:solidFill>
                  <a:schemeClr val="tx1"/>
                </a:solidFill>
                <a:latin typeface="Arial" panose="020B0604020202020204" pitchFamily="34" charset="0"/>
                <a:cs typeface="Arial" panose="020B0604020202020204" pitchFamily="34" charset="0"/>
              </a:rPr>
              <a:t>death/complications </a:t>
            </a:r>
            <a:r>
              <a:rPr lang="en-US" sz="2000" dirty="0" smtClean="0">
                <a:solidFill>
                  <a:schemeClr val="tx1"/>
                </a:solidFill>
                <a:latin typeface="Arial" panose="020B0604020202020204" pitchFamily="34" charset="0"/>
                <a:cs typeface="Arial" panose="020B0604020202020204" pitchFamily="34" charset="0"/>
              </a:rPr>
              <a:t>were </a:t>
            </a:r>
            <a:r>
              <a:rPr lang="en-US" sz="2000" dirty="0" err="1" smtClean="0">
                <a:solidFill>
                  <a:schemeClr val="tx1"/>
                </a:solidFill>
                <a:latin typeface="Arial" panose="020B0604020202020204" pitchFamily="34" charset="0"/>
                <a:cs typeface="Arial" panose="020B0604020202020204" pitchFamily="34" charset="0"/>
              </a:rPr>
              <a:t>itinially</a:t>
            </a:r>
            <a:r>
              <a:rPr lang="en-US" sz="2000" dirty="0" smtClean="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prioritized(&gt;90%, year one)</a:t>
            </a:r>
            <a:endParaRPr lang="en-US" sz="2000" dirty="0" smtClean="0">
              <a:solidFill>
                <a:schemeClr val="tx1"/>
              </a:solidFill>
              <a:latin typeface="Arial" panose="020B0604020202020204" pitchFamily="34" charset="0"/>
              <a:cs typeface="Arial" panose="020B0604020202020204" pitchFamily="34" charset="0"/>
            </a:endParaRPr>
          </a:p>
          <a:p>
            <a:pPr lvl="1"/>
            <a:r>
              <a:rPr lang="en-US" sz="2000" dirty="0" smtClean="0">
                <a:solidFill>
                  <a:schemeClr val="tx1"/>
                </a:solidFill>
                <a:latin typeface="Arial" panose="020B0604020202020204" pitchFamily="34" charset="0"/>
                <a:cs typeface="Arial" panose="020B0604020202020204" pitchFamily="34" charset="0"/>
              </a:rPr>
              <a:t>Capacity &amp; training expanded over time</a:t>
            </a:r>
          </a:p>
          <a:p>
            <a:pPr lvl="1"/>
            <a:r>
              <a:rPr lang="en-US" sz="2000" dirty="0" smtClean="0">
                <a:solidFill>
                  <a:schemeClr val="tx1"/>
                </a:solidFill>
                <a:latin typeface="Arial" panose="020B0604020202020204" pitchFamily="34" charset="0"/>
                <a:cs typeface="Arial" panose="020B0604020202020204" pitchFamily="34" charset="0"/>
              </a:rPr>
              <a:t>Eligibility for treatment expanded as provider capacity increased</a:t>
            </a:r>
          </a:p>
          <a:p>
            <a:pPr lvl="1"/>
            <a:r>
              <a:rPr lang="en-US" sz="2000" dirty="0" smtClean="0">
                <a:solidFill>
                  <a:schemeClr val="tx1"/>
                </a:solidFill>
                <a:latin typeface="Arial" panose="020B0604020202020204" pitchFamily="34" charset="0"/>
                <a:cs typeface="Arial" panose="020B0604020202020204" pitchFamily="34" charset="0"/>
              </a:rPr>
              <a:t>Treatment regimens expanded (SOF/LED) &amp; continuously reviewed, revised, simplified</a:t>
            </a:r>
          </a:p>
          <a:p>
            <a:pPr lvl="1"/>
            <a:r>
              <a:rPr lang="en-US" sz="2000" dirty="0" smtClean="0">
                <a:solidFill>
                  <a:schemeClr val="tx1"/>
                </a:solidFill>
                <a:latin typeface="Arial" panose="020B0604020202020204" pitchFamily="34" charset="0"/>
                <a:cs typeface="Arial" panose="020B0604020202020204" pitchFamily="34" charset="0"/>
              </a:rPr>
              <a:t>Technical assistance supported expansion/quality (ECHO &amp; LIFER)</a:t>
            </a:r>
          </a:p>
          <a:p>
            <a:pPr lvl="1"/>
            <a:r>
              <a:rPr lang="en-US" sz="2000" dirty="0" smtClean="0">
                <a:solidFill>
                  <a:schemeClr val="tx1"/>
                </a:solidFill>
                <a:latin typeface="Arial" panose="020B0604020202020204" pitchFamily="34" charset="0"/>
                <a:cs typeface="Arial" panose="020B0604020202020204" pitchFamily="34" charset="0"/>
              </a:rPr>
              <a:t>2017 access is </a:t>
            </a:r>
            <a:r>
              <a:rPr lang="en-US" sz="2000" dirty="0" err="1" smtClean="0">
                <a:solidFill>
                  <a:schemeClr val="tx1"/>
                </a:solidFill>
                <a:latin typeface="Arial" panose="020B0604020202020204" pitchFamily="34" charset="0"/>
                <a:cs typeface="Arial" panose="020B0604020202020204" pitchFamily="34" charset="0"/>
              </a:rPr>
              <a:t>prority</a:t>
            </a:r>
            <a:r>
              <a:rPr lang="en-US" sz="2000" dirty="0" smtClean="0">
                <a:solidFill>
                  <a:schemeClr val="tx1"/>
                </a:solidFill>
                <a:latin typeface="Arial" panose="020B0604020202020204" pitchFamily="34" charset="0"/>
                <a:cs typeface="Arial" panose="020B0604020202020204" pitchFamily="34" charset="0"/>
              </a:rPr>
              <a:t> with t</a:t>
            </a:r>
            <a:r>
              <a:rPr lang="en-US" sz="2000" dirty="0" smtClean="0">
                <a:solidFill>
                  <a:schemeClr val="tx1"/>
                </a:solidFill>
                <a:latin typeface="Arial" panose="020B0604020202020204" pitchFamily="34" charset="0"/>
                <a:cs typeface="Arial" panose="020B0604020202020204" pitchFamily="34" charset="0"/>
              </a:rPr>
              <a:t>reatment expanding </a:t>
            </a:r>
            <a:r>
              <a:rPr lang="en-US" sz="2000" dirty="0" smtClean="0">
                <a:solidFill>
                  <a:schemeClr val="tx1"/>
                </a:solidFill>
                <a:latin typeface="Arial" panose="020B0604020202020204" pitchFamily="34" charset="0"/>
                <a:cs typeface="Arial" panose="020B0604020202020204" pitchFamily="34" charset="0"/>
              </a:rPr>
              <a:t>to </a:t>
            </a:r>
            <a:r>
              <a:rPr lang="en-US" sz="2000" dirty="0">
                <a:solidFill>
                  <a:schemeClr val="tx1"/>
                </a:solidFill>
                <a:latin typeface="Arial" panose="020B0604020202020204" pitchFamily="34" charset="0"/>
                <a:cs typeface="Arial" panose="020B0604020202020204" pitchFamily="34" charset="0"/>
              </a:rPr>
              <a:t>h</a:t>
            </a:r>
            <a:r>
              <a:rPr lang="en-US" sz="2000" dirty="0" smtClean="0">
                <a:solidFill>
                  <a:schemeClr val="tx1"/>
                </a:solidFill>
                <a:latin typeface="Arial" panose="020B0604020202020204" pitchFamily="34" charset="0"/>
                <a:cs typeface="Arial" panose="020B0604020202020204" pitchFamily="34" charset="0"/>
              </a:rPr>
              <a:t>arm reduction and primary care </a:t>
            </a:r>
          </a:p>
          <a:p>
            <a:pPr marL="508165" lvl="1" indent="0">
              <a:buNone/>
            </a:pPr>
            <a:endParaRPr lang="en-US" dirty="0"/>
          </a:p>
        </p:txBody>
      </p:sp>
    </p:spTree>
    <p:extLst>
      <p:ext uri="{BB962C8B-B14F-4D97-AF65-F5344CB8AC3E}">
        <p14:creationId xmlns:p14="http://schemas.microsoft.com/office/powerpoint/2010/main" val="2277463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885" y="1082731"/>
            <a:ext cx="8765739" cy="1104943"/>
          </a:xfrm>
        </p:spPr>
        <p:txBody>
          <a:bodyPr>
            <a:normAutofit fontScale="90000"/>
          </a:bodyPr>
          <a:lstStyle/>
          <a:p>
            <a:r>
              <a:rPr lang="en-US" dirty="0" smtClean="0">
                <a:solidFill>
                  <a:schemeClr val="tx1"/>
                </a:solidFill>
              </a:rPr>
              <a:t>Screening &amp; Linkage to Care</a:t>
            </a:r>
            <a:br>
              <a:rPr lang="en-US" dirty="0" smtClean="0">
                <a:solidFill>
                  <a:schemeClr val="tx1"/>
                </a:solidFill>
              </a:rPr>
            </a:br>
            <a:r>
              <a:rPr lang="en-US" dirty="0"/>
              <a:t/>
            </a:r>
            <a:br>
              <a:rPr lang="en-US" dirty="0"/>
            </a:br>
            <a:r>
              <a:rPr lang="en-US" sz="4400" i="1" dirty="0" smtClean="0">
                <a:solidFill>
                  <a:schemeClr val="tx1"/>
                </a:solidFill>
                <a:latin typeface="Arial" panose="020B0604020202020204" pitchFamily="34" charset="0"/>
                <a:cs typeface="Arial" panose="020B0604020202020204" pitchFamily="34" charset="0"/>
              </a:rPr>
              <a:t>A Key Challenge….</a:t>
            </a:r>
            <a:endParaRPr lang="en-US" sz="44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4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2" y="190590"/>
            <a:ext cx="9502506" cy="1104943"/>
          </a:xfrm>
        </p:spPr>
        <p:txBody>
          <a:bodyPr>
            <a:normAutofit fontScale="90000"/>
          </a:bodyPr>
          <a:lstStyle/>
          <a:p>
            <a:pPr algn="ctr"/>
            <a:r>
              <a:rPr lang="en-US" sz="3001" b="1" dirty="0">
                <a:solidFill>
                  <a:schemeClr val="tx1"/>
                </a:solidFill>
              </a:rPr>
              <a:t>Cumulative number of HCV RNA+ persons </a:t>
            </a:r>
            <a:r>
              <a:rPr lang="en-US" sz="3001" b="1" dirty="0" smtClean="0">
                <a:solidFill>
                  <a:schemeClr val="tx1"/>
                </a:solidFill>
              </a:rPr>
              <a:t>enrolled,  </a:t>
            </a:r>
            <a:r>
              <a:rPr lang="en-US" sz="3001" b="1" dirty="0">
                <a:solidFill>
                  <a:schemeClr val="tx1"/>
                </a:solidFill>
              </a:rPr>
              <a:t>treatment program, </a:t>
            </a:r>
            <a:r>
              <a:rPr lang="en-US" sz="3001" b="1" dirty="0" smtClean="0">
                <a:solidFill>
                  <a:schemeClr val="tx1"/>
                </a:solidFill>
              </a:rPr>
              <a:t>Georgia, Apr 2015 - Dec </a:t>
            </a:r>
            <a:r>
              <a:rPr lang="en-US" sz="3001" b="1" dirty="0">
                <a:solidFill>
                  <a:schemeClr val="tx1"/>
                </a:solidFill>
              </a:rPr>
              <a:t>2016</a:t>
            </a:r>
          </a:p>
        </p:txBody>
      </p:sp>
      <p:sp>
        <p:nvSpPr>
          <p:cNvPr id="5" name="TextBox 4"/>
          <p:cNvSpPr txBox="1"/>
          <p:nvPr/>
        </p:nvSpPr>
        <p:spPr>
          <a:xfrm>
            <a:off x="315682" y="5183653"/>
            <a:ext cx="9847316" cy="323165"/>
          </a:xfrm>
          <a:prstGeom prst="rect">
            <a:avLst/>
          </a:prstGeom>
          <a:noFill/>
        </p:spPr>
        <p:txBody>
          <a:bodyPr wrap="square" rtlCol="0">
            <a:spAutoFit/>
          </a:bodyPr>
          <a:lstStyle/>
          <a:p>
            <a:pPr defTabSz="762244">
              <a:defRPr/>
            </a:pPr>
            <a:r>
              <a:rPr lang="en-US" b="1" kern="0" dirty="0">
                <a:solidFill>
                  <a:schemeClr val="bg1"/>
                </a:solidFill>
              </a:rPr>
              <a:t>Data source: STOP-C and Elimination C </a:t>
            </a:r>
            <a:r>
              <a:rPr lang="en-US" sz="1250" b="1" kern="0" dirty="0">
                <a:solidFill>
                  <a:schemeClr val="bg1"/>
                </a:solidFill>
              </a:rPr>
              <a:t>systems</a:t>
            </a:r>
            <a:r>
              <a:rPr lang="en-US" b="1" kern="0" dirty="0">
                <a:solidFill>
                  <a:schemeClr val="bg1"/>
                </a:solidFill>
              </a:rPr>
              <a:t> </a:t>
            </a:r>
          </a:p>
        </p:txBody>
      </p:sp>
      <p:graphicFrame>
        <p:nvGraphicFramePr>
          <p:cNvPr id="6" name="Chart 5"/>
          <p:cNvGraphicFramePr>
            <a:graphicFrameLocks/>
          </p:cNvGraphicFramePr>
          <p:nvPr>
            <p:extLst>
              <p:ext uri="{D42A27DB-BD31-4B8C-83A1-F6EECF244321}">
                <p14:modId xmlns:p14="http://schemas.microsoft.com/office/powerpoint/2010/main" val="2598024327"/>
              </p:ext>
            </p:extLst>
          </p:nvPr>
        </p:nvGraphicFramePr>
        <p:xfrm>
          <a:off x="315680" y="1188689"/>
          <a:ext cx="9502507" cy="3307111"/>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Arrow Connector 8"/>
          <p:cNvCxnSpPr>
            <a:cxnSpLocks/>
          </p:cNvCxnSpPr>
          <p:nvPr/>
        </p:nvCxnSpPr>
        <p:spPr>
          <a:xfrm flipH="1">
            <a:off x="7041560" y="1765988"/>
            <a:ext cx="9074" cy="7935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63066" y="1409299"/>
            <a:ext cx="1914603" cy="284693"/>
          </a:xfrm>
          <a:prstGeom prst="rect">
            <a:avLst/>
          </a:prstGeom>
          <a:noFill/>
        </p:spPr>
        <p:txBody>
          <a:bodyPr wrap="square" rtlCol="0">
            <a:spAutoFit/>
          </a:bodyPr>
          <a:lstStyle/>
          <a:p>
            <a:endParaRPr lang="en-US" sz="1250" dirty="0"/>
          </a:p>
        </p:txBody>
      </p:sp>
      <p:sp>
        <p:nvSpPr>
          <p:cNvPr id="12" name="TextBox 11"/>
          <p:cNvSpPr txBox="1"/>
          <p:nvPr/>
        </p:nvSpPr>
        <p:spPr>
          <a:xfrm>
            <a:off x="4974784" y="1337303"/>
            <a:ext cx="2438809" cy="348878"/>
          </a:xfrm>
          <a:prstGeom prst="rect">
            <a:avLst/>
          </a:prstGeom>
          <a:noFill/>
          <a:ln>
            <a:solidFill>
              <a:schemeClr val="tx1"/>
            </a:solidFill>
            <a:prstDash val="solid"/>
          </a:ln>
        </p:spPr>
        <p:txBody>
          <a:bodyPr wrap="square" rtlCol="0">
            <a:spAutoFit/>
          </a:bodyPr>
          <a:lstStyle/>
          <a:p>
            <a:r>
              <a:rPr lang="en-US" sz="1667" b="1" dirty="0"/>
              <a:t>Eligibility criteria relaxed</a:t>
            </a:r>
          </a:p>
        </p:txBody>
      </p:sp>
    </p:spTree>
    <p:extLst>
      <p:ext uri="{BB962C8B-B14F-4D97-AF65-F5344CB8AC3E}">
        <p14:creationId xmlns:p14="http://schemas.microsoft.com/office/powerpoint/2010/main" val="3010320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61" y="190326"/>
            <a:ext cx="9493431" cy="1167433"/>
          </a:xfrm>
        </p:spPr>
        <p:txBody>
          <a:bodyPr>
            <a:normAutofit fontScale="90000"/>
          </a:bodyPr>
          <a:lstStyle/>
          <a:p>
            <a:pPr algn="ctr"/>
            <a:r>
              <a:rPr lang="en-US" sz="3001" b="1" dirty="0">
                <a:solidFill>
                  <a:schemeClr val="tx1"/>
                </a:solidFill>
              </a:rPr>
              <a:t>Number of HCV RNA+ persons enrolled in treatment program by month, </a:t>
            </a:r>
            <a:r>
              <a:rPr lang="en-US" sz="3001" b="1" dirty="0" smtClean="0">
                <a:solidFill>
                  <a:schemeClr val="tx1"/>
                </a:solidFill>
              </a:rPr>
              <a:t>Georgia, Apr 2015-Dec 2016</a:t>
            </a:r>
            <a:r>
              <a:rPr lang="en-US" sz="3001" b="1" dirty="0">
                <a:solidFill>
                  <a:schemeClr val="tx1"/>
                </a:solidFill>
              </a:rPr>
              <a:t/>
            </a:r>
            <a:br>
              <a:rPr lang="en-US" sz="3001" b="1" dirty="0">
                <a:solidFill>
                  <a:schemeClr val="tx1"/>
                </a:solidFill>
              </a:rPr>
            </a:br>
            <a:endParaRPr lang="en-US" sz="3001" b="1" dirty="0">
              <a:solidFill>
                <a:schemeClr val="tx1"/>
              </a:solidFill>
            </a:endParaRPr>
          </a:p>
        </p:txBody>
      </p:sp>
      <p:sp>
        <p:nvSpPr>
          <p:cNvPr id="5" name="TextBox 4"/>
          <p:cNvSpPr txBox="1"/>
          <p:nvPr/>
        </p:nvSpPr>
        <p:spPr>
          <a:xfrm>
            <a:off x="4210226" y="5050427"/>
            <a:ext cx="9847316" cy="323165"/>
          </a:xfrm>
          <a:prstGeom prst="rect">
            <a:avLst/>
          </a:prstGeom>
          <a:noFill/>
        </p:spPr>
        <p:txBody>
          <a:bodyPr wrap="square" rtlCol="0">
            <a:spAutoFit/>
          </a:bodyPr>
          <a:lstStyle/>
          <a:p>
            <a:pPr defTabSz="762244">
              <a:defRPr/>
            </a:pPr>
            <a:r>
              <a:rPr lang="en-US" kern="0" dirty="0"/>
              <a:t>Data source: STOP-C and Elimination C </a:t>
            </a:r>
            <a:r>
              <a:rPr lang="en-US" sz="1250" kern="0" dirty="0"/>
              <a:t>systems</a:t>
            </a:r>
            <a:r>
              <a:rPr lang="en-US" kern="0" dirty="0"/>
              <a:t> </a:t>
            </a:r>
          </a:p>
        </p:txBody>
      </p:sp>
      <p:graphicFrame>
        <p:nvGraphicFramePr>
          <p:cNvPr id="6" name="Chart 5"/>
          <p:cNvGraphicFramePr>
            <a:graphicFrameLocks/>
          </p:cNvGraphicFramePr>
          <p:nvPr>
            <p:extLst>
              <p:ext uri="{D42A27DB-BD31-4B8C-83A1-F6EECF244321}">
                <p14:modId xmlns:p14="http://schemas.microsoft.com/office/powerpoint/2010/main" val="2871488352"/>
              </p:ext>
            </p:extLst>
          </p:nvPr>
        </p:nvGraphicFramePr>
        <p:xfrm>
          <a:off x="209918" y="1034430"/>
          <a:ext cx="9427832" cy="3783836"/>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p:cNvSpPr/>
          <p:nvPr/>
        </p:nvSpPr>
        <p:spPr>
          <a:xfrm>
            <a:off x="7715250" y="1034430"/>
            <a:ext cx="2066642" cy="32994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Tree>
    <p:extLst>
      <p:ext uri="{BB962C8B-B14F-4D97-AF65-F5344CB8AC3E}">
        <p14:creationId xmlns:p14="http://schemas.microsoft.com/office/powerpoint/2010/main" val="2629715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70" y="228600"/>
            <a:ext cx="9812113" cy="1104943"/>
          </a:xfrm>
        </p:spPr>
        <p:txBody>
          <a:bodyPr>
            <a:normAutofit fontScale="90000"/>
          </a:bodyPr>
          <a:lstStyle/>
          <a:p>
            <a:r>
              <a:rPr lang="en-US" sz="3100" b="1" dirty="0">
                <a:solidFill>
                  <a:schemeClr val="tx1"/>
                </a:solidFill>
              </a:rPr>
              <a:t>Patients Registered by Month and Cirrhosis, Georgia HCV Elimination Program, </a:t>
            </a:r>
            <a:r>
              <a:rPr lang="en-US" sz="3100" b="1" dirty="0" smtClean="0">
                <a:solidFill>
                  <a:schemeClr val="tx1"/>
                </a:solidFill>
              </a:rPr>
              <a:t>Georgia, Apr </a:t>
            </a:r>
            <a:r>
              <a:rPr lang="en-US" sz="3100" b="1" dirty="0">
                <a:solidFill>
                  <a:schemeClr val="tx1"/>
                </a:solidFill>
              </a:rPr>
              <a:t>2015 - Dec 2016</a:t>
            </a:r>
            <a:r>
              <a:rPr lang="en-US" sz="2334" dirty="0"/>
              <a:t/>
            </a:r>
            <a:br>
              <a:rPr lang="en-US" sz="2334" dirty="0"/>
            </a:br>
            <a:endParaRPr lang="en-US" sz="2334" dirty="0"/>
          </a:p>
        </p:txBody>
      </p:sp>
      <p:graphicFrame>
        <p:nvGraphicFramePr>
          <p:cNvPr id="3" name="Chart 2"/>
          <p:cNvGraphicFramePr>
            <a:graphicFrameLocks/>
          </p:cNvGraphicFramePr>
          <p:nvPr>
            <p:extLst>
              <p:ext uri="{D42A27DB-BD31-4B8C-83A1-F6EECF244321}">
                <p14:modId xmlns:p14="http://schemas.microsoft.com/office/powerpoint/2010/main" val="3545714205"/>
              </p:ext>
            </p:extLst>
          </p:nvPr>
        </p:nvGraphicFramePr>
        <p:xfrm>
          <a:off x="304195" y="1448962"/>
          <a:ext cx="9400610" cy="345109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76" y="5373592"/>
            <a:ext cx="9847316" cy="323165"/>
          </a:xfrm>
          <a:prstGeom prst="rect">
            <a:avLst/>
          </a:prstGeom>
          <a:noFill/>
        </p:spPr>
        <p:txBody>
          <a:bodyPr wrap="square" rtlCol="0">
            <a:spAutoFit/>
          </a:bodyPr>
          <a:lstStyle/>
          <a:p>
            <a:pPr defTabSz="762244">
              <a:defRPr/>
            </a:pPr>
            <a:r>
              <a:rPr lang="en-US" kern="0" dirty="0">
                <a:solidFill>
                  <a:schemeClr val="bg1"/>
                </a:solidFill>
              </a:rPr>
              <a:t>Data source: STOP-C and Elimination C </a:t>
            </a:r>
            <a:r>
              <a:rPr lang="en-US" sz="1250" kern="0" dirty="0">
                <a:solidFill>
                  <a:schemeClr val="bg1"/>
                </a:solidFill>
              </a:rPr>
              <a:t>systems</a:t>
            </a:r>
            <a:r>
              <a:rPr lang="en-US" kern="0" dirty="0">
                <a:solidFill>
                  <a:schemeClr val="bg1"/>
                </a:solidFill>
              </a:rPr>
              <a:t> </a:t>
            </a:r>
          </a:p>
        </p:txBody>
      </p:sp>
    </p:spTree>
    <p:extLst>
      <p:ext uri="{BB962C8B-B14F-4D97-AF65-F5344CB8AC3E}">
        <p14:creationId xmlns:p14="http://schemas.microsoft.com/office/powerpoint/2010/main" val="3380802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108711"/>
            <a:ext cx="9575611" cy="952765"/>
          </a:xfrm>
        </p:spPr>
        <p:txBody>
          <a:bodyPr>
            <a:normAutofit fontScale="90000"/>
          </a:bodyPr>
          <a:lstStyle/>
          <a:p>
            <a:r>
              <a:rPr lang="en-US" dirty="0" smtClean="0">
                <a:solidFill>
                  <a:schemeClr val="tx1"/>
                </a:solidFill>
              </a:rPr>
              <a:t>Hospital  inpatient HCV screening program (Nov – Dec 2016)**, compared to </a:t>
            </a:r>
            <a:r>
              <a:rPr lang="en-US" dirty="0" err="1" smtClean="0">
                <a:solidFill>
                  <a:schemeClr val="tx1"/>
                </a:solidFill>
              </a:rPr>
              <a:t>serosurvey</a:t>
            </a:r>
            <a:r>
              <a:rPr lang="en-US" dirty="0" smtClean="0">
                <a:solidFill>
                  <a:schemeClr val="tx1"/>
                </a:solidFill>
              </a:rPr>
              <a:t> (2015), </a:t>
            </a:r>
            <a:r>
              <a:rPr lang="en-US" dirty="0">
                <a:solidFill>
                  <a:schemeClr val="tx1"/>
                </a:solidFill>
              </a:rPr>
              <a:t>by age </a:t>
            </a:r>
            <a:r>
              <a:rPr lang="en-US" dirty="0" smtClean="0">
                <a:solidFill>
                  <a:schemeClr val="tx1"/>
                </a:solidFill>
              </a:rPr>
              <a:t>group, Georgia </a:t>
            </a:r>
            <a:endParaRPr lang="en-US" dirty="0">
              <a:solidFill>
                <a:schemeClr val="tx1"/>
              </a:solidFill>
            </a:endParaRPr>
          </a:p>
        </p:txBody>
      </p:sp>
      <p:sp>
        <p:nvSpPr>
          <p:cNvPr id="4" name="Slide Number Placeholder 3"/>
          <p:cNvSpPr>
            <a:spLocks noGrp="1"/>
          </p:cNvSpPr>
          <p:nvPr>
            <p:ph type="sldNum" sz="quarter" idx="4"/>
          </p:nvPr>
        </p:nvSpPr>
        <p:spPr/>
        <p:txBody>
          <a:bodyPr/>
          <a:lstStyle/>
          <a:p>
            <a:fld id="{7D3670B0-C32D-4A9F-88AC-88C7964F93BB}" type="slidenum">
              <a:rPr lang="en-US" smtClean="0"/>
              <a:t>17</a:t>
            </a:fld>
            <a:endParaRPr lang="en-US"/>
          </a:p>
        </p:txBody>
      </p:sp>
      <p:graphicFrame>
        <p:nvGraphicFramePr>
          <p:cNvPr id="9" name="Content Placeholder 5"/>
          <p:cNvGraphicFramePr>
            <a:graphicFrameLocks/>
          </p:cNvGraphicFramePr>
          <p:nvPr>
            <p:extLst>
              <p:ext uri="{D42A27DB-BD31-4B8C-83A1-F6EECF244321}">
                <p14:modId xmlns:p14="http://schemas.microsoft.com/office/powerpoint/2010/main" val="3259441784"/>
              </p:ext>
            </p:extLst>
          </p:nvPr>
        </p:nvGraphicFramePr>
        <p:xfrm>
          <a:off x="111856" y="1523664"/>
          <a:ext cx="9917127" cy="392738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778008" y="1113182"/>
            <a:ext cx="814710" cy="348878"/>
          </a:xfrm>
          <a:prstGeom prst="rect">
            <a:avLst/>
          </a:prstGeom>
          <a:noFill/>
        </p:spPr>
        <p:txBody>
          <a:bodyPr wrap="none" rtlCol="0">
            <a:spAutoFit/>
          </a:bodyPr>
          <a:lstStyle/>
          <a:p>
            <a:r>
              <a:rPr lang="en-US" sz="1667" u="sng" dirty="0">
                <a:solidFill>
                  <a:srgbClr val="000000"/>
                </a:solidFill>
                <a:latin typeface="Calibri" panose="020F0502020204030204" pitchFamily="34" charset="0"/>
              </a:rPr>
              <a:t>Female</a:t>
            </a:r>
          </a:p>
        </p:txBody>
      </p:sp>
      <p:sp>
        <p:nvSpPr>
          <p:cNvPr id="11" name="TextBox 10"/>
          <p:cNvSpPr txBox="1"/>
          <p:nvPr/>
        </p:nvSpPr>
        <p:spPr>
          <a:xfrm>
            <a:off x="2573948" y="1118131"/>
            <a:ext cx="625492" cy="348878"/>
          </a:xfrm>
          <a:prstGeom prst="rect">
            <a:avLst/>
          </a:prstGeom>
          <a:noFill/>
        </p:spPr>
        <p:txBody>
          <a:bodyPr wrap="none" rtlCol="0">
            <a:spAutoFit/>
          </a:bodyPr>
          <a:lstStyle/>
          <a:p>
            <a:r>
              <a:rPr lang="en-US" sz="1667" u="sng" dirty="0">
                <a:solidFill>
                  <a:srgbClr val="000000"/>
                </a:solidFill>
                <a:latin typeface="Calibri" panose="020F0502020204030204" pitchFamily="34" charset="0"/>
              </a:rPr>
              <a:t>Male</a:t>
            </a:r>
          </a:p>
        </p:txBody>
      </p:sp>
      <p:sp>
        <p:nvSpPr>
          <p:cNvPr id="12" name="TextBox 11"/>
          <p:cNvSpPr txBox="1"/>
          <p:nvPr/>
        </p:nvSpPr>
        <p:spPr>
          <a:xfrm>
            <a:off x="6575615" y="4644823"/>
            <a:ext cx="3490969" cy="297646"/>
          </a:xfrm>
          <a:prstGeom prst="rect">
            <a:avLst/>
          </a:prstGeom>
          <a:noFill/>
        </p:spPr>
        <p:txBody>
          <a:bodyPr wrap="square" rtlCol="0">
            <a:spAutoFit/>
          </a:bodyPr>
          <a:lstStyle/>
          <a:p>
            <a:r>
              <a:rPr lang="en-US" sz="1334" b="1" dirty="0" smtClean="0">
                <a:latin typeface="+mj-lt"/>
              </a:rPr>
              <a:t>** Screening rate: 51,438 </a:t>
            </a:r>
            <a:r>
              <a:rPr lang="en-US" sz="1334" b="1" dirty="0">
                <a:latin typeface="+mj-lt"/>
              </a:rPr>
              <a:t>/ 80,547 = 63.9%</a:t>
            </a:r>
          </a:p>
        </p:txBody>
      </p:sp>
      <p:sp>
        <p:nvSpPr>
          <p:cNvPr id="13" name="Rectangle 12"/>
          <p:cNvSpPr/>
          <p:nvPr/>
        </p:nvSpPr>
        <p:spPr>
          <a:xfrm>
            <a:off x="4801458" y="3825636"/>
            <a:ext cx="587359" cy="27405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7"/>
          </a:p>
        </p:txBody>
      </p:sp>
      <p:sp>
        <p:nvSpPr>
          <p:cNvPr id="14" name="TextBox 13"/>
          <p:cNvSpPr txBox="1"/>
          <p:nvPr/>
        </p:nvSpPr>
        <p:spPr>
          <a:xfrm>
            <a:off x="268361" y="5306022"/>
            <a:ext cx="9894637" cy="297646"/>
          </a:xfrm>
          <a:prstGeom prst="rect">
            <a:avLst/>
          </a:prstGeom>
          <a:noFill/>
        </p:spPr>
        <p:txBody>
          <a:bodyPr wrap="square" rtlCol="0">
            <a:spAutoFit/>
          </a:bodyPr>
          <a:lstStyle/>
          <a:p>
            <a:r>
              <a:rPr lang="en-US" sz="1334" dirty="0">
                <a:solidFill>
                  <a:srgbClr val="000000"/>
                </a:solidFill>
              </a:rPr>
              <a:t>* </a:t>
            </a:r>
            <a:r>
              <a:rPr lang="en-US" sz="1334" dirty="0" smtClean="0">
                <a:solidFill>
                  <a:srgbClr val="000000"/>
                </a:solidFill>
              </a:rPr>
              <a:t>Children </a:t>
            </a:r>
            <a:r>
              <a:rPr lang="en-US" sz="1334" dirty="0">
                <a:solidFill>
                  <a:srgbClr val="000000"/>
                </a:solidFill>
              </a:rPr>
              <a:t>&lt; 18 </a:t>
            </a:r>
            <a:r>
              <a:rPr lang="en-US" sz="1334" dirty="0" smtClean="0">
                <a:solidFill>
                  <a:srgbClr val="000000"/>
                </a:solidFill>
              </a:rPr>
              <a:t>months may  have false positive HCV-Ab from maternal antibody.</a:t>
            </a:r>
            <a:endParaRPr lang="en-US" sz="1334" dirty="0">
              <a:solidFill>
                <a:srgbClr val="000000"/>
              </a:solidFill>
            </a:endParaRPr>
          </a:p>
        </p:txBody>
      </p:sp>
    </p:spTree>
    <p:extLst>
      <p:ext uri="{BB962C8B-B14F-4D97-AF65-F5344CB8AC3E}">
        <p14:creationId xmlns:p14="http://schemas.microsoft.com/office/powerpoint/2010/main" val="1445402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animBg="0"/>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84" y="304358"/>
            <a:ext cx="10081071" cy="1104943"/>
          </a:xfrm>
        </p:spPr>
        <p:txBody>
          <a:bodyPr>
            <a:normAutofit/>
          </a:bodyPr>
          <a:lstStyle/>
          <a:p>
            <a:pPr algn="r"/>
            <a:r>
              <a:rPr lang="en-US" sz="3200" dirty="0" smtClean="0">
                <a:solidFill>
                  <a:schemeClr val="tx1"/>
                </a:solidFill>
              </a:rPr>
              <a:t>“</a:t>
            </a:r>
            <a:r>
              <a:rPr lang="en-US" sz="3200" dirty="0">
                <a:solidFill>
                  <a:schemeClr val="tx1"/>
                </a:solidFill>
              </a:rPr>
              <a:t>I </a:t>
            </a:r>
            <a:r>
              <a:rPr lang="en-US" sz="3200" b="1" dirty="0">
                <a:solidFill>
                  <a:schemeClr val="tx1"/>
                </a:solidFill>
              </a:rPr>
              <a:t>Rob Banks Because That’s Where the Money Is</a:t>
            </a:r>
            <a:r>
              <a:rPr lang="en-US" sz="3200" b="1" dirty="0" smtClean="0">
                <a:solidFill>
                  <a:schemeClr val="tx1"/>
                </a:solidFill>
              </a:rPr>
              <a:t>.” </a:t>
            </a:r>
            <a:r>
              <a:rPr lang="en-US" sz="2400" b="1" dirty="0" smtClean="0">
                <a:solidFill>
                  <a:schemeClr val="tx1"/>
                </a:solidFill>
              </a:rPr>
              <a:t>~Willie Sutton</a:t>
            </a:r>
            <a:endParaRPr lang="en-US" sz="2400" b="1" dirty="0">
              <a:solidFill>
                <a:schemeClr val="tx1"/>
              </a:solidFill>
            </a:endParaRPr>
          </a:p>
        </p:txBody>
      </p:sp>
      <p:sp>
        <p:nvSpPr>
          <p:cNvPr id="3" name="Content Placeholder 2"/>
          <p:cNvSpPr>
            <a:spLocks noGrp="1"/>
          </p:cNvSpPr>
          <p:nvPr>
            <p:ph idx="1"/>
          </p:nvPr>
        </p:nvSpPr>
        <p:spPr>
          <a:xfrm>
            <a:off x="400725" y="1409301"/>
            <a:ext cx="8765739" cy="3627123"/>
          </a:xfrm>
        </p:spPr>
        <p:txBody>
          <a:bodyPr>
            <a:normAutofit/>
          </a:bodyPr>
          <a:lstStyle/>
          <a:p>
            <a:r>
              <a:rPr lang="en-US" sz="2400" i="1" dirty="0" smtClean="0">
                <a:solidFill>
                  <a:schemeClr val="tx1"/>
                </a:solidFill>
                <a:latin typeface="Arial" panose="020B0604020202020204" pitchFamily="34" charset="0"/>
                <a:cs typeface="Arial" panose="020B0604020202020204" pitchFamily="34" charset="0"/>
              </a:rPr>
              <a:t>Identifying HCV infected who do not know their status is priority for 2017 and beyond</a:t>
            </a:r>
          </a:p>
          <a:p>
            <a:endParaRPr lang="en-US" sz="2400" dirty="0" smtClean="0">
              <a:solidFill>
                <a:schemeClr val="tx1"/>
              </a:solidFill>
              <a:latin typeface="Arial" panose="020B0604020202020204" pitchFamily="34" charset="0"/>
              <a:cs typeface="Arial" panose="020B0604020202020204" pitchFamily="34" charset="0"/>
            </a:endParaRPr>
          </a:p>
          <a:p>
            <a:pPr lvl="1"/>
            <a:r>
              <a:rPr lang="en-US" sz="2000" dirty="0" smtClean="0">
                <a:solidFill>
                  <a:schemeClr val="tx1"/>
                </a:solidFill>
                <a:latin typeface="Arial" panose="020B0604020202020204" pitchFamily="34" charset="0"/>
                <a:cs typeface="Arial" panose="020B0604020202020204" pitchFamily="34" charset="0"/>
              </a:rPr>
              <a:t>Only </a:t>
            </a:r>
            <a:r>
              <a:rPr lang="en-US" sz="2000" b="1" dirty="0" smtClean="0">
                <a:solidFill>
                  <a:schemeClr val="tx1"/>
                </a:solidFill>
                <a:latin typeface="Arial" panose="020B0604020202020204" pitchFamily="34" charset="0"/>
                <a:cs typeface="Arial" panose="020B0604020202020204" pitchFamily="34" charset="0"/>
              </a:rPr>
              <a:t>20% of estimated 150,000 HCV infected enrolled</a:t>
            </a:r>
          </a:p>
          <a:p>
            <a:pPr lvl="2"/>
            <a:r>
              <a:rPr lang="en-US" sz="2000" dirty="0" smtClean="0">
                <a:solidFill>
                  <a:schemeClr val="tx1"/>
                </a:solidFill>
                <a:latin typeface="Arial" panose="020B0604020202020204" pitchFamily="34" charset="0"/>
                <a:cs typeface="Arial" panose="020B0604020202020204" pitchFamily="34" charset="0"/>
              </a:rPr>
              <a:t>Most of remaining 80% likely with mild/</a:t>
            </a:r>
            <a:r>
              <a:rPr lang="en-US" sz="2000" dirty="0" err="1" smtClean="0">
                <a:solidFill>
                  <a:schemeClr val="tx1"/>
                </a:solidFill>
                <a:latin typeface="Arial" panose="020B0604020202020204" pitchFamily="34" charset="0"/>
                <a:cs typeface="Arial" panose="020B0604020202020204" pitchFamily="34" charset="0"/>
              </a:rPr>
              <a:t>asyptomatic</a:t>
            </a:r>
            <a:r>
              <a:rPr lang="en-US" sz="2000" dirty="0" smtClean="0">
                <a:solidFill>
                  <a:schemeClr val="tx1"/>
                </a:solidFill>
                <a:latin typeface="Arial" panose="020B0604020202020204" pitchFamily="34" charset="0"/>
                <a:cs typeface="Arial" panose="020B0604020202020204" pitchFamily="34" charset="0"/>
              </a:rPr>
              <a:t> disease; not </a:t>
            </a:r>
            <a:r>
              <a:rPr lang="en-US" sz="2000" dirty="0" smtClean="0">
                <a:solidFill>
                  <a:schemeClr val="tx1"/>
                </a:solidFill>
                <a:latin typeface="Arial" panose="020B0604020202020204" pitchFamily="34" charset="0"/>
                <a:cs typeface="Arial" panose="020B0604020202020204" pitchFamily="34" charset="0"/>
              </a:rPr>
              <a:t>aware/enrolled</a:t>
            </a:r>
            <a:endParaRPr lang="en-US" sz="2000" dirty="0" smtClean="0">
              <a:solidFill>
                <a:schemeClr val="tx1"/>
              </a:solidFill>
              <a:latin typeface="Arial" panose="020B0604020202020204" pitchFamily="34" charset="0"/>
              <a:cs typeface="Arial" panose="020B0604020202020204" pitchFamily="34" charset="0"/>
            </a:endParaRPr>
          </a:p>
          <a:p>
            <a:pPr lvl="1"/>
            <a:r>
              <a:rPr lang="en-US" sz="2000" dirty="0" smtClean="0">
                <a:solidFill>
                  <a:schemeClr val="tx1"/>
                </a:solidFill>
                <a:latin typeface="Arial" panose="020B0604020202020204" pitchFamily="34" charset="0"/>
                <a:cs typeface="Arial" panose="020B0604020202020204" pitchFamily="34" charset="0"/>
              </a:rPr>
              <a:t>Screening &amp; linkage to care programs need to be “targeted”; we know who is infected, and where they are (2015 </a:t>
            </a:r>
            <a:r>
              <a:rPr lang="en-US" sz="2000" dirty="0" err="1" smtClean="0">
                <a:solidFill>
                  <a:schemeClr val="tx1"/>
                </a:solidFill>
                <a:latin typeface="Arial" panose="020B0604020202020204" pitchFamily="34" charset="0"/>
                <a:cs typeface="Arial" panose="020B0604020202020204" pitchFamily="34" charset="0"/>
              </a:rPr>
              <a:t>serosurvey</a:t>
            </a:r>
            <a:r>
              <a:rPr lang="en-US" sz="2000" dirty="0" smtClean="0">
                <a:solidFill>
                  <a:schemeClr val="tx1"/>
                </a:solidFill>
                <a:latin typeface="Arial" panose="020B0604020202020204" pitchFamily="34" charset="0"/>
                <a:cs typeface="Arial" panose="020B0604020202020204" pitchFamily="34" charset="0"/>
              </a:rPr>
              <a:t>) </a:t>
            </a:r>
          </a:p>
          <a:p>
            <a:pPr lvl="1"/>
            <a:r>
              <a:rPr lang="en-US" sz="2000" dirty="0" smtClean="0">
                <a:solidFill>
                  <a:schemeClr val="tx1"/>
                </a:solidFill>
                <a:latin typeface="Arial" panose="020B0604020202020204" pitchFamily="34" charset="0"/>
                <a:cs typeface="Arial" panose="020B0604020202020204" pitchFamily="34" charset="0"/>
              </a:rPr>
              <a:t>Screening is widespread: linkage to care effectiveness unknown (PWID &amp; others) </a:t>
            </a:r>
          </a:p>
          <a:p>
            <a:pPr marL="0" indent="0">
              <a:buNone/>
            </a:pPr>
            <a:endParaRPr lang="en-US" dirty="0"/>
          </a:p>
        </p:txBody>
      </p:sp>
    </p:spTree>
    <p:extLst>
      <p:ext uri="{BB962C8B-B14F-4D97-AF65-F5344CB8AC3E}">
        <p14:creationId xmlns:p14="http://schemas.microsoft.com/office/powerpoint/2010/main" val="431048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16859" y="304358"/>
            <a:ext cx="9329454" cy="1104943"/>
          </a:xfrm>
          <a:noFill/>
        </p:spPr>
        <p:txBody>
          <a:bodyPr>
            <a:normAutofit/>
          </a:bodyPr>
          <a:lstStyle/>
          <a:p>
            <a:pPr eaLnBrk="1" hangingPunct="1"/>
            <a:r>
              <a:rPr lang="en-US" altLang="en-US" sz="3200" b="1" dirty="0" smtClean="0">
                <a:solidFill>
                  <a:schemeClr val="tx1"/>
                </a:solidFill>
                <a:latin typeface="Arial" panose="020B0604020202020204" pitchFamily="34" charset="0"/>
                <a:cs typeface="Arial" panose="020B0604020202020204" pitchFamily="34" charset="0"/>
              </a:rPr>
              <a:t>Georgia HCV Elimination Scientific Committee</a:t>
            </a:r>
          </a:p>
        </p:txBody>
      </p:sp>
      <p:sp>
        <p:nvSpPr>
          <p:cNvPr id="3" name="Content Placeholder 2"/>
          <p:cNvSpPr>
            <a:spLocks noGrp="1"/>
          </p:cNvSpPr>
          <p:nvPr>
            <p:ph idx="1"/>
          </p:nvPr>
        </p:nvSpPr>
        <p:spPr>
          <a:xfrm>
            <a:off x="698717" y="1053242"/>
            <a:ext cx="8765739" cy="3627123"/>
          </a:xfrm>
        </p:spPr>
        <p:txBody>
          <a:bodyPr rtlCol="0">
            <a:noAutofit/>
          </a:bodyPr>
          <a:lstStyle/>
          <a:p>
            <a:pPr>
              <a:defRPr/>
            </a:pPr>
            <a:r>
              <a:rPr lang="en-US" sz="2400" dirty="0">
                <a:solidFill>
                  <a:schemeClr val="tx1"/>
                </a:solidFill>
                <a:latin typeface="Arial" pitchFamily="34" charset="0"/>
                <a:cs typeface="Arial" pitchFamily="34" charset="0"/>
              </a:rPr>
              <a:t>Established in August, 2016</a:t>
            </a:r>
          </a:p>
          <a:p>
            <a:pPr lvl="1">
              <a:defRPr/>
            </a:pPr>
            <a:r>
              <a:rPr lang="en-US" sz="2400" dirty="0">
                <a:solidFill>
                  <a:schemeClr val="tx1"/>
                </a:solidFill>
                <a:latin typeface="Arial" pitchFamily="34" charset="0"/>
                <a:cs typeface="Arial" pitchFamily="34" charset="0"/>
              </a:rPr>
              <a:t>Research agenda development</a:t>
            </a:r>
          </a:p>
          <a:p>
            <a:pPr lvl="1">
              <a:defRPr/>
            </a:pPr>
            <a:r>
              <a:rPr lang="en-US" sz="2400" dirty="0">
                <a:solidFill>
                  <a:schemeClr val="tx1"/>
                </a:solidFill>
                <a:latin typeface="Arial" pitchFamily="34" charset="0"/>
                <a:cs typeface="Arial" pitchFamily="34" charset="0"/>
              </a:rPr>
              <a:t>Transparency</a:t>
            </a:r>
          </a:p>
          <a:p>
            <a:pPr lvl="1">
              <a:defRPr/>
            </a:pPr>
            <a:r>
              <a:rPr lang="en-US" sz="2400" dirty="0">
                <a:solidFill>
                  <a:schemeClr val="tx1"/>
                </a:solidFill>
                <a:latin typeface="Arial" pitchFamily="34" charset="0"/>
                <a:cs typeface="Arial" pitchFamily="34" charset="0"/>
              </a:rPr>
              <a:t>Coordination</a:t>
            </a:r>
          </a:p>
          <a:p>
            <a:pPr lvl="1">
              <a:defRPr/>
            </a:pPr>
            <a:r>
              <a:rPr lang="en-US" sz="2400" dirty="0">
                <a:solidFill>
                  <a:schemeClr val="tx1"/>
                </a:solidFill>
                <a:latin typeface="Arial" pitchFamily="34" charset="0"/>
                <a:cs typeface="Arial" pitchFamily="34" charset="0"/>
              </a:rPr>
              <a:t>Communication</a:t>
            </a:r>
          </a:p>
          <a:p>
            <a:pPr lvl="1">
              <a:defRPr/>
            </a:pPr>
            <a:endParaRPr lang="en-US" sz="2400" dirty="0">
              <a:solidFill>
                <a:schemeClr val="tx1"/>
              </a:solidFill>
              <a:latin typeface="Arial" pitchFamily="34" charset="0"/>
              <a:cs typeface="Arial" pitchFamily="34" charset="0"/>
            </a:endParaRPr>
          </a:p>
          <a:p>
            <a:pPr>
              <a:defRPr/>
            </a:pPr>
            <a:r>
              <a:rPr lang="en-US" sz="2400" dirty="0">
                <a:solidFill>
                  <a:schemeClr val="tx1"/>
                </a:solidFill>
                <a:latin typeface="Arial" pitchFamily="34" charset="0"/>
                <a:cs typeface="Arial" pitchFamily="34" charset="0"/>
              </a:rPr>
              <a:t>Initial </a:t>
            </a:r>
            <a:r>
              <a:rPr lang="en-US" sz="2400" dirty="0" smtClean="0">
                <a:solidFill>
                  <a:schemeClr val="tx1"/>
                </a:solidFill>
                <a:latin typeface="Arial" pitchFamily="34" charset="0"/>
                <a:cs typeface="Arial" pitchFamily="34" charset="0"/>
              </a:rPr>
              <a:t>focus </a:t>
            </a:r>
            <a:r>
              <a:rPr lang="en-US" sz="2400" dirty="0">
                <a:solidFill>
                  <a:schemeClr val="tx1"/>
                </a:solidFill>
                <a:latin typeface="Arial" pitchFamily="34" charset="0"/>
                <a:cs typeface="Arial" pitchFamily="34" charset="0"/>
              </a:rPr>
              <a:t>treatment </a:t>
            </a:r>
            <a:r>
              <a:rPr lang="en-US" sz="2400" dirty="0" smtClean="0">
                <a:solidFill>
                  <a:schemeClr val="tx1"/>
                </a:solidFill>
                <a:latin typeface="Arial" pitchFamily="34" charset="0"/>
                <a:cs typeface="Arial" pitchFamily="34" charset="0"/>
              </a:rPr>
              <a:t>program; </a:t>
            </a:r>
            <a:r>
              <a:rPr lang="en-US" sz="2400" dirty="0">
                <a:solidFill>
                  <a:schemeClr val="tx1"/>
                </a:solidFill>
                <a:latin typeface="Arial" pitchFamily="34" charset="0"/>
                <a:cs typeface="Arial" pitchFamily="34" charset="0"/>
              </a:rPr>
              <a:t>now expanding to epidemiologic and other areas of interest</a:t>
            </a:r>
          </a:p>
          <a:p>
            <a:pPr marL="381122" lvl="1" indent="0">
              <a:buNone/>
              <a:defRPr/>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212528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Disclosures</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solidFill>
                  <a:schemeClr val="tx1"/>
                </a:solidFill>
              </a:rPr>
              <a:t>I have no relevant financial relationships and the views expressed in this presentation reflect those of the author and not official policy of the Centers for Disease Control and Prevention</a:t>
            </a:r>
            <a:endParaRPr lang="en-US" dirty="0">
              <a:solidFill>
                <a:schemeClr val="tx1"/>
              </a:solidFill>
            </a:endParaRPr>
          </a:p>
        </p:txBody>
      </p:sp>
    </p:spTree>
    <p:extLst>
      <p:ext uri="{BB962C8B-B14F-4D97-AF65-F5344CB8AC3E}">
        <p14:creationId xmlns:p14="http://schemas.microsoft.com/office/powerpoint/2010/main" val="2437917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35981" y="304358"/>
            <a:ext cx="9593950" cy="1104943"/>
          </a:xfrm>
          <a:noFill/>
        </p:spPr>
        <p:txBody>
          <a:bodyPr>
            <a:normAutofit/>
          </a:bodyPr>
          <a:lstStyle/>
          <a:p>
            <a:pPr eaLnBrk="1" hangingPunct="1"/>
            <a:r>
              <a:rPr lang="en-US" altLang="en-US" sz="3600" b="1" dirty="0" smtClean="0">
                <a:solidFill>
                  <a:schemeClr val="tx1"/>
                </a:solidFill>
                <a:latin typeface="Arial" panose="020B0604020202020204" pitchFamily="34" charset="0"/>
                <a:cs typeface="Arial" panose="020B0604020202020204" pitchFamily="34" charset="0"/>
              </a:rPr>
              <a:t>HCV Elimination Scientific Committee</a:t>
            </a:r>
          </a:p>
        </p:txBody>
      </p:sp>
      <p:sp>
        <p:nvSpPr>
          <p:cNvPr id="6147" name="Content Placeholder 2"/>
          <p:cNvSpPr>
            <a:spLocks noGrp="1"/>
          </p:cNvSpPr>
          <p:nvPr>
            <p:ph idx="1"/>
          </p:nvPr>
        </p:nvSpPr>
        <p:spPr>
          <a:xfrm>
            <a:off x="698718" y="1196826"/>
            <a:ext cx="8765739" cy="3627123"/>
          </a:xfrm>
        </p:spPr>
        <p:txBody>
          <a:bodyPr>
            <a:normAutofit fontScale="92500" lnSpcReduction="20000"/>
          </a:bodyPr>
          <a:lstStyle/>
          <a:p>
            <a:pPr eaLnBrk="1" hangingPunct="1">
              <a:defRPr/>
            </a:pPr>
            <a:r>
              <a:rPr lang="en-US" altLang="en-US" sz="2400" dirty="0" smtClean="0">
                <a:solidFill>
                  <a:schemeClr val="tx1"/>
                </a:solidFill>
                <a:latin typeface="Arial" panose="020B0604020202020204" pitchFamily="34" charset="0"/>
                <a:cs typeface="Arial" panose="020B0604020202020204" pitchFamily="34" charset="0"/>
              </a:rPr>
              <a:t>Membership</a:t>
            </a:r>
          </a:p>
          <a:p>
            <a:pPr lvl="1">
              <a:defRPr/>
            </a:pPr>
            <a:r>
              <a:rPr lang="en-US" altLang="en-US" sz="2400" dirty="0" err="1" smtClean="0">
                <a:solidFill>
                  <a:schemeClr val="tx1"/>
                </a:solidFill>
                <a:latin typeface="Arial" panose="020B0604020202020204" pitchFamily="34" charset="0"/>
                <a:cs typeface="Arial" panose="020B0604020202020204" pitchFamily="34" charset="0"/>
              </a:rPr>
              <a:t>MoLHSA</a:t>
            </a:r>
            <a:r>
              <a:rPr lang="en-US" altLang="en-US" sz="2400" dirty="0" smtClean="0">
                <a:solidFill>
                  <a:schemeClr val="tx1"/>
                </a:solidFill>
                <a:latin typeface="Arial" panose="020B0604020202020204" pitchFamily="34" charset="0"/>
                <a:cs typeface="Arial" panose="020B0604020202020204" pitchFamily="34" charset="0"/>
              </a:rPr>
              <a:t>, NCDC, IDACIRC, Clinic “</a:t>
            </a:r>
            <a:r>
              <a:rPr lang="en-US" altLang="en-US" sz="2400" dirty="0" err="1" smtClean="0">
                <a:solidFill>
                  <a:schemeClr val="tx1"/>
                </a:solidFill>
                <a:latin typeface="Arial" panose="020B0604020202020204" pitchFamily="34" charset="0"/>
                <a:cs typeface="Arial" panose="020B0604020202020204" pitchFamily="34" charset="0"/>
              </a:rPr>
              <a:t>Hepa</a:t>
            </a:r>
            <a:r>
              <a:rPr lang="en-US" altLang="en-US" sz="2400" dirty="0" smtClean="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Clinic “</a:t>
            </a:r>
            <a:r>
              <a:rPr lang="en-US" sz="2400" dirty="0" err="1" smtClean="0">
                <a:solidFill>
                  <a:schemeClr val="tx1"/>
                </a:solidFill>
                <a:latin typeface="Arial" panose="020B0604020202020204" pitchFamily="34" charset="0"/>
                <a:cs typeface="Arial" panose="020B0604020202020204" pitchFamily="34" charset="0"/>
              </a:rPr>
              <a:t>Neolab</a:t>
            </a:r>
            <a:r>
              <a:rPr lang="en-US" sz="2400" dirty="0" smtClean="0">
                <a:solidFill>
                  <a:schemeClr val="tx1"/>
                </a:solidFill>
                <a:latin typeface="Arial" panose="020B0604020202020204" pitchFamily="34" charset="0"/>
                <a:cs typeface="Arial" panose="020B0604020202020204" pitchFamily="34" charset="0"/>
              </a:rPr>
              <a:t>”, Clinic “</a:t>
            </a:r>
            <a:r>
              <a:rPr lang="en-US" sz="2400" dirty="0" err="1" smtClean="0">
                <a:solidFill>
                  <a:schemeClr val="tx1"/>
                </a:solidFill>
                <a:latin typeface="Arial" panose="020B0604020202020204" pitchFamily="34" charset="0"/>
                <a:cs typeface="Arial" panose="020B0604020202020204" pitchFamily="34" charset="0"/>
              </a:rPr>
              <a:t>Mrcheveli</a:t>
            </a:r>
            <a:r>
              <a:rPr lang="en-US" sz="2400" dirty="0" smtClean="0">
                <a:solidFill>
                  <a:schemeClr val="tx1"/>
                </a:solidFill>
                <a:latin typeface="Arial" panose="020B0604020202020204" pitchFamily="34" charset="0"/>
                <a:cs typeface="Arial" panose="020B0604020202020204" pitchFamily="34" charset="0"/>
              </a:rPr>
              <a:t>” USCDC</a:t>
            </a:r>
            <a:endParaRPr lang="en-US" altLang="en-US" sz="2400" dirty="0" smtClean="0">
              <a:solidFill>
                <a:schemeClr val="tx1"/>
              </a:solidFill>
              <a:latin typeface="Arial" panose="020B0604020202020204" pitchFamily="34" charset="0"/>
              <a:cs typeface="Arial" panose="020B0604020202020204" pitchFamily="34" charset="0"/>
            </a:endParaRPr>
          </a:p>
          <a:p>
            <a:pPr>
              <a:defRPr/>
            </a:pPr>
            <a:endParaRPr lang="en-US" altLang="en-US" sz="2400" dirty="0" smtClean="0">
              <a:solidFill>
                <a:schemeClr val="tx1"/>
              </a:solidFill>
              <a:latin typeface="Arial" panose="020B0604020202020204" pitchFamily="34" charset="0"/>
              <a:cs typeface="Arial" panose="020B0604020202020204" pitchFamily="34" charset="0"/>
            </a:endParaRPr>
          </a:p>
          <a:p>
            <a:pPr>
              <a:defRPr/>
            </a:pPr>
            <a:r>
              <a:rPr lang="en-US" altLang="en-US" sz="2400" dirty="0" smtClean="0">
                <a:solidFill>
                  <a:schemeClr val="tx1"/>
                </a:solidFill>
                <a:latin typeface="Arial" panose="020B0604020202020204" pitchFamily="34" charset="0"/>
                <a:cs typeface="Arial" panose="020B0604020202020204" pitchFamily="34" charset="0"/>
              </a:rPr>
              <a:t>Open </a:t>
            </a:r>
            <a:r>
              <a:rPr lang="en-US" altLang="en-US" sz="2400" dirty="0">
                <a:solidFill>
                  <a:schemeClr val="tx1"/>
                </a:solidFill>
                <a:latin typeface="Arial" panose="020B0604020202020204" pitchFamily="34" charset="0"/>
                <a:cs typeface="Arial" panose="020B0604020202020204" pitchFamily="34" charset="0"/>
              </a:rPr>
              <a:t>to </a:t>
            </a:r>
            <a:r>
              <a:rPr lang="en-US" altLang="en-US" sz="2400" dirty="0" smtClean="0">
                <a:solidFill>
                  <a:schemeClr val="tx1"/>
                </a:solidFill>
                <a:latin typeface="Arial" panose="020B0604020202020204" pitchFamily="34" charset="0"/>
                <a:cs typeface="Arial" panose="020B0604020202020204" pitchFamily="34" charset="0"/>
              </a:rPr>
              <a:t>non-member </a:t>
            </a:r>
            <a:r>
              <a:rPr lang="en-US" altLang="en-US" sz="2400" dirty="0">
                <a:solidFill>
                  <a:schemeClr val="tx1"/>
                </a:solidFill>
                <a:latin typeface="Arial" panose="020B0604020202020204" pitchFamily="34" charset="0"/>
                <a:cs typeface="Arial" panose="020B0604020202020204" pitchFamily="34" charset="0"/>
              </a:rPr>
              <a:t>(</a:t>
            </a:r>
            <a:r>
              <a:rPr lang="en-US" altLang="en-US" sz="2400" dirty="0" err="1">
                <a:solidFill>
                  <a:schemeClr val="tx1"/>
                </a:solidFill>
                <a:latin typeface="Arial" panose="020B0604020202020204" pitchFamily="34" charset="0"/>
                <a:cs typeface="Arial" panose="020B0604020202020204" pitchFamily="34" charset="0"/>
              </a:rPr>
              <a:t>eg</a:t>
            </a:r>
            <a:r>
              <a:rPr lang="en-US" altLang="en-US" sz="2400" dirty="0">
                <a:solidFill>
                  <a:schemeClr val="tx1"/>
                </a:solidFill>
                <a:latin typeface="Arial" panose="020B0604020202020204" pitchFamily="34" charset="0"/>
                <a:cs typeface="Arial" panose="020B0604020202020204" pitchFamily="34" charset="0"/>
              </a:rPr>
              <a:t> NGOs, Universities, </a:t>
            </a:r>
            <a:r>
              <a:rPr lang="en-US" altLang="en-US" sz="2400" dirty="0" smtClean="0">
                <a:solidFill>
                  <a:schemeClr val="tx1"/>
                </a:solidFill>
                <a:latin typeface="Arial" panose="020B0604020202020204" pitchFamily="34" charset="0"/>
                <a:cs typeface="Arial" panose="020B0604020202020204" pitchFamily="34" charset="0"/>
              </a:rPr>
              <a:t>other)</a:t>
            </a:r>
          </a:p>
          <a:p>
            <a:pPr lvl="1">
              <a:defRPr/>
            </a:pPr>
            <a:r>
              <a:rPr lang="en-US" altLang="en-US" sz="2400" dirty="0" smtClean="0">
                <a:solidFill>
                  <a:schemeClr val="tx1"/>
                </a:solidFill>
                <a:latin typeface="Arial" panose="020B0604020202020204" pitchFamily="34" charset="0"/>
                <a:cs typeface="Arial" panose="020B0604020202020204" pitchFamily="34" charset="0"/>
              </a:rPr>
              <a:t>Requires member sponsorship</a:t>
            </a:r>
          </a:p>
          <a:p>
            <a:pPr lvl="1">
              <a:defRPr/>
            </a:pPr>
            <a:r>
              <a:rPr lang="en-US" altLang="en-US" sz="2400" dirty="0" smtClean="0">
                <a:solidFill>
                  <a:schemeClr val="tx1"/>
                </a:solidFill>
                <a:latin typeface="Arial" panose="020B0604020202020204" pitchFamily="34" charset="0"/>
                <a:cs typeface="Arial" panose="020B0604020202020204" pitchFamily="34" charset="0"/>
              </a:rPr>
              <a:t>Bristol U, FIND, MDM, Abbott, Boston </a:t>
            </a:r>
            <a:r>
              <a:rPr lang="en-US" altLang="en-US" sz="2400" dirty="0" smtClean="0">
                <a:solidFill>
                  <a:schemeClr val="tx1"/>
                </a:solidFill>
                <a:latin typeface="Arial" panose="020B0604020202020204" pitchFamily="34" charset="0"/>
                <a:cs typeface="Arial" panose="020B0604020202020204" pitchFamily="34" charset="0"/>
              </a:rPr>
              <a:t>U, LIFER/ECHO</a:t>
            </a:r>
            <a:endParaRPr lang="en-US" altLang="en-US" sz="2400" dirty="0" smtClean="0">
              <a:solidFill>
                <a:schemeClr val="tx1"/>
              </a:solidFill>
              <a:latin typeface="Arial" panose="020B0604020202020204" pitchFamily="34" charset="0"/>
              <a:cs typeface="Arial" panose="020B0604020202020204" pitchFamily="34" charset="0"/>
            </a:endParaRPr>
          </a:p>
          <a:p>
            <a:pPr>
              <a:defRPr/>
            </a:pPr>
            <a:endParaRPr lang="en-US" sz="2400" dirty="0" smtClean="0">
              <a:solidFill>
                <a:schemeClr val="tx1"/>
              </a:solidFill>
              <a:latin typeface="Arial" pitchFamily="34" charset="0"/>
              <a:cs typeface="Arial" pitchFamily="34" charset="0"/>
            </a:endParaRPr>
          </a:p>
          <a:p>
            <a:pPr>
              <a:defRPr/>
            </a:pPr>
            <a:r>
              <a:rPr lang="en-US" sz="2400" dirty="0" smtClean="0">
                <a:solidFill>
                  <a:schemeClr val="tx1"/>
                </a:solidFill>
                <a:latin typeface="Arial" pitchFamily="34" charset="0"/>
                <a:cs typeface="Arial" pitchFamily="34" charset="0"/>
              </a:rPr>
              <a:t>Received </a:t>
            </a:r>
            <a:r>
              <a:rPr lang="en-US" sz="2400" dirty="0">
                <a:solidFill>
                  <a:schemeClr val="tx1"/>
                </a:solidFill>
                <a:latin typeface="Arial" pitchFamily="34" charset="0"/>
                <a:cs typeface="Arial" pitchFamily="34" charset="0"/>
              </a:rPr>
              <a:t>24 proposals Aug 2016 - Apr 2017</a:t>
            </a:r>
          </a:p>
          <a:p>
            <a:pPr lvl="1">
              <a:defRPr/>
            </a:pPr>
            <a:r>
              <a:rPr lang="en-US" sz="2400" dirty="0">
                <a:solidFill>
                  <a:schemeClr val="tx1"/>
                </a:solidFill>
                <a:latin typeface="Arial" pitchFamily="34" charset="0"/>
                <a:cs typeface="Arial" pitchFamily="34" charset="0"/>
              </a:rPr>
              <a:t>22 reviewed,17 approved  (with or w/o conditions/stipulations)</a:t>
            </a:r>
          </a:p>
          <a:p>
            <a:pPr>
              <a:defRPr/>
            </a:pPr>
            <a:endParaRPr lang="en-US" altLang="en-US" sz="2400" dirty="0">
              <a:solidFill>
                <a:schemeClr val="tx1"/>
              </a:solidFill>
              <a:latin typeface="Arial" panose="020B0604020202020204" pitchFamily="34" charset="0"/>
              <a:cs typeface="Arial" panose="020B0604020202020204" pitchFamily="34" charset="0"/>
            </a:endParaRPr>
          </a:p>
          <a:p>
            <a:pPr lvl="1">
              <a:defRPr/>
            </a:pPr>
            <a:endParaRPr lang="en-US" altLang="en-US" sz="2400" dirty="0">
              <a:solidFill>
                <a:schemeClr val="tx1"/>
              </a:solidFill>
              <a:latin typeface="Arial" panose="020B0604020202020204" pitchFamily="34" charset="0"/>
              <a:cs typeface="Arial" panose="020B0604020202020204" pitchFamily="34" charset="0"/>
            </a:endParaRPr>
          </a:p>
          <a:p>
            <a:pPr lvl="1">
              <a:defRPr/>
            </a:pP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9173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80" y="331340"/>
            <a:ext cx="10251410" cy="1104943"/>
          </a:xfrm>
        </p:spPr>
        <p:txBody>
          <a:bodyPr>
            <a:normAutofit/>
          </a:bodyPr>
          <a:lstStyle/>
          <a:p>
            <a:r>
              <a:rPr lang="en-US" sz="2400" b="1" dirty="0" smtClean="0">
                <a:solidFill>
                  <a:schemeClr val="tx1"/>
                </a:solidFill>
                <a:latin typeface="Arial" panose="020B0604020202020204" pitchFamily="34" charset="0"/>
                <a:cs typeface="Arial" panose="020B0604020202020204" pitchFamily="34" charset="0"/>
              </a:rPr>
              <a:t>Research </a:t>
            </a:r>
            <a:r>
              <a:rPr lang="en-US" sz="2400" b="1" dirty="0" smtClean="0">
                <a:solidFill>
                  <a:schemeClr val="tx1"/>
                </a:solidFill>
                <a:latin typeface="Arial" panose="020B0604020202020204" pitchFamily="34" charset="0"/>
                <a:cs typeface="Arial" panose="020B0604020202020204" pitchFamily="34" charset="0"/>
              </a:rPr>
              <a:t>&amp; Innovation Priorities </a:t>
            </a:r>
            <a:r>
              <a:rPr lang="en-US" sz="2400" b="1" dirty="0" smtClean="0">
                <a:solidFill>
                  <a:schemeClr val="tx1"/>
                </a:solidFill>
                <a:latin typeface="Arial" panose="020B0604020202020204" pitchFamily="34" charset="0"/>
                <a:cs typeface="Arial" panose="020B0604020202020204" pitchFamily="34" charset="0"/>
              </a:rPr>
              <a:t>for </a:t>
            </a:r>
            <a:r>
              <a:rPr lang="en-US" sz="2400" b="1" dirty="0">
                <a:solidFill>
                  <a:schemeClr val="tx1"/>
                </a:solidFill>
                <a:latin typeface="Arial" panose="020B0604020202020204" pitchFamily="34" charset="0"/>
                <a:cs typeface="Arial" panose="020B0604020202020204" pitchFamily="34" charset="0"/>
              </a:rPr>
              <a:t>HCV </a:t>
            </a:r>
            <a:r>
              <a:rPr lang="en-US" sz="2400" b="1" dirty="0" smtClean="0">
                <a:solidFill>
                  <a:schemeClr val="tx1"/>
                </a:solidFill>
                <a:latin typeface="Arial" panose="020B0604020202020204" pitchFamily="34" charset="0"/>
                <a:cs typeface="Arial" panose="020B0604020202020204" pitchFamily="34" charset="0"/>
              </a:rPr>
              <a:t>Elimination in Georgia</a:t>
            </a:r>
            <a:endParaRPr lang="en-US" sz="24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40067" y="883812"/>
            <a:ext cx="9748561" cy="4431662"/>
          </a:xfrm>
        </p:spPr>
        <p:txBody>
          <a:bodyPr>
            <a:normAutofit fontScale="62500" lnSpcReduction="20000"/>
          </a:bodyPr>
          <a:lstStyle/>
          <a:p>
            <a:r>
              <a:rPr lang="en-US" i="1" u="sng" dirty="0" smtClean="0">
                <a:solidFill>
                  <a:srgbClr val="FF0000"/>
                </a:solidFill>
              </a:rPr>
              <a:t>Can Elimination Goal (90% reduction in prevalence) be reached by 2020?</a:t>
            </a:r>
          </a:p>
          <a:p>
            <a:r>
              <a:rPr lang="en-US" dirty="0" smtClean="0">
                <a:solidFill>
                  <a:schemeClr val="tx1"/>
                </a:solidFill>
              </a:rPr>
              <a:t>Real world effectiveness of treatment regimens (special populations)?</a:t>
            </a:r>
          </a:p>
          <a:p>
            <a:r>
              <a:rPr lang="en-US" dirty="0" smtClean="0">
                <a:solidFill>
                  <a:schemeClr val="tx1"/>
                </a:solidFill>
              </a:rPr>
              <a:t>Impact </a:t>
            </a:r>
            <a:r>
              <a:rPr lang="en-US" dirty="0">
                <a:solidFill>
                  <a:schemeClr val="tx1"/>
                </a:solidFill>
              </a:rPr>
              <a:t>of HCV treatment on morbidity and mortality?</a:t>
            </a:r>
          </a:p>
          <a:p>
            <a:r>
              <a:rPr lang="en-US" dirty="0" smtClean="0">
                <a:solidFill>
                  <a:schemeClr val="tx1"/>
                </a:solidFill>
              </a:rPr>
              <a:t>Impact of program on HCV </a:t>
            </a:r>
            <a:r>
              <a:rPr lang="en-US" dirty="0">
                <a:solidFill>
                  <a:schemeClr val="tx1"/>
                </a:solidFill>
              </a:rPr>
              <a:t>incidence </a:t>
            </a:r>
            <a:r>
              <a:rPr lang="en-US" dirty="0" smtClean="0">
                <a:solidFill>
                  <a:schemeClr val="tx1"/>
                </a:solidFill>
              </a:rPr>
              <a:t>(</a:t>
            </a:r>
            <a:r>
              <a:rPr lang="en-US" dirty="0" smtClean="0">
                <a:solidFill>
                  <a:schemeClr val="tx1"/>
                </a:solidFill>
              </a:rPr>
              <a:t>Treatment as Prevention</a:t>
            </a:r>
            <a:r>
              <a:rPr lang="en-US" dirty="0" smtClean="0">
                <a:solidFill>
                  <a:schemeClr val="tx1"/>
                </a:solidFill>
              </a:rPr>
              <a:t>)?</a:t>
            </a:r>
            <a:endParaRPr lang="en-US" dirty="0">
              <a:solidFill>
                <a:schemeClr val="tx1"/>
              </a:solidFill>
            </a:endParaRPr>
          </a:p>
          <a:p>
            <a:r>
              <a:rPr lang="en-US" dirty="0" smtClean="0">
                <a:solidFill>
                  <a:schemeClr val="tx1"/>
                </a:solidFill>
              </a:rPr>
              <a:t>Understanding/mapping transmission networks and how to interrupt? </a:t>
            </a:r>
          </a:p>
          <a:p>
            <a:r>
              <a:rPr lang="en-US" dirty="0" smtClean="0">
                <a:solidFill>
                  <a:schemeClr val="tx1"/>
                </a:solidFill>
              </a:rPr>
              <a:t>Effectiveness (cost effectiveness) of </a:t>
            </a:r>
            <a:r>
              <a:rPr lang="en-US" dirty="0">
                <a:solidFill>
                  <a:schemeClr val="tx1"/>
                </a:solidFill>
              </a:rPr>
              <a:t>HCV </a:t>
            </a:r>
            <a:r>
              <a:rPr lang="en-US" dirty="0" smtClean="0">
                <a:solidFill>
                  <a:schemeClr val="tx1"/>
                </a:solidFill>
              </a:rPr>
              <a:t>treatment/diagnostics in </a:t>
            </a:r>
            <a:r>
              <a:rPr lang="en-US" dirty="0" err="1" smtClean="0">
                <a:solidFill>
                  <a:schemeClr val="tx1"/>
                </a:solidFill>
              </a:rPr>
              <a:t>Gerogia</a:t>
            </a:r>
            <a:r>
              <a:rPr lang="en-US" dirty="0" smtClean="0">
                <a:solidFill>
                  <a:schemeClr val="tx1"/>
                </a:solidFill>
              </a:rPr>
              <a:t>?</a:t>
            </a:r>
            <a:endParaRPr lang="en-US" dirty="0">
              <a:solidFill>
                <a:schemeClr val="tx1"/>
              </a:solidFill>
            </a:endParaRPr>
          </a:p>
          <a:p>
            <a:r>
              <a:rPr lang="en-US" b="1" dirty="0">
                <a:solidFill>
                  <a:schemeClr val="tx1"/>
                </a:solidFill>
              </a:rPr>
              <a:t>Effectiveness of screening and linkage to care strategies?</a:t>
            </a:r>
          </a:p>
          <a:p>
            <a:r>
              <a:rPr lang="en-US" dirty="0" smtClean="0">
                <a:solidFill>
                  <a:schemeClr val="tx1"/>
                </a:solidFill>
              </a:rPr>
              <a:t>Effectiveness </a:t>
            </a:r>
            <a:r>
              <a:rPr lang="en-US" dirty="0">
                <a:solidFill>
                  <a:schemeClr val="tx1"/>
                </a:solidFill>
              </a:rPr>
              <a:t>of </a:t>
            </a:r>
            <a:r>
              <a:rPr lang="en-US" dirty="0" smtClean="0">
                <a:solidFill>
                  <a:schemeClr val="tx1"/>
                </a:solidFill>
              </a:rPr>
              <a:t>screening/linkage/treatment </a:t>
            </a:r>
            <a:r>
              <a:rPr lang="en-US" dirty="0">
                <a:solidFill>
                  <a:schemeClr val="tx1"/>
                </a:solidFill>
              </a:rPr>
              <a:t>strategies targeting high risk populations on transmission and prevalence? </a:t>
            </a:r>
          </a:p>
          <a:p>
            <a:r>
              <a:rPr lang="en-US" dirty="0">
                <a:solidFill>
                  <a:schemeClr val="tx1"/>
                </a:solidFill>
              </a:rPr>
              <a:t>Effectiveness of </a:t>
            </a:r>
            <a:r>
              <a:rPr lang="en-US" dirty="0" smtClean="0">
                <a:solidFill>
                  <a:schemeClr val="tx1"/>
                </a:solidFill>
              </a:rPr>
              <a:t>HCV treatment/care delivery in alternative sites (harm reduction, primary care)?</a:t>
            </a:r>
          </a:p>
          <a:p>
            <a:r>
              <a:rPr lang="en-US" dirty="0" smtClean="0">
                <a:solidFill>
                  <a:schemeClr val="tx1"/>
                </a:solidFill>
              </a:rPr>
              <a:t>Modeling impact of interventions? </a:t>
            </a:r>
            <a:endParaRPr lang="en-US" dirty="0">
              <a:solidFill>
                <a:schemeClr val="tx1"/>
              </a:solidFill>
            </a:endParaRPr>
          </a:p>
          <a:p>
            <a:pPr lvl="1"/>
            <a:r>
              <a:rPr lang="en-US" dirty="0">
                <a:solidFill>
                  <a:schemeClr val="bg1"/>
                </a:solidFill>
              </a:rPr>
              <a:t>Can monitoring of patients on</a:t>
            </a:r>
            <a:endParaRPr lang="en-US" dirty="0" smtClean="0"/>
          </a:p>
        </p:txBody>
      </p:sp>
    </p:spTree>
    <p:extLst>
      <p:ext uri="{BB962C8B-B14F-4D97-AF65-F5344CB8AC3E}">
        <p14:creationId xmlns:p14="http://schemas.microsoft.com/office/powerpoint/2010/main" val="4089799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93" y="329104"/>
            <a:ext cx="8471424" cy="700727"/>
          </a:xfrm>
        </p:spPr>
        <p:txBody>
          <a:bodyPr>
            <a:noAutofit/>
          </a:bodyPr>
          <a:lstStyle/>
          <a:p>
            <a:r>
              <a:rPr lang="en-US" sz="2800" b="1" dirty="0" smtClean="0">
                <a:solidFill>
                  <a:schemeClr val="tx1"/>
                </a:solidFill>
                <a:latin typeface="Arial" panose="020B0604020202020204" pitchFamily="34" charset="0"/>
                <a:cs typeface="Arial" panose="020B0604020202020204" pitchFamily="34" charset="0"/>
              </a:rPr>
              <a:t>“It Takes a Village”: The Key Role of Partners</a:t>
            </a:r>
            <a:endParaRPr lang="en-US" sz="2800" b="1" dirty="0">
              <a:solidFill>
                <a:schemeClr val="tx1"/>
              </a:solidFill>
              <a:latin typeface="Arial" panose="020B0604020202020204" pitchFamily="34" charset="0"/>
              <a:cs typeface="Arial" panose="020B0604020202020204" pitchFamily="34" charset="0"/>
            </a:endParaRPr>
          </a:p>
        </p:txBody>
      </p:sp>
      <p:sp>
        <p:nvSpPr>
          <p:cNvPr id="4" name="Text Placeholder 3"/>
          <p:cNvSpPr>
            <a:spLocks noGrp="1"/>
          </p:cNvSpPr>
          <p:nvPr>
            <p:ph type="body" idx="1"/>
          </p:nvPr>
        </p:nvSpPr>
        <p:spPr>
          <a:xfrm>
            <a:off x="949426" y="856829"/>
            <a:ext cx="4299498" cy="686784"/>
          </a:xfrm>
        </p:spPr>
        <p:txBody>
          <a:bodyPr/>
          <a:lstStyle/>
          <a:p>
            <a:r>
              <a:rPr lang="en-US" dirty="0" smtClean="0"/>
              <a:t>Prior to Launch</a:t>
            </a:r>
            <a:endParaRPr lang="en-US" dirty="0"/>
          </a:p>
        </p:txBody>
      </p:sp>
      <p:sp>
        <p:nvSpPr>
          <p:cNvPr id="3" name="Content Placeholder 2"/>
          <p:cNvSpPr>
            <a:spLocks noGrp="1"/>
          </p:cNvSpPr>
          <p:nvPr>
            <p:ph sz="half" idx="2"/>
          </p:nvPr>
        </p:nvSpPr>
        <p:spPr>
          <a:xfrm>
            <a:off x="234268" y="1686274"/>
            <a:ext cx="4795744" cy="3071343"/>
          </a:xfrm>
        </p:spPr>
        <p:txBody>
          <a:bodyPr>
            <a:normAutofit fontScale="25000" lnSpcReduction="20000"/>
          </a:bodyPr>
          <a:lstStyle/>
          <a:p>
            <a:r>
              <a:rPr lang="en-US" sz="8000" b="1" dirty="0" smtClean="0">
                <a:solidFill>
                  <a:schemeClr val="tx1"/>
                </a:solidFill>
                <a:latin typeface="Arial" panose="020B0604020202020204" pitchFamily="34" charset="0"/>
                <a:cs typeface="Arial" panose="020B0604020202020204" pitchFamily="34" charset="0"/>
              </a:rPr>
              <a:t>Government (MOH, NCDC)</a:t>
            </a:r>
          </a:p>
          <a:p>
            <a:r>
              <a:rPr lang="en-US" sz="8000" dirty="0" smtClean="0">
                <a:solidFill>
                  <a:schemeClr val="tx1"/>
                </a:solidFill>
                <a:latin typeface="Arial" panose="020B0604020202020204" pitchFamily="34" charset="0"/>
                <a:cs typeface="Arial" panose="020B0604020202020204" pitchFamily="34" charset="0"/>
              </a:rPr>
              <a:t>Clinicians</a:t>
            </a:r>
            <a:endParaRPr lang="en-US" sz="8000" dirty="0">
              <a:solidFill>
                <a:schemeClr val="tx1"/>
              </a:solidFill>
              <a:latin typeface="Arial" panose="020B0604020202020204" pitchFamily="34" charset="0"/>
              <a:cs typeface="Arial" panose="020B0604020202020204" pitchFamily="34" charset="0"/>
            </a:endParaRPr>
          </a:p>
          <a:p>
            <a:r>
              <a:rPr lang="en-US" sz="8000" dirty="0">
                <a:solidFill>
                  <a:schemeClr val="tx1"/>
                </a:solidFill>
                <a:latin typeface="Arial" panose="020B0604020202020204" pitchFamily="34" charset="0"/>
                <a:cs typeface="Arial" panose="020B0604020202020204" pitchFamily="34" charset="0"/>
              </a:rPr>
              <a:t>Community/Advocacy/NGOs (Soros Foundation, </a:t>
            </a:r>
            <a:r>
              <a:rPr lang="en-US" sz="8000" dirty="0" smtClean="0">
                <a:solidFill>
                  <a:schemeClr val="tx1"/>
                </a:solidFill>
                <a:latin typeface="Arial" panose="020B0604020202020204" pitchFamily="34" charset="0"/>
                <a:cs typeface="Arial" panose="020B0604020202020204" pitchFamily="34" charset="0"/>
              </a:rPr>
              <a:t>Georgia Harm </a:t>
            </a:r>
            <a:r>
              <a:rPr lang="en-US" sz="8000" dirty="0">
                <a:solidFill>
                  <a:schemeClr val="tx1"/>
                </a:solidFill>
                <a:latin typeface="Arial" panose="020B0604020202020204" pitchFamily="34" charset="0"/>
                <a:cs typeface="Arial" panose="020B0604020202020204" pitchFamily="34" charset="0"/>
              </a:rPr>
              <a:t>Reduction Network, other)</a:t>
            </a:r>
          </a:p>
          <a:p>
            <a:r>
              <a:rPr lang="en-US" sz="8000" dirty="0" smtClean="0">
                <a:solidFill>
                  <a:schemeClr val="tx1"/>
                </a:solidFill>
                <a:latin typeface="Arial" panose="020B0604020202020204" pitchFamily="34" charset="0"/>
                <a:cs typeface="Arial" panose="020B0604020202020204" pitchFamily="34" charset="0"/>
              </a:rPr>
              <a:t>Academia </a:t>
            </a:r>
            <a:r>
              <a:rPr lang="en-US" sz="8000" dirty="0">
                <a:solidFill>
                  <a:schemeClr val="tx1"/>
                </a:solidFill>
                <a:latin typeface="Arial" panose="020B0604020202020204" pitchFamily="34" charset="0"/>
                <a:cs typeface="Arial" panose="020B0604020202020204" pitchFamily="34" charset="0"/>
              </a:rPr>
              <a:t>(Emory, Bristol)</a:t>
            </a:r>
          </a:p>
          <a:p>
            <a:r>
              <a:rPr lang="en-US" sz="8000" b="1" dirty="0">
                <a:solidFill>
                  <a:schemeClr val="tx1"/>
                </a:solidFill>
                <a:latin typeface="Arial" panose="020B0604020202020204" pitchFamily="34" charset="0"/>
                <a:cs typeface="Arial" panose="020B0604020202020204" pitchFamily="34" charset="0"/>
              </a:rPr>
              <a:t>Industry  (</a:t>
            </a:r>
            <a:r>
              <a:rPr lang="en-US" sz="8000" b="1" dirty="0" smtClean="0">
                <a:solidFill>
                  <a:schemeClr val="tx1"/>
                </a:solidFill>
                <a:latin typeface="Arial" panose="020B0604020202020204" pitchFamily="34" charset="0"/>
                <a:cs typeface="Arial" panose="020B0604020202020204" pitchFamily="34" charset="0"/>
              </a:rPr>
              <a:t>Gilead</a:t>
            </a:r>
            <a:r>
              <a:rPr lang="en-US" sz="8000" b="1" dirty="0">
                <a:solidFill>
                  <a:schemeClr val="tx1"/>
                </a:solidFill>
                <a:latin typeface="Arial" panose="020B0604020202020204" pitchFamily="34" charset="0"/>
                <a:cs typeface="Arial" panose="020B0604020202020204" pitchFamily="34" charset="0"/>
              </a:rPr>
              <a:t> </a:t>
            </a:r>
            <a:r>
              <a:rPr lang="en-US" sz="8000" b="1" dirty="0" smtClean="0">
                <a:solidFill>
                  <a:schemeClr val="tx1"/>
                </a:solidFill>
                <a:latin typeface="Arial" panose="020B0604020202020204" pitchFamily="34" charset="0"/>
                <a:cs typeface="Arial" panose="020B0604020202020204" pitchFamily="34" charset="0"/>
              </a:rPr>
              <a:t>Sciences)</a:t>
            </a:r>
          </a:p>
          <a:p>
            <a:r>
              <a:rPr lang="en-US" sz="8000" b="1" dirty="0">
                <a:solidFill>
                  <a:schemeClr val="tx1"/>
                </a:solidFill>
                <a:latin typeface="Arial" panose="020B0604020202020204" pitchFamily="34" charset="0"/>
                <a:cs typeface="Arial" panose="020B0604020202020204" pitchFamily="34" charset="0"/>
              </a:rPr>
              <a:t>CDC Country Office + </a:t>
            </a:r>
            <a:r>
              <a:rPr lang="en-US" sz="8000" b="1" dirty="0" smtClean="0">
                <a:solidFill>
                  <a:schemeClr val="tx1"/>
                </a:solidFill>
                <a:latin typeface="Arial" panose="020B0604020202020204" pitchFamily="34" charset="0"/>
                <a:cs typeface="Arial" panose="020B0604020202020204" pitchFamily="34" charset="0"/>
              </a:rPr>
              <a:t>DVH</a:t>
            </a:r>
          </a:p>
          <a:p>
            <a:r>
              <a:rPr lang="en-US" sz="8000" dirty="0">
                <a:solidFill>
                  <a:schemeClr val="bg1"/>
                </a:solidFill>
                <a:latin typeface="Arial" panose="020B0604020202020204" pitchFamily="34" charset="0"/>
                <a:cs typeface="Arial" panose="020B0604020202020204" pitchFamily="34" charset="0"/>
              </a:rPr>
              <a:t>t</a:t>
            </a:r>
          </a:p>
          <a:p>
            <a:endParaRPr lang="en-US" sz="8000" dirty="0" smtClean="0">
              <a:solidFill>
                <a:schemeClr val="tx1"/>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3"/>
          </p:nvPr>
        </p:nvSpPr>
        <p:spPr>
          <a:xfrm>
            <a:off x="5186792" y="856829"/>
            <a:ext cx="4320674" cy="686784"/>
          </a:xfrm>
        </p:spPr>
        <p:txBody>
          <a:bodyPr/>
          <a:lstStyle/>
          <a:p>
            <a:r>
              <a:rPr lang="en-US" dirty="0" smtClean="0"/>
              <a:t>Since Launch</a:t>
            </a:r>
            <a:endParaRPr lang="en-US" dirty="0"/>
          </a:p>
        </p:txBody>
      </p:sp>
      <p:sp>
        <p:nvSpPr>
          <p:cNvPr id="6" name="Content Placeholder 5"/>
          <p:cNvSpPr>
            <a:spLocks noGrp="1"/>
          </p:cNvSpPr>
          <p:nvPr>
            <p:ph sz="quarter" idx="4"/>
          </p:nvPr>
        </p:nvSpPr>
        <p:spPr>
          <a:xfrm>
            <a:off x="5186792" y="1686274"/>
            <a:ext cx="4728025" cy="3071343"/>
          </a:xfrm>
        </p:spPr>
        <p:txBody>
          <a:bodyPr>
            <a:normAutofit fontScale="25000" lnSpcReduction="20000"/>
          </a:bodyPr>
          <a:lstStyle/>
          <a:p>
            <a:r>
              <a:rPr lang="en-US" sz="8000" dirty="0" smtClean="0">
                <a:solidFill>
                  <a:schemeClr val="tx1"/>
                </a:solidFill>
                <a:latin typeface="Arial" panose="020B0604020202020204" pitchFamily="34" charset="0"/>
                <a:cs typeface="Arial" panose="020B0604020202020204" pitchFamily="34" charset="0"/>
              </a:rPr>
              <a:t>Technical Advisory Group (TAG)</a:t>
            </a:r>
          </a:p>
          <a:p>
            <a:r>
              <a:rPr lang="en-US" sz="8000" dirty="0" smtClean="0">
                <a:solidFill>
                  <a:schemeClr val="tx1"/>
                </a:solidFill>
                <a:latin typeface="Arial" panose="020B0604020202020204" pitchFamily="34" charset="0"/>
                <a:cs typeface="Arial" panose="020B0604020202020204" pitchFamily="34" charset="0"/>
              </a:rPr>
              <a:t>WHO</a:t>
            </a:r>
          </a:p>
          <a:p>
            <a:r>
              <a:rPr lang="en-US" sz="8000" dirty="0" smtClean="0">
                <a:solidFill>
                  <a:schemeClr val="tx1"/>
                </a:solidFill>
                <a:latin typeface="Arial" panose="020B0604020202020204" pitchFamily="34" charset="0"/>
                <a:cs typeface="Arial" panose="020B0604020202020204" pitchFamily="34" charset="0"/>
              </a:rPr>
              <a:t>Liver Inst. For Edu &amp; Res (LIFER)</a:t>
            </a:r>
            <a:endParaRPr lang="en-US" sz="8000" dirty="0">
              <a:solidFill>
                <a:schemeClr val="tx1"/>
              </a:solidFill>
              <a:latin typeface="Arial" panose="020B0604020202020204" pitchFamily="34" charset="0"/>
              <a:cs typeface="Arial" panose="020B0604020202020204" pitchFamily="34" charset="0"/>
            </a:endParaRPr>
          </a:p>
          <a:p>
            <a:r>
              <a:rPr lang="en-US" sz="8000" dirty="0" smtClean="0">
                <a:solidFill>
                  <a:schemeClr val="tx1"/>
                </a:solidFill>
                <a:latin typeface="Arial" panose="020B0604020202020204" pitchFamily="34" charset="0"/>
                <a:cs typeface="Arial" panose="020B0604020202020204" pitchFamily="34" charset="0"/>
              </a:rPr>
              <a:t>ECHO (New Mexico/S Arora)</a:t>
            </a:r>
          </a:p>
          <a:p>
            <a:r>
              <a:rPr lang="en-US" sz="8000" dirty="0" smtClean="0">
                <a:solidFill>
                  <a:schemeClr val="tx1"/>
                </a:solidFill>
                <a:latin typeface="Arial" panose="020B0604020202020204" pitchFamily="34" charset="0"/>
                <a:cs typeface="Arial" panose="020B0604020202020204" pitchFamily="34" charset="0"/>
              </a:rPr>
              <a:t>FIND </a:t>
            </a:r>
          </a:p>
          <a:p>
            <a:r>
              <a:rPr lang="en-US" sz="8000" dirty="0" err="1" smtClean="0">
                <a:solidFill>
                  <a:schemeClr val="tx1"/>
                </a:solidFill>
                <a:latin typeface="Arial" panose="020B0604020202020204" pitchFamily="34" charset="0"/>
                <a:cs typeface="Arial" panose="020B0604020202020204" pitchFamily="34" charset="0"/>
              </a:rPr>
              <a:t>MdM</a:t>
            </a:r>
            <a:r>
              <a:rPr lang="en-US" sz="8000" dirty="0">
                <a:solidFill>
                  <a:schemeClr val="tx1"/>
                </a:solidFill>
                <a:latin typeface="Arial" panose="020B0604020202020204" pitchFamily="34" charset="0"/>
                <a:cs typeface="Arial" panose="020B0604020202020204" pitchFamily="34" charset="0"/>
              </a:rPr>
              <a:t> </a:t>
            </a:r>
            <a:r>
              <a:rPr lang="en-US" sz="8000" dirty="0" smtClean="0">
                <a:solidFill>
                  <a:schemeClr val="tx1"/>
                </a:solidFill>
                <a:latin typeface="Arial" panose="020B0604020202020204" pitchFamily="34" charset="0"/>
                <a:cs typeface="Arial" panose="020B0604020202020204" pitchFamily="34" charset="0"/>
              </a:rPr>
              <a:t>(Med du Monde)</a:t>
            </a:r>
          </a:p>
          <a:p>
            <a:r>
              <a:rPr lang="en-US" sz="8000" dirty="0" smtClean="0">
                <a:solidFill>
                  <a:schemeClr val="tx1"/>
                </a:solidFill>
                <a:latin typeface="Arial" panose="020B0604020202020204" pitchFamily="34" charset="0"/>
                <a:cs typeface="Arial" panose="020B0604020202020204" pitchFamily="34" charset="0"/>
              </a:rPr>
              <a:t>Global Fund for AIDS, TB and Malaria</a:t>
            </a:r>
            <a:endParaRPr lang="en-US" sz="8000" dirty="0">
              <a:solidFill>
                <a:schemeClr val="tx1"/>
              </a:solidFill>
              <a:latin typeface="Arial" panose="020B0604020202020204" pitchFamily="34" charset="0"/>
              <a:cs typeface="Arial" panose="020B0604020202020204" pitchFamily="34" charset="0"/>
            </a:endParaRPr>
          </a:p>
          <a:p>
            <a:r>
              <a:rPr lang="en-US" sz="8000" dirty="0" smtClean="0">
                <a:solidFill>
                  <a:schemeClr val="tx1"/>
                </a:solidFill>
                <a:latin typeface="Arial" panose="020B0604020202020204" pitchFamily="34" charset="0"/>
                <a:cs typeface="Arial" panose="020B0604020202020204" pitchFamily="34" charset="0"/>
              </a:rPr>
              <a:t>Industry (Abbott, Becton-Dickinson) </a:t>
            </a:r>
            <a:endParaRPr lang="en-US" sz="8000" dirty="0">
              <a:solidFill>
                <a:schemeClr val="tx1"/>
              </a:solidFill>
              <a:latin typeface="Arial" panose="020B0604020202020204" pitchFamily="34" charset="0"/>
              <a:cs typeface="Arial" panose="020B0604020202020204" pitchFamily="34" charset="0"/>
            </a:endParaRPr>
          </a:p>
          <a:p>
            <a:endParaRPr lang="en-US" sz="6000" dirty="0">
              <a:solidFill>
                <a:schemeClr val="tx1"/>
              </a:solidFill>
              <a:latin typeface="Arial" panose="020B0604020202020204" pitchFamily="34" charset="0"/>
              <a:cs typeface="Arial" panose="020B0604020202020204" pitchFamily="34" charset="0"/>
            </a:endParaRPr>
          </a:p>
          <a:p>
            <a:pPr lvl="1"/>
            <a:endParaRPr lang="en-US" sz="8000" dirty="0">
              <a:solidFill>
                <a:schemeClr val="tx1"/>
              </a:solidFill>
              <a:latin typeface="Arial" panose="020B0604020202020204" pitchFamily="34" charset="0"/>
              <a:cs typeface="Arial" panose="020B0604020202020204" pitchFamily="34" charset="0"/>
            </a:endParaRPr>
          </a:p>
          <a:p>
            <a:endParaRPr lang="en-US" sz="8000" dirty="0">
              <a:solidFill>
                <a:schemeClr val="tx1"/>
              </a:solidFill>
              <a:latin typeface="Arial" panose="020B0604020202020204" pitchFamily="34" charset="0"/>
              <a:cs typeface="Arial" panose="020B0604020202020204" pitchFamily="34" charset="0"/>
            </a:endParaRPr>
          </a:p>
          <a:p>
            <a:pPr marL="0" indent="0">
              <a:buNone/>
            </a:pPr>
            <a:r>
              <a:rPr lang="en-US" sz="8000" dirty="0">
                <a:solidFill>
                  <a:schemeClr val="tx1"/>
                </a:solidFill>
                <a:latin typeface="Arial" panose="020B0604020202020204" pitchFamily="34" charset="0"/>
                <a:cs typeface="Arial" panose="020B0604020202020204" pitchFamily="34" charset="0"/>
              </a:rPr>
              <a:t> </a:t>
            </a:r>
          </a:p>
          <a:p>
            <a:endParaRPr lang="en-US" dirty="0">
              <a:solidFill>
                <a:schemeClr val="bg2"/>
              </a:solidFill>
            </a:endParaRPr>
          </a:p>
          <a:p>
            <a:endParaRPr lang="en-US" dirty="0"/>
          </a:p>
        </p:txBody>
      </p:sp>
    </p:spTree>
    <p:extLst>
      <p:ext uri="{BB962C8B-B14F-4D97-AF65-F5344CB8AC3E}">
        <p14:creationId xmlns:p14="http://schemas.microsoft.com/office/powerpoint/2010/main" val="3451625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1" b="1" dirty="0">
                <a:solidFill>
                  <a:schemeClr val="tx1"/>
                </a:solidFill>
              </a:rPr>
              <a:t>CDC </a:t>
            </a:r>
            <a:r>
              <a:rPr lang="en-US" sz="3001" b="1" dirty="0" smtClean="0">
                <a:solidFill>
                  <a:schemeClr val="tx1"/>
                </a:solidFill>
              </a:rPr>
              <a:t>Role </a:t>
            </a:r>
            <a:r>
              <a:rPr lang="en-US" sz="3001" b="1" dirty="0">
                <a:solidFill>
                  <a:schemeClr val="tx1"/>
                </a:solidFill>
              </a:rPr>
              <a:t>in Georgia HCV Elimination Initiative Focused on Technical Assistance</a:t>
            </a:r>
          </a:p>
        </p:txBody>
      </p:sp>
      <p:pic>
        <p:nvPicPr>
          <p:cNvPr id="3" name="Picture 2"/>
          <p:cNvPicPr>
            <a:picLocks noChangeAspect="1"/>
          </p:cNvPicPr>
          <p:nvPr/>
        </p:nvPicPr>
        <p:blipFill>
          <a:blip r:embed="rId3"/>
          <a:stretch>
            <a:fillRect/>
          </a:stretch>
        </p:blipFill>
        <p:spPr>
          <a:xfrm>
            <a:off x="3702942" y="1178896"/>
            <a:ext cx="6011182" cy="4383073"/>
          </a:xfrm>
          <a:prstGeom prst="rect">
            <a:avLst/>
          </a:prstGeom>
        </p:spPr>
      </p:pic>
      <p:sp>
        <p:nvSpPr>
          <p:cNvPr id="4" name="TextBox 3"/>
          <p:cNvSpPr txBox="1"/>
          <p:nvPr/>
        </p:nvSpPr>
        <p:spPr>
          <a:xfrm>
            <a:off x="234267" y="2162195"/>
            <a:ext cx="3181508" cy="1323439"/>
          </a:xfrm>
          <a:prstGeom prst="rect">
            <a:avLst/>
          </a:prstGeom>
          <a:noFill/>
        </p:spPr>
        <p:txBody>
          <a:bodyPr wrap="square" rtlCol="0">
            <a:spAutoFit/>
          </a:bodyPr>
          <a:lstStyle/>
          <a:p>
            <a:r>
              <a:rPr lang="en-US" sz="2000" i="1" dirty="0" smtClean="0"/>
              <a:t>Largest CDC Viral Hepatitis Engagement outside of USA; key support from  CDC Foundation</a:t>
            </a:r>
            <a:endParaRPr lang="en-US" sz="2000" i="1" dirty="0"/>
          </a:p>
        </p:txBody>
      </p:sp>
    </p:spTree>
    <p:extLst>
      <p:ext uri="{BB962C8B-B14F-4D97-AF65-F5344CB8AC3E}">
        <p14:creationId xmlns:p14="http://schemas.microsoft.com/office/powerpoint/2010/main" val="40679863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b="1" dirty="0" smtClean="0">
                <a:solidFill>
                  <a:schemeClr val="tx1"/>
                </a:solidFill>
                <a:latin typeface="Arila"/>
              </a:rPr>
              <a:t>Summary and Conclusions</a:t>
            </a:r>
            <a:endParaRPr lang="en-US" sz="4400" b="1" dirty="0">
              <a:solidFill>
                <a:schemeClr val="tx1"/>
              </a:solidFill>
              <a:latin typeface="Arila"/>
            </a:endParaRP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571857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5" y="304358"/>
            <a:ext cx="10049819" cy="1104943"/>
          </a:xfrm>
        </p:spPr>
        <p:txBody>
          <a:bodyPr>
            <a:normAutofit/>
          </a:bodyPr>
          <a:lstStyle/>
          <a:p>
            <a:r>
              <a:rPr lang="en-US" sz="2400" b="1" dirty="0" smtClean="0">
                <a:solidFill>
                  <a:schemeClr val="tx1"/>
                </a:solidFill>
                <a:latin typeface="Arial" panose="020B0604020202020204" pitchFamily="34" charset="0"/>
                <a:cs typeface="Arial" panose="020B0604020202020204" pitchFamily="34" charset="0"/>
              </a:rPr>
              <a:t>What Can a Small Eurasian Country Teach the World About  HCV Elimination? </a:t>
            </a:r>
            <a:r>
              <a:rPr lang="en-US" sz="2400" b="1" i="1" dirty="0" smtClean="0">
                <a:solidFill>
                  <a:schemeClr val="tx1"/>
                </a:solidFill>
                <a:latin typeface="Arial" panose="020B0604020202020204" pitchFamily="34" charset="0"/>
                <a:cs typeface="Arial" panose="020B0604020202020204" pitchFamily="34" charset="0"/>
              </a:rPr>
              <a:t>Lessons from Georgia  </a:t>
            </a:r>
            <a:endParaRPr lang="en-US" sz="2400" b="1" i="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19108" y="1147992"/>
            <a:ext cx="8765739" cy="3627123"/>
          </a:xfrm>
        </p:spPr>
        <p:txBody>
          <a:bodyPr>
            <a:noAutofit/>
          </a:bodyPr>
          <a:lstStyle/>
          <a:p>
            <a:r>
              <a:rPr lang="en-US" sz="2000" dirty="0" smtClean="0">
                <a:solidFill>
                  <a:schemeClr val="tx1"/>
                </a:solidFill>
                <a:latin typeface="Arial" panose="020B0604020202020204" pitchFamily="34" charset="0"/>
                <a:cs typeface="Arial" panose="020B0604020202020204" pitchFamily="34" charset="0"/>
              </a:rPr>
              <a:t>Major burden/impact </a:t>
            </a:r>
          </a:p>
          <a:p>
            <a:pPr lvl="1"/>
            <a:r>
              <a:rPr lang="en-US" sz="2000" dirty="0" smtClean="0">
                <a:solidFill>
                  <a:schemeClr val="tx1"/>
                </a:solidFill>
                <a:latin typeface="Arial" panose="020B0604020202020204" pitchFamily="34" charset="0"/>
                <a:cs typeface="Arial" panose="020B0604020202020204" pitchFamily="34" charset="0"/>
              </a:rPr>
              <a:t>E</a:t>
            </a:r>
            <a:r>
              <a:rPr lang="en-US" sz="2000" dirty="0" smtClean="0">
                <a:solidFill>
                  <a:schemeClr val="tx1"/>
                </a:solidFill>
                <a:latin typeface="Arial" panose="020B0604020202020204" pitchFamily="34" charset="0"/>
                <a:cs typeface="Arial" panose="020B0604020202020204" pitchFamily="34" charset="0"/>
              </a:rPr>
              <a:t>very family affected in some way</a:t>
            </a:r>
          </a:p>
          <a:p>
            <a:pPr lvl="1"/>
            <a:r>
              <a:rPr lang="en-US" sz="2000" dirty="0" smtClean="0">
                <a:solidFill>
                  <a:schemeClr val="tx1"/>
                </a:solidFill>
                <a:latin typeface="Arial" panose="020B0604020202020204" pitchFamily="34" charset="0"/>
                <a:cs typeface="Arial" panose="020B0604020202020204" pitchFamily="34" charset="0"/>
              </a:rPr>
              <a:t>Active Civil Society</a:t>
            </a:r>
          </a:p>
          <a:p>
            <a:pPr lvl="1"/>
            <a:r>
              <a:rPr lang="en-US" sz="2000" dirty="0" smtClean="0">
                <a:solidFill>
                  <a:schemeClr val="tx1"/>
                </a:solidFill>
                <a:latin typeface="Arial" panose="020B0604020202020204" pitchFamily="34" charset="0"/>
                <a:cs typeface="Arial" panose="020B0604020202020204" pitchFamily="34" charset="0"/>
              </a:rPr>
              <a:t>Early efforts pre-date elimination program</a:t>
            </a:r>
          </a:p>
          <a:p>
            <a:pPr lvl="2"/>
            <a:r>
              <a:rPr lang="en-US" sz="2000" dirty="0" smtClean="0">
                <a:solidFill>
                  <a:schemeClr val="tx1"/>
                </a:solidFill>
                <a:latin typeface="Arial" panose="020B0604020202020204" pitchFamily="34" charset="0"/>
                <a:cs typeface="Arial" panose="020B0604020202020204" pitchFamily="34" charset="0"/>
              </a:rPr>
              <a:t>Prison program, Global Fund program, reduced price (Peg/</a:t>
            </a:r>
            <a:r>
              <a:rPr lang="en-US" sz="2000" dirty="0" err="1" smtClean="0">
                <a:solidFill>
                  <a:schemeClr val="tx1"/>
                </a:solidFill>
                <a:latin typeface="Arial" panose="020B0604020202020204" pitchFamily="34" charset="0"/>
                <a:cs typeface="Arial" panose="020B0604020202020204" pitchFamily="34" charset="0"/>
              </a:rPr>
              <a:t>Riba</a:t>
            </a:r>
            <a:r>
              <a:rPr lang="en-US" sz="2000" dirty="0" smtClean="0">
                <a:solidFill>
                  <a:schemeClr val="tx1"/>
                </a:solidFill>
                <a:latin typeface="Arial" panose="020B0604020202020204" pitchFamily="34" charset="0"/>
                <a:cs typeface="Arial" panose="020B0604020202020204" pitchFamily="34" charset="0"/>
              </a:rPr>
              <a:t>) </a:t>
            </a:r>
          </a:p>
          <a:p>
            <a:r>
              <a:rPr lang="en-US" sz="2000" dirty="0" smtClean="0">
                <a:solidFill>
                  <a:schemeClr val="tx1"/>
                </a:solidFill>
                <a:latin typeface="Arial" panose="020B0604020202020204" pitchFamily="34" charset="0"/>
                <a:cs typeface="Arial" panose="020B0604020202020204" pitchFamily="34" charset="0"/>
              </a:rPr>
              <a:t>Georgian HCV Epidemic</a:t>
            </a:r>
          </a:p>
          <a:p>
            <a:pPr lvl="1"/>
            <a:r>
              <a:rPr lang="en-US" sz="2000" dirty="0" smtClean="0">
                <a:solidFill>
                  <a:schemeClr val="tx1"/>
                </a:solidFill>
                <a:latin typeface="Arial" panose="020B0604020202020204" pitchFamily="34" charset="0"/>
                <a:cs typeface="Arial" panose="020B0604020202020204" pitchFamily="34" charset="0"/>
              </a:rPr>
              <a:t>Complex epidemiology/transmission</a:t>
            </a:r>
          </a:p>
          <a:p>
            <a:pPr lvl="2"/>
            <a:r>
              <a:rPr lang="en-US" sz="2000" dirty="0" smtClean="0">
                <a:solidFill>
                  <a:schemeClr val="tx1"/>
                </a:solidFill>
                <a:latin typeface="Arial" panose="020B0604020202020204" pitchFamily="34" charset="0"/>
                <a:cs typeface="Arial" panose="020B0604020202020204" pitchFamily="34" charset="0"/>
              </a:rPr>
              <a:t>Injection drug use; Infection control; &amp; blood safety</a:t>
            </a:r>
          </a:p>
          <a:p>
            <a:pPr lvl="2"/>
            <a:r>
              <a:rPr lang="en-US" sz="2000" dirty="0" smtClean="0">
                <a:solidFill>
                  <a:schemeClr val="tx1"/>
                </a:solidFill>
                <a:latin typeface="Arial" panose="020B0604020202020204" pitchFamily="34" charset="0"/>
                <a:cs typeface="Arial" panose="020B0604020202020204" pitchFamily="34" charset="0"/>
              </a:rPr>
              <a:t>“age cohort effect”</a:t>
            </a:r>
          </a:p>
          <a:p>
            <a:pPr lvl="1"/>
            <a:r>
              <a:rPr lang="en-US" sz="2000" dirty="0" smtClean="0">
                <a:solidFill>
                  <a:schemeClr val="tx1"/>
                </a:solidFill>
                <a:latin typeface="Arial" panose="020B0604020202020204" pitchFamily="34" charset="0"/>
                <a:cs typeface="Arial" panose="020B0604020202020204" pitchFamily="34" charset="0"/>
              </a:rPr>
              <a:t>Variety of genotypes</a:t>
            </a:r>
            <a:endParaRPr lang="en-US" sz="2000" dirty="0" smtClean="0">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6386178" y="1070510"/>
            <a:ext cx="3776996" cy="1184940"/>
          </a:xfrm>
          <a:prstGeom prst="rect">
            <a:avLst/>
          </a:prstGeom>
          <a:noFill/>
        </p:spPr>
        <p:txBody>
          <a:bodyPr wrap="none" rtlCol="0">
            <a:spAutoFit/>
          </a:bodyPr>
          <a:lstStyle/>
          <a:p>
            <a:r>
              <a:rPr lang="en-US" sz="2800" b="1" i="1" dirty="0" smtClean="0">
                <a:solidFill>
                  <a:srgbClr val="FF0000"/>
                </a:solidFill>
                <a:latin typeface="Arial" panose="020B0604020202020204" pitchFamily="34" charset="0"/>
                <a:cs typeface="Arial" panose="020B0604020202020204" pitchFamily="34" charset="0"/>
              </a:rPr>
              <a:t>Model Program</a:t>
            </a:r>
          </a:p>
          <a:p>
            <a:r>
              <a:rPr lang="en-US" sz="2800" b="1" i="1" dirty="0" smtClean="0">
                <a:solidFill>
                  <a:srgbClr val="FF0000"/>
                </a:solidFill>
                <a:latin typeface="Arial" panose="020B0604020202020204" pitchFamily="34" charset="0"/>
                <a:cs typeface="Arial" panose="020B0604020202020204" pitchFamily="34" charset="0"/>
              </a:rPr>
              <a:t>Why This </a:t>
            </a:r>
            <a:r>
              <a:rPr lang="en-US" sz="2800" b="1" i="1" dirty="0">
                <a:solidFill>
                  <a:srgbClr val="FF0000"/>
                </a:solidFill>
                <a:latin typeface="Arial" panose="020B0604020202020204" pitchFamily="34" charset="0"/>
                <a:cs typeface="Arial" panose="020B0604020202020204" pitchFamily="34" charset="0"/>
              </a:rPr>
              <a:t>Country??</a:t>
            </a:r>
          </a:p>
          <a:p>
            <a:endParaRPr lang="en-US" dirty="0"/>
          </a:p>
        </p:txBody>
      </p:sp>
    </p:spTree>
    <p:extLst>
      <p:ext uri="{BB962C8B-B14F-4D97-AF65-F5344CB8AC3E}">
        <p14:creationId xmlns:p14="http://schemas.microsoft.com/office/powerpoint/2010/main" val="418578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5" y="304358"/>
            <a:ext cx="10049819" cy="1104943"/>
          </a:xfrm>
        </p:spPr>
        <p:txBody>
          <a:bodyPr>
            <a:normAutofit/>
          </a:bodyPr>
          <a:lstStyle/>
          <a:p>
            <a:r>
              <a:rPr lang="en-US" sz="2800" b="1" dirty="0" smtClean="0">
                <a:solidFill>
                  <a:schemeClr val="tx1"/>
                </a:solidFill>
                <a:latin typeface="Arial" panose="020B0604020202020204" pitchFamily="34" charset="0"/>
                <a:cs typeface="Arial" panose="020B0604020202020204" pitchFamily="34" charset="0"/>
              </a:rPr>
              <a:t>What Can a Small Eurasian Country Teach the World about  HCV Elimination? </a:t>
            </a:r>
            <a:r>
              <a:rPr lang="en-US" sz="2800" b="1" i="1" dirty="0" smtClean="0">
                <a:solidFill>
                  <a:schemeClr val="tx1"/>
                </a:solidFill>
                <a:latin typeface="Arial" panose="020B0604020202020204" pitchFamily="34" charset="0"/>
                <a:cs typeface="Arial" panose="020B0604020202020204" pitchFamily="34" charset="0"/>
              </a:rPr>
              <a:t>Lessons from Georgia</a:t>
            </a:r>
            <a:endParaRPr lang="en-US" sz="2800" b="1" i="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4471" y="1227932"/>
            <a:ext cx="9547585" cy="3627123"/>
          </a:xfrm>
        </p:spPr>
        <p:txBody>
          <a:bodyPr>
            <a:noAutofit/>
          </a:bodyPr>
          <a:lstStyle/>
          <a:p>
            <a:r>
              <a:rPr lang="en-US" sz="2800" i="1" u="sng" dirty="0" smtClean="0">
                <a:solidFill>
                  <a:schemeClr val="tx1"/>
                </a:solidFill>
                <a:latin typeface="Arial" panose="020B0604020202020204" pitchFamily="34" charset="0"/>
                <a:cs typeface="Arial" panose="020B0604020202020204" pitchFamily="34" charset="0"/>
              </a:rPr>
              <a:t>Think Big! First National HCV Elimination Program </a:t>
            </a:r>
          </a:p>
          <a:p>
            <a:pPr lvl="1"/>
            <a:r>
              <a:rPr lang="en-US" sz="2000" b="1" dirty="0">
                <a:solidFill>
                  <a:schemeClr val="tx1"/>
                </a:solidFill>
                <a:latin typeface="Arial" panose="020B0604020202020204" pitchFamily="34" charset="0"/>
                <a:cs typeface="Arial" panose="020B0604020202020204" pitchFamily="34" charset="0"/>
              </a:rPr>
              <a:t>Government Leadership and </a:t>
            </a:r>
            <a:r>
              <a:rPr lang="en-US" sz="2000" b="1" dirty="0" smtClean="0">
                <a:solidFill>
                  <a:schemeClr val="tx1"/>
                </a:solidFill>
                <a:latin typeface="Arial" panose="020B0604020202020204" pitchFamily="34" charset="0"/>
                <a:cs typeface="Arial" panose="020B0604020202020204" pitchFamily="34" charset="0"/>
              </a:rPr>
              <a:t>Ownership</a:t>
            </a:r>
            <a:endParaRPr lang="en-US" sz="2000" dirty="0" smtClean="0">
              <a:solidFill>
                <a:schemeClr val="tx1"/>
              </a:solidFill>
              <a:latin typeface="Arial" panose="020B0604020202020204" pitchFamily="34" charset="0"/>
              <a:cs typeface="Arial" panose="020B0604020202020204" pitchFamily="34" charset="0"/>
            </a:endParaRPr>
          </a:p>
          <a:p>
            <a:pPr lvl="1"/>
            <a:r>
              <a:rPr lang="en-US" sz="2000" dirty="0" smtClean="0">
                <a:solidFill>
                  <a:schemeClr val="tx1"/>
                </a:solidFill>
                <a:latin typeface="Arial" panose="020B0604020202020204" pitchFamily="34" charset="0"/>
                <a:cs typeface="Arial" panose="020B0604020202020204" pitchFamily="34" charset="0"/>
              </a:rPr>
              <a:t>Ambitious Goals (90% reduction prevalence by 2020)</a:t>
            </a:r>
          </a:p>
          <a:p>
            <a:pPr lvl="1"/>
            <a:r>
              <a:rPr lang="en-US" sz="2000" dirty="0" smtClean="0">
                <a:solidFill>
                  <a:schemeClr val="tx1"/>
                </a:solidFill>
                <a:latin typeface="Arial" panose="020B0604020202020204" pitchFamily="34" charset="0"/>
                <a:cs typeface="Arial" panose="020B0604020202020204" pitchFamily="34" charset="0"/>
              </a:rPr>
              <a:t>Civil </a:t>
            </a:r>
            <a:r>
              <a:rPr lang="en-US" sz="2000" dirty="0" smtClean="0">
                <a:solidFill>
                  <a:schemeClr val="tx1"/>
                </a:solidFill>
                <a:latin typeface="Arial" panose="020B0604020202020204" pitchFamily="34" charset="0"/>
                <a:cs typeface="Arial" panose="020B0604020202020204" pitchFamily="34" charset="0"/>
              </a:rPr>
              <a:t>Society remains actively engaged</a:t>
            </a:r>
          </a:p>
          <a:p>
            <a:pPr lvl="1"/>
            <a:r>
              <a:rPr lang="en-US" sz="2000" dirty="0" smtClean="0">
                <a:solidFill>
                  <a:schemeClr val="tx1"/>
                </a:solidFill>
                <a:latin typeface="Arial" panose="020B0604020202020204" pitchFamily="34" charset="0"/>
                <a:cs typeface="Arial" panose="020B0604020202020204" pitchFamily="34" charset="0"/>
              </a:rPr>
              <a:t>Don’t recreate the wheel: Study Tour to Egypt, Lessons USA</a:t>
            </a:r>
          </a:p>
          <a:p>
            <a:pPr lvl="1"/>
            <a:r>
              <a:rPr lang="en-US" sz="2000" dirty="0" smtClean="0">
                <a:solidFill>
                  <a:schemeClr val="tx1"/>
                </a:solidFill>
                <a:latin typeface="Arial" panose="020B0604020202020204" pitchFamily="34" charset="0"/>
                <a:cs typeface="Arial" panose="020B0604020202020204" pitchFamily="34" charset="0"/>
              </a:rPr>
              <a:t>Jump in! Launch of treatment program preceded secured funding and 5 year comprehensive plan</a:t>
            </a:r>
          </a:p>
          <a:p>
            <a:pPr lvl="1"/>
            <a:r>
              <a:rPr lang="en-US" sz="2000" dirty="0" smtClean="0">
                <a:solidFill>
                  <a:schemeClr val="tx1"/>
                </a:solidFill>
                <a:latin typeface="Arial" panose="020B0604020202020204" pitchFamily="34" charset="0"/>
                <a:cs typeface="Arial" panose="020B0604020202020204" pitchFamily="34" charset="0"/>
              </a:rPr>
              <a:t>Be willing to learn while you go; Georgia is writing </a:t>
            </a:r>
            <a:r>
              <a:rPr lang="en-US" sz="2000" i="1" dirty="0" smtClean="0">
                <a:solidFill>
                  <a:schemeClr val="tx1"/>
                </a:solidFill>
                <a:latin typeface="Arial" panose="020B0604020202020204" pitchFamily="34" charset="0"/>
                <a:cs typeface="Arial" panose="020B0604020202020204" pitchFamily="34" charset="0"/>
              </a:rPr>
              <a:t>the</a:t>
            </a:r>
            <a:r>
              <a:rPr lang="en-US" sz="2000" dirty="0" smtClean="0">
                <a:solidFill>
                  <a:schemeClr val="tx1"/>
                </a:solidFill>
                <a:latin typeface="Arial" panose="020B0604020202020204" pitchFamily="34" charset="0"/>
                <a:cs typeface="Arial" panose="020B0604020202020204" pitchFamily="34" charset="0"/>
              </a:rPr>
              <a:t> roadmap</a:t>
            </a:r>
          </a:p>
          <a:p>
            <a:pPr lvl="2"/>
            <a:r>
              <a:rPr lang="en-US" sz="2000" b="1" i="1" dirty="0" smtClean="0">
                <a:solidFill>
                  <a:schemeClr val="tx1"/>
                </a:solidFill>
                <a:latin typeface="Arial" panose="020B0604020202020204" pitchFamily="34" charset="0"/>
                <a:cs typeface="Arial" panose="020B0604020202020204" pitchFamily="34" charset="0"/>
              </a:rPr>
              <a:t>Major challenge for 2017 and beyond: 80% of HCV positive </a:t>
            </a:r>
            <a:r>
              <a:rPr lang="en-US" sz="2000" b="1" i="1" u="sng" dirty="0" smtClean="0">
                <a:solidFill>
                  <a:schemeClr val="tx1"/>
                </a:solidFill>
                <a:latin typeface="Arial" panose="020B0604020202020204" pitchFamily="34" charset="0"/>
                <a:cs typeface="Arial" panose="020B0604020202020204" pitchFamily="34" charset="0"/>
              </a:rPr>
              <a:t>not </a:t>
            </a:r>
            <a:r>
              <a:rPr lang="en-US" sz="2000" b="1" i="1" dirty="0" smtClean="0">
                <a:solidFill>
                  <a:schemeClr val="tx1"/>
                </a:solidFill>
                <a:latin typeface="Arial" panose="020B0604020202020204" pitchFamily="34" charset="0"/>
                <a:cs typeface="Arial" panose="020B0604020202020204" pitchFamily="34" charset="0"/>
              </a:rPr>
              <a:t>identified and linked to care  </a:t>
            </a:r>
            <a:endParaRPr lang="en-US" sz="2000" b="1"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69681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5" y="304358"/>
            <a:ext cx="10049819" cy="1104943"/>
          </a:xfrm>
        </p:spPr>
        <p:txBody>
          <a:bodyPr>
            <a:normAutofit/>
          </a:bodyPr>
          <a:lstStyle/>
          <a:p>
            <a:r>
              <a:rPr lang="en-US" sz="2800" b="1" dirty="0" smtClean="0">
                <a:solidFill>
                  <a:schemeClr val="tx1"/>
                </a:solidFill>
                <a:latin typeface="Arial" panose="020B0604020202020204" pitchFamily="34" charset="0"/>
                <a:cs typeface="Arial" panose="020B0604020202020204" pitchFamily="34" charset="0"/>
              </a:rPr>
              <a:t>What Can a Small Eurasian Country Teach the World about  HCV Elimination? </a:t>
            </a:r>
            <a:r>
              <a:rPr lang="en-US" sz="2800" b="1" i="1" dirty="0" smtClean="0">
                <a:solidFill>
                  <a:schemeClr val="tx1"/>
                </a:solidFill>
                <a:latin typeface="Arial" panose="020B0604020202020204" pitchFamily="34" charset="0"/>
                <a:cs typeface="Arial" panose="020B0604020202020204" pitchFamily="34" charset="0"/>
              </a:rPr>
              <a:t>Lessons from Georgia</a:t>
            </a:r>
            <a:endParaRPr lang="en-US" sz="2800" b="1" i="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7873" y="1212818"/>
            <a:ext cx="8765739" cy="3627123"/>
          </a:xfrm>
        </p:spPr>
        <p:txBody>
          <a:bodyPr>
            <a:noAutofit/>
          </a:bodyPr>
          <a:lstStyle/>
          <a:p>
            <a:r>
              <a:rPr lang="en-US" sz="2800" i="1" u="sng" dirty="0" smtClean="0">
                <a:solidFill>
                  <a:schemeClr val="tx1"/>
                </a:solidFill>
                <a:latin typeface="Arial" panose="020B0604020202020204" pitchFamily="34" charset="0"/>
                <a:cs typeface="Arial" panose="020B0604020202020204" pitchFamily="34" charset="0"/>
              </a:rPr>
              <a:t>Comprehensive Elimination Plan &amp; Program</a:t>
            </a:r>
            <a:r>
              <a:rPr lang="en-US" sz="2800" i="1" u="sng" dirty="0" smtClean="0">
                <a:solidFill>
                  <a:schemeClr val="tx1"/>
                </a:solidFill>
                <a:latin typeface="Arial" panose="020B0604020202020204" pitchFamily="34" charset="0"/>
                <a:cs typeface="Arial" panose="020B0604020202020204" pitchFamily="34" charset="0"/>
              </a:rPr>
              <a:t> </a:t>
            </a:r>
          </a:p>
          <a:p>
            <a:pPr lvl="1"/>
            <a:r>
              <a:rPr lang="en-US" sz="2400" dirty="0" smtClean="0">
                <a:solidFill>
                  <a:schemeClr val="tx1"/>
                </a:solidFill>
                <a:latin typeface="Arial" panose="020B0604020202020204" pitchFamily="34" charset="0"/>
                <a:cs typeface="Arial" panose="020B0604020202020204" pitchFamily="34" charset="0"/>
              </a:rPr>
              <a:t>Public Health approach</a:t>
            </a:r>
          </a:p>
          <a:p>
            <a:pPr lvl="1"/>
            <a:r>
              <a:rPr lang="en-US" sz="2400" dirty="0" smtClean="0">
                <a:solidFill>
                  <a:schemeClr val="tx1"/>
                </a:solidFill>
                <a:latin typeface="Arial" panose="020B0604020202020204" pitchFamily="34" charset="0"/>
                <a:cs typeface="Arial" panose="020B0604020202020204" pitchFamily="34" charset="0"/>
              </a:rPr>
              <a:t>Treatment is “tip of the spear”, but…</a:t>
            </a:r>
          </a:p>
          <a:p>
            <a:pPr lvl="1"/>
            <a:r>
              <a:rPr lang="en-US" sz="2400" dirty="0" smtClean="0">
                <a:solidFill>
                  <a:schemeClr val="tx1"/>
                </a:solidFill>
                <a:latin typeface="Arial" panose="020B0604020202020204" pitchFamily="34" charset="0"/>
                <a:cs typeface="Arial" panose="020B0604020202020204" pitchFamily="34" charset="0"/>
              </a:rPr>
              <a:t>Investments in strategic information, lab quality, advocacy &amp; civil engagement, prevention (HR, Blood), screening and linkage to care, monitoring and evaluation, research</a:t>
            </a:r>
          </a:p>
          <a:p>
            <a:pPr lvl="3"/>
            <a:r>
              <a:rPr lang="en-US" sz="2177" b="1" i="1" dirty="0" smtClean="0">
                <a:solidFill>
                  <a:schemeClr val="tx1"/>
                </a:solidFill>
                <a:latin typeface="Arial" panose="020B0604020202020204" pitchFamily="34" charset="0"/>
                <a:cs typeface="Arial" panose="020B0604020202020204" pitchFamily="34" charset="0"/>
              </a:rPr>
              <a:t>Spillover Benefits to other programs</a:t>
            </a:r>
            <a:endParaRPr lang="en-US" sz="2177" b="1" i="1" dirty="0">
              <a:solidFill>
                <a:schemeClr val="tx1"/>
              </a:solidFill>
              <a:latin typeface="Arial" panose="020B0604020202020204" pitchFamily="34" charset="0"/>
              <a:cs typeface="Arial" panose="020B0604020202020204" pitchFamily="34" charset="0"/>
            </a:endParaRPr>
          </a:p>
          <a:p>
            <a:pPr lvl="1"/>
            <a:r>
              <a:rPr lang="en-US" sz="2400" dirty="0" smtClean="0">
                <a:solidFill>
                  <a:schemeClr val="tx1"/>
                </a:solidFill>
                <a:latin typeface="Arial" panose="020B0604020202020204" pitchFamily="34" charset="0"/>
                <a:cs typeface="Arial" panose="020B0604020202020204" pitchFamily="34" charset="0"/>
              </a:rPr>
              <a:t>Technical Advisory Group (TAG) meets annually/advises</a:t>
            </a:r>
          </a:p>
          <a:p>
            <a:pPr lvl="1"/>
            <a:r>
              <a:rPr lang="en-US" sz="2400" dirty="0" smtClean="0">
                <a:solidFill>
                  <a:schemeClr val="tx1"/>
                </a:solidFill>
                <a:latin typeface="Arial" panose="020B0604020202020204" pitchFamily="34" charset="0"/>
                <a:cs typeface="Arial" panose="020B0604020202020204" pitchFamily="34" charset="0"/>
              </a:rPr>
              <a:t>Annual National Workshop for planning activities </a:t>
            </a:r>
            <a:r>
              <a:rPr lang="en-US" sz="24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91520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153" y="304358"/>
            <a:ext cx="10443809" cy="1104943"/>
          </a:xfrm>
        </p:spPr>
        <p:txBody>
          <a:bodyPr>
            <a:normAutofit/>
          </a:bodyPr>
          <a:lstStyle/>
          <a:p>
            <a:r>
              <a:rPr lang="en-US" sz="2800" dirty="0" smtClean="0">
                <a:solidFill>
                  <a:schemeClr val="tx1"/>
                </a:solidFill>
                <a:latin typeface="Arial" panose="020B0604020202020204" pitchFamily="34" charset="0"/>
                <a:cs typeface="Arial" panose="020B0604020202020204" pitchFamily="34" charset="0"/>
              </a:rPr>
              <a:t> </a:t>
            </a:r>
            <a:r>
              <a:rPr lang="en-US" sz="2800" b="1" dirty="0">
                <a:solidFill>
                  <a:schemeClr val="tx1"/>
                </a:solidFill>
                <a:latin typeface="Arila"/>
              </a:rPr>
              <a:t>Research, </a:t>
            </a:r>
            <a:r>
              <a:rPr lang="en-US" sz="2800" b="1" dirty="0" smtClean="0">
                <a:solidFill>
                  <a:schemeClr val="tx1"/>
                </a:solidFill>
                <a:latin typeface="Arila"/>
              </a:rPr>
              <a:t>Innovation, </a:t>
            </a:r>
            <a:r>
              <a:rPr lang="en-US" sz="2800" b="1" dirty="0">
                <a:solidFill>
                  <a:schemeClr val="tx1"/>
                </a:solidFill>
                <a:latin typeface="Arila"/>
              </a:rPr>
              <a:t>&amp; </a:t>
            </a:r>
            <a:r>
              <a:rPr lang="en-US" sz="2800" b="1" dirty="0" smtClean="0">
                <a:solidFill>
                  <a:schemeClr val="tx1"/>
                </a:solidFill>
                <a:latin typeface="Arila"/>
              </a:rPr>
              <a:t>Documentation: </a:t>
            </a:r>
            <a:r>
              <a:rPr lang="en-US" sz="2800" b="1" i="1" dirty="0" smtClean="0">
                <a:solidFill>
                  <a:schemeClr val="tx1"/>
                </a:solidFill>
                <a:latin typeface="Arila"/>
                <a:cs typeface="Arial" panose="020B0604020202020204" pitchFamily="34" charset="0"/>
              </a:rPr>
              <a:t>Lessons from Georgia </a:t>
            </a:r>
            <a:endParaRPr lang="en-US" sz="2800" b="1" i="1" dirty="0">
              <a:solidFill>
                <a:schemeClr val="tx1"/>
              </a:solidFill>
              <a:latin typeface="Arila"/>
              <a:cs typeface="Arial" panose="020B0604020202020204" pitchFamily="34" charset="0"/>
            </a:endParaRPr>
          </a:p>
        </p:txBody>
      </p:sp>
      <p:sp>
        <p:nvSpPr>
          <p:cNvPr id="3" name="Content Placeholder 2"/>
          <p:cNvSpPr>
            <a:spLocks noGrp="1"/>
          </p:cNvSpPr>
          <p:nvPr>
            <p:ph idx="1"/>
          </p:nvPr>
        </p:nvSpPr>
        <p:spPr>
          <a:xfrm>
            <a:off x="1205039" y="1159919"/>
            <a:ext cx="8765739" cy="3627123"/>
          </a:xfrm>
        </p:spPr>
        <p:txBody>
          <a:bodyPr>
            <a:normAutofit/>
          </a:bodyPr>
          <a:lstStyle/>
          <a:p>
            <a:pPr lvl="1"/>
            <a:r>
              <a:rPr lang="en-US" sz="2400" u="sng" dirty="0" smtClean="0">
                <a:solidFill>
                  <a:schemeClr val="tx1"/>
                </a:solidFill>
              </a:rPr>
              <a:t>Scientific Committee Critical Role</a:t>
            </a:r>
          </a:p>
          <a:p>
            <a:pPr lvl="1"/>
            <a:r>
              <a:rPr lang="en-US" sz="2400" dirty="0" smtClean="0">
                <a:solidFill>
                  <a:schemeClr val="tx1"/>
                </a:solidFill>
              </a:rPr>
              <a:t>MMWRs published annually summarizing progress:  2015, 2016, 2017</a:t>
            </a:r>
          </a:p>
          <a:p>
            <a:pPr lvl="1"/>
            <a:r>
              <a:rPr lang="en-US" sz="2400" dirty="0" smtClean="0">
                <a:solidFill>
                  <a:schemeClr val="tx1"/>
                </a:solidFill>
              </a:rPr>
              <a:t>M&amp;E indicators and First Annual Report under development</a:t>
            </a:r>
          </a:p>
          <a:p>
            <a:pPr lvl="1"/>
            <a:r>
              <a:rPr lang="en-US" sz="2400" dirty="0" smtClean="0">
                <a:solidFill>
                  <a:schemeClr val="tx1"/>
                </a:solidFill>
              </a:rPr>
              <a:t>Manuscript, recently published, under peer review and/or in development</a:t>
            </a:r>
          </a:p>
          <a:p>
            <a:pPr lvl="1"/>
            <a:r>
              <a:rPr lang="en-US" sz="2400" dirty="0" smtClean="0">
                <a:solidFill>
                  <a:schemeClr val="tx1"/>
                </a:solidFill>
              </a:rPr>
              <a:t>Key research studies funded, protocols under development </a:t>
            </a:r>
          </a:p>
          <a:p>
            <a:endParaRPr lang="en-US" dirty="0" smtClean="0"/>
          </a:p>
          <a:p>
            <a:pPr lvl="1"/>
            <a:endParaRPr lang="en-US" dirty="0" smtClean="0"/>
          </a:p>
        </p:txBody>
      </p:sp>
    </p:spTree>
    <p:extLst>
      <p:ext uri="{BB962C8B-B14F-4D97-AF65-F5344CB8AC3E}">
        <p14:creationId xmlns:p14="http://schemas.microsoft.com/office/powerpoint/2010/main" val="34975336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496" y="140181"/>
            <a:ext cx="10049819" cy="1104943"/>
          </a:xfrm>
        </p:spPr>
        <p:txBody>
          <a:bodyPr>
            <a:normAutofit fontScale="90000"/>
          </a:bodyPr>
          <a:lstStyle/>
          <a:p>
            <a:r>
              <a:rPr lang="en-US" sz="3200" b="1" dirty="0" smtClean="0">
                <a:solidFill>
                  <a:schemeClr val="tx1"/>
                </a:solidFill>
                <a:latin typeface="Arial" panose="020B0604020202020204" pitchFamily="34" charset="0"/>
                <a:cs typeface="Arial" panose="020B0604020202020204" pitchFamily="34" charset="0"/>
              </a:rPr>
              <a:t>Critical </a:t>
            </a:r>
            <a:r>
              <a:rPr lang="en-US" sz="3200" b="1" dirty="0">
                <a:solidFill>
                  <a:schemeClr val="tx1"/>
                </a:solidFill>
                <a:latin typeface="Arial" panose="020B0604020202020204" pitchFamily="34" charset="0"/>
                <a:cs typeface="Arial" panose="020B0604020202020204" pitchFamily="34" charset="0"/>
              </a:rPr>
              <a:t>role of </a:t>
            </a:r>
            <a:r>
              <a:rPr lang="en-US" sz="3200" b="1" dirty="0" smtClean="0">
                <a:solidFill>
                  <a:schemeClr val="tx1"/>
                </a:solidFill>
                <a:latin typeface="Arial" panose="020B0604020202020204" pitchFamily="34" charset="0"/>
                <a:cs typeface="Arial" panose="020B0604020202020204" pitchFamily="34" charset="0"/>
              </a:rPr>
              <a:t>Partnerships: </a:t>
            </a:r>
            <a:r>
              <a:rPr lang="en-US" sz="3200" b="1" i="1" dirty="0" smtClean="0">
                <a:solidFill>
                  <a:schemeClr val="tx1"/>
                </a:solidFill>
                <a:latin typeface="Arial" panose="020B0604020202020204" pitchFamily="34" charset="0"/>
                <a:cs typeface="Arial" panose="020B0604020202020204" pitchFamily="34" charset="0"/>
              </a:rPr>
              <a:t>Lessons </a:t>
            </a:r>
            <a:r>
              <a:rPr lang="en-US" sz="3200" b="1" i="1" dirty="0">
                <a:solidFill>
                  <a:schemeClr val="tx1"/>
                </a:solidFill>
                <a:latin typeface="Arial" panose="020B0604020202020204" pitchFamily="34" charset="0"/>
                <a:cs typeface="Arial" panose="020B0604020202020204" pitchFamily="34" charset="0"/>
              </a:rPr>
              <a:t>from </a:t>
            </a:r>
            <a:r>
              <a:rPr lang="en-US" sz="3200" b="1" i="1" dirty="0" smtClean="0">
                <a:solidFill>
                  <a:schemeClr val="tx1"/>
                </a:solidFill>
                <a:latin typeface="Arial" panose="020B0604020202020204" pitchFamily="34" charset="0"/>
                <a:cs typeface="Arial" panose="020B0604020202020204" pitchFamily="34" charset="0"/>
              </a:rPr>
              <a:t>Georgia </a:t>
            </a:r>
            <a:r>
              <a:rPr lang="en-US" sz="3200" u="sng" dirty="0">
                <a:solidFill>
                  <a:schemeClr val="tx1"/>
                </a:solidFill>
                <a:latin typeface="Arial" panose="020B0604020202020204" pitchFamily="34" charset="0"/>
                <a:cs typeface="Arial" panose="020B0604020202020204" pitchFamily="34" charset="0"/>
              </a:rPr>
              <a:t/>
            </a:r>
            <a:br>
              <a:rPr lang="en-US" sz="3200" u="sng" dirty="0">
                <a:solidFill>
                  <a:schemeClr val="tx1"/>
                </a:solidFill>
                <a:latin typeface="Arial" panose="020B0604020202020204" pitchFamily="34" charset="0"/>
                <a:cs typeface="Arial" panose="020B0604020202020204" pitchFamily="34" charset="0"/>
              </a:rPr>
            </a:br>
            <a:endParaRPr lang="en-US" sz="32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55703" y="801046"/>
            <a:ext cx="7534354" cy="4247047"/>
          </a:xfrm>
        </p:spPr>
        <p:txBody>
          <a:bodyPr>
            <a:normAutofit/>
          </a:bodyPr>
          <a:lstStyle/>
          <a:p>
            <a:pPr lvl="1"/>
            <a:r>
              <a:rPr lang="en-US" sz="2000" u="sng" dirty="0" smtClean="0">
                <a:solidFill>
                  <a:schemeClr val="tx1"/>
                </a:solidFill>
                <a:latin typeface="Arial" panose="020B0604020202020204" pitchFamily="34" charset="0"/>
                <a:cs typeface="Arial" panose="020B0604020202020204" pitchFamily="34" charset="0"/>
              </a:rPr>
              <a:t>CDC key early partner </a:t>
            </a:r>
            <a:r>
              <a:rPr lang="en-US" sz="2000" dirty="0" smtClean="0">
                <a:solidFill>
                  <a:schemeClr val="tx1"/>
                </a:solidFill>
                <a:latin typeface="Arial" panose="020B0604020202020204" pitchFamily="34" charset="0"/>
                <a:cs typeface="Arial" panose="020B0604020202020204" pitchFamily="34" charset="0"/>
              </a:rPr>
              <a:t>(Country office and DVH)</a:t>
            </a:r>
          </a:p>
          <a:p>
            <a:pPr lvl="2"/>
            <a:r>
              <a:rPr lang="en-US" sz="2000" dirty="0" smtClean="0">
                <a:solidFill>
                  <a:schemeClr val="tx1"/>
                </a:solidFill>
                <a:latin typeface="Arial" panose="020B0604020202020204" pitchFamily="34" charset="0"/>
                <a:cs typeface="Arial" panose="020B0604020202020204" pitchFamily="34" charset="0"/>
              </a:rPr>
              <a:t>Providing technical assistance and resources</a:t>
            </a:r>
          </a:p>
          <a:p>
            <a:pPr lvl="3"/>
            <a:r>
              <a:rPr lang="en-US" dirty="0" err="1" smtClean="0">
                <a:solidFill>
                  <a:schemeClr val="tx1"/>
                </a:solidFill>
                <a:latin typeface="Arial" panose="020B0604020202020204" pitchFamily="34" charset="0"/>
                <a:cs typeface="Arial" panose="020B0604020202020204" pitchFamily="34" charset="0"/>
              </a:rPr>
              <a:t>Serosurvey</a:t>
            </a:r>
            <a:r>
              <a:rPr lang="en-US" dirty="0" smtClean="0">
                <a:solidFill>
                  <a:schemeClr val="tx1"/>
                </a:solidFill>
                <a:latin typeface="Arial" panose="020B0604020202020204" pitchFamily="34" charset="0"/>
                <a:cs typeface="Arial" panose="020B0604020202020204" pitchFamily="34" charset="0"/>
              </a:rPr>
              <a:t> to understand burden was “job one”</a:t>
            </a:r>
          </a:p>
          <a:p>
            <a:pPr lvl="2"/>
            <a:r>
              <a:rPr lang="en-US" sz="2000" dirty="0" smtClean="0">
                <a:solidFill>
                  <a:schemeClr val="tx1"/>
                </a:solidFill>
                <a:latin typeface="Arial" panose="020B0604020202020204" pitchFamily="34" charset="0"/>
                <a:cs typeface="Arial" panose="020B0604020202020204" pitchFamily="34" charset="0"/>
              </a:rPr>
              <a:t>US Embassy engaged/supportive</a:t>
            </a:r>
          </a:p>
          <a:p>
            <a:pPr lvl="1"/>
            <a:r>
              <a:rPr lang="en-US" sz="2000" u="sng" dirty="0" smtClean="0">
                <a:solidFill>
                  <a:schemeClr val="tx1"/>
                </a:solidFill>
                <a:latin typeface="Arial" panose="020B0604020202020204" pitchFamily="34" charset="0"/>
                <a:cs typeface="Arial" panose="020B0604020202020204" pitchFamily="34" charset="0"/>
              </a:rPr>
              <a:t>Gilead Sciences </a:t>
            </a:r>
            <a:r>
              <a:rPr lang="en-US" sz="2000" dirty="0" smtClean="0">
                <a:solidFill>
                  <a:schemeClr val="tx1"/>
                </a:solidFill>
                <a:latin typeface="Arial" panose="020B0604020202020204" pitchFamily="34" charset="0"/>
                <a:cs typeface="Arial" panose="020B0604020202020204" pitchFamily="34" charset="0"/>
              </a:rPr>
              <a:t>saw need and opportunity</a:t>
            </a:r>
            <a:endParaRPr lang="en-US" sz="2000" dirty="0" smtClean="0">
              <a:solidFill>
                <a:schemeClr val="tx1"/>
              </a:solidFill>
              <a:latin typeface="Arial" panose="020B0604020202020204" pitchFamily="34" charset="0"/>
              <a:cs typeface="Arial" panose="020B0604020202020204" pitchFamily="34" charset="0"/>
            </a:endParaRPr>
          </a:p>
          <a:p>
            <a:pPr lvl="1"/>
            <a:r>
              <a:rPr lang="en-US" sz="2000" u="sng" dirty="0" smtClean="0">
                <a:solidFill>
                  <a:schemeClr val="tx1"/>
                </a:solidFill>
                <a:latin typeface="Arial" panose="020B0604020202020204" pitchFamily="34" charset="0"/>
                <a:cs typeface="Arial" panose="020B0604020202020204" pitchFamily="34" charset="0"/>
              </a:rPr>
              <a:t>Additional partners</a:t>
            </a:r>
            <a:r>
              <a:rPr lang="en-US" sz="2000" dirty="0" smtClean="0">
                <a:solidFill>
                  <a:schemeClr val="tx1"/>
                </a:solidFill>
                <a:latin typeface="Arial" panose="020B0604020202020204" pitchFamily="34" charset="0"/>
                <a:cs typeface="Arial" panose="020B0604020202020204" pitchFamily="34" charset="0"/>
              </a:rPr>
              <a:t> playing key roles</a:t>
            </a:r>
          </a:p>
          <a:p>
            <a:pPr lvl="2"/>
            <a:r>
              <a:rPr lang="en-US" sz="2000" dirty="0" smtClean="0">
                <a:solidFill>
                  <a:schemeClr val="tx1"/>
                </a:solidFill>
                <a:latin typeface="Arial" panose="020B0604020202020204" pitchFamily="34" charset="0"/>
                <a:cs typeface="Arial" panose="020B0604020202020204" pitchFamily="34" charset="0"/>
              </a:rPr>
              <a:t>Laboratory strengthening</a:t>
            </a:r>
          </a:p>
          <a:p>
            <a:pPr lvl="2"/>
            <a:r>
              <a:rPr lang="en-US" sz="2000" dirty="0" smtClean="0">
                <a:solidFill>
                  <a:schemeClr val="tx1"/>
                </a:solidFill>
                <a:latin typeface="Arial" panose="020B0604020202020204" pitchFamily="34" charset="0"/>
                <a:cs typeface="Arial" panose="020B0604020202020204" pitchFamily="34" charset="0"/>
              </a:rPr>
              <a:t>Provider education</a:t>
            </a:r>
            <a:endParaRPr lang="en-US" sz="2000" dirty="0" smtClean="0">
              <a:solidFill>
                <a:schemeClr val="tx1"/>
              </a:solidFill>
              <a:latin typeface="Arial" panose="020B0604020202020204" pitchFamily="34" charset="0"/>
              <a:cs typeface="Arial" panose="020B0604020202020204" pitchFamily="34" charset="0"/>
            </a:endParaRPr>
          </a:p>
          <a:p>
            <a:pPr lvl="2"/>
            <a:r>
              <a:rPr lang="en-US" sz="2000" dirty="0" smtClean="0">
                <a:solidFill>
                  <a:schemeClr val="tx1"/>
                </a:solidFill>
                <a:latin typeface="Arial" panose="020B0604020202020204" pitchFamily="34" charset="0"/>
                <a:cs typeface="Arial" panose="020B0604020202020204" pitchFamily="34" charset="0"/>
              </a:rPr>
              <a:t>Prevention of transmission</a:t>
            </a:r>
          </a:p>
          <a:p>
            <a:pPr lvl="2"/>
            <a:r>
              <a:rPr lang="en-US" sz="2000" dirty="0" smtClean="0">
                <a:solidFill>
                  <a:schemeClr val="tx1"/>
                </a:solidFill>
                <a:latin typeface="Arial" panose="020B0604020202020204" pitchFamily="34" charset="0"/>
                <a:cs typeface="Arial" panose="020B0604020202020204" pitchFamily="34" charset="0"/>
              </a:rPr>
              <a:t>Advocacy and education</a:t>
            </a:r>
          </a:p>
          <a:p>
            <a:pPr lvl="2"/>
            <a:r>
              <a:rPr lang="en-US" sz="2000" dirty="0" smtClean="0">
                <a:solidFill>
                  <a:schemeClr val="tx1"/>
                </a:solidFill>
                <a:latin typeface="Arial" panose="020B0604020202020204" pitchFamily="34" charset="0"/>
                <a:cs typeface="Arial" panose="020B0604020202020204" pitchFamily="34" charset="0"/>
              </a:rPr>
              <a:t>Research &amp; documentation </a:t>
            </a:r>
          </a:p>
          <a:p>
            <a:endParaRPr lang="en-US" sz="2000" dirty="0" smtClean="0"/>
          </a:p>
          <a:p>
            <a:pPr lvl="1"/>
            <a:endParaRPr lang="en-US" sz="2000" dirty="0" smtClean="0"/>
          </a:p>
        </p:txBody>
      </p:sp>
    </p:spTree>
    <p:extLst>
      <p:ext uri="{BB962C8B-B14F-4D97-AF65-F5344CB8AC3E}">
        <p14:creationId xmlns:p14="http://schemas.microsoft.com/office/powerpoint/2010/main" val="3691035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19676" y="1704424"/>
            <a:ext cx="10239770" cy="1380185"/>
          </a:xfrm>
        </p:spPr>
        <p:txBody>
          <a:bodyPr/>
          <a:lstStyle/>
          <a:p>
            <a:pPr algn="r"/>
            <a:r>
              <a:rPr lang="en-US" sz="3200" dirty="0">
                <a:solidFill>
                  <a:prstClr val="black"/>
                </a:solidFill>
                <a:latin typeface="Knockout HTF51-Middleweight" charset="0"/>
              </a:rPr>
              <a:t>“It’s what you learn after you know it all that counts.” </a:t>
            </a:r>
            <a:r>
              <a:rPr lang="en-US" sz="2400" dirty="0">
                <a:solidFill>
                  <a:prstClr val="black"/>
                </a:solidFill>
                <a:latin typeface="Knockout HTF51-Middleweight" charset="0"/>
              </a:rPr>
              <a:t>~Harry S Truman</a:t>
            </a:r>
            <a:endParaRPr lang="en-US" dirty="0"/>
          </a:p>
        </p:txBody>
      </p:sp>
      <p:sp>
        <p:nvSpPr>
          <p:cNvPr id="2" name="Title 1"/>
          <p:cNvSpPr>
            <a:spLocks noGrp="1"/>
          </p:cNvSpPr>
          <p:nvPr>
            <p:ph type="title"/>
          </p:nvPr>
        </p:nvSpPr>
        <p:spPr>
          <a:xfrm>
            <a:off x="449191" y="599524"/>
            <a:ext cx="8766030" cy="1104900"/>
          </a:xfrm>
        </p:spPr>
        <p:txBody>
          <a:bodyPr>
            <a:normAutofit/>
          </a:bodyPr>
          <a:lstStyle/>
          <a:p>
            <a:r>
              <a:rPr lang="en-US" b="1" dirty="0" smtClean="0">
                <a:solidFill>
                  <a:schemeClr val="tx1"/>
                </a:solidFill>
              </a:rPr>
              <a:t>Georgia HCV Elimination</a:t>
            </a:r>
            <a:endParaRPr lang="en-US" b="1" dirty="0">
              <a:solidFill>
                <a:schemeClr val="tx1"/>
              </a:solidFill>
            </a:endParaRPr>
          </a:p>
        </p:txBody>
      </p:sp>
    </p:spTree>
    <p:extLst>
      <p:ext uri="{BB962C8B-B14F-4D97-AF65-F5344CB8AC3E}">
        <p14:creationId xmlns:p14="http://schemas.microsoft.com/office/powerpoint/2010/main" val="22834331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877433" y="3045481"/>
            <a:ext cx="7622381" cy="2078181"/>
          </a:xfrm>
        </p:spPr>
        <p:txBody>
          <a:bodyPr>
            <a:normAutofit/>
          </a:bodyPr>
          <a:lstStyle/>
          <a:p>
            <a:pPr marL="0" indent="0">
              <a:buNone/>
            </a:pPr>
            <a:r>
              <a:rPr lang="en-US" sz="3200" dirty="0" smtClean="0">
                <a:solidFill>
                  <a:schemeClr val="tx1"/>
                </a:solidFill>
                <a:latin typeface="Arila"/>
              </a:rPr>
              <a:t>Thank Y</a:t>
            </a:r>
            <a:r>
              <a:rPr lang="en-US" sz="3200" dirty="0" smtClean="0">
                <a:solidFill>
                  <a:schemeClr val="tx1"/>
                </a:solidFill>
                <a:latin typeface="Arila"/>
              </a:rPr>
              <a:t>ou</a:t>
            </a:r>
          </a:p>
          <a:p>
            <a:pPr marL="0" indent="0">
              <a:buNone/>
            </a:pPr>
            <a:endParaRPr lang="en-US" sz="3500" dirty="0" smtClean="0">
              <a:solidFill>
                <a:schemeClr val="tx1"/>
              </a:solidFill>
              <a:latin typeface="Arila"/>
            </a:endParaRPr>
          </a:p>
          <a:p>
            <a:pPr marL="0" indent="0" algn="l">
              <a:buNone/>
            </a:pPr>
            <a:r>
              <a:rPr lang="en-US" sz="1900" dirty="0" smtClean="0">
                <a:solidFill>
                  <a:schemeClr val="tx1"/>
                </a:solidFill>
                <a:latin typeface="Arila"/>
              </a:rPr>
              <a:t>Contact: faverhoff@cdc.gov</a:t>
            </a:r>
            <a:r>
              <a:rPr lang="en-US" sz="1900" dirty="0" smtClean="0">
                <a:solidFill>
                  <a:schemeClr val="tx1"/>
                </a:solidFill>
                <a:latin typeface="Arila"/>
              </a:rPr>
              <a:t> </a:t>
            </a:r>
            <a:endParaRPr lang="en-US" sz="1900" dirty="0">
              <a:solidFill>
                <a:schemeClr val="tx1"/>
              </a:solidFill>
              <a:latin typeface="Arila"/>
            </a:endParaRPr>
          </a:p>
        </p:txBody>
      </p:sp>
      <p:sp>
        <p:nvSpPr>
          <p:cNvPr id="2" name="Title 1"/>
          <p:cNvSpPr>
            <a:spLocks noGrp="1"/>
          </p:cNvSpPr>
          <p:nvPr>
            <p:ph type="title"/>
          </p:nvPr>
        </p:nvSpPr>
        <p:spPr>
          <a:xfrm>
            <a:off x="418963" y="1128516"/>
            <a:ext cx="8766030" cy="1104900"/>
          </a:xfrm>
        </p:spPr>
        <p:txBody>
          <a:bodyPr>
            <a:normAutofit fontScale="90000"/>
          </a:bodyPr>
          <a:lstStyle/>
          <a:p>
            <a:pPr algn="ctr"/>
            <a:r>
              <a:rPr lang="en-US" sz="4000" b="1" dirty="0" smtClean="0">
                <a:solidFill>
                  <a:schemeClr val="tx1"/>
                </a:solidFill>
                <a:latin typeface="Arial" panose="020B0604020202020204" pitchFamily="34" charset="0"/>
                <a:cs typeface="Arial" panose="020B0604020202020204" pitchFamily="34" charset="0"/>
              </a:rPr>
              <a:t>HCV Elimination </a:t>
            </a:r>
            <a:r>
              <a:rPr lang="en-US" sz="3200" b="1" dirty="0" smtClean="0">
                <a:solidFill>
                  <a:schemeClr val="tx1"/>
                </a:solidFill>
                <a:latin typeface="Arial" panose="020B0604020202020204" pitchFamily="34" charset="0"/>
                <a:cs typeface="Arial" panose="020B0604020202020204" pitchFamily="34" charset="0"/>
              </a:rPr>
              <a:t/>
            </a:r>
            <a:br>
              <a:rPr lang="en-US" sz="3200" b="1" dirty="0" smtClean="0">
                <a:solidFill>
                  <a:schemeClr val="tx1"/>
                </a:solidFill>
                <a:latin typeface="Arial" panose="020B0604020202020204" pitchFamily="34" charset="0"/>
                <a:cs typeface="Arial" panose="020B0604020202020204" pitchFamily="34" charset="0"/>
              </a:rPr>
            </a:br>
            <a:r>
              <a:rPr lang="en-US" sz="3200" b="1" dirty="0" smtClean="0">
                <a:solidFill>
                  <a:schemeClr val="tx1"/>
                </a:solidFill>
                <a:latin typeface="Arial" panose="020B0604020202020204" pitchFamily="34" charset="0"/>
                <a:cs typeface="Arial" panose="020B0604020202020204" pitchFamily="34" charset="0"/>
              </a:rPr>
              <a:t/>
            </a:r>
            <a:br>
              <a:rPr lang="en-US" sz="3200" b="1" dirty="0" smtClean="0">
                <a:solidFill>
                  <a:schemeClr val="tx1"/>
                </a:solidFill>
                <a:latin typeface="Arial" panose="020B0604020202020204" pitchFamily="34" charset="0"/>
                <a:cs typeface="Arial" panose="020B0604020202020204" pitchFamily="34" charset="0"/>
              </a:rPr>
            </a:br>
            <a:r>
              <a:rPr lang="en-US" sz="3200" b="1" i="1" dirty="0" smtClean="0">
                <a:solidFill>
                  <a:schemeClr val="tx1"/>
                </a:solidFill>
                <a:latin typeface="Arial" panose="020B0604020202020204" pitchFamily="34" charset="0"/>
                <a:cs typeface="Arial" panose="020B0604020202020204" pitchFamily="34" charset="0"/>
              </a:rPr>
              <a:t>“If it can’t be done in Georgia, it can’t be done”</a:t>
            </a:r>
            <a:br>
              <a:rPr lang="en-US" sz="3200" b="1" i="1" dirty="0" smtClean="0">
                <a:solidFill>
                  <a:schemeClr val="tx1"/>
                </a:solidFill>
                <a:latin typeface="Arial" panose="020B0604020202020204" pitchFamily="34" charset="0"/>
                <a:cs typeface="Arial" panose="020B0604020202020204" pitchFamily="34" charset="0"/>
              </a:rPr>
            </a:br>
            <a:r>
              <a:rPr lang="en-US" sz="3200" b="1" i="1" dirty="0" smtClean="0">
                <a:solidFill>
                  <a:schemeClr val="tx1"/>
                </a:solidFill>
                <a:latin typeface="Arial" panose="020B0604020202020204" pitchFamily="34" charset="0"/>
                <a:cs typeface="Arial" panose="020B0604020202020204" pitchFamily="34" charset="0"/>
              </a:rPr>
              <a:t>                                                         </a:t>
            </a:r>
            <a:r>
              <a:rPr lang="en-US" sz="2200" b="1" i="1" dirty="0" smtClean="0">
                <a:solidFill>
                  <a:schemeClr val="tx1"/>
                </a:solidFill>
                <a:latin typeface="Arial" panose="020B0604020202020204" pitchFamily="34" charset="0"/>
                <a:cs typeface="Arial" panose="020B0604020202020204" pitchFamily="34" charset="0"/>
              </a:rPr>
              <a:t>- Author unknown</a:t>
            </a:r>
            <a:endParaRPr lang="en-US" sz="2200"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78835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chemeClr val="tx1"/>
                </a:solidFill>
                <a:latin typeface="Arila"/>
              </a:rPr>
              <a:t>Acknowledgements</a:t>
            </a:r>
            <a:endParaRPr lang="en-US" sz="4000" b="1" dirty="0">
              <a:solidFill>
                <a:schemeClr val="tx1"/>
              </a:solidFill>
              <a:latin typeface="Arila"/>
            </a:endParaRPr>
          </a:p>
        </p:txBody>
      </p:sp>
      <p:sp>
        <p:nvSpPr>
          <p:cNvPr id="3" name="Content Placeholder 2"/>
          <p:cNvSpPr>
            <a:spLocks noGrp="1"/>
          </p:cNvSpPr>
          <p:nvPr>
            <p:ph idx="1"/>
          </p:nvPr>
        </p:nvSpPr>
        <p:spPr>
          <a:xfrm>
            <a:off x="698717" y="1287509"/>
            <a:ext cx="8765739" cy="3627123"/>
          </a:xfrm>
        </p:spPr>
        <p:txBody>
          <a:bodyPr>
            <a:normAutofit/>
          </a:bodyPr>
          <a:lstStyle/>
          <a:p>
            <a:r>
              <a:rPr lang="en-US" sz="2800" dirty="0" smtClean="0">
                <a:solidFill>
                  <a:schemeClr val="tx1"/>
                </a:solidFill>
                <a:latin typeface="Arial" panose="020B0604020202020204" pitchFamily="34" charset="0"/>
                <a:cs typeface="Arial" panose="020B0604020202020204" pitchFamily="34" charset="0"/>
              </a:rPr>
              <a:t>Georgia NCDC</a:t>
            </a: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&amp; </a:t>
            </a:r>
            <a:r>
              <a:rPr lang="en-US" sz="2800" dirty="0" smtClean="0">
                <a:solidFill>
                  <a:schemeClr val="tx1"/>
                </a:solidFill>
                <a:latin typeface="Arial" panose="020B0604020202020204" pitchFamily="34" charset="0"/>
                <a:cs typeface="Arial" panose="020B0604020202020204" pitchFamily="34" charset="0"/>
              </a:rPr>
              <a:t>MOHLSA</a:t>
            </a:r>
            <a:endParaRPr lang="en-US" sz="2800" dirty="0" smtClean="0">
              <a:solidFill>
                <a:schemeClr val="tx1"/>
              </a:solidFill>
              <a:latin typeface="Arial" panose="020B0604020202020204" pitchFamily="34" charset="0"/>
              <a:cs typeface="Arial" panose="020B0604020202020204" pitchFamily="34" charset="0"/>
            </a:endParaRPr>
          </a:p>
          <a:p>
            <a:r>
              <a:rPr lang="en-US" sz="2800" dirty="0" smtClean="0">
                <a:solidFill>
                  <a:schemeClr val="tx1"/>
                </a:solidFill>
                <a:latin typeface="Arial" panose="020B0604020202020204" pitchFamily="34" charset="0"/>
                <a:cs typeface="Arial" panose="020B0604020202020204" pitchFamily="34" charset="0"/>
              </a:rPr>
              <a:t>Georgia Clinicians &amp; NGO Partners</a:t>
            </a:r>
            <a:endParaRPr lang="en-US" sz="2800" dirty="0" smtClean="0">
              <a:solidFill>
                <a:schemeClr val="tx1"/>
              </a:solidFill>
              <a:latin typeface="Arial" panose="020B0604020202020204" pitchFamily="34" charset="0"/>
              <a:cs typeface="Arial" panose="020B0604020202020204" pitchFamily="34" charset="0"/>
            </a:endParaRPr>
          </a:p>
          <a:p>
            <a:r>
              <a:rPr lang="en-US" sz="2800" dirty="0">
                <a:solidFill>
                  <a:schemeClr val="tx1"/>
                </a:solidFill>
                <a:latin typeface="Arial" panose="020B0604020202020204" pitchFamily="34" charset="0"/>
                <a:cs typeface="Arial" panose="020B0604020202020204" pitchFamily="34" charset="0"/>
              </a:rPr>
              <a:t>CDC </a:t>
            </a:r>
          </a:p>
          <a:p>
            <a:r>
              <a:rPr lang="en-US" sz="2800" dirty="0">
                <a:solidFill>
                  <a:schemeClr val="tx1"/>
                </a:solidFill>
                <a:latin typeface="Arial" panose="020B0604020202020204" pitchFamily="34" charset="0"/>
                <a:cs typeface="Arial" panose="020B0604020202020204" pitchFamily="34" charset="0"/>
              </a:rPr>
              <a:t>CDC </a:t>
            </a:r>
            <a:r>
              <a:rPr lang="en-US" sz="2800" dirty="0" smtClean="0">
                <a:solidFill>
                  <a:schemeClr val="tx1"/>
                </a:solidFill>
                <a:latin typeface="Arial" panose="020B0604020202020204" pitchFamily="34" charset="0"/>
                <a:cs typeface="Arial" panose="020B0604020202020204" pitchFamily="34" charset="0"/>
              </a:rPr>
              <a:t>Foundation</a:t>
            </a:r>
          </a:p>
          <a:p>
            <a:r>
              <a:rPr lang="en-US" sz="2800" dirty="0" smtClean="0">
                <a:solidFill>
                  <a:schemeClr val="tx1"/>
                </a:solidFill>
                <a:latin typeface="Arial" panose="020B0604020202020204" pitchFamily="34" charset="0"/>
                <a:cs typeface="Arial" panose="020B0604020202020204" pitchFamily="34" charset="0"/>
              </a:rPr>
              <a:t>Bristol University</a:t>
            </a:r>
          </a:p>
          <a:p>
            <a:r>
              <a:rPr lang="en-US" sz="2800" dirty="0" smtClean="0">
                <a:solidFill>
                  <a:schemeClr val="tx1"/>
                </a:solidFill>
                <a:latin typeface="Arial" panose="020B0604020202020204" pitchFamily="34" charset="0"/>
                <a:cs typeface="Arial" panose="020B0604020202020204" pitchFamily="34" charset="0"/>
              </a:rPr>
              <a:t>Industry Partners</a:t>
            </a:r>
          </a:p>
        </p:txBody>
      </p:sp>
    </p:spTree>
    <p:extLst>
      <p:ext uri="{BB962C8B-B14F-4D97-AF65-F5344CB8AC3E}">
        <p14:creationId xmlns:p14="http://schemas.microsoft.com/office/powerpoint/2010/main" val="3277199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bwMode="auto">
          <a:xfrm>
            <a:off x="1230917" y="253819"/>
            <a:ext cx="6859905" cy="952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21" tIns="38111" rIns="76221" bIns="38111" numCol="1" rtlCol="0" anchor="t" anchorCtr="0" compatLnSpc="1">
            <a:prstTxWarp prst="textNoShape">
              <a:avLst/>
            </a:prstTxWarp>
            <a:normAutofit/>
          </a:bodyPr>
          <a:lstStyle/>
          <a:p>
            <a:r>
              <a:rPr lang="en-US" altLang="en-US" sz="2668" b="1" dirty="0">
                <a:solidFill>
                  <a:schemeClr val="tx1"/>
                </a:solidFill>
              </a:rPr>
              <a:t>HCV Elimination: Why Georgia</a:t>
            </a:r>
            <a:r>
              <a:rPr lang="en-US" altLang="en-US" sz="2668" b="1" dirty="0" smtClean="0">
                <a:solidFill>
                  <a:schemeClr val="tx1"/>
                </a:solidFill>
              </a:rPr>
              <a:t>? 2013-14</a:t>
            </a:r>
            <a:endParaRPr lang="en-US" altLang="en-US" sz="2668" b="1" dirty="0">
              <a:solidFill>
                <a:schemeClr val="tx1"/>
              </a:solidFill>
            </a:endParaRPr>
          </a:p>
        </p:txBody>
      </p:sp>
      <p:sp>
        <p:nvSpPr>
          <p:cNvPr id="3" name="Content Placeholder 2"/>
          <p:cNvSpPr>
            <a:spLocks noGrp="1"/>
          </p:cNvSpPr>
          <p:nvPr>
            <p:ph idx="1"/>
          </p:nvPr>
        </p:nvSpPr>
        <p:spPr>
          <a:xfrm>
            <a:off x="294725" y="828598"/>
            <a:ext cx="9771232" cy="5144929"/>
          </a:xfrm>
        </p:spPr>
        <p:txBody>
          <a:bodyPr>
            <a:normAutofit/>
          </a:bodyPr>
          <a:lstStyle/>
          <a:p>
            <a:pPr>
              <a:defRPr/>
            </a:pPr>
            <a:r>
              <a:rPr lang="en-US" sz="2000" u="sng" dirty="0">
                <a:solidFill>
                  <a:schemeClr val="tx1"/>
                </a:solidFill>
                <a:latin typeface="Arial" panose="020B0604020202020204" pitchFamily="34" charset="0"/>
                <a:cs typeface="Arial" panose="020B0604020202020204" pitchFamily="34" charset="0"/>
              </a:rPr>
              <a:t>Small country</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&lt; 4 </a:t>
            </a:r>
            <a:r>
              <a:rPr lang="en-US" sz="2000" dirty="0">
                <a:solidFill>
                  <a:schemeClr val="tx1"/>
                </a:solidFill>
                <a:latin typeface="Arial" panose="020B0604020202020204" pitchFamily="34" charset="0"/>
                <a:cs typeface="Arial" panose="020B0604020202020204" pitchFamily="34" charset="0"/>
              </a:rPr>
              <a:t>million </a:t>
            </a:r>
            <a:r>
              <a:rPr lang="en-US" sz="2000" dirty="0" smtClean="0">
                <a:solidFill>
                  <a:schemeClr val="tx1"/>
                </a:solidFill>
                <a:latin typeface="Arial" panose="020B0604020202020204" pitchFamily="34" charset="0"/>
                <a:cs typeface="Arial" panose="020B0604020202020204" pitchFamily="34" charset="0"/>
              </a:rPr>
              <a:t>population</a:t>
            </a:r>
            <a:endParaRPr lang="en-US" sz="2000" dirty="0">
              <a:solidFill>
                <a:schemeClr val="tx1"/>
              </a:solidFill>
              <a:latin typeface="Arial" panose="020B0604020202020204" pitchFamily="34" charset="0"/>
              <a:cs typeface="Arial" panose="020B0604020202020204" pitchFamily="34" charset="0"/>
            </a:endParaRPr>
          </a:p>
          <a:p>
            <a:pPr>
              <a:defRPr/>
            </a:pPr>
            <a:r>
              <a:rPr lang="en-US" sz="2000" u="sng" dirty="0">
                <a:solidFill>
                  <a:schemeClr val="tx1"/>
                </a:solidFill>
                <a:latin typeface="Arial" panose="020B0604020202020204" pitchFamily="34" charset="0"/>
                <a:cs typeface="Arial" panose="020B0604020202020204" pitchFamily="34" charset="0"/>
              </a:rPr>
              <a:t>Large HCV burden </a:t>
            </a:r>
            <a:r>
              <a:rPr lang="en-US" sz="2000" dirty="0" smtClean="0">
                <a:solidFill>
                  <a:schemeClr val="tx1"/>
                </a:solidFill>
                <a:latin typeface="Arial" panose="020B0604020202020204" pitchFamily="34" charset="0"/>
                <a:cs typeface="Arial" panose="020B0604020202020204" pitchFamily="34" charset="0"/>
              </a:rPr>
              <a:t>(HCV-Ab prevalence </a:t>
            </a:r>
            <a:r>
              <a:rPr lang="en-US" sz="2000" dirty="0" smtClean="0">
                <a:solidFill>
                  <a:schemeClr val="tx1"/>
                </a:solidFill>
                <a:latin typeface="Times New Roman" panose="02020603050405020304" pitchFamily="18" charset="0"/>
                <a:cs typeface="Times New Roman" panose="02020603050405020304" pitchFamily="18" charset="0"/>
              </a:rPr>
              <a:t>≈</a:t>
            </a:r>
            <a:r>
              <a:rPr lang="en-US" sz="2000" dirty="0" smtClean="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7% adults)</a:t>
            </a:r>
            <a:endParaRPr lang="en-US" sz="2000" dirty="0">
              <a:solidFill>
                <a:schemeClr val="tx1"/>
              </a:solidFill>
              <a:latin typeface="Arial" panose="020B0604020202020204" pitchFamily="34" charset="0"/>
              <a:cs typeface="Arial" panose="020B0604020202020204" pitchFamily="34" charset="0"/>
            </a:endParaRPr>
          </a:p>
          <a:p>
            <a:pPr>
              <a:defRPr/>
            </a:pPr>
            <a:r>
              <a:rPr lang="en-US" sz="2000" u="sng" dirty="0" smtClean="0">
                <a:solidFill>
                  <a:schemeClr val="tx1"/>
                </a:solidFill>
                <a:latin typeface="Arial" panose="020B0604020202020204" pitchFamily="34" charset="0"/>
                <a:cs typeface="Arial" panose="020B0604020202020204" pitchFamily="34" charset="0"/>
              </a:rPr>
              <a:t>High </a:t>
            </a:r>
            <a:r>
              <a:rPr lang="en-US" sz="2000" u="sng" dirty="0">
                <a:solidFill>
                  <a:schemeClr val="tx1"/>
                </a:solidFill>
                <a:latin typeface="Arial" panose="020B0604020202020204" pitchFamily="34" charset="0"/>
                <a:cs typeface="Arial" panose="020B0604020202020204" pitchFamily="34" charset="0"/>
              </a:rPr>
              <a:t>demand for action </a:t>
            </a:r>
            <a:r>
              <a:rPr lang="en-US" sz="2000" dirty="0">
                <a:solidFill>
                  <a:schemeClr val="tx1"/>
                </a:solidFill>
                <a:latin typeface="Arial" panose="020B0604020202020204" pitchFamily="34" charset="0"/>
                <a:cs typeface="Arial" panose="020B0604020202020204" pitchFamily="34" charset="0"/>
              </a:rPr>
              <a:t>from the public</a:t>
            </a:r>
          </a:p>
          <a:p>
            <a:pPr lvl="1">
              <a:defRPr/>
            </a:pPr>
            <a:r>
              <a:rPr lang="en-US" sz="2000" dirty="0">
                <a:solidFill>
                  <a:schemeClr val="tx1"/>
                </a:solidFill>
                <a:latin typeface="Arial" panose="020B0604020202020204" pitchFamily="34" charset="0"/>
                <a:cs typeface="Arial" panose="020B0604020202020204" pitchFamily="34" charset="0"/>
              </a:rPr>
              <a:t>Many families affected  </a:t>
            </a:r>
          </a:p>
          <a:p>
            <a:pPr lvl="1">
              <a:defRPr/>
            </a:pPr>
            <a:r>
              <a:rPr lang="en-US" sz="2000" dirty="0">
                <a:solidFill>
                  <a:schemeClr val="tx1"/>
                </a:solidFill>
                <a:latin typeface="Arial" panose="020B0604020202020204" pitchFamily="34" charset="0"/>
                <a:cs typeface="Arial" panose="020B0604020202020204" pitchFamily="34" charset="0"/>
              </a:rPr>
              <a:t>Active </a:t>
            </a:r>
            <a:r>
              <a:rPr lang="en-US" sz="2000" dirty="0" smtClean="0">
                <a:solidFill>
                  <a:schemeClr val="tx1"/>
                </a:solidFill>
                <a:latin typeface="Arial" panose="020B0604020202020204" pitchFamily="34" charset="0"/>
                <a:cs typeface="Arial" panose="020B0604020202020204" pitchFamily="34" charset="0"/>
              </a:rPr>
              <a:t>community advocacy</a:t>
            </a:r>
          </a:p>
          <a:p>
            <a:pPr>
              <a:defRPr/>
            </a:pPr>
            <a:r>
              <a:rPr lang="en-US" sz="2000" u="sng" dirty="0" smtClean="0">
                <a:solidFill>
                  <a:schemeClr val="tx1"/>
                </a:solidFill>
                <a:latin typeface="Arial" panose="020B0604020202020204" pitchFamily="34" charset="0"/>
                <a:cs typeface="Arial" panose="020B0604020202020204" pitchFamily="34" charset="0"/>
              </a:rPr>
              <a:t>Motivated </a:t>
            </a:r>
            <a:r>
              <a:rPr lang="en-US" sz="2000" u="sng" dirty="0" smtClean="0">
                <a:solidFill>
                  <a:schemeClr val="tx1"/>
                </a:solidFill>
                <a:latin typeface="Arial" panose="020B0604020202020204" pitchFamily="34" charset="0"/>
                <a:cs typeface="Arial" panose="020B0604020202020204" pitchFamily="34" charset="0"/>
              </a:rPr>
              <a:t>government and civil society</a:t>
            </a:r>
            <a:endParaRPr lang="en-US" sz="2000" u="sng" dirty="0">
              <a:solidFill>
                <a:schemeClr val="tx1"/>
              </a:solidFill>
              <a:latin typeface="Arial" panose="020B0604020202020204" pitchFamily="34" charset="0"/>
              <a:cs typeface="Arial" panose="020B0604020202020204" pitchFamily="34" charset="0"/>
            </a:endParaRPr>
          </a:p>
          <a:p>
            <a:pPr lvl="1">
              <a:defRPr/>
            </a:pPr>
            <a:r>
              <a:rPr lang="en-US" sz="2000" dirty="0">
                <a:solidFill>
                  <a:schemeClr val="tx1"/>
                </a:solidFill>
                <a:latin typeface="Arial" panose="020B0604020202020204" pitchFamily="34" charset="0"/>
                <a:cs typeface="Arial" panose="020B0604020202020204" pitchFamily="34" charset="0"/>
              </a:rPr>
              <a:t>Negotiated price reductions for </a:t>
            </a:r>
            <a:r>
              <a:rPr lang="en-US" sz="2000" dirty="0" smtClean="0">
                <a:solidFill>
                  <a:schemeClr val="tx1"/>
                </a:solidFill>
                <a:latin typeface="Arial" panose="020B0604020202020204" pitchFamily="34" charset="0"/>
                <a:cs typeface="Arial" panose="020B0604020202020204" pitchFamily="34" charset="0"/>
              </a:rPr>
              <a:t>Peg/</a:t>
            </a:r>
            <a:r>
              <a:rPr lang="en-US" sz="2000" dirty="0" err="1" smtClean="0">
                <a:solidFill>
                  <a:schemeClr val="tx1"/>
                </a:solidFill>
                <a:latin typeface="Arial" panose="020B0604020202020204" pitchFamily="34" charset="0"/>
                <a:cs typeface="Arial" panose="020B0604020202020204" pitchFamily="34" charset="0"/>
              </a:rPr>
              <a:t>Riba</a:t>
            </a:r>
            <a:r>
              <a:rPr lang="en-US" sz="2000" dirty="0">
                <a:solidFill>
                  <a:schemeClr val="tx1"/>
                </a:solidFill>
                <a:latin typeface="Arial" panose="020B0604020202020204" pitchFamily="34" charset="0"/>
                <a:cs typeface="Arial" panose="020B0604020202020204" pitchFamily="34" charset="0"/>
              </a:rPr>
              <a:t>,</a:t>
            </a:r>
            <a:r>
              <a:rPr lang="en-US" sz="2000" dirty="0" smtClean="0">
                <a:solidFill>
                  <a:schemeClr val="tx1"/>
                </a:solidFill>
                <a:latin typeface="Arial" panose="020B0604020202020204" pitchFamily="34" charset="0"/>
                <a:cs typeface="Arial" panose="020B0604020202020204" pitchFamily="34" charset="0"/>
              </a:rPr>
              <a:t> but few </a:t>
            </a:r>
            <a:r>
              <a:rPr lang="en-US" sz="2000" dirty="0">
                <a:solidFill>
                  <a:schemeClr val="tx1"/>
                </a:solidFill>
                <a:latin typeface="Arial" panose="020B0604020202020204" pitchFamily="34" charset="0"/>
                <a:cs typeface="Arial" panose="020B0604020202020204" pitchFamily="34" charset="0"/>
              </a:rPr>
              <a:t>can afford</a:t>
            </a:r>
          </a:p>
          <a:p>
            <a:pPr lvl="1">
              <a:defRPr/>
            </a:pPr>
            <a:r>
              <a:rPr lang="en-US" sz="2000" dirty="0">
                <a:solidFill>
                  <a:schemeClr val="tx1"/>
                </a:solidFill>
                <a:latin typeface="Arial" panose="020B0604020202020204" pitchFamily="34" charset="0"/>
                <a:cs typeface="Arial" panose="020B0604020202020204" pitchFamily="34" charset="0"/>
              </a:rPr>
              <a:t>Began HCV treatment </a:t>
            </a:r>
            <a:r>
              <a:rPr lang="en-US" sz="2000" dirty="0" smtClean="0">
                <a:solidFill>
                  <a:schemeClr val="tx1"/>
                </a:solidFill>
                <a:latin typeface="Arial" panose="020B0604020202020204" pitchFamily="34" charset="0"/>
                <a:cs typeface="Arial" panose="020B0604020202020204" pitchFamily="34" charset="0"/>
              </a:rPr>
              <a:t>program </a:t>
            </a:r>
            <a:r>
              <a:rPr lang="en-US" sz="2000" dirty="0">
                <a:solidFill>
                  <a:schemeClr val="tx1"/>
                </a:solidFill>
                <a:latin typeface="Arial" panose="020B0604020202020204" pitchFamily="34" charset="0"/>
                <a:cs typeface="Arial" panose="020B0604020202020204" pitchFamily="34" charset="0"/>
              </a:rPr>
              <a:t>in prison system</a:t>
            </a:r>
          </a:p>
          <a:p>
            <a:pPr lvl="1">
              <a:defRPr/>
            </a:pPr>
            <a:r>
              <a:rPr lang="en-US" sz="2000" dirty="0">
                <a:solidFill>
                  <a:schemeClr val="tx1"/>
                </a:solidFill>
                <a:latin typeface="Arial" panose="020B0604020202020204" pitchFamily="34" charset="0"/>
                <a:cs typeface="Arial" panose="020B0604020202020204" pitchFamily="34" charset="0"/>
              </a:rPr>
              <a:t>Global Fund </a:t>
            </a:r>
            <a:r>
              <a:rPr lang="en-US" sz="2000" dirty="0" smtClean="0">
                <a:solidFill>
                  <a:schemeClr val="tx1"/>
                </a:solidFill>
                <a:latin typeface="Arial" panose="020B0604020202020204" pitchFamily="34" charset="0"/>
                <a:cs typeface="Arial" panose="020B0604020202020204" pitchFamily="34" charset="0"/>
              </a:rPr>
              <a:t>supported </a:t>
            </a:r>
            <a:r>
              <a:rPr lang="en-US" sz="2000" dirty="0">
                <a:solidFill>
                  <a:schemeClr val="tx1"/>
                </a:solidFill>
                <a:latin typeface="Arial" panose="020B0604020202020204" pitchFamily="34" charset="0"/>
                <a:cs typeface="Arial" panose="020B0604020202020204" pitchFamily="34" charset="0"/>
              </a:rPr>
              <a:t>HCV treatment (HIV/HCV </a:t>
            </a:r>
            <a:r>
              <a:rPr lang="en-US" sz="2000" dirty="0" err="1">
                <a:solidFill>
                  <a:schemeClr val="tx1"/>
                </a:solidFill>
                <a:latin typeface="Arial" panose="020B0604020202020204" pitchFamily="34" charset="0"/>
                <a:cs typeface="Arial" panose="020B0604020202020204" pitchFamily="34" charset="0"/>
              </a:rPr>
              <a:t>coinfected</a:t>
            </a:r>
            <a:r>
              <a:rPr lang="en-US" sz="2000" dirty="0" smtClean="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a:p>
            <a:pPr>
              <a:defRPr/>
            </a:pPr>
            <a:r>
              <a:rPr lang="en-US" sz="2000" u="sng" dirty="0" smtClean="0">
                <a:solidFill>
                  <a:schemeClr val="tx1"/>
                </a:solidFill>
                <a:latin typeface="Arial" panose="020B0604020202020204" pitchFamily="34" charset="0"/>
                <a:cs typeface="Arial" panose="020B0604020202020204" pitchFamily="34" charset="0"/>
              </a:rPr>
              <a:t>Treatment capacity</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to provide/scale-up </a:t>
            </a:r>
            <a:r>
              <a:rPr lang="en-US" sz="2000" dirty="0" smtClean="0">
                <a:solidFill>
                  <a:schemeClr val="tx1"/>
                </a:solidFill>
                <a:latin typeface="Arial" panose="020B0604020202020204" pitchFamily="34" charset="0"/>
                <a:cs typeface="Arial" panose="020B0604020202020204" pitchFamily="34" charset="0"/>
              </a:rPr>
              <a:t>existed</a:t>
            </a:r>
            <a:endParaRPr lang="en-US" sz="2000" dirty="0">
              <a:solidFill>
                <a:schemeClr val="tx1"/>
              </a:solidFill>
              <a:latin typeface="Arial" panose="020B0604020202020204" pitchFamily="34" charset="0"/>
              <a:cs typeface="Arial" panose="020B0604020202020204" pitchFamily="34" charset="0"/>
            </a:endParaRPr>
          </a:p>
          <a:p>
            <a:pPr>
              <a:defRPr/>
            </a:pPr>
            <a:endParaRPr lang="en-US" sz="5168" dirty="0">
              <a:solidFill>
                <a:schemeClr val="tx1"/>
              </a:solidFill>
            </a:endParaRPr>
          </a:p>
          <a:p>
            <a:pPr marL="381122" lvl="1" indent="0">
              <a:buNone/>
              <a:defRPr/>
            </a:pPr>
            <a:endParaRPr lang="en-US" sz="3168" dirty="0">
              <a:solidFill>
                <a:schemeClr val="tx2"/>
              </a:solidFill>
            </a:endParaRPr>
          </a:p>
          <a:p>
            <a:pPr marL="0" indent="0">
              <a:buNone/>
              <a:defRPr/>
            </a:pPr>
            <a:endParaRPr lang="en-US" dirty="0">
              <a:solidFill>
                <a:schemeClr val="tx2"/>
              </a:solidFill>
            </a:endParaRPr>
          </a:p>
        </p:txBody>
      </p:sp>
    </p:spTree>
    <p:extLst>
      <p:ext uri="{BB962C8B-B14F-4D97-AF65-F5344CB8AC3E}">
        <p14:creationId xmlns:p14="http://schemas.microsoft.com/office/powerpoint/2010/main" val="163194333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218" y="174583"/>
            <a:ext cx="7708252" cy="952765"/>
          </a:xfrm>
        </p:spPr>
        <p:txBody>
          <a:bodyPr>
            <a:normAutofit/>
          </a:bodyPr>
          <a:lstStyle/>
          <a:p>
            <a:r>
              <a:rPr lang="en-US" sz="2800" b="1" dirty="0">
                <a:solidFill>
                  <a:schemeClr val="tx1"/>
                </a:solidFill>
                <a:latin typeface="Arial" panose="020B0604020202020204" pitchFamily="34" charset="0"/>
                <a:cs typeface="Arial" panose="020B0604020202020204" pitchFamily="34" charset="0"/>
              </a:rPr>
              <a:t>Georgia: Road to Elimination 2013-2015</a:t>
            </a:r>
          </a:p>
        </p:txBody>
      </p:sp>
      <p:sp>
        <p:nvSpPr>
          <p:cNvPr id="3" name="Content Placeholder 2"/>
          <p:cNvSpPr>
            <a:spLocks noGrp="1"/>
          </p:cNvSpPr>
          <p:nvPr>
            <p:ph idx="1"/>
          </p:nvPr>
        </p:nvSpPr>
        <p:spPr>
          <a:xfrm>
            <a:off x="339043" y="446926"/>
            <a:ext cx="9824132" cy="4192164"/>
          </a:xfrm>
        </p:spPr>
        <p:txBody>
          <a:bodyPr>
            <a:normAutofit fontScale="25000" lnSpcReduction="20000"/>
          </a:bodyPr>
          <a:lstStyle/>
          <a:p>
            <a:r>
              <a:rPr lang="en-US" sz="8000" dirty="0">
                <a:solidFill>
                  <a:schemeClr val="tx1"/>
                </a:solidFill>
                <a:latin typeface="Arial" panose="020B0604020202020204" pitchFamily="34" charset="0"/>
                <a:cs typeface="Arial" panose="020B0604020202020204" pitchFamily="34" charset="0"/>
              </a:rPr>
              <a:t>2013 </a:t>
            </a:r>
            <a:endParaRPr lang="en-US" sz="8000" dirty="0" smtClean="0">
              <a:solidFill>
                <a:schemeClr val="tx1"/>
              </a:solidFill>
              <a:latin typeface="Arial" panose="020B0604020202020204" pitchFamily="34" charset="0"/>
              <a:cs typeface="Arial" panose="020B0604020202020204" pitchFamily="34" charset="0"/>
            </a:endParaRPr>
          </a:p>
          <a:p>
            <a:pPr lvl="1"/>
            <a:r>
              <a:rPr lang="en-US" sz="8000" dirty="0" smtClean="0">
                <a:solidFill>
                  <a:schemeClr val="tx1"/>
                </a:solidFill>
                <a:latin typeface="Arial" panose="020B0604020202020204" pitchFamily="34" charset="0"/>
                <a:cs typeface="Arial" panose="020B0604020202020204" pitchFamily="34" charset="0"/>
              </a:rPr>
              <a:t>Initial consultation with </a:t>
            </a:r>
            <a:r>
              <a:rPr lang="en-US" sz="8000" u="sng" dirty="0" smtClean="0">
                <a:solidFill>
                  <a:schemeClr val="tx1"/>
                </a:solidFill>
                <a:latin typeface="Arial" panose="020B0604020202020204" pitchFamily="34" charset="0"/>
                <a:cs typeface="Arial" panose="020B0604020202020204" pitchFamily="34" charset="0"/>
              </a:rPr>
              <a:t>CDC </a:t>
            </a:r>
            <a:r>
              <a:rPr lang="en-US" sz="8000" u="sng" dirty="0" smtClean="0">
                <a:solidFill>
                  <a:schemeClr val="tx1"/>
                </a:solidFill>
                <a:latin typeface="Arial" panose="020B0604020202020204" pitchFamily="34" charset="0"/>
                <a:cs typeface="Arial" panose="020B0604020202020204" pitchFamily="34" charset="0"/>
              </a:rPr>
              <a:t>Division of </a:t>
            </a:r>
            <a:r>
              <a:rPr lang="en-US" sz="8000" u="sng" dirty="0" smtClean="0">
                <a:solidFill>
                  <a:schemeClr val="tx1"/>
                </a:solidFill>
                <a:latin typeface="Arial" panose="020B0604020202020204" pitchFamily="34" charset="0"/>
                <a:cs typeface="Arial" panose="020B0604020202020204" pitchFamily="34" charset="0"/>
              </a:rPr>
              <a:t>Viral Hepatitis (DVH) </a:t>
            </a:r>
            <a:endParaRPr lang="en-US" sz="8000" dirty="0" smtClean="0">
              <a:solidFill>
                <a:schemeClr val="tx1"/>
              </a:solidFill>
              <a:latin typeface="Arial" panose="020B0604020202020204" pitchFamily="34" charset="0"/>
              <a:cs typeface="Arial" panose="020B0604020202020204" pitchFamily="34" charset="0"/>
            </a:endParaRPr>
          </a:p>
          <a:p>
            <a:pPr lvl="2"/>
            <a:r>
              <a:rPr lang="en-US" sz="8000" dirty="0" smtClean="0">
                <a:solidFill>
                  <a:schemeClr val="tx1"/>
                </a:solidFill>
                <a:latin typeface="Arial" panose="020B0604020202020204" pitchFamily="34" charset="0"/>
                <a:cs typeface="Arial" panose="020B0604020202020204" pitchFamily="34" charset="0"/>
              </a:rPr>
              <a:t>Coordinated/requested by </a:t>
            </a:r>
            <a:r>
              <a:rPr lang="en-US" sz="8000" u="sng" dirty="0" smtClean="0">
                <a:solidFill>
                  <a:schemeClr val="tx1"/>
                </a:solidFill>
                <a:latin typeface="Arial" panose="020B0604020202020204" pitchFamily="34" charset="0"/>
                <a:cs typeface="Arial" panose="020B0604020202020204" pitchFamily="34" charset="0"/>
              </a:rPr>
              <a:t>CDC Country Office</a:t>
            </a:r>
            <a:endParaRPr lang="en-US" sz="8000" u="sng" dirty="0">
              <a:solidFill>
                <a:schemeClr val="tx1"/>
              </a:solidFill>
              <a:latin typeface="Arial" panose="020B0604020202020204" pitchFamily="34" charset="0"/>
              <a:cs typeface="Arial" panose="020B0604020202020204" pitchFamily="34" charset="0"/>
            </a:endParaRPr>
          </a:p>
          <a:p>
            <a:pPr lvl="2"/>
            <a:r>
              <a:rPr lang="en-US" sz="8000" dirty="0">
                <a:solidFill>
                  <a:schemeClr val="tx1"/>
                </a:solidFill>
                <a:latin typeface="Arial" panose="020B0604020202020204" pitchFamily="34" charset="0"/>
                <a:cs typeface="Arial" panose="020B0604020202020204" pitchFamily="34" charset="0"/>
              </a:rPr>
              <a:t>Define </a:t>
            </a:r>
            <a:r>
              <a:rPr lang="en-US" sz="8000" dirty="0" smtClean="0">
                <a:solidFill>
                  <a:schemeClr val="tx1"/>
                </a:solidFill>
                <a:latin typeface="Arial" panose="020B0604020202020204" pitchFamily="34" charset="0"/>
                <a:cs typeface="Arial" panose="020B0604020202020204" pitchFamily="34" charset="0"/>
              </a:rPr>
              <a:t>burden/epidemiology </a:t>
            </a:r>
            <a:r>
              <a:rPr lang="en-US" sz="8000" dirty="0">
                <a:solidFill>
                  <a:schemeClr val="tx1"/>
                </a:solidFill>
                <a:latin typeface="Arial" panose="020B0604020202020204" pitchFamily="34" charset="0"/>
                <a:cs typeface="Arial" panose="020B0604020202020204" pitchFamily="34" charset="0"/>
              </a:rPr>
              <a:t>as </a:t>
            </a:r>
            <a:r>
              <a:rPr lang="en-US" sz="8000" dirty="0" smtClean="0">
                <a:solidFill>
                  <a:schemeClr val="tx1"/>
                </a:solidFill>
                <a:latin typeface="Arial" panose="020B0604020202020204" pitchFamily="34" charset="0"/>
                <a:cs typeface="Arial" panose="020B0604020202020204" pitchFamily="34" charset="0"/>
              </a:rPr>
              <a:t>critical first step (</a:t>
            </a:r>
            <a:r>
              <a:rPr lang="en-US" sz="8000" dirty="0" err="1" smtClean="0">
                <a:solidFill>
                  <a:schemeClr val="tx1"/>
                </a:solidFill>
                <a:latin typeface="Arial" panose="020B0604020202020204" pitchFamily="34" charset="0"/>
                <a:cs typeface="Arial" panose="020B0604020202020204" pitchFamily="34" charset="0"/>
              </a:rPr>
              <a:t>serosurvey</a:t>
            </a:r>
            <a:r>
              <a:rPr lang="en-US" sz="8000" dirty="0" smtClean="0">
                <a:solidFill>
                  <a:schemeClr val="tx1"/>
                </a:solidFill>
                <a:latin typeface="Arial" panose="020B0604020202020204" pitchFamily="34" charset="0"/>
                <a:cs typeface="Arial" panose="020B0604020202020204" pitchFamily="34" charset="0"/>
              </a:rPr>
              <a:t>)</a:t>
            </a:r>
          </a:p>
          <a:p>
            <a:r>
              <a:rPr lang="en-US" sz="8000" dirty="0" smtClean="0">
                <a:solidFill>
                  <a:schemeClr val="tx1"/>
                </a:solidFill>
                <a:latin typeface="Arial" panose="020B0604020202020204" pitchFamily="34" charset="0"/>
                <a:cs typeface="Arial" panose="020B0604020202020204" pitchFamily="34" charset="0"/>
              </a:rPr>
              <a:t>2014 </a:t>
            </a:r>
          </a:p>
          <a:p>
            <a:pPr lvl="1"/>
            <a:r>
              <a:rPr lang="en-US" sz="8000" u="sng" dirty="0" smtClean="0">
                <a:solidFill>
                  <a:schemeClr val="tx1"/>
                </a:solidFill>
                <a:latin typeface="Arial" panose="020B0604020202020204" pitchFamily="34" charset="0"/>
                <a:cs typeface="Arial" panose="020B0604020202020204" pitchFamily="34" charset="0"/>
              </a:rPr>
              <a:t>1</a:t>
            </a:r>
            <a:r>
              <a:rPr lang="en-US" sz="8000" u="sng" baseline="30000" dirty="0" smtClean="0">
                <a:solidFill>
                  <a:schemeClr val="tx1"/>
                </a:solidFill>
                <a:latin typeface="Arial" panose="020B0604020202020204" pitchFamily="34" charset="0"/>
                <a:cs typeface="Arial" panose="020B0604020202020204" pitchFamily="34" charset="0"/>
              </a:rPr>
              <a:t>st</a:t>
            </a:r>
            <a:r>
              <a:rPr lang="en-US" sz="8000" u="sng" dirty="0" smtClean="0">
                <a:solidFill>
                  <a:schemeClr val="tx1"/>
                </a:solidFill>
                <a:latin typeface="Arial" panose="020B0604020202020204" pitchFamily="34" charset="0"/>
                <a:cs typeface="Arial" panose="020B0604020202020204" pitchFamily="34" charset="0"/>
              </a:rPr>
              <a:t> National Workshop</a:t>
            </a:r>
            <a:r>
              <a:rPr lang="en-US" sz="8000" dirty="0" smtClean="0">
                <a:solidFill>
                  <a:schemeClr val="tx1"/>
                </a:solidFill>
                <a:latin typeface="Arial" panose="020B0604020202020204" pitchFamily="34" charset="0"/>
                <a:cs typeface="Arial" panose="020B0604020202020204" pitchFamily="34" charset="0"/>
              </a:rPr>
              <a:t>: Georgia </a:t>
            </a:r>
            <a:r>
              <a:rPr lang="en-US" sz="8000" dirty="0">
                <a:solidFill>
                  <a:schemeClr val="tx1"/>
                </a:solidFill>
                <a:latin typeface="Arial" panose="020B0604020202020204" pitchFamily="34" charset="0"/>
                <a:cs typeface="Arial" panose="020B0604020202020204" pitchFamily="34" charset="0"/>
              </a:rPr>
              <a:t>stakeholders (government, providers, NGOs</a:t>
            </a:r>
            <a:r>
              <a:rPr lang="en-US" sz="8000" dirty="0" smtClean="0">
                <a:solidFill>
                  <a:schemeClr val="tx1"/>
                </a:solidFill>
                <a:latin typeface="Arial" panose="020B0604020202020204" pitchFamily="34" charset="0"/>
                <a:cs typeface="Arial" panose="020B0604020202020204" pitchFamily="34" charset="0"/>
              </a:rPr>
              <a:t>); 	academic </a:t>
            </a:r>
            <a:r>
              <a:rPr lang="en-US" sz="8000" dirty="0">
                <a:solidFill>
                  <a:schemeClr val="tx1"/>
                </a:solidFill>
                <a:latin typeface="Arial" panose="020B0604020202020204" pitchFamily="34" charset="0"/>
                <a:cs typeface="Arial" panose="020B0604020202020204" pitchFamily="34" charset="0"/>
              </a:rPr>
              <a:t>partners (Emory, Bristol</a:t>
            </a:r>
            <a:r>
              <a:rPr lang="en-US" sz="8000" dirty="0" smtClean="0">
                <a:solidFill>
                  <a:schemeClr val="tx1"/>
                </a:solidFill>
                <a:latin typeface="Arial" panose="020B0604020202020204" pitchFamily="34" charset="0"/>
                <a:cs typeface="Arial" panose="020B0604020202020204" pitchFamily="34" charset="0"/>
              </a:rPr>
              <a:t>); </a:t>
            </a:r>
            <a:r>
              <a:rPr lang="en-US" sz="8000" dirty="0">
                <a:solidFill>
                  <a:schemeClr val="tx1"/>
                </a:solidFill>
                <a:latin typeface="Arial" panose="020B0604020202020204" pitchFamily="34" charset="0"/>
                <a:cs typeface="Arial" panose="020B0604020202020204" pitchFamily="34" charset="0"/>
              </a:rPr>
              <a:t>CDC</a:t>
            </a:r>
          </a:p>
          <a:p>
            <a:pPr lvl="2"/>
            <a:r>
              <a:rPr lang="en-US" sz="8000" dirty="0" smtClean="0">
                <a:solidFill>
                  <a:schemeClr val="tx1"/>
                </a:solidFill>
                <a:latin typeface="Arial" panose="020B0604020202020204" pitchFamily="34" charset="0"/>
                <a:cs typeface="Arial" panose="020B0604020202020204" pitchFamily="34" charset="0"/>
              </a:rPr>
              <a:t>Topics: burden/epidemiology</a:t>
            </a:r>
            <a:r>
              <a:rPr lang="en-US" sz="8000" dirty="0">
                <a:solidFill>
                  <a:schemeClr val="tx1"/>
                </a:solidFill>
                <a:latin typeface="Arial" panose="020B0604020202020204" pitchFamily="34" charset="0"/>
                <a:cs typeface="Arial" panose="020B0604020202020204" pitchFamily="34" charset="0"/>
              </a:rPr>
              <a:t>, treatment capacity/access, feasibility of elimination</a:t>
            </a:r>
          </a:p>
          <a:p>
            <a:pPr lvl="1"/>
            <a:r>
              <a:rPr lang="en-US" sz="8000" dirty="0" smtClean="0">
                <a:solidFill>
                  <a:schemeClr val="tx1"/>
                </a:solidFill>
                <a:latin typeface="Arial" panose="020B0604020202020204" pitchFamily="34" charset="0"/>
                <a:cs typeface="Arial" panose="020B0604020202020204" pitchFamily="34" charset="0"/>
              </a:rPr>
              <a:t>Dissemination at </a:t>
            </a:r>
            <a:r>
              <a:rPr lang="en-US" sz="8000" dirty="0">
                <a:solidFill>
                  <a:schemeClr val="tx1"/>
                </a:solidFill>
                <a:latin typeface="Arial" panose="020B0604020202020204" pitchFamily="34" charset="0"/>
                <a:cs typeface="Arial" panose="020B0604020202020204" pitchFamily="34" charset="0"/>
              </a:rPr>
              <a:t>EASL &amp; </a:t>
            </a:r>
            <a:r>
              <a:rPr lang="en-US" sz="8000" dirty="0" smtClean="0">
                <a:solidFill>
                  <a:schemeClr val="tx1"/>
                </a:solidFill>
                <a:latin typeface="Arial" panose="020B0604020202020204" pitchFamily="34" charset="0"/>
                <a:cs typeface="Arial" panose="020B0604020202020204" pitchFamily="34" charset="0"/>
              </a:rPr>
              <a:t>AASLD (side meetings)</a:t>
            </a:r>
            <a:endParaRPr lang="en-US" sz="8000" dirty="0">
              <a:solidFill>
                <a:schemeClr val="tx1"/>
              </a:solidFill>
              <a:latin typeface="Arial" panose="020B0604020202020204" pitchFamily="34" charset="0"/>
              <a:cs typeface="Arial" panose="020B0604020202020204" pitchFamily="34" charset="0"/>
            </a:endParaRPr>
          </a:p>
          <a:p>
            <a:pPr lvl="2"/>
            <a:r>
              <a:rPr lang="en-US" sz="8000" u="sng" dirty="0">
                <a:solidFill>
                  <a:schemeClr val="tx1"/>
                </a:solidFill>
                <a:latin typeface="Arial" panose="020B0604020202020204" pitchFamily="34" charset="0"/>
                <a:cs typeface="Arial" panose="020B0604020202020204" pitchFamily="34" charset="0"/>
              </a:rPr>
              <a:t>Elimination conceptualized</a:t>
            </a:r>
            <a:r>
              <a:rPr lang="en-US" sz="8000" dirty="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serosurvey</a:t>
            </a:r>
            <a:r>
              <a:rPr lang="en-US" sz="8000" dirty="0" smtClean="0">
                <a:solidFill>
                  <a:schemeClr val="tx1"/>
                </a:solidFill>
                <a:latin typeface="Arial" panose="020B0604020202020204" pitchFamily="34" charset="0"/>
                <a:cs typeface="Arial" panose="020B0604020202020204" pitchFamily="34" charset="0"/>
              </a:rPr>
              <a:t> planned</a:t>
            </a:r>
            <a:endParaRPr lang="en-US" sz="8000" dirty="0">
              <a:solidFill>
                <a:schemeClr val="tx1"/>
              </a:solidFill>
              <a:latin typeface="Arial" panose="020B0604020202020204" pitchFamily="34" charset="0"/>
              <a:cs typeface="Arial" panose="020B0604020202020204" pitchFamily="34" charset="0"/>
            </a:endParaRPr>
          </a:p>
          <a:p>
            <a:pPr lvl="2"/>
            <a:r>
              <a:rPr lang="en-US" sz="8000" u="sng" dirty="0" smtClean="0">
                <a:solidFill>
                  <a:schemeClr val="tx1"/>
                </a:solidFill>
                <a:latin typeface="Arial" panose="020B0604020202020204" pitchFamily="34" charset="0"/>
                <a:cs typeface="Arial" panose="020B0604020202020204" pitchFamily="34" charset="0"/>
              </a:rPr>
              <a:t>Partnership </a:t>
            </a:r>
            <a:r>
              <a:rPr lang="en-US" sz="8000" u="sng" dirty="0">
                <a:solidFill>
                  <a:schemeClr val="tx1"/>
                </a:solidFill>
                <a:latin typeface="Arial" panose="020B0604020202020204" pitchFamily="34" charset="0"/>
                <a:cs typeface="Arial" panose="020B0604020202020204" pitchFamily="34" charset="0"/>
              </a:rPr>
              <a:t>established </a:t>
            </a:r>
            <a:r>
              <a:rPr lang="en-US" sz="8000" u="sng" dirty="0" smtClean="0">
                <a:solidFill>
                  <a:schemeClr val="tx1"/>
                </a:solidFill>
                <a:latin typeface="Arial" panose="020B0604020202020204" pitchFamily="34" charset="0"/>
                <a:cs typeface="Arial" panose="020B0604020202020204" pitchFamily="34" charset="0"/>
              </a:rPr>
              <a:t>(Gilead Sciences)</a:t>
            </a:r>
            <a:endParaRPr lang="en-US" sz="8000" u="sng" dirty="0">
              <a:solidFill>
                <a:schemeClr val="tx1"/>
              </a:solidFill>
              <a:latin typeface="Arial" panose="020B0604020202020204" pitchFamily="34" charset="0"/>
              <a:cs typeface="Arial" panose="020B0604020202020204" pitchFamily="34" charset="0"/>
            </a:endParaRPr>
          </a:p>
          <a:p>
            <a:r>
              <a:rPr lang="en-US" sz="8000" dirty="0" smtClean="0">
                <a:solidFill>
                  <a:schemeClr val="tx1"/>
                </a:solidFill>
                <a:latin typeface="Arial" panose="020B0604020202020204" pitchFamily="34" charset="0"/>
                <a:cs typeface="Arial" panose="020B0604020202020204" pitchFamily="34" charset="0"/>
              </a:rPr>
              <a:t>2015 </a:t>
            </a:r>
          </a:p>
          <a:p>
            <a:pPr lvl="1"/>
            <a:r>
              <a:rPr lang="en-US" sz="8000" dirty="0" smtClean="0">
                <a:solidFill>
                  <a:schemeClr val="tx1"/>
                </a:solidFill>
                <a:latin typeface="Arial" panose="020B0604020202020204" pitchFamily="34" charset="0"/>
                <a:cs typeface="Arial" panose="020B0604020202020204" pitchFamily="34" charset="0"/>
              </a:rPr>
              <a:t>Gilead Sciences agree to </a:t>
            </a:r>
            <a:r>
              <a:rPr lang="en-US" sz="8000" u="sng" dirty="0" smtClean="0">
                <a:solidFill>
                  <a:schemeClr val="tx1"/>
                </a:solidFill>
                <a:latin typeface="Arial" panose="020B0604020202020204" pitchFamily="34" charset="0"/>
                <a:cs typeface="Arial" panose="020B0604020202020204" pitchFamily="34" charset="0"/>
              </a:rPr>
              <a:t>donation of drug </a:t>
            </a:r>
            <a:r>
              <a:rPr lang="en-US" sz="8000" dirty="0" smtClean="0">
                <a:solidFill>
                  <a:schemeClr val="tx1"/>
                </a:solidFill>
                <a:latin typeface="Arial" panose="020B0604020202020204" pitchFamily="34" charset="0"/>
                <a:cs typeface="Arial" panose="020B0604020202020204" pitchFamily="34" charset="0"/>
              </a:rPr>
              <a:t>for demonstration project</a:t>
            </a:r>
          </a:p>
          <a:p>
            <a:pPr lvl="1"/>
            <a:r>
              <a:rPr lang="en-US" sz="8000" dirty="0" smtClean="0">
                <a:solidFill>
                  <a:schemeClr val="tx1"/>
                </a:solidFill>
                <a:latin typeface="Arial" panose="020B0604020202020204" pitchFamily="34" charset="0"/>
                <a:cs typeface="Arial" panose="020B0604020202020204" pitchFamily="34" charset="0"/>
              </a:rPr>
              <a:t>Study </a:t>
            </a:r>
            <a:r>
              <a:rPr lang="en-US" sz="8000" dirty="0">
                <a:solidFill>
                  <a:schemeClr val="tx1"/>
                </a:solidFill>
                <a:latin typeface="Arial" panose="020B0604020202020204" pitchFamily="34" charset="0"/>
                <a:cs typeface="Arial" panose="020B0604020202020204" pitchFamily="34" charset="0"/>
              </a:rPr>
              <a:t>tour to Egypt (model program)</a:t>
            </a:r>
          </a:p>
          <a:p>
            <a:pPr lvl="1"/>
            <a:r>
              <a:rPr lang="en-US" sz="8000" dirty="0" smtClean="0">
                <a:solidFill>
                  <a:schemeClr val="tx1"/>
                </a:solidFill>
                <a:latin typeface="Arial" panose="020B0604020202020204" pitchFamily="34" charset="0"/>
                <a:cs typeface="Arial" panose="020B0604020202020204" pitchFamily="34" charset="0"/>
              </a:rPr>
              <a:t>MOH/GS/CDC </a:t>
            </a:r>
            <a:r>
              <a:rPr lang="en-US" sz="8000" dirty="0">
                <a:solidFill>
                  <a:schemeClr val="tx1"/>
                </a:solidFill>
                <a:latin typeface="Arial" panose="020B0604020202020204" pitchFamily="34" charset="0"/>
                <a:cs typeface="Arial" panose="020B0604020202020204" pitchFamily="34" charset="0"/>
              </a:rPr>
              <a:t>plan </a:t>
            </a:r>
            <a:r>
              <a:rPr lang="en-US" sz="8000" dirty="0" smtClean="0">
                <a:solidFill>
                  <a:schemeClr val="tx1"/>
                </a:solidFill>
                <a:latin typeface="Arial" panose="020B0604020202020204" pitchFamily="34" charset="0"/>
                <a:cs typeface="Arial" panose="020B0604020202020204" pitchFamily="34" charset="0"/>
              </a:rPr>
              <a:t>for April Launch </a:t>
            </a:r>
          </a:p>
          <a:p>
            <a:endParaRPr lang="en-US" sz="8000" dirty="0">
              <a:solidFill>
                <a:schemeClr val="tx1"/>
              </a:solidFill>
              <a:latin typeface="Arial" panose="020B0604020202020204" pitchFamily="34" charset="0"/>
              <a:cs typeface="Arial" panose="020B0604020202020204" pitchFamily="34" charset="0"/>
            </a:endParaRPr>
          </a:p>
          <a:p>
            <a:pPr marL="0" indent="0">
              <a:buNone/>
            </a:pPr>
            <a:r>
              <a:rPr lang="en-US" sz="8000" dirty="0" smtClean="0">
                <a:solidFill>
                  <a:schemeClr val="tx1"/>
                </a:solidFill>
                <a:latin typeface="Arial" panose="020B0604020202020204" pitchFamily="34" charset="0"/>
                <a:cs typeface="Arial" panose="020B0604020202020204" pitchFamily="34" charset="0"/>
              </a:rPr>
              <a:t> </a:t>
            </a:r>
          </a:p>
          <a:p>
            <a:endParaRPr lang="en-US" dirty="0">
              <a:solidFill>
                <a:schemeClr val="bg2"/>
              </a:solidFill>
            </a:endParaRPr>
          </a:p>
        </p:txBody>
      </p:sp>
    </p:spTree>
    <p:extLst>
      <p:ext uri="{BB962C8B-B14F-4D97-AF65-F5344CB8AC3E}">
        <p14:creationId xmlns:p14="http://schemas.microsoft.com/office/powerpoint/2010/main" val="2324123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26" y="413774"/>
            <a:ext cx="10096186" cy="1104943"/>
          </a:xfrm>
        </p:spPr>
        <p:txBody>
          <a:bodyPr>
            <a:normAutofit/>
          </a:bodyPr>
          <a:lstStyle/>
          <a:p>
            <a:pPr algn="r"/>
            <a:r>
              <a:rPr lang="en-US" sz="3200" b="1" dirty="0" smtClean="0">
                <a:solidFill>
                  <a:schemeClr val="tx1"/>
                </a:solidFill>
              </a:rPr>
              <a:t>“The </a:t>
            </a:r>
            <a:r>
              <a:rPr lang="en-US" sz="3200" b="1" dirty="0">
                <a:solidFill>
                  <a:schemeClr val="tx1"/>
                </a:solidFill>
              </a:rPr>
              <a:t>best way to get something done is to </a:t>
            </a:r>
            <a:r>
              <a:rPr lang="en-US" sz="3200" b="1" dirty="0" smtClean="0">
                <a:solidFill>
                  <a:schemeClr val="tx1"/>
                </a:solidFill>
              </a:rPr>
              <a:t>begin”                  </a:t>
            </a:r>
            <a:r>
              <a:rPr lang="en-US" sz="2000" b="1" dirty="0" smtClean="0">
                <a:solidFill>
                  <a:schemeClr val="tx1"/>
                </a:solidFill>
              </a:rPr>
              <a:t>~author unknown</a:t>
            </a:r>
            <a:endParaRPr lang="en-US" sz="2000" b="1" dirty="0">
              <a:solidFill>
                <a:schemeClr val="tx1"/>
              </a:solidFill>
            </a:endParaRPr>
          </a:p>
        </p:txBody>
      </p:sp>
      <p:sp>
        <p:nvSpPr>
          <p:cNvPr id="3" name="Content Placeholder 2"/>
          <p:cNvSpPr>
            <a:spLocks noGrp="1"/>
          </p:cNvSpPr>
          <p:nvPr>
            <p:ph idx="1"/>
          </p:nvPr>
        </p:nvSpPr>
        <p:spPr>
          <a:xfrm>
            <a:off x="317395" y="1143927"/>
            <a:ext cx="9574749" cy="3627123"/>
          </a:xfrm>
        </p:spPr>
        <p:txBody>
          <a:bodyPr>
            <a:normAutofit fontScale="92500" lnSpcReduction="10000"/>
          </a:bodyPr>
          <a:lstStyle/>
          <a:p>
            <a:r>
              <a:rPr lang="en-US" sz="2600" dirty="0">
                <a:solidFill>
                  <a:schemeClr val="tx1"/>
                </a:solidFill>
                <a:latin typeface="Arial" panose="020B0604020202020204" pitchFamily="34" charset="0"/>
                <a:cs typeface="Arial" panose="020B0604020202020204" pitchFamily="34" charset="0"/>
              </a:rPr>
              <a:t>Treatment was </a:t>
            </a:r>
            <a:r>
              <a:rPr lang="en-US" sz="2600" dirty="0" smtClean="0">
                <a:solidFill>
                  <a:schemeClr val="tx1"/>
                </a:solidFill>
                <a:latin typeface="Arial" panose="020B0604020202020204" pitchFamily="34" charset="0"/>
                <a:cs typeface="Arial" panose="020B0604020202020204" pitchFamily="34" charset="0"/>
              </a:rPr>
              <a:t>catalyst for elimination program</a:t>
            </a:r>
            <a:endParaRPr lang="en-US" sz="2600" dirty="0">
              <a:solidFill>
                <a:schemeClr val="tx1"/>
              </a:solidFill>
              <a:latin typeface="Arial" panose="020B0604020202020204" pitchFamily="34" charset="0"/>
              <a:cs typeface="Arial" panose="020B0604020202020204" pitchFamily="34" charset="0"/>
            </a:endParaRPr>
          </a:p>
          <a:p>
            <a:pPr lvl="1"/>
            <a:r>
              <a:rPr lang="en-US" sz="2600" dirty="0">
                <a:solidFill>
                  <a:schemeClr val="tx1"/>
                </a:solidFill>
                <a:latin typeface="Arial" panose="020B0604020202020204" pitchFamily="34" charset="0"/>
                <a:cs typeface="Arial" panose="020B0604020202020204" pitchFamily="34" charset="0"/>
              </a:rPr>
              <a:t>Wildly </a:t>
            </a:r>
            <a:r>
              <a:rPr lang="en-US" sz="2600" dirty="0" smtClean="0">
                <a:solidFill>
                  <a:schemeClr val="tx1"/>
                </a:solidFill>
                <a:latin typeface="Arial" panose="020B0604020202020204" pitchFamily="34" charset="0"/>
                <a:cs typeface="Arial" panose="020B0604020202020204" pitchFamily="34" charset="0"/>
              </a:rPr>
              <a:t>popular: </a:t>
            </a:r>
            <a:r>
              <a:rPr lang="en-US" sz="2600" dirty="0">
                <a:solidFill>
                  <a:schemeClr val="tx1"/>
                </a:solidFill>
                <a:latin typeface="Arial" panose="020B0604020202020204" pitchFamily="34" charset="0"/>
                <a:cs typeface="Arial" panose="020B0604020202020204" pitchFamily="34" charset="0"/>
              </a:rPr>
              <a:t>“every family </a:t>
            </a:r>
            <a:r>
              <a:rPr lang="en-US" sz="2600" dirty="0" smtClean="0">
                <a:solidFill>
                  <a:schemeClr val="tx1"/>
                </a:solidFill>
                <a:latin typeface="Arial" panose="020B0604020202020204" pitchFamily="34" charset="0"/>
                <a:cs typeface="Arial" panose="020B0604020202020204" pitchFamily="34" charset="0"/>
              </a:rPr>
              <a:t>affected”</a:t>
            </a:r>
          </a:p>
          <a:p>
            <a:pPr lvl="1"/>
            <a:r>
              <a:rPr lang="en-US" sz="2600" dirty="0" smtClean="0">
                <a:solidFill>
                  <a:schemeClr val="tx1"/>
                </a:solidFill>
                <a:latin typeface="Arial" panose="020B0604020202020204" pitchFamily="34" charset="0"/>
                <a:cs typeface="Arial" panose="020B0604020202020204" pitchFamily="34" charset="0"/>
              </a:rPr>
              <a:t>Most with severe liver disease and could not afford treatment </a:t>
            </a:r>
            <a:endParaRPr lang="en-US" sz="2600" dirty="0">
              <a:solidFill>
                <a:schemeClr val="tx1"/>
              </a:solidFill>
              <a:latin typeface="Arial" panose="020B0604020202020204" pitchFamily="34" charset="0"/>
              <a:cs typeface="Arial" panose="020B0604020202020204" pitchFamily="34" charset="0"/>
            </a:endParaRPr>
          </a:p>
          <a:p>
            <a:endParaRPr lang="en-US" sz="2600" dirty="0" smtClean="0">
              <a:solidFill>
                <a:schemeClr val="tx1"/>
              </a:solidFill>
              <a:latin typeface="Arial" panose="020B0604020202020204" pitchFamily="34" charset="0"/>
              <a:cs typeface="Arial" panose="020B0604020202020204" pitchFamily="34" charset="0"/>
            </a:endParaRPr>
          </a:p>
          <a:p>
            <a:r>
              <a:rPr lang="en-US" sz="2600" dirty="0" smtClean="0">
                <a:solidFill>
                  <a:schemeClr val="tx1"/>
                </a:solidFill>
                <a:latin typeface="Arial" panose="020B0604020202020204" pitchFamily="34" charset="0"/>
                <a:cs typeface="Arial" panose="020B0604020202020204" pitchFamily="34" charset="0"/>
              </a:rPr>
              <a:t>Launch April </a:t>
            </a:r>
            <a:r>
              <a:rPr lang="en-US" sz="2600" dirty="0" smtClean="0">
                <a:solidFill>
                  <a:schemeClr val="tx1"/>
                </a:solidFill>
                <a:latin typeface="Arial" panose="020B0604020202020204" pitchFamily="34" charset="0"/>
                <a:cs typeface="Arial" panose="020B0604020202020204" pitchFamily="34" charset="0"/>
              </a:rPr>
              <a:t>2015 planned </a:t>
            </a:r>
            <a:r>
              <a:rPr lang="en-US" sz="2600" i="1" u="sng" dirty="0" smtClean="0">
                <a:solidFill>
                  <a:schemeClr val="tx1"/>
                </a:solidFill>
                <a:latin typeface="Arial" panose="020B0604020202020204" pitchFamily="34" charset="0"/>
                <a:cs typeface="Arial" panose="020B0604020202020204" pitchFamily="34" charset="0"/>
              </a:rPr>
              <a:t>prior to:</a:t>
            </a:r>
          </a:p>
          <a:p>
            <a:pPr lvl="1"/>
            <a:r>
              <a:rPr lang="en-US" sz="2600" dirty="0" smtClean="0">
                <a:solidFill>
                  <a:schemeClr val="tx1"/>
                </a:solidFill>
                <a:latin typeface="Arial" panose="020B0604020202020204" pitchFamily="34" charset="0"/>
                <a:cs typeface="Arial" panose="020B0604020202020204" pitchFamily="34" charset="0"/>
              </a:rPr>
              <a:t>Elimination Goals established/vetted</a:t>
            </a:r>
          </a:p>
          <a:p>
            <a:pPr lvl="1"/>
            <a:r>
              <a:rPr lang="en-US" sz="2600" dirty="0" smtClean="0">
                <a:solidFill>
                  <a:schemeClr val="tx1"/>
                </a:solidFill>
                <a:latin typeface="Arial" panose="020B0604020202020204" pitchFamily="34" charset="0"/>
                <a:cs typeface="Arial" panose="020B0604020202020204" pitchFamily="34" charset="0"/>
              </a:rPr>
              <a:t>HCV burden and epidemiology defined</a:t>
            </a:r>
          </a:p>
          <a:p>
            <a:pPr lvl="1"/>
            <a:r>
              <a:rPr lang="en-US" sz="2600" dirty="0" smtClean="0">
                <a:solidFill>
                  <a:schemeClr val="tx1"/>
                </a:solidFill>
                <a:latin typeface="Arial" panose="020B0604020202020204" pitchFamily="34" charset="0"/>
                <a:cs typeface="Arial" panose="020B0604020202020204" pitchFamily="34" charset="0"/>
              </a:rPr>
              <a:t>Elimination </a:t>
            </a:r>
            <a:r>
              <a:rPr lang="en-US" sz="2600" dirty="0">
                <a:solidFill>
                  <a:schemeClr val="tx1"/>
                </a:solidFill>
                <a:latin typeface="Arial" panose="020B0604020202020204" pitchFamily="34" charset="0"/>
                <a:cs typeface="Arial" panose="020B0604020202020204" pitchFamily="34" charset="0"/>
              </a:rPr>
              <a:t>Plan </a:t>
            </a:r>
            <a:r>
              <a:rPr lang="en-US" sz="2600" dirty="0" smtClean="0">
                <a:solidFill>
                  <a:schemeClr val="tx1"/>
                </a:solidFill>
                <a:latin typeface="Arial" panose="020B0604020202020204" pitchFamily="34" charset="0"/>
                <a:cs typeface="Arial" panose="020B0604020202020204" pitchFamily="34" charset="0"/>
              </a:rPr>
              <a:t>drafted</a:t>
            </a:r>
          </a:p>
          <a:p>
            <a:pPr lvl="1"/>
            <a:r>
              <a:rPr lang="en-US" sz="2600" dirty="0" smtClean="0">
                <a:solidFill>
                  <a:schemeClr val="tx1"/>
                </a:solidFill>
                <a:latin typeface="Arial" panose="020B0604020202020204" pitchFamily="34" charset="0"/>
                <a:cs typeface="Arial" panose="020B0604020202020204" pitchFamily="34" charset="0"/>
              </a:rPr>
              <a:t>Resources identified </a:t>
            </a:r>
            <a:endParaRPr lang="en-US" sz="2600" dirty="0">
              <a:solidFill>
                <a:schemeClr val="tx1"/>
              </a:solidFill>
              <a:latin typeface="Arial" panose="020B0604020202020204" pitchFamily="34" charset="0"/>
              <a:cs typeface="Arial" panose="020B0604020202020204" pitchFamily="34" charset="0"/>
            </a:endParaRPr>
          </a:p>
          <a:p>
            <a:pPr lvl="1"/>
            <a:endParaRPr lang="en-US" dirty="0"/>
          </a:p>
        </p:txBody>
      </p:sp>
    </p:spTree>
    <p:extLst>
      <p:ext uri="{BB962C8B-B14F-4D97-AF65-F5344CB8AC3E}">
        <p14:creationId xmlns:p14="http://schemas.microsoft.com/office/powerpoint/2010/main" val="367659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529" y="667929"/>
            <a:ext cx="7622117" cy="428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1"/>
          <p:cNvSpPr>
            <a:spLocks noGrp="1"/>
          </p:cNvSpPr>
          <p:nvPr>
            <p:ph type="title"/>
          </p:nvPr>
        </p:nvSpPr>
        <p:spPr>
          <a:xfrm>
            <a:off x="1794549" y="194523"/>
            <a:ext cx="6574076" cy="473406"/>
          </a:xfrm>
        </p:spPr>
        <p:txBody>
          <a:bodyPr>
            <a:normAutofit fontScale="90000"/>
          </a:bodyPr>
          <a:lstStyle/>
          <a:p>
            <a:pPr algn="ctr"/>
            <a:r>
              <a:rPr lang="en-US" altLang="en-US" sz="3001" b="1" dirty="0"/>
              <a:t> </a:t>
            </a:r>
            <a:r>
              <a:rPr lang="en-US" altLang="en-US" sz="3001" b="1" dirty="0" smtClean="0"/>
              <a:t>Tbilisi, 21 </a:t>
            </a:r>
            <a:r>
              <a:rPr lang="en-US" altLang="en-US" sz="3001" b="1" dirty="0"/>
              <a:t>April 2015</a:t>
            </a:r>
            <a:r>
              <a:rPr lang="en-US" altLang="en-US" b="1" dirty="0" smtClean="0"/>
              <a:t/>
            </a:r>
            <a:br>
              <a:rPr lang="en-US" altLang="en-US" b="1" dirty="0" smtClean="0"/>
            </a:br>
            <a:endParaRPr lang="en-US" altLang="en-US" b="1" dirty="0" smtClean="0"/>
          </a:p>
        </p:txBody>
      </p:sp>
      <p:sp>
        <p:nvSpPr>
          <p:cNvPr id="3" name="Content Placeholder 2"/>
          <p:cNvSpPr>
            <a:spLocks noGrp="1"/>
          </p:cNvSpPr>
          <p:nvPr>
            <p:ph idx="1"/>
          </p:nvPr>
        </p:nvSpPr>
        <p:spPr>
          <a:xfrm>
            <a:off x="1270529" y="1187979"/>
            <a:ext cx="7622117" cy="3519274"/>
          </a:xfrm>
        </p:spPr>
        <p:txBody>
          <a:bodyPr>
            <a:normAutofit/>
          </a:bodyPr>
          <a:lstStyle/>
          <a:p>
            <a:pPr marL="0" indent="0" algn="ctr">
              <a:buNone/>
            </a:pPr>
            <a:endParaRPr lang="ka-GE" altLang="en-US" sz="2501" b="1" dirty="0">
              <a:solidFill>
                <a:schemeClr val="bg1"/>
              </a:solidFill>
            </a:endParaRPr>
          </a:p>
          <a:p>
            <a:pPr marL="0" indent="0" algn="ctr">
              <a:buNone/>
            </a:pPr>
            <a:endParaRPr lang="ka-GE" altLang="en-US" sz="2501" b="1" dirty="0">
              <a:solidFill>
                <a:schemeClr val="bg1"/>
              </a:solidFill>
            </a:endParaRPr>
          </a:p>
          <a:p>
            <a:pPr marL="0" indent="0" algn="ctr">
              <a:buNone/>
            </a:pPr>
            <a:endParaRPr lang="ka-GE" altLang="en-US" sz="2501" b="1" dirty="0">
              <a:solidFill>
                <a:schemeClr val="bg1"/>
              </a:solidFill>
            </a:endParaRPr>
          </a:p>
          <a:p>
            <a:pPr marL="0" indent="0" algn="ctr">
              <a:buNone/>
            </a:pPr>
            <a:endParaRPr lang="en-US" altLang="en-US" sz="2501" b="1" dirty="0">
              <a:solidFill>
                <a:schemeClr val="bg1"/>
              </a:solidFill>
            </a:endParaRPr>
          </a:p>
          <a:p>
            <a:pPr marL="0" indent="0" algn="ctr">
              <a:buNone/>
            </a:pPr>
            <a:r>
              <a:rPr lang="en-US" altLang="en-US" sz="3376" b="1" i="1" dirty="0" smtClean="0">
                <a:solidFill>
                  <a:schemeClr val="bg1"/>
                </a:solidFill>
              </a:rPr>
              <a:t>Georgia </a:t>
            </a:r>
            <a:r>
              <a:rPr lang="en-US" altLang="en-US" sz="3376" b="1" i="1" dirty="0">
                <a:solidFill>
                  <a:schemeClr val="bg1"/>
                </a:solidFill>
              </a:rPr>
              <a:t>Hepatitis C Elimination </a:t>
            </a:r>
            <a:r>
              <a:rPr lang="en-US" altLang="en-US" sz="3376" b="1" i="1" dirty="0" smtClean="0">
                <a:solidFill>
                  <a:schemeClr val="bg1"/>
                </a:solidFill>
              </a:rPr>
              <a:t>Program Launched!</a:t>
            </a:r>
            <a:endParaRPr lang="en-US" altLang="en-US" sz="3376" b="1" i="1" dirty="0">
              <a:solidFill>
                <a:schemeClr val="bg1"/>
              </a:solidFill>
            </a:endParaRPr>
          </a:p>
        </p:txBody>
      </p:sp>
    </p:spTree>
    <p:extLst>
      <p:ext uri="{BB962C8B-B14F-4D97-AF65-F5344CB8AC3E}">
        <p14:creationId xmlns:p14="http://schemas.microsoft.com/office/powerpoint/2010/main" val="28801743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par>
                          <p:cTn id="10" fill="hold" nodeType="afterGroup">
                            <p:stCondLst>
                              <p:cond delay="3000"/>
                            </p:stCondLst>
                            <p:childTnLst>
                              <p:par>
                                <p:cTn id="11" presetID="53" presetClass="entr" presetSubtype="16" fill="hold" grpId="0"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586" y="521917"/>
            <a:ext cx="6922234" cy="528799"/>
          </a:xfrm>
        </p:spPr>
        <p:txBody>
          <a:bodyPr>
            <a:normAutofit/>
          </a:bodyPr>
          <a:lstStyle/>
          <a:p>
            <a:r>
              <a:rPr lang="en-US" sz="2800" b="1" dirty="0" smtClean="0">
                <a:solidFill>
                  <a:schemeClr val="tx1"/>
                </a:solidFill>
              </a:rPr>
              <a:t>Priority </a:t>
            </a:r>
            <a:r>
              <a:rPr lang="en-US" sz="2800" b="1" dirty="0">
                <a:solidFill>
                  <a:schemeClr val="tx1"/>
                </a:solidFill>
              </a:rPr>
              <a:t>Activities </a:t>
            </a:r>
            <a:r>
              <a:rPr lang="en-US" sz="2800" b="1" dirty="0" smtClean="0">
                <a:solidFill>
                  <a:schemeClr val="tx1"/>
                </a:solidFill>
              </a:rPr>
              <a:t>2015 - 2016 </a:t>
            </a:r>
            <a:endParaRPr lang="en-US" sz="2800" b="1" dirty="0">
              <a:solidFill>
                <a:schemeClr val="tx1"/>
              </a:solidFill>
            </a:endParaRPr>
          </a:p>
        </p:txBody>
      </p:sp>
      <p:sp>
        <p:nvSpPr>
          <p:cNvPr id="3" name="Content Placeholder 2"/>
          <p:cNvSpPr>
            <a:spLocks noGrp="1"/>
          </p:cNvSpPr>
          <p:nvPr>
            <p:ph idx="1"/>
          </p:nvPr>
        </p:nvSpPr>
        <p:spPr>
          <a:xfrm>
            <a:off x="400523" y="1244814"/>
            <a:ext cx="9446280" cy="4192164"/>
          </a:xfrm>
        </p:spPr>
        <p:txBody>
          <a:bodyPr>
            <a:normAutofit fontScale="25000" lnSpcReduction="20000"/>
          </a:bodyPr>
          <a:lstStyle/>
          <a:p>
            <a:r>
              <a:rPr lang="en-US" sz="9600" dirty="0">
                <a:solidFill>
                  <a:schemeClr val="tx1"/>
                </a:solidFill>
                <a:latin typeface="Arial" panose="020B0604020202020204" pitchFamily="34" charset="0"/>
                <a:cs typeface="Arial" panose="020B0604020202020204" pitchFamily="34" charset="0"/>
              </a:rPr>
              <a:t>Ensure </a:t>
            </a:r>
            <a:r>
              <a:rPr lang="en-US" sz="9600" dirty="0" smtClean="0">
                <a:solidFill>
                  <a:schemeClr val="tx1"/>
                </a:solidFill>
                <a:latin typeface="Arial" panose="020B0604020202020204" pitchFamily="34" charset="0"/>
                <a:cs typeface="Arial" panose="020B0604020202020204" pitchFamily="34" charset="0"/>
              </a:rPr>
              <a:t>treatment </a:t>
            </a:r>
            <a:r>
              <a:rPr lang="en-US" sz="9600" dirty="0">
                <a:solidFill>
                  <a:schemeClr val="tx1"/>
                </a:solidFill>
                <a:latin typeface="Arial" panose="020B0604020202020204" pitchFamily="34" charset="0"/>
                <a:cs typeface="Arial" panose="020B0604020202020204" pitchFamily="34" charset="0"/>
              </a:rPr>
              <a:t>and </a:t>
            </a:r>
            <a:r>
              <a:rPr lang="en-US" sz="9600" dirty="0" smtClean="0">
                <a:solidFill>
                  <a:schemeClr val="tx1"/>
                </a:solidFill>
                <a:latin typeface="Arial" panose="020B0604020202020204" pitchFamily="34" charset="0"/>
                <a:cs typeface="Arial" panose="020B0604020202020204" pitchFamily="34" charset="0"/>
              </a:rPr>
              <a:t>laboratory capacity and </a:t>
            </a:r>
            <a:r>
              <a:rPr lang="en-US" sz="9600" dirty="0" smtClean="0">
                <a:solidFill>
                  <a:schemeClr val="tx1"/>
                </a:solidFill>
                <a:latin typeface="Arial" panose="020B0604020202020204" pitchFamily="34" charset="0"/>
                <a:cs typeface="Arial" panose="020B0604020202020204" pitchFamily="34" charset="0"/>
              </a:rPr>
              <a:t>quality prior</a:t>
            </a:r>
            <a:endParaRPr lang="en-US" sz="9600" dirty="0" smtClean="0">
              <a:solidFill>
                <a:schemeClr val="tx1"/>
              </a:solidFill>
              <a:latin typeface="Arial" panose="020B0604020202020204" pitchFamily="34" charset="0"/>
              <a:cs typeface="Arial" panose="020B0604020202020204" pitchFamily="34" charset="0"/>
            </a:endParaRPr>
          </a:p>
          <a:p>
            <a:r>
              <a:rPr lang="en-US" sz="9600" dirty="0" smtClean="0">
                <a:solidFill>
                  <a:schemeClr val="tx1"/>
                </a:solidFill>
                <a:latin typeface="Arial" panose="020B0604020202020204" pitchFamily="34" charset="0"/>
                <a:cs typeface="Arial" panose="020B0604020202020204" pitchFamily="34" charset="0"/>
              </a:rPr>
              <a:t>Treatment database (STOP-C)</a:t>
            </a:r>
          </a:p>
          <a:p>
            <a:r>
              <a:rPr lang="en-US" sz="9600" dirty="0" smtClean="0">
                <a:solidFill>
                  <a:schemeClr val="tx1"/>
                </a:solidFill>
                <a:latin typeface="Arial" panose="020B0604020202020204" pitchFamily="34" charset="0"/>
                <a:cs typeface="Arial" panose="020B0604020202020204" pitchFamily="34" charset="0"/>
              </a:rPr>
              <a:t>National </a:t>
            </a:r>
            <a:r>
              <a:rPr lang="en-US" sz="9600" dirty="0" err="1">
                <a:solidFill>
                  <a:schemeClr val="tx1"/>
                </a:solidFill>
                <a:latin typeface="Arial" panose="020B0604020202020204" pitchFamily="34" charset="0"/>
                <a:cs typeface="Arial" panose="020B0604020202020204" pitchFamily="34" charset="0"/>
              </a:rPr>
              <a:t>s</a:t>
            </a:r>
            <a:r>
              <a:rPr lang="en-US" sz="9600" dirty="0" err="1" smtClean="0">
                <a:solidFill>
                  <a:schemeClr val="tx1"/>
                </a:solidFill>
                <a:latin typeface="Arial" panose="020B0604020202020204" pitchFamily="34" charset="0"/>
                <a:cs typeface="Arial" panose="020B0604020202020204" pitchFamily="34" charset="0"/>
              </a:rPr>
              <a:t>eroprevalence</a:t>
            </a:r>
            <a:r>
              <a:rPr lang="en-US" sz="9600" dirty="0" smtClean="0">
                <a:solidFill>
                  <a:schemeClr val="tx1"/>
                </a:solidFill>
                <a:latin typeface="Arial" panose="020B0604020202020204" pitchFamily="34" charset="0"/>
                <a:cs typeface="Arial" panose="020B0604020202020204" pitchFamily="34" charset="0"/>
              </a:rPr>
              <a:t> survey</a:t>
            </a:r>
          </a:p>
          <a:p>
            <a:pPr lvl="1"/>
            <a:r>
              <a:rPr lang="en-US" sz="9600" dirty="0" smtClean="0">
                <a:solidFill>
                  <a:schemeClr val="tx1"/>
                </a:solidFill>
                <a:latin typeface="Arial" panose="020B0604020202020204" pitchFamily="34" charset="0"/>
                <a:cs typeface="Arial" panose="020B0604020202020204" pitchFamily="34" charset="0"/>
              </a:rPr>
              <a:t> Burden (national/local), </a:t>
            </a:r>
            <a:r>
              <a:rPr lang="en-US" sz="9600" dirty="0">
                <a:solidFill>
                  <a:schemeClr val="tx1"/>
                </a:solidFill>
                <a:latin typeface="Arial" panose="020B0604020202020204" pitchFamily="34" charset="0"/>
                <a:cs typeface="Arial" panose="020B0604020202020204" pitchFamily="34" charset="0"/>
              </a:rPr>
              <a:t>identify risk </a:t>
            </a:r>
            <a:r>
              <a:rPr lang="en-US" sz="9600" dirty="0" smtClean="0">
                <a:solidFill>
                  <a:schemeClr val="tx1"/>
                </a:solidFill>
                <a:latin typeface="Arial" panose="020B0604020202020204" pitchFamily="34" charset="0"/>
                <a:cs typeface="Arial" panose="020B0604020202020204" pitchFamily="34" charset="0"/>
              </a:rPr>
              <a:t>factors/groups, </a:t>
            </a:r>
          </a:p>
          <a:p>
            <a:r>
              <a:rPr lang="en-US" sz="9600" dirty="0">
                <a:solidFill>
                  <a:schemeClr val="tx1"/>
                </a:solidFill>
                <a:latin typeface="Arial" panose="020B0604020202020204" pitchFamily="34" charset="0"/>
                <a:cs typeface="Arial" panose="020B0604020202020204" pitchFamily="34" charset="0"/>
              </a:rPr>
              <a:t>Develop 5 year Elimination Plan </a:t>
            </a:r>
            <a:endParaRPr lang="en-US" sz="9600" dirty="0" smtClean="0">
              <a:solidFill>
                <a:schemeClr val="tx1"/>
              </a:solidFill>
              <a:latin typeface="Arial" panose="020B0604020202020204" pitchFamily="34" charset="0"/>
              <a:cs typeface="Arial" panose="020B0604020202020204" pitchFamily="34" charset="0"/>
            </a:endParaRPr>
          </a:p>
          <a:p>
            <a:r>
              <a:rPr lang="en-US" sz="9600" dirty="0" smtClean="0">
                <a:solidFill>
                  <a:schemeClr val="tx1"/>
                </a:solidFill>
                <a:latin typeface="Arial" panose="020B0604020202020204" pitchFamily="34" charset="0"/>
                <a:cs typeface="Arial" panose="020B0604020202020204" pitchFamily="34" charset="0"/>
              </a:rPr>
              <a:t>Establishment of Monitoring and </a:t>
            </a:r>
            <a:r>
              <a:rPr lang="en-US" sz="9600" dirty="0" smtClean="0">
                <a:solidFill>
                  <a:schemeClr val="tx1"/>
                </a:solidFill>
                <a:latin typeface="Arial" panose="020B0604020202020204" pitchFamily="34" charset="0"/>
                <a:cs typeface="Arial" panose="020B0604020202020204" pitchFamily="34" charset="0"/>
              </a:rPr>
              <a:t>Evaluation</a:t>
            </a:r>
            <a:endParaRPr lang="en-US" sz="9600" dirty="0" smtClean="0">
              <a:solidFill>
                <a:schemeClr val="tx1"/>
              </a:solidFill>
              <a:latin typeface="Arial" panose="020B0604020202020204" pitchFamily="34" charset="0"/>
              <a:cs typeface="Arial" panose="020B0604020202020204" pitchFamily="34" charset="0"/>
            </a:endParaRPr>
          </a:p>
          <a:p>
            <a:r>
              <a:rPr lang="en-US" sz="9600" dirty="0" smtClean="0">
                <a:solidFill>
                  <a:schemeClr val="tx1"/>
                </a:solidFill>
                <a:latin typeface="Arial" panose="020B0604020202020204" pitchFamily="34" charset="0"/>
                <a:cs typeface="Arial" panose="020B0604020202020204" pitchFamily="34" charset="0"/>
              </a:rPr>
              <a:t>Establish external Technical Advisory Group (TAG)</a:t>
            </a:r>
            <a:endParaRPr lang="en-US" sz="9600" dirty="0">
              <a:solidFill>
                <a:schemeClr val="tx1"/>
              </a:solidFill>
              <a:latin typeface="Arial" panose="020B0604020202020204" pitchFamily="34" charset="0"/>
              <a:cs typeface="Arial" panose="020B0604020202020204" pitchFamily="34" charset="0"/>
            </a:endParaRPr>
          </a:p>
          <a:p>
            <a:endParaRPr lang="en-US" sz="9600" dirty="0" smtClean="0">
              <a:solidFill>
                <a:schemeClr val="tx1"/>
              </a:solidFill>
              <a:latin typeface="Arial" panose="020B0604020202020204" pitchFamily="34" charset="0"/>
              <a:cs typeface="Arial" panose="020B0604020202020204" pitchFamily="34" charset="0"/>
            </a:endParaRPr>
          </a:p>
          <a:p>
            <a:pPr marL="0" indent="0">
              <a:buNone/>
            </a:pPr>
            <a:endParaRPr lang="en-US" sz="8445" dirty="0" smtClean="0">
              <a:solidFill>
                <a:schemeClr val="tx1"/>
              </a:solidFill>
              <a:latin typeface="Arial" panose="020B0604020202020204" pitchFamily="34" charset="0"/>
              <a:cs typeface="Arial" panose="020B0604020202020204" pitchFamily="34" charset="0"/>
            </a:endParaRPr>
          </a:p>
          <a:p>
            <a:endParaRPr lang="en-US" sz="8000" dirty="0">
              <a:solidFill>
                <a:schemeClr val="tx1"/>
              </a:solidFill>
              <a:latin typeface="Arial" panose="020B0604020202020204" pitchFamily="34" charset="0"/>
              <a:cs typeface="Arial" panose="020B0604020202020204" pitchFamily="34" charset="0"/>
            </a:endParaRPr>
          </a:p>
          <a:p>
            <a:pPr lvl="1"/>
            <a:endParaRPr lang="en-US" dirty="0">
              <a:solidFill>
                <a:schemeClr val="bg2"/>
              </a:solidFill>
            </a:endParaRPr>
          </a:p>
          <a:p>
            <a:endParaRPr lang="en-US" dirty="0" smtClean="0">
              <a:solidFill>
                <a:schemeClr val="bg2"/>
              </a:solidFill>
            </a:endParaRPr>
          </a:p>
          <a:p>
            <a:endParaRPr lang="en-US" dirty="0">
              <a:solidFill>
                <a:schemeClr val="bg2"/>
              </a:solidFill>
            </a:endParaRPr>
          </a:p>
          <a:p>
            <a:pPr marL="0" indent="0">
              <a:buNone/>
            </a:pPr>
            <a:r>
              <a:rPr lang="en-US" dirty="0" smtClean="0">
                <a:solidFill>
                  <a:schemeClr val="bg2"/>
                </a:solidFill>
              </a:rPr>
              <a:t> </a:t>
            </a:r>
          </a:p>
          <a:p>
            <a:endParaRPr lang="en-US" dirty="0">
              <a:solidFill>
                <a:schemeClr val="bg2"/>
              </a:solidFill>
            </a:endParaRPr>
          </a:p>
        </p:txBody>
      </p:sp>
    </p:spTree>
    <p:extLst>
      <p:ext uri="{BB962C8B-B14F-4D97-AF65-F5344CB8AC3E}">
        <p14:creationId xmlns:p14="http://schemas.microsoft.com/office/powerpoint/2010/main" val="1239338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753" y="113935"/>
            <a:ext cx="3277889" cy="1333871"/>
          </a:xfrm>
        </p:spPr>
        <p:txBody>
          <a:bodyPr>
            <a:normAutofit/>
          </a:bodyPr>
          <a:lstStyle/>
          <a:p>
            <a:r>
              <a:rPr lang="en-US" sz="2400" dirty="0" smtClean="0">
                <a:solidFill>
                  <a:schemeClr val="tx1"/>
                </a:solidFill>
                <a:latin typeface="Arial" panose="020B0604020202020204" pitchFamily="34" charset="0"/>
                <a:cs typeface="Arial" panose="020B0604020202020204" pitchFamily="34" charset="0"/>
              </a:rPr>
              <a:t>Elimination Plan Strategies*</a:t>
            </a:r>
            <a:endParaRPr lang="en-US" sz="2400" dirty="0">
              <a:solidFill>
                <a:schemeClr val="tx1"/>
              </a:solidFill>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10506" b="10506"/>
          <a:stretch>
            <a:fillRect/>
          </a:stretch>
        </p:blipFill>
        <p:spPr/>
      </p:pic>
      <p:sp>
        <p:nvSpPr>
          <p:cNvPr id="7" name="Text Placeholder 6"/>
          <p:cNvSpPr>
            <a:spLocks noGrp="1"/>
          </p:cNvSpPr>
          <p:nvPr>
            <p:ph type="body" sz="half" idx="2"/>
          </p:nvPr>
        </p:nvSpPr>
        <p:spPr>
          <a:xfrm>
            <a:off x="700042" y="1579792"/>
            <a:ext cx="3277889" cy="3177206"/>
          </a:xfrm>
        </p:spPr>
        <p:txBody>
          <a:bodyPr>
            <a:normAutofit fontScale="92500" lnSpcReduction="20000"/>
          </a:bodyPr>
          <a:lstStyle/>
          <a:p>
            <a:pPr marL="285750" indent="-285750">
              <a:buFont typeface="Arial" panose="020B0604020202020204" pitchFamily="34" charset="0"/>
              <a:buChar char="•"/>
            </a:pPr>
            <a:r>
              <a:rPr lang="en-US" dirty="0" smtClean="0">
                <a:solidFill>
                  <a:srgbClr val="FF0000"/>
                </a:solidFill>
              </a:rPr>
              <a:t>Advocacy, awareness, partnerships</a:t>
            </a:r>
          </a:p>
          <a:p>
            <a:pPr marL="285750" indent="-285750">
              <a:buFont typeface="Arial" panose="020B0604020202020204" pitchFamily="34" charset="0"/>
              <a:buChar char="•"/>
            </a:pPr>
            <a:r>
              <a:rPr lang="en-US" dirty="0" smtClean="0">
                <a:solidFill>
                  <a:schemeClr val="tx1"/>
                </a:solidFill>
              </a:rPr>
              <a:t>Prevention</a:t>
            </a:r>
          </a:p>
          <a:p>
            <a:pPr marL="793915" lvl="1" indent="-285750">
              <a:buFont typeface="Arial" panose="020B0604020202020204" pitchFamily="34" charset="0"/>
              <a:buChar char="•"/>
            </a:pPr>
            <a:r>
              <a:rPr lang="en-US" dirty="0" smtClean="0">
                <a:solidFill>
                  <a:srgbClr val="FF0000"/>
                </a:solidFill>
              </a:rPr>
              <a:t>Harm reduction</a:t>
            </a:r>
          </a:p>
          <a:p>
            <a:pPr marL="793915" lvl="1" indent="-285750">
              <a:buFont typeface="Arial" panose="020B0604020202020204" pitchFamily="34" charset="0"/>
              <a:buChar char="•"/>
            </a:pPr>
            <a:r>
              <a:rPr lang="en-US" dirty="0" smtClean="0">
                <a:solidFill>
                  <a:schemeClr val="tx1"/>
                </a:solidFill>
              </a:rPr>
              <a:t>Infection control</a:t>
            </a:r>
          </a:p>
          <a:p>
            <a:pPr marL="793915" lvl="1" indent="-285750">
              <a:buFont typeface="Arial" panose="020B0604020202020204" pitchFamily="34" charset="0"/>
              <a:buChar char="•"/>
            </a:pPr>
            <a:r>
              <a:rPr lang="en-US" dirty="0" smtClean="0">
                <a:solidFill>
                  <a:schemeClr val="tx1"/>
                </a:solidFill>
              </a:rPr>
              <a:t>Blood safety</a:t>
            </a:r>
          </a:p>
          <a:p>
            <a:pPr marL="285750" indent="-285750">
              <a:buFont typeface="Arial" panose="020B0604020202020204" pitchFamily="34" charset="0"/>
              <a:buChar char="•"/>
            </a:pPr>
            <a:r>
              <a:rPr lang="en-US" dirty="0" smtClean="0">
                <a:solidFill>
                  <a:schemeClr val="tx1"/>
                </a:solidFill>
              </a:rPr>
              <a:t>Identify infected</a:t>
            </a:r>
          </a:p>
          <a:p>
            <a:pPr marL="285750" indent="-285750">
              <a:buFont typeface="Arial" panose="020B0604020202020204" pitchFamily="34" charset="0"/>
              <a:buChar char="•"/>
            </a:pPr>
            <a:r>
              <a:rPr lang="en-US" dirty="0" smtClean="0">
                <a:solidFill>
                  <a:srgbClr val="FF0000"/>
                </a:solidFill>
              </a:rPr>
              <a:t>Laboratory diagnostics</a:t>
            </a:r>
          </a:p>
          <a:p>
            <a:pPr marL="285750" indent="-285750">
              <a:buFont typeface="Arial" panose="020B0604020202020204" pitchFamily="34" charset="0"/>
              <a:buChar char="•"/>
            </a:pPr>
            <a:r>
              <a:rPr lang="en-US" dirty="0" smtClean="0">
                <a:solidFill>
                  <a:srgbClr val="FF0000"/>
                </a:solidFill>
              </a:rPr>
              <a:t>Care and Treatment</a:t>
            </a:r>
          </a:p>
          <a:p>
            <a:pPr marL="285750" indent="-285750">
              <a:buFont typeface="Arial" panose="020B0604020202020204" pitchFamily="34" charset="0"/>
              <a:buChar char="•"/>
            </a:pPr>
            <a:r>
              <a:rPr lang="en-US" dirty="0" smtClean="0">
                <a:solidFill>
                  <a:srgbClr val="FF0000"/>
                </a:solidFill>
              </a:rPr>
              <a:t>Surveillance</a:t>
            </a:r>
          </a:p>
          <a:p>
            <a:pPr marL="285750" indent="-285750">
              <a:buFont typeface="Arial" panose="020B0604020202020204" pitchFamily="34" charset="0"/>
              <a:buChar char="•"/>
            </a:pPr>
            <a:r>
              <a:rPr lang="en-US" dirty="0" smtClean="0">
                <a:solidFill>
                  <a:schemeClr val="tx1"/>
                </a:solidFill>
              </a:rPr>
              <a:t>Research</a:t>
            </a:r>
            <a:endParaRPr lang="en-US" dirty="0">
              <a:solidFill>
                <a:schemeClr val="tx1"/>
              </a:solidFill>
            </a:endParaRPr>
          </a:p>
        </p:txBody>
      </p:sp>
      <p:sp>
        <p:nvSpPr>
          <p:cNvPr id="8" name="TextBox 7"/>
          <p:cNvSpPr txBox="1"/>
          <p:nvPr/>
        </p:nvSpPr>
        <p:spPr>
          <a:xfrm>
            <a:off x="4797080" y="5134317"/>
            <a:ext cx="3878562" cy="323165"/>
          </a:xfrm>
          <a:prstGeom prst="rect">
            <a:avLst/>
          </a:prstGeom>
          <a:noFill/>
        </p:spPr>
        <p:txBody>
          <a:bodyPr wrap="none" rtlCol="0">
            <a:spAutoFit/>
          </a:bodyPr>
          <a:lstStyle/>
          <a:p>
            <a:r>
              <a:rPr lang="en-US" dirty="0" smtClean="0"/>
              <a:t>* Tailored to country-specific needs &amp; priorities</a:t>
            </a:r>
          </a:p>
        </p:txBody>
      </p:sp>
      <p:sp>
        <p:nvSpPr>
          <p:cNvPr id="3" name="TextBox 2"/>
          <p:cNvSpPr txBox="1"/>
          <p:nvPr/>
        </p:nvSpPr>
        <p:spPr>
          <a:xfrm>
            <a:off x="3827611" y="113935"/>
            <a:ext cx="5599263" cy="584775"/>
          </a:xfrm>
          <a:prstGeom prst="rect">
            <a:avLst/>
          </a:prstGeom>
          <a:noFill/>
        </p:spPr>
        <p:txBody>
          <a:bodyPr wrap="square" rtlCol="0">
            <a:spAutoFit/>
          </a:bodyPr>
          <a:lstStyle/>
          <a:p>
            <a:r>
              <a:rPr lang="en-US" sz="3200" i="1" dirty="0" smtClean="0">
                <a:latin typeface="Arial" panose="020B0604020202020204" pitchFamily="34" charset="0"/>
                <a:cs typeface="Arial" panose="020B0604020202020204" pitchFamily="34" charset="0"/>
              </a:rPr>
              <a:t>Going Beyond Treatment….</a:t>
            </a:r>
            <a:endParaRPr lang="en-US" sz="3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7585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ed ppt copy" id="{7F055109-3D8C-534D-A519-19A03B1D2EED}" vid="{063E9459-346C-774F-883C-D28D6835BF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PPT_TEMPLATE_v2</Template>
  <TotalTime>1166</TotalTime>
  <Words>1694</Words>
  <Application>Microsoft Office PowerPoint</Application>
  <PresentationFormat>Custom</PresentationFormat>
  <Paragraphs>277</Paragraphs>
  <Slides>31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Arila</vt:lpstr>
      <vt:lpstr>Calibri</vt:lpstr>
      <vt:lpstr>Calibri Light</vt:lpstr>
      <vt:lpstr>Knockout HTF31-JuniorMiddlewt</vt:lpstr>
      <vt:lpstr>Knockout HTF51-Middleweight</vt:lpstr>
      <vt:lpstr>Times New Roman</vt:lpstr>
      <vt:lpstr>Wingdings</vt:lpstr>
      <vt:lpstr>Office Theme</vt:lpstr>
      <vt:lpstr>What Can a Small Eurasian Country Teach the World About HCV Elimination? Lessons from Georgia</vt:lpstr>
      <vt:lpstr>Disclosures</vt:lpstr>
      <vt:lpstr>Georgia HCV Elimination</vt:lpstr>
      <vt:lpstr>HCV Elimination: Why Georgia? 2013-14</vt:lpstr>
      <vt:lpstr>Georgia: Road to Elimination 2013-2015</vt:lpstr>
      <vt:lpstr>“The best way to get something done is to begin”                  ~author unknown</vt:lpstr>
      <vt:lpstr> Tbilisi, 21 April 2015 </vt:lpstr>
      <vt:lpstr>Priority Activities 2015 - 2016 </vt:lpstr>
      <vt:lpstr>Elimination Plan Strategies*</vt:lpstr>
      <vt:lpstr>Public Health Benefits: HCV Elimination &amp; Beyond </vt:lpstr>
      <vt:lpstr>Continuous Learning, Feedback, &amp; Exchange  </vt:lpstr>
      <vt:lpstr>Treatment Program 2015 - present </vt:lpstr>
      <vt:lpstr>Screening &amp; Linkage to Care  A Key Challenge….</vt:lpstr>
      <vt:lpstr>Cumulative number of HCV RNA+ persons enrolled,  treatment program, Georgia, Apr 2015 - Dec 2016</vt:lpstr>
      <vt:lpstr>Number of HCV RNA+ persons enrolled in treatment program by month, Georgia, Apr 2015-Dec 2016 </vt:lpstr>
      <vt:lpstr>Patients Registered by Month and Cirrhosis, Georgia HCV Elimination Program, Georgia, Apr 2015 - Dec 2016 </vt:lpstr>
      <vt:lpstr>Hospital  inpatient HCV screening program (Nov – Dec 2016)**, compared to serosurvey (2015), by age group, Georgia </vt:lpstr>
      <vt:lpstr>“I Rob Banks Because That’s Where the Money Is.” ~Willie Sutton</vt:lpstr>
      <vt:lpstr>Georgia HCV Elimination Scientific Committee</vt:lpstr>
      <vt:lpstr>HCV Elimination Scientific Committee</vt:lpstr>
      <vt:lpstr>Research &amp; Innovation Priorities for HCV Elimination in Georgia</vt:lpstr>
      <vt:lpstr>“It Takes a Village”: The Key Role of Partners</vt:lpstr>
      <vt:lpstr>CDC Role in Georgia HCV Elimination Initiative Focused on Technical Assistance</vt:lpstr>
      <vt:lpstr>Summary and Conclusions</vt:lpstr>
      <vt:lpstr>What Can a Small Eurasian Country Teach the World About  HCV Elimination? Lessons from Georgia  </vt:lpstr>
      <vt:lpstr>What Can a Small Eurasian Country Teach the World about  HCV Elimination? Lessons from Georgia</vt:lpstr>
      <vt:lpstr>What Can a Small Eurasian Country Teach the World about  HCV Elimination? Lessons from Georgia</vt:lpstr>
      <vt:lpstr> Research, Innovation, &amp; Documentation: Lessons from Georgia </vt:lpstr>
      <vt:lpstr>Critical role of Partnerships: Lessons from Georgia  </vt:lpstr>
      <vt:lpstr>HCV Elimination   “If it can’t be done in Georgia, it can’t be done”                                                          - Author unknown</vt:lpstr>
      <vt:lpstr>Acknowledgements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Blondel</dc:creator>
  <cp:lastModifiedBy>Averhoff, Francisco (CDC/OID/NCHHSTP)</cp:lastModifiedBy>
  <cp:revision>117</cp:revision>
  <cp:lastPrinted>2017-04-17T19:10:42Z</cp:lastPrinted>
  <dcterms:created xsi:type="dcterms:W3CDTF">2016-04-25T07:15:03Z</dcterms:created>
  <dcterms:modified xsi:type="dcterms:W3CDTF">2017-04-20T05:23:37Z</dcterms:modified>
</cp:coreProperties>
</file>