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</p:sldIdLst>
  <p:sldSz cx="15119350" cy="21383625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yriad Web Pro" panose="020B0503030403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yriad Web Pro" panose="020B0503030403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yriad Web Pro" panose="020B0503030403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yriad Web Pro" panose="020B0503030403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yriad Web Pro" panose="020B0503030403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Myriad Web Pro" panose="020B0503030403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Myriad Web Pro" panose="020B0503030403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Myriad Web Pro" panose="020B0503030403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Myriad Web Pro" panose="020B0503030403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llman, Alexander J. (CDC/OID/NCHHSTP)" initials="MAJ(" lastIdx="5" clrIdx="0">
    <p:extLst/>
  </p:cmAuthor>
  <p:cmAuthor id="2" name="Nasrullah, Muazzam (CDC/OID/NCHHSTP)" initials="NM(" lastIdx="3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A7A9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71" autoAdjust="0"/>
    <p:restoredTop sz="99822" autoAdjust="0"/>
  </p:normalViewPr>
  <p:slideViewPr>
    <p:cSldViewPr snapToGrid="0">
      <p:cViewPr>
        <p:scale>
          <a:sx n="60" d="100"/>
          <a:sy n="60" d="100"/>
        </p:scale>
        <p:origin x="-690" y="4836"/>
      </p:cViewPr>
      <p:guideLst>
        <p:guide orient="horz" pos="6735"/>
        <p:guide pos="47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Care </a:t>
            </a:r>
            <a:r>
              <a:rPr lang="en-US" dirty="0" smtClean="0"/>
              <a:t>cascade April 2015-December 2016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Care cascade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4">
                      <a:tint val="50000"/>
                      <a:satMod val="300000"/>
                    </a:schemeClr>
                  </a:gs>
                  <a:gs pos="35000">
                    <a:schemeClr val="accent4">
                      <a:tint val="37000"/>
                      <a:satMod val="300000"/>
                    </a:schemeClr>
                  </a:gs>
                  <a:gs pos="100000">
                    <a:schemeClr val="accent4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4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2"/>
            <c:invertIfNegative val="0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invertIfNegative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5"/>
            <c:invertIfNegative val="0"/>
            <c:bubble3D val="0"/>
            <c:spPr>
              <a:gradFill rotWithShape="1">
                <a:gsLst>
                  <a:gs pos="0">
                    <a:schemeClr val="accent4">
                      <a:tint val="50000"/>
                      <a:satMod val="300000"/>
                    </a:schemeClr>
                  </a:gs>
                  <a:gs pos="35000">
                    <a:schemeClr val="accent4">
                      <a:tint val="37000"/>
                      <a:satMod val="300000"/>
                    </a:schemeClr>
                  </a:gs>
                  <a:gs pos="100000">
                    <a:schemeClr val="accent4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4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6"/>
            <c:invertIfNegative val="0"/>
            <c:bubble3D val="0"/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Completed treatment</c:v>
                </c:pt>
                <c:pt idx="1">
                  <c:v>Began the treatment</c:v>
                </c:pt>
                <c:pt idx="2">
                  <c:v>Chronic HCV </c:v>
                </c:pt>
                <c:pt idx="3">
                  <c:v>Initiated a diagnostic evaluation</c:v>
                </c:pt>
                <c:pt idx="4">
                  <c:v>HCV antibody positive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19778</c:v>
                </c:pt>
                <c:pt idx="1">
                  <c:v>27595</c:v>
                </c:pt>
                <c:pt idx="2">
                  <c:v>30046</c:v>
                </c:pt>
                <c:pt idx="3">
                  <c:v>38113</c:v>
                </c:pt>
                <c:pt idx="4">
                  <c:v>58223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9202432"/>
        <c:axId val="109220608"/>
      </c:barChart>
      <c:catAx>
        <c:axId val="109202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09220608"/>
        <c:crosses val="autoZero"/>
        <c:auto val="1"/>
        <c:lblAlgn val="ctr"/>
        <c:lblOffset val="100"/>
        <c:noMultiLvlLbl val="0"/>
      </c:catAx>
      <c:valAx>
        <c:axId val="109220608"/>
        <c:scaling>
          <c:orientation val="minMax"/>
        </c:scaling>
        <c:delete val="1"/>
        <c:axPos val="b"/>
        <c:title>
          <c:tx>
            <c:rich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800" b="1" i="0" u="none" strike="noStrike" kern="1200" baseline="0">
                    <a:solidFill>
                      <a:srgbClr val="0F56DC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0" dirty="0" smtClean="0"/>
                  <a:t>Of those who completed the</a:t>
                </a:r>
                <a:r>
                  <a:rPr lang="en-US" sz="1400" b="0" baseline="0" dirty="0" smtClean="0"/>
                  <a:t> treatment SVR was achieved </a:t>
                </a:r>
                <a:r>
                  <a:rPr lang="en-US" sz="1400" b="1" dirty="0" smtClean="0">
                    <a:effectLst/>
                  </a:rPr>
                  <a:t>79.5% </a:t>
                </a:r>
                <a:r>
                  <a:rPr lang="en-US" sz="1400" b="0" dirty="0" smtClean="0">
                    <a:effectLst/>
                  </a:rPr>
                  <a:t>in </a:t>
                </a:r>
                <a:r>
                  <a:rPr lang="en-US" sz="1400" b="0" dirty="0" err="1" smtClean="0">
                    <a:effectLst/>
                  </a:rPr>
                  <a:t>Sofosbuvir</a:t>
                </a:r>
                <a:r>
                  <a:rPr lang="en-US" sz="1400" b="0" dirty="0" smtClean="0">
                    <a:effectLst/>
                  </a:rPr>
                  <a:t>-based regimens and </a:t>
                </a:r>
                <a:r>
                  <a:rPr lang="en-US" sz="1400" b="1" dirty="0" smtClean="0">
                    <a:effectLst/>
                  </a:rPr>
                  <a:t>98.2% </a:t>
                </a:r>
                <a:r>
                  <a:rPr lang="en-US" sz="1400" b="0" dirty="0" smtClean="0">
                    <a:effectLst/>
                  </a:rPr>
                  <a:t>in </a:t>
                </a:r>
                <a:r>
                  <a:rPr lang="en-US" sz="1400" b="0" dirty="0" err="1" smtClean="0">
                    <a:effectLst/>
                  </a:rPr>
                  <a:t>sofosbuvir</a:t>
                </a:r>
                <a:r>
                  <a:rPr lang="en-US" sz="1400" b="0" dirty="0" smtClean="0">
                    <a:effectLst/>
                  </a:rPr>
                  <a:t>/</a:t>
                </a:r>
                <a:r>
                  <a:rPr lang="en-US" sz="1400" b="0" dirty="0" err="1" smtClean="0">
                    <a:effectLst/>
                  </a:rPr>
                  <a:t>ledipasvir</a:t>
                </a:r>
                <a:r>
                  <a:rPr lang="en-US" sz="1400" b="0" dirty="0" smtClean="0">
                    <a:effectLst/>
                  </a:rPr>
                  <a:t>-based regimens.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800" b="1" i="0" u="none" strike="noStrike" kern="1200" baseline="0">
                    <a:solidFill>
                      <a:srgbClr val="0F56DC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aseline="0" dirty="0" smtClean="0"/>
                  <a:t> </a:t>
                </a:r>
                <a:endParaRPr lang="en-US" sz="1400" dirty="0"/>
              </a:p>
            </c:rich>
          </c:tx>
          <c:layout>
            <c:manualLayout>
              <c:xMode val="edge"/>
              <c:yMode val="edge"/>
              <c:x val="0.10598615141345682"/>
              <c:y val="0.85390753778444706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crossAx val="1092024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_NCHHSTP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561"/>
          <a:stretch/>
        </p:blipFill>
        <p:spPr>
          <a:xfrm>
            <a:off x="0" y="2"/>
            <a:ext cx="15119350" cy="3774764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55967" y="4321845"/>
            <a:ext cx="13904010" cy="3682332"/>
          </a:xfrm>
          <a:prstGeom prst="rect">
            <a:avLst/>
          </a:prstGeom>
        </p:spPr>
        <p:txBody>
          <a:bodyPr/>
          <a:lstStyle>
            <a:lvl1pPr algn="l">
              <a:lnSpc>
                <a:spcPts val="4961"/>
              </a:lnSpc>
              <a:defRPr sz="4630" b="1" baseline="0">
                <a:solidFill>
                  <a:srgbClr val="00788A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755968" y="8915610"/>
            <a:ext cx="10583545" cy="142557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307" b="1" baseline="0">
                <a:solidFill>
                  <a:srgbClr val="00788A"/>
                </a:solidFill>
                <a:effectLst/>
                <a:latin typeface="Calibri" pitchFamily="34" charset="0"/>
              </a:defRPr>
            </a:lvl1pPr>
            <a:lvl2pPr marL="755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511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67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0239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7799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5358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291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0478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755968" y="12303906"/>
            <a:ext cx="10583545" cy="4039129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3307"/>
              </a:lnSpc>
              <a:buNone/>
              <a:defRPr sz="2976" baseline="0">
                <a:solidFill>
                  <a:srgbClr val="00788A"/>
                </a:solidFill>
                <a:latin typeface="Calibri" pitchFamily="34" charset="0"/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5968" y="374799"/>
            <a:ext cx="11414044" cy="38183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71" b="1" dirty="0" smtClean="0">
                <a:solidFill>
                  <a:schemeClr val="tx2">
                    <a:lumMod val="95000"/>
                  </a:schemeClr>
                </a:solidFill>
                <a:latin typeface="Calibri" panose="020F0502020204030204" pitchFamily="34" charset="0"/>
              </a:rPr>
              <a:t>National Center for HIV/AIDS, Viral Hepatitis, STD, and TB Prevention</a:t>
            </a:r>
          </a:p>
        </p:txBody>
      </p:sp>
    </p:spTree>
    <p:extLst>
      <p:ext uri="{BB962C8B-B14F-4D97-AF65-F5344CB8AC3E}">
        <p14:creationId xmlns:p14="http://schemas.microsoft.com/office/powerpoint/2010/main" val="171019339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9_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55968" y="856338"/>
            <a:ext cx="13607415" cy="3563938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4961"/>
              </a:lnSpc>
              <a:defRPr sz="4630" b="1" baseline="0">
                <a:solidFill>
                  <a:srgbClr val="00788A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 dirty="0" smtClean="0"/>
              <a:t>Bottom band: NCHHSTP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20851743"/>
            <a:ext cx="15119350" cy="558647"/>
          </a:xfrm>
          <a:prstGeom prst="rect">
            <a:avLst/>
          </a:prstGeom>
        </p:spPr>
      </p:pic>
      <p:sp>
        <p:nvSpPr>
          <p:cNvPr id="6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755968" y="4817916"/>
            <a:ext cx="13607415" cy="13892758"/>
          </a:xfrm>
        </p:spPr>
        <p:txBody>
          <a:bodyPr/>
          <a:lstStyle>
            <a:lvl1pPr marL="566985" indent="-566985">
              <a:buClr>
                <a:srgbClr val="006A71"/>
              </a:buClr>
              <a:buFont typeface="Wingdings" panose="05000000000000000000" pitchFamily="2" charset="2"/>
              <a:buChar char="§"/>
              <a:defRPr sz="3307">
                <a:solidFill>
                  <a:schemeClr val="accent4">
                    <a:lumMod val="75000"/>
                  </a:schemeClr>
                </a:solidFill>
              </a:defRPr>
            </a:lvl1pPr>
            <a:lvl2pPr>
              <a:buClr>
                <a:srgbClr val="9A4E9E"/>
              </a:buClr>
              <a:defRPr sz="3307">
                <a:solidFill>
                  <a:schemeClr val="accent4">
                    <a:lumMod val="75000"/>
                  </a:schemeClr>
                </a:solidFill>
              </a:defRPr>
            </a:lvl2pPr>
            <a:lvl3pPr>
              <a:buClr>
                <a:srgbClr val="C00000"/>
              </a:buClr>
              <a:defRPr sz="3307"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 sz="3307"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 sz="3307">
                <a:solidFill>
                  <a:schemeClr val="accent4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0678041" y="19819457"/>
            <a:ext cx="3401854" cy="11417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B697C-6803-4B92-A1FC-73053D2ED50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01129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BULLETS/DATA_2s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968" y="856338"/>
            <a:ext cx="13607415" cy="3563938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4961"/>
              </a:lnSpc>
              <a:defRPr sz="4630" b="1" baseline="0">
                <a:solidFill>
                  <a:srgbClr val="006166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968" y="4989517"/>
            <a:ext cx="6414925" cy="13067771"/>
          </a:xfrm>
          <a:prstGeom prst="rect">
            <a:avLst/>
          </a:prstGeom>
        </p:spPr>
        <p:txBody>
          <a:bodyPr/>
          <a:lstStyle>
            <a:lvl1pPr marL="566985" indent="-566985">
              <a:buClr>
                <a:srgbClr val="541900"/>
              </a:buClr>
              <a:buSzPct val="70000"/>
              <a:buFont typeface="Wingdings" panose="05000000000000000000" pitchFamily="2" charset="2"/>
              <a:buChar char="§"/>
              <a:defRPr sz="3968" b="1" baseline="0">
                <a:solidFill>
                  <a:srgbClr val="000000"/>
                </a:solidFill>
                <a:latin typeface="Calibri" pitchFamily="34" charset="0"/>
              </a:defRPr>
            </a:lvl1pPr>
            <a:lvl2pPr marL="1228468" indent="-472488">
              <a:buClr>
                <a:srgbClr val="005984"/>
              </a:buClr>
              <a:buSzPct val="100000"/>
              <a:buFont typeface="Arial" panose="020B0604020202020204" pitchFamily="34" charset="0"/>
              <a:buChar char="•"/>
              <a:defRPr sz="3307">
                <a:solidFill>
                  <a:schemeClr val="accent4">
                    <a:lumMod val="75000"/>
                  </a:schemeClr>
                </a:solidFill>
              </a:defRPr>
            </a:lvl2pPr>
            <a:lvl3pPr>
              <a:buClrTx/>
              <a:buSzPct val="100000"/>
              <a:buFont typeface="Arial" pitchFamily="34" charset="0"/>
              <a:buChar char="•"/>
              <a:defRPr sz="2976">
                <a:solidFill>
                  <a:schemeClr val="accent4">
                    <a:lumMod val="75000"/>
                  </a:schemeClr>
                </a:solidFill>
              </a:defRPr>
            </a:lvl3pPr>
            <a:lvl4pPr>
              <a:buClr>
                <a:schemeClr val="bg1"/>
              </a:buClr>
              <a:buSzPct val="70000"/>
              <a:buFont typeface="Courier New" pitchFamily="49" charset="0"/>
              <a:buChar char="o"/>
              <a:defRPr sz="2976" baseline="0">
                <a:solidFill>
                  <a:schemeClr val="bg2"/>
                </a:solidFill>
              </a:defRPr>
            </a:lvl4pPr>
            <a:lvl5pPr>
              <a:buClr>
                <a:schemeClr val="bg1"/>
              </a:buClr>
              <a:buSzPct val="70000"/>
              <a:buFont typeface="Arial" pitchFamily="34" charset="0"/>
              <a:buChar char="•"/>
              <a:defRPr sz="2976"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0"/>
          </p:nvPr>
        </p:nvSpPr>
        <p:spPr>
          <a:xfrm>
            <a:off x="7948458" y="4989517"/>
            <a:ext cx="6414925" cy="13067771"/>
          </a:xfrm>
          <a:prstGeom prst="rect">
            <a:avLst/>
          </a:prstGeom>
        </p:spPr>
        <p:txBody>
          <a:bodyPr/>
          <a:lstStyle>
            <a:lvl1pPr marL="566985" indent="-566985">
              <a:buClr>
                <a:srgbClr val="541900"/>
              </a:buClr>
              <a:buSzPct val="70000"/>
              <a:buFont typeface="Wingdings" panose="05000000000000000000" pitchFamily="2" charset="2"/>
              <a:buChar char="§"/>
              <a:defRPr sz="3968" b="1" baseline="0">
                <a:solidFill>
                  <a:srgbClr val="000000"/>
                </a:solidFill>
                <a:latin typeface="Calibri" pitchFamily="34" charset="0"/>
              </a:defRPr>
            </a:lvl1pPr>
            <a:lvl2pPr marL="1228468" indent="-472488">
              <a:buClr>
                <a:srgbClr val="005984"/>
              </a:buClr>
              <a:buSzPct val="100000"/>
              <a:buFont typeface="Arial" panose="020B0604020202020204" pitchFamily="34" charset="0"/>
              <a:buChar char="•"/>
              <a:defRPr sz="3307">
                <a:solidFill>
                  <a:schemeClr val="accent4">
                    <a:lumMod val="75000"/>
                  </a:schemeClr>
                </a:solidFill>
              </a:defRPr>
            </a:lvl2pPr>
            <a:lvl3pPr>
              <a:buClrTx/>
              <a:buSzPct val="100000"/>
              <a:buFont typeface="Arial" pitchFamily="34" charset="0"/>
              <a:buChar char="•"/>
              <a:defRPr sz="2976">
                <a:solidFill>
                  <a:schemeClr val="accent4">
                    <a:lumMod val="75000"/>
                  </a:schemeClr>
                </a:solidFill>
              </a:defRPr>
            </a:lvl3pPr>
            <a:lvl4pPr>
              <a:buClr>
                <a:schemeClr val="bg1"/>
              </a:buClr>
              <a:buSzPct val="70000"/>
              <a:buFont typeface="Courier New" pitchFamily="49" charset="0"/>
              <a:buChar char="o"/>
              <a:defRPr sz="2976" baseline="0">
                <a:solidFill>
                  <a:schemeClr val="bg2"/>
                </a:solidFill>
              </a:defRPr>
            </a:lvl4pPr>
            <a:lvl5pPr>
              <a:buClr>
                <a:schemeClr val="bg1"/>
              </a:buClr>
              <a:buSzPct val="70000"/>
              <a:buFont typeface="Arial" pitchFamily="34" charset="0"/>
              <a:buChar char="•"/>
              <a:defRPr sz="2976"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649"/>
          <a:stretch/>
        </p:blipFill>
        <p:spPr>
          <a:xfrm>
            <a:off x="0" y="20908436"/>
            <a:ext cx="15118021" cy="507407"/>
          </a:xfrm>
          <a:prstGeom prst="rect">
            <a:avLst/>
          </a:prstGeom>
        </p:spPr>
      </p:pic>
      <p:sp>
        <p:nvSpPr>
          <p:cNvPr id="6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0678041" y="19819457"/>
            <a:ext cx="3401854" cy="11417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B697C-6803-4B92-A1FC-73053D2ED50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672931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lor_background">
    <p:bg>
      <p:bgPr>
        <a:solidFill>
          <a:srgbClr val="0061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970" y="13928657"/>
            <a:ext cx="13715408" cy="3623339"/>
          </a:xfrm>
          <a:prstGeom prst="rect">
            <a:avLst/>
          </a:prstGeom>
        </p:spPr>
        <p:txBody>
          <a:bodyPr anchor="b"/>
          <a:lstStyle>
            <a:lvl1pPr algn="l">
              <a:defRPr sz="5953" b="1" baseline="0">
                <a:solidFill>
                  <a:schemeClr val="bg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755969" y="18399421"/>
            <a:ext cx="12851448" cy="1772070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ts val="3638"/>
              </a:lnSpc>
              <a:buNone/>
              <a:defRPr sz="3307" baseline="0">
                <a:solidFill>
                  <a:schemeClr val="bg2"/>
                </a:solidFill>
                <a:latin typeface="Calibri" pitchFamily="34" charset="0"/>
              </a:defRPr>
            </a:lvl1pPr>
            <a:lvl2pPr marL="755980" indent="0">
              <a:buNone/>
              <a:defRPr sz="2976">
                <a:solidFill>
                  <a:schemeClr val="tx1">
                    <a:tint val="75000"/>
                  </a:schemeClr>
                </a:solidFill>
              </a:defRPr>
            </a:lvl2pPr>
            <a:lvl3pPr marL="1511960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3pPr>
            <a:lvl4pPr marL="226794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4pPr>
            <a:lvl5pPr marL="302392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5pPr>
            <a:lvl6pPr marL="377990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6pPr>
            <a:lvl7pPr marL="453588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7pPr>
            <a:lvl8pPr marL="5291861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8pPr>
            <a:lvl9pPr marL="6047842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099818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LOSING_O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140"/>
          <a:stretch/>
        </p:blipFill>
        <p:spPr>
          <a:xfrm>
            <a:off x="0" y="17709955"/>
            <a:ext cx="15127498" cy="36736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0352" y="11419669"/>
            <a:ext cx="10977966" cy="2229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84" dirty="0" smtClean="0">
                <a:solidFill>
                  <a:srgbClr val="695E4A"/>
                </a:solidFill>
                <a:latin typeface="Calibri" panose="020F0502020204030204" pitchFamily="34" charset="0"/>
              </a:rPr>
              <a:t>For more information, contact CDC</a:t>
            </a:r>
            <a:br>
              <a:rPr lang="en-US" sz="1984" dirty="0" smtClean="0">
                <a:solidFill>
                  <a:srgbClr val="695E4A"/>
                </a:solidFill>
                <a:latin typeface="Calibri" panose="020F0502020204030204" pitchFamily="34" charset="0"/>
              </a:rPr>
            </a:br>
            <a:r>
              <a:rPr lang="en-US" sz="1984" dirty="0" smtClean="0">
                <a:solidFill>
                  <a:srgbClr val="695E4A"/>
                </a:solidFill>
                <a:latin typeface="Calibri" panose="020F0502020204030204" pitchFamily="34" charset="0"/>
              </a:rPr>
              <a:t>1-800-CDC-INFO (232-4636)</a:t>
            </a:r>
            <a:br>
              <a:rPr lang="en-US" sz="1984" dirty="0" smtClean="0">
                <a:solidFill>
                  <a:srgbClr val="695E4A"/>
                </a:solidFill>
                <a:latin typeface="Calibri" panose="020F0502020204030204" pitchFamily="34" charset="0"/>
              </a:rPr>
            </a:br>
            <a:r>
              <a:rPr lang="en-US" sz="1984" dirty="0" smtClean="0">
                <a:solidFill>
                  <a:srgbClr val="695E4A"/>
                </a:solidFill>
                <a:latin typeface="Calibri" panose="020F0502020204030204" pitchFamily="34" charset="0"/>
              </a:rPr>
              <a:t>TTY:  1-888-232-6348    www.cdc.gov</a:t>
            </a:r>
            <a:br>
              <a:rPr lang="en-US" sz="1984" dirty="0" smtClean="0">
                <a:solidFill>
                  <a:srgbClr val="695E4A"/>
                </a:solidFill>
                <a:latin typeface="Calibri" panose="020F0502020204030204" pitchFamily="34" charset="0"/>
              </a:rPr>
            </a:br>
            <a:r>
              <a:rPr lang="en-US" sz="1984" dirty="0" smtClean="0">
                <a:solidFill>
                  <a:srgbClr val="695E4A"/>
                </a:solidFill>
                <a:latin typeface="Calibri" panose="020F0502020204030204" pitchFamily="34" charset="0"/>
              </a:rPr>
              <a:t/>
            </a:r>
            <a:br>
              <a:rPr lang="en-US" sz="1984" dirty="0" smtClean="0">
                <a:solidFill>
                  <a:srgbClr val="695E4A"/>
                </a:solidFill>
                <a:latin typeface="Calibri" panose="020F0502020204030204" pitchFamily="34" charset="0"/>
              </a:rPr>
            </a:br>
            <a:r>
              <a:rPr lang="en-US" sz="1984" dirty="0" smtClean="0">
                <a:solidFill>
                  <a:srgbClr val="695E4A"/>
                </a:solidFill>
                <a:latin typeface="Calibri" panose="020F0502020204030204" pitchFamily="34" charset="0"/>
              </a:rPr>
              <a:t/>
            </a:r>
            <a:br>
              <a:rPr lang="en-US" sz="1984" dirty="0" smtClean="0">
                <a:solidFill>
                  <a:srgbClr val="695E4A"/>
                </a:solidFill>
                <a:latin typeface="Calibri" panose="020F0502020204030204" pitchFamily="34" charset="0"/>
              </a:rPr>
            </a:br>
            <a:r>
              <a:rPr lang="en-US" sz="1984" dirty="0" smtClean="0">
                <a:solidFill>
                  <a:srgbClr val="695E4A"/>
                </a:solidFill>
                <a:latin typeface="Calibri" panose="020F0502020204030204" pitchFamily="34" charset="0"/>
              </a:rPr>
              <a:t>The findings and conclusions in this report are those of the authors and do not necessarily represent the official position of the Centers for Disease Control and Prevention.</a:t>
            </a:r>
          </a:p>
        </p:txBody>
      </p:sp>
    </p:spTree>
    <p:extLst>
      <p:ext uri="{BB962C8B-B14F-4D97-AF65-F5344CB8AC3E}">
        <p14:creationId xmlns:p14="http://schemas.microsoft.com/office/powerpoint/2010/main" val="24812213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3499590"/>
            <a:ext cx="12851448" cy="7444669"/>
          </a:xfrm>
        </p:spPr>
        <p:txBody>
          <a:bodyPr anchor="b"/>
          <a:lstStyle>
            <a:lvl1pPr algn="ctr">
              <a:defRPr sz="992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11231355"/>
            <a:ext cx="11339513" cy="5162758"/>
          </a:xfrm>
        </p:spPr>
        <p:txBody>
          <a:bodyPr/>
          <a:lstStyle>
            <a:lvl1pPr marL="0" indent="0" algn="ctr">
              <a:buNone/>
              <a:defRPr sz="3968"/>
            </a:lvl1pPr>
            <a:lvl2pPr marL="755980" indent="0" algn="ctr">
              <a:buNone/>
              <a:defRPr sz="3307"/>
            </a:lvl2pPr>
            <a:lvl3pPr marL="1511960" indent="0" algn="ctr">
              <a:buNone/>
              <a:defRPr sz="2976"/>
            </a:lvl3pPr>
            <a:lvl4pPr marL="2267941" indent="0" algn="ctr">
              <a:buNone/>
              <a:defRPr sz="2646"/>
            </a:lvl4pPr>
            <a:lvl5pPr marL="3023921" indent="0" algn="ctr">
              <a:buNone/>
              <a:defRPr sz="2646"/>
            </a:lvl5pPr>
            <a:lvl6pPr marL="3779901" indent="0" algn="ctr">
              <a:buNone/>
              <a:defRPr sz="2646"/>
            </a:lvl6pPr>
            <a:lvl7pPr marL="4535881" indent="0" algn="ctr">
              <a:buNone/>
              <a:defRPr sz="2646"/>
            </a:lvl7pPr>
            <a:lvl8pPr marL="5291861" indent="0" algn="ctr">
              <a:buNone/>
              <a:defRPr sz="2646"/>
            </a:lvl8pPr>
            <a:lvl9pPr marL="6047842" indent="0" algn="ctr">
              <a:buNone/>
              <a:defRPr sz="2646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D10A9-6EEC-4118-848E-1F3A7B5D2C20}" type="datetimeFigureOut">
              <a:rPr lang="en-GB" smtClean="0"/>
              <a:t>27/09/2017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B697C-6803-4B92-A1FC-73053D2ED50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8700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39456" y="5695702"/>
            <a:ext cx="13040439" cy="13562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0678041" y="19819457"/>
            <a:ext cx="3401854" cy="11417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B697C-6803-4B92-A1FC-73053D2ED50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2163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7275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7275">
          <a:solidFill>
            <a:schemeClr val="tx1"/>
          </a:solidFill>
          <a:latin typeface="Myriad Web Pro" panose="020B0503030403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7275">
          <a:solidFill>
            <a:schemeClr val="tx1"/>
          </a:solidFill>
          <a:latin typeface="Myriad Web Pro" panose="020B0503030403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7275">
          <a:solidFill>
            <a:schemeClr val="tx1"/>
          </a:solidFill>
          <a:latin typeface="Myriad Web Pro" panose="020B0503030403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7275">
          <a:solidFill>
            <a:schemeClr val="tx1"/>
          </a:solidFill>
          <a:latin typeface="Myriad Web Pro" panose="020B0503030403020204" pitchFamily="34" charset="0"/>
        </a:defRPr>
      </a:lvl5pPr>
      <a:lvl6pPr marL="755980" algn="ctr" rtl="0" eaLnBrk="1" fontAlgn="base" hangingPunct="1">
        <a:spcBef>
          <a:spcPct val="0"/>
        </a:spcBef>
        <a:spcAft>
          <a:spcPct val="0"/>
        </a:spcAft>
        <a:defRPr sz="7275">
          <a:solidFill>
            <a:schemeClr val="tx1"/>
          </a:solidFill>
          <a:latin typeface="Myriad Web Pro" panose="020B0503030403020204" pitchFamily="34" charset="0"/>
        </a:defRPr>
      </a:lvl6pPr>
      <a:lvl7pPr marL="1511960" algn="ctr" rtl="0" eaLnBrk="1" fontAlgn="base" hangingPunct="1">
        <a:spcBef>
          <a:spcPct val="0"/>
        </a:spcBef>
        <a:spcAft>
          <a:spcPct val="0"/>
        </a:spcAft>
        <a:defRPr sz="7275">
          <a:solidFill>
            <a:schemeClr val="tx1"/>
          </a:solidFill>
          <a:latin typeface="Myriad Web Pro" panose="020B0503030403020204" pitchFamily="34" charset="0"/>
        </a:defRPr>
      </a:lvl7pPr>
      <a:lvl8pPr marL="2267941" algn="ctr" rtl="0" eaLnBrk="1" fontAlgn="base" hangingPunct="1">
        <a:spcBef>
          <a:spcPct val="0"/>
        </a:spcBef>
        <a:spcAft>
          <a:spcPct val="0"/>
        </a:spcAft>
        <a:defRPr sz="7275">
          <a:solidFill>
            <a:schemeClr val="tx1"/>
          </a:solidFill>
          <a:latin typeface="Myriad Web Pro" panose="020B0503030403020204" pitchFamily="34" charset="0"/>
        </a:defRPr>
      </a:lvl8pPr>
      <a:lvl9pPr marL="3023921" algn="ctr" rtl="0" eaLnBrk="1" fontAlgn="base" hangingPunct="1">
        <a:spcBef>
          <a:spcPct val="0"/>
        </a:spcBef>
        <a:spcAft>
          <a:spcPct val="0"/>
        </a:spcAft>
        <a:defRPr sz="7275">
          <a:solidFill>
            <a:schemeClr val="tx1"/>
          </a:solidFill>
          <a:latin typeface="Myriad Web Pro" panose="020B0503030403020204" pitchFamily="34" charset="0"/>
        </a:defRPr>
      </a:lvl9pPr>
    </p:titleStyle>
    <p:bodyStyle>
      <a:lvl1pPr marL="566985" indent="-566985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5291" kern="1200">
          <a:solidFill>
            <a:srgbClr val="7F7F7F"/>
          </a:solidFill>
          <a:latin typeface="Calibri" panose="020F0502020204030204" pitchFamily="34" charset="0"/>
          <a:ea typeface="+mn-ea"/>
          <a:cs typeface="+mn-cs"/>
        </a:defRPr>
      </a:lvl1pPr>
      <a:lvl2pPr marL="1228468" indent="-472488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4630" kern="1200">
          <a:solidFill>
            <a:srgbClr val="7F7F7F"/>
          </a:solidFill>
          <a:latin typeface="Calibri" panose="020F0502020204030204" pitchFamily="34" charset="0"/>
          <a:ea typeface="+mn-ea"/>
          <a:cs typeface="+mn-cs"/>
        </a:defRPr>
      </a:lvl2pPr>
      <a:lvl3pPr marL="1889951" indent="-37799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968" kern="1200">
          <a:solidFill>
            <a:srgbClr val="7F7F7F"/>
          </a:solidFill>
          <a:latin typeface="Calibri" panose="020F0502020204030204" pitchFamily="34" charset="0"/>
          <a:ea typeface="+mn-ea"/>
          <a:cs typeface="+mn-cs"/>
        </a:defRPr>
      </a:lvl3pPr>
      <a:lvl4pPr marL="2645931" indent="-37799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307" kern="1200">
          <a:solidFill>
            <a:srgbClr val="7F7F7F"/>
          </a:solidFill>
          <a:latin typeface="Calibri" panose="020F0502020204030204" pitchFamily="34" charset="0"/>
          <a:ea typeface="+mn-ea"/>
          <a:cs typeface="+mn-cs"/>
        </a:defRPr>
      </a:lvl4pPr>
      <a:lvl5pPr marL="3401911" indent="-37799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3307" kern="1200">
          <a:solidFill>
            <a:srgbClr val="7F7F7F"/>
          </a:solidFill>
          <a:latin typeface="Calibri" panose="020F0502020204030204" pitchFamily="34" charset="0"/>
          <a:ea typeface="+mn-ea"/>
          <a:cs typeface="+mn-cs"/>
        </a:defRPr>
      </a:lvl5pPr>
      <a:lvl6pPr marL="4157891" indent="-377990" algn="l" defTabSz="1511960" rtl="0" eaLnBrk="1" latinLnBrk="0" hangingPunct="1">
        <a:spcBef>
          <a:spcPct val="20000"/>
        </a:spcBef>
        <a:buFont typeface="Arial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6pPr>
      <a:lvl7pPr marL="4913871" indent="-377990" algn="l" defTabSz="1511960" rtl="0" eaLnBrk="1" latinLnBrk="0" hangingPunct="1">
        <a:spcBef>
          <a:spcPct val="20000"/>
        </a:spcBef>
        <a:buFont typeface="Arial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7pPr>
      <a:lvl8pPr marL="5669852" indent="-377990" algn="l" defTabSz="1511960" rtl="0" eaLnBrk="1" latinLnBrk="0" hangingPunct="1">
        <a:spcBef>
          <a:spcPct val="20000"/>
        </a:spcBef>
        <a:buFont typeface="Arial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8pPr>
      <a:lvl9pPr marL="6425832" indent="-377990" algn="l" defTabSz="1511960" rtl="0" eaLnBrk="1" latinLnBrk="0" hangingPunct="1">
        <a:spcBef>
          <a:spcPct val="20000"/>
        </a:spcBef>
        <a:buFont typeface="Arial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5598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51196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3pPr>
      <a:lvl4pPr marL="226794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02392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377990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53588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29186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047842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2100926" y="13630222"/>
            <a:ext cx="10973353" cy="21322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2823271" y="13204151"/>
            <a:ext cx="0" cy="3799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2136551" y="13651544"/>
            <a:ext cx="1" cy="38615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4424990" y="10366058"/>
            <a:ext cx="5513832" cy="1059428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1423766"/>
            <a:r>
              <a:rPr lang="en-US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History and Overview of the HCV Elimination </a:t>
            </a:r>
            <a:r>
              <a:rPr lang="en-US" b="1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</a:t>
            </a:r>
          </a:p>
          <a:p>
            <a:pPr algn="ctr" defTabSz="1423766"/>
            <a:r>
              <a:rPr lang="en-US" b="1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2014-2016</a:t>
            </a:r>
            <a:endParaRPr lang="en-US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36956" y="14077678"/>
            <a:ext cx="2327942" cy="2648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1016330">
              <a:lnSpc>
                <a:spcPct val="90000"/>
              </a:lnSpc>
              <a:spcBef>
                <a:spcPts val="1112"/>
              </a:spcBef>
            </a:pPr>
            <a:r>
              <a:rPr lang="en-US" sz="1400" b="1" dirty="0" smtClean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2014</a:t>
            </a:r>
          </a:p>
          <a:p>
            <a:pPr lvl="0" defTabSz="1016330">
              <a:lnSpc>
                <a:spcPct val="90000"/>
              </a:lnSpc>
              <a:spcBef>
                <a:spcPts val="1112"/>
              </a:spcBef>
            </a:pPr>
            <a:r>
              <a:rPr lang="en-US" sz="1400" dirty="0" smtClean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Negotiations </a:t>
            </a:r>
            <a:r>
              <a:rPr lang="en-US" sz="1400" dirty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with US CDC, Gilead </a:t>
            </a:r>
            <a:r>
              <a:rPr lang="en-US" sz="1400" dirty="0" smtClean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Sciences Inc. and </a:t>
            </a:r>
            <a:r>
              <a:rPr lang="en-US" sz="1400" dirty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other </a:t>
            </a:r>
            <a:r>
              <a:rPr lang="en-US" sz="1400" dirty="0" smtClean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partners </a:t>
            </a:r>
          </a:p>
          <a:p>
            <a:pPr lvl="0" defTabSz="1016330">
              <a:lnSpc>
                <a:spcPct val="90000"/>
              </a:lnSpc>
              <a:spcBef>
                <a:spcPts val="1112"/>
              </a:spcBef>
            </a:pPr>
            <a:r>
              <a:rPr lang="en-US" sz="1400" dirty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1st National Workshop on Hepatitis </a:t>
            </a:r>
            <a:r>
              <a:rPr lang="en-US" sz="1400" dirty="0" smtClean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C and Establishment of </a:t>
            </a:r>
            <a:r>
              <a:rPr lang="en-US" sz="1400" dirty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National Committee for </a:t>
            </a:r>
            <a:r>
              <a:rPr lang="en-US" sz="1400" dirty="0" smtClean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HCV</a:t>
            </a:r>
          </a:p>
          <a:p>
            <a:pPr lvl="0" defTabSz="1016330">
              <a:lnSpc>
                <a:spcPct val="90000"/>
              </a:lnSpc>
              <a:spcBef>
                <a:spcPts val="1112"/>
              </a:spcBef>
            </a:pPr>
            <a:r>
              <a:rPr lang="en-US" sz="1400" dirty="0" smtClean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Treatment with “</a:t>
            </a:r>
            <a:r>
              <a:rPr lang="en-US" sz="1400" dirty="0" err="1" smtClean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Sofosbuvir</a:t>
            </a:r>
            <a:r>
              <a:rPr lang="en-US" sz="1400" dirty="0" smtClean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” based regimens</a:t>
            </a:r>
            <a:endParaRPr lang="en-US" sz="1400" dirty="0">
              <a:solidFill>
                <a:srgbClr val="005383"/>
              </a:solidFill>
              <a:latin typeface="Knockout HTF31-JuniorMiddlewt" charset="0"/>
              <a:ea typeface="Knockout HTF31-JuniorMiddlewt" charset="0"/>
              <a:cs typeface="Knockout HTF31-JuniorMiddlewt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622845" y="11645518"/>
            <a:ext cx="263283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400" b="1" dirty="0" smtClean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2016 (1 Quarter)</a:t>
            </a:r>
          </a:p>
          <a:p>
            <a:pPr lvl="0"/>
            <a:r>
              <a:rPr lang="en-US" sz="1400" dirty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Grant for development of new electronic </a:t>
            </a:r>
            <a:r>
              <a:rPr lang="en-US" sz="1400" dirty="0" smtClean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program</a:t>
            </a:r>
          </a:p>
          <a:p>
            <a:pPr lvl="0"/>
            <a:endParaRPr lang="en-US" sz="1400" dirty="0" smtClean="0">
              <a:solidFill>
                <a:srgbClr val="005383"/>
              </a:solidFill>
              <a:latin typeface="Knockout HTF31-JuniorMiddlewt" charset="0"/>
              <a:ea typeface="Knockout HTF31-JuniorMiddlewt" charset="0"/>
              <a:cs typeface="Knockout HTF31-JuniorMiddlewt" charset="0"/>
            </a:endParaRPr>
          </a:p>
          <a:p>
            <a:pPr lvl="0"/>
            <a:r>
              <a:rPr lang="en-US" sz="1400" dirty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First stock of </a:t>
            </a:r>
            <a:r>
              <a:rPr lang="en-US" sz="1400" dirty="0" err="1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Ledipasvir</a:t>
            </a:r>
            <a:r>
              <a:rPr lang="en-US" sz="1400" dirty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/</a:t>
            </a:r>
            <a:r>
              <a:rPr lang="en-US" sz="1400" dirty="0" err="1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Sofobusbuvir</a:t>
            </a:r>
            <a:endParaRPr lang="en-US" sz="1400" dirty="0">
              <a:solidFill>
                <a:srgbClr val="005383"/>
              </a:solidFill>
              <a:latin typeface="Knockout HTF31-JuniorMiddlewt" charset="0"/>
              <a:ea typeface="Knockout HTF31-JuniorMiddlewt" charset="0"/>
              <a:cs typeface="Knockout HTF31-JuniorMiddlewt" charset="0"/>
            </a:endParaRPr>
          </a:p>
          <a:p>
            <a:pPr lvl="0" algn="ctr"/>
            <a:endParaRPr lang="en-US" sz="1400" dirty="0">
              <a:solidFill>
                <a:srgbClr val="005383"/>
              </a:solidFill>
              <a:latin typeface="Knockout HTF31-JuniorMiddlewt" charset="0"/>
              <a:ea typeface="Knockout HTF31-JuniorMiddlewt" charset="0"/>
              <a:cs typeface="Knockout HTF31-JuniorMiddlewt" charset="0"/>
            </a:endParaRPr>
          </a:p>
          <a:p>
            <a:pPr lvl="0" algn="ctr"/>
            <a:endParaRPr lang="en-US" sz="1400" dirty="0" smtClean="0">
              <a:solidFill>
                <a:srgbClr val="005383"/>
              </a:solidFill>
              <a:latin typeface="Knockout HTF31-JuniorMiddlewt" charset="0"/>
              <a:ea typeface="Knockout HTF31-JuniorMiddlewt" charset="0"/>
              <a:cs typeface="Knockout HTF31-JuniorMiddlewt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4141928" y="13651544"/>
            <a:ext cx="1" cy="38615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0" name="Content Placeholder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57422" y="14498623"/>
            <a:ext cx="1447786" cy="108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4024136" y="14126776"/>
            <a:ext cx="11079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1400" b="1" dirty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2015 </a:t>
            </a:r>
            <a:r>
              <a:rPr lang="en-US" sz="1400" b="1" dirty="0" smtClean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(July)</a:t>
            </a:r>
            <a:endParaRPr lang="en-US" sz="1400" b="1" dirty="0">
              <a:solidFill>
                <a:srgbClr val="005383"/>
              </a:solidFill>
              <a:latin typeface="Knockout HTF31-JuniorMiddlewt" charset="0"/>
              <a:ea typeface="Knockout HTF31-JuniorMiddlewt" charset="0"/>
              <a:cs typeface="Knockout HTF31-JuniorMiddlewt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4969370" y="13250318"/>
            <a:ext cx="0" cy="3799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424990" y="12748420"/>
            <a:ext cx="10887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 smtClean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2015 (Nov)</a:t>
            </a:r>
          </a:p>
          <a:p>
            <a:pPr algn="ctr"/>
            <a:r>
              <a:rPr lang="en-US" sz="1400" dirty="0" smtClean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1st </a:t>
            </a:r>
            <a:r>
              <a:rPr lang="en-US" sz="1400" dirty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TAG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6867737" y="13651544"/>
            <a:ext cx="1" cy="38615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1373651" y="12250044"/>
            <a:ext cx="263283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400" b="1" dirty="0" smtClean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2015 (April)</a:t>
            </a:r>
          </a:p>
          <a:p>
            <a:pPr lvl="0"/>
            <a:r>
              <a:rPr lang="en-US" sz="1400" dirty="0" smtClean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Approval of HCV </a:t>
            </a:r>
            <a:r>
              <a:rPr lang="en-US" sz="1400" dirty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elimination action plan </a:t>
            </a:r>
            <a:r>
              <a:rPr lang="en-US" sz="1400" dirty="0" smtClean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and Launch of state program</a:t>
            </a:r>
            <a:endParaRPr lang="en-US" sz="1400" dirty="0">
              <a:solidFill>
                <a:srgbClr val="005383"/>
              </a:solidFill>
              <a:latin typeface="Knockout HTF31-JuniorMiddlewt" charset="0"/>
              <a:ea typeface="Knockout HTF31-JuniorMiddlewt" charset="0"/>
              <a:cs typeface="Knockout HTF31-JuniorMiddlewt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765017" y="14128119"/>
            <a:ext cx="227547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2015 4th (Quarter)</a:t>
            </a:r>
          </a:p>
          <a:p>
            <a:pPr algn="ctr"/>
            <a:r>
              <a:rPr lang="en-US" sz="1400" dirty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Assessment of electronic database </a:t>
            </a:r>
          </a:p>
          <a:p>
            <a:pPr algn="ctr"/>
            <a:r>
              <a:rPr lang="en-US" sz="1400" dirty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“Stop C” 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flipV="1">
            <a:off x="6902755" y="13260979"/>
            <a:ext cx="0" cy="3799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9400718" y="13651543"/>
            <a:ext cx="1" cy="38615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8399434" y="14016891"/>
            <a:ext cx="227547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2016 (April)</a:t>
            </a:r>
            <a:endParaRPr lang="en-US" sz="1400" b="1" dirty="0">
              <a:solidFill>
                <a:srgbClr val="005383"/>
              </a:solidFill>
              <a:latin typeface="Knockout HTF31-JuniorMiddlewt" charset="0"/>
              <a:ea typeface="Knockout HTF31-JuniorMiddlewt" charset="0"/>
              <a:cs typeface="Knockout HTF31-JuniorMiddlewt" charset="0"/>
            </a:endParaRPr>
          </a:p>
          <a:p>
            <a:r>
              <a:rPr lang="en-US" sz="1400" dirty="0" smtClean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Side session for Georgia at EASL</a:t>
            </a:r>
          </a:p>
          <a:p>
            <a:r>
              <a:rPr lang="en-US" sz="1400" dirty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Long term agreement between Company Gilead Sciences, </a:t>
            </a:r>
            <a:r>
              <a:rPr lang="en-US" sz="1400" dirty="0" smtClean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In.</a:t>
            </a:r>
            <a:endParaRPr lang="en-US" sz="1400" dirty="0">
              <a:solidFill>
                <a:srgbClr val="005383"/>
              </a:solidFill>
              <a:latin typeface="Knockout HTF31-JuniorMiddlewt" charset="0"/>
              <a:ea typeface="Knockout HTF31-JuniorMiddlewt" charset="0"/>
              <a:cs typeface="Knockout HTF31-JuniorMiddlewt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 flipV="1">
            <a:off x="9691790" y="13271640"/>
            <a:ext cx="0" cy="3799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8498194" y="11821135"/>
            <a:ext cx="2632837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400" b="1" dirty="0" smtClean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2016 (June)</a:t>
            </a:r>
          </a:p>
          <a:p>
            <a:r>
              <a:rPr lang="en-US" sz="1400" dirty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New</a:t>
            </a:r>
            <a:r>
              <a:rPr lang="ka-GE" sz="1400" dirty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 </a:t>
            </a:r>
            <a:r>
              <a:rPr lang="en-US" sz="1400" dirty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“</a:t>
            </a:r>
            <a:r>
              <a:rPr lang="ka-GE" sz="1400" dirty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Elimination С</a:t>
            </a:r>
            <a:r>
              <a:rPr lang="en-US" sz="1400" dirty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” program was </a:t>
            </a:r>
            <a:r>
              <a:rPr lang="en-US" sz="1400" dirty="0" smtClean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launched</a:t>
            </a:r>
          </a:p>
          <a:p>
            <a:endParaRPr lang="en-US" sz="1400" dirty="0">
              <a:solidFill>
                <a:srgbClr val="005383"/>
              </a:solidFill>
              <a:latin typeface="Knockout HTF31-JuniorMiddlewt" charset="0"/>
              <a:ea typeface="Knockout HTF31-JuniorMiddlewt" charset="0"/>
              <a:cs typeface="Knockout HTF31-JuniorMiddlewt" charset="0"/>
            </a:endParaRPr>
          </a:p>
          <a:p>
            <a:pPr algn="ctr"/>
            <a:r>
              <a:rPr lang="en-US" sz="1400" dirty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Eligibility criteria were</a:t>
            </a:r>
            <a:r>
              <a:rPr lang="ka-GE" sz="1400" dirty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 </a:t>
            </a:r>
            <a:r>
              <a:rPr lang="en-US" sz="1400" dirty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removed</a:t>
            </a:r>
          </a:p>
          <a:p>
            <a:pPr algn="ctr"/>
            <a:endParaRPr lang="en-US" sz="1400" dirty="0"/>
          </a:p>
          <a:p>
            <a:pPr lvl="0" algn="ctr"/>
            <a:endParaRPr lang="en-US" sz="1400" dirty="0" smtClean="0">
              <a:solidFill>
                <a:srgbClr val="005383"/>
              </a:solidFill>
              <a:latin typeface="Knockout HTF31-JuniorMiddlewt" charset="0"/>
              <a:ea typeface="Knockout HTF31-JuniorMiddlewt" charset="0"/>
              <a:cs typeface="Knockout HTF31-JuniorMiddlewt" charset="0"/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 flipH="1">
            <a:off x="11773804" y="13630738"/>
            <a:ext cx="1" cy="38615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10674911" y="14077678"/>
            <a:ext cx="227547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2016 (October)</a:t>
            </a:r>
            <a:endParaRPr lang="en-US" sz="1400" b="1" dirty="0">
              <a:solidFill>
                <a:srgbClr val="005383"/>
              </a:solidFill>
              <a:latin typeface="Knockout HTF31-JuniorMiddlewt" charset="0"/>
              <a:ea typeface="Knockout HTF31-JuniorMiddlewt" charset="0"/>
              <a:cs typeface="Knockout HTF31-JuniorMiddlewt" charset="0"/>
            </a:endParaRPr>
          </a:p>
          <a:p>
            <a:r>
              <a:rPr lang="en-US" sz="1400" dirty="0" smtClean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2</a:t>
            </a:r>
            <a:r>
              <a:rPr lang="en-US" sz="1400" baseline="30000" dirty="0" smtClean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nd</a:t>
            </a:r>
            <a:r>
              <a:rPr lang="en-US" sz="1400" dirty="0" smtClean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 TAG </a:t>
            </a:r>
          </a:p>
          <a:p>
            <a:r>
              <a:rPr lang="en-US" sz="1400" dirty="0" smtClean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Establishment of Georgia </a:t>
            </a:r>
            <a:r>
              <a:rPr lang="en-US" sz="1400" dirty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HCV Elimination Scientific Committee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11179104" y="11264245"/>
            <a:ext cx="2250882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2016</a:t>
            </a:r>
          </a:p>
          <a:p>
            <a:pPr lvl="0"/>
            <a:r>
              <a:rPr lang="en-US" sz="1400" dirty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4th National Hepatitis C Elimination </a:t>
            </a:r>
            <a:r>
              <a:rPr lang="en-US" sz="1400" dirty="0" smtClean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Workshop</a:t>
            </a:r>
          </a:p>
          <a:p>
            <a:pPr lvl="0"/>
            <a:endParaRPr lang="en-US" sz="1400" dirty="0" smtClean="0">
              <a:solidFill>
                <a:srgbClr val="005383"/>
              </a:solidFill>
              <a:latin typeface="Knockout HTF31-JuniorMiddlewt" charset="0"/>
              <a:ea typeface="Knockout HTF31-JuniorMiddlewt" charset="0"/>
              <a:cs typeface="Knockout HTF31-JuniorMiddlewt" charset="0"/>
            </a:endParaRPr>
          </a:p>
          <a:p>
            <a:pPr lvl="0"/>
            <a:r>
              <a:rPr lang="en-US" sz="1400" dirty="0" smtClean="0">
                <a:solidFill>
                  <a:srgbClr val="005383"/>
                </a:solidFill>
                <a:latin typeface="Knockout HTF31-JuniorMiddlewt" charset="0"/>
                <a:ea typeface="Knockout HTF31-JuniorMiddlewt" charset="0"/>
                <a:cs typeface="Knockout HTF31-JuniorMiddlewt" charset="0"/>
              </a:rPr>
              <a:t>AASLD Special session</a:t>
            </a:r>
            <a:endParaRPr lang="en-US" sz="1400" dirty="0">
              <a:solidFill>
                <a:srgbClr val="005383"/>
              </a:solidFill>
              <a:latin typeface="Knockout HTF31-JuniorMiddlewt" charset="0"/>
              <a:ea typeface="Knockout HTF31-JuniorMiddlewt" charset="0"/>
              <a:cs typeface="Knockout HTF31-JuniorMiddlewt" charset="0"/>
            </a:endParaRPr>
          </a:p>
          <a:p>
            <a:pPr lvl="0"/>
            <a:endParaRPr lang="en-US" sz="1400" dirty="0">
              <a:solidFill>
                <a:srgbClr val="005383"/>
              </a:solidFill>
              <a:latin typeface="Knockout HTF31-JuniorMiddlewt" charset="0"/>
              <a:ea typeface="Knockout HTF31-JuniorMiddlewt" charset="0"/>
              <a:cs typeface="Knockout HTF31-JuniorMiddlewt" charset="0"/>
            </a:endParaRPr>
          </a:p>
          <a:p>
            <a:endParaRPr lang="en-US" sz="1400" dirty="0">
              <a:solidFill>
                <a:srgbClr val="005383"/>
              </a:solidFill>
              <a:latin typeface="Knockout HTF31-JuniorMiddlewt" charset="0"/>
              <a:ea typeface="Knockout HTF31-JuniorMiddlewt" charset="0"/>
              <a:cs typeface="Knockout HTF31-JuniorMiddlewt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 flipV="1">
            <a:off x="13074279" y="13271640"/>
            <a:ext cx="0" cy="3799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43" name="Content Placeholder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5237" y="12503084"/>
            <a:ext cx="1190302" cy="891019"/>
          </a:xfrm>
          <a:prstGeom prst="rect">
            <a:avLst/>
          </a:prstGeom>
        </p:spPr>
      </p:pic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830820" y="131662"/>
            <a:ext cx="13513564" cy="721461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ctr" defTabSz="1423766">
              <a:defRPr sz="1600" b="1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2400" dirty="0"/>
              <a:t>Hepatitis C elimination program in Georgia</a:t>
            </a:r>
            <a:endParaRPr lang="en-US" altLang="en-US" sz="2400" dirty="0"/>
          </a:p>
        </p:txBody>
      </p:sp>
      <p:pic>
        <p:nvPicPr>
          <p:cNvPr id="45" name="Picture 4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439"/>
          <a:stretch/>
        </p:blipFill>
        <p:spPr>
          <a:xfrm>
            <a:off x="781231" y="443473"/>
            <a:ext cx="5513832" cy="337288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/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46" name="Picture 8" descr="https://media.licdn.com/media/p/5/000/23e/32c/262de80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471"/>
          <a:stretch>
            <a:fillRect/>
          </a:stretch>
        </p:blipFill>
        <p:spPr bwMode="auto">
          <a:xfrm>
            <a:off x="11073414" y="1134502"/>
            <a:ext cx="1523039" cy="1125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" name="Picture 2" descr="https://d0.awsstatic.com/logos/customers/cdc-logo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16"/>
          <a:stretch>
            <a:fillRect/>
          </a:stretch>
        </p:blipFill>
        <p:spPr bwMode="auto">
          <a:xfrm>
            <a:off x="13045980" y="1156283"/>
            <a:ext cx="1490692" cy="1124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7441" y="1156283"/>
            <a:ext cx="2838482" cy="1124712"/>
          </a:xfrm>
          <a:prstGeom prst="rect">
            <a:avLst/>
          </a:prstGeom>
        </p:spPr>
      </p:pic>
      <p:sp>
        <p:nvSpPr>
          <p:cNvPr id="49" name="Rectangle 48"/>
          <p:cNvSpPr/>
          <p:nvPr/>
        </p:nvSpPr>
        <p:spPr>
          <a:xfrm>
            <a:off x="8788341" y="16473584"/>
            <a:ext cx="551383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endParaRPr lang="en-US" sz="1400" dirty="0">
              <a:solidFill>
                <a:srgbClr val="002060"/>
              </a:solidFill>
            </a:endParaRPr>
          </a:p>
          <a:p>
            <a:r>
              <a:rPr lang="en-US" sz="1400" baseline="30000" dirty="0"/>
              <a:t>1</a:t>
            </a:r>
            <a:r>
              <a:rPr lang="en-US" sz="1400" dirty="0"/>
              <a:t> Ministry of </a:t>
            </a:r>
            <a:r>
              <a:rPr lang="en-US" sz="1400" dirty="0" err="1"/>
              <a:t>Labour</a:t>
            </a:r>
            <a:r>
              <a:rPr lang="en-US" sz="1400" dirty="0"/>
              <a:t>, Health and Social Affairs of Georgia</a:t>
            </a:r>
          </a:p>
          <a:p>
            <a:r>
              <a:rPr lang="en-US" sz="1400" baseline="30000" dirty="0"/>
              <a:t>2</a:t>
            </a:r>
            <a:r>
              <a:rPr lang="en-US" sz="1400" dirty="0"/>
              <a:t> National Center for Disease Control and Public Health of Georgia</a:t>
            </a:r>
          </a:p>
          <a:p>
            <a:r>
              <a:rPr lang="en-US" sz="1400" baseline="30000" dirty="0"/>
              <a:t>3</a:t>
            </a:r>
            <a:r>
              <a:rPr lang="en-US" sz="1400" dirty="0"/>
              <a:t> Infection Diseases, AIDS, and Clinical Immunology Research Center, Tbilisi, Georgia </a:t>
            </a:r>
          </a:p>
          <a:p>
            <a:r>
              <a:rPr lang="en-US" sz="1400" baseline="30000" dirty="0"/>
              <a:t>4</a:t>
            </a:r>
            <a:r>
              <a:rPr lang="en-US" sz="1400" dirty="0"/>
              <a:t> CDC Foundation</a:t>
            </a:r>
          </a:p>
          <a:p>
            <a:r>
              <a:rPr lang="en-US" sz="1400" baseline="30000" dirty="0"/>
              <a:t>5</a:t>
            </a:r>
            <a:r>
              <a:rPr lang="en-US" sz="1400" dirty="0"/>
              <a:t> Global Disease Detection, Division of Global Health Protection, South Caucasus CDC Office, Tbilisi, Georgia</a:t>
            </a:r>
          </a:p>
          <a:p>
            <a:r>
              <a:rPr lang="en-US" sz="1400" baseline="30000" dirty="0"/>
              <a:t>6</a:t>
            </a:r>
            <a:r>
              <a:rPr lang="en-US" sz="1400" dirty="0"/>
              <a:t> Division of Viral Hepatitis, National Center for HIV/AIDS, Viral Hepatitis, STD and TB Prevention, Centers for Disease Control and Prevention, Atlanta, Georgia, USA</a:t>
            </a:r>
          </a:p>
          <a:p>
            <a:r>
              <a:rPr lang="en-US" sz="1400" baseline="30000" dirty="0"/>
              <a:t>7</a:t>
            </a:r>
            <a:r>
              <a:rPr lang="en-US" sz="1400" dirty="0"/>
              <a:t> Clinic “</a:t>
            </a:r>
            <a:r>
              <a:rPr lang="en-US" sz="1400" dirty="0" err="1"/>
              <a:t>Neolab</a:t>
            </a:r>
            <a:r>
              <a:rPr lang="en-US" sz="1400" dirty="0"/>
              <a:t>”, Tbilisi, Georgia</a:t>
            </a:r>
          </a:p>
          <a:p>
            <a:r>
              <a:rPr lang="en-US" sz="1400" baseline="30000" dirty="0"/>
              <a:t>8</a:t>
            </a:r>
            <a:r>
              <a:rPr lang="en-US" sz="1400" dirty="0"/>
              <a:t> Clinic “</a:t>
            </a:r>
            <a:r>
              <a:rPr lang="en-US" sz="1400" dirty="0" err="1"/>
              <a:t>Hepa</a:t>
            </a:r>
            <a:r>
              <a:rPr lang="en-US" sz="1400" dirty="0"/>
              <a:t>”, Tbilisi, Georgia</a:t>
            </a:r>
          </a:p>
          <a:p>
            <a:r>
              <a:rPr lang="en-US" sz="1400" baseline="30000" dirty="0"/>
              <a:t>9</a:t>
            </a:r>
            <a:r>
              <a:rPr lang="en-US" sz="1400" dirty="0"/>
              <a:t> Clinic “</a:t>
            </a:r>
            <a:r>
              <a:rPr lang="en-US" sz="1400" dirty="0" err="1"/>
              <a:t>Mrcheveli</a:t>
            </a:r>
            <a:r>
              <a:rPr lang="en-US" sz="1400" dirty="0"/>
              <a:t>”, Tbilisi, Georgia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1100505" y="4045503"/>
            <a:ext cx="5513832" cy="585498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1423766">
              <a:defRPr/>
            </a:pPr>
            <a:r>
              <a:rPr lang="fr-CA" b="1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  <a:endParaRPr lang="en-US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67240"/>
              </p:ext>
            </p:extLst>
          </p:nvPr>
        </p:nvGraphicFramePr>
        <p:xfrm>
          <a:off x="1373651" y="6063213"/>
          <a:ext cx="4832574" cy="1978314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198409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5699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3049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6098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2007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Characteristic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0000"/>
                            <a:lumOff val="40000"/>
                          </a:schemeClr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</a:endParaRPr>
                    </a:p>
                  </a:txBody>
                  <a:tcPr marL="68580" marR="68580" marT="34299" marB="3429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n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0000"/>
                            <a:lumOff val="40000"/>
                          </a:schemeClr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</a:endParaRPr>
                    </a:p>
                  </a:txBody>
                  <a:tcPr marL="68580" marR="68580" marT="34299" marB="3429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%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0000"/>
                            <a:lumOff val="40000"/>
                          </a:schemeClr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</a:endParaRPr>
                    </a:p>
                  </a:txBody>
                  <a:tcPr marL="68580" marR="68580" marT="34299" marB="3429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Estimated # nationwide ≥18 years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0000"/>
                            <a:lumOff val="40000"/>
                          </a:schemeClr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</a:endParaRPr>
                    </a:p>
                  </a:txBody>
                  <a:tcPr marL="68580" marR="68580" marT="34299" marB="34299" horzOverflow="overflow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03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Anti-HCV+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0000"/>
                            <a:lumOff val="40000"/>
                          </a:schemeClr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</a:endParaRPr>
                    </a:p>
                  </a:txBody>
                  <a:tcPr marL="68580" marR="68580" marT="34299" marB="3429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425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0000"/>
                            <a:lumOff val="40000"/>
                          </a:schemeClr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</a:endParaRPr>
                    </a:p>
                  </a:txBody>
                  <a:tcPr marL="68580" marR="68580" marT="34299" marB="3429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7.7%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0000"/>
                            <a:lumOff val="40000"/>
                          </a:schemeClr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</a:endParaRPr>
                    </a:p>
                  </a:txBody>
                  <a:tcPr marL="68580" marR="68580" marT="34299" marB="3429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208,800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0000"/>
                            <a:lumOff val="40000"/>
                          </a:schemeClr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</a:endParaRPr>
                    </a:p>
                  </a:txBody>
                  <a:tcPr marL="68580" marR="68580" marT="34299" marB="34299" horzOverflow="overflow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374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HCV RNA+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0000"/>
                            <a:lumOff val="40000"/>
                          </a:schemeClr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</a:endParaRPr>
                    </a:p>
                  </a:txBody>
                  <a:tcPr marL="68580" marR="68580" marT="34299" marB="3429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311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0000"/>
                            <a:lumOff val="40000"/>
                          </a:schemeClr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</a:endParaRPr>
                    </a:p>
                  </a:txBody>
                  <a:tcPr marL="68580" marR="68580" marT="34299" marB="3429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5.4%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0000"/>
                            <a:lumOff val="40000"/>
                          </a:schemeClr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</a:endParaRPr>
                    </a:p>
                  </a:txBody>
                  <a:tcPr marL="68580" marR="68580" marT="34299" marB="3429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150,300</a:t>
                      </a: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0000"/>
                            <a:lumOff val="40000"/>
                          </a:schemeClr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</a:endParaRPr>
                    </a:p>
                  </a:txBody>
                  <a:tcPr marL="68580" marR="68580" marT="34299" marB="34299" horzOverflow="overflow"/>
                </a:tc>
                <a:extLst>
                  <a:ext uri="{0D108BD9-81ED-4DB2-BD59-A6C34878D82A}">
                    <a16:rowId xmlns:a16="http://schemas.microsoft.com/office/drawing/2014/main" xmlns="" val="4255986572"/>
                  </a:ext>
                </a:extLst>
              </a:tr>
            </a:tbl>
          </a:graphicData>
        </a:graphic>
      </p:graphicFrame>
      <p:sp>
        <p:nvSpPr>
          <p:cNvPr id="52" name="Rectangle 51"/>
          <p:cNvSpPr/>
          <p:nvPr/>
        </p:nvSpPr>
        <p:spPr>
          <a:xfrm>
            <a:off x="1100505" y="7897892"/>
            <a:ext cx="55095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dirty="0" smtClean="0"/>
              <a:t> </a:t>
            </a:r>
            <a:endParaRPr lang="en-US" sz="1600" dirty="0"/>
          </a:p>
          <a:p>
            <a:pPr algn="just"/>
            <a:r>
              <a:rPr lang="en-US" sz="1600" dirty="0"/>
              <a:t>In April 2015, Georgia government announced HCV as a priority and committed to eliminate the disease by 2020 and launched the unprecedented Hepatitis C Elimination Program, initially focused on treating HCV-infected persons with severe liver disease using curative regimens based on new direct-acting antivirals (DAAs). Starting in June, 2016, inclusion criteria were removed, expanding enrollment eligibility to include patients regardless of disease stage. </a:t>
            </a:r>
          </a:p>
        </p:txBody>
      </p:sp>
      <p:graphicFrame>
        <p:nvGraphicFramePr>
          <p:cNvPr id="53" name="Chart 52"/>
          <p:cNvGraphicFramePr/>
          <p:nvPr>
            <p:extLst>
              <p:ext uri="{D42A27DB-BD31-4B8C-83A1-F6EECF244321}">
                <p14:modId xmlns:p14="http://schemas.microsoft.com/office/powerpoint/2010/main" val="48866332"/>
              </p:ext>
            </p:extLst>
          </p:nvPr>
        </p:nvGraphicFramePr>
        <p:xfrm>
          <a:off x="298368" y="16726095"/>
          <a:ext cx="8199826" cy="4459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54" name="Rectangle 53"/>
          <p:cNvSpPr/>
          <p:nvPr/>
        </p:nvSpPr>
        <p:spPr>
          <a:xfrm>
            <a:off x="8240902" y="4744046"/>
            <a:ext cx="55102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Features that </a:t>
            </a:r>
            <a:r>
              <a:rPr lang="en-US" sz="1600" dirty="0"/>
              <a:t>made Georgia an ideal setting for eliminating </a:t>
            </a:r>
            <a:r>
              <a:rPr lang="en-US" sz="1600" dirty="0" smtClean="0"/>
              <a:t>HCV:</a:t>
            </a:r>
            <a:endParaRPr lang="en-US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High prevalence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Small population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Political will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Diagnostic and human </a:t>
            </a:r>
            <a:r>
              <a:rPr lang="en-US" sz="1600" dirty="0" smtClean="0"/>
              <a:t>capacity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Close partnership with US CDC and other organizations</a:t>
            </a:r>
          </a:p>
          <a:p>
            <a:pPr lvl="1"/>
            <a:endParaRPr lang="en-US" sz="1600" dirty="0"/>
          </a:p>
        </p:txBody>
      </p:sp>
      <p:sp>
        <p:nvSpPr>
          <p:cNvPr id="55" name="Rectangle 54"/>
          <p:cNvSpPr/>
          <p:nvPr/>
        </p:nvSpPr>
        <p:spPr>
          <a:xfrm>
            <a:off x="7351193" y="2485484"/>
            <a:ext cx="7559675" cy="1492716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1500" dirty="0"/>
              <a:t>David </a:t>
            </a:r>
            <a:r>
              <a:rPr lang="en-US" sz="1500" dirty="0" err="1"/>
              <a:t>Sergeenko</a:t>
            </a:r>
            <a:r>
              <a:rPr lang="ka-GE" sz="1500" baseline="30000" dirty="0"/>
              <a:t>1</a:t>
            </a:r>
            <a:r>
              <a:rPr lang="en-US" sz="1500" dirty="0"/>
              <a:t>, Valeri </a:t>
            </a:r>
            <a:r>
              <a:rPr lang="en-US" sz="1500" dirty="0" err="1"/>
              <a:t>Kvaratskhelia</a:t>
            </a:r>
            <a:r>
              <a:rPr lang="ka-GE" sz="1500" baseline="30000" dirty="0"/>
              <a:t>1</a:t>
            </a:r>
            <a:r>
              <a:rPr lang="en-US" sz="1500" dirty="0"/>
              <a:t>, </a:t>
            </a:r>
            <a:r>
              <a:rPr lang="en-US" sz="1500" dirty="0" err="1"/>
              <a:t>Amiran</a:t>
            </a:r>
            <a:r>
              <a:rPr lang="en-US" sz="1500" dirty="0"/>
              <a:t> </a:t>
            </a:r>
            <a:r>
              <a:rPr lang="en-US" sz="1500" dirty="0" err="1"/>
              <a:t>Gamkrelidze</a:t>
            </a:r>
            <a:r>
              <a:rPr lang="ka-GE" sz="1500" baseline="30000" dirty="0"/>
              <a:t>2</a:t>
            </a:r>
            <a:r>
              <a:rPr lang="en-US" sz="1500" dirty="0"/>
              <a:t>, Irina </a:t>
            </a:r>
            <a:r>
              <a:rPr lang="en-US" sz="1500" dirty="0" err="1"/>
              <a:t>Tskhomelidze</a:t>
            </a:r>
            <a:r>
              <a:rPr lang="ka-GE" sz="1500" baseline="30000" dirty="0"/>
              <a:t>1</a:t>
            </a:r>
            <a:r>
              <a:rPr lang="en-US" sz="1500" dirty="0"/>
              <a:t>, Davit </a:t>
            </a:r>
            <a:r>
              <a:rPr lang="en-US" sz="1500" dirty="0" err="1"/>
              <a:t>Baliashvili</a:t>
            </a:r>
            <a:r>
              <a:rPr lang="ka-GE" sz="1500" baseline="30000" dirty="0"/>
              <a:t>2</a:t>
            </a:r>
            <a:r>
              <a:rPr lang="en-US" sz="1500" dirty="0"/>
              <a:t>, Maia </a:t>
            </a:r>
            <a:r>
              <a:rPr lang="en-US" sz="1500" dirty="0" err="1"/>
              <a:t>Tsereteli</a:t>
            </a:r>
            <a:r>
              <a:rPr lang="ka-GE" sz="1500" baseline="30000" dirty="0"/>
              <a:t>2</a:t>
            </a:r>
            <a:r>
              <a:rPr lang="en-US" sz="1500" dirty="0"/>
              <a:t>, </a:t>
            </a:r>
            <a:r>
              <a:rPr lang="en-US" sz="1500" dirty="0" err="1"/>
              <a:t>Tengiz</a:t>
            </a:r>
            <a:r>
              <a:rPr lang="en-US" sz="1500" dirty="0"/>
              <a:t> </a:t>
            </a:r>
            <a:r>
              <a:rPr lang="en-US" sz="1500" dirty="0" err="1"/>
              <a:t>Tsertsvadze</a:t>
            </a:r>
            <a:r>
              <a:rPr lang="ka-GE" sz="1500" baseline="30000" dirty="0"/>
              <a:t>3</a:t>
            </a:r>
            <a:r>
              <a:rPr lang="en-US" sz="1500" dirty="0"/>
              <a:t>, Lia </a:t>
            </a:r>
            <a:r>
              <a:rPr lang="en-US" sz="1500" dirty="0" err="1"/>
              <a:t>Gvinjilia</a:t>
            </a:r>
            <a:r>
              <a:rPr lang="ka-GE" sz="1500" baseline="30000" dirty="0"/>
              <a:t>4</a:t>
            </a:r>
            <a:r>
              <a:rPr lang="en-US" sz="1500" dirty="0"/>
              <a:t>, Juliette Morgan</a:t>
            </a:r>
            <a:r>
              <a:rPr lang="en-US" sz="1500" baseline="30000" dirty="0"/>
              <a:t>5</a:t>
            </a:r>
            <a:r>
              <a:rPr lang="en-US" sz="1500" dirty="0"/>
              <a:t>, </a:t>
            </a:r>
            <a:r>
              <a:rPr lang="en-US" sz="1500" dirty="0" err="1"/>
              <a:t>Muazzam</a:t>
            </a:r>
            <a:r>
              <a:rPr lang="en-US" sz="1500" dirty="0"/>
              <a:t> Nasrullah</a:t>
            </a:r>
            <a:r>
              <a:rPr lang="en-US" sz="1500" baseline="30000" dirty="0"/>
              <a:t>6</a:t>
            </a:r>
            <a:r>
              <a:rPr lang="en-US" sz="1500" dirty="0"/>
              <a:t>, Maia Butsashvili</a:t>
            </a:r>
            <a:r>
              <a:rPr lang="en-US" sz="1500" baseline="30000" dirty="0"/>
              <a:t>7</a:t>
            </a:r>
            <a:r>
              <a:rPr lang="en-US" sz="1500" dirty="0"/>
              <a:t>, </a:t>
            </a:r>
            <a:r>
              <a:rPr lang="en-US" sz="1500" dirty="0" err="1"/>
              <a:t>Lali</a:t>
            </a:r>
            <a:r>
              <a:rPr lang="en-US" sz="1500" dirty="0"/>
              <a:t> Sharvadze</a:t>
            </a:r>
            <a:r>
              <a:rPr lang="en-US" sz="1500" baseline="30000" dirty="0"/>
              <a:t>8</a:t>
            </a:r>
            <a:r>
              <a:rPr lang="en-US" sz="1500" dirty="0"/>
              <a:t>, David Metreveli</a:t>
            </a:r>
            <a:r>
              <a:rPr lang="en-US" sz="1500" baseline="30000" dirty="0"/>
              <a:t>9</a:t>
            </a:r>
            <a:r>
              <a:rPr lang="en-US" sz="1500" dirty="0"/>
              <a:t>, Francisco Averhoff</a:t>
            </a:r>
            <a:r>
              <a:rPr lang="en-US" sz="1500" baseline="30000" dirty="0"/>
              <a:t>6</a:t>
            </a:r>
            <a:r>
              <a:rPr lang="en-US" sz="1500" dirty="0"/>
              <a:t> </a:t>
            </a:r>
            <a:endParaRPr lang="en-US" sz="1500" dirty="0" smtClean="0"/>
          </a:p>
          <a:p>
            <a:pPr eaLnBrk="1" hangingPunct="1"/>
            <a:r>
              <a:rPr lang="en-CA" altLang="en-US" sz="1600" b="1" dirty="0"/>
              <a:t>Contact </a:t>
            </a:r>
            <a:r>
              <a:rPr lang="en-CA" altLang="en-US" sz="1600" b="1" dirty="0" smtClean="0"/>
              <a:t>Information:</a:t>
            </a:r>
            <a:endParaRPr lang="en-CA" altLang="en-US" sz="1600" b="1" dirty="0"/>
          </a:p>
          <a:p>
            <a:pPr eaLnBrk="1" hangingPunct="1"/>
            <a:endParaRPr lang="en-US" sz="1500" dirty="0"/>
          </a:p>
        </p:txBody>
      </p:sp>
      <p:sp>
        <p:nvSpPr>
          <p:cNvPr id="56" name="Rounded Rectangle 55"/>
          <p:cNvSpPr/>
          <p:nvPr/>
        </p:nvSpPr>
        <p:spPr>
          <a:xfrm>
            <a:off x="8788341" y="15887895"/>
            <a:ext cx="5513832" cy="585498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1423766">
              <a:defRPr/>
            </a:pPr>
            <a:r>
              <a:rPr lang="en-US" sz="1600" b="1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endParaRPr lang="en-US" sz="1398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277494" y="6913007"/>
            <a:ext cx="5513832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dirty="0"/>
              <a:t>Substantial progress has been made to eliminate HCV </a:t>
            </a:r>
            <a:r>
              <a:rPr lang="en-US" sz="1600" dirty="0" smtClean="0"/>
              <a:t>infection in </a:t>
            </a:r>
            <a:r>
              <a:rPr lang="en-US" sz="1600" dirty="0"/>
              <a:t>Georgia, and the country has demonstrated the ability </a:t>
            </a:r>
            <a:r>
              <a:rPr lang="en-US" sz="1600" dirty="0" smtClean="0"/>
              <a:t>for rapidly </a:t>
            </a:r>
            <a:r>
              <a:rPr lang="en-US" sz="1600" dirty="0"/>
              <a:t>scale up of care and treatment services. To </a:t>
            </a:r>
            <a:r>
              <a:rPr lang="en-US" sz="1600" dirty="0" smtClean="0"/>
              <a:t>achieve elimination</a:t>
            </a:r>
            <a:r>
              <a:rPr lang="en-US" sz="1600" dirty="0"/>
              <a:t>, </a:t>
            </a:r>
            <a:r>
              <a:rPr lang="en-US" sz="1600" dirty="0" smtClean="0"/>
              <a:t>there still some challenges </a:t>
            </a:r>
            <a:r>
              <a:rPr lang="en-US" sz="1600" dirty="0"/>
              <a:t>remain, including </a:t>
            </a:r>
            <a:r>
              <a:rPr lang="en-US" sz="1600" dirty="0" smtClean="0"/>
              <a:t>increasing access </a:t>
            </a:r>
            <a:r>
              <a:rPr lang="en-US" sz="1600" dirty="0"/>
              <a:t>to care and treatment services and implementing </a:t>
            </a:r>
            <a:r>
              <a:rPr lang="en-US" sz="1600" dirty="0" smtClean="0"/>
              <a:t>a comprehensive </a:t>
            </a:r>
            <a:r>
              <a:rPr lang="en-US" sz="1600" dirty="0"/>
              <a:t>approach to prevention and control of </a:t>
            </a:r>
            <a:r>
              <a:rPr lang="en-US" sz="1600" dirty="0" smtClean="0"/>
              <a:t>HCV infection</a:t>
            </a:r>
            <a:r>
              <a:rPr lang="en-US" sz="1600" dirty="0"/>
              <a:t>. </a:t>
            </a:r>
            <a:endParaRPr lang="en-US" sz="1600" dirty="0" smtClean="0"/>
          </a:p>
          <a:p>
            <a:pPr algn="just"/>
            <a:r>
              <a:rPr lang="en-US" sz="1600" dirty="0" smtClean="0"/>
              <a:t>Georgia’s </a:t>
            </a:r>
            <a:r>
              <a:rPr lang="en-US" sz="1600" dirty="0"/>
              <a:t>HCV elimination program could </a:t>
            </a:r>
            <a:r>
              <a:rPr lang="en-US" sz="1600" dirty="0" smtClean="0"/>
              <a:t>provide lessons </a:t>
            </a:r>
            <a:r>
              <a:rPr lang="en-US" sz="1600" dirty="0"/>
              <a:t>for future programs to control HCV infection </a:t>
            </a:r>
            <a:r>
              <a:rPr lang="en-US" sz="1600" dirty="0" smtClean="0"/>
              <a:t>worldwide, particularly </a:t>
            </a:r>
            <a:r>
              <a:rPr lang="en-US" sz="1600" dirty="0"/>
              <a:t>as treatment becomes more affordable and </a:t>
            </a:r>
            <a:r>
              <a:rPr lang="en-US" sz="1600" dirty="0" smtClean="0"/>
              <a:t>more countries </a:t>
            </a:r>
            <a:r>
              <a:rPr lang="en-US" sz="1600" dirty="0"/>
              <a:t>seek to provide care and treatment services.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8277494" y="3983205"/>
            <a:ext cx="5513832" cy="585498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1423766">
              <a:defRPr/>
            </a:pPr>
            <a:r>
              <a:rPr lang="fr-CA" b="1" dirty="0" err="1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</a:t>
            </a:r>
            <a:r>
              <a:rPr lang="fr-CA" b="1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Georgia?</a:t>
            </a:r>
            <a:endParaRPr lang="en-US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Text Box 22"/>
          <p:cNvSpPr txBox="1">
            <a:spLocks noChangeArrowheads="1"/>
          </p:cNvSpPr>
          <p:nvPr/>
        </p:nvSpPr>
        <p:spPr bwMode="auto">
          <a:xfrm>
            <a:off x="8830552" y="20711925"/>
            <a:ext cx="5513832" cy="308483"/>
          </a:xfrm>
          <a:prstGeom prst="rect">
            <a:avLst/>
          </a:prstGeom>
          <a:noFill/>
          <a:ln>
            <a:solidFill>
              <a:srgbClr val="A7A9AB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0186" tIns="20093" rIns="40186" bIns="20093"/>
          <a:lstStyle>
            <a:lvl1pPr eaLnBrk="0" hangingPunct="0"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1217613" algn="l"/>
                <a:tab pos="2436813" algn="l"/>
                <a:tab pos="3656013" algn="l"/>
                <a:tab pos="4875213" algn="l"/>
                <a:tab pos="6094413" algn="l"/>
                <a:tab pos="7313613" algn="l"/>
                <a:tab pos="8532813" algn="l"/>
                <a:tab pos="9752013" algn="l"/>
                <a:tab pos="10971213" algn="l"/>
                <a:tab pos="12190413" algn="l"/>
                <a:tab pos="13409613" algn="l"/>
              </a:tabLst>
              <a:defRPr sz="8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548"/>
              </a:spcBef>
            </a:pPr>
            <a:r>
              <a:rPr lang="en-CA" altLang="en-US" sz="1400" dirty="0">
                <a:latin typeface="Myriad Web Pro" panose="020B0503030403020204" pitchFamily="34" charset="0"/>
                <a:cs typeface="+mn-cs"/>
              </a:rPr>
              <a:t>No conflicts of interest to report.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8788341" y="19861098"/>
            <a:ext cx="5513832" cy="585498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1423766">
              <a:defRPr/>
            </a:pPr>
            <a:r>
              <a:rPr lang="en-US" sz="16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Conflicts</a:t>
            </a:r>
            <a:r>
              <a:rPr lang="fr-CA" sz="16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en-US" sz="16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Interests</a:t>
            </a:r>
            <a:endParaRPr lang="en-US" sz="1398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76282" y="4909556"/>
            <a:ext cx="5513832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1600" dirty="0"/>
              <a:t>Georgia, a country in the Caucasus region of Eurasia, considering </a:t>
            </a:r>
            <a:r>
              <a:rPr lang="en-US" sz="1600" dirty="0" err="1"/>
              <a:t>serosurvey</a:t>
            </a:r>
            <a:r>
              <a:rPr lang="en-US" sz="1600" dirty="0"/>
              <a:t> data (performed with technical support of US CDC) has a high prevalence of hepatitis C virus (HCV) infection.</a:t>
            </a:r>
          </a:p>
        </p:txBody>
      </p:sp>
    </p:spTree>
    <p:extLst>
      <p:ext uri="{BB962C8B-B14F-4D97-AF65-F5344CB8AC3E}">
        <p14:creationId xmlns:p14="http://schemas.microsoft.com/office/powerpoint/2010/main" val="271800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EH_ATSDR_combined">
  <a:themeElements>
    <a:clrScheme name="Custom 13">
      <a:dk1>
        <a:srgbClr val="0F56DC"/>
      </a:dk1>
      <a:lt1>
        <a:srgbClr val="FFC000"/>
      </a:lt1>
      <a:dk2>
        <a:srgbClr val="FFFFFF"/>
      </a:dk2>
      <a:lt2>
        <a:srgbClr val="FFFFFF"/>
      </a:lt2>
      <a:accent1>
        <a:srgbClr val="4983F2"/>
      </a:accent1>
      <a:accent2>
        <a:srgbClr val="007D57"/>
      </a:accent2>
      <a:accent3>
        <a:srgbClr val="9A3B26"/>
      </a:accent3>
      <a:accent4>
        <a:srgbClr val="7F7F7F"/>
      </a:accent4>
      <a:accent5>
        <a:srgbClr val="0F56DC"/>
      </a:accent5>
      <a:accent6>
        <a:srgbClr val="002060"/>
      </a:accent6>
      <a:hlink>
        <a:srgbClr val="0F56DC"/>
      </a:hlink>
      <a:folHlink>
        <a:srgbClr val="3077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>
            <a:solidFill>
              <a:srgbClr val="000000"/>
            </a:solidFill>
            <a:latin typeface="Calibri" panose="020F0502020204030204" pitchFamily="34" charset="0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978</TotalTime>
  <Words>613</Words>
  <Application>Microsoft Office PowerPoint</Application>
  <PresentationFormat>Custom</PresentationFormat>
  <Paragraphs>76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NCEH_ATSDR_combined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Naomi Robertson</dc:creator>
  <cp:lastModifiedBy>David Koranashvili</cp:lastModifiedBy>
  <cp:revision>105</cp:revision>
  <dcterms:created xsi:type="dcterms:W3CDTF">2017-08-10T13:39:59Z</dcterms:created>
  <dcterms:modified xsi:type="dcterms:W3CDTF">2017-09-27T13:28:39Z</dcterms:modified>
</cp:coreProperties>
</file>