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64" r:id="rId3"/>
    <p:sldMasterId id="2147483676" r:id="rId4"/>
  </p:sldMasterIdLst>
  <p:notesMasterIdLst>
    <p:notesMasterId r:id="rId28"/>
  </p:notesMasterIdLst>
  <p:sldIdLst>
    <p:sldId id="291" r:id="rId5"/>
    <p:sldId id="301" r:id="rId6"/>
    <p:sldId id="294" r:id="rId7"/>
    <p:sldId id="359" r:id="rId8"/>
    <p:sldId id="350" r:id="rId9"/>
    <p:sldId id="378" r:id="rId10"/>
    <p:sldId id="373" r:id="rId11"/>
    <p:sldId id="379" r:id="rId12"/>
    <p:sldId id="380" r:id="rId13"/>
    <p:sldId id="381" r:id="rId14"/>
    <p:sldId id="382" r:id="rId15"/>
    <p:sldId id="383" r:id="rId16"/>
    <p:sldId id="384" r:id="rId17"/>
    <p:sldId id="376" r:id="rId18"/>
    <p:sldId id="387" r:id="rId19"/>
    <p:sldId id="388" r:id="rId20"/>
    <p:sldId id="389" r:id="rId21"/>
    <p:sldId id="390" r:id="rId22"/>
    <p:sldId id="391" r:id="rId23"/>
    <p:sldId id="354" r:id="rId24"/>
    <p:sldId id="393" r:id="rId25"/>
    <p:sldId id="370" r:id="rId26"/>
    <p:sldId id="284"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60">
          <p15:clr>
            <a:srgbClr val="A4A3A4"/>
          </p15:clr>
        </p15:guide>
        <p15:guide id="2" pos="2810">
          <p15:clr>
            <a:srgbClr val="A4A3A4"/>
          </p15:clr>
        </p15:guide>
        <p15:guide id="3" orient="horz" pos="746">
          <p15:clr>
            <a:srgbClr val="A4A3A4"/>
          </p15:clr>
        </p15:guide>
        <p15:guide id="4" orient="horz" pos="1376">
          <p15:clr>
            <a:srgbClr val="A4A3A4"/>
          </p15:clr>
        </p15:guide>
        <p15:guide id="5" pos="2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C477C"/>
    <a:srgbClr val="867964"/>
    <a:srgbClr val="EEECE1"/>
    <a:srgbClr val="E51B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704" autoAdjust="0"/>
    <p:restoredTop sz="94660"/>
  </p:normalViewPr>
  <p:slideViewPr>
    <p:cSldViewPr snapToGrid="0" showGuides="1">
      <p:cViewPr varScale="1">
        <p:scale>
          <a:sx n="69" d="100"/>
          <a:sy n="69" d="100"/>
        </p:scale>
        <p:origin x="484" y="52"/>
      </p:cViewPr>
      <p:guideLst>
        <p:guide orient="horz" pos="2960"/>
        <p:guide pos="2810"/>
        <p:guide orient="horz" pos="746"/>
        <p:guide orient="horz" pos="1376"/>
        <p:guide pos="272"/>
      </p:guideLst>
    </p:cSldViewPr>
  </p:slideViewPr>
  <p:notesTextViewPr>
    <p:cViewPr>
      <p:scale>
        <a:sx n="1" d="1"/>
        <a:sy n="1" d="1"/>
      </p:scale>
      <p:origin x="0" y="0"/>
    </p:cViewPr>
  </p:notesTextViewPr>
  <p:sorterViewPr>
    <p:cViewPr>
      <p:scale>
        <a:sx n="100" d="100"/>
        <a:sy n="100" d="100"/>
      </p:scale>
      <p:origin x="0" y="-6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69" Type="http://schemas.microsoft.com/office/2015/10/relationships/revisionInfo" Target="revisionInfo.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16253452055869"/>
          <c:y val="0.11969253888209685"/>
          <c:w val="0.80877879094980809"/>
          <c:h val="0.6712562925556359"/>
        </c:manualLayout>
      </c:layout>
      <c:lineChart>
        <c:grouping val="standard"/>
        <c:varyColors val="0"/>
        <c:ser>
          <c:idx val="2"/>
          <c:order val="0"/>
          <c:tx>
            <c:strRef>
              <c:f>Sheet1!$D$1</c:f>
              <c:strCache>
                <c:ptCount val="1"/>
                <c:pt idx="0">
                  <c:v>Persons Infected with no treatment</c:v>
                </c:pt>
              </c:strCache>
            </c:strRef>
          </c:tx>
          <c:spPr>
            <a:ln w="28575" cap="rnd">
              <a:solidFill>
                <a:srgbClr val="FF0000"/>
              </a:solidFill>
              <a:round/>
            </a:ln>
            <a:effectLst/>
          </c:spPr>
          <c:marker>
            <c:symbol val="none"/>
          </c:marker>
          <c:cat>
            <c:numRef>
              <c:f>Sheet1!$A$2:$A$140</c:f>
              <c:numCache>
                <c:formatCode>[$-409]mmm\-yy;@</c:formatCode>
                <c:ptCount val="139"/>
                <c:pt idx="0">
                  <c:v>42095</c:v>
                </c:pt>
                <c:pt idx="1">
                  <c:v>42125</c:v>
                </c:pt>
                <c:pt idx="2">
                  <c:v>42156</c:v>
                </c:pt>
                <c:pt idx="3">
                  <c:v>42186</c:v>
                </c:pt>
                <c:pt idx="4">
                  <c:v>42217</c:v>
                </c:pt>
                <c:pt idx="5">
                  <c:v>42248</c:v>
                </c:pt>
                <c:pt idx="6">
                  <c:v>42278</c:v>
                </c:pt>
                <c:pt idx="7">
                  <c:v>42309</c:v>
                </c:pt>
                <c:pt idx="8">
                  <c:v>42339</c:v>
                </c:pt>
                <c:pt idx="9">
                  <c:v>42370</c:v>
                </c:pt>
                <c:pt idx="10">
                  <c:v>42401</c:v>
                </c:pt>
                <c:pt idx="11">
                  <c:v>42430</c:v>
                </c:pt>
                <c:pt idx="12">
                  <c:v>42461</c:v>
                </c:pt>
                <c:pt idx="13">
                  <c:v>42491</c:v>
                </c:pt>
                <c:pt idx="14">
                  <c:v>42522</c:v>
                </c:pt>
                <c:pt idx="15">
                  <c:v>42552</c:v>
                </c:pt>
                <c:pt idx="16">
                  <c:v>42583</c:v>
                </c:pt>
                <c:pt idx="17">
                  <c:v>42614</c:v>
                </c:pt>
                <c:pt idx="18">
                  <c:v>42644</c:v>
                </c:pt>
                <c:pt idx="19">
                  <c:v>42675</c:v>
                </c:pt>
                <c:pt idx="20">
                  <c:v>42705</c:v>
                </c:pt>
                <c:pt idx="21">
                  <c:v>42736</c:v>
                </c:pt>
                <c:pt idx="22">
                  <c:v>42767</c:v>
                </c:pt>
                <c:pt idx="23">
                  <c:v>42795</c:v>
                </c:pt>
                <c:pt idx="24">
                  <c:v>42826</c:v>
                </c:pt>
                <c:pt idx="25">
                  <c:v>42856</c:v>
                </c:pt>
                <c:pt idx="26">
                  <c:v>42887</c:v>
                </c:pt>
                <c:pt idx="27">
                  <c:v>42917</c:v>
                </c:pt>
                <c:pt idx="28">
                  <c:v>42948</c:v>
                </c:pt>
                <c:pt idx="29">
                  <c:v>42979</c:v>
                </c:pt>
                <c:pt idx="30">
                  <c:v>43009</c:v>
                </c:pt>
                <c:pt idx="31">
                  <c:v>43040</c:v>
                </c:pt>
                <c:pt idx="32">
                  <c:v>43070</c:v>
                </c:pt>
                <c:pt idx="33">
                  <c:v>43101</c:v>
                </c:pt>
                <c:pt idx="34">
                  <c:v>43132</c:v>
                </c:pt>
                <c:pt idx="35">
                  <c:v>43160</c:v>
                </c:pt>
                <c:pt idx="36">
                  <c:v>43191</c:v>
                </c:pt>
                <c:pt idx="37">
                  <c:v>43221</c:v>
                </c:pt>
                <c:pt idx="38">
                  <c:v>43252</c:v>
                </c:pt>
                <c:pt idx="39">
                  <c:v>43282</c:v>
                </c:pt>
                <c:pt idx="40">
                  <c:v>43313</c:v>
                </c:pt>
                <c:pt idx="41">
                  <c:v>43344</c:v>
                </c:pt>
                <c:pt idx="42">
                  <c:v>43374</c:v>
                </c:pt>
                <c:pt idx="43">
                  <c:v>43405</c:v>
                </c:pt>
                <c:pt idx="44">
                  <c:v>43435</c:v>
                </c:pt>
                <c:pt idx="45">
                  <c:v>43466</c:v>
                </c:pt>
                <c:pt idx="46">
                  <c:v>43497</c:v>
                </c:pt>
                <c:pt idx="47">
                  <c:v>43525</c:v>
                </c:pt>
                <c:pt idx="48">
                  <c:v>43556</c:v>
                </c:pt>
                <c:pt idx="49">
                  <c:v>43586</c:v>
                </c:pt>
                <c:pt idx="50">
                  <c:v>43617</c:v>
                </c:pt>
                <c:pt idx="51">
                  <c:v>43647</c:v>
                </c:pt>
                <c:pt idx="52">
                  <c:v>43678</c:v>
                </c:pt>
                <c:pt idx="53">
                  <c:v>43709</c:v>
                </c:pt>
                <c:pt idx="54">
                  <c:v>43739</c:v>
                </c:pt>
                <c:pt idx="55">
                  <c:v>43770</c:v>
                </c:pt>
                <c:pt idx="56">
                  <c:v>43800</c:v>
                </c:pt>
                <c:pt idx="57">
                  <c:v>43831</c:v>
                </c:pt>
                <c:pt idx="58">
                  <c:v>43862</c:v>
                </c:pt>
                <c:pt idx="59">
                  <c:v>43891</c:v>
                </c:pt>
                <c:pt idx="60">
                  <c:v>43922</c:v>
                </c:pt>
                <c:pt idx="61">
                  <c:v>43952</c:v>
                </c:pt>
                <c:pt idx="62">
                  <c:v>43983</c:v>
                </c:pt>
                <c:pt idx="63">
                  <c:v>44013</c:v>
                </c:pt>
                <c:pt idx="64">
                  <c:v>44044</c:v>
                </c:pt>
                <c:pt idx="65">
                  <c:v>44075</c:v>
                </c:pt>
                <c:pt idx="66">
                  <c:v>44105</c:v>
                </c:pt>
                <c:pt idx="67">
                  <c:v>44136</c:v>
                </c:pt>
                <c:pt idx="68">
                  <c:v>44166</c:v>
                </c:pt>
                <c:pt idx="69">
                  <c:v>44197</c:v>
                </c:pt>
                <c:pt idx="70">
                  <c:v>44228</c:v>
                </c:pt>
                <c:pt idx="71">
                  <c:v>44256</c:v>
                </c:pt>
                <c:pt idx="72">
                  <c:v>44287</c:v>
                </c:pt>
                <c:pt idx="73">
                  <c:v>44317</c:v>
                </c:pt>
                <c:pt idx="74">
                  <c:v>44348</c:v>
                </c:pt>
                <c:pt idx="75">
                  <c:v>44378</c:v>
                </c:pt>
                <c:pt idx="76">
                  <c:v>44409</c:v>
                </c:pt>
                <c:pt idx="77">
                  <c:v>44440</c:v>
                </c:pt>
                <c:pt idx="78">
                  <c:v>44470</c:v>
                </c:pt>
                <c:pt idx="79">
                  <c:v>44501</c:v>
                </c:pt>
                <c:pt idx="80">
                  <c:v>44531</c:v>
                </c:pt>
                <c:pt idx="81">
                  <c:v>44562</c:v>
                </c:pt>
                <c:pt idx="82">
                  <c:v>44593</c:v>
                </c:pt>
                <c:pt idx="83">
                  <c:v>44621</c:v>
                </c:pt>
                <c:pt idx="84">
                  <c:v>44652</c:v>
                </c:pt>
                <c:pt idx="85">
                  <c:v>44682</c:v>
                </c:pt>
                <c:pt idx="86">
                  <c:v>44713</c:v>
                </c:pt>
                <c:pt idx="87">
                  <c:v>44743</c:v>
                </c:pt>
                <c:pt idx="88">
                  <c:v>44774</c:v>
                </c:pt>
                <c:pt idx="89">
                  <c:v>44805</c:v>
                </c:pt>
                <c:pt idx="90">
                  <c:v>44835</c:v>
                </c:pt>
                <c:pt idx="91">
                  <c:v>44866</c:v>
                </c:pt>
                <c:pt idx="92">
                  <c:v>44896</c:v>
                </c:pt>
                <c:pt idx="93">
                  <c:v>44927</c:v>
                </c:pt>
                <c:pt idx="94">
                  <c:v>44958</c:v>
                </c:pt>
                <c:pt idx="95">
                  <c:v>44986</c:v>
                </c:pt>
                <c:pt idx="96">
                  <c:v>45017</c:v>
                </c:pt>
                <c:pt idx="97">
                  <c:v>45047</c:v>
                </c:pt>
                <c:pt idx="98">
                  <c:v>45078</c:v>
                </c:pt>
                <c:pt idx="99">
                  <c:v>45108</c:v>
                </c:pt>
                <c:pt idx="100">
                  <c:v>45139</c:v>
                </c:pt>
                <c:pt idx="101">
                  <c:v>45170</c:v>
                </c:pt>
                <c:pt idx="102">
                  <c:v>45200</c:v>
                </c:pt>
                <c:pt idx="103">
                  <c:v>45231</c:v>
                </c:pt>
                <c:pt idx="104">
                  <c:v>45261</c:v>
                </c:pt>
                <c:pt idx="105">
                  <c:v>45292</c:v>
                </c:pt>
                <c:pt idx="106">
                  <c:v>45323</c:v>
                </c:pt>
                <c:pt idx="107">
                  <c:v>45352</c:v>
                </c:pt>
                <c:pt idx="108">
                  <c:v>45383</c:v>
                </c:pt>
                <c:pt idx="109">
                  <c:v>45413</c:v>
                </c:pt>
                <c:pt idx="110">
                  <c:v>45444</c:v>
                </c:pt>
                <c:pt idx="111">
                  <c:v>45474</c:v>
                </c:pt>
                <c:pt idx="112">
                  <c:v>45505</c:v>
                </c:pt>
                <c:pt idx="113">
                  <c:v>45536</c:v>
                </c:pt>
                <c:pt idx="114">
                  <c:v>45566</c:v>
                </c:pt>
                <c:pt idx="115">
                  <c:v>45597</c:v>
                </c:pt>
                <c:pt idx="116">
                  <c:v>45627</c:v>
                </c:pt>
                <c:pt idx="117">
                  <c:v>45658</c:v>
                </c:pt>
                <c:pt idx="118">
                  <c:v>45689</c:v>
                </c:pt>
                <c:pt idx="119">
                  <c:v>45717</c:v>
                </c:pt>
                <c:pt idx="120">
                  <c:v>45748</c:v>
                </c:pt>
                <c:pt idx="121">
                  <c:v>45778</c:v>
                </c:pt>
                <c:pt idx="122">
                  <c:v>45809</c:v>
                </c:pt>
                <c:pt idx="123">
                  <c:v>45839</c:v>
                </c:pt>
                <c:pt idx="124">
                  <c:v>45870</c:v>
                </c:pt>
                <c:pt idx="125">
                  <c:v>45901</c:v>
                </c:pt>
                <c:pt idx="126">
                  <c:v>45931</c:v>
                </c:pt>
                <c:pt idx="127">
                  <c:v>45962</c:v>
                </c:pt>
                <c:pt idx="128">
                  <c:v>45992</c:v>
                </c:pt>
                <c:pt idx="129">
                  <c:v>46023</c:v>
                </c:pt>
                <c:pt idx="130">
                  <c:v>46054</c:v>
                </c:pt>
                <c:pt idx="131">
                  <c:v>46082</c:v>
                </c:pt>
                <c:pt idx="132">
                  <c:v>46113</c:v>
                </c:pt>
                <c:pt idx="133">
                  <c:v>46143</c:v>
                </c:pt>
                <c:pt idx="134">
                  <c:v>46174</c:v>
                </c:pt>
                <c:pt idx="135">
                  <c:v>46204</c:v>
                </c:pt>
                <c:pt idx="136">
                  <c:v>46235</c:v>
                </c:pt>
              </c:numCache>
            </c:numRef>
          </c:cat>
          <c:val>
            <c:numRef>
              <c:f>Sheet1!$D$2:$D$140</c:f>
              <c:numCache>
                <c:formatCode>General</c:formatCode>
                <c:ptCount val="139"/>
                <c:pt idx="0">
                  <c:v>150000</c:v>
                </c:pt>
                <c:pt idx="1">
                  <c:v>150000</c:v>
                </c:pt>
                <c:pt idx="2">
                  <c:v>150000</c:v>
                </c:pt>
                <c:pt idx="3">
                  <c:v>150000</c:v>
                </c:pt>
                <c:pt idx="4">
                  <c:v>150000</c:v>
                </c:pt>
                <c:pt idx="5">
                  <c:v>150000</c:v>
                </c:pt>
                <c:pt idx="6">
                  <c:v>150000</c:v>
                </c:pt>
                <c:pt idx="7">
                  <c:v>150000</c:v>
                </c:pt>
                <c:pt idx="8">
                  <c:v>150000</c:v>
                </c:pt>
                <c:pt idx="9">
                  <c:v>150000</c:v>
                </c:pt>
                <c:pt idx="10">
                  <c:v>150000</c:v>
                </c:pt>
                <c:pt idx="11">
                  <c:v>150000</c:v>
                </c:pt>
                <c:pt idx="12">
                  <c:v>150000</c:v>
                </c:pt>
                <c:pt idx="13">
                  <c:v>150000</c:v>
                </c:pt>
                <c:pt idx="14">
                  <c:v>150000</c:v>
                </c:pt>
                <c:pt idx="15">
                  <c:v>150000</c:v>
                </c:pt>
                <c:pt idx="16">
                  <c:v>150000</c:v>
                </c:pt>
                <c:pt idx="17">
                  <c:v>150000</c:v>
                </c:pt>
                <c:pt idx="18">
                  <c:v>150000</c:v>
                </c:pt>
                <c:pt idx="19">
                  <c:v>150000</c:v>
                </c:pt>
                <c:pt idx="20">
                  <c:v>150000</c:v>
                </c:pt>
                <c:pt idx="21">
                  <c:v>150000</c:v>
                </c:pt>
                <c:pt idx="22">
                  <c:v>150000</c:v>
                </c:pt>
                <c:pt idx="23">
                  <c:v>150000</c:v>
                </c:pt>
                <c:pt idx="24">
                  <c:v>150000</c:v>
                </c:pt>
                <c:pt idx="25">
                  <c:v>150000</c:v>
                </c:pt>
                <c:pt idx="26">
                  <c:v>150000</c:v>
                </c:pt>
                <c:pt idx="27">
                  <c:v>150000</c:v>
                </c:pt>
                <c:pt idx="28">
                  <c:v>150000</c:v>
                </c:pt>
                <c:pt idx="29">
                  <c:v>150000</c:v>
                </c:pt>
                <c:pt idx="30">
                  <c:v>150000</c:v>
                </c:pt>
                <c:pt idx="31">
                  <c:v>150000</c:v>
                </c:pt>
                <c:pt idx="32">
                  <c:v>150000</c:v>
                </c:pt>
                <c:pt idx="33">
                  <c:v>150000</c:v>
                </c:pt>
                <c:pt idx="34">
                  <c:v>150000</c:v>
                </c:pt>
                <c:pt idx="35">
                  <c:v>150000</c:v>
                </c:pt>
                <c:pt idx="36">
                  <c:v>150000</c:v>
                </c:pt>
                <c:pt idx="37">
                  <c:v>150000</c:v>
                </c:pt>
                <c:pt idx="38">
                  <c:v>150000</c:v>
                </c:pt>
                <c:pt idx="39">
                  <c:v>150000</c:v>
                </c:pt>
                <c:pt idx="40">
                  <c:v>150000</c:v>
                </c:pt>
                <c:pt idx="41">
                  <c:v>150000</c:v>
                </c:pt>
                <c:pt idx="42">
                  <c:v>150000</c:v>
                </c:pt>
                <c:pt idx="43">
                  <c:v>150000</c:v>
                </c:pt>
                <c:pt idx="44">
                  <c:v>150000</c:v>
                </c:pt>
                <c:pt idx="45">
                  <c:v>150000</c:v>
                </c:pt>
                <c:pt idx="46">
                  <c:v>150000</c:v>
                </c:pt>
                <c:pt idx="47">
                  <c:v>150000</c:v>
                </c:pt>
                <c:pt idx="48">
                  <c:v>150000</c:v>
                </c:pt>
                <c:pt idx="49">
                  <c:v>150000</c:v>
                </c:pt>
                <c:pt idx="50">
                  <c:v>150000</c:v>
                </c:pt>
                <c:pt idx="51">
                  <c:v>150000</c:v>
                </c:pt>
                <c:pt idx="52">
                  <c:v>150000</c:v>
                </c:pt>
                <c:pt idx="53">
                  <c:v>150000</c:v>
                </c:pt>
                <c:pt idx="54">
                  <c:v>150000</c:v>
                </c:pt>
                <c:pt idx="55">
                  <c:v>150000</c:v>
                </c:pt>
                <c:pt idx="56">
                  <c:v>150000</c:v>
                </c:pt>
                <c:pt idx="57">
                  <c:v>150000</c:v>
                </c:pt>
                <c:pt idx="58">
                  <c:v>150000</c:v>
                </c:pt>
                <c:pt idx="59">
                  <c:v>150000</c:v>
                </c:pt>
                <c:pt idx="60">
                  <c:v>150000</c:v>
                </c:pt>
                <c:pt idx="61">
                  <c:v>150000</c:v>
                </c:pt>
                <c:pt idx="62">
                  <c:v>150000</c:v>
                </c:pt>
                <c:pt idx="63">
                  <c:v>150000</c:v>
                </c:pt>
                <c:pt idx="64">
                  <c:v>150000</c:v>
                </c:pt>
                <c:pt idx="65">
                  <c:v>150000</c:v>
                </c:pt>
                <c:pt idx="66">
                  <c:v>150000</c:v>
                </c:pt>
                <c:pt idx="67">
                  <c:v>150000</c:v>
                </c:pt>
                <c:pt idx="68">
                  <c:v>150000</c:v>
                </c:pt>
                <c:pt idx="69">
                  <c:v>150000</c:v>
                </c:pt>
                <c:pt idx="70">
                  <c:v>150000</c:v>
                </c:pt>
                <c:pt idx="71">
                  <c:v>150000</c:v>
                </c:pt>
                <c:pt idx="72">
                  <c:v>150000</c:v>
                </c:pt>
                <c:pt idx="73">
                  <c:v>150000</c:v>
                </c:pt>
                <c:pt idx="74">
                  <c:v>150000</c:v>
                </c:pt>
                <c:pt idx="75">
                  <c:v>150000</c:v>
                </c:pt>
                <c:pt idx="76">
                  <c:v>150000</c:v>
                </c:pt>
                <c:pt idx="77">
                  <c:v>150000</c:v>
                </c:pt>
                <c:pt idx="78">
                  <c:v>150000</c:v>
                </c:pt>
                <c:pt idx="79">
                  <c:v>150000</c:v>
                </c:pt>
                <c:pt idx="80">
                  <c:v>150000</c:v>
                </c:pt>
                <c:pt idx="81">
                  <c:v>150000</c:v>
                </c:pt>
                <c:pt idx="82">
                  <c:v>150000</c:v>
                </c:pt>
                <c:pt idx="83">
                  <c:v>150000</c:v>
                </c:pt>
                <c:pt idx="84">
                  <c:v>150000</c:v>
                </c:pt>
                <c:pt idx="85">
                  <c:v>150000</c:v>
                </c:pt>
                <c:pt idx="86">
                  <c:v>150000</c:v>
                </c:pt>
                <c:pt idx="87">
                  <c:v>150000</c:v>
                </c:pt>
                <c:pt idx="88">
                  <c:v>150000</c:v>
                </c:pt>
                <c:pt idx="89">
                  <c:v>150000</c:v>
                </c:pt>
                <c:pt idx="90">
                  <c:v>150000</c:v>
                </c:pt>
                <c:pt idx="91">
                  <c:v>150000</c:v>
                </c:pt>
                <c:pt idx="92">
                  <c:v>150000</c:v>
                </c:pt>
                <c:pt idx="93">
                  <c:v>150000</c:v>
                </c:pt>
                <c:pt idx="94">
                  <c:v>150000</c:v>
                </c:pt>
                <c:pt idx="95">
                  <c:v>150000</c:v>
                </c:pt>
                <c:pt idx="96">
                  <c:v>150000</c:v>
                </c:pt>
                <c:pt idx="97">
                  <c:v>150000</c:v>
                </c:pt>
                <c:pt idx="98">
                  <c:v>150000</c:v>
                </c:pt>
                <c:pt idx="99">
                  <c:v>150000</c:v>
                </c:pt>
                <c:pt idx="100">
                  <c:v>150000</c:v>
                </c:pt>
                <c:pt idx="101">
                  <c:v>150000</c:v>
                </c:pt>
                <c:pt idx="102">
                  <c:v>150000</c:v>
                </c:pt>
                <c:pt idx="103">
                  <c:v>150000</c:v>
                </c:pt>
                <c:pt idx="104">
                  <c:v>150000</c:v>
                </c:pt>
                <c:pt idx="105">
                  <c:v>150000</c:v>
                </c:pt>
                <c:pt idx="106">
                  <c:v>150000</c:v>
                </c:pt>
                <c:pt idx="107">
                  <c:v>150000</c:v>
                </c:pt>
                <c:pt idx="108">
                  <c:v>150000</c:v>
                </c:pt>
                <c:pt idx="109">
                  <c:v>150000</c:v>
                </c:pt>
                <c:pt idx="110">
                  <c:v>150000</c:v>
                </c:pt>
                <c:pt idx="111">
                  <c:v>150000</c:v>
                </c:pt>
                <c:pt idx="112">
                  <c:v>150000</c:v>
                </c:pt>
                <c:pt idx="113">
                  <c:v>150000</c:v>
                </c:pt>
                <c:pt idx="114">
                  <c:v>150000</c:v>
                </c:pt>
                <c:pt idx="115">
                  <c:v>150000</c:v>
                </c:pt>
                <c:pt idx="116">
                  <c:v>150000</c:v>
                </c:pt>
                <c:pt idx="117">
                  <c:v>150000</c:v>
                </c:pt>
                <c:pt idx="118">
                  <c:v>150000</c:v>
                </c:pt>
                <c:pt idx="119">
                  <c:v>150000</c:v>
                </c:pt>
                <c:pt idx="120">
                  <c:v>150000</c:v>
                </c:pt>
                <c:pt idx="121">
                  <c:v>150000</c:v>
                </c:pt>
                <c:pt idx="122">
                  <c:v>150000</c:v>
                </c:pt>
                <c:pt idx="123">
                  <c:v>150000</c:v>
                </c:pt>
                <c:pt idx="124">
                  <c:v>150000</c:v>
                </c:pt>
                <c:pt idx="125">
                  <c:v>150000</c:v>
                </c:pt>
                <c:pt idx="126">
                  <c:v>150000</c:v>
                </c:pt>
                <c:pt idx="127">
                  <c:v>150000</c:v>
                </c:pt>
                <c:pt idx="128">
                  <c:v>150000</c:v>
                </c:pt>
                <c:pt idx="129">
                  <c:v>150000</c:v>
                </c:pt>
                <c:pt idx="130">
                  <c:v>150000</c:v>
                </c:pt>
                <c:pt idx="131">
                  <c:v>150000</c:v>
                </c:pt>
                <c:pt idx="132">
                  <c:v>150000</c:v>
                </c:pt>
                <c:pt idx="133">
                  <c:v>150000</c:v>
                </c:pt>
                <c:pt idx="134">
                  <c:v>150000</c:v>
                </c:pt>
                <c:pt idx="135">
                  <c:v>150000</c:v>
                </c:pt>
                <c:pt idx="136">
                  <c:v>150000</c:v>
                </c:pt>
              </c:numCache>
            </c:numRef>
          </c:val>
          <c:smooth val="0"/>
          <c:extLst>
            <c:ext xmlns:c16="http://schemas.microsoft.com/office/drawing/2014/chart" uri="{C3380CC4-5D6E-409C-BE32-E72D297353CC}">
              <c16:uniqueId val="{00000000-D779-4B03-908F-5F85A305A6F0}"/>
            </c:ext>
          </c:extLst>
        </c:ser>
        <c:ser>
          <c:idx val="3"/>
          <c:order val="1"/>
          <c:tx>
            <c:strRef>
              <c:f>Sheet1!$E$1</c:f>
              <c:strCache>
                <c:ptCount val="1"/>
                <c:pt idx="0">
                  <c:v>Cumulative Infected with 1000/mo treated</c:v>
                </c:pt>
              </c:strCache>
            </c:strRef>
          </c:tx>
          <c:spPr>
            <a:ln w="28575" cap="rnd">
              <a:solidFill>
                <a:schemeClr val="accent4"/>
              </a:solidFill>
              <a:round/>
            </a:ln>
            <a:effectLst/>
          </c:spPr>
          <c:marker>
            <c:symbol val="none"/>
          </c:marker>
          <c:cat>
            <c:numRef>
              <c:f>Sheet1!$A$2:$A$140</c:f>
              <c:numCache>
                <c:formatCode>[$-409]mmm\-yy;@</c:formatCode>
                <c:ptCount val="139"/>
                <c:pt idx="0">
                  <c:v>42095</c:v>
                </c:pt>
                <c:pt idx="1">
                  <c:v>42125</c:v>
                </c:pt>
                <c:pt idx="2">
                  <c:v>42156</c:v>
                </c:pt>
                <c:pt idx="3">
                  <c:v>42186</c:v>
                </c:pt>
                <c:pt idx="4">
                  <c:v>42217</c:v>
                </c:pt>
                <c:pt idx="5">
                  <c:v>42248</c:v>
                </c:pt>
                <c:pt idx="6">
                  <c:v>42278</c:v>
                </c:pt>
                <c:pt idx="7">
                  <c:v>42309</c:v>
                </c:pt>
                <c:pt idx="8">
                  <c:v>42339</c:v>
                </c:pt>
                <c:pt idx="9">
                  <c:v>42370</c:v>
                </c:pt>
                <c:pt idx="10">
                  <c:v>42401</c:v>
                </c:pt>
                <c:pt idx="11">
                  <c:v>42430</c:v>
                </c:pt>
                <c:pt idx="12">
                  <c:v>42461</c:v>
                </c:pt>
                <c:pt idx="13">
                  <c:v>42491</c:v>
                </c:pt>
                <c:pt idx="14">
                  <c:v>42522</c:v>
                </c:pt>
                <c:pt idx="15">
                  <c:v>42552</c:v>
                </c:pt>
                <c:pt idx="16">
                  <c:v>42583</c:v>
                </c:pt>
                <c:pt idx="17">
                  <c:v>42614</c:v>
                </c:pt>
                <c:pt idx="18">
                  <c:v>42644</c:v>
                </c:pt>
                <c:pt idx="19">
                  <c:v>42675</c:v>
                </c:pt>
                <c:pt idx="20">
                  <c:v>42705</c:v>
                </c:pt>
                <c:pt idx="21">
                  <c:v>42736</c:v>
                </c:pt>
                <c:pt idx="22">
                  <c:v>42767</c:v>
                </c:pt>
                <c:pt idx="23">
                  <c:v>42795</c:v>
                </c:pt>
                <c:pt idx="24">
                  <c:v>42826</c:v>
                </c:pt>
                <c:pt idx="25">
                  <c:v>42856</c:v>
                </c:pt>
                <c:pt idx="26">
                  <c:v>42887</c:v>
                </c:pt>
                <c:pt idx="27">
                  <c:v>42917</c:v>
                </c:pt>
                <c:pt idx="28">
                  <c:v>42948</c:v>
                </c:pt>
                <c:pt idx="29">
                  <c:v>42979</c:v>
                </c:pt>
                <c:pt idx="30">
                  <c:v>43009</c:v>
                </c:pt>
                <c:pt idx="31">
                  <c:v>43040</c:v>
                </c:pt>
                <c:pt idx="32">
                  <c:v>43070</c:v>
                </c:pt>
                <c:pt idx="33">
                  <c:v>43101</c:v>
                </c:pt>
                <c:pt idx="34">
                  <c:v>43132</c:v>
                </c:pt>
                <c:pt idx="35">
                  <c:v>43160</c:v>
                </c:pt>
                <c:pt idx="36">
                  <c:v>43191</c:v>
                </c:pt>
                <c:pt idx="37">
                  <c:v>43221</c:v>
                </c:pt>
                <c:pt idx="38">
                  <c:v>43252</c:v>
                </c:pt>
                <c:pt idx="39">
                  <c:v>43282</c:v>
                </c:pt>
                <c:pt idx="40">
                  <c:v>43313</c:v>
                </c:pt>
                <c:pt idx="41">
                  <c:v>43344</c:v>
                </c:pt>
                <c:pt idx="42">
                  <c:v>43374</c:v>
                </c:pt>
                <c:pt idx="43">
                  <c:v>43405</c:v>
                </c:pt>
                <c:pt idx="44">
                  <c:v>43435</c:v>
                </c:pt>
                <c:pt idx="45">
                  <c:v>43466</c:v>
                </c:pt>
                <c:pt idx="46">
                  <c:v>43497</c:v>
                </c:pt>
                <c:pt idx="47">
                  <c:v>43525</c:v>
                </c:pt>
                <c:pt idx="48">
                  <c:v>43556</c:v>
                </c:pt>
                <c:pt idx="49">
                  <c:v>43586</c:v>
                </c:pt>
                <c:pt idx="50">
                  <c:v>43617</c:v>
                </c:pt>
                <c:pt idx="51">
                  <c:v>43647</c:v>
                </c:pt>
                <c:pt idx="52">
                  <c:v>43678</c:v>
                </c:pt>
                <c:pt idx="53">
                  <c:v>43709</c:v>
                </c:pt>
                <c:pt idx="54">
                  <c:v>43739</c:v>
                </c:pt>
                <c:pt idx="55">
                  <c:v>43770</c:v>
                </c:pt>
                <c:pt idx="56">
                  <c:v>43800</c:v>
                </c:pt>
                <c:pt idx="57">
                  <c:v>43831</c:v>
                </c:pt>
                <c:pt idx="58">
                  <c:v>43862</c:v>
                </c:pt>
                <c:pt idx="59">
                  <c:v>43891</c:v>
                </c:pt>
                <c:pt idx="60">
                  <c:v>43922</c:v>
                </c:pt>
                <c:pt idx="61">
                  <c:v>43952</c:v>
                </c:pt>
                <c:pt idx="62">
                  <c:v>43983</c:v>
                </c:pt>
                <c:pt idx="63">
                  <c:v>44013</c:v>
                </c:pt>
                <c:pt idx="64">
                  <c:v>44044</c:v>
                </c:pt>
                <c:pt idx="65">
                  <c:v>44075</c:v>
                </c:pt>
                <c:pt idx="66">
                  <c:v>44105</c:v>
                </c:pt>
                <c:pt idx="67">
                  <c:v>44136</c:v>
                </c:pt>
                <c:pt idx="68">
                  <c:v>44166</c:v>
                </c:pt>
                <c:pt idx="69">
                  <c:v>44197</c:v>
                </c:pt>
                <c:pt idx="70">
                  <c:v>44228</c:v>
                </c:pt>
                <c:pt idx="71">
                  <c:v>44256</c:v>
                </c:pt>
                <c:pt idx="72">
                  <c:v>44287</c:v>
                </c:pt>
                <c:pt idx="73">
                  <c:v>44317</c:v>
                </c:pt>
                <c:pt idx="74">
                  <c:v>44348</c:v>
                </c:pt>
                <c:pt idx="75">
                  <c:v>44378</c:v>
                </c:pt>
                <c:pt idx="76">
                  <c:v>44409</c:v>
                </c:pt>
                <c:pt idx="77">
                  <c:v>44440</c:v>
                </c:pt>
                <c:pt idx="78">
                  <c:v>44470</c:v>
                </c:pt>
                <c:pt idx="79">
                  <c:v>44501</c:v>
                </c:pt>
                <c:pt idx="80">
                  <c:v>44531</c:v>
                </c:pt>
                <c:pt idx="81">
                  <c:v>44562</c:v>
                </c:pt>
                <c:pt idx="82">
                  <c:v>44593</c:v>
                </c:pt>
                <c:pt idx="83">
                  <c:v>44621</c:v>
                </c:pt>
                <c:pt idx="84">
                  <c:v>44652</c:v>
                </c:pt>
                <c:pt idx="85">
                  <c:v>44682</c:v>
                </c:pt>
                <c:pt idx="86">
                  <c:v>44713</c:v>
                </c:pt>
                <c:pt idx="87">
                  <c:v>44743</c:v>
                </c:pt>
                <c:pt idx="88">
                  <c:v>44774</c:v>
                </c:pt>
                <c:pt idx="89">
                  <c:v>44805</c:v>
                </c:pt>
                <c:pt idx="90">
                  <c:v>44835</c:v>
                </c:pt>
                <c:pt idx="91">
                  <c:v>44866</c:v>
                </c:pt>
                <c:pt idx="92">
                  <c:v>44896</c:v>
                </c:pt>
                <c:pt idx="93">
                  <c:v>44927</c:v>
                </c:pt>
                <c:pt idx="94">
                  <c:v>44958</c:v>
                </c:pt>
                <c:pt idx="95">
                  <c:v>44986</c:v>
                </c:pt>
                <c:pt idx="96">
                  <c:v>45017</c:v>
                </c:pt>
                <c:pt idx="97">
                  <c:v>45047</c:v>
                </c:pt>
                <c:pt idx="98">
                  <c:v>45078</c:v>
                </c:pt>
                <c:pt idx="99">
                  <c:v>45108</c:v>
                </c:pt>
                <c:pt idx="100">
                  <c:v>45139</c:v>
                </c:pt>
                <c:pt idx="101">
                  <c:v>45170</c:v>
                </c:pt>
                <c:pt idx="102">
                  <c:v>45200</c:v>
                </c:pt>
                <c:pt idx="103">
                  <c:v>45231</c:v>
                </c:pt>
                <c:pt idx="104">
                  <c:v>45261</c:v>
                </c:pt>
                <c:pt idx="105">
                  <c:v>45292</c:v>
                </c:pt>
                <c:pt idx="106">
                  <c:v>45323</c:v>
                </c:pt>
                <c:pt idx="107">
                  <c:v>45352</c:v>
                </c:pt>
                <c:pt idx="108">
                  <c:v>45383</c:v>
                </c:pt>
                <c:pt idx="109">
                  <c:v>45413</c:v>
                </c:pt>
                <c:pt idx="110">
                  <c:v>45444</c:v>
                </c:pt>
                <c:pt idx="111">
                  <c:v>45474</c:v>
                </c:pt>
                <c:pt idx="112">
                  <c:v>45505</c:v>
                </c:pt>
                <c:pt idx="113">
                  <c:v>45536</c:v>
                </c:pt>
                <c:pt idx="114">
                  <c:v>45566</c:v>
                </c:pt>
                <c:pt idx="115">
                  <c:v>45597</c:v>
                </c:pt>
                <c:pt idx="116">
                  <c:v>45627</c:v>
                </c:pt>
                <c:pt idx="117">
                  <c:v>45658</c:v>
                </c:pt>
                <c:pt idx="118">
                  <c:v>45689</c:v>
                </c:pt>
                <c:pt idx="119">
                  <c:v>45717</c:v>
                </c:pt>
                <c:pt idx="120">
                  <c:v>45748</c:v>
                </c:pt>
                <c:pt idx="121">
                  <c:v>45778</c:v>
                </c:pt>
                <c:pt idx="122">
                  <c:v>45809</c:v>
                </c:pt>
                <c:pt idx="123">
                  <c:v>45839</c:v>
                </c:pt>
                <c:pt idx="124">
                  <c:v>45870</c:v>
                </c:pt>
                <c:pt idx="125">
                  <c:v>45901</c:v>
                </c:pt>
                <c:pt idx="126">
                  <c:v>45931</c:v>
                </c:pt>
                <c:pt idx="127">
                  <c:v>45962</c:v>
                </c:pt>
                <c:pt idx="128">
                  <c:v>45992</c:v>
                </c:pt>
                <c:pt idx="129">
                  <c:v>46023</c:v>
                </c:pt>
                <c:pt idx="130">
                  <c:v>46054</c:v>
                </c:pt>
                <c:pt idx="131">
                  <c:v>46082</c:v>
                </c:pt>
                <c:pt idx="132">
                  <c:v>46113</c:v>
                </c:pt>
                <c:pt idx="133">
                  <c:v>46143</c:v>
                </c:pt>
                <c:pt idx="134">
                  <c:v>46174</c:v>
                </c:pt>
                <c:pt idx="135">
                  <c:v>46204</c:v>
                </c:pt>
                <c:pt idx="136">
                  <c:v>46235</c:v>
                </c:pt>
              </c:numCache>
            </c:numRef>
          </c:cat>
          <c:val>
            <c:numRef>
              <c:f>Sheet1!$E$2:$E$140</c:f>
              <c:numCache>
                <c:formatCode>General</c:formatCode>
                <c:ptCount val="139"/>
                <c:pt idx="0">
                  <c:v>150000</c:v>
                </c:pt>
                <c:pt idx="1">
                  <c:v>149702</c:v>
                </c:pt>
                <c:pt idx="2">
                  <c:v>149140</c:v>
                </c:pt>
                <c:pt idx="3">
                  <c:v>148140</c:v>
                </c:pt>
                <c:pt idx="4">
                  <c:v>147014</c:v>
                </c:pt>
                <c:pt idx="5">
                  <c:v>146727</c:v>
                </c:pt>
                <c:pt idx="6">
                  <c:v>145591</c:v>
                </c:pt>
                <c:pt idx="7">
                  <c:v>144953</c:v>
                </c:pt>
                <c:pt idx="8">
                  <c:v>144063</c:v>
                </c:pt>
                <c:pt idx="9">
                  <c:v>144048</c:v>
                </c:pt>
                <c:pt idx="10">
                  <c:v>143419</c:v>
                </c:pt>
                <c:pt idx="11">
                  <c:v>142901</c:v>
                </c:pt>
                <c:pt idx="12">
                  <c:v>141555</c:v>
                </c:pt>
                <c:pt idx="13">
                  <c:v>140744</c:v>
                </c:pt>
                <c:pt idx="14">
                  <c:v>139581</c:v>
                </c:pt>
                <c:pt idx="15">
                  <c:v>138317</c:v>
                </c:pt>
                <c:pt idx="16">
                  <c:v>135020</c:v>
                </c:pt>
                <c:pt idx="17">
                  <c:v>130426</c:v>
                </c:pt>
                <c:pt idx="18">
                  <c:v>126734</c:v>
                </c:pt>
                <c:pt idx="19">
                  <c:v>124546</c:v>
                </c:pt>
                <c:pt idx="20">
                  <c:v>122405</c:v>
                </c:pt>
                <c:pt idx="21">
                  <c:v>120436</c:v>
                </c:pt>
                <c:pt idx="22">
                  <c:v>118975</c:v>
                </c:pt>
                <c:pt idx="23">
                  <c:v>117591</c:v>
                </c:pt>
                <c:pt idx="24">
                  <c:v>116327</c:v>
                </c:pt>
                <c:pt idx="25">
                  <c:v>114973</c:v>
                </c:pt>
                <c:pt idx="26">
                  <c:v>113810</c:v>
                </c:pt>
                <c:pt idx="27">
                  <c:v>112649</c:v>
                </c:pt>
                <c:pt idx="28">
                  <c:v>111645</c:v>
                </c:pt>
                <c:pt idx="29">
                  <c:v>110604</c:v>
                </c:pt>
                <c:pt idx="30">
                  <c:v>109580</c:v>
                </c:pt>
                <c:pt idx="31">
                  <c:v>108580</c:v>
                </c:pt>
                <c:pt idx="32">
                  <c:v>107580</c:v>
                </c:pt>
                <c:pt idx="33">
                  <c:v>106580</c:v>
                </c:pt>
                <c:pt idx="34">
                  <c:v>105580</c:v>
                </c:pt>
                <c:pt idx="35">
                  <c:v>104580</c:v>
                </c:pt>
                <c:pt idx="36">
                  <c:v>103580</c:v>
                </c:pt>
                <c:pt idx="37">
                  <c:v>102580</c:v>
                </c:pt>
                <c:pt idx="38">
                  <c:v>101580</c:v>
                </c:pt>
                <c:pt idx="39">
                  <c:v>100580</c:v>
                </c:pt>
                <c:pt idx="40">
                  <c:v>99580</c:v>
                </c:pt>
                <c:pt idx="41">
                  <c:v>98580</c:v>
                </c:pt>
                <c:pt idx="42">
                  <c:v>97580</c:v>
                </c:pt>
                <c:pt idx="43">
                  <c:v>96580</c:v>
                </c:pt>
                <c:pt idx="44">
                  <c:v>95580</c:v>
                </c:pt>
                <c:pt idx="45">
                  <c:v>94580</c:v>
                </c:pt>
                <c:pt idx="46">
                  <c:v>93580</c:v>
                </c:pt>
                <c:pt idx="47">
                  <c:v>92580</c:v>
                </c:pt>
                <c:pt idx="48">
                  <c:v>91580</c:v>
                </c:pt>
                <c:pt idx="49">
                  <c:v>90580</c:v>
                </c:pt>
                <c:pt idx="50">
                  <c:v>89580</c:v>
                </c:pt>
                <c:pt idx="51">
                  <c:v>88580</c:v>
                </c:pt>
                <c:pt idx="52">
                  <c:v>87580</c:v>
                </c:pt>
                <c:pt idx="53">
                  <c:v>86580</c:v>
                </c:pt>
                <c:pt idx="54">
                  <c:v>85580</c:v>
                </c:pt>
                <c:pt idx="55">
                  <c:v>84580</c:v>
                </c:pt>
                <c:pt idx="56">
                  <c:v>83580</c:v>
                </c:pt>
                <c:pt idx="57">
                  <c:v>82580</c:v>
                </c:pt>
                <c:pt idx="58">
                  <c:v>81580</c:v>
                </c:pt>
                <c:pt idx="59">
                  <c:v>80580</c:v>
                </c:pt>
                <c:pt idx="60">
                  <c:v>79580</c:v>
                </c:pt>
                <c:pt idx="61">
                  <c:v>78580</c:v>
                </c:pt>
                <c:pt idx="62">
                  <c:v>77580</c:v>
                </c:pt>
                <c:pt idx="63">
                  <c:v>76580</c:v>
                </c:pt>
                <c:pt idx="64">
                  <c:v>75580</c:v>
                </c:pt>
                <c:pt idx="65">
                  <c:v>74580</c:v>
                </c:pt>
                <c:pt idx="66">
                  <c:v>73580</c:v>
                </c:pt>
                <c:pt idx="67">
                  <c:v>72580</c:v>
                </c:pt>
                <c:pt idx="68">
                  <c:v>71580</c:v>
                </c:pt>
                <c:pt idx="69">
                  <c:v>70580</c:v>
                </c:pt>
                <c:pt idx="70">
                  <c:v>69580</c:v>
                </c:pt>
                <c:pt idx="71">
                  <c:v>68580</c:v>
                </c:pt>
                <c:pt idx="72">
                  <c:v>67580</c:v>
                </c:pt>
                <c:pt idx="73">
                  <c:v>66580</c:v>
                </c:pt>
                <c:pt idx="74">
                  <c:v>65580</c:v>
                </c:pt>
                <c:pt idx="75">
                  <c:v>64580</c:v>
                </c:pt>
                <c:pt idx="76">
                  <c:v>63580</c:v>
                </c:pt>
                <c:pt idx="77">
                  <c:v>62580</c:v>
                </c:pt>
                <c:pt idx="78">
                  <c:v>61580</c:v>
                </c:pt>
                <c:pt idx="79">
                  <c:v>60580</c:v>
                </c:pt>
                <c:pt idx="80">
                  <c:v>59580</c:v>
                </c:pt>
                <c:pt idx="81">
                  <c:v>58580</c:v>
                </c:pt>
                <c:pt idx="82">
                  <c:v>57580</c:v>
                </c:pt>
                <c:pt idx="83">
                  <c:v>56580</c:v>
                </c:pt>
                <c:pt idx="84">
                  <c:v>55580</c:v>
                </c:pt>
                <c:pt idx="85">
                  <c:v>54580</c:v>
                </c:pt>
                <c:pt idx="86">
                  <c:v>53580</c:v>
                </c:pt>
                <c:pt idx="87">
                  <c:v>52580</c:v>
                </c:pt>
                <c:pt idx="88">
                  <c:v>51580</c:v>
                </c:pt>
                <c:pt idx="89">
                  <c:v>50580</c:v>
                </c:pt>
                <c:pt idx="90">
                  <c:v>49580</c:v>
                </c:pt>
                <c:pt idx="91">
                  <c:v>48580</c:v>
                </c:pt>
                <c:pt idx="92">
                  <c:v>47580</c:v>
                </c:pt>
                <c:pt idx="93">
                  <c:v>46580</c:v>
                </c:pt>
                <c:pt idx="94">
                  <c:v>45580</c:v>
                </c:pt>
                <c:pt idx="95">
                  <c:v>44580</c:v>
                </c:pt>
                <c:pt idx="96">
                  <c:v>43580</c:v>
                </c:pt>
                <c:pt idx="97">
                  <c:v>42580</c:v>
                </c:pt>
                <c:pt idx="98">
                  <c:v>41580</c:v>
                </c:pt>
                <c:pt idx="99">
                  <c:v>40580</c:v>
                </c:pt>
                <c:pt idx="100">
                  <c:v>39580</c:v>
                </c:pt>
                <c:pt idx="101">
                  <c:v>38580</c:v>
                </c:pt>
                <c:pt idx="102">
                  <c:v>37580</c:v>
                </c:pt>
                <c:pt idx="103">
                  <c:v>36580</c:v>
                </c:pt>
                <c:pt idx="104">
                  <c:v>35580</c:v>
                </c:pt>
                <c:pt idx="105">
                  <c:v>34580</c:v>
                </c:pt>
                <c:pt idx="106">
                  <c:v>33580</c:v>
                </c:pt>
                <c:pt idx="107">
                  <c:v>32580</c:v>
                </c:pt>
                <c:pt idx="108">
                  <c:v>31580</c:v>
                </c:pt>
                <c:pt idx="109">
                  <c:v>30580</c:v>
                </c:pt>
                <c:pt idx="110">
                  <c:v>29580</c:v>
                </c:pt>
                <c:pt idx="111">
                  <c:v>28580</c:v>
                </c:pt>
                <c:pt idx="112">
                  <c:v>27580</c:v>
                </c:pt>
                <c:pt idx="113">
                  <c:v>26580</c:v>
                </c:pt>
                <c:pt idx="114">
                  <c:v>25580</c:v>
                </c:pt>
                <c:pt idx="115">
                  <c:v>24580</c:v>
                </c:pt>
                <c:pt idx="116">
                  <c:v>23580</c:v>
                </c:pt>
                <c:pt idx="117">
                  <c:v>22580</c:v>
                </c:pt>
                <c:pt idx="118">
                  <c:v>21580</c:v>
                </c:pt>
                <c:pt idx="119">
                  <c:v>20580</c:v>
                </c:pt>
                <c:pt idx="120">
                  <c:v>19580</c:v>
                </c:pt>
                <c:pt idx="121">
                  <c:v>18580</c:v>
                </c:pt>
                <c:pt idx="122">
                  <c:v>17580</c:v>
                </c:pt>
                <c:pt idx="123">
                  <c:v>16580</c:v>
                </c:pt>
                <c:pt idx="124">
                  <c:v>15580</c:v>
                </c:pt>
                <c:pt idx="125">
                  <c:v>14580</c:v>
                </c:pt>
                <c:pt idx="126">
                  <c:v>13580</c:v>
                </c:pt>
                <c:pt idx="127">
                  <c:v>12580</c:v>
                </c:pt>
                <c:pt idx="128">
                  <c:v>11580</c:v>
                </c:pt>
                <c:pt idx="129">
                  <c:v>10580</c:v>
                </c:pt>
                <c:pt idx="130">
                  <c:v>9580</c:v>
                </c:pt>
                <c:pt idx="131">
                  <c:v>8580</c:v>
                </c:pt>
                <c:pt idx="132">
                  <c:v>7580</c:v>
                </c:pt>
                <c:pt idx="133">
                  <c:v>6580</c:v>
                </c:pt>
                <c:pt idx="134">
                  <c:v>5580</c:v>
                </c:pt>
                <c:pt idx="135">
                  <c:v>4580</c:v>
                </c:pt>
                <c:pt idx="136">
                  <c:v>3580</c:v>
                </c:pt>
              </c:numCache>
            </c:numRef>
          </c:val>
          <c:smooth val="0"/>
          <c:extLst>
            <c:ext xmlns:c16="http://schemas.microsoft.com/office/drawing/2014/chart" uri="{C3380CC4-5D6E-409C-BE32-E72D297353CC}">
              <c16:uniqueId val="{00000001-D779-4B03-908F-5F85A305A6F0}"/>
            </c:ext>
          </c:extLst>
        </c:ser>
        <c:ser>
          <c:idx val="0"/>
          <c:order val="2"/>
          <c:tx>
            <c:strRef>
              <c:f>Sheet1!$G$1</c:f>
              <c:strCache>
                <c:ptCount val="1"/>
                <c:pt idx="0">
                  <c:v>90% Reduction Goal</c:v>
                </c:pt>
              </c:strCache>
            </c:strRef>
          </c:tx>
          <c:spPr>
            <a:ln w="28575" cap="rnd">
              <a:solidFill>
                <a:schemeClr val="accent6"/>
              </a:solidFill>
              <a:round/>
            </a:ln>
            <a:effectLst/>
          </c:spPr>
          <c:marker>
            <c:symbol val="none"/>
          </c:marker>
          <c:cat>
            <c:numRef>
              <c:f>Sheet1!$A$2:$A$140</c:f>
              <c:numCache>
                <c:formatCode>[$-409]mmm\-yy;@</c:formatCode>
                <c:ptCount val="139"/>
                <c:pt idx="0">
                  <c:v>42095</c:v>
                </c:pt>
                <c:pt idx="1">
                  <c:v>42125</c:v>
                </c:pt>
                <c:pt idx="2">
                  <c:v>42156</c:v>
                </c:pt>
                <c:pt idx="3">
                  <c:v>42186</c:v>
                </c:pt>
                <c:pt idx="4">
                  <c:v>42217</c:v>
                </c:pt>
                <c:pt idx="5">
                  <c:v>42248</c:v>
                </c:pt>
                <c:pt idx="6">
                  <c:v>42278</c:v>
                </c:pt>
                <c:pt idx="7">
                  <c:v>42309</c:v>
                </c:pt>
                <c:pt idx="8">
                  <c:v>42339</c:v>
                </c:pt>
                <c:pt idx="9">
                  <c:v>42370</c:v>
                </c:pt>
                <c:pt idx="10">
                  <c:v>42401</c:v>
                </c:pt>
                <c:pt idx="11">
                  <c:v>42430</c:v>
                </c:pt>
                <c:pt idx="12">
                  <c:v>42461</c:v>
                </c:pt>
                <c:pt idx="13">
                  <c:v>42491</c:v>
                </c:pt>
                <c:pt idx="14">
                  <c:v>42522</c:v>
                </c:pt>
                <c:pt idx="15">
                  <c:v>42552</c:v>
                </c:pt>
                <c:pt idx="16">
                  <c:v>42583</c:v>
                </c:pt>
                <c:pt idx="17">
                  <c:v>42614</c:v>
                </c:pt>
                <c:pt idx="18">
                  <c:v>42644</c:v>
                </c:pt>
                <c:pt idx="19">
                  <c:v>42675</c:v>
                </c:pt>
                <c:pt idx="20">
                  <c:v>42705</c:v>
                </c:pt>
                <c:pt idx="21">
                  <c:v>42736</c:v>
                </c:pt>
                <c:pt idx="22">
                  <c:v>42767</c:v>
                </c:pt>
                <c:pt idx="23">
                  <c:v>42795</c:v>
                </c:pt>
                <c:pt idx="24">
                  <c:v>42826</c:v>
                </c:pt>
                <c:pt idx="25">
                  <c:v>42856</c:v>
                </c:pt>
                <c:pt idx="26">
                  <c:v>42887</c:v>
                </c:pt>
                <c:pt idx="27">
                  <c:v>42917</c:v>
                </c:pt>
                <c:pt idx="28">
                  <c:v>42948</c:v>
                </c:pt>
                <c:pt idx="29">
                  <c:v>42979</c:v>
                </c:pt>
                <c:pt idx="30">
                  <c:v>43009</c:v>
                </c:pt>
                <c:pt idx="31">
                  <c:v>43040</c:v>
                </c:pt>
                <c:pt idx="32">
                  <c:v>43070</c:v>
                </c:pt>
                <c:pt idx="33">
                  <c:v>43101</c:v>
                </c:pt>
                <c:pt idx="34">
                  <c:v>43132</c:v>
                </c:pt>
                <c:pt idx="35">
                  <c:v>43160</c:v>
                </c:pt>
                <c:pt idx="36">
                  <c:v>43191</c:v>
                </c:pt>
                <c:pt idx="37">
                  <c:v>43221</c:v>
                </c:pt>
                <c:pt idx="38">
                  <c:v>43252</c:v>
                </c:pt>
                <c:pt idx="39">
                  <c:v>43282</c:v>
                </c:pt>
                <c:pt idx="40">
                  <c:v>43313</c:v>
                </c:pt>
                <c:pt idx="41">
                  <c:v>43344</c:v>
                </c:pt>
                <c:pt idx="42">
                  <c:v>43374</c:v>
                </c:pt>
                <c:pt idx="43">
                  <c:v>43405</c:v>
                </c:pt>
                <c:pt idx="44">
                  <c:v>43435</c:v>
                </c:pt>
                <c:pt idx="45">
                  <c:v>43466</c:v>
                </c:pt>
                <c:pt idx="46">
                  <c:v>43497</c:v>
                </c:pt>
                <c:pt idx="47">
                  <c:v>43525</c:v>
                </c:pt>
                <c:pt idx="48">
                  <c:v>43556</c:v>
                </c:pt>
                <c:pt idx="49">
                  <c:v>43586</c:v>
                </c:pt>
                <c:pt idx="50">
                  <c:v>43617</c:v>
                </c:pt>
                <c:pt idx="51">
                  <c:v>43647</c:v>
                </c:pt>
                <c:pt idx="52">
                  <c:v>43678</c:v>
                </c:pt>
                <c:pt idx="53">
                  <c:v>43709</c:v>
                </c:pt>
                <c:pt idx="54">
                  <c:v>43739</c:v>
                </c:pt>
                <c:pt idx="55">
                  <c:v>43770</c:v>
                </c:pt>
                <c:pt idx="56">
                  <c:v>43800</c:v>
                </c:pt>
                <c:pt idx="57">
                  <c:v>43831</c:v>
                </c:pt>
                <c:pt idx="58">
                  <c:v>43862</c:v>
                </c:pt>
                <c:pt idx="59">
                  <c:v>43891</c:v>
                </c:pt>
                <c:pt idx="60">
                  <c:v>43922</c:v>
                </c:pt>
                <c:pt idx="61">
                  <c:v>43952</c:v>
                </c:pt>
                <c:pt idx="62">
                  <c:v>43983</c:v>
                </c:pt>
                <c:pt idx="63">
                  <c:v>44013</c:v>
                </c:pt>
                <c:pt idx="64">
                  <c:v>44044</c:v>
                </c:pt>
                <c:pt idx="65">
                  <c:v>44075</c:v>
                </c:pt>
                <c:pt idx="66">
                  <c:v>44105</c:v>
                </c:pt>
                <c:pt idx="67">
                  <c:v>44136</c:v>
                </c:pt>
                <c:pt idx="68">
                  <c:v>44166</c:v>
                </c:pt>
                <c:pt idx="69">
                  <c:v>44197</c:v>
                </c:pt>
                <c:pt idx="70">
                  <c:v>44228</c:v>
                </c:pt>
                <c:pt idx="71">
                  <c:v>44256</c:v>
                </c:pt>
                <c:pt idx="72">
                  <c:v>44287</c:v>
                </c:pt>
                <c:pt idx="73">
                  <c:v>44317</c:v>
                </c:pt>
                <c:pt idx="74">
                  <c:v>44348</c:v>
                </c:pt>
                <c:pt idx="75">
                  <c:v>44378</c:v>
                </c:pt>
                <c:pt idx="76">
                  <c:v>44409</c:v>
                </c:pt>
                <c:pt idx="77">
                  <c:v>44440</c:v>
                </c:pt>
                <c:pt idx="78">
                  <c:v>44470</c:v>
                </c:pt>
                <c:pt idx="79">
                  <c:v>44501</c:v>
                </c:pt>
                <c:pt idx="80">
                  <c:v>44531</c:v>
                </c:pt>
                <c:pt idx="81">
                  <c:v>44562</c:v>
                </c:pt>
                <c:pt idx="82">
                  <c:v>44593</c:v>
                </c:pt>
                <c:pt idx="83">
                  <c:v>44621</c:v>
                </c:pt>
                <c:pt idx="84">
                  <c:v>44652</c:v>
                </c:pt>
                <c:pt idx="85">
                  <c:v>44682</c:v>
                </c:pt>
                <c:pt idx="86">
                  <c:v>44713</c:v>
                </c:pt>
                <c:pt idx="87">
                  <c:v>44743</c:v>
                </c:pt>
                <c:pt idx="88">
                  <c:v>44774</c:v>
                </c:pt>
                <c:pt idx="89">
                  <c:v>44805</c:v>
                </c:pt>
                <c:pt idx="90">
                  <c:v>44835</c:v>
                </c:pt>
                <c:pt idx="91">
                  <c:v>44866</c:v>
                </c:pt>
                <c:pt idx="92">
                  <c:v>44896</c:v>
                </c:pt>
                <c:pt idx="93">
                  <c:v>44927</c:v>
                </c:pt>
                <c:pt idx="94">
                  <c:v>44958</c:v>
                </c:pt>
                <c:pt idx="95">
                  <c:v>44986</c:v>
                </c:pt>
                <c:pt idx="96">
                  <c:v>45017</c:v>
                </c:pt>
                <c:pt idx="97">
                  <c:v>45047</c:v>
                </c:pt>
                <c:pt idx="98">
                  <c:v>45078</c:v>
                </c:pt>
                <c:pt idx="99">
                  <c:v>45108</c:v>
                </c:pt>
                <c:pt idx="100">
                  <c:v>45139</c:v>
                </c:pt>
                <c:pt idx="101">
                  <c:v>45170</c:v>
                </c:pt>
                <c:pt idx="102">
                  <c:v>45200</c:v>
                </c:pt>
                <c:pt idx="103">
                  <c:v>45231</c:v>
                </c:pt>
                <c:pt idx="104">
                  <c:v>45261</c:v>
                </c:pt>
                <c:pt idx="105">
                  <c:v>45292</c:v>
                </c:pt>
                <c:pt idx="106">
                  <c:v>45323</c:v>
                </c:pt>
                <c:pt idx="107">
                  <c:v>45352</c:v>
                </c:pt>
                <c:pt idx="108">
                  <c:v>45383</c:v>
                </c:pt>
                <c:pt idx="109">
                  <c:v>45413</c:v>
                </c:pt>
                <c:pt idx="110">
                  <c:v>45444</c:v>
                </c:pt>
                <c:pt idx="111">
                  <c:v>45474</c:v>
                </c:pt>
                <c:pt idx="112">
                  <c:v>45505</c:v>
                </c:pt>
                <c:pt idx="113">
                  <c:v>45536</c:v>
                </c:pt>
                <c:pt idx="114">
                  <c:v>45566</c:v>
                </c:pt>
                <c:pt idx="115">
                  <c:v>45597</c:v>
                </c:pt>
                <c:pt idx="116">
                  <c:v>45627</c:v>
                </c:pt>
                <c:pt idx="117">
                  <c:v>45658</c:v>
                </c:pt>
                <c:pt idx="118">
                  <c:v>45689</c:v>
                </c:pt>
                <c:pt idx="119">
                  <c:v>45717</c:v>
                </c:pt>
                <c:pt idx="120">
                  <c:v>45748</c:v>
                </c:pt>
                <c:pt idx="121">
                  <c:v>45778</c:v>
                </c:pt>
                <c:pt idx="122">
                  <c:v>45809</c:v>
                </c:pt>
                <c:pt idx="123">
                  <c:v>45839</c:v>
                </c:pt>
                <c:pt idx="124">
                  <c:v>45870</c:v>
                </c:pt>
                <c:pt idx="125">
                  <c:v>45901</c:v>
                </c:pt>
                <c:pt idx="126">
                  <c:v>45931</c:v>
                </c:pt>
                <c:pt idx="127">
                  <c:v>45962</c:v>
                </c:pt>
                <c:pt idx="128">
                  <c:v>45992</c:v>
                </c:pt>
                <c:pt idx="129">
                  <c:v>46023</c:v>
                </c:pt>
                <c:pt idx="130">
                  <c:v>46054</c:v>
                </c:pt>
                <c:pt idx="131">
                  <c:v>46082</c:v>
                </c:pt>
                <c:pt idx="132">
                  <c:v>46113</c:v>
                </c:pt>
                <c:pt idx="133">
                  <c:v>46143</c:v>
                </c:pt>
                <c:pt idx="134">
                  <c:v>46174</c:v>
                </c:pt>
                <c:pt idx="135">
                  <c:v>46204</c:v>
                </c:pt>
                <c:pt idx="136">
                  <c:v>46235</c:v>
                </c:pt>
              </c:numCache>
            </c:numRef>
          </c:cat>
          <c:val>
            <c:numRef>
              <c:f>Sheet1!$G$2:$G$140</c:f>
              <c:numCache>
                <c:formatCode>0</c:formatCode>
                <c:ptCount val="139"/>
                <c:pt idx="0">
                  <c:v>15000</c:v>
                </c:pt>
                <c:pt idx="1">
                  <c:v>15000</c:v>
                </c:pt>
                <c:pt idx="2">
                  <c:v>15000</c:v>
                </c:pt>
                <c:pt idx="3">
                  <c:v>15000</c:v>
                </c:pt>
                <c:pt idx="4">
                  <c:v>15000</c:v>
                </c:pt>
                <c:pt idx="5">
                  <c:v>15000</c:v>
                </c:pt>
                <c:pt idx="6">
                  <c:v>15000</c:v>
                </c:pt>
                <c:pt idx="7">
                  <c:v>15000</c:v>
                </c:pt>
                <c:pt idx="8">
                  <c:v>15000</c:v>
                </c:pt>
                <c:pt idx="9">
                  <c:v>15000</c:v>
                </c:pt>
                <c:pt idx="10">
                  <c:v>15000</c:v>
                </c:pt>
                <c:pt idx="11">
                  <c:v>15000</c:v>
                </c:pt>
                <c:pt idx="12">
                  <c:v>15000</c:v>
                </c:pt>
                <c:pt idx="13">
                  <c:v>15000</c:v>
                </c:pt>
                <c:pt idx="14">
                  <c:v>15000</c:v>
                </c:pt>
                <c:pt idx="15">
                  <c:v>15000</c:v>
                </c:pt>
                <c:pt idx="16">
                  <c:v>15000</c:v>
                </c:pt>
                <c:pt idx="17">
                  <c:v>15000</c:v>
                </c:pt>
                <c:pt idx="18">
                  <c:v>15000</c:v>
                </c:pt>
                <c:pt idx="19">
                  <c:v>15000</c:v>
                </c:pt>
                <c:pt idx="20">
                  <c:v>15000</c:v>
                </c:pt>
                <c:pt idx="21">
                  <c:v>15000</c:v>
                </c:pt>
                <c:pt idx="22">
                  <c:v>15000</c:v>
                </c:pt>
                <c:pt idx="23">
                  <c:v>15000</c:v>
                </c:pt>
                <c:pt idx="24">
                  <c:v>15000</c:v>
                </c:pt>
                <c:pt idx="25">
                  <c:v>15000</c:v>
                </c:pt>
                <c:pt idx="26">
                  <c:v>15000</c:v>
                </c:pt>
                <c:pt idx="27">
                  <c:v>15000</c:v>
                </c:pt>
                <c:pt idx="28">
                  <c:v>15000</c:v>
                </c:pt>
                <c:pt idx="29">
                  <c:v>15000</c:v>
                </c:pt>
                <c:pt idx="30">
                  <c:v>15000</c:v>
                </c:pt>
                <c:pt idx="31">
                  <c:v>15000</c:v>
                </c:pt>
                <c:pt idx="32">
                  <c:v>15000</c:v>
                </c:pt>
                <c:pt idx="33">
                  <c:v>15000</c:v>
                </c:pt>
                <c:pt idx="34">
                  <c:v>15000</c:v>
                </c:pt>
                <c:pt idx="35">
                  <c:v>15000</c:v>
                </c:pt>
                <c:pt idx="36">
                  <c:v>15000</c:v>
                </c:pt>
                <c:pt idx="37">
                  <c:v>15000</c:v>
                </c:pt>
                <c:pt idx="38">
                  <c:v>15000</c:v>
                </c:pt>
                <c:pt idx="39">
                  <c:v>15000</c:v>
                </c:pt>
                <c:pt idx="40">
                  <c:v>15000</c:v>
                </c:pt>
                <c:pt idx="41">
                  <c:v>15000</c:v>
                </c:pt>
                <c:pt idx="42">
                  <c:v>15000</c:v>
                </c:pt>
                <c:pt idx="43">
                  <c:v>15000</c:v>
                </c:pt>
                <c:pt idx="44">
                  <c:v>15000</c:v>
                </c:pt>
                <c:pt idx="45">
                  <c:v>15000</c:v>
                </c:pt>
                <c:pt idx="46">
                  <c:v>15000</c:v>
                </c:pt>
                <c:pt idx="47">
                  <c:v>15000</c:v>
                </c:pt>
                <c:pt idx="48">
                  <c:v>15000</c:v>
                </c:pt>
                <c:pt idx="49">
                  <c:v>15000</c:v>
                </c:pt>
                <c:pt idx="50">
                  <c:v>15000</c:v>
                </c:pt>
                <c:pt idx="51">
                  <c:v>15000</c:v>
                </c:pt>
                <c:pt idx="52">
                  <c:v>15000</c:v>
                </c:pt>
                <c:pt idx="53">
                  <c:v>15000</c:v>
                </c:pt>
                <c:pt idx="54">
                  <c:v>15000</c:v>
                </c:pt>
                <c:pt idx="55">
                  <c:v>15000</c:v>
                </c:pt>
                <c:pt idx="56">
                  <c:v>15000</c:v>
                </c:pt>
                <c:pt idx="57">
                  <c:v>15000</c:v>
                </c:pt>
                <c:pt idx="58">
                  <c:v>15000</c:v>
                </c:pt>
                <c:pt idx="59">
                  <c:v>15000</c:v>
                </c:pt>
                <c:pt idx="60">
                  <c:v>15000</c:v>
                </c:pt>
                <c:pt idx="61">
                  <c:v>15000</c:v>
                </c:pt>
                <c:pt idx="62">
                  <c:v>15000</c:v>
                </c:pt>
                <c:pt idx="63">
                  <c:v>15000</c:v>
                </c:pt>
                <c:pt idx="64">
                  <c:v>15000</c:v>
                </c:pt>
                <c:pt idx="65">
                  <c:v>15000</c:v>
                </c:pt>
                <c:pt idx="66">
                  <c:v>15000</c:v>
                </c:pt>
                <c:pt idx="67">
                  <c:v>15000</c:v>
                </c:pt>
                <c:pt idx="68">
                  <c:v>15000</c:v>
                </c:pt>
                <c:pt idx="69">
                  <c:v>15000</c:v>
                </c:pt>
                <c:pt idx="70">
                  <c:v>15000</c:v>
                </c:pt>
                <c:pt idx="71">
                  <c:v>15000</c:v>
                </c:pt>
                <c:pt idx="72">
                  <c:v>15000</c:v>
                </c:pt>
                <c:pt idx="73">
                  <c:v>15000</c:v>
                </c:pt>
                <c:pt idx="74">
                  <c:v>15000</c:v>
                </c:pt>
                <c:pt idx="75">
                  <c:v>15000</c:v>
                </c:pt>
                <c:pt idx="76">
                  <c:v>15000</c:v>
                </c:pt>
                <c:pt idx="77">
                  <c:v>15000</c:v>
                </c:pt>
                <c:pt idx="78">
                  <c:v>15000</c:v>
                </c:pt>
                <c:pt idx="79">
                  <c:v>15000</c:v>
                </c:pt>
                <c:pt idx="80">
                  <c:v>15000</c:v>
                </c:pt>
                <c:pt idx="81">
                  <c:v>15000</c:v>
                </c:pt>
                <c:pt idx="82">
                  <c:v>15000</c:v>
                </c:pt>
                <c:pt idx="83">
                  <c:v>15000</c:v>
                </c:pt>
                <c:pt idx="84">
                  <c:v>15000</c:v>
                </c:pt>
                <c:pt idx="85">
                  <c:v>15000</c:v>
                </c:pt>
                <c:pt idx="86">
                  <c:v>15000</c:v>
                </c:pt>
                <c:pt idx="87">
                  <c:v>15000</c:v>
                </c:pt>
                <c:pt idx="88">
                  <c:v>15000</c:v>
                </c:pt>
                <c:pt idx="89">
                  <c:v>15000</c:v>
                </c:pt>
                <c:pt idx="90">
                  <c:v>15000</c:v>
                </c:pt>
                <c:pt idx="91">
                  <c:v>15000</c:v>
                </c:pt>
                <c:pt idx="92">
                  <c:v>15000</c:v>
                </c:pt>
                <c:pt idx="93">
                  <c:v>15000</c:v>
                </c:pt>
                <c:pt idx="94">
                  <c:v>15000</c:v>
                </c:pt>
                <c:pt idx="95">
                  <c:v>15000</c:v>
                </c:pt>
                <c:pt idx="96">
                  <c:v>15000</c:v>
                </c:pt>
                <c:pt idx="97">
                  <c:v>15000</c:v>
                </c:pt>
                <c:pt idx="98">
                  <c:v>15000</c:v>
                </c:pt>
                <c:pt idx="99">
                  <c:v>15000</c:v>
                </c:pt>
                <c:pt idx="100">
                  <c:v>15000</c:v>
                </c:pt>
                <c:pt idx="101">
                  <c:v>15000</c:v>
                </c:pt>
                <c:pt idx="102">
                  <c:v>15000</c:v>
                </c:pt>
                <c:pt idx="103">
                  <c:v>15000</c:v>
                </c:pt>
                <c:pt idx="104">
                  <c:v>15000</c:v>
                </c:pt>
                <c:pt idx="105">
                  <c:v>15000</c:v>
                </c:pt>
                <c:pt idx="106">
                  <c:v>15000</c:v>
                </c:pt>
                <c:pt idx="107">
                  <c:v>15000</c:v>
                </c:pt>
                <c:pt idx="108">
                  <c:v>15000</c:v>
                </c:pt>
                <c:pt idx="109">
                  <c:v>15000</c:v>
                </c:pt>
                <c:pt idx="110">
                  <c:v>15000</c:v>
                </c:pt>
                <c:pt idx="111">
                  <c:v>15000</c:v>
                </c:pt>
                <c:pt idx="112">
                  <c:v>15000</c:v>
                </c:pt>
                <c:pt idx="113">
                  <c:v>15000</c:v>
                </c:pt>
                <c:pt idx="114">
                  <c:v>15000</c:v>
                </c:pt>
                <c:pt idx="115">
                  <c:v>15000</c:v>
                </c:pt>
                <c:pt idx="116">
                  <c:v>15000</c:v>
                </c:pt>
                <c:pt idx="117">
                  <c:v>15000</c:v>
                </c:pt>
                <c:pt idx="118">
                  <c:v>15000</c:v>
                </c:pt>
                <c:pt idx="119">
                  <c:v>15000</c:v>
                </c:pt>
                <c:pt idx="120">
                  <c:v>15000</c:v>
                </c:pt>
                <c:pt idx="121">
                  <c:v>15000</c:v>
                </c:pt>
                <c:pt idx="122">
                  <c:v>15000</c:v>
                </c:pt>
                <c:pt idx="123">
                  <c:v>15000</c:v>
                </c:pt>
                <c:pt idx="124">
                  <c:v>15000</c:v>
                </c:pt>
                <c:pt idx="125">
                  <c:v>15000</c:v>
                </c:pt>
                <c:pt idx="126">
                  <c:v>15000</c:v>
                </c:pt>
                <c:pt idx="127">
                  <c:v>15000</c:v>
                </c:pt>
                <c:pt idx="128">
                  <c:v>15000</c:v>
                </c:pt>
                <c:pt idx="129">
                  <c:v>15000</c:v>
                </c:pt>
                <c:pt idx="130">
                  <c:v>15000</c:v>
                </c:pt>
                <c:pt idx="131">
                  <c:v>15000</c:v>
                </c:pt>
                <c:pt idx="132">
                  <c:v>15000</c:v>
                </c:pt>
                <c:pt idx="133">
                  <c:v>15000</c:v>
                </c:pt>
                <c:pt idx="134">
                  <c:v>15000</c:v>
                </c:pt>
                <c:pt idx="135">
                  <c:v>15000</c:v>
                </c:pt>
                <c:pt idx="136">
                  <c:v>15000</c:v>
                </c:pt>
              </c:numCache>
            </c:numRef>
          </c:val>
          <c:smooth val="0"/>
          <c:extLst>
            <c:ext xmlns:c16="http://schemas.microsoft.com/office/drawing/2014/chart" uri="{C3380CC4-5D6E-409C-BE32-E72D297353CC}">
              <c16:uniqueId val="{00000002-D779-4B03-908F-5F85A305A6F0}"/>
            </c:ext>
          </c:extLst>
        </c:ser>
        <c:dLbls>
          <c:showLegendKey val="0"/>
          <c:showVal val="0"/>
          <c:showCatName val="0"/>
          <c:showSerName val="0"/>
          <c:showPercent val="0"/>
          <c:showBubbleSize val="0"/>
        </c:dLbls>
        <c:smooth val="0"/>
        <c:axId val="134861280"/>
        <c:axId val="134863248"/>
      </c:lineChart>
      <c:dateAx>
        <c:axId val="134861280"/>
        <c:scaling>
          <c:orientation val="minMax"/>
        </c:scaling>
        <c:delete val="0"/>
        <c:axPos val="b"/>
        <c:numFmt formatCode="[$-409]mmm\-yy;@" sourceLinked="1"/>
        <c:majorTickMark val="none"/>
        <c:minorTickMark val="none"/>
        <c:tickLblPos val="nextTo"/>
        <c:spPr>
          <a:noFill/>
          <a:ln w="9525" cap="flat" cmpd="sng" algn="ctr">
            <a:solidFill>
              <a:schemeClr val="tx1">
                <a:lumMod val="15000"/>
                <a:lumOff val="85000"/>
              </a:schemeClr>
            </a:solidFill>
            <a:round/>
          </a:ln>
          <a:effectLst/>
        </c:spPr>
        <c:txPr>
          <a:bodyPr rot="-366000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134863248"/>
        <c:crosses val="autoZero"/>
        <c:auto val="1"/>
        <c:lblOffset val="100"/>
        <c:baseTimeUnit val="months"/>
      </c:dateAx>
      <c:valAx>
        <c:axId val="134863248"/>
        <c:scaling>
          <c:orientation val="minMax"/>
        </c:scaling>
        <c:delete val="0"/>
        <c:axPos val="l"/>
        <c:majorGridlines>
          <c:spPr>
            <a:ln w="9525" cap="flat" cmpd="sng" algn="ctr">
              <a:solidFill>
                <a:schemeClr val="accent5">
                  <a:lumMod val="7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a:t>Prevalence per Month</a:t>
                </a:r>
              </a:p>
            </c:rich>
          </c:tx>
          <c:layout>
            <c:manualLayout>
              <c:xMode val="edge"/>
              <c:yMode val="edge"/>
              <c:x val="5.1946072307694144E-4"/>
              <c:y val="0.27010515819735864"/>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4861280"/>
        <c:crosses val="autoZero"/>
        <c:crossBetween val="between"/>
        <c:majorUnit val="25000"/>
      </c:valAx>
      <c:spPr>
        <a:noFill/>
        <a:ln>
          <a:noFill/>
        </a:ln>
        <a:effectLst/>
      </c:spPr>
    </c:plotArea>
    <c:legend>
      <c:legendPos val="b"/>
      <c:layout>
        <c:manualLayout>
          <c:xMode val="edge"/>
          <c:yMode val="edge"/>
          <c:x val="2.2870800519698899E-2"/>
          <c:y val="0.94366485361656394"/>
          <c:w val="0.95293051994791622"/>
          <c:h val="5.633511961173685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baseline="0">
          <a:solidFill>
            <a:schemeClr val="tx1"/>
          </a:solidFill>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038388088283388E-2"/>
          <c:y val="0.11969253888209685"/>
          <c:w val="0.82390297624849884"/>
          <c:h val="0.6712562925556359"/>
        </c:manualLayout>
      </c:layout>
      <c:barChart>
        <c:barDir val="col"/>
        <c:grouping val="clustered"/>
        <c:varyColors val="0"/>
        <c:ser>
          <c:idx val="0"/>
          <c:order val="0"/>
          <c:tx>
            <c:strRef>
              <c:f>Sheet1!$B$1</c:f>
              <c:strCache>
                <c:ptCount val="1"/>
                <c:pt idx="0">
                  <c:v>Patients Initiating Treatment</c:v>
                </c:pt>
              </c:strCache>
            </c:strRef>
          </c:tx>
          <c:spPr>
            <a:solidFill>
              <a:srgbClr val="92D050"/>
            </a:solidFill>
            <a:ln>
              <a:solidFill>
                <a:schemeClr val="accent6">
                  <a:lumMod val="75000"/>
                </a:schemeClr>
              </a:solid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Sheet1!$A$2:$A$32</c:f>
              <c:numCache>
                <c:formatCode>[$-409]mmm\-yy;@</c:formatCode>
                <c:ptCount val="31"/>
                <c:pt idx="0">
                  <c:v>42095</c:v>
                </c:pt>
                <c:pt idx="1">
                  <c:v>42125</c:v>
                </c:pt>
                <c:pt idx="2">
                  <c:v>42156</c:v>
                </c:pt>
                <c:pt idx="3">
                  <c:v>42186</c:v>
                </c:pt>
                <c:pt idx="4">
                  <c:v>42217</c:v>
                </c:pt>
                <c:pt idx="5">
                  <c:v>42248</c:v>
                </c:pt>
                <c:pt idx="6">
                  <c:v>42278</c:v>
                </c:pt>
                <c:pt idx="7">
                  <c:v>42309</c:v>
                </c:pt>
                <c:pt idx="8">
                  <c:v>42339</c:v>
                </c:pt>
                <c:pt idx="9">
                  <c:v>42370</c:v>
                </c:pt>
                <c:pt idx="10">
                  <c:v>42401</c:v>
                </c:pt>
                <c:pt idx="11">
                  <c:v>42430</c:v>
                </c:pt>
                <c:pt idx="12">
                  <c:v>42461</c:v>
                </c:pt>
                <c:pt idx="13">
                  <c:v>42491</c:v>
                </c:pt>
                <c:pt idx="14">
                  <c:v>42522</c:v>
                </c:pt>
                <c:pt idx="15">
                  <c:v>42552</c:v>
                </c:pt>
                <c:pt idx="16">
                  <c:v>42583</c:v>
                </c:pt>
                <c:pt idx="17">
                  <c:v>42614</c:v>
                </c:pt>
                <c:pt idx="18">
                  <c:v>42644</c:v>
                </c:pt>
                <c:pt idx="19">
                  <c:v>42675</c:v>
                </c:pt>
                <c:pt idx="20">
                  <c:v>42705</c:v>
                </c:pt>
                <c:pt idx="21">
                  <c:v>42736</c:v>
                </c:pt>
                <c:pt idx="22">
                  <c:v>42767</c:v>
                </c:pt>
                <c:pt idx="23">
                  <c:v>42795</c:v>
                </c:pt>
                <c:pt idx="24">
                  <c:v>42826</c:v>
                </c:pt>
                <c:pt idx="25">
                  <c:v>42856</c:v>
                </c:pt>
                <c:pt idx="26">
                  <c:v>42887</c:v>
                </c:pt>
                <c:pt idx="27">
                  <c:v>42917</c:v>
                </c:pt>
                <c:pt idx="28">
                  <c:v>42948</c:v>
                </c:pt>
                <c:pt idx="29">
                  <c:v>42979</c:v>
                </c:pt>
                <c:pt idx="30">
                  <c:v>43009</c:v>
                </c:pt>
              </c:numCache>
            </c:numRef>
          </c:cat>
          <c:val>
            <c:numRef>
              <c:f>Sheet1!$B$2:$B$32</c:f>
              <c:numCache>
                <c:formatCode>General</c:formatCode>
                <c:ptCount val="31"/>
                <c:pt idx="0">
                  <c:v>0</c:v>
                </c:pt>
                <c:pt idx="1">
                  <c:v>298</c:v>
                </c:pt>
                <c:pt idx="2">
                  <c:v>562</c:v>
                </c:pt>
                <c:pt idx="3">
                  <c:v>1000</c:v>
                </c:pt>
                <c:pt idx="4">
                  <c:v>1126</c:v>
                </c:pt>
                <c:pt idx="5">
                  <c:v>287</c:v>
                </c:pt>
                <c:pt idx="6">
                  <c:v>1136</c:v>
                </c:pt>
                <c:pt idx="7">
                  <c:v>638</c:v>
                </c:pt>
                <c:pt idx="8">
                  <c:v>890</c:v>
                </c:pt>
                <c:pt idx="9">
                  <c:v>15</c:v>
                </c:pt>
                <c:pt idx="10">
                  <c:v>629</c:v>
                </c:pt>
                <c:pt idx="11">
                  <c:v>518</c:v>
                </c:pt>
                <c:pt idx="12">
                  <c:v>1346</c:v>
                </c:pt>
                <c:pt idx="13">
                  <c:v>811</c:v>
                </c:pt>
                <c:pt idx="14">
                  <c:v>1163</c:v>
                </c:pt>
                <c:pt idx="15">
                  <c:v>1264</c:v>
                </c:pt>
                <c:pt idx="16">
                  <c:v>3297</c:v>
                </c:pt>
                <c:pt idx="17">
                  <c:v>4594</c:v>
                </c:pt>
                <c:pt idx="18">
                  <c:v>3692</c:v>
                </c:pt>
                <c:pt idx="19">
                  <c:v>2188</c:v>
                </c:pt>
                <c:pt idx="20">
                  <c:v>2141</c:v>
                </c:pt>
                <c:pt idx="21">
                  <c:v>1969</c:v>
                </c:pt>
                <c:pt idx="22">
                  <c:v>1461</c:v>
                </c:pt>
                <c:pt idx="23">
                  <c:v>1384</c:v>
                </c:pt>
                <c:pt idx="24">
                  <c:v>1264</c:v>
                </c:pt>
                <c:pt idx="25">
                  <c:v>1354</c:v>
                </c:pt>
                <c:pt idx="26">
                  <c:v>1163</c:v>
                </c:pt>
                <c:pt idx="27">
                  <c:v>1161</c:v>
                </c:pt>
                <c:pt idx="28">
                  <c:v>1004</c:v>
                </c:pt>
                <c:pt idx="29">
                  <c:v>1041</c:v>
                </c:pt>
                <c:pt idx="30">
                  <c:v>1024</c:v>
                </c:pt>
              </c:numCache>
            </c:numRef>
          </c:val>
          <c:extLst>
            <c:ext xmlns:c16="http://schemas.microsoft.com/office/drawing/2014/chart" uri="{C3380CC4-5D6E-409C-BE32-E72D297353CC}">
              <c16:uniqueId val="{00000000-BA77-45A8-8548-115B7D4DBC78}"/>
            </c:ext>
          </c:extLst>
        </c:ser>
        <c:dLbls>
          <c:showLegendKey val="0"/>
          <c:showVal val="0"/>
          <c:showCatName val="0"/>
          <c:showSerName val="0"/>
          <c:showPercent val="0"/>
          <c:showBubbleSize val="0"/>
        </c:dLbls>
        <c:gapWidth val="80"/>
        <c:axId val="134861280"/>
        <c:axId val="134863248"/>
      </c:barChart>
      <c:lineChart>
        <c:grouping val="standard"/>
        <c:varyColors val="0"/>
        <c:ser>
          <c:idx val="1"/>
          <c:order val="1"/>
          <c:tx>
            <c:strRef>
              <c:f>Sheet1!$C$1</c:f>
              <c:strCache>
                <c:ptCount val="1"/>
                <c:pt idx="0">
                  <c:v>Cumulative Initiated Treatment</c:v>
                </c:pt>
              </c:strCache>
            </c:strRef>
          </c:tx>
          <c:spPr>
            <a:ln w="28575" cap="rnd">
              <a:solidFill>
                <a:srgbClr val="FF0000"/>
              </a:solidFill>
              <a:round/>
            </a:ln>
            <a:effectLst/>
          </c:spPr>
          <c:marker>
            <c:symbol val="none"/>
          </c:marker>
          <c:cat>
            <c:numRef>
              <c:f>Sheet1!$A$2:$A$32</c:f>
              <c:numCache>
                <c:formatCode>[$-409]mmm\-yy;@</c:formatCode>
                <c:ptCount val="31"/>
                <c:pt idx="0">
                  <c:v>42095</c:v>
                </c:pt>
                <c:pt idx="1">
                  <c:v>42125</c:v>
                </c:pt>
                <c:pt idx="2">
                  <c:v>42156</c:v>
                </c:pt>
                <c:pt idx="3">
                  <c:v>42186</c:v>
                </c:pt>
                <c:pt idx="4">
                  <c:v>42217</c:v>
                </c:pt>
                <c:pt idx="5">
                  <c:v>42248</c:v>
                </c:pt>
                <c:pt idx="6">
                  <c:v>42278</c:v>
                </c:pt>
                <c:pt idx="7">
                  <c:v>42309</c:v>
                </c:pt>
                <c:pt idx="8">
                  <c:v>42339</c:v>
                </c:pt>
                <c:pt idx="9">
                  <c:v>42370</c:v>
                </c:pt>
                <c:pt idx="10">
                  <c:v>42401</c:v>
                </c:pt>
                <c:pt idx="11">
                  <c:v>42430</c:v>
                </c:pt>
                <c:pt idx="12">
                  <c:v>42461</c:v>
                </c:pt>
                <c:pt idx="13">
                  <c:v>42491</c:v>
                </c:pt>
                <c:pt idx="14">
                  <c:v>42522</c:v>
                </c:pt>
                <c:pt idx="15">
                  <c:v>42552</c:v>
                </c:pt>
                <c:pt idx="16">
                  <c:v>42583</c:v>
                </c:pt>
                <c:pt idx="17">
                  <c:v>42614</c:v>
                </c:pt>
                <c:pt idx="18">
                  <c:v>42644</c:v>
                </c:pt>
                <c:pt idx="19">
                  <c:v>42675</c:v>
                </c:pt>
                <c:pt idx="20">
                  <c:v>42705</c:v>
                </c:pt>
                <c:pt idx="21">
                  <c:v>42736</c:v>
                </c:pt>
                <c:pt idx="22">
                  <c:v>42767</c:v>
                </c:pt>
                <c:pt idx="23">
                  <c:v>42795</c:v>
                </c:pt>
                <c:pt idx="24">
                  <c:v>42826</c:v>
                </c:pt>
                <c:pt idx="25">
                  <c:v>42856</c:v>
                </c:pt>
                <c:pt idx="26">
                  <c:v>42887</c:v>
                </c:pt>
                <c:pt idx="27">
                  <c:v>42917</c:v>
                </c:pt>
                <c:pt idx="28">
                  <c:v>42948</c:v>
                </c:pt>
                <c:pt idx="29">
                  <c:v>42979</c:v>
                </c:pt>
                <c:pt idx="30">
                  <c:v>43009</c:v>
                </c:pt>
              </c:numCache>
            </c:numRef>
          </c:cat>
          <c:val>
            <c:numRef>
              <c:f>Sheet1!$C$2:$C$32</c:f>
              <c:numCache>
                <c:formatCode>General</c:formatCode>
                <c:ptCount val="31"/>
                <c:pt idx="0">
                  <c:v>0</c:v>
                </c:pt>
                <c:pt idx="1">
                  <c:v>298</c:v>
                </c:pt>
                <c:pt idx="2">
                  <c:v>860</c:v>
                </c:pt>
                <c:pt idx="3">
                  <c:v>1860</c:v>
                </c:pt>
                <c:pt idx="4">
                  <c:v>2986</c:v>
                </c:pt>
                <c:pt idx="5">
                  <c:v>3273</c:v>
                </c:pt>
                <c:pt idx="6">
                  <c:v>4409</c:v>
                </c:pt>
                <c:pt idx="7">
                  <c:v>5047</c:v>
                </c:pt>
                <c:pt idx="8">
                  <c:v>5937</c:v>
                </c:pt>
                <c:pt idx="9">
                  <c:v>5952</c:v>
                </c:pt>
                <c:pt idx="10">
                  <c:v>6581</c:v>
                </c:pt>
                <c:pt idx="11">
                  <c:v>7099</c:v>
                </c:pt>
                <c:pt idx="12">
                  <c:v>8445</c:v>
                </c:pt>
                <c:pt idx="13">
                  <c:v>9256</c:v>
                </c:pt>
                <c:pt idx="14">
                  <c:v>10419</c:v>
                </c:pt>
                <c:pt idx="15">
                  <c:v>11683</c:v>
                </c:pt>
                <c:pt idx="16">
                  <c:v>14980</c:v>
                </c:pt>
                <c:pt idx="17">
                  <c:v>19574</c:v>
                </c:pt>
                <c:pt idx="18">
                  <c:v>23266</c:v>
                </c:pt>
                <c:pt idx="19">
                  <c:v>25454</c:v>
                </c:pt>
                <c:pt idx="20">
                  <c:v>27595</c:v>
                </c:pt>
                <c:pt idx="21">
                  <c:v>29564</c:v>
                </c:pt>
                <c:pt idx="22">
                  <c:v>31025</c:v>
                </c:pt>
                <c:pt idx="23">
                  <c:v>32409</c:v>
                </c:pt>
                <c:pt idx="24">
                  <c:v>33673</c:v>
                </c:pt>
                <c:pt idx="25">
                  <c:v>35027</c:v>
                </c:pt>
                <c:pt idx="26">
                  <c:v>36190</c:v>
                </c:pt>
                <c:pt idx="27">
                  <c:v>37351</c:v>
                </c:pt>
                <c:pt idx="28">
                  <c:v>38355</c:v>
                </c:pt>
                <c:pt idx="29">
                  <c:v>39396</c:v>
                </c:pt>
                <c:pt idx="30">
                  <c:v>40420</c:v>
                </c:pt>
              </c:numCache>
            </c:numRef>
          </c:val>
          <c:smooth val="0"/>
          <c:extLst>
            <c:ext xmlns:c16="http://schemas.microsoft.com/office/drawing/2014/chart" uri="{C3380CC4-5D6E-409C-BE32-E72D297353CC}">
              <c16:uniqueId val="{00000001-BA77-45A8-8548-115B7D4DBC78}"/>
            </c:ext>
          </c:extLst>
        </c:ser>
        <c:dLbls>
          <c:showLegendKey val="0"/>
          <c:showVal val="0"/>
          <c:showCatName val="0"/>
          <c:showSerName val="0"/>
          <c:showPercent val="0"/>
          <c:showBubbleSize val="0"/>
        </c:dLbls>
        <c:marker val="1"/>
        <c:smooth val="0"/>
        <c:axId val="193122552"/>
        <c:axId val="193123208"/>
      </c:lineChart>
      <c:dateAx>
        <c:axId val="134861280"/>
        <c:scaling>
          <c:orientation val="minMax"/>
        </c:scaling>
        <c:delete val="0"/>
        <c:axPos val="b"/>
        <c:title>
          <c:tx>
            <c:rich>
              <a:bodyPr rot="0" spcFirstLastPara="1" vertOverflow="ellipsis" vert="horz" wrap="square" anchor="ctr" anchorCtr="1"/>
              <a:lstStyle/>
              <a:p>
                <a:pPr>
                  <a:defRPr sz="1050" b="0" i="0" u="none" strike="noStrike" kern="1200" baseline="0">
                    <a:solidFill>
                      <a:schemeClr val="bg1"/>
                    </a:solidFill>
                    <a:latin typeface="+mn-lt"/>
                    <a:ea typeface="+mn-ea"/>
                    <a:cs typeface="+mn-cs"/>
                  </a:defRPr>
                </a:pPr>
                <a:r>
                  <a:rPr lang="en-US" sz="1050"/>
                  <a:t>Month of Treatment Initiation</a:t>
                </a:r>
              </a:p>
            </c:rich>
          </c:tx>
          <c:layout>
            <c:manualLayout>
              <c:xMode val="edge"/>
              <c:yMode val="edge"/>
              <c:x val="0.43466068289347382"/>
              <c:y val="0.90407086751430188"/>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bg1"/>
                  </a:solidFill>
                  <a:latin typeface="+mn-lt"/>
                  <a:ea typeface="+mn-ea"/>
                  <a:cs typeface="+mn-cs"/>
                </a:defRPr>
              </a:pPr>
              <a:endParaRPr lang="en-US"/>
            </a:p>
          </c:txPr>
        </c:title>
        <c:numFmt formatCode="[$-409]mmm\-yy;@" sourceLinked="1"/>
        <c:majorTickMark val="none"/>
        <c:minorTickMark val="none"/>
        <c:tickLblPos val="nextTo"/>
        <c:spPr>
          <a:noFill/>
          <a:ln w="9525" cap="flat" cmpd="sng" algn="ctr">
            <a:solidFill>
              <a:schemeClr val="tx1">
                <a:lumMod val="15000"/>
                <a:lumOff val="85000"/>
              </a:schemeClr>
            </a:solidFill>
            <a:round/>
          </a:ln>
          <a:effectLst/>
        </c:spPr>
        <c:txPr>
          <a:bodyPr rot="-3660000" spcFirstLastPara="1" vertOverflow="ellipsis" wrap="square" anchor="ctr" anchorCtr="1"/>
          <a:lstStyle/>
          <a:p>
            <a:pPr>
              <a:defRPr sz="1000" b="0" i="0" u="none" strike="noStrike" kern="1200" baseline="0">
                <a:solidFill>
                  <a:schemeClr val="tx1"/>
                </a:solidFill>
                <a:latin typeface="+mn-lt"/>
                <a:ea typeface="+mn-ea"/>
                <a:cs typeface="+mn-cs"/>
              </a:defRPr>
            </a:pPr>
            <a:endParaRPr lang="en-US"/>
          </a:p>
        </c:txPr>
        <c:crossAx val="134863248"/>
        <c:crosses val="autoZero"/>
        <c:auto val="1"/>
        <c:lblOffset val="100"/>
        <c:baseTimeUnit val="months"/>
      </c:dateAx>
      <c:valAx>
        <c:axId val="134863248"/>
        <c:scaling>
          <c:orientation val="minMax"/>
        </c:scaling>
        <c:delete val="0"/>
        <c:axPos val="l"/>
        <c:majorGridlines>
          <c:spPr>
            <a:ln w="9525" cap="flat" cmpd="sng" algn="ctr">
              <a:solidFill>
                <a:schemeClr val="accent5">
                  <a:lumMod val="7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bg1"/>
                    </a:solidFill>
                    <a:latin typeface="+mn-lt"/>
                    <a:ea typeface="+mn-ea"/>
                    <a:cs typeface="+mn-cs"/>
                  </a:defRPr>
                </a:pPr>
                <a:r>
                  <a:rPr lang="en-US" sz="1200"/>
                  <a:t>Patients Initiating Treatment per Month</a:t>
                </a:r>
              </a:p>
            </c:rich>
          </c:tx>
          <c:layout>
            <c:manualLayout>
              <c:xMode val="edge"/>
              <c:yMode val="edge"/>
              <c:x val="2.0319251339958469E-3"/>
              <c:y val="0.15017413383087921"/>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bg1"/>
                </a:solidFill>
                <a:latin typeface="+mn-lt"/>
                <a:ea typeface="+mn-ea"/>
                <a:cs typeface="+mn-cs"/>
              </a:defRPr>
            </a:pPr>
            <a:endParaRPr lang="en-US"/>
          </a:p>
        </c:txPr>
        <c:crossAx val="134861280"/>
        <c:crosses val="autoZero"/>
        <c:crossBetween val="between"/>
      </c:valAx>
      <c:valAx>
        <c:axId val="193123208"/>
        <c:scaling>
          <c:orientation val="minMax"/>
        </c:scaling>
        <c:delete val="0"/>
        <c:axPos val="r"/>
        <c:title>
          <c:tx>
            <c:rich>
              <a:bodyPr rot="-5400000" spcFirstLastPara="1" vertOverflow="ellipsis" vert="horz" wrap="square" anchor="ctr" anchorCtr="1"/>
              <a:lstStyle/>
              <a:p>
                <a:pPr>
                  <a:defRPr sz="1200" b="0" i="0" u="none" strike="noStrike" kern="1200" baseline="0">
                    <a:solidFill>
                      <a:schemeClr val="bg1"/>
                    </a:solidFill>
                    <a:latin typeface="+mn-lt"/>
                    <a:ea typeface="+mn-ea"/>
                    <a:cs typeface="+mn-cs"/>
                  </a:defRPr>
                </a:pPr>
                <a:r>
                  <a:rPr lang="en-US" sz="1200"/>
                  <a:t>Cumulative Patients Initiated Treatment</a:t>
                </a:r>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193122552"/>
        <c:crosses val="max"/>
        <c:crossBetween val="between"/>
      </c:valAx>
      <c:dateAx>
        <c:axId val="193122552"/>
        <c:scaling>
          <c:orientation val="minMax"/>
        </c:scaling>
        <c:delete val="1"/>
        <c:axPos val="b"/>
        <c:numFmt formatCode="[$-409]mmm\-yy;@" sourceLinked="1"/>
        <c:majorTickMark val="out"/>
        <c:minorTickMark val="none"/>
        <c:tickLblPos val="nextTo"/>
        <c:crossAx val="193123208"/>
        <c:crosses val="autoZero"/>
        <c:auto val="1"/>
        <c:lblOffset val="100"/>
        <c:baseTimeUnit val="months"/>
      </c:dateAx>
      <c:spPr>
        <a:noFill/>
        <a:ln>
          <a:noFill/>
        </a:ln>
        <a:effectLst/>
      </c:spPr>
    </c:plotArea>
    <c:legend>
      <c:legendPos val="b"/>
      <c:layout>
        <c:manualLayout>
          <c:xMode val="edge"/>
          <c:yMode val="edge"/>
          <c:x val="0.18770557399495535"/>
          <c:y val="0.94366488038826313"/>
          <c:w val="0.6245887796569638"/>
          <c:h val="5.633511961173685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baseline="0">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drawings/drawing1.xml><?xml version="1.0" encoding="utf-8"?>
<c:userShapes xmlns:c="http://schemas.openxmlformats.org/drawingml/2006/chart">
  <cdr:relSizeAnchor xmlns:cdr="http://schemas.openxmlformats.org/drawingml/2006/chartDrawing">
    <cdr:from>
      <cdr:x>0.27457</cdr:x>
      <cdr:y>0.11468</cdr:y>
    </cdr:from>
    <cdr:to>
      <cdr:x>0.27616</cdr:x>
      <cdr:y>0.79111</cdr:y>
    </cdr:to>
    <cdr:cxnSp macro="">
      <cdr:nvCxnSpPr>
        <cdr:cNvPr id="3" name="Straight Connector 2">
          <a:extLst xmlns:a="http://schemas.openxmlformats.org/drawingml/2006/main">
            <a:ext uri="{FF2B5EF4-FFF2-40B4-BE49-F238E27FC236}">
              <a16:creationId xmlns:a16="http://schemas.microsoft.com/office/drawing/2014/main" id="{24B2B799-D4F1-4A0A-810B-4693116A5FDD}"/>
            </a:ext>
          </a:extLst>
        </cdr:cNvPr>
        <cdr:cNvCxnSpPr/>
      </cdr:nvCxnSpPr>
      <cdr:spPr>
        <a:xfrm xmlns:a="http://schemas.openxmlformats.org/drawingml/2006/main" flipH="1" flipV="1">
          <a:off x="2305636" y="473614"/>
          <a:ext cx="13352" cy="2793570"/>
        </a:xfrm>
        <a:prstGeom xmlns:a="http://schemas.openxmlformats.org/drawingml/2006/main" prst="line">
          <a:avLst/>
        </a:prstGeom>
        <a:ln xmlns:a="http://schemas.openxmlformats.org/drawingml/2006/main" w="28575" cap="flat" cmpd="sng" algn="ctr">
          <a:solidFill>
            <a:schemeClr val="accent2"/>
          </a:solidFill>
          <a:prstDash val="dash"/>
          <a:round/>
          <a:headEnd type="none" w="med" len="med"/>
          <a:tailEnd type="none"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cxnSp>
  </cdr:relSizeAnchor>
  <cdr:relSizeAnchor xmlns:cdr="http://schemas.openxmlformats.org/drawingml/2006/chartDrawing">
    <cdr:from>
      <cdr:x>0.23955</cdr:x>
      <cdr:y>0</cdr:y>
    </cdr:from>
    <cdr:to>
      <cdr:x>0.35323</cdr:x>
      <cdr:y>0.3017</cdr:y>
    </cdr:to>
    <cdr:sp macro="" textlink="">
      <cdr:nvSpPr>
        <cdr:cNvPr id="9" name="TextBox 8"/>
        <cdr:cNvSpPr txBox="1"/>
      </cdr:nvSpPr>
      <cdr:spPr>
        <a:xfrm xmlns:a="http://schemas.openxmlformats.org/drawingml/2006/main">
          <a:off x="2011514" y="0"/>
          <a:ext cx="954590" cy="12459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a:solidFill>
                <a:schemeClr val="accent4"/>
              </a:solidFill>
            </a:rPr>
            <a:t>October </a:t>
          </a:r>
        </a:p>
        <a:p xmlns:a="http://schemas.openxmlformats.org/drawingml/2006/main">
          <a:r>
            <a:rPr lang="en-US" sz="1400" dirty="0">
              <a:solidFill>
                <a:schemeClr val="accent4"/>
              </a:solidFill>
            </a:rPr>
            <a:t>2017</a:t>
          </a:r>
        </a:p>
      </cdr:txBody>
    </cdr:sp>
  </cdr:relSizeAnchor>
  <cdr:relSizeAnchor xmlns:cdr="http://schemas.openxmlformats.org/drawingml/2006/chartDrawing">
    <cdr:from>
      <cdr:x>0.42461</cdr:x>
      <cdr:y>0.05596</cdr:y>
    </cdr:from>
    <cdr:to>
      <cdr:x>0.56701</cdr:x>
      <cdr:y>0.31873</cdr:y>
    </cdr:to>
    <cdr:sp macro="" textlink="">
      <cdr:nvSpPr>
        <cdr:cNvPr id="10" name="TextBox 9"/>
        <cdr:cNvSpPr txBox="1"/>
      </cdr:nvSpPr>
      <cdr:spPr>
        <a:xfrm xmlns:a="http://schemas.openxmlformats.org/drawingml/2006/main">
          <a:off x="3565539" y="231113"/>
          <a:ext cx="1195754" cy="108522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solidFill>
              <a:schemeClr val="accent4"/>
            </a:solidFill>
          </a:endParaRPr>
        </a:p>
      </cdr:txBody>
    </cdr:sp>
  </cdr:relSizeAnchor>
  <cdr:relSizeAnchor xmlns:cdr="http://schemas.openxmlformats.org/drawingml/2006/chartDrawing">
    <cdr:from>
      <cdr:x>0.77882</cdr:x>
      <cdr:y>0.05839</cdr:y>
    </cdr:from>
    <cdr:to>
      <cdr:x>0.92122</cdr:x>
      <cdr:y>0.2944</cdr:y>
    </cdr:to>
    <cdr:sp macro="" textlink="">
      <cdr:nvSpPr>
        <cdr:cNvPr id="11" name="TextBox 10"/>
        <cdr:cNvSpPr txBox="1"/>
      </cdr:nvSpPr>
      <cdr:spPr>
        <a:xfrm xmlns:a="http://schemas.openxmlformats.org/drawingml/2006/main">
          <a:off x="6539851" y="241161"/>
          <a:ext cx="1195754" cy="97469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solidFill>
              <a:schemeClr val="accent4"/>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1AA5EB-096D-41E6-84D6-C14DF00A51E9}" type="datetimeFigureOut">
              <a:rPr lang="en-US" smtClean="0"/>
              <a:t>4/15/2018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AE6205-79C6-4AAB-94EA-AC5243A2F745}" type="slidenum">
              <a:rPr lang="en-US" smtClean="0"/>
              <a:t>‹#›</a:t>
            </a:fld>
            <a:endParaRPr lang="en-US"/>
          </a:p>
        </p:txBody>
      </p:sp>
    </p:spTree>
    <p:extLst>
      <p:ext uri="{BB962C8B-B14F-4D97-AF65-F5344CB8AC3E}">
        <p14:creationId xmlns:p14="http://schemas.microsoft.com/office/powerpoint/2010/main" val="3342577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2016, WHO released a global HBV and HCV prevention framework. After several years of deliberations, WHO took the approach of framing  elimination in the context of the reducing transmission and mortality to a level where concerted public health actions are no longer required. The WHO goals were defined as a 90% reduction in transmission and 65% reduction in mortality by 2030. The goals were endorsed by the World Health Assembly. </a:t>
            </a:r>
          </a:p>
          <a:p>
            <a:r>
              <a:rPr lang="en-US" dirty="0" smtClean="0"/>
              <a:t>These goals vary from the classic definition of disease elimination with no cases in a specific area after deliberate efforts. The viral hepatitis elimination goals are most similar to one where there is a proportional decrease in burden or a reduction</a:t>
            </a:r>
            <a:r>
              <a:rPr lang="en-US" baseline="0" dirty="0" smtClean="0"/>
              <a:t> to a level be</a:t>
            </a:r>
            <a:r>
              <a:rPr lang="en-US" dirty="0" smtClean="0"/>
              <a:t>low a certain rate of disease/infection</a:t>
            </a:r>
            <a:r>
              <a:rPr lang="en-US" baseline="0" dirty="0" smtClean="0"/>
              <a:t> e.g. trachoma.</a:t>
            </a:r>
          </a:p>
          <a:p>
            <a:endParaRPr lang="en-US" baseline="0" dirty="0" smtClean="0"/>
          </a:p>
          <a:p>
            <a:r>
              <a:rPr lang="en-US" dirty="0" smtClean="0">
                <a:solidFill>
                  <a:srgbClr val="33CC33"/>
                </a:solidFill>
              </a:rPr>
              <a:t>** May be better to use</a:t>
            </a:r>
            <a:r>
              <a:rPr lang="en-US" baseline="0" dirty="0" smtClean="0">
                <a:solidFill>
                  <a:srgbClr val="33CC33"/>
                </a:solidFill>
              </a:rPr>
              <a:t> two slides –one for global goals and one for US with specific talking points for the US graph. Recommend deleting reference on the slide to countries encouraged to develop national goals and simply add this to your talking points in notes.</a:t>
            </a:r>
            <a:endParaRPr lang="en-US" dirty="0">
              <a:solidFill>
                <a:srgbClr val="33CC33"/>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02CB63-6E21-4B6F-B75E-6894CFAD9933}" type="slidenum">
              <a:rPr kumimoji="0" lang="en-US" sz="1200" b="0" i="0" u="none" strike="noStrike" kern="1200" cap="none" spc="0" normalizeH="0" baseline="0" noProof="0" smtClean="0">
                <a:ln>
                  <a:noFill/>
                </a:ln>
                <a:solidFill>
                  <a:prstClr val="black"/>
                </a:solidFill>
                <a:effectLst/>
                <a:uLnTx/>
                <a:uFillTx/>
                <a:latin typeface="Calibri"/>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ＭＳ Ｐゴシック" charset="0"/>
              <a:cs typeface="+mn-cs"/>
            </a:endParaRPr>
          </a:p>
        </p:txBody>
      </p:sp>
    </p:spTree>
    <p:extLst>
      <p:ext uri="{BB962C8B-B14F-4D97-AF65-F5344CB8AC3E}">
        <p14:creationId xmlns:p14="http://schemas.microsoft.com/office/powerpoint/2010/main" val="4164307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970F70B6-A133-4CC5-BDE7-DC752E971FB5}" type="slidenum">
              <a:rPr lang="en-US" smtClean="0"/>
              <a:pPr/>
              <a:t>9</a:t>
            </a:fld>
            <a:endParaRPr lang="en-US" dirty="0"/>
          </a:p>
        </p:txBody>
      </p:sp>
    </p:spTree>
    <p:extLst>
      <p:ext uri="{BB962C8B-B14F-4D97-AF65-F5344CB8AC3E}">
        <p14:creationId xmlns:p14="http://schemas.microsoft.com/office/powerpoint/2010/main" val="2188454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AE6205-79C6-4AAB-94EA-AC5243A2F74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129503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50944" y="3219451"/>
            <a:ext cx="7772400" cy="1479550"/>
          </a:xfrm>
        </p:spPr>
        <p:txBody>
          <a:bodyPr anchor="t">
            <a:normAutofit/>
          </a:bodyPr>
          <a:lstStyle>
            <a:lvl1pPr algn="l">
              <a:defRPr sz="3200" b="1" cap="all">
                <a:solidFill>
                  <a:srgbClr val="000000"/>
                </a:solidFill>
              </a:defRPr>
            </a:lvl1pPr>
          </a:lstStyle>
          <a:p>
            <a:r>
              <a:rPr lang="en-US" dirty="0"/>
              <a:t>Click to edit Master title style</a:t>
            </a:r>
          </a:p>
        </p:txBody>
      </p:sp>
      <p:sp>
        <p:nvSpPr>
          <p:cNvPr id="5" name="Footer Placeholder 4"/>
          <p:cNvSpPr>
            <a:spLocks noGrp="1"/>
          </p:cNvSpPr>
          <p:nvPr>
            <p:ph type="ftr" sz="quarter" idx="11"/>
          </p:nvPr>
        </p:nvSpPr>
        <p:spPr>
          <a:xfrm>
            <a:off x="114300" y="6384925"/>
            <a:ext cx="2895600" cy="365125"/>
          </a:xfrm>
        </p:spPr>
        <p:txBody>
          <a:bodyPr/>
          <a:lstStyle>
            <a:lvl1pPr>
              <a:defRPr>
                <a:solidFill>
                  <a:srgbClr val="000000"/>
                </a:solidFill>
              </a:defRPr>
            </a:lvl1pPr>
          </a:lstStyle>
          <a:p>
            <a:endParaRPr lang="en-US" dirty="0"/>
          </a:p>
        </p:txBody>
      </p:sp>
      <p:sp>
        <p:nvSpPr>
          <p:cNvPr id="6" name="Slide Number Placeholder 5"/>
          <p:cNvSpPr>
            <a:spLocks noGrp="1"/>
          </p:cNvSpPr>
          <p:nvPr>
            <p:ph type="sldNum" sz="quarter" idx="12"/>
          </p:nvPr>
        </p:nvSpPr>
        <p:spPr>
          <a:xfrm>
            <a:off x="6897627" y="6384925"/>
            <a:ext cx="2133600" cy="365125"/>
          </a:xfrm>
        </p:spPr>
        <p:txBody>
          <a:bodyPr/>
          <a:lstStyle>
            <a:lvl1pPr>
              <a:defRPr>
                <a:solidFill>
                  <a:srgbClr val="000000"/>
                </a:solidFill>
              </a:defRPr>
            </a:lvl1pPr>
          </a:lstStyle>
          <a:p>
            <a:fld id="{CE80A222-27A2-499A-9E2A-14884A5A6E9E}" type="slidenum">
              <a:rPr lang="en-US" smtClean="0"/>
              <a:pPr/>
              <a:t>‹#›</a:t>
            </a:fld>
            <a:endParaRPr lang="en-US" dirty="0"/>
          </a:p>
        </p:txBody>
      </p:sp>
      <p:sp>
        <p:nvSpPr>
          <p:cNvPr id="3" name="Text Placeholder 2"/>
          <p:cNvSpPr>
            <a:spLocks noGrp="1"/>
          </p:cNvSpPr>
          <p:nvPr>
            <p:ph type="body" idx="1"/>
          </p:nvPr>
        </p:nvSpPr>
        <p:spPr>
          <a:xfrm>
            <a:off x="950944" y="4698999"/>
            <a:ext cx="7772400" cy="1311275"/>
          </a:xfrm>
        </p:spPr>
        <p:txBody>
          <a:bodyPr anchor="b"/>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624863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55509" y="1385701"/>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55509" y="2025463"/>
            <a:ext cx="4040188" cy="3951288"/>
          </a:xfrm>
        </p:spPr>
        <p:txBody>
          <a:bodyPr/>
          <a:lstStyle>
            <a:lvl1pPr>
              <a:defRPr sz="2400"/>
            </a:lvl1pPr>
            <a:lvl2pPr>
              <a:defRPr sz="1800"/>
            </a:lvl2pPr>
            <a:lvl3pPr>
              <a:defRPr sz="1800"/>
            </a:lvl3pPr>
            <a:lvl4pPr indent="-228600">
              <a:defRPr sz="1600"/>
            </a:lvl4pPr>
            <a:lvl5pPr>
              <a:defRPr sz="1600"/>
            </a:lvl5pPr>
            <a:lvl6pPr marL="969264" indent="-228600">
              <a:buFont typeface="Lucida Grande"/>
              <a:buChar cha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3"/>
            <a:r>
              <a:rPr lang="en-US" dirty="0" smtClean="0"/>
              <a:t>Third level</a:t>
            </a:r>
          </a:p>
          <a:p>
            <a:pPr lvl="3"/>
            <a:r>
              <a:rPr lang="en-US" dirty="0" smtClean="0"/>
              <a:t>Fourth level</a:t>
            </a:r>
          </a:p>
          <a:p>
            <a:pPr lvl="5"/>
            <a:r>
              <a:rPr lang="en-US" dirty="0" smtClean="0"/>
              <a:t>Fifth level</a:t>
            </a:r>
            <a:endParaRPr lang="en-US" dirty="0"/>
          </a:p>
        </p:txBody>
      </p:sp>
      <p:sp>
        <p:nvSpPr>
          <p:cNvPr id="5" name="Text Placeholder 4"/>
          <p:cNvSpPr>
            <a:spLocks noGrp="1"/>
          </p:cNvSpPr>
          <p:nvPr>
            <p:ph type="body" sz="quarter" idx="3"/>
          </p:nvPr>
        </p:nvSpPr>
        <p:spPr>
          <a:xfrm>
            <a:off x="4543335" y="1385701"/>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43335" y="2025463"/>
            <a:ext cx="4041775" cy="3951288"/>
          </a:xfrm>
        </p:spPr>
        <p:txBody>
          <a:bodyPr/>
          <a:lstStyle>
            <a:lvl1pPr>
              <a:defRPr sz="2400"/>
            </a:lvl1pPr>
            <a:lvl2pPr>
              <a:defRPr sz="1800"/>
            </a:lvl2pPr>
            <a:lvl3pPr>
              <a:defRPr sz="1800"/>
            </a:lvl3pPr>
            <a:lvl4pPr indent="-228600">
              <a:defRPr sz="1600"/>
            </a:lvl4pPr>
            <a:lvl5pPr>
              <a:defRPr sz="1600"/>
            </a:lvl5pPr>
            <a:lvl6pPr marL="969264" indent="-228600">
              <a:buFont typeface="Lucida Grande"/>
              <a:buChar cha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3"/>
            <a:r>
              <a:rPr lang="en-US" dirty="0" smtClean="0"/>
              <a:t>Third level</a:t>
            </a:r>
          </a:p>
          <a:p>
            <a:pPr lvl="3"/>
            <a:r>
              <a:rPr lang="en-US" dirty="0" smtClean="0"/>
              <a:t>Fourth level</a:t>
            </a:r>
          </a:p>
          <a:p>
            <a:pPr lvl="5"/>
            <a:r>
              <a:rPr lang="en-US" dirty="0" smtClean="0"/>
              <a:t>Fifth level</a:t>
            </a:r>
            <a:endParaRPr lang="en-US" dirty="0"/>
          </a:p>
        </p:txBody>
      </p:sp>
    </p:spTree>
    <p:extLst>
      <p:ext uri="{BB962C8B-B14F-4D97-AF65-F5344CB8AC3E}">
        <p14:creationId xmlns:p14="http://schemas.microsoft.com/office/powerpoint/2010/main" val="163148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423099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44894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2400"/>
            </a:lvl1pPr>
            <a:lvl2pPr>
              <a:defRPr sz="1800"/>
            </a:lvl2pPr>
            <a:lvl3pPr>
              <a:defRPr sz="2400"/>
            </a:lvl3pPr>
            <a:lvl4pPr indent="-228600">
              <a:defRPr sz="1600"/>
            </a:lvl4pPr>
            <a:lvl5pPr>
              <a:defRPr sz="2400"/>
            </a:lvl5pPr>
            <a:lvl6pPr marL="969264" indent="-228600">
              <a:buFont typeface="Lucida Grande"/>
              <a:buChar char="–"/>
              <a:defRPr sz="16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3"/>
            <a:r>
              <a:rPr lang="en-US" dirty="0" smtClean="0"/>
              <a:t>Third level</a:t>
            </a:r>
          </a:p>
          <a:p>
            <a:pPr lvl="3"/>
            <a:r>
              <a:rPr lang="en-US" dirty="0" smtClean="0"/>
              <a:t>Fourth level</a:t>
            </a:r>
          </a:p>
          <a:p>
            <a:pPr lvl="5"/>
            <a:r>
              <a:rPr lang="en-US" dirty="0" smtClean="0"/>
              <a:t>Fifth level</a:t>
            </a:r>
            <a:endParaRPr lang="en-US" dirty="0"/>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82692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32823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Slide">
    <p:spTree>
      <p:nvGrpSpPr>
        <p:cNvPr id="1" name=""/>
        <p:cNvGrpSpPr/>
        <p:nvPr/>
      </p:nvGrpSpPr>
      <p:grpSpPr>
        <a:xfrm>
          <a:off x="0" y="0"/>
          <a:ext cx="0" cy="0"/>
          <a:chOff x="0" y="0"/>
          <a:chExt cx="0" cy="0"/>
        </a:xfrm>
      </p:grpSpPr>
      <p:pic>
        <p:nvPicPr>
          <p:cNvPr id="5" name="Picture 4" descr="PHGR_NEW1.jpg"/>
          <p:cNvPicPr>
            <a:picLocks noChangeAspect="1"/>
          </p:cNvPicPr>
          <p:nvPr/>
        </p:nvPicPr>
        <p:blipFill>
          <a:blip r:embed="rId2" cstate="print"/>
          <a:stretch>
            <a:fillRect/>
          </a:stretch>
        </p:blipFill>
        <p:spPr>
          <a:xfrm>
            <a:off x="0" y="67736"/>
            <a:ext cx="9144000" cy="6858000"/>
          </a:xfrm>
          <a:prstGeom prst="rect">
            <a:avLst/>
          </a:prstGeom>
        </p:spPr>
      </p:pic>
      <p:sp>
        <p:nvSpPr>
          <p:cNvPr id="2" name="Title 1"/>
          <p:cNvSpPr>
            <a:spLocks noGrp="1"/>
          </p:cNvSpPr>
          <p:nvPr>
            <p:ph type="title" hasCustomPrompt="1"/>
          </p:nvPr>
        </p:nvSpPr>
        <p:spPr>
          <a:xfrm>
            <a:off x="228600" y="8467"/>
            <a:ext cx="8686800" cy="1260160"/>
          </a:xfrm>
        </p:spPr>
        <p:txBody>
          <a:bodyPr/>
          <a:lstStyle>
            <a:lvl1pPr>
              <a:defRPr sz="2400">
                <a:latin typeface="Calibri" panose="020F0502020204030204" pitchFamily="34" charset="0"/>
              </a:defRPr>
            </a:lvl1pPr>
          </a:lstStyle>
          <a:p>
            <a:r>
              <a:rPr lang="en-US" dirty="0" smtClean="0"/>
              <a:t>Click to add title</a:t>
            </a:r>
            <a:endParaRPr lang="en-US" dirty="0"/>
          </a:p>
        </p:txBody>
      </p:sp>
      <p:sp>
        <p:nvSpPr>
          <p:cNvPr id="6" name="TextBox 5"/>
          <p:cNvSpPr txBox="1"/>
          <p:nvPr userDrawn="1"/>
        </p:nvSpPr>
        <p:spPr>
          <a:xfrm>
            <a:off x="117020" y="6501404"/>
            <a:ext cx="1843440" cy="207749"/>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fld id="{502F4AC6-48B5-485A-8D62-7AC4F05840AC}" type="slidenum">
              <a:rPr kumimoji="0" lang="en-US" sz="750" b="0" i="0" u="none" strike="noStrike" kern="1200" cap="none" spc="0" normalizeH="0" baseline="0" noProof="0" smtClean="0">
                <a:ln>
                  <a:noFill/>
                </a:ln>
                <a:solidFill>
                  <a:prstClr val="white"/>
                </a:solidFill>
                <a:effectLst/>
                <a:uLnTx/>
                <a:uFillTx/>
                <a:latin typeface="Myriad Pro" pitchFamily="34" charset="0"/>
                <a:ea typeface="ＭＳ Ｐゴシック" charset="0"/>
              </a:rPr>
              <a:pPr marL="0" marR="0" lvl="0" indent="0" algn="l" defTabSz="457200" rtl="0" eaLnBrk="1" fontAlgn="base" latinLnBrk="0" hangingPunct="1">
                <a:lnSpc>
                  <a:spcPct val="100000"/>
                </a:lnSpc>
                <a:spcBef>
                  <a:spcPct val="0"/>
                </a:spcBef>
                <a:spcAft>
                  <a:spcPct val="0"/>
                </a:spcAft>
                <a:buClrTx/>
                <a:buSzTx/>
                <a:buFontTx/>
                <a:buNone/>
                <a:tabLst/>
                <a:defRPr/>
              </a:pPr>
              <a:t>‹#›</a:t>
            </a:fld>
            <a:endParaRPr kumimoji="0" lang="en-US" sz="750" b="0" i="0" u="none" strike="noStrike" kern="1200" cap="none" spc="0" normalizeH="0" baseline="0" noProof="0" dirty="0">
              <a:ln>
                <a:noFill/>
              </a:ln>
              <a:solidFill>
                <a:prstClr val="white"/>
              </a:solidFill>
              <a:effectLst/>
              <a:uLnTx/>
              <a:uFillTx/>
              <a:latin typeface="Myriad Pro" pitchFamily="34" charset="0"/>
              <a:ea typeface="ＭＳ Ｐゴシック" charset="0"/>
            </a:endParaRPr>
          </a:p>
        </p:txBody>
      </p:sp>
      <p:sp>
        <p:nvSpPr>
          <p:cNvPr id="7" name="Text Placeholder 6"/>
          <p:cNvSpPr>
            <a:spLocks noGrp="1"/>
          </p:cNvSpPr>
          <p:nvPr>
            <p:ph type="body" sz="quarter" idx="10"/>
          </p:nvPr>
        </p:nvSpPr>
        <p:spPr>
          <a:xfrm>
            <a:off x="457200" y="6146800"/>
            <a:ext cx="8382000" cy="414338"/>
          </a:xfrm>
        </p:spPr>
        <p:txBody>
          <a:bodyPr/>
          <a:lstStyle>
            <a:lvl1pPr marL="0" indent="0">
              <a:buFontTx/>
              <a:buNone/>
              <a:defRPr sz="1050" i="0">
                <a:solidFill>
                  <a:schemeClr val="bg1"/>
                </a:solidFill>
                <a:latin typeface="Calibri" panose="020F0502020204030204" pitchFamily="34" charset="0"/>
              </a:defRPr>
            </a:lvl1pPr>
          </a:lstStyle>
          <a:p>
            <a:pPr lvl="0"/>
            <a:endParaRPr lang="en-US" dirty="0"/>
          </a:p>
        </p:txBody>
      </p:sp>
      <p:sp>
        <p:nvSpPr>
          <p:cNvPr id="8" name="Content Placeholder 2"/>
          <p:cNvSpPr>
            <a:spLocks noGrp="1"/>
          </p:cNvSpPr>
          <p:nvPr>
            <p:ph idx="11" hasCustomPrompt="1"/>
          </p:nvPr>
        </p:nvSpPr>
        <p:spPr>
          <a:xfrm>
            <a:off x="457200" y="1573882"/>
            <a:ext cx="8214102" cy="3857917"/>
          </a:xfrm>
        </p:spPr>
        <p:txBody>
          <a:bodyPr/>
          <a:lstStyle>
            <a:lvl1pPr marL="205740" indent="-205740">
              <a:spcBef>
                <a:spcPts val="0"/>
              </a:spcBef>
              <a:spcAft>
                <a:spcPts val="225"/>
              </a:spcAft>
              <a:buSzPct val="90000"/>
              <a:buFont typeface="Wingdings" panose="05000000000000000000" pitchFamily="2" charset="2"/>
              <a:buChar char="Ø"/>
              <a:defRPr sz="2100" b="1">
                <a:latin typeface="Calibri" panose="020F0502020204030204" pitchFamily="34" charset="0"/>
              </a:defRPr>
            </a:lvl1pPr>
            <a:lvl2pPr marL="377190" indent="-171450">
              <a:spcBef>
                <a:spcPts val="0"/>
              </a:spcBef>
              <a:spcAft>
                <a:spcPts val="225"/>
              </a:spcAft>
              <a:buSzPct val="90000"/>
              <a:buFont typeface="Calibri" panose="020F0502020204030204" pitchFamily="34" charset="0"/>
              <a:buChar char="●"/>
              <a:defRPr sz="1800">
                <a:latin typeface="Calibri" panose="020F0502020204030204" pitchFamily="34" charset="0"/>
              </a:defRPr>
            </a:lvl2pPr>
            <a:lvl3pPr marL="617220" indent="-171450">
              <a:spcBef>
                <a:spcPts val="0"/>
              </a:spcBef>
              <a:spcAft>
                <a:spcPts val="225"/>
              </a:spcAft>
              <a:buSzPct val="70000"/>
              <a:buFont typeface="Wingdings" panose="05000000000000000000" pitchFamily="2" charset="2"/>
              <a:buChar char="q"/>
              <a:defRPr sz="1500">
                <a:latin typeface="Calibri" panose="020F0502020204030204" pitchFamily="34" charset="0"/>
              </a:defRPr>
            </a:lvl3pPr>
            <a:lvl4pPr marL="960120" indent="-150876">
              <a:spcBef>
                <a:spcPts val="0"/>
              </a:spcBef>
              <a:spcAft>
                <a:spcPts val="225"/>
              </a:spcAft>
              <a:defRPr sz="1350">
                <a:latin typeface="Calibri" panose="020F0502020204030204" pitchFamily="34" charset="0"/>
              </a:defRPr>
            </a:lvl4pPr>
            <a:lvl5pPr marL="1234440" indent="-150876">
              <a:spcBef>
                <a:spcPts val="0"/>
              </a:spcBef>
              <a:spcAft>
                <a:spcPts val="225"/>
              </a:spcAft>
              <a:defRPr sz="1200">
                <a:latin typeface="Calibri" panose="020F0502020204030204" pitchFamily="34" charset="0"/>
              </a:defRPr>
            </a:lvl5pPr>
          </a:lstStyle>
          <a:p>
            <a:pPr lvl="0"/>
            <a:r>
              <a:rPr lang="en-US" dirty="0" smtClean="0"/>
              <a:t>Click to edit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01127827"/>
      </p:ext>
    </p:extLst>
  </p:cSld>
  <p:clrMapOvr>
    <a:masterClrMapping/>
  </p:clrMapOvr>
  <p:transition>
    <p:wipe dir="d"/>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solidFill>
                  <a:srgbClr val="002060"/>
                </a:solidFill>
              </a:defRPr>
            </a:lvl1pPr>
          </a:lstStyle>
          <a:p>
            <a:r>
              <a:rPr lang="it-IT" dirty="0" smtClean="0"/>
              <a:t>Fare clic per modificare stile</a:t>
            </a:r>
            <a:endParaRPr lang="it-IT" dirty="0"/>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48906599-C971-3A4E-911B-533A9736DAE6}" type="datetimeFigureOut">
              <a:rPr kumimoji="0" lang="it-IT" sz="1350" b="0" i="0" u="none" strike="noStrike" kern="1200" cap="none" spc="0" normalizeH="0" baseline="0" noProof="0" smtClean="0">
                <a:ln>
                  <a:noFill/>
                </a:ln>
                <a:solidFill>
                  <a:srgbClr val="000000"/>
                </a:solidFill>
                <a:effectLst/>
                <a:uLnTx/>
                <a:uFillTx/>
                <a:latin typeface="Arial"/>
                <a:ea typeface="ＭＳ Ｐゴシック" charset="0"/>
                <a:cs typeface="+mn-cs"/>
              </a:rPr>
              <a:pPr marL="0" marR="0" lvl="0" indent="0" algn="l" defTabSz="685800" rtl="0" eaLnBrk="1" fontAlgn="auto" latinLnBrk="0" hangingPunct="1">
                <a:lnSpc>
                  <a:spcPct val="100000"/>
                </a:lnSpc>
                <a:spcBef>
                  <a:spcPts val="0"/>
                </a:spcBef>
                <a:spcAft>
                  <a:spcPts val="0"/>
                </a:spcAft>
                <a:buClrTx/>
                <a:buSzTx/>
                <a:buFontTx/>
                <a:buNone/>
                <a:tabLst/>
                <a:defRPr/>
              </a:pPr>
              <a:t>15/04/2018</a:t>
            </a:fld>
            <a:endParaRPr kumimoji="0" lang="it-IT" sz="135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5" name="Segnaposto piè di pagina 4"/>
          <p:cNvSpPr>
            <a:spLocks noGrp="1"/>
          </p:cNvSpPr>
          <p:nvPr>
            <p:ph type="ftr" sz="quarter" idx="1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t-IT" sz="750" b="0" i="0" u="none" strike="noStrike" kern="1200" cap="none" spc="0" normalizeH="0" baseline="0" noProof="0">
              <a:ln>
                <a:noFill/>
              </a:ln>
              <a:solidFill>
                <a:srgbClr val="FFFFFF"/>
              </a:solidFill>
              <a:effectLst/>
              <a:uLnTx/>
              <a:uFillTx/>
              <a:latin typeface="Myriad Pro" pitchFamily="34" charset="0"/>
              <a:ea typeface="ＭＳ Ｐゴシック" charset="0"/>
              <a:cs typeface="+mn-cs"/>
            </a:endParaRPr>
          </a:p>
        </p:txBody>
      </p:sp>
      <p:sp>
        <p:nvSpPr>
          <p:cNvPr id="6" name="Segnaposto numero diapositiva 5"/>
          <p:cNvSpPr>
            <a:spLocks noGrp="1"/>
          </p:cNvSpPr>
          <p:nvPr>
            <p:ph type="sldNum" sz="quarter" idx="1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AD6842A5-9D02-1C42-B6DD-28BB0898EDBC}" type="slidenum">
              <a:rPr kumimoji="0" lang="it-IT" sz="1350" b="0" i="0" u="none" strike="noStrike" kern="1200" cap="none" spc="0" normalizeH="0" baseline="0" noProof="0" smtClean="0">
                <a:ln>
                  <a:noFill/>
                </a:ln>
                <a:solidFill>
                  <a:srgbClr val="000000"/>
                </a:solidFill>
                <a:effectLst/>
                <a:uLnTx/>
                <a:uFillTx/>
                <a:latin typeface="Arial"/>
                <a:ea typeface="ＭＳ Ｐゴシック" charset="0"/>
                <a:cs typeface="+mn-cs"/>
              </a:rPr>
              <a:pPr marL="0" marR="0" lvl="0" indent="0" algn="l" defTabSz="685800" rtl="0" eaLnBrk="1" fontAlgn="auto" latinLnBrk="0" hangingPunct="1">
                <a:lnSpc>
                  <a:spcPct val="100000"/>
                </a:lnSpc>
                <a:spcBef>
                  <a:spcPts val="0"/>
                </a:spcBef>
                <a:spcAft>
                  <a:spcPts val="0"/>
                </a:spcAft>
                <a:buClrTx/>
                <a:buSzTx/>
                <a:buFontTx/>
                <a:buNone/>
                <a:tabLst/>
                <a:defRPr/>
              </a:pPr>
              <a:t>‹#›</a:t>
            </a:fld>
            <a:endParaRPr kumimoji="0" lang="it-IT" sz="1350" b="0" i="0" u="none" strike="noStrike" kern="1200" cap="none" spc="0" normalizeH="0" baseline="0" noProof="0">
              <a:ln>
                <a:noFill/>
              </a:ln>
              <a:solidFill>
                <a:srgbClr val="000000"/>
              </a:solidFill>
              <a:effectLst/>
              <a:uLnTx/>
              <a:uFillTx/>
              <a:latin typeface="Arial"/>
              <a:ea typeface="ＭＳ Ｐゴシック" charset="0"/>
              <a:cs typeface="+mn-cs"/>
            </a:endParaRPr>
          </a:p>
        </p:txBody>
      </p:sp>
    </p:spTree>
    <p:extLst>
      <p:ext uri="{BB962C8B-B14F-4D97-AF65-F5344CB8AC3E}">
        <p14:creationId xmlns:p14="http://schemas.microsoft.com/office/powerpoint/2010/main" val="216880637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7"/>
            <a:ext cx="6858000" cy="1655763"/>
          </a:xfrm>
        </p:spPr>
        <p:txBody>
          <a:bodyPr/>
          <a:lstStyle>
            <a:lvl1pPr marL="0" indent="0" algn="ctr">
              <a:buNone/>
              <a:defRPr sz="1800"/>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70DBC351-1350-4C0F-B4C2-C03EF98DF785}" type="datetimeFigureOut">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F8C878-4C92-47B5-A887-5920EDE59C82}" type="slidenum">
              <a:rPr lang="en-US" smtClean="0"/>
              <a:t>‹#›</a:t>
            </a:fld>
            <a:endParaRPr lang="en-US"/>
          </a:p>
        </p:txBody>
      </p:sp>
    </p:spTree>
    <p:extLst>
      <p:ext uri="{BB962C8B-B14F-4D97-AF65-F5344CB8AC3E}">
        <p14:creationId xmlns:p14="http://schemas.microsoft.com/office/powerpoint/2010/main" val="15379015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esenter 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77480" y="0"/>
            <a:ext cx="7066520" cy="6858000"/>
          </a:xfrm>
          <a:prstGeom prst="rect">
            <a:avLst/>
          </a:prstGeom>
        </p:spPr>
      </p:pic>
      <p:sp>
        <p:nvSpPr>
          <p:cNvPr id="2" name="Title 1"/>
          <p:cNvSpPr>
            <a:spLocks noGrp="1"/>
          </p:cNvSpPr>
          <p:nvPr>
            <p:ph type="ctrTitle" hasCustomPrompt="1"/>
          </p:nvPr>
        </p:nvSpPr>
        <p:spPr>
          <a:xfrm>
            <a:off x="2" y="-1"/>
            <a:ext cx="9144000" cy="1202725"/>
          </a:xfrm>
        </p:spPr>
        <p:txBody>
          <a:bodyPr/>
          <a:lstStyle>
            <a:lvl1pPr>
              <a:defRPr sz="2400">
                <a:solidFill>
                  <a:schemeClr val="bg1"/>
                </a:solidFill>
                <a:latin typeface="Calibri" panose="020F0502020204030204" pitchFamily="34" charset="0"/>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0" y="3862952"/>
            <a:ext cx="9144000" cy="458215"/>
          </a:xfrm>
        </p:spPr>
        <p:txBody>
          <a:bodyPr/>
          <a:lstStyle>
            <a:lvl1pPr marL="0" indent="0" algn="ctr">
              <a:buNone/>
              <a:defRPr sz="2100" b="1">
                <a:solidFill>
                  <a:schemeClr val="tx1"/>
                </a:solidFill>
                <a:latin typeface="Calibri" panose="020F0502020204030204" pitchFamily="34" charset="0"/>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smtClean="0"/>
              <a:t>Presenter’s Name</a:t>
            </a:r>
            <a:endParaRPr lang="en-US" dirty="0"/>
          </a:p>
        </p:txBody>
      </p:sp>
      <p:sp>
        <p:nvSpPr>
          <p:cNvPr id="8" name="TextBox 7"/>
          <p:cNvSpPr txBox="1"/>
          <p:nvPr userDrawn="1"/>
        </p:nvSpPr>
        <p:spPr>
          <a:xfrm>
            <a:off x="117020" y="6501404"/>
            <a:ext cx="1843440" cy="20774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02F4AC6-48B5-485A-8D62-7AC4F05840AC}" type="slidenum">
              <a:rPr kumimoji="0" lang="en-US" sz="750" b="0" i="0" u="none" strike="noStrike" kern="1200" cap="none" spc="0" normalizeH="0" baseline="0" noProof="0" smtClean="0">
                <a:ln>
                  <a:noFill/>
                </a:ln>
                <a:solidFill>
                  <a:srgbClr val="FFFFFF"/>
                </a:solidFill>
                <a:effectLst/>
                <a:uLnTx/>
                <a:uFillTx/>
                <a:latin typeface="Myriad Pro" pitchFamily="34" charset="0"/>
                <a:ea typeface="ＭＳ Ｐゴシック" charset="0"/>
                <a:cs typeface="+mn-cs"/>
              </a:rPr>
              <a:pPr marL="0" marR="0" lvl="0" indent="0" algn="l"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FFFFFF"/>
              </a:solidFill>
              <a:effectLst/>
              <a:uLnTx/>
              <a:uFillTx/>
              <a:latin typeface="Myriad Pro" pitchFamily="34" charset="0"/>
              <a:ea typeface="ＭＳ Ｐゴシック" charset="0"/>
              <a:cs typeface="+mn-cs"/>
            </a:endParaRPr>
          </a:p>
        </p:txBody>
      </p:sp>
      <p:sp>
        <p:nvSpPr>
          <p:cNvPr id="6" name="Text Placeholder 5"/>
          <p:cNvSpPr>
            <a:spLocks noGrp="1"/>
          </p:cNvSpPr>
          <p:nvPr>
            <p:ph type="body" sz="quarter" idx="11" hasCustomPrompt="1"/>
          </p:nvPr>
        </p:nvSpPr>
        <p:spPr>
          <a:xfrm>
            <a:off x="0" y="4345880"/>
            <a:ext cx="9144000" cy="447675"/>
          </a:xfrm>
        </p:spPr>
        <p:txBody>
          <a:bodyPr/>
          <a:lstStyle>
            <a:lvl1pPr marL="0" indent="0" algn="ctr">
              <a:buFontTx/>
              <a:buNone/>
              <a:defRPr sz="1800" i="0">
                <a:latin typeface="Calibri" panose="020F0502020204030204" pitchFamily="34" charset="0"/>
              </a:defRPr>
            </a:lvl1pPr>
          </a:lstStyle>
          <a:p>
            <a:pPr lvl="0"/>
            <a:r>
              <a:rPr lang="en-US" dirty="0" smtClean="0"/>
              <a:t>Job title</a:t>
            </a:r>
          </a:p>
        </p:txBody>
      </p:sp>
      <p:sp>
        <p:nvSpPr>
          <p:cNvPr id="9" name="Text Placeholder 5"/>
          <p:cNvSpPr>
            <a:spLocks noGrp="1"/>
          </p:cNvSpPr>
          <p:nvPr>
            <p:ph type="body" sz="quarter" idx="12" hasCustomPrompt="1"/>
          </p:nvPr>
        </p:nvSpPr>
        <p:spPr>
          <a:xfrm>
            <a:off x="0" y="4905714"/>
            <a:ext cx="9144000" cy="447675"/>
          </a:xfrm>
        </p:spPr>
        <p:txBody>
          <a:bodyPr/>
          <a:lstStyle>
            <a:lvl1pPr marL="0" indent="0" algn="ctr">
              <a:buFontTx/>
              <a:buNone/>
              <a:defRPr sz="1800" i="0">
                <a:latin typeface="Calibri" panose="020F0502020204030204" pitchFamily="34" charset="0"/>
              </a:defRPr>
            </a:lvl1pPr>
          </a:lstStyle>
          <a:p>
            <a:pPr lvl="0"/>
            <a:r>
              <a:rPr lang="en-US" dirty="0" smtClean="0"/>
              <a:t>Division, Center or Institution</a:t>
            </a:r>
          </a:p>
        </p:txBody>
      </p:sp>
    </p:spTree>
    <p:extLst>
      <p:ext uri="{BB962C8B-B14F-4D97-AF65-F5344CB8AC3E}">
        <p14:creationId xmlns:p14="http://schemas.microsoft.com/office/powerpoint/2010/main" val="2976193681"/>
      </p:ext>
    </p:extLst>
  </p:cSld>
  <p:clrMapOvr>
    <a:masterClrMapping/>
  </p:clrMapOvr>
  <p:transition>
    <p:wipe dir="d"/>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pic>
        <p:nvPicPr>
          <p:cNvPr id="5" name="Picture 4" descr="PHGR_NEW1.jpg"/>
          <p:cNvPicPr>
            <a:picLocks noChangeAspect="1"/>
          </p:cNvPicPr>
          <p:nvPr/>
        </p:nvPicPr>
        <p:blipFill>
          <a:blip r:embed="rId2" cstate="print"/>
          <a:stretch>
            <a:fillRect/>
          </a:stretch>
        </p:blipFill>
        <p:spPr>
          <a:xfrm>
            <a:off x="0" y="67736"/>
            <a:ext cx="9144000" cy="6858000"/>
          </a:xfrm>
          <a:prstGeom prst="rect">
            <a:avLst/>
          </a:prstGeom>
        </p:spPr>
      </p:pic>
      <p:sp>
        <p:nvSpPr>
          <p:cNvPr id="2" name="Title 1"/>
          <p:cNvSpPr>
            <a:spLocks noGrp="1"/>
          </p:cNvSpPr>
          <p:nvPr>
            <p:ph type="title" hasCustomPrompt="1"/>
          </p:nvPr>
        </p:nvSpPr>
        <p:spPr>
          <a:xfrm>
            <a:off x="228600" y="8467"/>
            <a:ext cx="8686800" cy="1260160"/>
          </a:xfrm>
        </p:spPr>
        <p:txBody>
          <a:bodyPr/>
          <a:lstStyle>
            <a:lvl1pPr>
              <a:defRPr sz="2400">
                <a:latin typeface="Calibri" panose="020F0502020204030204" pitchFamily="34" charset="0"/>
              </a:defRPr>
            </a:lvl1pPr>
          </a:lstStyle>
          <a:p>
            <a:r>
              <a:rPr lang="en-US" dirty="0" smtClean="0"/>
              <a:t>Click to add title</a:t>
            </a:r>
            <a:endParaRPr lang="en-US" dirty="0"/>
          </a:p>
        </p:txBody>
      </p:sp>
      <p:sp>
        <p:nvSpPr>
          <p:cNvPr id="6" name="TextBox 5"/>
          <p:cNvSpPr txBox="1"/>
          <p:nvPr userDrawn="1"/>
        </p:nvSpPr>
        <p:spPr>
          <a:xfrm>
            <a:off x="117020" y="6501404"/>
            <a:ext cx="1843440" cy="20774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02F4AC6-48B5-485A-8D62-7AC4F05840AC}" type="slidenum">
              <a:rPr kumimoji="0" lang="en-US" sz="750" b="0" i="0" u="none" strike="noStrike" kern="1200" cap="none" spc="0" normalizeH="0" baseline="0" noProof="0" smtClean="0">
                <a:ln>
                  <a:noFill/>
                </a:ln>
                <a:solidFill>
                  <a:srgbClr val="FFFFFF"/>
                </a:solidFill>
                <a:effectLst/>
                <a:uLnTx/>
                <a:uFillTx/>
                <a:latin typeface="Myriad Pro" pitchFamily="34" charset="0"/>
                <a:ea typeface="ＭＳ Ｐゴシック" charset="0"/>
                <a:cs typeface="+mn-cs"/>
              </a:rPr>
              <a:pPr marL="0" marR="0" lvl="0" indent="0" algn="l"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FFFFFF"/>
              </a:solidFill>
              <a:effectLst/>
              <a:uLnTx/>
              <a:uFillTx/>
              <a:latin typeface="Myriad Pro" pitchFamily="34" charset="0"/>
              <a:ea typeface="ＭＳ Ｐゴシック" charset="0"/>
              <a:cs typeface="+mn-cs"/>
            </a:endParaRPr>
          </a:p>
        </p:txBody>
      </p:sp>
      <p:pic>
        <p:nvPicPr>
          <p:cNvPr id="3" name="Picture 2"/>
          <p:cNvPicPr>
            <a:picLocks noChangeAspect="1"/>
          </p:cNvPicPr>
          <p:nvPr userDrawn="1"/>
        </p:nvPicPr>
        <p:blipFill>
          <a:blip r:embed="rId3"/>
          <a:stretch>
            <a:fillRect/>
          </a:stretch>
        </p:blipFill>
        <p:spPr>
          <a:xfrm>
            <a:off x="8016388" y="6038222"/>
            <a:ext cx="829128" cy="566977"/>
          </a:xfrm>
          <a:prstGeom prst="rect">
            <a:avLst/>
          </a:prstGeom>
        </p:spPr>
      </p:pic>
      <p:sp>
        <p:nvSpPr>
          <p:cNvPr id="7" name="Text Placeholder 6"/>
          <p:cNvSpPr>
            <a:spLocks noGrp="1"/>
          </p:cNvSpPr>
          <p:nvPr>
            <p:ph type="body" sz="quarter" idx="10"/>
          </p:nvPr>
        </p:nvSpPr>
        <p:spPr>
          <a:xfrm>
            <a:off x="457200" y="6146800"/>
            <a:ext cx="8382000" cy="414338"/>
          </a:xfrm>
        </p:spPr>
        <p:txBody>
          <a:bodyPr/>
          <a:lstStyle>
            <a:lvl1pPr marL="0" indent="0">
              <a:buFontTx/>
              <a:buNone/>
              <a:defRPr sz="1050" i="0">
                <a:solidFill>
                  <a:schemeClr val="bg1"/>
                </a:solidFill>
                <a:latin typeface="Calibri" panose="020F0502020204030204" pitchFamily="34" charset="0"/>
              </a:defRPr>
            </a:lvl1pPr>
          </a:lstStyle>
          <a:p>
            <a:pPr lvl="0"/>
            <a:endParaRPr lang="en-US" dirty="0"/>
          </a:p>
        </p:txBody>
      </p:sp>
      <p:sp>
        <p:nvSpPr>
          <p:cNvPr id="8" name="Content Placeholder 2"/>
          <p:cNvSpPr>
            <a:spLocks noGrp="1"/>
          </p:cNvSpPr>
          <p:nvPr>
            <p:ph idx="11" hasCustomPrompt="1"/>
          </p:nvPr>
        </p:nvSpPr>
        <p:spPr>
          <a:xfrm>
            <a:off x="457200" y="1573882"/>
            <a:ext cx="8214102" cy="3857917"/>
          </a:xfrm>
        </p:spPr>
        <p:txBody>
          <a:bodyPr/>
          <a:lstStyle>
            <a:lvl1pPr marL="205740" indent="-205740">
              <a:spcBef>
                <a:spcPts val="0"/>
              </a:spcBef>
              <a:spcAft>
                <a:spcPts val="225"/>
              </a:spcAft>
              <a:buSzPct val="90000"/>
              <a:buFont typeface="Wingdings" panose="05000000000000000000" pitchFamily="2" charset="2"/>
              <a:buChar char="Ø"/>
              <a:defRPr sz="2100" b="1">
                <a:latin typeface="Calibri" panose="020F0502020204030204" pitchFamily="34" charset="0"/>
              </a:defRPr>
            </a:lvl1pPr>
            <a:lvl2pPr marL="377190" indent="-171450">
              <a:spcBef>
                <a:spcPts val="0"/>
              </a:spcBef>
              <a:spcAft>
                <a:spcPts val="225"/>
              </a:spcAft>
              <a:buSzPct val="90000"/>
              <a:buFont typeface="Calibri" panose="020F0502020204030204" pitchFamily="34" charset="0"/>
              <a:buChar char="●"/>
              <a:defRPr sz="1800">
                <a:latin typeface="Calibri" panose="020F0502020204030204" pitchFamily="34" charset="0"/>
              </a:defRPr>
            </a:lvl2pPr>
            <a:lvl3pPr marL="617220" indent="-171450">
              <a:spcBef>
                <a:spcPts val="0"/>
              </a:spcBef>
              <a:spcAft>
                <a:spcPts val="225"/>
              </a:spcAft>
              <a:buSzPct val="70000"/>
              <a:buFont typeface="Wingdings" panose="05000000000000000000" pitchFamily="2" charset="2"/>
              <a:buChar char="q"/>
              <a:defRPr sz="1500">
                <a:latin typeface="Calibri" panose="020F0502020204030204" pitchFamily="34" charset="0"/>
              </a:defRPr>
            </a:lvl3pPr>
            <a:lvl4pPr marL="960120" indent="-150876">
              <a:spcBef>
                <a:spcPts val="0"/>
              </a:spcBef>
              <a:spcAft>
                <a:spcPts val="225"/>
              </a:spcAft>
              <a:defRPr sz="1350">
                <a:latin typeface="Calibri" panose="020F0502020204030204" pitchFamily="34" charset="0"/>
              </a:defRPr>
            </a:lvl4pPr>
            <a:lvl5pPr marL="1234440" indent="-150876">
              <a:spcBef>
                <a:spcPts val="0"/>
              </a:spcBef>
              <a:spcAft>
                <a:spcPts val="225"/>
              </a:spcAft>
              <a:defRPr sz="1200">
                <a:latin typeface="Calibri" panose="020F0502020204030204" pitchFamily="34" charset="0"/>
              </a:defRPr>
            </a:lvl5pPr>
          </a:lstStyle>
          <a:p>
            <a:pPr lvl="0"/>
            <a:r>
              <a:rPr lang="en-US" dirty="0" smtClean="0"/>
              <a:t>Click to edit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59333066"/>
      </p:ext>
    </p:extLst>
  </p:cSld>
  <p:clrMapOvr>
    <a:masterClrMapping/>
  </p:clrMapOvr>
  <p:transition>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01618" y="5164488"/>
            <a:ext cx="5545394" cy="585696"/>
          </a:xfrm>
        </p:spPr>
        <p:txBody>
          <a:bodyPr>
            <a:normAutofit/>
          </a:bodyPr>
          <a:lstStyle>
            <a:lvl1pPr marL="0" indent="0" algn="ctr">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CE80A222-27A2-499A-9E2A-14884A5A6E9E}" type="slidenum">
              <a:rPr lang="en-US" smtClean="0"/>
              <a:pPr/>
              <a:t>‹#›</a:t>
            </a:fld>
            <a:endParaRPr lang="en-US"/>
          </a:p>
        </p:txBody>
      </p:sp>
      <p:sp>
        <p:nvSpPr>
          <p:cNvPr id="2" name="Title 1"/>
          <p:cNvSpPr>
            <a:spLocks noGrp="1"/>
          </p:cNvSpPr>
          <p:nvPr>
            <p:ph type="ctrTitle"/>
          </p:nvPr>
        </p:nvSpPr>
        <p:spPr>
          <a:xfrm>
            <a:off x="1760611" y="4228897"/>
            <a:ext cx="5427408" cy="706272"/>
          </a:xfrm>
          <a:ln>
            <a:noFill/>
          </a:ln>
        </p:spPr>
        <p:txBody>
          <a:bodyPr>
            <a:normAutofit/>
          </a:bodyPr>
          <a:lstStyle>
            <a:lvl1pPr algn="ctr">
              <a:defRPr sz="2800">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3560278961"/>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rge Images (narrow bottom bor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0851" y="1"/>
            <a:ext cx="8686800" cy="1206631"/>
          </a:xfrm>
        </p:spPr>
        <p:txBody>
          <a:bodyPr/>
          <a:lstStyle>
            <a:lvl1pPr>
              <a:defRPr sz="2400">
                <a:latin typeface="Calibri" panose="020F0502020204030204" pitchFamily="34" charset="0"/>
              </a:defRPr>
            </a:lvl1pPr>
          </a:lstStyle>
          <a:p>
            <a:r>
              <a:rPr lang="en-US" dirty="0" smtClean="0"/>
              <a:t>Click to add title</a:t>
            </a:r>
            <a:endParaRPr lang="en-US" dirty="0"/>
          </a:p>
        </p:txBody>
      </p:sp>
      <p:sp>
        <p:nvSpPr>
          <p:cNvPr id="6" name="TextBox 5"/>
          <p:cNvSpPr txBox="1"/>
          <p:nvPr userDrawn="1"/>
        </p:nvSpPr>
        <p:spPr>
          <a:xfrm>
            <a:off x="117020" y="6501404"/>
            <a:ext cx="1843440" cy="20774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02F4AC6-48B5-485A-8D62-7AC4F05840AC}" type="slidenum">
              <a:rPr kumimoji="0" lang="en-US" sz="750" b="0" i="0" u="none" strike="noStrike" kern="1200" cap="none" spc="0" normalizeH="0" baseline="0" noProof="0" smtClean="0">
                <a:ln>
                  <a:noFill/>
                </a:ln>
                <a:solidFill>
                  <a:srgbClr val="FFFFFF"/>
                </a:solidFill>
                <a:effectLst/>
                <a:uLnTx/>
                <a:uFillTx/>
                <a:latin typeface="Myriad Pro" pitchFamily="34" charset="0"/>
                <a:ea typeface="ＭＳ Ｐゴシック" charset="0"/>
                <a:cs typeface="+mn-cs"/>
              </a:rPr>
              <a:pPr marL="0" marR="0" lvl="0" indent="0" algn="l"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FFFFFF"/>
              </a:solidFill>
              <a:effectLst/>
              <a:uLnTx/>
              <a:uFillTx/>
              <a:latin typeface="Myriad Pro" pitchFamily="34" charset="0"/>
              <a:ea typeface="ＭＳ Ｐゴシック" charset="0"/>
              <a:cs typeface="+mn-cs"/>
            </a:endParaRPr>
          </a:p>
        </p:txBody>
      </p:sp>
      <p:sp>
        <p:nvSpPr>
          <p:cNvPr id="7" name="Rectangle 6"/>
          <p:cNvSpPr/>
          <p:nvPr userDrawn="1"/>
        </p:nvSpPr>
        <p:spPr>
          <a:xfrm>
            <a:off x="-1" y="5857650"/>
            <a:ext cx="9144001" cy="6685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10" name="Text Placeholder 9"/>
          <p:cNvSpPr>
            <a:spLocks noGrp="1"/>
          </p:cNvSpPr>
          <p:nvPr>
            <p:ph type="body" sz="quarter" idx="10"/>
          </p:nvPr>
        </p:nvSpPr>
        <p:spPr>
          <a:xfrm>
            <a:off x="493610" y="6624513"/>
            <a:ext cx="4882062" cy="179388"/>
          </a:xfrm>
        </p:spPr>
        <p:txBody>
          <a:bodyPr anchor="ctr"/>
          <a:lstStyle>
            <a:lvl1pPr marL="0" indent="0">
              <a:buFontTx/>
              <a:buNone/>
              <a:defRPr sz="1050" i="0">
                <a:solidFill>
                  <a:schemeClr val="bg1"/>
                </a:solidFill>
                <a:latin typeface="Calibri" panose="020F0502020204030204" pitchFamily="34" charset="0"/>
              </a:defRPr>
            </a:lvl1pPr>
          </a:lstStyle>
          <a:p>
            <a:pPr lvl="0"/>
            <a:endParaRPr lang="en-US" dirty="0"/>
          </a:p>
        </p:txBody>
      </p:sp>
      <p:sp>
        <p:nvSpPr>
          <p:cNvPr id="12" name="Content Placeholder 2"/>
          <p:cNvSpPr>
            <a:spLocks noGrp="1"/>
          </p:cNvSpPr>
          <p:nvPr>
            <p:ph idx="11"/>
          </p:nvPr>
        </p:nvSpPr>
        <p:spPr>
          <a:xfrm>
            <a:off x="457200" y="1573882"/>
            <a:ext cx="8214102" cy="3857917"/>
          </a:xfrm>
        </p:spPr>
        <p:txBody>
          <a:bodyPr/>
          <a:lstStyle>
            <a:lvl1pPr marL="205740" indent="-205740">
              <a:spcBef>
                <a:spcPts val="0"/>
              </a:spcBef>
              <a:spcAft>
                <a:spcPts val="225"/>
              </a:spcAft>
              <a:buSzPct val="90000"/>
              <a:buFont typeface="Wingdings" panose="05000000000000000000" pitchFamily="2" charset="2"/>
              <a:buChar char="Ø"/>
              <a:defRPr sz="2100" b="1">
                <a:latin typeface="Calibri" panose="020F0502020204030204" pitchFamily="34" charset="0"/>
              </a:defRPr>
            </a:lvl1pPr>
            <a:lvl2pPr marL="377190" indent="-171450">
              <a:spcBef>
                <a:spcPts val="0"/>
              </a:spcBef>
              <a:spcAft>
                <a:spcPts val="225"/>
              </a:spcAft>
              <a:buSzPct val="90000"/>
              <a:buFont typeface="Calibri" panose="020F0502020204030204" pitchFamily="34" charset="0"/>
              <a:buChar char="●"/>
              <a:defRPr sz="1800">
                <a:latin typeface="Calibri" panose="020F0502020204030204" pitchFamily="34" charset="0"/>
              </a:defRPr>
            </a:lvl2pPr>
            <a:lvl3pPr marL="617220" indent="-171450">
              <a:spcBef>
                <a:spcPts val="0"/>
              </a:spcBef>
              <a:spcAft>
                <a:spcPts val="225"/>
              </a:spcAft>
              <a:buSzPct val="70000"/>
              <a:buFont typeface="Wingdings" panose="05000000000000000000" pitchFamily="2" charset="2"/>
              <a:buChar char="q"/>
              <a:defRPr sz="1500">
                <a:latin typeface="Calibri" panose="020F0502020204030204" pitchFamily="34" charset="0"/>
              </a:defRPr>
            </a:lvl3pPr>
            <a:lvl4pPr marL="960120" indent="-150876">
              <a:spcBef>
                <a:spcPts val="0"/>
              </a:spcBef>
              <a:spcAft>
                <a:spcPts val="225"/>
              </a:spcAft>
              <a:defRPr sz="1350">
                <a:latin typeface="Calibri" panose="020F0502020204030204" pitchFamily="34" charset="0"/>
              </a:defRPr>
            </a:lvl4pPr>
            <a:lvl5pPr marL="1234440" indent="-150876">
              <a:spcBef>
                <a:spcPts val="0"/>
              </a:spcBef>
              <a:spcAft>
                <a:spcPts val="225"/>
              </a:spcAft>
              <a:defRPr sz="1200">
                <a:latin typeface="Calibri" panose="020F0502020204030204" pitchFamily="34" charset="0"/>
              </a:defRPr>
            </a:lvl5pPr>
          </a:lstStyle>
          <a:p>
            <a:pPr lvl="0"/>
            <a:r>
              <a:rPr lang="en-US" dirty="0" smtClean="0"/>
              <a:t>Click to edit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49662606"/>
      </p:ext>
    </p:extLst>
  </p:cSld>
  <p:clrMapOvr>
    <a:masterClrMapping/>
  </p:clrMapOvr>
  <p:transition>
    <p:wipe dir="d"/>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228600" y="1"/>
            <a:ext cx="8686800" cy="1206631"/>
          </a:xfrm>
        </p:spPr>
        <p:txBody>
          <a:bodyPr/>
          <a:lstStyle>
            <a:lvl1pPr>
              <a:defRPr sz="2400">
                <a:latin typeface="Calibri" panose="020F0502020204030204" pitchFamily="34" charset="0"/>
              </a:defRPr>
            </a:lvl1pPr>
          </a:lstStyle>
          <a:p>
            <a:r>
              <a:rPr lang="en-US" dirty="0" smtClean="0"/>
              <a:t>Click to edit title</a:t>
            </a:r>
            <a:endParaRPr lang="en-US" dirty="0"/>
          </a:p>
        </p:txBody>
      </p:sp>
      <p:sp>
        <p:nvSpPr>
          <p:cNvPr id="11" name="Content Placeholder 2"/>
          <p:cNvSpPr>
            <a:spLocks noGrp="1"/>
          </p:cNvSpPr>
          <p:nvPr>
            <p:ph idx="12" hasCustomPrompt="1"/>
          </p:nvPr>
        </p:nvSpPr>
        <p:spPr>
          <a:xfrm>
            <a:off x="457201" y="1573882"/>
            <a:ext cx="4134173" cy="3857917"/>
          </a:xfrm>
        </p:spPr>
        <p:txBody>
          <a:bodyPr/>
          <a:lstStyle>
            <a:lvl1pPr marL="205740" indent="-205740">
              <a:spcBef>
                <a:spcPts val="0"/>
              </a:spcBef>
              <a:spcAft>
                <a:spcPts val="225"/>
              </a:spcAft>
              <a:buSzPct val="90000"/>
              <a:buFont typeface="Wingdings" panose="05000000000000000000" pitchFamily="2" charset="2"/>
              <a:buChar char="Ø"/>
              <a:defRPr sz="2100" b="1">
                <a:latin typeface="Calibri" panose="020F0502020204030204" pitchFamily="34" charset="0"/>
              </a:defRPr>
            </a:lvl1pPr>
            <a:lvl2pPr marL="377190" indent="-171450">
              <a:spcBef>
                <a:spcPts val="0"/>
              </a:spcBef>
              <a:spcAft>
                <a:spcPts val="225"/>
              </a:spcAft>
              <a:buSzPct val="90000"/>
              <a:buFont typeface="Calibri" panose="020F0502020204030204" pitchFamily="34" charset="0"/>
              <a:buChar char="●"/>
              <a:defRPr sz="1800">
                <a:latin typeface="Calibri" panose="020F0502020204030204" pitchFamily="34" charset="0"/>
              </a:defRPr>
            </a:lvl2pPr>
            <a:lvl3pPr marL="617220" indent="-171450">
              <a:spcBef>
                <a:spcPts val="0"/>
              </a:spcBef>
              <a:spcAft>
                <a:spcPts val="225"/>
              </a:spcAft>
              <a:buSzPct val="70000"/>
              <a:buFont typeface="Wingdings" panose="05000000000000000000" pitchFamily="2" charset="2"/>
              <a:buChar char="q"/>
              <a:defRPr sz="1500">
                <a:latin typeface="Calibri" panose="020F0502020204030204" pitchFamily="34" charset="0"/>
              </a:defRPr>
            </a:lvl3pPr>
            <a:lvl4pPr marL="960120" indent="-150876">
              <a:spcBef>
                <a:spcPts val="0"/>
              </a:spcBef>
              <a:spcAft>
                <a:spcPts val="225"/>
              </a:spcAft>
              <a:defRPr sz="1350">
                <a:latin typeface="Calibri" panose="020F0502020204030204" pitchFamily="34" charset="0"/>
              </a:defRPr>
            </a:lvl4pPr>
            <a:lvl5pPr marL="1234440" indent="-150876">
              <a:spcBef>
                <a:spcPts val="0"/>
              </a:spcBef>
              <a:spcAft>
                <a:spcPts val="225"/>
              </a:spcAft>
              <a:defRPr sz="1200">
                <a:latin typeface="Calibri" panose="020F0502020204030204" pitchFamily="34" charset="0"/>
              </a:defRPr>
            </a:lvl5pPr>
          </a:lstStyle>
          <a:p>
            <a:pPr lvl="0"/>
            <a:r>
              <a:rPr lang="en-US" dirty="0" smtClean="0"/>
              <a:t>Click to edit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idx="11" hasCustomPrompt="1"/>
          </p:nvPr>
        </p:nvSpPr>
        <p:spPr>
          <a:xfrm>
            <a:off x="4602997" y="1573882"/>
            <a:ext cx="4271720" cy="3857917"/>
          </a:xfrm>
        </p:spPr>
        <p:txBody>
          <a:bodyPr/>
          <a:lstStyle>
            <a:lvl1pPr marL="205740" indent="-205740">
              <a:spcBef>
                <a:spcPts val="0"/>
              </a:spcBef>
              <a:spcAft>
                <a:spcPts val="225"/>
              </a:spcAft>
              <a:buSzPct val="90000"/>
              <a:buFont typeface="Wingdings" panose="05000000000000000000" pitchFamily="2" charset="2"/>
              <a:buChar char="Ø"/>
              <a:defRPr sz="2100" b="1">
                <a:latin typeface="Calibri" panose="020F0502020204030204" pitchFamily="34" charset="0"/>
              </a:defRPr>
            </a:lvl1pPr>
            <a:lvl2pPr marL="377190" indent="-171450">
              <a:spcBef>
                <a:spcPts val="0"/>
              </a:spcBef>
              <a:spcAft>
                <a:spcPts val="225"/>
              </a:spcAft>
              <a:buSzPct val="90000"/>
              <a:buFont typeface="Calibri" panose="020F0502020204030204" pitchFamily="34" charset="0"/>
              <a:buChar char="●"/>
              <a:defRPr sz="1800">
                <a:latin typeface="Calibri" panose="020F0502020204030204" pitchFamily="34" charset="0"/>
              </a:defRPr>
            </a:lvl2pPr>
            <a:lvl3pPr marL="617220" indent="-171450">
              <a:spcBef>
                <a:spcPts val="0"/>
              </a:spcBef>
              <a:spcAft>
                <a:spcPts val="225"/>
              </a:spcAft>
              <a:buSzPct val="70000"/>
              <a:buFont typeface="Wingdings" panose="05000000000000000000" pitchFamily="2" charset="2"/>
              <a:buChar char="q"/>
              <a:defRPr sz="1500">
                <a:latin typeface="Calibri" panose="020F0502020204030204" pitchFamily="34" charset="0"/>
              </a:defRPr>
            </a:lvl3pPr>
            <a:lvl4pPr marL="960120" indent="-150876">
              <a:spcBef>
                <a:spcPts val="0"/>
              </a:spcBef>
              <a:spcAft>
                <a:spcPts val="225"/>
              </a:spcAft>
              <a:defRPr sz="1350">
                <a:latin typeface="Calibri" panose="020F0502020204030204" pitchFamily="34" charset="0"/>
              </a:defRPr>
            </a:lvl4pPr>
            <a:lvl5pPr marL="1234440" indent="-150876">
              <a:spcBef>
                <a:spcPts val="0"/>
              </a:spcBef>
              <a:spcAft>
                <a:spcPts val="225"/>
              </a:spcAft>
              <a:defRPr sz="1200">
                <a:latin typeface="Calibri" panose="020F0502020204030204" pitchFamily="34" charset="0"/>
              </a:defRPr>
            </a:lvl5pPr>
          </a:lstStyle>
          <a:p>
            <a:pPr lvl="0"/>
            <a:r>
              <a:rPr lang="en-US" dirty="0" smtClean="0"/>
              <a:t>Click to edit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0"/>
          </p:nvPr>
        </p:nvSpPr>
        <p:spPr>
          <a:xfrm>
            <a:off x="457200" y="6146800"/>
            <a:ext cx="8382000" cy="414338"/>
          </a:xfrm>
        </p:spPr>
        <p:txBody>
          <a:bodyPr/>
          <a:lstStyle>
            <a:lvl1pPr marL="0" indent="0">
              <a:buFontTx/>
              <a:buNone/>
              <a:defRPr sz="1050" i="0">
                <a:solidFill>
                  <a:schemeClr val="bg1"/>
                </a:solidFill>
                <a:latin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2792336837"/>
      </p:ext>
    </p:extLst>
  </p:cSld>
  <p:clrMapOvr>
    <a:masterClrMapping/>
  </p:clrMapOvr>
  <p:transition>
    <p:wipe dir="d"/>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1"/>
            <a:ext cx="8686800" cy="1186249"/>
          </a:xfrm>
        </p:spPr>
        <p:txBody>
          <a:bodyPr/>
          <a:lstStyle>
            <a:lvl1pPr>
              <a:defRPr sz="2400">
                <a:latin typeface="Calibri" panose="020F0502020204030204" pitchFamily="34" charset="0"/>
              </a:defRPr>
            </a:lvl1pPr>
          </a:lstStyle>
          <a:p>
            <a:r>
              <a:rPr lang="en-US" dirty="0" smtClean="0"/>
              <a:t>Click to add title</a:t>
            </a:r>
            <a:endParaRPr lang="en-US" dirty="0"/>
          </a:p>
        </p:txBody>
      </p:sp>
      <p:sp>
        <p:nvSpPr>
          <p:cNvPr id="4" name="Text Placeholder 6"/>
          <p:cNvSpPr>
            <a:spLocks noGrp="1"/>
          </p:cNvSpPr>
          <p:nvPr>
            <p:ph type="body" sz="quarter" idx="10"/>
          </p:nvPr>
        </p:nvSpPr>
        <p:spPr>
          <a:xfrm>
            <a:off x="457200" y="6146800"/>
            <a:ext cx="8382000" cy="414338"/>
          </a:xfrm>
        </p:spPr>
        <p:txBody>
          <a:bodyPr/>
          <a:lstStyle>
            <a:lvl1pPr marL="0" indent="0">
              <a:buFontTx/>
              <a:buNone/>
              <a:defRPr sz="1050" i="0">
                <a:solidFill>
                  <a:schemeClr val="bg1"/>
                </a:solidFill>
                <a:latin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982979958"/>
      </p:ext>
    </p:extLst>
  </p:cSld>
  <p:clrMapOvr>
    <a:masterClrMapping/>
  </p:clrMapOvr>
  <p:transition>
    <p:wipe di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solidFill>
                  <a:srgbClr val="002060"/>
                </a:solidFill>
              </a:defRPr>
            </a:lvl1pPr>
          </a:lstStyle>
          <a:p>
            <a:r>
              <a:rPr lang="it-IT" dirty="0" smtClean="0"/>
              <a:t>Fare clic per modificare stile</a:t>
            </a:r>
            <a:endParaRPr lang="it-IT" dirty="0"/>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48906599-C971-3A4E-911B-533A9736DAE6}" type="datetimeFigureOut">
              <a:rPr kumimoji="0" lang="it-IT" sz="1350" b="0" i="0" u="none" strike="noStrike" kern="1200" cap="none" spc="0" normalizeH="0" baseline="0" noProof="0" smtClean="0">
                <a:ln>
                  <a:noFill/>
                </a:ln>
                <a:solidFill>
                  <a:srgbClr val="000000"/>
                </a:solidFill>
                <a:effectLst/>
                <a:uLnTx/>
                <a:uFillTx/>
                <a:latin typeface="Arial"/>
                <a:ea typeface="ＭＳ Ｐゴシック" charset="0"/>
                <a:cs typeface="+mn-cs"/>
              </a:rPr>
              <a:pPr marL="0" marR="0" lvl="0" indent="0" algn="l" defTabSz="685800" rtl="0" eaLnBrk="1" fontAlgn="auto" latinLnBrk="0" hangingPunct="1">
                <a:lnSpc>
                  <a:spcPct val="100000"/>
                </a:lnSpc>
                <a:spcBef>
                  <a:spcPts val="0"/>
                </a:spcBef>
                <a:spcAft>
                  <a:spcPts val="0"/>
                </a:spcAft>
                <a:buClrTx/>
                <a:buSzTx/>
                <a:buFontTx/>
                <a:buNone/>
                <a:tabLst/>
                <a:defRPr/>
              </a:pPr>
              <a:t>15/04/2018</a:t>
            </a:fld>
            <a:endParaRPr kumimoji="0" lang="it-IT" sz="135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5" name="Segnaposto piè di pagina 4"/>
          <p:cNvSpPr>
            <a:spLocks noGrp="1"/>
          </p:cNvSpPr>
          <p:nvPr>
            <p:ph type="ftr" sz="quarter" idx="1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t-IT" sz="750" b="0" i="0" u="none" strike="noStrike" kern="1200" cap="none" spc="0" normalizeH="0" baseline="0" noProof="0">
              <a:ln>
                <a:noFill/>
              </a:ln>
              <a:solidFill>
                <a:srgbClr val="FFFFFF"/>
              </a:solidFill>
              <a:effectLst/>
              <a:uLnTx/>
              <a:uFillTx/>
              <a:latin typeface="Myriad Pro" pitchFamily="34" charset="0"/>
              <a:ea typeface="ＭＳ Ｐゴシック" charset="0"/>
              <a:cs typeface="+mn-cs"/>
            </a:endParaRPr>
          </a:p>
        </p:txBody>
      </p:sp>
      <p:sp>
        <p:nvSpPr>
          <p:cNvPr id="6" name="Segnaposto numero diapositiva 5"/>
          <p:cNvSpPr>
            <a:spLocks noGrp="1"/>
          </p:cNvSpPr>
          <p:nvPr>
            <p:ph type="sldNum" sz="quarter" idx="1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AD6842A5-9D02-1C42-B6DD-28BB0898EDBC}" type="slidenum">
              <a:rPr kumimoji="0" lang="it-IT" sz="1350" b="0" i="0" u="none" strike="noStrike" kern="1200" cap="none" spc="0" normalizeH="0" baseline="0" noProof="0" smtClean="0">
                <a:ln>
                  <a:noFill/>
                </a:ln>
                <a:solidFill>
                  <a:srgbClr val="000000"/>
                </a:solidFill>
                <a:effectLst/>
                <a:uLnTx/>
                <a:uFillTx/>
                <a:latin typeface="Arial"/>
                <a:ea typeface="ＭＳ Ｐゴシック" charset="0"/>
                <a:cs typeface="+mn-cs"/>
              </a:rPr>
              <a:pPr marL="0" marR="0" lvl="0" indent="0" algn="l" defTabSz="685800" rtl="0" eaLnBrk="1" fontAlgn="auto" latinLnBrk="0" hangingPunct="1">
                <a:lnSpc>
                  <a:spcPct val="100000"/>
                </a:lnSpc>
                <a:spcBef>
                  <a:spcPts val="0"/>
                </a:spcBef>
                <a:spcAft>
                  <a:spcPts val="0"/>
                </a:spcAft>
                <a:buClrTx/>
                <a:buSzTx/>
                <a:buFontTx/>
                <a:buNone/>
                <a:tabLst/>
                <a:defRPr/>
              </a:pPr>
              <a:t>‹#›</a:t>
            </a:fld>
            <a:endParaRPr kumimoji="0" lang="it-IT" sz="1350" b="0" i="0" u="none" strike="noStrike" kern="1200" cap="none" spc="0" normalizeH="0" baseline="0" noProof="0">
              <a:ln>
                <a:noFill/>
              </a:ln>
              <a:solidFill>
                <a:srgbClr val="000000"/>
              </a:solidFill>
              <a:effectLst/>
              <a:uLnTx/>
              <a:uFillTx/>
              <a:latin typeface="Arial"/>
              <a:ea typeface="ＭＳ Ｐゴシック" charset="0"/>
              <a:cs typeface="+mn-cs"/>
            </a:endParaRPr>
          </a:p>
        </p:txBody>
      </p:sp>
    </p:spTree>
    <p:extLst>
      <p:ext uri="{BB962C8B-B14F-4D97-AF65-F5344CB8AC3E}">
        <p14:creationId xmlns:p14="http://schemas.microsoft.com/office/powerpoint/2010/main" val="369638495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6000"/>
                    </a14:imgEffect>
                  </a14:imgLayer>
                </a14:imgProps>
              </a:ext>
              <a:ext uri="{28A0092B-C50C-407E-A947-70E740481C1C}">
                <a14:useLocalDpi xmlns:a14="http://schemas.microsoft.com/office/drawing/2010/main"/>
              </a:ext>
            </a:extLst>
          </a:blip>
          <a:srcRect r="-823"/>
          <a:stretch/>
        </p:blipFill>
        <p:spPr>
          <a:xfrm>
            <a:off x="0" y="-1"/>
            <a:ext cx="9217152" cy="1354041"/>
          </a:xfrm>
          <a:prstGeom prst="rect">
            <a:avLst/>
          </a:prstGeom>
        </p:spPr>
      </p:pic>
      <p:sp>
        <p:nvSpPr>
          <p:cNvPr id="2" name="Title 1"/>
          <p:cNvSpPr>
            <a:spLocks noGrp="1"/>
          </p:cNvSpPr>
          <p:nvPr>
            <p:ph type="title"/>
          </p:nvPr>
        </p:nvSpPr>
        <p:spPr>
          <a:xfrm>
            <a:off x="333375" y="142874"/>
            <a:ext cx="8601075" cy="1169061"/>
          </a:xfr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33374" y="1767681"/>
            <a:ext cx="8601075" cy="417406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0" y="6492875"/>
            <a:ext cx="2895600" cy="365125"/>
          </a:xfrm>
        </p:spPr>
        <p:txBody>
          <a:bodyPr/>
          <a:lstStyle/>
          <a:p>
            <a:endParaRPr lang="en-US"/>
          </a:p>
        </p:txBody>
      </p:sp>
      <p:sp>
        <p:nvSpPr>
          <p:cNvPr id="6" name="Slide Number Placeholder 5"/>
          <p:cNvSpPr>
            <a:spLocks noGrp="1"/>
          </p:cNvSpPr>
          <p:nvPr>
            <p:ph type="sldNum" sz="quarter" idx="12"/>
          </p:nvPr>
        </p:nvSpPr>
        <p:spPr/>
        <p:txBody>
          <a:bodyPr/>
          <a:lstStyle/>
          <a:p>
            <a:fld id="{CE80A222-27A2-499A-9E2A-14884A5A6E9E}" type="slidenum">
              <a:rPr lang="en-US" smtClean="0"/>
              <a:t>‹#›</a:t>
            </a:fld>
            <a:endParaRPr lang="en-US"/>
          </a:p>
        </p:txBody>
      </p:sp>
    </p:spTree>
    <p:extLst>
      <p:ext uri="{BB962C8B-B14F-4D97-AF65-F5344CB8AC3E}">
        <p14:creationId xmlns:p14="http://schemas.microsoft.com/office/powerpoint/2010/main" val="2850837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3366" y="669640"/>
            <a:ext cx="8231909" cy="2530765"/>
          </a:xfrm>
          <a:prstGeom prst="rect">
            <a:avLst/>
          </a:prstGeom>
        </p:spPr>
        <p:txBody>
          <a:bodyPr anchor="b" anchorCtr="0"/>
          <a:lstStyle>
            <a:lvl1pPr algn="ctr">
              <a:lnSpc>
                <a:spcPts val="3900"/>
              </a:lnSpc>
              <a:defRPr sz="4000" b="1">
                <a:solidFill>
                  <a:schemeClr val="bg1"/>
                </a:solidFill>
              </a:defRPr>
            </a:lvl1pPr>
          </a:lstStyle>
          <a:p>
            <a:r>
              <a:rPr lang="en-US" dirty="0" err="1" smtClean="0"/>
              <a:t>iVDPV</a:t>
            </a:r>
            <a:r>
              <a:rPr lang="en-US" dirty="0" smtClean="0"/>
              <a:t> Discussion</a:t>
            </a:r>
            <a:endParaRPr lang="en-US" dirty="0"/>
          </a:p>
        </p:txBody>
      </p:sp>
      <p:sp>
        <p:nvSpPr>
          <p:cNvPr id="11" name="Text Placeholder 10"/>
          <p:cNvSpPr>
            <a:spLocks noGrp="1"/>
          </p:cNvSpPr>
          <p:nvPr>
            <p:ph type="body" sz="quarter" idx="10" hasCustomPrompt="1"/>
          </p:nvPr>
        </p:nvSpPr>
        <p:spPr>
          <a:xfrm>
            <a:off x="473366" y="3700751"/>
            <a:ext cx="8231909" cy="755794"/>
          </a:xfrm>
          <a:prstGeom prst="rect">
            <a:avLst/>
          </a:prstGeom>
        </p:spPr>
        <p:txBody>
          <a:bodyPr vert="horz"/>
          <a:lstStyle>
            <a:lvl1pPr marL="0" indent="0" algn="ctr">
              <a:spcBef>
                <a:spcPts val="0"/>
              </a:spcBef>
              <a:buFontTx/>
              <a:buNone/>
              <a:defRPr sz="2800" b="1" baseline="0">
                <a:solidFill>
                  <a:schemeClr val="bg1"/>
                </a:solidFill>
              </a:defRPr>
            </a:lvl1pPr>
          </a:lstStyle>
          <a:p>
            <a:pPr lvl="0"/>
            <a:r>
              <a:rPr lang="en-US" dirty="0" smtClean="0"/>
              <a:t>Task Force for Global Health</a:t>
            </a:r>
          </a:p>
          <a:p>
            <a:pPr lvl="0"/>
            <a:r>
              <a:rPr lang="en-US" dirty="0" smtClean="0"/>
              <a:t>June 15, 2017</a:t>
            </a:r>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01590" y="5282617"/>
            <a:ext cx="1861010" cy="12619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637440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Slide">
    <p:spTree>
      <p:nvGrpSpPr>
        <p:cNvPr id="1" name=""/>
        <p:cNvGrpSpPr/>
        <p:nvPr/>
      </p:nvGrpSpPr>
      <p:grpSpPr>
        <a:xfrm>
          <a:off x="0" y="0"/>
          <a:ext cx="0" cy="0"/>
          <a:chOff x="0" y="0"/>
          <a:chExt cx="0" cy="0"/>
        </a:xfrm>
      </p:grpSpPr>
      <p:pic>
        <p:nvPicPr>
          <p:cNvPr id="5" name="Picture 4" descr="PHGR_NEW1.jpg"/>
          <p:cNvPicPr>
            <a:picLocks noChangeAspect="1"/>
          </p:cNvPicPr>
          <p:nvPr/>
        </p:nvPicPr>
        <p:blipFill>
          <a:blip r:embed="rId2" cstate="print"/>
          <a:stretch>
            <a:fillRect/>
          </a:stretch>
        </p:blipFill>
        <p:spPr>
          <a:xfrm>
            <a:off x="0" y="67736"/>
            <a:ext cx="9144000" cy="6858000"/>
          </a:xfrm>
          <a:prstGeom prst="rect">
            <a:avLst/>
          </a:prstGeom>
        </p:spPr>
      </p:pic>
      <p:sp>
        <p:nvSpPr>
          <p:cNvPr id="2" name="Title 1"/>
          <p:cNvSpPr>
            <a:spLocks noGrp="1"/>
          </p:cNvSpPr>
          <p:nvPr>
            <p:ph type="title" hasCustomPrompt="1"/>
          </p:nvPr>
        </p:nvSpPr>
        <p:spPr>
          <a:xfrm>
            <a:off x="228600" y="8467"/>
            <a:ext cx="8686800" cy="1260160"/>
          </a:xfrm>
        </p:spPr>
        <p:txBody>
          <a:bodyPr/>
          <a:lstStyle>
            <a:lvl1pPr>
              <a:defRPr sz="2400">
                <a:latin typeface="Calibri" panose="020F0502020204030204" pitchFamily="34" charset="0"/>
              </a:defRPr>
            </a:lvl1pPr>
          </a:lstStyle>
          <a:p>
            <a:r>
              <a:rPr lang="en-US" dirty="0" smtClean="0"/>
              <a:t>Click to add title</a:t>
            </a:r>
            <a:endParaRPr lang="en-US" dirty="0"/>
          </a:p>
        </p:txBody>
      </p:sp>
      <p:sp>
        <p:nvSpPr>
          <p:cNvPr id="6" name="TextBox 5"/>
          <p:cNvSpPr txBox="1"/>
          <p:nvPr userDrawn="1"/>
        </p:nvSpPr>
        <p:spPr>
          <a:xfrm>
            <a:off x="117020" y="6501404"/>
            <a:ext cx="1843440" cy="20774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02F4AC6-48B5-485A-8D62-7AC4F05840AC}" type="slidenum">
              <a:rPr kumimoji="0" lang="en-US" sz="750" b="0" i="0" u="none" strike="noStrike" kern="1200" cap="none" spc="0" normalizeH="0" baseline="0" noProof="0" smtClean="0">
                <a:ln>
                  <a:noFill/>
                </a:ln>
                <a:solidFill>
                  <a:srgbClr val="FFFFFF"/>
                </a:solidFill>
                <a:effectLst/>
                <a:uLnTx/>
                <a:uFillTx/>
                <a:latin typeface="Myriad Pro" pitchFamily="34" charset="0"/>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FFFFFF"/>
              </a:solidFill>
              <a:effectLst/>
              <a:uLnTx/>
              <a:uFillTx/>
              <a:latin typeface="Myriad Pro" pitchFamily="34" charset="0"/>
              <a:ea typeface="+mn-ea"/>
              <a:cs typeface="+mn-cs"/>
            </a:endParaRPr>
          </a:p>
        </p:txBody>
      </p:sp>
      <p:sp>
        <p:nvSpPr>
          <p:cNvPr id="7" name="Text Placeholder 6"/>
          <p:cNvSpPr>
            <a:spLocks noGrp="1"/>
          </p:cNvSpPr>
          <p:nvPr>
            <p:ph type="body" sz="quarter" idx="10"/>
          </p:nvPr>
        </p:nvSpPr>
        <p:spPr>
          <a:xfrm>
            <a:off x="457200" y="6146800"/>
            <a:ext cx="8382000" cy="414338"/>
          </a:xfrm>
        </p:spPr>
        <p:txBody>
          <a:bodyPr/>
          <a:lstStyle>
            <a:lvl1pPr marL="0" indent="0">
              <a:buFontTx/>
              <a:buNone/>
              <a:defRPr sz="1050" i="0">
                <a:solidFill>
                  <a:schemeClr val="bg1"/>
                </a:solidFill>
                <a:latin typeface="Calibri" panose="020F0502020204030204" pitchFamily="34" charset="0"/>
              </a:defRPr>
            </a:lvl1pPr>
          </a:lstStyle>
          <a:p>
            <a:pPr lvl="0"/>
            <a:endParaRPr lang="en-US" dirty="0"/>
          </a:p>
        </p:txBody>
      </p:sp>
      <p:sp>
        <p:nvSpPr>
          <p:cNvPr id="8" name="Content Placeholder 2"/>
          <p:cNvSpPr>
            <a:spLocks noGrp="1"/>
          </p:cNvSpPr>
          <p:nvPr>
            <p:ph idx="11" hasCustomPrompt="1"/>
          </p:nvPr>
        </p:nvSpPr>
        <p:spPr>
          <a:xfrm>
            <a:off x="457200" y="1573882"/>
            <a:ext cx="8214102" cy="3857917"/>
          </a:xfrm>
        </p:spPr>
        <p:txBody>
          <a:bodyPr/>
          <a:lstStyle>
            <a:lvl1pPr marL="205740" indent="-205740">
              <a:spcBef>
                <a:spcPts val="0"/>
              </a:spcBef>
              <a:spcAft>
                <a:spcPts val="225"/>
              </a:spcAft>
              <a:buSzPct val="90000"/>
              <a:buFont typeface="Wingdings" panose="05000000000000000000" pitchFamily="2" charset="2"/>
              <a:buChar char="Ø"/>
              <a:defRPr sz="2100" b="1">
                <a:latin typeface="Calibri" panose="020F0502020204030204" pitchFamily="34" charset="0"/>
              </a:defRPr>
            </a:lvl1pPr>
            <a:lvl2pPr marL="377190" indent="-171450">
              <a:spcBef>
                <a:spcPts val="0"/>
              </a:spcBef>
              <a:spcAft>
                <a:spcPts val="225"/>
              </a:spcAft>
              <a:buSzPct val="90000"/>
              <a:buFont typeface="Calibri" panose="020F0502020204030204" pitchFamily="34" charset="0"/>
              <a:buChar char="●"/>
              <a:defRPr sz="1800">
                <a:latin typeface="Calibri" panose="020F0502020204030204" pitchFamily="34" charset="0"/>
              </a:defRPr>
            </a:lvl2pPr>
            <a:lvl3pPr marL="617220" indent="-171450">
              <a:spcBef>
                <a:spcPts val="0"/>
              </a:spcBef>
              <a:spcAft>
                <a:spcPts val="225"/>
              </a:spcAft>
              <a:buSzPct val="70000"/>
              <a:buFont typeface="Wingdings" panose="05000000000000000000" pitchFamily="2" charset="2"/>
              <a:buChar char="q"/>
              <a:defRPr sz="1500">
                <a:latin typeface="Calibri" panose="020F0502020204030204" pitchFamily="34" charset="0"/>
              </a:defRPr>
            </a:lvl3pPr>
            <a:lvl4pPr marL="960120" indent="-150876">
              <a:spcBef>
                <a:spcPts val="0"/>
              </a:spcBef>
              <a:spcAft>
                <a:spcPts val="225"/>
              </a:spcAft>
              <a:defRPr sz="1350">
                <a:latin typeface="Calibri" panose="020F0502020204030204" pitchFamily="34" charset="0"/>
              </a:defRPr>
            </a:lvl4pPr>
            <a:lvl5pPr marL="1234440" indent="-150876">
              <a:spcBef>
                <a:spcPts val="0"/>
              </a:spcBef>
              <a:spcAft>
                <a:spcPts val="225"/>
              </a:spcAft>
              <a:defRPr sz="1200">
                <a:latin typeface="Calibri" panose="020F0502020204030204" pitchFamily="34" charset="0"/>
              </a:defRPr>
            </a:lvl5pPr>
          </a:lstStyle>
          <a:p>
            <a:pPr lvl="0"/>
            <a:r>
              <a:rPr lang="en-US" dirty="0" smtClean="0"/>
              <a:t>Click to edit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12855542"/>
      </p:ext>
    </p:extLst>
  </p:cSld>
  <p:clrMapOvr>
    <a:masterClrMapping/>
  </p:clrMapOvr>
  <p:transition>
    <p:wipe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6240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3294" y="528632"/>
            <a:ext cx="8333505" cy="637453"/>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41314" y="1344706"/>
            <a:ext cx="8345486" cy="4339814"/>
          </a:xfrm>
        </p:spPr>
        <p:txBody>
          <a:bodyPr/>
          <a:lstStyle>
            <a:lvl4pPr indent="-228600">
              <a:defRPr/>
            </a:lvl4pPr>
            <a:lvl6pPr marL="969264" indent="-228600">
              <a:buFont typeface="Lucida Grande"/>
              <a:buChar char="–"/>
              <a:defRPr sz="1600"/>
            </a:lvl6pPr>
          </a:lstStyle>
          <a:p>
            <a:pPr lvl="0"/>
            <a:r>
              <a:rPr lang="en-US" dirty="0" smtClean="0"/>
              <a:t>Click to edit Master text styles</a:t>
            </a:r>
          </a:p>
          <a:p>
            <a:pPr lvl="1"/>
            <a:r>
              <a:rPr lang="en-US" dirty="0" smtClean="0"/>
              <a:t>Second level</a:t>
            </a:r>
          </a:p>
          <a:p>
            <a:pPr lvl="3"/>
            <a:r>
              <a:rPr lang="en-US" dirty="0" smtClean="0"/>
              <a:t>Third level</a:t>
            </a:r>
          </a:p>
          <a:p>
            <a:pPr lvl="3"/>
            <a:r>
              <a:rPr lang="en-US" dirty="0" smtClean="0"/>
              <a:t>Fourth level</a:t>
            </a:r>
          </a:p>
          <a:p>
            <a:pPr lvl="5"/>
            <a:r>
              <a:rPr lang="en-US" dirty="0" smtClean="0"/>
              <a:t>Fifth level</a:t>
            </a:r>
            <a:endParaRPr lang="en-US" dirty="0"/>
          </a:p>
        </p:txBody>
      </p:sp>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25783" y="5956303"/>
            <a:ext cx="831814" cy="5640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262667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0064A4"/>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312027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400"/>
            </a:lvl1pPr>
            <a:lvl2pPr>
              <a:defRPr sz="1800"/>
            </a:lvl2pPr>
            <a:lvl3pPr>
              <a:defRPr sz="2000"/>
            </a:lvl3pPr>
            <a:lvl4pPr indent="-228600">
              <a:defRPr sz="1600"/>
            </a:lvl4pPr>
            <a:lvl5pPr>
              <a:defRPr sz="1800"/>
            </a:lvl5pPr>
            <a:lvl6pPr marL="969264" indent="-228600">
              <a:buFont typeface="Lucida Grande"/>
              <a:buChar char="–"/>
              <a:defRPr sz="16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3"/>
            <a:r>
              <a:rPr lang="en-US" dirty="0" smtClean="0"/>
              <a:t>Third level</a:t>
            </a:r>
          </a:p>
          <a:p>
            <a:pPr lvl="3"/>
            <a:r>
              <a:rPr lang="en-US" dirty="0" smtClean="0"/>
              <a:t>Fourth level</a:t>
            </a:r>
          </a:p>
          <a:p>
            <a:pPr lvl="5"/>
            <a:r>
              <a:rPr lang="en-US" dirty="0" smtClean="0"/>
              <a:t>Fifth level</a:t>
            </a:r>
            <a:endParaRPr lang="en-US" dirty="0"/>
          </a:p>
        </p:txBody>
      </p:sp>
      <p:sp>
        <p:nvSpPr>
          <p:cNvPr id="4" name="Content Placeholder 3"/>
          <p:cNvSpPr>
            <a:spLocks noGrp="1"/>
          </p:cNvSpPr>
          <p:nvPr>
            <p:ph sz="half" idx="2"/>
          </p:nvPr>
        </p:nvSpPr>
        <p:spPr>
          <a:xfrm>
            <a:off x="4648200" y="1600204"/>
            <a:ext cx="4038600" cy="4525963"/>
          </a:xfrm>
        </p:spPr>
        <p:txBody>
          <a:bodyPr/>
          <a:lstStyle>
            <a:lvl1pPr>
              <a:defRPr sz="2400"/>
            </a:lvl1pPr>
            <a:lvl2pPr>
              <a:defRPr sz="1800"/>
            </a:lvl2pPr>
            <a:lvl3pPr>
              <a:defRPr sz="2000"/>
            </a:lvl3pPr>
            <a:lvl4pPr indent="-228600">
              <a:defRPr sz="1600"/>
            </a:lvl4pPr>
            <a:lvl5pPr>
              <a:defRPr sz="1800"/>
            </a:lvl5pPr>
            <a:lvl6pPr marL="969264" indent="-228600">
              <a:buFont typeface="Lucida Grande"/>
              <a:buChar char="–"/>
              <a:defRPr sz="16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3"/>
            <a:r>
              <a:rPr lang="en-US" dirty="0" smtClean="0"/>
              <a:t>Third level</a:t>
            </a:r>
          </a:p>
          <a:p>
            <a:pPr lvl="3"/>
            <a:r>
              <a:rPr lang="en-US" dirty="0" smtClean="0"/>
              <a:t>Fourth level</a:t>
            </a:r>
          </a:p>
          <a:p>
            <a:pPr lvl="5"/>
            <a:r>
              <a:rPr lang="en-US" dirty="0" smtClean="0"/>
              <a:t>Fifth level</a:t>
            </a:r>
            <a:endParaRPr lang="en-US" dirty="0"/>
          </a:p>
        </p:txBody>
      </p:sp>
    </p:spTree>
    <p:extLst>
      <p:ext uri="{BB962C8B-B14F-4D97-AF65-F5344CB8AC3E}">
        <p14:creationId xmlns:p14="http://schemas.microsoft.com/office/powerpoint/2010/main" val="11533278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6.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0.xml"/><Relationship Id="rId7" Type="http://schemas.openxmlformats.org/officeDocument/2006/relationships/theme" Target="../theme/theme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10" Type="http://schemas.openxmlformats.org/officeDocument/2006/relationships/image" Target="../media/image11.png"/><Relationship Id="rId4" Type="http://schemas.openxmlformats.org/officeDocument/2006/relationships/slideLayout" Target="../slideLayouts/slideLayout21.xml"/><Relationship Id="rId9" Type="http://schemas.openxmlformats.org/officeDocument/2006/relationships/image" Target="../media/image10.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0" y="0"/>
            <a:ext cx="9144000" cy="1479416"/>
          </a:xfrm>
          <a:prstGeom prst="rect">
            <a:avLst/>
          </a:prstGeom>
          <a:solidFill>
            <a:srgbClr val="F692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715" y="1767681"/>
            <a:ext cx="8229600" cy="417406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000000"/>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6907152" y="6474334"/>
            <a:ext cx="2133600" cy="365125"/>
          </a:xfrm>
          <a:prstGeom prst="rect">
            <a:avLst/>
          </a:prstGeom>
        </p:spPr>
        <p:txBody>
          <a:bodyPr vert="horz" lIns="91440" tIns="45720" rIns="91440" bIns="45720" rtlCol="0" anchor="ctr"/>
          <a:lstStyle>
            <a:lvl1pPr algn="r">
              <a:defRPr sz="1050">
                <a:solidFill>
                  <a:schemeClr val="tx1"/>
                </a:solidFill>
                <a:latin typeface="Arial" panose="020B0604020202020204" pitchFamily="34" charset="0"/>
                <a:cs typeface="Arial" panose="020B0604020202020204" pitchFamily="34" charset="0"/>
              </a:defRPr>
            </a:lvl1pPr>
          </a:lstStyle>
          <a:p>
            <a:fld id="{CE80A222-27A2-499A-9E2A-14884A5A6E9E}" type="slidenum">
              <a:rPr lang="en-US" smtClean="0"/>
              <a:pPr/>
              <a:t>‹#›</a:t>
            </a:fld>
            <a:endParaRPr lang="en-US"/>
          </a:p>
        </p:txBody>
      </p:sp>
      <p:pic>
        <p:nvPicPr>
          <p:cNvPr id="9" name="Picture 8" descr="logos-01.png"/>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348877" y="6061752"/>
            <a:ext cx="783199" cy="684591"/>
          </a:xfrm>
          <a:prstGeom prst="rect">
            <a:avLst/>
          </a:prstGeom>
        </p:spPr>
      </p:pic>
      <p:pic>
        <p:nvPicPr>
          <p:cNvPr id="12" name="Picture 11" descr="logos-01.png"/>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1367589" y="6168884"/>
            <a:ext cx="1165795" cy="549545"/>
          </a:xfrm>
          <a:prstGeom prst="rect">
            <a:avLst/>
          </a:prstGeom>
        </p:spPr>
      </p:pic>
      <p:sp>
        <p:nvSpPr>
          <p:cNvPr id="2" name="Title Placeholder 1"/>
          <p:cNvSpPr>
            <a:spLocks noGrp="1"/>
          </p:cNvSpPr>
          <p:nvPr>
            <p:ph type="title"/>
          </p:nvPr>
        </p:nvSpPr>
        <p:spPr>
          <a:xfrm>
            <a:off x="457200" y="274638"/>
            <a:ext cx="8229600" cy="1037297"/>
          </a:xfrm>
          <a:prstGeom prst="rect">
            <a:avLst/>
          </a:prstGeom>
        </p:spPr>
        <p:txBody>
          <a:bodyPr vert="horz" lIns="91440" tIns="45720" rIns="91440" bIns="45720" rtlCol="0" anchor="b" anchorCtr="0">
            <a:normAutofit/>
          </a:bodyPr>
          <a:lstStyle/>
          <a:p>
            <a:r>
              <a:rPr lang="en-US" dirty="0"/>
              <a:t>Click to edit Master title style</a:t>
            </a:r>
          </a:p>
        </p:txBody>
      </p:sp>
    </p:spTree>
    <p:extLst>
      <p:ext uri="{BB962C8B-B14F-4D97-AF65-F5344CB8AC3E}">
        <p14:creationId xmlns:p14="http://schemas.microsoft.com/office/powerpoint/2010/main" val="2188524332"/>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60" r:id="rId3"/>
  </p:sldLayoutIdLst>
  <p:hf hdr="0" ftr="0" dt="0"/>
  <p:txStyles>
    <p:titleStyle>
      <a:lvl1pPr algn="l" defTabSz="914400" rtl="0" eaLnBrk="1" latinLnBrk="0" hangingPunct="1">
        <a:spcBef>
          <a:spcPct val="0"/>
        </a:spcBef>
        <a:buNone/>
        <a:defRPr sz="3200" b="1" kern="1200">
          <a:solidFill>
            <a:srgbClr val="FFFFFF"/>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Clr>
          <a:schemeClr val="tx2"/>
        </a:buClr>
        <a:buFont typeface="Wingdings" charset="2"/>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3685540" y="5468620"/>
            <a:ext cx="1816100" cy="952500"/>
          </a:xfrm>
          <a:prstGeom prst="rect">
            <a:avLst/>
          </a:prstGeom>
        </p:spPr>
      </p:pic>
      <p:sp>
        <p:nvSpPr>
          <p:cNvPr id="2" name="Rectangle 1"/>
          <p:cNvSpPr/>
          <p:nvPr userDrawn="1"/>
        </p:nvSpPr>
        <p:spPr>
          <a:xfrm>
            <a:off x="0" y="0"/>
            <a:ext cx="9144000" cy="5029200"/>
          </a:xfrm>
          <a:prstGeom prst="rect">
            <a:avLst/>
          </a:prstGeom>
          <a:solidFill>
            <a:srgbClr val="0064A4"/>
          </a:solidFill>
          <a:ln>
            <a:solidFill>
              <a:srgbClr val="4F81BD"/>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Slide Number Placeholder 3"/>
          <p:cNvSpPr>
            <a:spLocks noGrp="1"/>
          </p:cNvSpPr>
          <p:nvPr>
            <p:ph type="sldNum" sz="quarter" idx="4"/>
          </p:nvPr>
        </p:nvSpPr>
        <p:spPr>
          <a:xfrm>
            <a:off x="7010400" y="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64A4">
                    <a:tint val="75000"/>
                  </a:srgbClr>
                </a:solidFill>
                <a:effectLst/>
                <a:uLnTx/>
                <a:uFillTx/>
                <a:latin typeface="Calibri" charset="0"/>
                <a:ea typeface="ＭＳ Ｐゴシック" charset="0"/>
              </a:rPr>
              <a:t>1</a:t>
            </a:r>
            <a:endParaRPr kumimoji="0" lang="en-US" sz="1200" b="0" i="0" u="none" strike="noStrike" kern="1200" cap="none" spc="0" normalizeH="0" baseline="0" noProof="0" dirty="0">
              <a:ln>
                <a:noFill/>
              </a:ln>
              <a:solidFill>
                <a:srgbClr val="0064A4">
                  <a:tint val="75000"/>
                </a:srgbClr>
              </a:solidFill>
              <a:effectLst/>
              <a:uLnTx/>
              <a:uFillTx/>
              <a:latin typeface="Calibri" charset="0"/>
              <a:ea typeface="ＭＳ Ｐゴシック" charset="0"/>
            </a:endParaRPr>
          </a:p>
        </p:txBody>
      </p:sp>
    </p:spTree>
    <p:extLst>
      <p:ext uri="{BB962C8B-B14F-4D97-AF65-F5344CB8AC3E}">
        <p14:creationId xmlns:p14="http://schemas.microsoft.com/office/powerpoint/2010/main" val="343139491"/>
      </p:ext>
    </p:extLst>
  </p:cSld>
  <p:clrMap bg1="lt1" tx1="dk1" bg2="lt2" tx2="dk2" accent1="accent1" accent2="accent2" accent3="accent3" accent4="accent4" accent5="accent5" accent6="accent6" hlink="hlink" folHlink="folHlink"/>
  <p:sldLayoutIdLst>
    <p:sldLayoutId id="2147483663" r:id="rId1"/>
    <p:sldLayoutId id="2147483684" r:id="rId2"/>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0" y="0"/>
            <a:ext cx="9144000" cy="228600"/>
          </a:xfrm>
          <a:prstGeom prst="rect">
            <a:avLst/>
          </a:prstGeom>
          <a:solidFill>
            <a:srgbClr val="0064A4"/>
          </a:solid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052" name="Text Placeholder 2"/>
          <p:cNvSpPr>
            <a:spLocks noGrp="1"/>
          </p:cNvSpPr>
          <p:nvPr>
            <p:ph type="body" idx="1"/>
          </p:nvPr>
        </p:nvSpPr>
        <p:spPr bwMode="auto">
          <a:xfrm>
            <a:off x="341315" y="1589092"/>
            <a:ext cx="8345487" cy="4264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smtClean="0"/>
              <a:t>Second level</a:t>
            </a:r>
          </a:p>
          <a:p>
            <a:pPr lvl="3"/>
            <a:r>
              <a:rPr lang="en-US" dirty="0" smtClean="0"/>
              <a:t>Third level</a:t>
            </a:r>
          </a:p>
          <a:p>
            <a:pPr lvl="3"/>
            <a:r>
              <a:rPr lang="en-US" dirty="0" smtClean="0"/>
              <a:t>Fourth level</a:t>
            </a:r>
          </a:p>
          <a:p>
            <a:pPr lvl="5"/>
            <a:r>
              <a:rPr lang="en-US" dirty="0" smtClean="0"/>
              <a:t>Fifth level</a:t>
            </a:r>
            <a:endParaRPr lang="en-US" dirty="0"/>
          </a:p>
        </p:txBody>
      </p:sp>
      <p:sp>
        <p:nvSpPr>
          <p:cNvPr id="2053" name="Title Placeholder 1"/>
          <p:cNvSpPr>
            <a:spLocks noGrp="1"/>
          </p:cNvSpPr>
          <p:nvPr>
            <p:ph type="title"/>
          </p:nvPr>
        </p:nvSpPr>
        <p:spPr bwMode="auto">
          <a:xfrm>
            <a:off x="354015" y="528642"/>
            <a:ext cx="8332787" cy="638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2" name="Rectangle 11"/>
          <p:cNvSpPr/>
          <p:nvPr/>
        </p:nvSpPr>
        <p:spPr>
          <a:xfrm>
            <a:off x="0" y="6629400"/>
            <a:ext cx="9144000" cy="228600"/>
          </a:xfrm>
          <a:prstGeom prst="rect">
            <a:avLst/>
          </a:prstGeom>
          <a:solidFill>
            <a:srgbClr val="0064A4"/>
          </a:solidFill>
          <a:ln>
            <a:solidFill>
              <a:srgbClr val="0064A4"/>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14189404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92" r:id="rId11"/>
    <p:sldLayoutId id="2147483693" r:id="rId12"/>
  </p:sldLayoutIdLst>
  <p:hf hdr="0" ftr="0" dt="0"/>
  <p:txStyles>
    <p:titleStyle>
      <a:lvl1pPr algn="l" defTabSz="457200" rtl="0" eaLnBrk="0" fontAlgn="base" hangingPunct="0">
        <a:spcBef>
          <a:spcPct val="0"/>
        </a:spcBef>
        <a:spcAft>
          <a:spcPct val="0"/>
        </a:spcAft>
        <a:defRPr sz="3600" b="1" kern="1200">
          <a:solidFill>
            <a:srgbClr val="0064A4"/>
          </a:solidFill>
          <a:latin typeface="+mj-lt"/>
          <a:ea typeface="ＭＳ Ｐゴシック" charset="0"/>
          <a:cs typeface="ＭＳ Ｐゴシック" charset="0"/>
        </a:defRPr>
      </a:lvl1pPr>
      <a:lvl2pPr algn="l" defTabSz="457200" rtl="0" eaLnBrk="0" fontAlgn="base" hangingPunct="0">
        <a:spcBef>
          <a:spcPct val="0"/>
        </a:spcBef>
        <a:spcAft>
          <a:spcPct val="0"/>
        </a:spcAft>
        <a:defRPr sz="3600" b="1">
          <a:solidFill>
            <a:srgbClr val="0064A4"/>
          </a:solidFill>
          <a:latin typeface="Calibri" charset="0"/>
          <a:ea typeface="ＭＳ Ｐゴシック" charset="0"/>
          <a:cs typeface="ＭＳ Ｐゴシック" charset="0"/>
        </a:defRPr>
      </a:lvl2pPr>
      <a:lvl3pPr algn="l" defTabSz="457200" rtl="0" eaLnBrk="0" fontAlgn="base" hangingPunct="0">
        <a:spcBef>
          <a:spcPct val="0"/>
        </a:spcBef>
        <a:spcAft>
          <a:spcPct val="0"/>
        </a:spcAft>
        <a:defRPr sz="3600" b="1">
          <a:solidFill>
            <a:srgbClr val="0064A4"/>
          </a:solidFill>
          <a:latin typeface="Calibri" charset="0"/>
          <a:ea typeface="ＭＳ Ｐゴシック" charset="0"/>
          <a:cs typeface="ＭＳ Ｐゴシック" charset="0"/>
        </a:defRPr>
      </a:lvl3pPr>
      <a:lvl4pPr algn="l" defTabSz="457200" rtl="0" eaLnBrk="0" fontAlgn="base" hangingPunct="0">
        <a:spcBef>
          <a:spcPct val="0"/>
        </a:spcBef>
        <a:spcAft>
          <a:spcPct val="0"/>
        </a:spcAft>
        <a:defRPr sz="3600" b="1">
          <a:solidFill>
            <a:srgbClr val="0064A4"/>
          </a:solidFill>
          <a:latin typeface="Calibri" charset="0"/>
          <a:ea typeface="ＭＳ Ｐゴシック" charset="0"/>
          <a:cs typeface="ＭＳ Ｐゴシック" charset="0"/>
        </a:defRPr>
      </a:lvl4pPr>
      <a:lvl5pPr algn="l" defTabSz="457200" rtl="0" eaLnBrk="0" fontAlgn="base" hangingPunct="0">
        <a:spcBef>
          <a:spcPct val="0"/>
        </a:spcBef>
        <a:spcAft>
          <a:spcPct val="0"/>
        </a:spcAft>
        <a:defRPr sz="3600" b="1">
          <a:solidFill>
            <a:srgbClr val="0064A4"/>
          </a:solidFill>
          <a:latin typeface="Calibri" charset="0"/>
          <a:ea typeface="ＭＳ Ｐゴシック" charset="0"/>
          <a:cs typeface="ＭＳ Ｐゴシック" charset="0"/>
        </a:defRPr>
      </a:lvl5pPr>
      <a:lvl6pPr marL="457200" algn="l" defTabSz="457200" rtl="0" fontAlgn="base">
        <a:spcBef>
          <a:spcPct val="0"/>
        </a:spcBef>
        <a:spcAft>
          <a:spcPct val="0"/>
        </a:spcAft>
        <a:defRPr sz="3600">
          <a:solidFill>
            <a:srgbClr val="0064A4"/>
          </a:solidFill>
          <a:latin typeface="Calibri" charset="0"/>
          <a:ea typeface="ＭＳ Ｐゴシック" charset="0"/>
          <a:cs typeface="ＭＳ Ｐゴシック" charset="0"/>
        </a:defRPr>
      </a:lvl6pPr>
      <a:lvl7pPr marL="914400" algn="l" defTabSz="457200" rtl="0" fontAlgn="base">
        <a:spcBef>
          <a:spcPct val="0"/>
        </a:spcBef>
        <a:spcAft>
          <a:spcPct val="0"/>
        </a:spcAft>
        <a:defRPr sz="3600">
          <a:solidFill>
            <a:srgbClr val="0064A4"/>
          </a:solidFill>
          <a:latin typeface="Calibri" charset="0"/>
          <a:ea typeface="ＭＳ Ｐゴシック" charset="0"/>
          <a:cs typeface="ＭＳ Ｐゴシック" charset="0"/>
        </a:defRPr>
      </a:lvl7pPr>
      <a:lvl8pPr marL="1371600" algn="l" defTabSz="457200" rtl="0" fontAlgn="base">
        <a:spcBef>
          <a:spcPct val="0"/>
        </a:spcBef>
        <a:spcAft>
          <a:spcPct val="0"/>
        </a:spcAft>
        <a:defRPr sz="3600">
          <a:solidFill>
            <a:srgbClr val="0064A4"/>
          </a:solidFill>
          <a:latin typeface="Calibri" charset="0"/>
          <a:ea typeface="ＭＳ Ｐゴシック" charset="0"/>
          <a:cs typeface="ＭＳ Ｐゴシック" charset="0"/>
        </a:defRPr>
      </a:lvl8pPr>
      <a:lvl9pPr marL="1828800" algn="l" defTabSz="457200" rtl="0" fontAlgn="base">
        <a:spcBef>
          <a:spcPct val="0"/>
        </a:spcBef>
        <a:spcAft>
          <a:spcPct val="0"/>
        </a:spcAft>
        <a:defRPr sz="3600">
          <a:solidFill>
            <a:srgbClr val="0064A4"/>
          </a:solidFill>
          <a:latin typeface="Calibri" charset="0"/>
          <a:ea typeface="ＭＳ Ｐゴシック" charset="0"/>
          <a:cs typeface="ＭＳ Ｐゴシック" charset="0"/>
        </a:defRPr>
      </a:lvl9pPr>
    </p:titleStyle>
    <p:bodyStyle>
      <a:lvl1pPr marL="350838" indent="-339725" algn="l" defTabSz="3175" rtl="0" eaLnBrk="0" fontAlgn="base" hangingPunct="0">
        <a:spcBef>
          <a:spcPct val="20000"/>
        </a:spcBef>
        <a:spcAft>
          <a:spcPct val="0"/>
        </a:spcAft>
        <a:buSzPct val="125000"/>
        <a:buFont typeface="Arial" charset="0"/>
        <a:buChar char="•"/>
        <a:defRPr sz="2400" kern="1200">
          <a:solidFill>
            <a:schemeClr val="tx2"/>
          </a:solidFill>
          <a:latin typeface="+mn-lt"/>
          <a:ea typeface="ＭＳ Ｐゴシック" charset="0"/>
          <a:cs typeface="ＭＳ Ｐゴシック" charset="0"/>
        </a:defRPr>
      </a:lvl1pPr>
      <a:lvl2pPr marL="684213" indent="-279400" algn="l" defTabSz="-1651000" rtl="0" eaLnBrk="0" fontAlgn="base" hangingPunct="0">
        <a:spcBef>
          <a:spcPct val="20000"/>
        </a:spcBef>
        <a:spcAft>
          <a:spcPct val="0"/>
        </a:spcAft>
        <a:buFont typeface="Lucida Grande" charset="0"/>
        <a:buChar char="–"/>
        <a:defRPr kern="1200">
          <a:solidFill>
            <a:schemeClr val="tx2"/>
          </a:solidFill>
          <a:latin typeface="+mn-lt"/>
          <a:ea typeface="ＭＳ Ｐゴシック" charset="0"/>
          <a:cs typeface="+mn-cs"/>
        </a:defRPr>
      </a:lvl2pPr>
      <a:lvl3pPr marL="346075" indent="-346075" algn="l" defTabSz="-1651000" rtl="0" eaLnBrk="0" fontAlgn="base" hangingPunct="0">
        <a:spcBef>
          <a:spcPct val="20000"/>
        </a:spcBef>
        <a:spcAft>
          <a:spcPct val="0"/>
        </a:spcAft>
        <a:buSzPct val="125000"/>
        <a:buFont typeface="Arial" charset="0"/>
        <a:buChar char="•"/>
        <a:defRPr sz="1800" kern="1200">
          <a:solidFill>
            <a:schemeClr val="tx2"/>
          </a:solidFill>
          <a:latin typeface="+mn-lt"/>
          <a:ea typeface="ＭＳ Ｐゴシック" charset="0"/>
          <a:cs typeface="+mn-cs"/>
        </a:defRPr>
      </a:lvl3pPr>
      <a:lvl4pPr marL="969645" indent="-285750" algn="l" defTabSz="109538" rtl="0" eaLnBrk="0" fontAlgn="base" hangingPunct="0">
        <a:spcBef>
          <a:spcPct val="20000"/>
        </a:spcBef>
        <a:spcAft>
          <a:spcPct val="0"/>
        </a:spcAft>
        <a:buFont typeface="Lucida Grande"/>
        <a:buChar char="–"/>
        <a:defRPr sz="1600" kern="1200" baseline="0">
          <a:solidFill>
            <a:schemeClr val="tx2"/>
          </a:solidFill>
          <a:latin typeface="+mn-lt"/>
          <a:ea typeface="ＭＳ Ｐゴシック" charset="0"/>
          <a:cs typeface="+mn-cs"/>
        </a:defRPr>
      </a:lvl4pPr>
      <a:lvl5pPr marL="346075" indent="-346075" algn="l" defTabSz="-1651000" rtl="0" eaLnBrk="0" fontAlgn="base" hangingPunct="0">
        <a:spcBef>
          <a:spcPct val="20000"/>
        </a:spcBef>
        <a:spcAft>
          <a:spcPct val="0"/>
        </a:spcAft>
        <a:buSzPct val="125000"/>
        <a:buFont typeface="Arial" charset="0"/>
        <a:buChar char="•"/>
        <a:defRPr sz="2400" kern="1200">
          <a:solidFill>
            <a:schemeClr val="tx2"/>
          </a:solidFill>
          <a:latin typeface="+mn-lt"/>
          <a:ea typeface="ＭＳ Ｐゴシック" charset="0"/>
          <a:cs typeface="+mn-cs"/>
        </a:defRPr>
      </a:lvl5pPr>
      <a:lvl6pPr marL="969264" indent="-228600" algn="l" defTabSz="457200" rtl="0" eaLnBrk="1" latinLnBrk="0" hangingPunct="1">
        <a:spcBef>
          <a:spcPct val="20000"/>
        </a:spcBef>
        <a:buFont typeface="Lucida Grande"/>
        <a:buChar char="–"/>
        <a:defRPr sz="1600" kern="1200">
          <a:solidFill>
            <a:srgbClr val="000000"/>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8" cstate="print"/>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291" name="Rectangle 2"/>
          <p:cNvSpPr>
            <a:spLocks noGrp="1" noChangeArrowheads="1"/>
          </p:cNvSpPr>
          <p:nvPr>
            <p:ph type="title"/>
          </p:nvPr>
        </p:nvSpPr>
        <p:spPr bwMode="auto">
          <a:xfrm>
            <a:off x="228600" y="0"/>
            <a:ext cx="86868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2292" name="Rectangle 3"/>
          <p:cNvSpPr>
            <a:spLocks noGrp="1" noChangeArrowheads="1"/>
          </p:cNvSpPr>
          <p:nvPr>
            <p:ph type="body" idx="1"/>
          </p:nvPr>
        </p:nvSpPr>
        <p:spPr bwMode="auto">
          <a:xfrm>
            <a:off x="457200" y="1600204"/>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9" name="Rectangle 5"/>
          <p:cNvSpPr>
            <a:spLocks noGrp="1" noChangeArrowheads="1"/>
          </p:cNvSpPr>
          <p:nvPr>
            <p:ph type="ftr" sz="quarter" idx="3"/>
          </p:nvPr>
        </p:nvSpPr>
        <p:spPr bwMode="auto">
          <a:xfrm>
            <a:off x="0" y="6553200"/>
            <a:ext cx="8229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750">
                <a:solidFill>
                  <a:schemeClr val="bg1"/>
                </a:solidFill>
                <a:latin typeface="Myriad Pro" pitchFamily="34" charset="0"/>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25BA38FF-D848-431B-A2A2-A4F7128628ED}" type="slidenum">
              <a:rPr kumimoji="0" lang="en-US" sz="750" b="0" i="0" u="none" strike="noStrike" kern="1200" cap="none" spc="0" normalizeH="0" baseline="0" noProof="0" smtClean="0">
                <a:ln>
                  <a:noFill/>
                </a:ln>
                <a:solidFill>
                  <a:srgbClr val="FFFFFF"/>
                </a:solidFill>
                <a:effectLst/>
                <a:uLnTx/>
                <a:uFillTx/>
                <a:latin typeface="Myriad Pro" pitchFamily="34" charset="0"/>
                <a:ea typeface="ＭＳ Ｐゴシック" charset="0"/>
                <a:cs typeface="+mn-cs"/>
              </a:rPr>
              <a:pPr marL="0" marR="0" lvl="0" indent="0" algn="l" defTabSz="685800" rtl="0" eaLnBrk="1" fontAlgn="auto" latinLnBrk="0" hangingPunct="1">
                <a:lnSpc>
                  <a:spcPct val="100000"/>
                </a:lnSpc>
                <a:spcBef>
                  <a:spcPts val="0"/>
                </a:spcBef>
                <a:spcAft>
                  <a:spcPts val="0"/>
                </a:spcAft>
                <a:buClrTx/>
                <a:buSzTx/>
                <a:buFontTx/>
                <a:buNone/>
                <a:tabLst/>
                <a:defRPr/>
              </a:pPr>
              <a:t>‹#›</a:t>
            </a:fld>
            <a:endParaRPr kumimoji="0" lang="ru-RU" sz="750" b="0" i="0" u="none" strike="noStrike" kern="1200" cap="none" spc="0" normalizeH="0" baseline="0" noProof="0" dirty="0">
              <a:ln>
                <a:noFill/>
              </a:ln>
              <a:solidFill>
                <a:srgbClr val="FFFFFF"/>
              </a:solidFill>
              <a:effectLst/>
              <a:uLnTx/>
              <a:uFillTx/>
              <a:ea typeface="ＭＳ Ｐゴシック" charset="0"/>
              <a:cs typeface="+mn-cs"/>
            </a:endParaRPr>
          </a:p>
        </p:txBody>
      </p:sp>
      <p:pic>
        <p:nvPicPr>
          <p:cNvPr id="6" name="Picture 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userDrawn="1"/>
        </p:nvSpPr>
        <p:spPr>
          <a:xfrm>
            <a:off x="117020" y="6501404"/>
            <a:ext cx="1843440" cy="20774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02F4AC6-48B5-485A-8D62-7AC4F05840AC}" type="slidenum">
              <a:rPr kumimoji="0" lang="en-US" sz="750" b="0" i="0" u="none" strike="noStrike" kern="1200" cap="none" spc="0" normalizeH="0" baseline="0" noProof="0" smtClean="0">
                <a:ln>
                  <a:noFill/>
                </a:ln>
                <a:solidFill>
                  <a:srgbClr val="FFFFFF"/>
                </a:solidFill>
                <a:effectLst/>
                <a:uLnTx/>
                <a:uFillTx/>
                <a:latin typeface="Myriad Pro" pitchFamily="34" charset="0"/>
                <a:ea typeface="ＭＳ Ｐゴシック" charset="0"/>
                <a:cs typeface="+mn-cs"/>
              </a:rPr>
              <a:pPr marL="0" marR="0" lvl="0" indent="0" algn="l"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FFFFFF"/>
              </a:solidFill>
              <a:effectLst/>
              <a:uLnTx/>
              <a:uFillTx/>
              <a:latin typeface="Myriad Pro" pitchFamily="34" charset="0"/>
              <a:ea typeface="ＭＳ Ｐゴシック" charset="0"/>
              <a:cs typeface="+mn-cs"/>
            </a:endParaRPr>
          </a:p>
        </p:txBody>
      </p:sp>
      <p:pic>
        <p:nvPicPr>
          <p:cNvPr id="3" name="Picture 2"/>
          <p:cNvPicPr>
            <a:picLocks noChangeAspect="1"/>
          </p:cNvPicPr>
          <p:nvPr userDrawn="1"/>
        </p:nvPicPr>
        <p:blipFill>
          <a:blip r:embed="rId10"/>
          <a:stretch>
            <a:fillRect/>
          </a:stretch>
        </p:blipFill>
        <p:spPr>
          <a:xfrm>
            <a:off x="7932056" y="5986223"/>
            <a:ext cx="829128" cy="566977"/>
          </a:xfrm>
          <a:prstGeom prst="rect">
            <a:avLst/>
          </a:prstGeom>
        </p:spPr>
      </p:pic>
    </p:spTree>
    <p:extLst>
      <p:ext uri="{BB962C8B-B14F-4D97-AF65-F5344CB8AC3E}">
        <p14:creationId xmlns:p14="http://schemas.microsoft.com/office/powerpoint/2010/main" val="190912923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Lst>
  <p:transition>
    <p:wipe dir="d"/>
  </p:transition>
  <p:txStyles>
    <p:titleStyle>
      <a:lvl1pPr algn="ctr" rtl="0" eaLnBrk="1" fontAlgn="base" hangingPunct="1">
        <a:spcBef>
          <a:spcPct val="0"/>
        </a:spcBef>
        <a:spcAft>
          <a:spcPct val="0"/>
        </a:spcAft>
        <a:defRPr sz="2100" b="1">
          <a:solidFill>
            <a:schemeClr val="bg1"/>
          </a:solidFill>
          <a:latin typeface="Myriad Pro" pitchFamily="34" charset="0"/>
          <a:ea typeface="+mj-ea"/>
          <a:cs typeface="+mj-cs"/>
        </a:defRPr>
      </a:lvl1pPr>
      <a:lvl2pPr algn="ctr" rtl="0" eaLnBrk="1" fontAlgn="base" hangingPunct="1">
        <a:spcBef>
          <a:spcPct val="0"/>
        </a:spcBef>
        <a:spcAft>
          <a:spcPct val="0"/>
        </a:spcAft>
        <a:defRPr sz="2100" b="1">
          <a:solidFill>
            <a:schemeClr val="bg1"/>
          </a:solidFill>
          <a:latin typeface="Arial" charset="0"/>
        </a:defRPr>
      </a:lvl2pPr>
      <a:lvl3pPr algn="ctr" rtl="0" eaLnBrk="1" fontAlgn="base" hangingPunct="1">
        <a:spcBef>
          <a:spcPct val="0"/>
        </a:spcBef>
        <a:spcAft>
          <a:spcPct val="0"/>
        </a:spcAft>
        <a:defRPr sz="2100" b="1">
          <a:solidFill>
            <a:schemeClr val="bg1"/>
          </a:solidFill>
          <a:latin typeface="Arial" charset="0"/>
        </a:defRPr>
      </a:lvl3pPr>
      <a:lvl4pPr algn="ctr" rtl="0" eaLnBrk="1" fontAlgn="base" hangingPunct="1">
        <a:spcBef>
          <a:spcPct val="0"/>
        </a:spcBef>
        <a:spcAft>
          <a:spcPct val="0"/>
        </a:spcAft>
        <a:defRPr sz="2100" b="1">
          <a:solidFill>
            <a:schemeClr val="bg1"/>
          </a:solidFill>
          <a:latin typeface="Arial" charset="0"/>
        </a:defRPr>
      </a:lvl4pPr>
      <a:lvl5pPr algn="ctr" rtl="0" eaLnBrk="1" fontAlgn="base" hangingPunct="1">
        <a:spcBef>
          <a:spcPct val="0"/>
        </a:spcBef>
        <a:spcAft>
          <a:spcPct val="0"/>
        </a:spcAft>
        <a:defRPr sz="2100" b="1">
          <a:solidFill>
            <a:schemeClr val="bg1"/>
          </a:solidFill>
          <a:latin typeface="Arial" charset="0"/>
        </a:defRPr>
      </a:lvl5pPr>
      <a:lvl6pPr marL="342900" algn="ctr" rtl="0" eaLnBrk="1" fontAlgn="base" hangingPunct="1">
        <a:spcBef>
          <a:spcPct val="0"/>
        </a:spcBef>
        <a:spcAft>
          <a:spcPct val="0"/>
        </a:spcAft>
        <a:defRPr sz="2100" b="1">
          <a:solidFill>
            <a:schemeClr val="bg1"/>
          </a:solidFill>
          <a:latin typeface="Arial" charset="0"/>
        </a:defRPr>
      </a:lvl6pPr>
      <a:lvl7pPr marL="685800" algn="ctr" rtl="0" eaLnBrk="1" fontAlgn="base" hangingPunct="1">
        <a:spcBef>
          <a:spcPct val="0"/>
        </a:spcBef>
        <a:spcAft>
          <a:spcPct val="0"/>
        </a:spcAft>
        <a:defRPr sz="2100" b="1">
          <a:solidFill>
            <a:schemeClr val="bg1"/>
          </a:solidFill>
          <a:latin typeface="Arial" charset="0"/>
        </a:defRPr>
      </a:lvl7pPr>
      <a:lvl8pPr marL="1028700" algn="ctr" rtl="0" eaLnBrk="1" fontAlgn="base" hangingPunct="1">
        <a:spcBef>
          <a:spcPct val="0"/>
        </a:spcBef>
        <a:spcAft>
          <a:spcPct val="0"/>
        </a:spcAft>
        <a:defRPr sz="2100" b="1">
          <a:solidFill>
            <a:schemeClr val="bg1"/>
          </a:solidFill>
          <a:latin typeface="Arial" charset="0"/>
        </a:defRPr>
      </a:lvl8pPr>
      <a:lvl9pPr marL="1371600" algn="ctr" rtl="0" eaLnBrk="1" fontAlgn="base" hangingPunct="1">
        <a:spcBef>
          <a:spcPct val="0"/>
        </a:spcBef>
        <a:spcAft>
          <a:spcPct val="0"/>
        </a:spcAft>
        <a:defRPr sz="2100" b="1">
          <a:solidFill>
            <a:schemeClr val="bg1"/>
          </a:solidFill>
          <a:latin typeface="Arial" charset="0"/>
        </a:defRPr>
      </a:lvl9pPr>
    </p:titleStyle>
    <p:bodyStyle>
      <a:lvl1pPr marL="257175" indent="-257175" algn="l" rtl="0" eaLnBrk="1" fontAlgn="base" hangingPunct="1">
        <a:spcBef>
          <a:spcPct val="20000"/>
        </a:spcBef>
        <a:spcAft>
          <a:spcPct val="0"/>
        </a:spcAft>
        <a:buClr>
          <a:srgbClr val="EA5F00"/>
        </a:buClr>
        <a:buFont typeface="Wingdings" pitchFamily="2" charset="2"/>
        <a:buChar char="q"/>
        <a:defRPr sz="1800">
          <a:solidFill>
            <a:schemeClr val="tx1"/>
          </a:solidFill>
          <a:latin typeface="Myriad Pro" pitchFamily="34" charset="0"/>
          <a:ea typeface="+mn-ea"/>
          <a:cs typeface="+mn-cs"/>
        </a:defRPr>
      </a:lvl1pPr>
      <a:lvl2pPr marL="557213" indent="-214313" algn="l" rtl="0" eaLnBrk="1" fontAlgn="base" hangingPunct="1">
        <a:spcBef>
          <a:spcPct val="20000"/>
        </a:spcBef>
        <a:spcAft>
          <a:spcPct val="0"/>
        </a:spcAft>
        <a:buClr>
          <a:srgbClr val="EA5F00"/>
        </a:buClr>
        <a:buFont typeface="Wingdings" pitchFamily="2" charset="2"/>
        <a:buChar char="Ø"/>
        <a:defRPr sz="1500">
          <a:solidFill>
            <a:schemeClr val="tx1"/>
          </a:solidFill>
          <a:latin typeface="Myriad Pro" pitchFamily="34" charset="0"/>
        </a:defRPr>
      </a:lvl2pPr>
      <a:lvl3pPr marL="857250" indent="-171450" algn="l" rtl="0" eaLnBrk="1" fontAlgn="base" hangingPunct="1">
        <a:spcBef>
          <a:spcPct val="20000"/>
        </a:spcBef>
        <a:spcAft>
          <a:spcPct val="0"/>
        </a:spcAft>
        <a:buClr>
          <a:srgbClr val="EA5F00"/>
        </a:buClr>
        <a:buFont typeface="Wingdings" pitchFamily="2" charset="2"/>
        <a:buChar char="§"/>
        <a:defRPr>
          <a:solidFill>
            <a:schemeClr val="tx1"/>
          </a:solidFill>
          <a:latin typeface="Myriad Pro" pitchFamily="34" charset="0"/>
        </a:defRPr>
      </a:lvl3pPr>
      <a:lvl4pPr marL="1200150" indent="-171450" algn="l" rtl="0" eaLnBrk="1" fontAlgn="base" hangingPunct="1">
        <a:spcBef>
          <a:spcPct val="20000"/>
        </a:spcBef>
        <a:spcAft>
          <a:spcPct val="0"/>
        </a:spcAft>
        <a:buClr>
          <a:srgbClr val="EA5F00"/>
        </a:buClr>
        <a:buChar char="–"/>
        <a:defRPr sz="1050">
          <a:solidFill>
            <a:schemeClr val="tx1"/>
          </a:solidFill>
          <a:latin typeface="Myriad Pro" pitchFamily="34" charset="0"/>
        </a:defRPr>
      </a:lvl4pPr>
      <a:lvl5pPr marL="1543050" indent="-171450" algn="l" rtl="0" eaLnBrk="1" fontAlgn="base" hangingPunct="1">
        <a:spcBef>
          <a:spcPct val="20000"/>
        </a:spcBef>
        <a:spcAft>
          <a:spcPct val="0"/>
        </a:spcAft>
        <a:buClr>
          <a:srgbClr val="EA5F00"/>
        </a:buClr>
        <a:buChar char="»"/>
        <a:defRPr sz="900">
          <a:solidFill>
            <a:schemeClr val="tx1"/>
          </a:solidFill>
          <a:latin typeface="Myriad Pro" pitchFamily="34" charset="0"/>
        </a:defRPr>
      </a:lvl5pPr>
      <a:lvl6pPr marL="1885950" indent="-171450" algn="l" rtl="0" eaLnBrk="1" fontAlgn="base" hangingPunct="1">
        <a:spcBef>
          <a:spcPct val="20000"/>
        </a:spcBef>
        <a:spcAft>
          <a:spcPct val="0"/>
        </a:spcAft>
        <a:buClr>
          <a:srgbClr val="EA5F00"/>
        </a:buClr>
        <a:buChar char="»"/>
        <a:defRPr sz="900">
          <a:solidFill>
            <a:schemeClr val="tx1"/>
          </a:solidFill>
          <a:latin typeface="+mn-lt"/>
        </a:defRPr>
      </a:lvl6pPr>
      <a:lvl7pPr marL="2228850" indent="-171450" algn="l" rtl="0" eaLnBrk="1" fontAlgn="base" hangingPunct="1">
        <a:spcBef>
          <a:spcPct val="20000"/>
        </a:spcBef>
        <a:spcAft>
          <a:spcPct val="0"/>
        </a:spcAft>
        <a:buClr>
          <a:srgbClr val="EA5F00"/>
        </a:buClr>
        <a:buChar char="»"/>
        <a:defRPr sz="900">
          <a:solidFill>
            <a:schemeClr val="tx1"/>
          </a:solidFill>
          <a:latin typeface="+mn-lt"/>
        </a:defRPr>
      </a:lvl7pPr>
      <a:lvl8pPr marL="2571750" indent="-171450" algn="l" rtl="0" eaLnBrk="1" fontAlgn="base" hangingPunct="1">
        <a:spcBef>
          <a:spcPct val="20000"/>
        </a:spcBef>
        <a:spcAft>
          <a:spcPct val="0"/>
        </a:spcAft>
        <a:buClr>
          <a:srgbClr val="EA5F00"/>
        </a:buClr>
        <a:buChar char="»"/>
        <a:defRPr sz="900">
          <a:solidFill>
            <a:schemeClr val="tx1"/>
          </a:solidFill>
          <a:latin typeface="+mn-lt"/>
        </a:defRPr>
      </a:lvl8pPr>
      <a:lvl9pPr marL="2914650" indent="-171450" algn="l" rtl="0" eaLnBrk="1" fontAlgn="base" hangingPunct="1">
        <a:spcBef>
          <a:spcPct val="20000"/>
        </a:spcBef>
        <a:spcAft>
          <a:spcPct val="0"/>
        </a:spcAft>
        <a:buClr>
          <a:srgbClr val="EA5F00"/>
        </a:buClr>
        <a:buChar char="»"/>
        <a:defRPr sz="9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1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e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hyperlink" Target="http://www.who.int/hepatitis/strategy2016-2021/ghss-hep/en/" TargetMode="Externa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6.xml"/><Relationship Id="rId1" Type="http://schemas.openxmlformats.org/officeDocument/2006/relationships/vmlDrawing" Target="../drawings/vmlDrawing1.v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itle 4"/>
          <p:cNvSpPr>
            <a:spLocks noGrp="1"/>
          </p:cNvSpPr>
          <p:nvPr>
            <p:ph type="ctrTitle"/>
          </p:nvPr>
        </p:nvSpPr>
        <p:spPr bwMode="auto">
          <a:xfrm>
            <a:off x="384466" y="-843450"/>
            <a:ext cx="8521564" cy="4010602"/>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compatLnSpc="1">
            <a:prstTxWarp prst="textNoShape">
              <a:avLst/>
            </a:prstTxWarp>
          </a:bodyPr>
          <a:lstStyle/>
          <a:p>
            <a:pPr>
              <a:lnSpc>
                <a:spcPct val="100000"/>
              </a:lnSpc>
            </a:pPr>
            <a:r>
              <a:rPr lang="en-US" sz="5400" dirty="0" smtClean="0"/>
              <a:t/>
            </a:r>
            <a:br>
              <a:rPr lang="en-US" sz="5400" dirty="0" smtClean="0"/>
            </a:br>
            <a:r>
              <a:rPr lang="en-US" sz="5400" dirty="0"/>
              <a:t/>
            </a:r>
            <a:br>
              <a:rPr lang="en-US" sz="5400" dirty="0"/>
            </a:br>
            <a:r>
              <a:rPr lang="en-US" dirty="0" smtClean="0"/>
              <a:t/>
            </a:r>
            <a:br>
              <a:rPr lang="en-US" dirty="0" smtClean="0"/>
            </a:br>
            <a:r>
              <a:rPr lang="en-US" dirty="0"/>
              <a:t>The Georgia </a:t>
            </a:r>
            <a:r>
              <a:rPr lang="en-US" dirty="0" smtClean="0"/>
              <a:t>Experience</a:t>
            </a:r>
            <a:r>
              <a:rPr lang="en-US" dirty="0"/>
              <a:t>: </a:t>
            </a:r>
            <a:r>
              <a:rPr lang="en-US" dirty="0" smtClean="0"/>
              <a:t/>
            </a:r>
            <a:br>
              <a:rPr lang="en-US" dirty="0" smtClean="0"/>
            </a:br>
            <a:r>
              <a:rPr lang="en-US" dirty="0" smtClean="0"/>
              <a:t>Lessons </a:t>
            </a:r>
            <a:r>
              <a:rPr lang="en-US" dirty="0"/>
              <a:t>for </a:t>
            </a:r>
            <a:r>
              <a:rPr lang="en-US" dirty="0" smtClean="0"/>
              <a:t>Viral Hepatitis Elimination  </a:t>
            </a:r>
            <a:br>
              <a:rPr lang="en-US" dirty="0" smtClean="0"/>
            </a:br>
            <a:r>
              <a:rPr lang="en-US" dirty="0"/>
              <a:t/>
            </a:r>
            <a:br>
              <a:rPr lang="en-US" dirty="0"/>
            </a:br>
            <a:endParaRPr lang="en-US" dirty="0">
              <a:latin typeface="Calibri" charset="0"/>
            </a:endParaRPr>
          </a:p>
        </p:txBody>
      </p:sp>
      <p:sp>
        <p:nvSpPr>
          <p:cNvPr id="2" name="Text Placeholder 1"/>
          <p:cNvSpPr>
            <a:spLocks noGrp="1"/>
          </p:cNvSpPr>
          <p:nvPr>
            <p:ph type="body" sz="quarter" idx="10"/>
          </p:nvPr>
        </p:nvSpPr>
        <p:spPr>
          <a:xfrm>
            <a:off x="384466" y="3355699"/>
            <a:ext cx="8231909" cy="755794"/>
          </a:xfrm>
        </p:spPr>
        <p:txBody>
          <a:bodyPr/>
          <a:lstStyle/>
          <a:p>
            <a:endParaRPr lang="en-US" sz="1050" b="1" dirty="0"/>
          </a:p>
          <a:p>
            <a:r>
              <a:rPr lang="en-US" sz="2800" b="1" dirty="0" smtClean="0"/>
              <a:t>John W Ward, MD</a:t>
            </a:r>
          </a:p>
          <a:p>
            <a:r>
              <a:rPr lang="en-US" sz="2000" dirty="0"/>
              <a:t>Senior Scientist, CDC </a:t>
            </a:r>
            <a:endParaRPr lang="en-US" sz="2000" dirty="0" smtClean="0"/>
          </a:p>
          <a:p>
            <a:r>
              <a:rPr lang="en-US" sz="2000" dirty="0" smtClean="0"/>
              <a:t>Program Director, Viral Hepatitis Elimination</a:t>
            </a:r>
          </a:p>
          <a:p>
            <a:r>
              <a:rPr lang="en-US" sz="2000" b="1" dirty="0" smtClean="0"/>
              <a:t>April 15, 2018</a:t>
            </a:r>
            <a:endParaRPr lang="en-US" sz="2000" b="1" dirty="0"/>
          </a:p>
        </p:txBody>
      </p:sp>
    </p:spTree>
    <p:extLst>
      <p:ext uri="{BB962C8B-B14F-4D97-AF65-F5344CB8AC3E}">
        <p14:creationId xmlns:p14="http://schemas.microsoft.com/office/powerpoint/2010/main" val="23253042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389" y="258618"/>
            <a:ext cx="8935156" cy="720437"/>
          </a:xfrm>
        </p:spPr>
        <p:txBody>
          <a:bodyPr/>
          <a:lstStyle/>
          <a:p>
            <a:r>
              <a:rPr lang="en-US" sz="2800" dirty="0" smtClean="0">
                <a:ln w="0"/>
                <a:solidFill>
                  <a:schemeClr val="tx2"/>
                </a:solidFill>
                <a:effectLst>
                  <a:outerShdw blurRad="38100" dist="25400" dir="5400000" algn="ctr" rotWithShape="0">
                    <a:srgbClr val="6E747A">
                      <a:alpha val="43000"/>
                    </a:srgbClr>
                  </a:outerShdw>
                </a:effectLst>
              </a:rPr>
              <a:t>Georgia HCV Elimination Program Partners </a:t>
            </a:r>
            <a:r>
              <a:rPr lang="en-US" sz="2800" dirty="0" smtClean="0">
                <a:ln w="0"/>
                <a:solidFill>
                  <a:schemeClr val="tx2"/>
                </a:solidFill>
                <a:effectLst>
                  <a:outerShdw blurRad="38100" dist="25400" dir="5400000" algn="ctr" rotWithShape="0">
                    <a:srgbClr val="6E747A">
                      <a:alpha val="43000"/>
                    </a:srgbClr>
                  </a:outerShdw>
                </a:effectLst>
              </a:rPr>
              <a:t>-2018</a:t>
            </a:r>
            <a:endParaRPr lang="en-US" sz="2800" dirty="0">
              <a:solidFill>
                <a:schemeClr val="tx2"/>
              </a:solidFill>
            </a:endParaRP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Content Placeholder 2"/>
          <p:cNvSpPr>
            <a:spLocks noGrp="1"/>
          </p:cNvSpPr>
          <p:nvPr>
            <p:ph idx="1"/>
          </p:nvPr>
        </p:nvSpPr>
        <p:spPr>
          <a:xfrm>
            <a:off x="1747962" y="803565"/>
            <a:ext cx="7292790" cy="5670770"/>
          </a:xfrm>
        </p:spPr>
        <p:txBody>
          <a:bodyPr>
            <a:normAutofit/>
          </a:bodyPr>
          <a:lstStyle/>
          <a:p>
            <a:pPr marL="0" indent="0">
              <a:lnSpc>
                <a:spcPct val="150000"/>
              </a:lnSpc>
              <a:buNone/>
            </a:pPr>
            <a:r>
              <a:rPr lang="en-US" dirty="0" smtClean="0">
                <a:solidFill>
                  <a:schemeClr val="accent5">
                    <a:lumMod val="50000"/>
                  </a:schemeClr>
                </a:solidFill>
              </a:rPr>
              <a:t>Ministry of </a:t>
            </a:r>
            <a:r>
              <a:rPr lang="en-US" dirty="0" err="1" smtClean="0">
                <a:solidFill>
                  <a:schemeClr val="accent5">
                    <a:lumMod val="50000"/>
                  </a:schemeClr>
                </a:solidFill>
              </a:rPr>
              <a:t>Labour</a:t>
            </a:r>
            <a:r>
              <a:rPr lang="en-US" dirty="0" smtClean="0">
                <a:solidFill>
                  <a:schemeClr val="accent5">
                    <a:lumMod val="50000"/>
                  </a:schemeClr>
                </a:solidFill>
              </a:rPr>
              <a:t>, Health and Social Affairs</a:t>
            </a:r>
          </a:p>
          <a:p>
            <a:pPr marL="0" indent="0">
              <a:lnSpc>
                <a:spcPct val="150000"/>
              </a:lnSpc>
              <a:buNone/>
            </a:pPr>
            <a:r>
              <a:rPr lang="en-US" dirty="0" smtClean="0">
                <a:solidFill>
                  <a:schemeClr val="accent5">
                    <a:lumMod val="50000"/>
                  </a:schemeClr>
                </a:solidFill>
              </a:rPr>
              <a:t>US Centers for Disease Control and Prevention (CDC)</a:t>
            </a:r>
          </a:p>
          <a:p>
            <a:pPr marL="0" indent="0">
              <a:lnSpc>
                <a:spcPct val="150000"/>
              </a:lnSpc>
              <a:buNone/>
            </a:pPr>
            <a:r>
              <a:rPr lang="en-US" dirty="0">
                <a:solidFill>
                  <a:schemeClr val="accent5">
                    <a:lumMod val="50000"/>
                  </a:schemeClr>
                </a:solidFill>
              </a:rPr>
              <a:t>Gilead Sciences, Inc</a:t>
            </a:r>
            <a:r>
              <a:rPr lang="en-US" dirty="0" smtClean="0">
                <a:solidFill>
                  <a:schemeClr val="accent5">
                    <a:lumMod val="50000"/>
                  </a:schemeClr>
                </a:solidFill>
              </a:rPr>
              <a:t>.- </a:t>
            </a:r>
            <a:r>
              <a:rPr lang="en-US" b="1" dirty="0" smtClean="0">
                <a:solidFill>
                  <a:schemeClr val="accent5">
                    <a:lumMod val="50000"/>
                  </a:schemeClr>
                </a:solidFill>
              </a:rPr>
              <a:t>drug donation  </a:t>
            </a:r>
            <a:endParaRPr lang="en-US" b="1" dirty="0" smtClean="0">
              <a:solidFill>
                <a:schemeClr val="accent5">
                  <a:lumMod val="50000"/>
                </a:schemeClr>
              </a:solidFill>
            </a:endParaRPr>
          </a:p>
          <a:p>
            <a:pPr marL="0" indent="0">
              <a:lnSpc>
                <a:spcPct val="150000"/>
              </a:lnSpc>
              <a:buNone/>
            </a:pPr>
            <a:r>
              <a:rPr lang="en-US" dirty="0" smtClean="0">
                <a:solidFill>
                  <a:schemeClr val="accent5">
                    <a:lumMod val="50000"/>
                  </a:schemeClr>
                </a:solidFill>
              </a:rPr>
              <a:t>Abbott Laboratories, BD International </a:t>
            </a:r>
            <a:endParaRPr lang="en-US" dirty="0" smtClean="0">
              <a:solidFill>
                <a:schemeClr val="accent5">
                  <a:lumMod val="50000"/>
                </a:schemeClr>
              </a:solidFill>
            </a:endParaRPr>
          </a:p>
          <a:p>
            <a:pPr marL="0" indent="0">
              <a:lnSpc>
                <a:spcPct val="150000"/>
              </a:lnSpc>
              <a:buNone/>
            </a:pPr>
            <a:r>
              <a:rPr lang="en-US" dirty="0" smtClean="0">
                <a:solidFill>
                  <a:schemeClr val="accent5">
                    <a:lumMod val="50000"/>
                  </a:schemeClr>
                </a:solidFill>
              </a:rPr>
              <a:t>WHO HQ, regions, country offices  </a:t>
            </a:r>
          </a:p>
          <a:p>
            <a:pPr marL="0" indent="0">
              <a:lnSpc>
                <a:spcPct val="150000"/>
              </a:lnSpc>
              <a:buNone/>
            </a:pPr>
            <a:r>
              <a:rPr lang="en-US" dirty="0" smtClean="0">
                <a:solidFill>
                  <a:schemeClr val="accent5">
                    <a:lumMod val="50000"/>
                  </a:schemeClr>
                </a:solidFill>
              </a:rPr>
              <a:t>ECHO</a:t>
            </a:r>
            <a:endParaRPr lang="en-US" dirty="0" smtClean="0">
              <a:solidFill>
                <a:schemeClr val="accent5">
                  <a:lumMod val="50000"/>
                </a:schemeClr>
              </a:solidFill>
            </a:endParaRPr>
          </a:p>
          <a:p>
            <a:pPr marL="0" indent="0">
              <a:lnSpc>
                <a:spcPct val="150000"/>
              </a:lnSpc>
              <a:buNone/>
            </a:pPr>
            <a:r>
              <a:rPr lang="en-US" dirty="0" smtClean="0">
                <a:solidFill>
                  <a:schemeClr val="accent5">
                    <a:lumMod val="50000"/>
                  </a:schemeClr>
                </a:solidFill>
              </a:rPr>
              <a:t>World Hepatitis Alliance</a:t>
            </a:r>
          </a:p>
          <a:p>
            <a:pPr marL="0" indent="0">
              <a:lnSpc>
                <a:spcPct val="150000"/>
              </a:lnSpc>
              <a:buNone/>
            </a:pPr>
            <a:r>
              <a:rPr lang="en-US" dirty="0" err="1" smtClean="0">
                <a:solidFill>
                  <a:schemeClr val="accent5">
                    <a:lumMod val="50000"/>
                  </a:schemeClr>
                </a:solidFill>
              </a:rPr>
              <a:t>NOhep</a:t>
            </a:r>
            <a:r>
              <a:rPr lang="en-US" dirty="0" smtClean="0">
                <a:solidFill>
                  <a:schemeClr val="accent5">
                    <a:lumMod val="50000"/>
                  </a:schemeClr>
                </a:solidFill>
              </a:rPr>
              <a:t> movement</a:t>
            </a:r>
          </a:p>
          <a:p>
            <a:pPr marL="0" indent="0">
              <a:lnSpc>
                <a:spcPct val="150000"/>
              </a:lnSpc>
              <a:buNone/>
            </a:pPr>
            <a:r>
              <a:rPr lang="en-US" dirty="0">
                <a:solidFill>
                  <a:schemeClr val="accent5">
                    <a:lumMod val="50000"/>
                  </a:schemeClr>
                </a:solidFill>
              </a:rPr>
              <a:t>National Center for Disease Control and Public </a:t>
            </a:r>
            <a:r>
              <a:rPr lang="en-US" dirty="0" smtClean="0">
                <a:solidFill>
                  <a:schemeClr val="accent5">
                    <a:lumMod val="50000"/>
                  </a:schemeClr>
                </a:solidFill>
              </a:rPr>
              <a:t>Health</a:t>
            </a:r>
            <a:endParaRPr lang="en-US" dirty="0">
              <a:solidFill>
                <a:schemeClr val="accent5">
                  <a:lumMod val="50000"/>
                </a:schemeClr>
              </a:solidFill>
            </a:endParaRPr>
          </a:p>
        </p:txBody>
      </p:sp>
      <p:grpSp>
        <p:nvGrpSpPr>
          <p:cNvPr id="5" name="Group 4"/>
          <p:cNvGrpSpPr/>
          <p:nvPr/>
        </p:nvGrpSpPr>
        <p:grpSpPr>
          <a:xfrm>
            <a:off x="-1" y="979055"/>
            <a:ext cx="1747963" cy="5022695"/>
            <a:chOff x="79652" y="1667933"/>
            <a:chExt cx="1747963" cy="4758689"/>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652" y="3754863"/>
              <a:ext cx="1747963" cy="503329"/>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069" y="2167944"/>
              <a:ext cx="967722" cy="525934"/>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9906" y="1667933"/>
              <a:ext cx="1124048" cy="562023"/>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8867" y="5825984"/>
              <a:ext cx="808780" cy="600638"/>
            </a:xfrm>
            <a:prstGeom prst="rect">
              <a:avLst/>
            </a:prstGeom>
          </p:spPr>
        </p:pic>
        <p:pic>
          <p:nvPicPr>
            <p:cNvPr id="12" name="Picture 2" descr="https://upload.wikimedia.org/wikipedia/en/thumb/5/56/Gilead_Sciences_Logo.svg/1280px-Gilead_Sciences_Logo.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8122" y="2742578"/>
              <a:ext cx="960126" cy="26928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http://heartlandtrc.org/wp-content/uploads/2016/04/EHC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8068" y="4579654"/>
              <a:ext cx="901843" cy="42153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worldhepatitisday.org/sites/default/files/campaign_materials/nohep.logo_squar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9342" y="5287678"/>
              <a:ext cx="760570" cy="53830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431746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E80A222-27A2-499A-9E2A-14884A5A6E9E}" type="slidenum">
              <a:rPr lang="en-US" smtClean="0"/>
              <a:pPr/>
              <a:t>11</a:t>
            </a:fld>
            <a:endParaRPr lang="en-US"/>
          </a:p>
        </p:txBody>
      </p:sp>
      <p:cxnSp>
        <p:nvCxnSpPr>
          <p:cNvPr id="6" name="Straight Connector 5"/>
          <p:cNvCxnSpPr/>
          <p:nvPr/>
        </p:nvCxnSpPr>
        <p:spPr>
          <a:xfrm>
            <a:off x="4436993" y="940320"/>
            <a:ext cx="0" cy="838844"/>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3385476" y="1824545"/>
            <a:ext cx="2103032" cy="40862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b="1" dirty="0" smtClean="0">
                <a:solidFill>
                  <a:schemeClr val="bg1"/>
                </a:solidFill>
              </a:rPr>
              <a:t>State Committee</a:t>
            </a:r>
            <a:endParaRPr lang="ka-GE" b="1" dirty="0">
              <a:solidFill>
                <a:schemeClr val="bg1"/>
              </a:solidFill>
            </a:endParaRPr>
          </a:p>
        </p:txBody>
      </p:sp>
      <p:sp>
        <p:nvSpPr>
          <p:cNvPr id="9" name="TextBox 8"/>
          <p:cNvSpPr txBox="1"/>
          <p:nvPr/>
        </p:nvSpPr>
        <p:spPr>
          <a:xfrm>
            <a:off x="2624667" y="2645909"/>
            <a:ext cx="1169896" cy="578882"/>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400" dirty="0" smtClean="0">
                <a:solidFill>
                  <a:schemeClr val="tx2"/>
                </a:solidFill>
              </a:rPr>
              <a:t>Clinical Committee</a:t>
            </a:r>
            <a:endParaRPr lang="ka-GE" sz="1400" dirty="0">
              <a:solidFill>
                <a:schemeClr val="tx2"/>
              </a:solidFill>
            </a:endParaRPr>
          </a:p>
        </p:txBody>
      </p:sp>
      <p:sp>
        <p:nvSpPr>
          <p:cNvPr id="10" name="TextBox 9"/>
          <p:cNvSpPr txBox="1"/>
          <p:nvPr/>
        </p:nvSpPr>
        <p:spPr>
          <a:xfrm>
            <a:off x="5126808" y="2651990"/>
            <a:ext cx="1203462" cy="578882"/>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400" dirty="0" smtClean="0">
                <a:solidFill>
                  <a:schemeClr val="tx2"/>
                </a:solidFill>
              </a:rPr>
              <a:t>Scientific Committee</a:t>
            </a:r>
            <a:endParaRPr lang="ka-GE" sz="1400" dirty="0">
              <a:solidFill>
                <a:schemeClr val="tx2"/>
              </a:solidFill>
            </a:endParaRPr>
          </a:p>
        </p:txBody>
      </p:sp>
      <p:sp>
        <p:nvSpPr>
          <p:cNvPr id="11" name="TextBox 10"/>
          <p:cNvSpPr txBox="1"/>
          <p:nvPr/>
        </p:nvSpPr>
        <p:spPr>
          <a:xfrm>
            <a:off x="112252" y="4100482"/>
            <a:ext cx="4008472" cy="715089"/>
          </a:xfrm>
          <a:prstGeom prst="flowChartAlternateProcess">
            <a:avLst/>
          </a:prstGeom>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b="1" dirty="0" smtClean="0">
                <a:solidFill>
                  <a:schemeClr val="bg1"/>
                </a:solidFill>
              </a:rPr>
              <a:t>National Center for Disease Control and Public Health</a:t>
            </a:r>
            <a:endParaRPr lang="ka-GE" b="1" dirty="0">
              <a:solidFill>
                <a:schemeClr val="bg1"/>
              </a:solidFill>
            </a:endParaRPr>
          </a:p>
        </p:txBody>
      </p:sp>
      <p:grpSp>
        <p:nvGrpSpPr>
          <p:cNvPr id="13" name="Group 12"/>
          <p:cNvGrpSpPr/>
          <p:nvPr/>
        </p:nvGrpSpPr>
        <p:grpSpPr>
          <a:xfrm>
            <a:off x="4876800" y="4699349"/>
            <a:ext cx="4097867" cy="1312079"/>
            <a:chOff x="7545987" y="4093950"/>
            <a:chExt cx="4097867" cy="1312079"/>
          </a:xfrm>
        </p:grpSpPr>
        <p:sp>
          <p:nvSpPr>
            <p:cNvPr id="14" name="TextBox 13"/>
            <p:cNvSpPr txBox="1"/>
            <p:nvPr/>
          </p:nvSpPr>
          <p:spPr>
            <a:xfrm>
              <a:off x="7545987" y="4588784"/>
              <a:ext cx="1889520" cy="817245"/>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400" dirty="0" smtClean="0"/>
                <a:t>Hepatitis </a:t>
              </a:r>
              <a:r>
                <a:rPr lang="en-US" sz="1400" dirty="0" err="1" smtClean="0"/>
                <a:t>Managament</a:t>
              </a:r>
              <a:r>
                <a:rPr lang="en-US" sz="1400" dirty="0" smtClean="0"/>
                <a:t> Center - Tbilisi</a:t>
              </a:r>
              <a:endParaRPr lang="ka-GE" sz="1400" dirty="0"/>
            </a:p>
          </p:txBody>
        </p:sp>
        <p:sp>
          <p:nvSpPr>
            <p:cNvPr id="15" name="TextBox 14"/>
            <p:cNvSpPr txBox="1"/>
            <p:nvPr/>
          </p:nvSpPr>
          <p:spPr>
            <a:xfrm>
              <a:off x="9773438" y="4588784"/>
              <a:ext cx="1870416" cy="817245"/>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400" dirty="0" smtClean="0"/>
                <a:t>Hepatitis </a:t>
              </a:r>
              <a:r>
                <a:rPr lang="en-US" sz="1400" dirty="0" err="1" smtClean="0"/>
                <a:t>Managament</a:t>
              </a:r>
              <a:r>
                <a:rPr lang="en-US" sz="1400" dirty="0" smtClean="0"/>
                <a:t> Center - </a:t>
              </a:r>
              <a:r>
                <a:rPr lang="en-US" sz="1400" dirty="0" err="1" smtClean="0"/>
                <a:t>Zugdidi</a:t>
              </a:r>
              <a:endParaRPr lang="ka-GE" sz="1400" dirty="0"/>
            </a:p>
          </p:txBody>
        </p:sp>
        <p:cxnSp>
          <p:nvCxnSpPr>
            <p:cNvPr id="16" name="Elbow Connector 15"/>
            <p:cNvCxnSpPr/>
            <p:nvPr/>
          </p:nvCxnSpPr>
          <p:spPr>
            <a:xfrm rot="10800000" flipV="1">
              <a:off x="8277224" y="4093950"/>
              <a:ext cx="1236922" cy="494833"/>
            </a:xfrm>
            <a:prstGeom prst="bentConnector2">
              <a:avLst/>
            </a:prstGeom>
            <a:ln/>
          </p:spPr>
          <p:style>
            <a:lnRef idx="1">
              <a:schemeClr val="accent1"/>
            </a:lnRef>
            <a:fillRef idx="2">
              <a:schemeClr val="accent1"/>
            </a:fillRef>
            <a:effectRef idx="1">
              <a:schemeClr val="accent1"/>
            </a:effectRef>
            <a:fontRef idx="minor">
              <a:schemeClr val="dk1"/>
            </a:fontRef>
          </p:style>
        </p:cxnSp>
        <p:cxnSp>
          <p:nvCxnSpPr>
            <p:cNvPr id="17" name="Elbow Connector 16"/>
            <p:cNvCxnSpPr/>
            <p:nvPr/>
          </p:nvCxnSpPr>
          <p:spPr>
            <a:xfrm>
              <a:off x="9514144" y="4093950"/>
              <a:ext cx="1421344" cy="494834"/>
            </a:xfrm>
            <a:prstGeom prst="bentConnector2">
              <a:avLst/>
            </a:prstGeom>
            <a:ln/>
          </p:spPr>
          <p:style>
            <a:lnRef idx="1">
              <a:schemeClr val="accent1"/>
            </a:lnRef>
            <a:fillRef idx="2">
              <a:schemeClr val="accent1"/>
            </a:fillRef>
            <a:effectRef idx="1">
              <a:schemeClr val="accent1"/>
            </a:effectRef>
            <a:fontRef idx="minor">
              <a:schemeClr val="dk1"/>
            </a:fontRef>
          </p:style>
        </p:cxnSp>
      </p:grpSp>
      <p:sp>
        <p:nvSpPr>
          <p:cNvPr id="18" name="Flowchart: Alternate Process 17"/>
          <p:cNvSpPr/>
          <p:nvPr/>
        </p:nvSpPr>
        <p:spPr>
          <a:xfrm>
            <a:off x="210488" y="4991490"/>
            <a:ext cx="3543300" cy="514350"/>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Screening providers - 602</a:t>
            </a:r>
            <a:endParaRPr lang="ka-GE" dirty="0"/>
          </a:p>
        </p:txBody>
      </p:sp>
      <p:sp>
        <p:nvSpPr>
          <p:cNvPr id="19" name="Flowchart: Alternate Process 18"/>
          <p:cNvSpPr/>
          <p:nvPr/>
        </p:nvSpPr>
        <p:spPr>
          <a:xfrm>
            <a:off x="210488" y="5661406"/>
            <a:ext cx="3543300" cy="514350"/>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Healthcare providers - 32</a:t>
            </a:r>
            <a:endParaRPr lang="ka-GE" dirty="0"/>
          </a:p>
        </p:txBody>
      </p:sp>
      <p:cxnSp>
        <p:nvCxnSpPr>
          <p:cNvPr id="20" name="Curved Connector 19"/>
          <p:cNvCxnSpPr>
            <a:endCxn id="11" idx="0"/>
          </p:cNvCxnSpPr>
          <p:nvPr/>
        </p:nvCxnSpPr>
        <p:spPr>
          <a:xfrm rot="5400000">
            <a:off x="1700605" y="1351329"/>
            <a:ext cx="3165037" cy="2333269"/>
          </a:xfrm>
          <a:prstGeom prst="curvedConnector3">
            <a:avLst>
              <a:gd name="adj1" fmla="val 51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Curved Connector 20"/>
          <p:cNvCxnSpPr>
            <a:endCxn id="12" idx="0"/>
          </p:cNvCxnSpPr>
          <p:nvPr/>
        </p:nvCxnSpPr>
        <p:spPr>
          <a:xfrm rot="16200000" flipH="1">
            <a:off x="4010381" y="1362055"/>
            <a:ext cx="3355282" cy="2502060"/>
          </a:xfrm>
          <a:prstGeom prst="curvedConnector3">
            <a:avLst>
              <a:gd name="adj1" fmla="val 37"/>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Curved Connector 21"/>
          <p:cNvCxnSpPr/>
          <p:nvPr/>
        </p:nvCxnSpPr>
        <p:spPr>
          <a:xfrm rot="16200000" flipH="1">
            <a:off x="4889935" y="1793264"/>
            <a:ext cx="371414" cy="1284780"/>
          </a:xfrm>
          <a:prstGeom prst="curvedConnector3">
            <a:avLst>
              <a:gd name="adj1" fmla="val -162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Curved Connector 22"/>
          <p:cNvCxnSpPr/>
          <p:nvPr/>
        </p:nvCxnSpPr>
        <p:spPr>
          <a:xfrm rot="5400000">
            <a:off x="3608895" y="1793264"/>
            <a:ext cx="371414" cy="1284780"/>
          </a:xfrm>
          <a:prstGeom prst="curvedConnector3">
            <a:avLst>
              <a:gd name="adj1" fmla="val -687"/>
            </a:avLst>
          </a:prstGeom>
          <a:ln>
            <a:tailEnd type="triangle"/>
          </a:ln>
        </p:spPr>
        <p:style>
          <a:lnRef idx="2">
            <a:schemeClr val="accent1"/>
          </a:lnRef>
          <a:fillRef idx="0">
            <a:schemeClr val="accent1"/>
          </a:fillRef>
          <a:effectRef idx="1">
            <a:schemeClr val="accent1"/>
          </a:effectRef>
          <a:fontRef idx="minor">
            <a:schemeClr val="tx1"/>
          </a:fontRef>
        </p:style>
      </p:cxnSp>
      <p:sp>
        <p:nvSpPr>
          <p:cNvPr id="7" name="Title 1"/>
          <p:cNvSpPr txBox="1">
            <a:spLocks/>
          </p:cNvSpPr>
          <p:nvPr/>
        </p:nvSpPr>
        <p:spPr>
          <a:xfrm>
            <a:off x="1248767" y="315977"/>
            <a:ext cx="6401982" cy="769008"/>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b" anchorCtr="0">
            <a:normAutofit fontScale="97500"/>
          </a:bodyPr>
          <a:lstStyle>
            <a:lvl1pPr algn="l" defTabSz="914400" rtl="0" eaLnBrk="1" latinLnBrk="0" hangingPunct="1">
              <a:spcBef>
                <a:spcPct val="0"/>
              </a:spcBef>
              <a:buNone/>
              <a:defRPr sz="3200" b="1" kern="1200">
                <a:solidFill>
                  <a:schemeClr val="tx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2000" dirty="0" smtClean="0">
                <a:ln w="0"/>
                <a:solidFill>
                  <a:schemeClr val="tx2"/>
                </a:solidFill>
                <a:effectLst>
                  <a:outerShdw blurRad="38100" dist="25400" dir="5400000" algn="ctr" rotWithShape="0">
                    <a:srgbClr val="6E747A">
                      <a:alpha val="43000"/>
                    </a:srgbClr>
                  </a:outerShdw>
                </a:effectLst>
              </a:rPr>
              <a:t>HCV Elimination Program Management</a:t>
            </a:r>
            <a:r>
              <a:rPr lang="en-US" sz="2000" dirty="0" smtClean="0"/>
              <a:t/>
            </a:r>
            <a:br>
              <a:rPr lang="en-US" sz="2000" dirty="0" smtClean="0"/>
            </a:br>
            <a:r>
              <a:rPr lang="en-US" sz="1600" dirty="0" smtClean="0">
                <a:solidFill>
                  <a:schemeClr val="accent2">
                    <a:lumMod val="75000"/>
                  </a:schemeClr>
                </a:solidFill>
              </a:rPr>
              <a:t>Ministry of </a:t>
            </a:r>
            <a:r>
              <a:rPr lang="en-US" sz="1600" dirty="0" err="1" smtClean="0">
                <a:solidFill>
                  <a:schemeClr val="accent2">
                    <a:lumMod val="75000"/>
                  </a:schemeClr>
                </a:solidFill>
              </a:rPr>
              <a:t>Labour</a:t>
            </a:r>
            <a:r>
              <a:rPr lang="en-US" sz="1600" dirty="0" smtClean="0">
                <a:solidFill>
                  <a:schemeClr val="accent2">
                    <a:lumMod val="75000"/>
                  </a:schemeClr>
                </a:solidFill>
              </a:rPr>
              <a:t>, Health and Social Affairs of Georgia</a:t>
            </a:r>
            <a:endParaRPr lang="ka-GE" sz="2000" dirty="0">
              <a:solidFill>
                <a:schemeClr val="accent2">
                  <a:lumMod val="75000"/>
                </a:schemeClr>
              </a:solidFill>
            </a:endParaRPr>
          </a:p>
        </p:txBody>
      </p:sp>
      <p:sp>
        <p:nvSpPr>
          <p:cNvPr id="12" name="TextBox 11"/>
          <p:cNvSpPr txBox="1"/>
          <p:nvPr/>
        </p:nvSpPr>
        <p:spPr>
          <a:xfrm>
            <a:off x="5442840" y="4290726"/>
            <a:ext cx="2992424" cy="408623"/>
          </a:xfrm>
          <a:prstGeom prst="flowChartAlternateProcess">
            <a:avLst/>
          </a:prstGeom>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b="1" dirty="0" smtClean="0">
                <a:solidFill>
                  <a:schemeClr val="bg1"/>
                </a:solidFill>
              </a:rPr>
              <a:t>Social Service Agency</a:t>
            </a:r>
            <a:endParaRPr lang="ka-GE" b="1" dirty="0">
              <a:solidFill>
                <a:schemeClr val="bg1"/>
              </a:solidFill>
            </a:endParaRPr>
          </a:p>
        </p:txBody>
      </p:sp>
      <p:sp>
        <p:nvSpPr>
          <p:cNvPr id="2" name="TextBox 1"/>
          <p:cNvSpPr txBox="1"/>
          <p:nvPr/>
        </p:nvSpPr>
        <p:spPr>
          <a:xfrm>
            <a:off x="1597892" y="6400800"/>
            <a:ext cx="3844948" cy="276999"/>
          </a:xfrm>
          <a:prstGeom prst="rect">
            <a:avLst/>
          </a:prstGeom>
          <a:noFill/>
        </p:spPr>
        <p:txBody>
          <a:bodyPr wrap="square" rtlCol="0">
            <a:spAutoFit/>
          </a:bodyPr>
          <a:lstStyle/>
          <a:p>
            <a:r>
              <a:rPr lang="en-US" sz="1200" dirty="0" err="1" smtClean="0">
                <a:solidFill>
                  <a:schemeClr val="bg1"/>
                </a:solidFill>
              </a:rPr>
              <a:t>Dowdle</a:t>
            </a:r>
            <a:r>
              <a:rPr lang="en-US" sz="1200" dirty="0" smtClean="0">
                <a:solidFill>
                  <a:schemeClr val="bg1"/>
                </a:solidFill>
              </a:rPr>
              <a:t>, W, Vaccine 2011 </a:t>
            </a:r>
            <a:endParaRPr lang="en-US" sz="1200" dirty="0">
              <a:solidFill>
                <a:schemeClr val="bg1"/>
              </a:solidFill>
            </a:endParaRPr>
          </a:p>
        </p:txBody>
      </p:sp>
      <p:sp>
        <p:nvSpPr>
          <p:cNvPr id="3" name="TextBox 2"/>
          <p:cNvSpPr txBox="1"/>
          <p:nvPr/>
        </p:nvSpPr>
        <p:spPr>
          <a:xfrm>
            <a:off x="4766026" y="1255233"/>
            <a:ext cx="4208641" cy="369332"/>
          </a:xfrm>
          <a:prstGeom prst="rect">
            <a:avLst/>
          </a:prstGeom>
          <a:noFill/>
        </p:spPr>
        <p:txBody>
          <a:bodyPr wrap="square" rtlCol="0">
            <a:spAutoFit/>
          </a:bodyPr>
          <a:lstStyle/>
          <a:p>
            <a:r>
              <a:rPr lang="en-US" i="1" dirty="0" smtClean="0">
                <a:solidFill>
                  <a:srgbClr val="00B050"/>
                </a:solidFill>
              </a:rPr>
              <a:t>Need dedicated focal point  </a:t>
            </a:r>
            <a:endParaRPr lang="en-US" i="1" dirty="0">
              <a:solidFill>
                <a:srgbClr val="00B050"/>
              </a:solidFill>
            </a:endParaRPr>
          </a:p>
        </p:txBody>
      </p:sp>
      <p:sp>
        <p:nvSpPr>
          <p:cNvPr id="5" name="5-Point Star 4"/>
          <p:cNvSpPr/>
          <p:nvPr/>
        </p:nvSpPr>
        <p:spPr>
          <a:xfrm>
            <a:off x="4180076" y="1242064"/>
            <a:ext cx="521027" cy="425401"/>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35909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6764" y="263236"/>
            <a:ext cx="7680038" cy="903581"/>
          </a:xfrm>
        </p:spPr>
        <p:txBody>
          <a:bodyPr>
            <a:noAutofit/>
          </a:bodyPr>
          <a:lstStyle/>
          <a:p>
            <a:r>
              <a:rPr lang="en-US" sz="3600" dirty="0" smtClean="0">
                <a:solidFill>
                  <a:schemeClr val="accent3"/>
                </a:solidFill>
              </a:rPr>
              <a:t> </a:t>
            </a:r>
            <a:r>
              <a:rPr lang="en-US" sz="2800" dirty="0" smtClean="0">
                <a:solidFill>
                  <a:schemeClr val="tx2"/>
                </a:solidFill>
              </a:rPr>
              <a:t>Improvements in </a:t>
            </a:r>
            <a:r>
              <a:rPr lang="en-US" sz="2800" dirty="0" smtClean="0">
                <a:solidFill>
                  <a:schemeClr val="tx2"/>
                </a:solidFill>
              </a:rPr>
              <a:t>Clinical </a:t>
            </a:r>
            <a:r>
              <a:rPr lang="en-US" sz="2800" dirty="0" smtClean="0">
                <a:solidFill>
                  <a:schemeClr val="tx2"/>
                </a:solidFill>
              </a:rPr>
              <a:t>Care </a:t>
            </a:r>
            <a:r>
              <a:rPr lang="en-US" sz="2800" dirty="0" smtClean="0">
                <a:solidFill>
                  <a:schemeClr val="tx2"/>
                </a:solidFill>
              </a:rPr>
              <a:t>System </a:t>
            </a:r>
            <a:endParaRPr lang="en-US" sz="2800" dirty="0">
              <a:solidFill>
                <a:schemeClr val="tx2"/>
              </a:solidFill>
            </a:endParaRPr>
          </a:p>
        </p:txBody>
      </p:sp>
      <p:sp>
        <p:nvSpPr>
          <p:cNvPr id="3" name="Content Placeholder 2"/>
          <p:cNvSpPr>
            <a:spLocks noGrp="1"/>
          </p:cNvSpPr>
          <p:nvPr>
            <p:ph idx="1"/>
          </p:nvPr>
        </p:nvSpPr>
        <p:spPr>
          <a:xfrm>
            <a:off x="129309" y="1219201"/>
            <a:ext cx="6991927" cy="5334000"/>
          </a:xfrm>
        </p:spPr>
        <p:txBody>
          <a:bodyPr>
            <a:normAutofit/>
          </a:bodyPr>
          <a:lstStyle/>
          <a:p>
            <a:pPr>
              <a:lnSpc>
                <a:spcPct val="110000"/>
              </a:lnSpc>
              <a:buFont typeface="Wingdings" panose="05000000000000000000" pitchFamily="2" charset="2"/>
              <a:buChar char="Ø"/>
            </a:pPr>
            <a:r>
              <a:rPr lang="en-US" sz="2000" dirty="0" smtClean="0"/>
              <a:t>Clinical training – Project ECHO </a:t>
            </a:r>
          </a:p>
          <a:p>
            <a:pPr>
              <a:lnSpc>
                <a:spcPct val="110000"/>
              </a:lnSpc>
              <a:buFont typeface="Wingdings" panose="05000000000000000000" pitchFamily="2" charset="2"/>
              <a:buChar char="Ø"/>
            </a:pPr>
            <a:endParaRPr lang="en-US" sz="2000" dirty="0" smtClean="0"/>
          </a:p>
          <a:p>
            <a:pPr>
              <a:lnSpc>
                <a:spcPct val="110000"/>
              </a:lnSpc>
              <a:buFont typeface="Wingdings" panose="05000000000000000000" pitchFamily="2" charset="2"/>
              <a:buChar char="Ø"/>
            </a:pPr>
            <a:r>
              <a:rPr lang="en-US" sz="2000" dirty="0" smtClean="0"/>
              <a:t>Referral networks</a:t>
            </a:r>
          </a:p>
          <a:p>
            <a:pPr>
              <a:lnSpc>
                <a:spcPct val="110000"/>
              </a:lnSpc>
              <a:buFont typeface="Wingdings" panose="05000000000000000000" pitchFamily="2" charset="2"/>
              <a:buChar char="Ø"/>
            </a:pPr>
            <a:endParaRPr lang="en-US" sz="2000" dirty="0" smtClean="0"/>
          </a:p>
          <a:p>
            <a:pPr>
              <a:lnSpc>
                <a:spcPct val="110000"/>
              </a:lnSpc>
              <a:buFont typeface="Wingdings" panose="05000000000000000000" pitchFamily="2" charset="2"/>
              <a:buChar char="Ø"/>
            </a:pPr>
            <a:r>
              <a:rPr lang="en-US" sz="2000" dirty="0" smtClean="0"/>
              <a:t>Diagnostic laboratory quality assurance program </a:t>
            </a:r>
          </a:p>
          <a:p>
            <a:pPr>
              <a:lnSpc>
                <a:spcPct val="110000"/>
              </a:lnSpc>
              <a:buFont typeface="Wingdings" panose="05000000000000000000" pitchFamily="2" charset="2"/>
              <a:buChar char="Ø"/>
            </a:pPr>
            <a:endParaRPr lang="en-US" sz="2000" dirty="0" smtClean="0"/>
          </a:p>
          <a:p>
            <a:pPr>
              <a:lnSpc>
                <a:spcPct val="110000"/>
              </a:lnSpc>
              <a:buFont typeface="Wingdings" panose="05000000000000000000" pitchFamily="2" charset="2"/>
              <a:buChar char="Ø"/>
            </a:pPr>
            <a:r>
              <a:rPr lang="en-US" sz="2000" dirty="0" smtClean="0"/>
              <a:t>Blood donor recruitment and screening </a:t>
            </a:r>
          </a:p>
          <a:p>
            <a:pPr>
              <a:lnSpc>
                <a:spcPct val="110000"/>
              </a:lnSpc>
              <a:buFont typeface="Wingdings" panose="05000000000000000000" pitchFamily="2" charset="2"/>
              <a:buChar char="Ø"/>
            </a:pPr>
            <a:endParaRPr lang="en-US" sz="2000" dirty="0" smtClean="0"/>
          </a:p>
          <a:p>
            <a:pPr>
              <a:lnSpc>
                <a:spcPct val="110000"/>
              </a:lnSpc>
              <a:buFont typeface="Wingdings" panose="05000000000000000000" pitchFamily="2" charset="2"/>
              <a:buChar char="Ø"/>
            </a:pPr>
            <a:r>
              <a:rPr lang="en-US" sz="2000" dirty="0" smtClean="0"/>
              <a:t>Infection control action plan  </a:t>
            </a:r>
          </a:p>
          <a:p>
            <a:pPr lvl="1">
              <a:lnSpc>
                <a:spcPct val="110000"/>
              </a:lnSpc>
              <a:buFont typeface="Arial" panose="020B0604020202020204" pitchFamily="34" charset="0"/>
              <a:buChar char="•"/>
            </a:pPr>
            <a:r>
              <a:rPr lang="en-US" sz="2000" dirty="0" smtClean="0"/>
              <a:t>Provider guidelines and training - e.g., dentistry </a:t>
            </a:r>
          </a:p>
          <a:p>
            <a:pPr lvl="1">
              <a:lnSpc>
                <a:spcPct val="110000"/>
              </a:lnSpc>
              <a:buFont typeface="Arial" panose="020B0604020202020204" pitchFamily="34" charset="0"/>
              <a:buChar char="•"/>
            </a:pPr>
            <a:r>
              <a:rPr lang="en-US" sz="2000" dirty="0" smtClean="0"/>
              <a:t>Facility-based program development and assessment   </a:t>
            </a:r>
          </a:p>
          <a:p>
            <a:pPr>
              <a:lnSpc>
                <a:spcPct val="120000"/>
              </a:lnSpc>
              <a:buFont typeface="Arial" panose="020B0604020202020204" pitchFamily="34" charset="0"/>
              <a:buChar char="•"/>
            </a:pPr>
            <a:endParaRPr lang="en-US" sz="2300" dirty="0" smtClean="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80A222-27A2-499A-9E2A-14884A5A6E9E}" type="slidenum">
              <a:rPr kumimoji="0" lang="en-US" sz="105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07152" y="1468583"/>
            <a:ext cx="1885865" cy="19304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7152" y="3648366"/>
            <a:ext cx="1885865" cy="1948870"/>
          </a:xfrm>
          <a:prstGeom prst="rect">
            <a:avLst/>
          </a:prstGeom>
        </p:spPr>
      </p:pic>
    </p:spTree>
    <p:extLst>
      <p:ext uri="{BB962C8B-B14F-4D97-AF65-F5344CB8AC3E}">
        <p14:creationId xmlns:p14="http://schemas.microsoft.com/office/powerpoint/2010/main" val="42876045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37578"/>
            <a:ext cx="7467602" cy="829239"/>
          </a:xfrm>
        </p:spPr>
        <p:txBody>
          <a:bodyPr>
            <a:noAutofit/>
          </a:bodyPr>
          <a:lstStyle/>
          <a:p>
            <a:r>
              <a:rPr lang="en-US" sz="3600" dirty="0" smtClean="0">
                <a:solidFill>
                  <a:schemeClr val="accent3"/>
                </a:solidFill>
              </a:rPr>
              <a:t> </a:t>
            </a:r>
            <a:r>
              <a:rPr lang="en-US" sz="2800" dirty="0" smtClean="0">
                <a:solidFill>
                  <a:schemeClr val="tx2"/>
                </a:solidFill>
              </a:rPr>
              <a:t>Improvements in </a:t>
            </a:r>
            <a:r>
              <a:rPr lang="en-US" sz="2800" dirty="0" smtClean="0">
                <a:solidFill>
                  <a:schemeClr val="tx2"/>
                </a:solidFill>
              </a:rPr>
              <a:t>Public </a:t>
            </a:r>
            <a:r>
              <a:rPr lang="en-US" sz="2800" dirty="0" smtClean="0">
                <a:solidFill>
                  <a:schemeClr val="tx2"/>
                </a:solidFill>
              </a:rPr>
              <a:t>Health System  </a:t>
            </a:r>
            <a:endParaRPr lang="en-US" sz="2800" dirty="0">
              <a:solidFill>
                <a:schemeClr val="tx2"/>
              </a:solidFill>
            </a:endParaRPr>
          </a:p>
        </p:txBody>
      </p:sp>
      <p:sp>
        <p:nvSpPr>
          <p:cNvPr id="3" name="Content Placeholder 2"/>
          <p:cNvSpPr>
            <a:spLocks noGrp="1"/>
          </p:cNvSpPr>
          <p:nvPr>
            <p:ph idx="1"/>
          </p:nvPr>
        </p:nvSpPr>
        <p:spPr>
          <a:xfrm>
            <a:off x="130630" y="1219201"/>
            <a:ext cx="5697515" cy="4590472"/>
          </a:xfrm>
        </p:spPr>
        <p:txBody>
          <a:bodyPr>
            <a:normAutofit/>
          </a:bodyPr>
          <a:lstStyle/>
          <a:p>
            <a:pPr>
              <a:lnSpc>
                <a:spcPct val="110000"/>
              </a:lnSpc>
            </a:pPr>
            <a:r>
              <a:rPr lang="en-US" sz="2400" dirty="0" smtClean="0"/>
              <a:t>Staff training for HCV prevention </a:t>
            </a:r>
          </a:p>
          <a:p>
            <a:pPr marL="0" indent="0">
              <a:lnSpc>
                <a:spcPct val="110000"/>
              </a:lnSpc>
              <a:buNone/>
            </a:pPr>
            <a:r>
              <a:rPr lang="en-US" sz="2400" dirty="0"/>
              <a:t> </a:t>
            </a:r>
            <a:r>
              <a:rPr lang="en-US" sz="2400" dirty="0" smtClean="0"/>
              <a:t>   and elimination </a:t>
            </a:r>
          </a:p>
          <a:p>
            <a:pPr>
              <a:lnSpc>
                <a:spcPct val="110000"/>
              </a:lnSpc>
            </a:pPr>
            <a:endParaRPr lang="en-US" sz="2400" dirty="0" smtClean="0"/>
          </a:p>
          <a:p>
            <a:pPr>
              <a:lnSpc>
                <a:spcPct val="110000"/>
              </a:lnSpc>
            </a:pPr>
            <a:endParaRPr lang="en-US" sz="2400" dirty="0"/>
          </a:p>
          <a:p>
            <a:pPr>
              <a:lnSpc>
                <a:spcPct val="110000"/>
              </a:lnSpc>
            </a:pPr>
            <a:r>
              <a:rPr lang="en-US" sz="2400" dirty="0" smtClean="0"/>
              <a:t>Enhance HCV surveillance and  infrastructure</a:t>
            </a:r>
            <a:r>
              <a:rPr lang="en-US" sz="2000" dirty="0" smtClean="0"/>
              <a:t> </a:t>
            </a:r>
          </a:p>
          <a:p>
            <a:pPr>
              <a:lnSpc>
                <a:spcPct val="110000"/>
              </a:lnSpc>
            </a:pPr>
            <a:endParaRPr lang="en-US" sz="2400" dirty="0" smtClean="0"/>
          </a:p>
          <a:p>
            <a:pPr>
              <a:lnSpc>
                <a:spcPct val="110000"/>
              </a:lnSpc>
            </a:pPr>
            <a:r>
              <a:rPr lang="en-US" sz="2400" dirty="0" smtClean="0"/>
              <a:t>Improvements in information technology </a:t>
            </a:r>
            <a:r>
              <a:rPr lang="en-US" sz="1600" dirty="0" smtClean="0"/>
              <a:t>  </a:t>
            </a:r>
          </a:p>
          <a:p>
            <a:pPr>
              <a:lnSpc>
                <a:spcPct val="120000"/>
              </a:lnSpc>
            </a:pPr>
            <a:endParaRPr lang="en-US" sz="2300" dirty="0" smtClean="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80A222-27A2-499A-9E2A-14884A5A6E9E}" type="slidenum">
              <a:rPr kumimoji="0" lang="en-US" sz="105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8837" y="1348508"/>
            <a:ext cx="3364344" cy="1505528"/>
          </a:xfrm>
          <a:prstGeom prst="rect">
            <a:avLst/>
          </a:prstGeom>
          <a:ln>
            <a:noFill/>
          </a:ln>
          <a:effectLst>
            <a:outerShdw blurRad="190500" algn="tl" rotWithShape="0">
              <a:srgbClr val="000000">
                <a:alpha val="70000"/>
              </a:srgbClr>
            </a:outerShdw>
          </a:effectLst>
        </p:spPr>
      </p:pic>
      <p:grpSp>
        <p:nvGrpSpPr>
          <p:cNvPr id="10" name="Group 9"/>
          <p:cNvGrpSpPr/>
          <p:nvPr/>
        </p:nvGrpSpPr>
        <p:grpSpPr>
          <a:xfrm>
            <a:off x="5449454" y="3075710"/>
            <a:ext cx="3465945" cy="2733963"/>
            <a:chOff x="2600189" y="2038110"/>
            <a:chExt cx="3940307" cy="4132034"/>
          </a:xfrm>
        </p:grpSpPr>
        <p:sp>
          <p:nvSpPr>
            <p:cNvPr id="11" name="TextBox 10"/>
            <p:cNvSpPr txBox="1"/>
            <p:nvPr/>
          </p:nvSpPr>
          <p:spPr>
            <a:xfrm>
              <a:off x="2600189" y="2038110"/>
              <a:ext cx="2132675" cy="2311322"/>
            </a:xfrm>
            <a:prstGeom prst="hexagon">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400" dirty="0" smtClean="0"/>
                <a:t>Electronic Integrated Disease Surveillance System</a:t>
              </a:r>
              <a:endParaRPr lang="ka-GE" sz="1400" dirty="0"/>
            </a:p>
          </p:txBody>
        </p:sp>
        <p:sp>
          <p:nvSpPr>
            <p:cNvPr id="12" name="TextBox 11"/>
            <p:cNvSpPr txBox="1"/>
            <p:nvPr/>
          </p:nvSpPr>
          <p:spPr>
            <a:xfrm>
              <a:off x="2600189" y="4349432"/>
              <a:ext cx="2132675" cy="1820712"/>
            </a:xfrm>
            <a:prstGeom prst="hexagon">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400" dirty="0" smtClean="0"/>
                <a:t>STOP C -</a:t>
              </a:r>
            </a:p>
            <a:p>
              <a:pPr algn="ctr"/>
              <a:r>
                <a:rPr lang="en-US" sz="1400" dirty="0" smtClean="0"/>
                <a:t>HCV Screening database</a:t>
              </a:r>
            </a:p>
            <a:p>
              <a:pPr algn="ctr"/>
              <a:endParaRPr lang="ka-GE" sz="1400" dirty="0"/>
            </a:p>
          </p:txBody>
        </p:sp>
        <p:sp>
          <p:nvSpPr>
            <p:cNvPr id="13" name="TextBox 12"/>
            <p:cNvSpPr txBox="1"/>
            <p:nvPr/>
          </p:nvSpPr>
          <p:spPr>
            <a:xfrm>
              <a:off x="4584695" y="3230969"/>
              <a:ext cx="1955801" cy="1678543"/>
            </a:xfrm>
            <a:prstGeom prst="hexagon">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endParaRPr lang="en-US" sz="1400" dirty="0" smtClean="0"/>
            </a:p>
            <a:p>
              <a:pPr algn="ctr"/>
              <a:r>
                <a:rPr lang="en-US" sz="1400" dirty="0" smtClean="0"/>
                <a:t>Hepatitis C Elimination database</a:t>
              </a:r>
            </a:p>
            <a:p>
              <a:pPr algn="ctr"/>
              <a:endParaRPr lang="ka-GE" sz="1400" dirty="0"/>
            </a:p>
          </p:txBody>
        </p:sp>
      </p:grpSp>
    </p:spTree>
    <p:extLst>
      <p:ext uri="{BB962C8B-B14F-4D97-AF65-F5344CB8AC3E}">
        <p14:creationId xmlns:p14="http://schemas.microsoft.com/office/powerpoint/2010/main" val="22030027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E80A222-27A2-499A-9E2A-14884A5A6E9E}" type="slidenum">
              <a:rPr lang="en-US" smtClean="0"/>
              <a:t>14</a:t>
            </a:fld>
            <a:endParaRPr lang="en-US"/>
          </a:p>
        </p:txBody>
      </p:sp>
      <p:sp>
        <p:nvSpPr>
          <p:cNvPr id="12" name="Rectangle 11"/>
          <p:cNvSpPr/>
          <p:nvPr/>
        </p:nvSpPr>
        <p:spPr>
          <a:xfrm>
            <a:off x="0" y="200385"/>
            <a:ext cx="9144000" cy="830997"/>
          </a:xfrm>
          <a:prstGeom prst="rect">
            <a:avLst/>
          </a:prstGeom>
        </p:spPr>
        <p:txBody>
          <a:bodyPr wrap="square">
            <a:spAutoFit/>
          </a:bodyPr>
          <a:lstStyle/>
          <a:p>
            <a:pPr algn="ctr"/>
            <a:r>
              <a:rPr lang="en-US" sz="2400" b="1" dirty="0">
                <a:solidFill>
                  <a:schemeClr val="bg1"/>
                </a:solidFill>
              </a:rPr>
              <a:t>Georgia Hepatitis C Elimination Program Care Cascade</a:t>
            </a:r>
          </a:p>
          <a:p>
            <a:pPr algn="ctr"/>
            <a:r>
              <a:rPr lang="en-US" sz="2400" b="1" dirty="0">
                <a:solidFill>
                  <a:schemeClr val="bg1"/>
                </a:solidFill>
              </a:rPr>
              <a:t>April 28, 2015 – October 31, 2017</a:t>
            </a:r>
          </a:p>
        </p:txBody>
      </p:sp>
      <p:sp>
        <p:nvSpPr>
          <p:cNvPr id="7" name="Rectangle 7"/>
          <p:cNvSpPr>
            <a:spLocks noChangeArrowheads="1"/>
          </p:cNvSpPr>
          <p:nvPr/>
        </p:nvSpPr>
        <p:spPr bwMode="auto">
          <a:xfrm>
            <a:off x="3501024" y="6474206"/>
            <a:ext cx="499527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en-US" altLang="en-US" sz="1400" b="1" i="1" u="none" strike="noStrike" kern="0" cap="none" spc="0" normalizeH="0" baseline="0" noProof="0" dirty="0" smtClean="0">
                <a:ln>
                  <a:noFill/>
                </a:ln>
                <a:solidFill>
                  <a:srgbClr val="000000"/>
                </a:solidFill>
                <a:effectLst/>
                <a:uLnTx/>
                <a:uFillTx/>
                <a:latin typeface="Calibri" pitchFamily="34" charset="0"/>
                <a:cs typeface="Times New Roman" pitchFamily="18" charset="0"/>
              </a:rPr>
              <a:t>Source: Georgia’s HCV Elimination Program Treatment Database</a:t>
            </a:r>
            <a:endParaRPr kumimoji="0" lang="en-US" altLang="en-US" sz="1400" b="1" i="1" u="none" strike="noStrike" kern="0" cap="none" spc="0" normalizeH="0" baseline="0" noProof="0" dirty="0" smtClean="0">
              <a:ln>
                <a:noFill/>
              </a:ln>
              <a:solidFill>
                <a:srgbClr val="000000"/>
              </a:solidFill>
              <a:effectLst/>
              <a:uLnTx/>
              <a:uFillTx/>
            </a:endParaRPr>
          </a:p>
        </p:txBody>
      </p:sp>
      <p:pic>
        <p:nvPicPr>
          <p:cNvPr id="9218" name="Picture 2" descr="F:\E_Diski\kaki\TAG 2017\Cascade of Care_2017112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660" y="1563449"/>
            <a:ext cx="8708448" cy="5022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2544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nvPr>
        </p:nvGraphicFramePr>
        <p:xfrm>
          <a:off x="275825" y="1598661"/>
          <a:ext cx="8397171" cy="412987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535709" y="350983"/>
            <a:ext cx="7692117"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tx2"/>
                </a:solidFill>
                <a:effectLst/>
                <a:uLnTx/>
                <a:uFillTx/>
                <a:latin typeface="Arial"/>
                <a:ea typeface="+mn-ea"/>
                <a:cs typeface="+mn-cs"/>
              </a:rPr>
              <a:t>Estimated Number of HCV Infected Persons</a:t>
            </a:r>
            <a:r>
              <a:rPr kumimoji="0" lang="en-US" sz="2800" b="1" i="0" u="none" strike="noStrike" kern="1200" cap="none" spc="0" normalizeH="0" baseline="0" noProof="0" dirty="0" smtClean="0">
                <a:ln>
                  <a:noFill/>
                </a:ln>
                <a:solidFill>
                  <a:schemeClr val="tx2"/>
                </a:solidFill>
                <a:effectLst/>
                <a:uLnTx/>
                <a:uFillTx/>
                <a:latin typeface="Arial"/>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chemeClr val="tx2"/>
                </a:solidFill>
                <a:effectLst/>
                <a:uLnTx/>
                <a:uFillTx/>
                <a:latin typeface="Arial"/>
                <a:ea typeface="+mn-ea"/>
                <a:cs typeface="+mn-cs"/>
              </a:rPr>
              <a:t>, </a:t>
            </a:r>
            <a:r>
              <a:rPr kumimoji="0" lang="en-US" sz="2800" b="1" i="0" u="none" strike="noStrike" kern="1200" cap="none" spc="0" normalizeH="0" baseline="0" noProof="0" dirty="0">
                <a:ln>
                  <a:noFill/>
                </a:ln>
                <a:solidFill>
                  <a:schemeClr val="tx2"/>
                </a:solidFill>
                <a:effectLst/>
                <a:uLnTx/>
                <a:uFillTx/>
                <a:latin typeface="Arial"/>
                <a:ea typeface="+mn-ea"/>
                <a:cs typeface="+mn-cs"/>
              </a:rPr>
              <a:t>Georgia, April 2015 – April 2026</a:t>
            </a:r>
          </a:p>
        </p:txBody>
      </p:sp>
      <p:sp>
        <p:nvSpPr>
          <p:cNvPr id="4" name="TextBox 3"/>
          <p:cNvSpPr txBox="1"/>
          <p:nvPr/>
        </p:nvSpPr>
        <p:spPr>
          <a:xfrm>
            <a:off x="3480992" y="2633426"/>
            <a:ext cx="1566454"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Arial"/>
                <a:ea typeface="+mn-ea"/>
                <a:cs typeface="+mn-cs"/>
              </a:rPr>
              <a:t>40,000 treated </a:t>
            </a: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a:ea typeface="+mn-ea"/>
                <a:cs typeface="+mn-cs"/>
              </a:rPr>
              <a:t>treated</a:t>
            </a:r>
          </a:p>
        </p:txBody>
      </p:sp>
      <p:cxnSp>
        <p:nvCxnSpPr>
          <p:cNvPr id="6" name="Straight Arrow Connector 5"/>
          <p:cNvCxnSpPr/>
          <p:nvPr/>
        </p:nvCxnSpPr>
        <p:spPr>
          <a:xfrm flipH="1">
            <a:off x="2776094" y="2863667"/>
            <a:ext cx="704899" cy="162772"/>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24523" y="5728532"/>
            <a:ext cx="218155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a:ea typeface="+mn-ea"/>
                <a:cs typeface="+mn-cs"/>
              </a:rPr>
              <a:t>*  Assumes no new infections</a:t>
            </a:r>
          </a:p>
        </p:txBody>
      </p:sp>
      <p:sp>
        <p:nvSpPr>
          <p:cNvPr id="5" name="TextBox 4"/>
          <p:cNvSpPr txBox="1"/>
          <p:nvPr/>
        </p:nvSpPr>
        <p:spPr>
          <a:xfrm>
            <a:off x="618837" y="161572"/>
            <a:ext cx="10317054" cy="954107"/>
          </a:xfrm>
          <a:prstGeom prst="rect">
            <a:avLst/>
          </a:prstGeom>
          <a:noFill/>
        </p:spPr>
        <p:txBody>
          <a:bodyPr wrap="square" rtlCol="0">
            <a:spAutoFit/>
          </a:bodyPr>
          <a:lstStyle/>
          <a:p>
            <a:r>
              <a:rPr lang="en-US" sz="2800" dirty="0" smtClean="0">
                <a:solidFill>
                  <a:schemeClr val="bg1"/>
                </a:solidFill>
              </a:rPr>
              <a:t>Elimination Demands A Focus on the Work</a:t>
            </a:r>
          </a:p>
          <a:p>
            <a:r>
              <a:rPr lang="en-US" sz="2800" dirty="0">
                <a:solidFill>
                  <a:schemeClr val="bg1"/>
                </a:solidFill>
              </a:rPr>
              <a:t>	</a:t>
            </a:r>
            <a:r>
              <a:rPr lang="en-US" sz="2800" dirty="0" smtClean="0">
                <a:solidFill>
                  <a:schemeClr val="bg1"/>
                </a:solidFill>
              </a:rPr>
              <a:t>	 Yet to be Done </a:t>
            </a:r>
            <a:endParaRPr lang="en-US" sz="2800" dirty="0">
              <a:solidFill>
                <a:schemeClr val="bg1"/>
              </a:solidFill>
            </a:endParaRPr>
          </a:p>
        </p:txBody>
      </p:sp>
    </p:spTree>
    <p:extLst>
      <p:ext uri="{BB962C8B-B14F-4D97-AF65-F5344CB8AC3E}">
        <p14:creationId xmlns:p14="http://schemas.microsoft.com/office/powerpoint/2010/main" val="2132457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nvPr>
        </p:nvGraphicFramePr>
        <p:xfrm>
          <a:off x="271306" y="1480250"/>
          <a:ext cx="8559571" cy="4149969"/>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397164" y="441294"/>
            <a:ext cx="8433713"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a:ea typeface="+mn-ea"/>
                <a:cs typeface="+mn-cs"/>
              </a:rPr>
              <a:t>Patients </a:t>
            </a:r>
            <a:r>
              <a:rPr kumimoji="0" lang="en-US" sz="2800" b="1" i="0" u="none" strike="noStrike" kern="1200" cap="none" spc="0" normalizeH="0" baseline="0" noProof="0" dirty="0" smtClean="0">
                <a:ln>
                  <a:noFill/>
                </a:ln>
                <a:solidFill>
                  <a:srgbClr val="000000"/>
                </a:solidFill>
                <a:effectLst/>
                <a:uLnTx/>
                <a:uFillTx/>
                <a:latin typeface="Arial"/>
                <a:ea typeface="+mn-ea"/>
                <a:cs typeface="+mn-cs"/>
              </a:rPr>
              <a:t>Initiating Treatment </a:t>
            </a:r>
            <a:r>
              <a:rPr kumimoji="0" lang="en-US" sz="2800" b="1" i="0" u="none" strike="noStrike" kern="1200" cap="none" spc="0" normalizeH="0" baseline="0" noProof="0" dirty="0">
                <a:ln>
                  <a:noFill/>
                </a:ln>
                <a:solidFill>
                  <a:srgbClr val="000000"/>
                </a:solidFill>
                <a:effectLst/>
                <a:uLnTx/>
                <a:uFillTx/>
                <a:latin typeface="Arial"/>
                <a:ea typeface="+mn-ea"/>
                <a:cs typeface="+mn-cs"/>
              </a:rPr>
              <a:t>per </a:t>
            </a:r>
            <a:r>
              <a:rPr kumimoji="0" lang="en-US" sz="2800" b="1" i="0" u="none" strike="noStrike" kern="1200" cap="none" spc="0" normalizeH="0" baseline="0" noProof="0" dirty="0" smtClean="0">
                <a:ln>
                  <a:noFill/>
                </a:ln>
                <a:solidFill>
                  <a:srgbClr val="000000"/>
                </a:solidFill>
                <a:effectLst/>
                <a:uLnTx/>
                <a:uFillTx/>
                <a:latin typeface="Arial"/>
                <a:ea typeface="+mn-ea"/>
                <a:cs typeface="+mn-cs"/>
              </a:rPr>
              <a:t>Month</a:t>
            </a:r>
            <a:r>
              <a:rPr kumimoji="0" lang="en-US" sz="2800" b="1" i="0" u="none" strike="noStrike" kern="1200" cap="none" spc="0" normalizeH="0" baseline="0" noProof="0" dirty="0">
                <a:ln>
                  <a:noFill/>
                </a:ln>
                <a:solidFill>
                  <a:srgbClr val="000000"/>
                </a:solidFill>
                <a:effectLst/>
                <a:uLnTx/>
                <a:uFillTx/>
                <a:latin typeface="Arial"/>
                <a:ea typeface="+mn-ea"/>
                <a:cs typeface="+mn-cs"/>
              </a:rPr>
              <a:t>, </a:t>
            </a:r>
            <a:endParaRPr kumimoji="0" lang="en-US" sz="2800" b="1" i="0" u="none" strike="noStrike" kern="1200" cap="none" spc="0" normalizeH="0" baseline="0" noProof="0" dirty="0" smtClean="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rgbClr val="000000"/>
                </a:solidFill>
                <a:latin typeface="Arial"/>
              </a:rPr>
              <a:t>	</a:t>
            </a:r>
            <a:r>
              <a:rPr kumimoji="0" lang="en-US" sz="2800" b="1" i="0" u="none" strike="noStrike" kern="1200" cap="none" spc="0" normalizeH="0" baseline="0" noProof="0" dirty="0" smtClean="0">
                <a:ln>
                  <a:noFill/>
                </a:ln>
                <a:solidFill>
                  <a:srgbClr val="000000"/>
                </a:solidFill>
                <a:effectLst/>
                <a:uLnTx/>
                <a:uFillTx/>
                <a:latin typeface="Arial"/>
                <a:ea typeface="+mn-ea"/>
                <a:cs typeface="+mn-cs"/>
              </a:rPr>
              <a:t>April </a:t>
            </a:r>
            <a:r>
              <a:rPr kumimoji="0" lang="en-US" sz="2800" b="1" i="0" u="none" strike="noStrike" kern="1200" cap="none" spc="0" normalizeH="0" baseline="0" noProof="0" dirty="0">
                <a:ln>
                  <a:noFill/>
                </a:ln>
                <a:solidFill>
                  <a:srgbClr val="000000"/>
                </a:solidFill>
                <a:effectLst/>
                <a:uLnTx/>
                <a:uFillTx/>
                <a:latin typeface="Arial"/>
                <a:ea typeface="+mn-ea"/>
                <a:cs typeface="+mn-cs"/>
              </a:rPr>
              <a:t>2015 – October 2017</a:t>
            </a:r>
          </a:p>
        </p:txBody>
      </p:sp>
      <p:sp>
        <p:nvSpPr>
          <p:cNvPr id="4" name="TextBox 3"/>
          <p:cNvSpPr txBox="1"/>
          <p:nvPr/>
        </p:nvSpPr>
        <p:spPr>
          <a:xfrm>
            <a:off x="2456872" y="6308436"/>
            <a:ext cx="24291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FFFFFF"/>
                </a:solidFill>
                <a:effectLst/>
                <a:uLnTx/>
                <a:uFillTx/>
                <a:latin typeface="Arial"/>
                <a:ea typeface="+mn-ea"/>
                <a:cs typeface="+mn-cs"/>
              </a:rPr>
              <a:t>Averhoff</a:t>
            </a: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TextBox 4"/>
          <p:cNvSpPr txBox="1"/>
          <p:nvPr/>
        </p:nvSpPr>
        <p:spPr>
          <a:xfrm>
            <a:off x="1634835" y="193964"/>
            <a:ext cx="6705601" cy="523220"/>
          </a:xfrm>
          <a:prstGeom prst="rect">
            <a:avLst/>
          </a:prstGeom>
          <a:noFill/>
        </p:spPr>
        <p:txBody>
          <a:bodyPr wrap="square" rtlCol="0">
            <a:spAutoFit/>
          </a:bodyPr>
          <a:lstStyle/>
          <a:p>
            <a:r>
              <a:rPr lang="en-US" sz="2800" dirty="0" smtClean="0">
                <a:solidFill>
                  <a:schemeClr val="bg1"/>
                </a:solidFill>
              </a:rPr>
              <a:t>    Data to Track Key Indicators </a:t>
            </a:r>
            <a:endParaRPr lang="en-US" sz="2800" dirty="0">
              <a:solidFill>
                <a:schemeClr val="bg1"/>
              </a:solidFill>
            </a:endParaRPr>
          </a:p>
        </p:txBody>
      </p:sp>
    </p:spTree>
    <p:extLst>
      <p:ext uri="{BB962C8B-B14F-4D97-AF65-F5344CB8AC3E}">
        <p14:creationId xmlns:p14="http://schemas.microsoft.com/office/powerpoint/2010/main" val="2888179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4644"/>
            <a:ext cx="8386618" cy="792088"/>
          </a:xfrm>
          <a:solidFill>
            <a:schemeClr val="bg1"/>
          </a:solidFill>
        </p:spPr>
        <p:txBody>
          <a:bodyPr>
            <a:noAutofit/>
          </a:bodyPr>
          <a:lstStyle/>
          <a:p>
            <a:r>
              <a:rPr lang="en-GB" sz="2800" dirty="0" smtClean="0">
                <a:solidFill>
                  <a:schemeClr val="tx2"/>
                </a:solidFill>
              </a:rPr>
              <a:t>Modelling Data to Monitor Progress Toward Elimination Goal</a:t>
            </a:r>
            <a:endParaRPr lang="en-US" sz="2800" dirty="0">
              <a:solidFill>
                <a:schemeClr val="tx2"/>
              </a:solidFill>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64726" y="1340768"/>
            <a:ext cx="3628037" cy="4755835"/>
          </a:xfrm>
        </p:spPr>
      </p:pic>
      <p:sp>
        <p:nvSpPr>
          <p:cNvPr id="4" name="Footer Placeholder 3"/>
          <p:cNvSpPr>
            <a:spLocks noGrp="1"/>
          </p:cNvSpPr>
          <p:nvPr>
            <p:ph type="ftr" sz="quarter" idx="4294967295"/>
          </p:nvPr>
        </p:nvSpPr>
        <p:spPr/>
        <p:txBody>
          <a:bodyPr/>
          <a:lstStyle/>
          <a:p>
            <a:pPr>
              <a:defRPr/>
            </a:pPr>
            <a:endParaRPr lang="en-GB" dirty="0"/>
          </a:p>
        </p:txBody>
      </p:sp>
      <p:sp>
        <p:nvSpPr>
          <p:cNvPr id="5" name="Slide Number Placeholder 4"/>
          <p:cNvSpPr>
            <a:spLocks noGrp="1"/>
          </p:cNvSpPr>
          <p:nvPr>
            <p:ph type="sldNum" sz="quarter" idx="4294967295"/>
          </p:nvPr>
        </p:nvSpPr>
        <p:spPr/>
        <p:txBody>
          <a:bodyPr/>
          <a:lstStyle/>
          <a:p>
            <a:endParaRPr lang="en-GB" altLang="en-US" dirty="0"/>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32460" r="73692" b="54941"/>
          <a:stretch/>
        </p:blipFill>
        <p:spPr>
          <a:xfrm>
            <a:off x="7236296" y="1124744"/>
            <a:ext cx="1728192" cy="864096"/>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41" t="50394" r="73651" b="45699"/>
          <a:stretch/>
        </p:blipFill>
        <p:spPr>
          <a:xfrm>
            <a:off x="7236296" y="1988840"/>
            <a:ext cx="1800200" cy="216023"/>
          </a:xfrm>
          <a:prstGeom prst="rect">
            <a:avLst/>
          </a:prstGeom>
        </p:spPr>
      </p:pic>
      <p:sp>
        <p:nvSpPr>
          <p:cNvPr id="3" name="TextBox 2"/>
          <p:cNvSpPr txBox="1"/>
          <p:nvPr/>
        </p:nvSpPr>
        <p:spPr>
          <a:xfrm>
            <a:off x="83127" y="1340768"/>
            <a:ext cx="6770255" cy="5355312"/>
          </a:xfrm>
          <a:prstGeom prst="rect">
            <a:avLst/>
          </a:prstGeom>
          <a:noFill/>
        </p:spPr>
        <p:txBody>
          <a:bodyPr wrap="square" rtlCol="0">
            <a:spAutoFit/>
          </a:bodyPr>
          <a:lstStyle/>
          <a:p>
            <a:r>
              <a:rPr lang="en-US" dirty="0" smtClean="0"/>
              <a:t>Number currently treated (~40,000) has </a:t>
            </a:r>
          </a:p>
          <a:p>
            <a:r>
              <a:rPr lang="en-US" dirty="0" smtClean="0"/>
              <a:t>reduced prevalence by 21% to 4.0% </a:t>
            </a:r>
          </a:p>
          <a:p>
            <a:endParaRPr lang="en-US" dirty="0" smtClean="0"/>
          </a:p>
          <a:p>
            <a:r>
              <a:rPr lang="en-US" dirty="0" smtClean="0"/>
              <a:t>By 2020, at current treatment rate of 1000/month</a:t>
            </a:r>
          </a:p>
          <a:p>
            <a:r>
              <a:rPr lang="en-US" dirty="0" smtClean="0"/>
              <a:t> HCV prevalence will decline by 50%</a:t>
            </a:r>
          </a:p>
          <a:p>
            <a:endParaRPr lang="en-US" dirty="0" smtClean="0"/>
          </a:p>
          <a:p>
            <a:r>
              <a:rPr lang="en-US" dirty="0" smtClean="0"/>
              <a:t>To meet 90-95-95 goal, increase treatment from</a:t>
            </a:r>
          </a:p>
          <a:p>
            <a:r>
              <a:rPr lang="en-US" dirty="0" smtClean="0"/>
              <a:t> 1000 to 2280/month; decrease prevalence </a:t>
            </a:r>
            <a:r>
              <a:rPr lang="en-US" dirty="0"/>
              <a:t>by </a:t>
            </a:r>
            <a:r>
              <a:rPr lang="en-US" dirty="0" smtClean="0"/>
              <a:t>70%</a:t>
            </a:r>
            <a:endParaRPr lang="en-US" dirty="0"/>
          </a:p>
          <a:p>
            <a:r>
              <a:rPr lang="en-US" dirty="0" smtClean="0"/>
              <a:t> </a:t>
            </a:r>
          </a:p>
          <a:p>
            <a:r>
              <a:rPr lang="en-US" dirty="0" smtClean="0"/>
              <a:t>Increase rate to 4000/month to decrease </a:t>
            </a:r>
          </a:p>
          <a:p>
            <a:r>
              <a:rPr lang="en-US" dirty="0" smtClean="0"/>
              <a:t>prevalence by 90% </a:t>
            </a:r>
          </a:p>
          <a:p>
            <a:endParaRPr lang="en-US" dirty="0"/>
          </a:p>
          <a:p>
            <a:r>
              <a:rPr lang="en-US" dirty="0" smtClean="0">
                <a:solidFill>
                  <a:srgbClr val="00B050"/>
                </a:solidFill>
              </a:rPr>
              <a:t>Programs change goals and time lines (e.g. polio)</a:t>
            </a:r>
          </a:p>
          <a:p>
            <a:endParaRPr lang="en-US" dirty="0" smtClean="0">
              <a:solidFill>
                <a:srgbClr val="00B050"/>
              </a:solidFill>
            </a:endParaRPr>
          </a:p>
          <a:p>
            <a:r>
              <a:rPr lang="en-US" dirty="0" smtClean="0">
                <a:solidFill>
                  <a:srgbClr val="00B050"/>
                </a:solidFill>
              </a:rPr>
              <a:t>Anticipate plan revisions and communication</a:t>
            </a:r>
          </a:p>
          <a:p>
            <a:r>
              <a:rPr lang="en-US" dirty="0" smtClean="0">
                <a:solidFill>
                  <a:srgbClr val="00B050"/>
                </a:solidFill>
              </a:rPr>
              <a:t>with stakeholders  </a:t>
            </a:r>
          </a:p>
          <a:p>
            <a:endParaRPr lang="en-US" dirty="0"/>
          </a:p>
          <a:p>
            <a:endParaRPr lang="en-US" dirty="0" smtClean="0"/>
          </a:p>
          <a:p>
            <a:r>
              <a:rPr lang="en-US" dirty="0" smtClean="0"/>
              <a:t>   </a:t>
            </a:r>
            <a:endParaRPr lang="en-US" dirty="0"/>
          </a:p>
        </p:txBody>
      </p:sp>
    </p:spTree>
    <p:extLst>
      <p:ext uri="{BB962C8B-B14F-4D97-AF65-F5344CB8AC3E}">
        <p14:creationId xmlns:p14="http://schemas.microsoft.com/office/powerpoint/2010/main" val="37456148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6364" y="544944"/>
            <a:ext cx="6890327" cy="674255"/>
          </a:xfrm>
        </p:spPr>
        <p:txBody>
          <a:bodyPr/>
          <a:lstStyle/>
          <a:p>
            <a:r>
              <a:rPr lang="en-US" sz="2800" dirty="0" smtClean="0">
                <a:solidFill>
                  <a:schemeClr val="tx2"/>
                </a:solidFill>
              </a:rPr>
              <a:t>Operational Research </a:t>
            </a:r>
            <a:r>
              <a:rPr lang="en-US" sz="2800" dirty="0" smtClean="0">
                <a:solidFill>
                  <a:schemeClr val="tx2"/>
                </a:solidFill>
              </a:rPr>
              <a:t>Agenda </a:t>
            </a:r>
            <a:endParaRPr lang="en-US" sz="2800" dirty="0">
              <a:solidFill>
                <a:schemeClr val="tx2"/>
              </a:solidFill>
            </a:endParaRPr>
          </a:p>
        </p:txBody>
      </p:sp>
      <p:sp>
        <p:nvSpPr>
          <p:cNvPr id="3" name="Content Placeholder 2"/>
          <p:cNvSpPr>
            <a:spLocks noGrp="1"/>
          </p:cNvSpPr>
          <p:nvPr>
            <p:ph idx="1"/>
          </p:nvPr>
        </p:nvSpPr>
        <p:spPr>
          <a:xfrm>
            <a:off x="157018" y="1600204"/>
            <a:ext cx="8529782" cy="4525963"/>
          </a:xfrm>
        </p:spPr>
        <p:txBody>
          <a:bodyPr/>
          <a:lstStyle/>
          <a:p>
            <a:pPr>
              <a:buFont typeface="Wingdings" panose="05000000000000000000" pitchFamily="2" charset="2"/>
              <a:buChar char="Ø"/>
            </a:pPr>
            <a:r>
              <a:rPr lang="en-US" dirty="0" smtClean="0"/>
              <a:t>Model of integrated screening for HCV</a:t>
            </a:r>
            <a:r>
              <a:rPr lang="en-US" dirty="0"/>
              <a:t>, TB and HIV </a:t>
            </a:r>
            <a:r>
              <a:rPr lang="en-US" dirty="0" smtClean="0"/>
              <a:t>in primary care </a:t>
            </a:r>
          </a:p>
          <a:p>
            <a:pPr>
              <a:buFont typeface="Wingdings" panose="05000000000000000000" pitchFamily="2" charset="2"/>
              <a:buChar char="Ø"/>
            </a:pPr>
            <a:endParaRPr lang="en-US" dirty="0"/>
          </a:p>
          <a:p>
            <a:pPr>
              <a:buFont typeface="Wingdings" panose="05000000000000000000" pitchFamily="2" charset="2"/>
              <a:buChar char="Ø"/>
            </a:pPr>
            <a:r>
              <a:rPr lang="en-US" dirty="0" smtClean="0"/>
              <a:t>Studies of HCV treatment for persons who inject drugs </a:t>
            </a:r>
          </a:p>
          <a:p>
            <a:pPr>
              <a:buFont typeface="Wingdings" panose="05000000000000000000" pitchFamily="2" charset="2"/>
              <a:buChar char="Ø"/>
            </a:pPr>
            <a:endParaRPr lang="en-US" dirty="0"/>
          </a:p>
          <a:p>
            <a:pPr>
              <a:buFont typeface="Wingdings" panose="05000000000000000000" pitchFamily="2" charset="2"/>
              <a:buChar char="Ø"/>
            </a:pPr>
            <a:r>
              <a:rPr lang="en-US" dirty="0" smtClean="0"/>
              <a:t>Introduction </a:t>
            </a:r>
            <a:r>
              <a:rPr lang="en-US" dirty="0"/>
              <a:t>of innovative technologies for HCV diagnosis and </a:t>
            </a:r>
            <a:r>
              <a:rPr lang="en-US" dirty="0" smtClean="0"/>
              <a:t>monitoring </a:t>
            </a:r>
          </a:p>
          <a:p>
            <a:pPr>
              <a:buFont typeface="Wingdings" panose="05000000000000000000" pitchFamily="2" charset="2"/>
              <a:buChar char="Ø"/>
            </a:pPr>
            <a:endParaRPr lang="en-US" dirty="0"/>
          </a:p>
          <a:p>
            <a:pPr>
              <a:buFont typeface="Wingdings" panose="05000000000000000000" pitchFamily="2" charset="2"/>
              <a:buChar char="Ø"/>
            </a:pPr>
            <a:r>
              <a:rPr lang="en-US" dirty="0" smtClean="0"/>
              <a:t> Assessment </a:t>
            </a:r>
            <a:r>
              <a:rPr lang="en-US" dirty="0"/>
              <a:t>of barriers to screening, care, and </a:t>
            </a:r>
            <a:r>
              <a:rPr lang="en-US" dirty="0" smtClean="0"/>
              <a:t>treatment </a:t>
            </a:r>
          </a:p>
          <a:p>
            <a:pPr>
              <a:buFont typeface="Wingdings" panose="05000000000000000000" pitchFamily="2" charset="2"/>
              <a:buChar char="Ø"/>
            </a:pPr>
            <a:endParaRPr lang="en-US" dirty="0" smtClean="0"/>
          </a:p>
          <a:p>
            <a:pPr lvl="1"/>
            <a:endParaRPr lang="en-US" dirty="0"/>
          </a:p>
        </p:txBody>
      </p:sp>
    </p:spTree>
    <p:extLst>
      <p:ext uri="{BB962C8B-B14F-4D97-AF65-F5344CB8AC3E}">
        <p14:creationId xmlns:p14="http://schemas.microsoft.com/office/powerpoint/2010/main" val="3275769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036" y="434109"/>
            <a:ext cx="8601364" cy="834518"/>
          </a:xfrm>
        </p:spPr>
        <p:txBody>
          <a:bodyPr/>
          <a:lstStyle/>
          <a:p>
            <a:r>
              <a:rPr lang="en-US" dirty="0" smtClean="0">
                <a:solidFill>
                  <a:schemeClr val="bg1"/>
                </a:solidFill>
              </a:rPr>
              <a:t>Potential Legacies of HCV Elimination </a:t>
            </a:r>
            <a:r>
              <a:rPr lang="en-US" dirty="0" smtClean="0">
                <a:solidFill>
                  <a:schemeClr val="bg1"/>
                </a:solidFill>
              </a:rPr>
              <a:t>in </a:t>
            </a:r>
            <a:r>
              <a:rPr lang="en-US" dirty="0" smtClean="0">
                <a:solidFill>
                  <a:schemeClr val="bg1"/>
                </a:solidFill>
              </a:rPr>
              <a:t>Georgia Health System  </a:t>
            </a:r>
            <a:endParaRPr lang="en-US" dirty="0">
              <a:solidFill>
                <a:schemeClr val="bg1"/>
              </a:solidFill>
            </a:endParaRPr>
          </a:p>
        </p:txBody>
      </p:sp>
      <p:sp>
        <p:nvSpPr>
          <p:cNvPr id="3" name="Text Placeholder 2"/>
          <p:cNvSpPr>
            <a:spLocks noGrp="1"/>
          </p:cNvSpPr>
          <p:nvPr>
            <p:ph type="body" sz="quarter" idx="10"/>
          </p:nvPr>
        </p:nvSpPr>
        <p:spPr/>
        <p:txBody>
          <a:bodyPr/>
          <a:lstStyle/>
          <a:p>
            <a:endParaRPr lang="en-US"/>
          </a:p>
        </p:txBody>
      </p:sp>
      <p:sp>
        <p:nvSpPr>
          <p:cNvPr id="4" name="Content Placeholder 3"/>
          <p:cNvSpPr>
            <a:spLocks noGrp="1"/>
          </p:cNvSpPr>
          <p:nvPr>
            <p:ph idx="11"/>
          </p:nvPr>
        </p:nvSpPr>
        <p:spPr>
          <a:xfrm>
            <a:off x="83127" y="1357746"/>
            <a:ext cx="8950037" cy="4074054"/>
          </a:xfrm>
        </p:spPr>
        <p:txBody>
          <a:bodyPr/>
          <a:lstStyle/>
          <a:p>
            <a:r>
              <a:rPr lang="en-US" dirty="0" smtClean="0"/>
              <a:t>Direct: Elimination of HCV as public health threat </a:t>
            </a:r>
          </a:p>
          <a:p>
            <a:endParaRPr lang="en-US" dirty="0" smtClean="0"/>
          </a:p>
          <a:p>
            <a:r>
              <a:rPr lang="en-US" dirty="0" smtClean="0"/>
              <a:t>Consequential</a:t>
            </a:r>
          </a:p>
          <a:p>
            <a:pPr lvl="1"/>
            <a:r>
              <a:rPr lang="en-US" dirty="0" smtClean="0"/>
              <a:t>Safer health system- infection control, blood safety </a:t>
            </a:r>
          </a:p>
          <a:p>
            <a:pPr lvl="1"/>
            <a:endParaRPr lang="en-US" dirty="0" smtClean="0"/>
          </a:p>
          <a:p>
            <a:pPr lvl="1"/>
            <a:r>
              <a:rPr lang="en-US" dirty="0" smtClean="0"/>
              <a:t>Improved clinical care- training, referral networks,  laboratory quality</a:t>
            </a:r>
          </a:p>
          <a:p>
            <a:pPr lvl="1"/>
            <a:endParaRPr lang="en-US" dirty="0" smtClean="0"/>
          </a:p>
          <a:p>
            <a:pPr lvl="1"/>
            <a:r>
              <a:rPr lang="en-US" dirty="0" smtClean="0"/>
              <a:t>Stronger public health capacity-  management, training, and information and </a:t>
            </a:r>
            <a:endParaRPr lang="en-US" dirty="0"/>
          </a:p>
          <a:p>
            <a:pPr lvl="1"/>
            <a:endParaRPr lang="en-US" dirty="0" smtClean="0"/>
          </a:p>
          <a:p>
            <a:pPr lvl="1"/>
            <a:r>
              <a:rPr lang="en-US" dirty="0" smtClean="0"/>
              <a:t>Demonstrate benefits of prevention – e.g. preventive services for PWID</a:t>
            </a:r>
          </a:p>
          <a:p>
            <a:pPr lvl="1"/>
            <a:endParaRPr lang="en-US" dirty="0" smtClean="0"/>
          </a:p>
          <a:p>
            <a:pPr lvl="1"/>
            <a:r>
              <a:rPr lang="en-US" dirty="0" smtClean="0"/>
              <a:t>Community mobilization – multiple sectors working together    </a:t>
            </a:r>
            <a:endParaRPr lang="en-US" dirty="0"/>
          </a:p>
        </p:txBody>
      </p:sp>
    </p:spTree>
    <p:extLst>
      <p:ext uri="{BB962C8B-B14F-4D97-AF65-F5344CB8AC3E}">
        <p14:creationId xmlns:p14="http://schemas.microsoft.com/office/powerpoint/2010/main" val="1935641938"/>
      </p:ext>
    </p:extLst>
  </p:cSld>
  <p:clrMapOvr>
    <a:masterClrMapping/>
  </p:clrMapOvr>
  <p:transition>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Infection and Disease </a:t>
            </a:r>
            <a:br>
              <a:rPr lang="en-US" dirty="0" smtClean="0"/>
            </a:br>
            <a:r>
              <a:rPr lang="en-US" dirty="0" smtClean="0"/>
              <a:t>Control, Elimination and Eradication </a:t>
            </a:r>
            <a:endParaRPr lang="en-US" dirty="0"/>
          </a:p>
        </p:txBody>
      </p:sp>
      <p:sp>
        <p:nvSpPr>
          <p:cNvPr id="3" name="Text Placeholder 2"/>
          <p:cNvSpPr>
            <a:spLocks noGrp="1"/>
          </p:cNvSpPr>
          <p:nvPr>
            <p:ph type="body" sz="quarter" idx="10"/>
          </p:nvPr>
        </p:nvSpPr>
        <p:spPr/>
        <p:txBody>
          <a:bodyPr/>
          <a:lstStyle/>
          <a:p>
            <a:endParaRPr lang="en-US"/>
          </a:p>
        </p:txBody>
      </p:sp>
      <p:sp>
        <p:nvSpPr>
          <p:cNvPr id="6" name="Notched Right Arrow 5"/>
          <p:cNvSpPr/>
          <p:nvPr/>
        </p:nvSpPr>
        <p:spPr>
          <a:xfrm>
            <a:off x="0" y="1808721"/>
            <a:ext cx="9058275" cy="929330"/>
          </a:xfrm>
          <a:prstGeom prst="notchedRightArrow">
            <a:avLst/>
          </a:prstGeom>
          <a:gradFill flip="none" rotWithShape="1">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srgbClr val="000000"/>
              </a:solidFill>
              <a:latin typeface="Arial"/>
            </a:endParaRPr>
          </a:p>
        </p:txBody>
      </p:sp>
      <p:sp>
        <p:nvSpPr>
          <p:cNvPr id="13" name="TextBox 12"/>
          <p:cNvSpPr txBox="1"/>
          <p:nvPr/>
        </p:nvSpPr>
        <p:spPr>
          <a:xfrm>
            <a:off x="9525" y="2504308"/>
            <a:ext cx="3133725" cy="553998"/>
          </a:xfrm>
          <a:prstGeom prst="rect">
            <a:avLst/>
          </a:prstGeom>
          <a:noFill/>
        </p:spPr>
        <p:txBody>
          <a:bodyPr wrap="square" rtlCol="0">
            <a:spAutoFit/>
          </a:bodyPr>
          <a:lstStyle/>
          <a:p>
            <a:pPr defTabSz="685800" fontAlgn="auto">
              <a:spcBef>
                <a:spcPts val="0"/>
              </a:spcBef>
              <a:spcAft>
                <a:spcPts val="0"/>
              </a:spcAft>
            </a:pPr>
            <a:r>
              <a:rPr lang="en-US" sz="1500" b="1" dirty="0">
                <a:solidFill>
                  <a:srgbClr val="000000"/>
                </a:solidFill>
                <a:latin typeface="Arial"/>
                <a:ea typeface="+mn-ea"/>
                <a:cs typeface="+mn-cs"/>
              </a:rPr>
              <a:t>Below acceptable levels</a:t>
            </a:r>
          </a:p>
          <a:p>
            <a:pPr defTabSz="685800" fontAlgn="auto">
              <a:spcBef>
                <a:spcPts val="0"/>
              </a:spcBef>
              <a:spcAft>
                <a:spcPts val="0"/>
              </a:spcAft>
            </a:pPr>
            <a:r>
              <a:rPr lang="en-US" sz="1500" b="1" dirty="0">
                <a:solidFill>
                  <a:srgbClr val="000000"/>
                </a:solidFill>
                <a:latin typeface="Arial"/>
                <a:ea typeface="+mn-ea"/>
                <a:cs typeface="+mn-cs"/>
              </a:rPr>
              <a:t>( e.g., flu)</a:t>
            </a:r>
            <a:r>
              <a:rPr lang="en-US" sz="1350" b="1" dirty="0">
                <a:solidFill>
                  <a:srgbClr val="000000"/>
                </a:solidFill>
                <a:latin typeface="Arial"/>
                <a:ea typeface="+mn-ea"/>
                <a:cs typeface="+mn-cs"/>
              </a:rPr>
              <a:t>  </a:t>
            </a:r>
          </a:p>
        </p:txBody>
      </p:sp>
      <p:sp>
        <p:nvSpPr>
          <p:cNvPr id="14" name="TextBox 13"/>
          <p:cNvSpPr txBox="1"/>
          <p:nvPr/>
        </p:nvSpPr>
        <p:spPr>
          <a:xfrm>
            <a:off x="2676525" y="2504308"/>
            <a:ext cx="4267200" cy="1938992"/>
          </a:xfrm>
          <a:prstGeom prst="rect">
            <a:avLst/>
          </a:prstGeom>
          <a:noFill/>
        </p:spPr>
        <p:txBody>
          <a:bodyPr wrap="square" rtlCol="0">
            <a:spAutoFit/>
          </a:bodyPr>
          <a:lstStyle/>
          <a:p>
            <a:pPr defTabSz="685800" fontAlgn="auto">
              <a:spcBef>
                <a:spcPts val="0"/>
              </a:spcBef>
              <a:spcAft>
                <a:spcPts val="0"/>
              </a:spcAft>
            </a:pPr>
            <a:r>
              <a:rPr lang="en-US" sz="1500" b="1" dirty="0">
                <a:solidFill>
                  <a:srgbClr val="000000"/>
                </a:solidFill>
                <a:latin typeface="Arial"/>
                <a:ea typeface="+mn-ea"/>
                <a:cs typeface="+mn-cs"/>
              </a:rPr>
              <a:t>Zero cases in an area  (e.g., measles)</a:t>
            </a:r>
          </a:p>
          <a:p>
            <a:pPr defTabSz="685800" fontAlgn="auto">
              <a:spcBef>
                <a:spcPts val="0"/>
              </a:spcBef>
              <a:spcAft>
                <a:spcPts val="0"/>
              </a:spcAft>
            </a:pPr>
            <a:endParaRPr lang="en-US" sz="1500" b="1" dirty="0">
              <a:solidFill>
                <a:srgbClr val="000000"/>
              </a:solidFill>
              <a:latin typeface="Arial"/>
              <a:ea typeface="+mn-ea"/>
              <a:cs typeface="+mn-cs"/>
            </a:endParaRPr>
          </a:p>
          <a:p>
            <a:pPr defTabSz="685800" fontAlgn="auto">
              <a:spcBef>
                <a:spcPts val="0"/>
              </a:spcBef>
              <a:spcAft>
                <a:spcPts val="0"/>
              </a:spcAft>
            </a:pPr>
            <a:r>
              <a:rPr lang="en-US" sz="1500" b="1" dirty="0">
                <a:solidFill>
                  <a:srgbClr val="000000"/>
                </a:solidFill>
                <a:latin typeface="Arial"/>
                <a:ea typeface="+mn-ea"/>
                <a:cs typeface="+mn-cs"/>
              </a:rPr>
              <a:t>Below a certain rate ( e.g., TB)</a:t>
            </a:r>
          </a:p>
          <a:p>
            <a:pPr defTabSz="685800" fontAlgn="auto">
              <a:spcBef>
                <a:spcPts val="0"/>
              </a:spcBef>
              <a:spcAft>
                <a:spcPts val="0"/>
              </a:spcAft>
            </a:pPr>
            <a:endParaRPr lang="en-US" sz="1500" b="1" dirty="0">
              <a:solidFill>
                <a:srgbClr val="000000"/>
              </a:solidFill>
              <a:latin typeface="Arial"/>
              <a:ea typeface="+mn-ea"/>
              <a:cs typeface="+mn-cs"/>
            </a:endParaRPr>
          </a:p>
          <a:p>
            <a:pPr defTabSz="685800" fontAlgn="auto">
              <a:spcBef>
                <a:spcPts val="0"/>
              </a:spcBef>
              <a:spcAft>
                <a:spcPts val="0"/>
              </a:spcAft>
            </a:pPr>
            <a:r>
              <a:rPr lang="en-US" sz="1500" b="1" dirty="0">
                <a:solidFill>
                  <a:srgbClr val="000000"/>
                </a:solidFill>
                <a:latin typeface="Arial"/>
                <a:ea typeface="+mn-ea"/>
                <a:cs typeface="+mn-cs"/>
              </a:rPr>
              <a:t>A proportional decrease (e.g. malaria)</a:t>
            </a:r>
          </a:p>
          <a:p>
            <a:pPr defTabSz="685800" fontAlgn="auto">
              <a:spcBef>
                <a:spcPts val="0"/>
              </a:spcBef>
              <a:spcAft>
                <a:spcPts val="0"/>
              </a:spcAft>
            </a:pPr>
            <a:endParaRPr lang="en-US" sz="1500" b="1" dirty="0">
              <a:solidFill>
                <a:srgbClr val="000000"/>
              </a:solidFill>
              <a:latin typeface="Arial"/>
              <a:ea typeface="+mn-ea"/>
              <a:cs typeface="+mn-cs"/>
            </a:endParaRPr>
          </a:p>
          <a:p>
            <a:pPr defTabSz="685800" fontAlgn="auto">
              <a:spcBef>
                <a:spcPts val="0"/>
              </a:spcBef>
              <a:spcAft>
                <a:spcPts val="0"/>
              </a:spcAft>
            </a:pPr>
            <a:r>
              <a:rPr lang="en-US" sz="1500" b="1" dirty="0">
                <a:solidFill>
                  <a:srgbClr val="000000"/>
                </a:solidFill>
                <a:latin typeface="Arial"/>
                <a:ea typeface="+mn-ea"/>
                <a:cs typeface="+mn-cs"/>
              </a:rPr>
              <a:t>As a public health threat (LF, Chagas)</a:t>
            </a:r>
          </a:p>
          <a:p>
            <a:pPr defTabSz="685800" fontAlgn="auto">
              <a:spcBef>
                <a:spcPts val="0"/>
              </a:spcBef>
              <a:spcAft>
                <a:spcPts val="0"/>
              </a:spcAft>
            </a:pPr>
            <a:r>
              <a:rPr lang="en-US" sz="1500" b="1" dirty="0" smtClean="0">
                <a:solidFill>
                  <a:srgbClr val="000000"/>
                </a:solidFill>
                <a:latin typeface="Arial"/>
                <a:ea typeface="+mn-ea"/>
                <a:cs typeface="+mn-cs"/>
              </a:rPr>
              <a:t>  </a:t>
            </a:r>
            <a:r>
              <a:rPr lang="en-US" sz="1350" dirty="0" smtClean="0">
                <a:solidFill>
                  <a:srgbClr val="000000"/>
                </a:solidFill>
                <a:latin typeface="Arial"/>
                <a:ea typeface="+mn-ea"/>
                <a:cs typeface="+mn-cs"/>
              </a:rPr>
              <a:t> </a:t>
            </a:r>
            <a:endParaRPr lang="en-US" sz="1350" dirty="0">
              <a:solidFill>
                <a:srgbClr val="000000"/>
              </a:solidFill>
              <a:latin typeface="Arial"/>
              <a:ea typeface="+mn-ea"/>
              <a:cs typeface="+mn-cs"/>
            </a:endParaRPr>
          </a:p>
        </p:txBody>
      </p:sp>
      <p:sp>
        <p:nvSpPr>
          <p:cNvPr id="15" name="TextBox 14"/>
          <p:cNvSpPr txBox="1"/>
          <p:nvPr/>
        </p:nvSpPr>
        <p:spPr>
          <a:xfrm>
            <a:off x="228600" y="2207136"/>
            <a:ext cx="2130522" cy="323165"/>
          </a:xfrm>
          <a:prstGeom prst="rect">
            <a:avLst/>
          </a:prstGeom>
          <a:noFill/>
        </p:spPr>
        <p:txBody>
          <a:bodyPr wrap="square" rtlCol="0">
            <a:spAutoFit/>
          </a:bodyPr>
          <a:lstStyle/>
          <a:p>
            <a:pPr defTabSz="685800" fontAlgn="auto">
              <a:spcBef>
                <a:spcPts val="0"/>
              </a:spcBef>
              <a:spcAft>
                <a:spcPts val="0"/>
              </a:spcAft>
            </a:pPr>
            <a:r>
              <a:rPr lang="en-US" sz="1500" b="1" dirty="0">
                <a:solidFill>
                  <a:srgbClr val="000000"/>
                </a:solidFill>
                <a:latin typeface="Arial"/>
                <a:ea typeface="+mn-ea"/>
                <a:cs typeface="+mn-cs"/>
              </a:rPr>
              <a:t>Control</a:t>
            </a:r>
          </a:p>
        </p:txBody>
      </p:sp>
      <p:sp>
        <p:nvSpPr>
          <p:cNvPr id="16" name="TextBox 15"/>
          <p:cNvSpPr txBox="1"/>
          <p:nvPr/>
        </p:nvSpPr>
        <p:spPr>
          <a:xfrm>
            <a:off x="3800475" y="2143125"/>
            <a:ext cx="1514475" cy="300082"/>
          </a:xfrm>
          <a:prstGeom prst="rect">
            <a:avLst/>
          </a:prstGeom>
          <a:noFill/>
        </p:spPr>
        <p:txBody>
          <a:bodyPr wrap="square" rtlCol="0">
            <a:spAutoFit/>
          </a:bodyPr>
          <a:lstStyle/>
          <a:p>
            <a:pPr defTabSz="685800" fontAlgn="auto">
              <a:spcBef>
                <a:spcPts val="0"/>
              </a:spcBef>
              <a:spcAft>
                <a:spcPts val="0"/>
              </a:spcAft>
            </a:pPr>
            <a:r>
              <a:rPr lang="en-US" sz="1350" b="1" dirty="0">
                <a:solidFill>
                  <a:srgbClr val="000000"/>
                </a:solidFill>
                <a:latin typeface="Arial"/>
                <a:ea typeface="+mn-ea"/>
                <a:cs typeface="+mn-cs"/>
              </a:rPr>
              <a:t>Elimination</a:t>
            </a:r>
            <a:endParaRPr lang="en-US" sz="1350" dirty="0">
              <a:solidFill>
                <a:srgbClr val="000000"/>
              </a:solidFill>
              <a:latin typeface="Arial"/>
              <a:ea typeface="+mn-ea"/>
              <a:cs typeface="+mn-cs"/>
            </a:endParaRPr>
          </a:p>
        </p:txBody>
      </p:sp>
      <p:sp>
        <p:nvSpPr>
          <p:cNvPr id="17" name="TextBox 16"/>
          <p:cNvSpPr txBox="1"/>
          <p:nvPr/>
        </p:nvSpPr>
        <p:spPr>
          <a:xfrm>
            <a:off x="7753351" y="2143125"/>
            <a:ext cx="1162049" cy="300082"/>
          </a:xfrm>
          <a:prstGeom prst="rect">
            <a:avLst/>
          </a:prstGeom>
          <a:noFill/>
        </p:spPr>
        <p:txBody>
          <a:bodyPr wrap="square" rtlCol="0">
            <a:spAutoFit/>
          </a:bodyPr>
          <a:lstStyle/>
          <a:p>
            <a:pPr defTabSz="685800" fontAlgn="auto">
              <a:spcBef>
                <a:spcPts val="0"/>
              </a:spcBef>
              <a:spcAft>
                <a:spcPts val="0"/>
              </a:spcAft>
            </a:pPr>
            <a:r>
              <a:rPr lang="en-US" sz="1350" b="1" dirty="0">
                <a:solidFill>
                  <a:srgbClr val="000000"/>
                </a:solidFill>
                <a:latin typeface="Arial"/>
                <a:ea typeface="+mn-ea"/>
                <a:cs typeface="+mn-cs"/>
              </a:rPr>
              <a:t>Eradication</a:t>
            </a:r>
            <a:r>
              <a:rPr lang="en-US" sz="1350" dirty="0">
                <a:solidFill>
                  <a:srgbClr val="000000"/>
                </a:solidFill>
                <a:latin typeface="Arial"/>
                <a:ea typeface="+mn-ea"/>
                <a:cs typeface="+mn-cs"/>
              </a:rPr>
              <a:t> </a:t>
            </a:r>
          </a:p>
        </p:txBody>
      </p:sp>
      <p:sp>
        <p:nvSpPr>
          <p:cNvPr id="20" name="TextBox 19"/>
          <p:cNvSpPr txBox="1"/>
          <p:nvPr/>
        </p:nvSpPr>
        <p:spPr>
          <a:xfrm>
            <a:off x="6791326" y="2732050"/>
            <a:ext cx="2622452" cy="553998"/>
          </a:xfrm>
          <a:prstGeom prst="rect">
            <a:avLst/>
          </a:prstGeom>
          <a:noFill/>
        </p:spPr>
        <p:txBody>
          <a:bodyPr wrap="square" rtlCol="0">
            <a:spAutoFit/>
          </a:bodyPr>
          <a:lstStyle/>
          <a:p>
            <a:pPr defTabSz="685800" fontAlgn="auto">
              <a:spcBef>
                <a:spcPts val="0"/>
              </a:spcBef>
              <a:spcAft>
                <a:spcPts val="0"/>
              </a:spcAft>
            </a:pPr>
            <a:r>
              <a:rPr lang="en-US" sz="1350" b="1" dirty="0">
                <a:solidFill>
                  <a:srgbClr val="000000"/>
                </a:solidFill>
                <a:latin typeface="Arial"/>
                <a:ea typeface="+mn-ea"/>
                <a:cs typeface="+mn-cs"/>
              </a:rPr>
              <a:t>Z</a:t>
            </a:r>
            <a:r>
              <a:rPr lang="en-US" sz="1500" b="1" dirty="0">
                <a:solidFill>
                  <a:srgbClr val="000000"/>
                </a:solidFill>
                <a:latin typeface="Arial"/>
                <a:ea typeface="+mn-ea"/>
                <a:cs typeface="+mn-cs"/>
              </a:rPr>
              <a:t>ero cases globally</a:t>
            </a:r>
          </a:p>
          <a:p>
            <a:pPr defTabSz="685800" fontAlgn="auto">
              <a:spcBef>
                <a:spcPts val="0"/>
              </a:spcBef>
              <a:spcAft>
                <a:spcPts val="0"/>
              </a:spcAft>
            </a:pPr>
            <a:r>
              <a:rPr lang="en-US" sz="1500" b="1" dirty="0">
                <a:solidFill>
                  <a:srgbClr val="000000"/>
                </a:solidFill>
                <a:latin typeface="Arial"/>
                <a:ea typeface="+mn-ea"/>
                <a:cs typeface="+mn-cs"/>
              </a:rPr>
              <a:t>e.g., smallpox </a:t>
            </a:r>
          </a:p>
        </p:txBody>
      </p:sp>
      <p:sp>
        <p:nvSpPr>
          <p:cNvPr id="21" name="Notched Right Arrow 20"/>
          <p:cNvSpPr/>
          <p:nvPr/>
        </p:nvSpPr>
        <p:spPr>
          <a:xfrm>
            <a:off x="0" y="5012882"/>
            <a:ext cx="9058275" cy="833836"/>
          </a:xfrm>
          <a:prstGeom prst="notchedRightArrow">
            <a:avLst/>
          </a:prstGeom>
          <a:gradFill flip="none" rotWithShape="1">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US" sz="1500" b="1" dirty="0">
                <a:solidFill>
                  <a:srgbClr val="000000"/>
                </a:solidFill>
                <a:latin typeface="Arial"/>
              </a:rPr>
              <a:t>Ongoing </a:t>
            </a:r>
          </a:p>
        </p:txBody>
      </p:sp>
      <p:sp>
        <p:nvSpPr>
          <p:cNvPr id="22" name="TextBox 21"/>
          <p:cNvSpPr txBox="1"/>
          <p:nvPr/>
        </p:nvSpPr>
        <p:spPr>
          <a:xfrm>
            <a:off x="9524" y="4805131"/>
            <a:ext cx="6524625" cy="369332"/>
          </a:xfrm>
          <a:prstGeom prst="rect">
            <a:avLst/>
          </a:prstGeom>
          <a:noFill/>
        </p:spPr>
        <p:txBody>
          <a:bodyPr wrap="square" rtlCol="0">
            <a:spAutoFit/>
          </a:bodyPr>
          <a:lstStyle/>
          <a:p>
            <a:pPr defTabSz="685800" fontAlgn="auto">
              <a:spcBef>
                <a:spcPts val="0"/>
              </a:spcBef>
              <a:spcAft>
                <a:spcPts val="0"/>
              </a:spcAft>
            </a:pPr>
            <a:r>
              <a:rPr lang="en-US" b="1" dirty="0">
                <a:solidFill>
                  <a:srgbClr val="000000"/>
                </a:solidFill>
                <a:latin typeface="Arial"/>
                <a:ea typeface="+mn-ea"/>
                <a:cs typeface="+mn-cs"/>
              </a:rPr>
              <a:t>Prevention Interventions </a:t>
            </a:r>
          </a:p>
        </p:txBody>
      </p:sp>
      <p:sp>
        <p:nvSpPr>
          <p:cNvPr id="23" name="TextBox 22"/>
          <p:cNvSpPr txBox="1"/>
          <p:nvPr/>
        </p:nvSpPr>
        <p:spPr>
          <a:xfrm>
            <a:off x="228600" y="5283200"/>
            <a:ext cx="1362076" cy="323165"/>
          </a:xfrm>
          <a:prstGeom prst="rect">
            <a:avLst/>
          </a:prstGeom>
          <a:noFill/>
        </p:spPr>
        <p:txBody>
          <a:bodyPr wrap="square" rtlCol="0">
            <a:spAutoFit/>
          </a:bodyPr>
          <a:lstStyle/>
          <a:p>
            <a:pPr defTabSz="685800" fontAlgn="auto">
              <a:spcBef>
                <a:spcPts val="0"/>
              </a:spcBef>
              <a:spcAft>
                <a:spcPts val="0"/>
              </a:spcAft>
            </a:pPr>
            <a:r>
              <a:rPr lang="en-US" sz="1500" b="1" dirty="0">
                <a:solidFill>
                  <a:srgbClr val="000000"/>
                </a:solidFill>
                <a:latin typeface="Arial"/>
                <a:ea typeface="+mn-ea"/>
                <a:cs typeface="+mn-cs"/>
              </a:rPr>
              <a:t>Ongoing</a:t>
            </a:r>
            <a:r>
              <a:rPr lang="en-US" sz="1500" dirty="0">
                <a:solidFill>
                  <a:srgbClr val="000000"/>
                </a:solidFill>
                <a:latin typeface="Arial"/>
                <a:ea typeface="+mn-ea"/>
                <a:cs typeface="+mn-cs"/>
              </a:rPr>
              <a:t> </a:t>
            </a:r>
          </a:p>
        </p:txBody>
      </p:sp>
      <p:sp>
        <p:nvSpPr>
          <p:cNvPr id="24" name="TextBox 23"/>
          <p:cNvSpPr txBox="1"/>
          <p:nvPr/>
        </p:nvSpPr>
        <p:spPr>
          <a:xfrm>
            <a:off x="7850909" y="5283200"/>
            <a:ext cx="1435966" cy="323165"/>
          </a:xfrm>
          <a:prstGeom prst="rect">
            <a:avLst/>
          </a:prstGeom>
          <a:noFill/>
        </p:spPr>
        <p:txBody>
          <a:bodyPr wrap="square" rtlCol="0">
            <a:spAutoFit/>
          </a:bodyPr>
          <a:lstStyle/>
          <a:p>
            <a:pPr defTabSz="685800" fontAlgn="auto">
              <a:spcBef>
                <a:spcPts val="0"/>
              </a:spcBef>
              <a:spcAft>
                <a:spcPts val="0"/>
              </a:spcAft>
            </a:pPr>
            <a:r>
              <a:rPr lang="en-US" sz="1500" b="1" dirty="0">
                <a:solidFill>
                  <a:srgbClr val="000000"/>
                </a:solidFill>
                <a:latin typeface="Arial"/>
                <a:ea typeface="+mn-ea"/>
                <a:cs typeface="+mn-cs"/>
              </a:rPr>
              <a:t>Cease</a:t>
            </a:r>
          </a:p>
        </p:txBody>
      </p:sp>
    </p:spTree>
    <p:extLst>
      <p:ext uri="{BB962C8B-B14F-4D97-AF65-F5344CB8AC3E}">
        <p14:creationId xmlns:p14="http://schemas.microsoft.com/office/powerpoint/2010/main" val="3408577334"/>
      </p:ext>
    </p:extLst>
  </p:cSld>
  <p:clrMapOvr>
    <a:masterClrMapping/>
  </p:clrMapOvr>
  <p:transition>
    <p:wipe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Lessons Are Available from Other </a:t>
            </a:r>
            <a:br>
              <a:rPr lang="en-US" dirty="0" smtClean="0"/>
            </a:br>
            <a:r>
              <a:rPr lang="en-US" dirty="0" smtClean="0"/>
              <a:t>HCV Elimination Programs  </a:t>
            </a:r>
            <a:endParaRPr lang="en-US" dirty="0"/>
          </a:p>
        </p:txBody>
      </p:sp>
      <p:sp>
        <p:nvSpPr>
          <p:cNvPr id="6" name="Text Placeholder 5"/>
          <p:cNvSpPr>
            <a:spLocks noGrp="1"/>
          </p:cNvSpPr>
          <p:nvPr>
            <p:ph type="body" sz="quarter" idx="10"/>
          </p:nvPr>
        </p:nvSpPr>
        <p:spPr>
          <a:xfrm>
            <a:off x="406400" y="6281102"/>
            <a:ext cx="8432800" cy="280036"/>
          </a:xfrm>
        </p:spPr>
        <p:txBody>
          <a:bodyPr/>
          <a:lstStyle/>
          <a:p>
            <a:r>
              <a:rPr lang="en-US" sz="1400" dirty="0" err="1" smtClean="0"/>
              <a:t>Olafsson</a:t>
            </a:r>
            <a:r>
              <a:rPr lang="en-US" sz="1400" dirty="0" smtClean="0"/>
              <a:t> S J </a:t>
            </a:r>
            <a:r>
              <a:rPr lang="en-US" sz="1400" dirty="0" err="1" smtClean="0"/>
              <a:t>Int</a:t>
            </a:r>
            <a:r>
              <a:rPr lang="en-US" sz="1400" dirty="0" smtClean="0"/>
              <a:t> Med March 2018; El </a:t>
            </a:r>
            <a:r>
              <a:rPr lang="en-US" sz="1400" dirty="0" err="1" smtClean="0"/>
              <a:t>Kassos</a:t>
            </a:r>
            <a:r>
              <a:rPr lang="en-US" sz="1400" dirty="0" smtClean="0"/>
              <a:t> M. </a:t>
            </a:r>
            <a:r>
              <a:rPr lang="en-US" sz="1400" dirty="0" err="1" smtClean="0"/>
              <a:t>Exp</a:t>
            </a:r>
            <a:r>
              <a:rPr lang="en-US" sz="1400" dirty="0" smtClean="0"/>
              <a:t> Rev infect </a:t>
            </a:r>
            <a:r>
              <a:rPr lang="en-US" sz="1400" dirty="0" err="1" smtClean="0"/>
              <a:t>Ther</a:t>
            </a:r>
            <a:r>
              <a:rPr lang="en-US" sz="1400" dirty="0" smtClean="0"/>
              <a:t> March 2018</a:t>
            </a:r>
            <a:endParaRPr lang="en-US" sz="1400" dirty="0"/>
          </a:p>
        </p:txBody>
      </p:sp>
      <p:pic>
        <p:nvPicPr>
          <p:cNvPr id="8" name="Content Placeholder 7"/>
          <p:cNvPicPr>
            <a:picLocks noGrp="1" noChangeAspect="1"/>
          </p:cNvPicPr>
          <p:nvPr>
            <p:ph idx="11"/>
          </p:nvPr>
        </p:nvPicPr>
        <p:blipFill>
          <a:blip r:embed="rId2" cstate="print">
            <a:extLst>
              <a:ext uri="{28A0092B-C50C-407E-A947-70E740481C1C}">
                <a14:useLocalDpi xmlns:a14="http://schemas.microsoft.com/office/drawing/2010/main" val="0"/>
              </a:ext>
            </a:extLst>
          </a:blip>
          <a:stretch>
            <a:fillRect/>
          </a:stretch>
        </p:blipFill>
        <p:spPr>
          <a:xfrm>
            <a:off x="6419273" y="1678687"/>
            <a:ext cx="2613892" cy="1428391"/>
          </a:xfr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9272" y="3646449"/>
            <a:ext cx="2613892" cy="1525915"/>
          </a:xfrm>
          <a:prstGeom prst="rect">
            <a:avLst/>
          </a:prstGeom>
        </p:spPr>
      </p:pic>
      <p:sp>
        <p:nvSpPr>
          <p:cNvPr id="2" name="TextBox 1"/>
          <p:cNvSpPr txBox="1"/>
          <p:nvPr/>
        </p:nvSpPr>
        <p:spPr>
          <a:xfrm>
            <a:off x="228599" y="1413164"/>
            <a:ext cx="6190673" cy="4247317"/>
          </a:xfrm>
          <a:prstGeom prst="rect">
            <a:avLst/>
          </a:prstGeom>
          <a:noFill/>
        </p:spPr>
        <p:txBody>
          <a:bodyPr wrap="square" rtlCol="0">
            <a:spAutoFit/>
          </a:bodyPr>
          <a:lstStyle/>
          <a:p>
            <a:r>
              <a:rPr lang="en-US" b="1" dirty="0" smtClean="0"/>
              <a:t>Iceland – 1200 infected; 0.3 % HCV prevalence </a:t>
            </a:r>
          </a:p>
          <a:p>
            <a:pPr marL="285750" indent="-285750">
              <a:buFont typeface="Arial" panose="020B0604020202020204" pitchFamily="34" charset="0"/>
              <a:buChar char="•"/>
            </a:pPr>
            <a:r>
              <a:rPr lang="en-US" dirty="0" smtClean="0"/>
              <a:t>National plan- 80% reduction in incidence by 2025</a:t>
            </a:r>
          </a:p>
          <a:p>
            <a:pPr marL="285750" indent="-285750">
              <a:buFont typeface="Arial" panose="020B0604020202020204" pitchFamily="34" charset="0"/>
              <a:buChar char="•"/>
            </a:pPr>
            <a:r>
              <a:rPr lang="en-US" dirty="0" smtClean="0"/>
              <a:t>Multidisciplinary public health model focus on PWID</a:t>
            </a:r>
          </a:p>
          <a:p>
            <a:pPr marL="285750" indent="-285750">
              <a:buFont typeface="Arial" panose="020B0604020202020204" pitchFamily="34" charset="0"/>
              <a:buChar char="•"/>
            </a:pPr>
            <a:r>
              <a:rPr lang="en-US" dirty="0" smtClean="0"/>
              <a:t>Social mobilization – e.g. letters to all households </a:t>
            </a:r>
          </a:p>
          <a:p>
            <a:pPr marL="285750" indent="-285750">
              <a:buFont typeface="Arial" panose="020B0604020202020204" pitchFamily="34" charset="0"/>
              <a:buChar char="•"/>
            </a:pPr>
            <a:r>
              <a:rPr lang="en-US" dirty="0" smtClean="0"/>
              <a:t>50-70% of persons </a:t>
            </a:r>
            <a:r>
              <a:rPr lang="en-US" dirty="0" smtClean="0"/>
              <a:t>diagnosed  treated for HCV  </a:t>
            </a:r>
            <a:endParaRPr lang="en-US" dirty="0" smtClean="0"/>
          </a:p>
          <a:p>
            <a:pPr marL="285750" indent="-285750">
              <a:buFont typeface="Arial" panose="020B0604020202020204" pitchFamily="34" charset="0"/>
              <a:buChar char="•"/>
            </a:pPr>
            <a:r>
              <a:rPr lang="en-US" dirty="0" smtClean="0"/>
              <a:t>Concern- Sustainability </a:t>
            </a:r>
          </a:p>
          <a:p>
            <a:pPr marL="285750" indent="-285750">
              <a:buFont typeface="Arial" panose="020B0604020202020204" pitchFamily="34" charset="0"/>
              <a:buChar char="•"/>
            </a:pPr>
            <a:endParaRPr lang="en-US" dirty="0"/>
          </a:p>
          <a:p>
            <a:endParaRPr lang="en-US" dirty="0" smtClean="0"/>
          </a:p>
          <a:p>
            <a:r>
              <a:rPr lang="en-US" b="1" dirty="0" smtClean="0"/>
              <a:t>Egypt -  6 M infected; 6.4% prevalence </a:t>
            </a:r>
          </a:p>
          <a:p>
            <a:pPr marL="285750" indent="-285750">
              <a:buFont typeface="Arial" panose="020B0604020202020204" pitchFamily="34" charset="0"/>
              <a:buChar char="•"/>
            </a:pPr>
            <a:r>
              <a:rPr lang="en-US" dirty="0" smtClean="0"/>
              <a:t>Goal- 1% prevalence by 2030  </a:t>
            </a:r>
          </a:p>
          <a:p>
            <a:pPr marL="285750" indent="-285750">
              <a:buFont typeface="Arial" panose="020B0604020202020204" pitchFamily="34" charset="0"/>
              <a:buChar char="•"/>
            </a:pPr>
            <a:r>
              <a:rPr lang="en-US" dirty="0" smtClean="0"/>
              <a:t>Political support and national planning- infection control and HCV treatment   </a:t>
            </a:r>
          </a:p>
          <a:p>
            <a:pPr marL="285750" indent="-285750">
              <a:buFont typeface="Arial" panose="020B0604020202020204" pitchFamily="34" charset="0"/>
              <a:buChar char="•"/>
            </a:pPr>
            <a:r>
              <a:rPr lang="en-US" dirty="0" smtClean="0"/>
              <a:t>HCV care/treatment system</a:t>
            </a:r>
          </a:p>
          <a:p>
            <a:pPr marL="285750" indent="-285750">
              <a:buFont typeface="Arial" panose="020B0604020202020204" pitchFamily="34" charset="0"/>
              <a:buChar char="•"/>
            </a:pPr>
            <a:r>
              <a:rPr lang="en-US" dirty="0" smtClean="0"/>
              <a:t>Affordable HCV treatments</a:t>
            </a:r>
          </a:p>
          <a:p>
            <a:pPr marL="285750" indent="-285750">
              <a:buFont typeface="Arial" panose="020B0604020202020204" pitchFamily="34" charset="0"/>
              <a:buChar char="•"/>
            </a:pPr>
            <a:r>
              <a:rPr lang="en-US" dirty="0" smtClean="0"/>
              <a:t>Concerns-  </a:t>
            </a:r>
            <a:r>
              <a:rPr lang="en-US" dirty="0" smtClean="0"/>
              <a:t>Access </a:t>
            </a:r>
            <a:r>
              <a:rPr lang="en-US" dirty="0" smtClean="0"/>
              <a:t>to testing, treatment in primary care  </a:t>
            </a:r>
            <a:endParaRPr lang="en-US" dirty="0"/>
          </a:p>
        </p:txBody>
      </p:sp>
    </p:spTree>
    <p:extLst>
      <p:ext uri="{BB962C8B-B14F-4D97-AF65-F5344CB8AC3E}">
        <p14:creationId xmlns:p14="http://schemas.microsoft.com/office/powerpoint/2010/main" val="284745684"/>
      </p:ext>
    </p:extLst>
  </p:cSld>
  <p:clrMapOvr>
    <a:masterClrMapping/>
  </p:clrMapOvr>
  <p:transition>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709" y="258618"/>
            <a:ext cx="7846291" cy="803564"/>
          </a:xfrm>
        </p:spPr>
        <p:txBody>
          <a:bodyPr>
            <a:noAutofit/>
          </a:bodyPr>
          <a:lstStyle/>
          <a:p>
            <a:r>
              <a:rPr lang="en-US" sz="2800" dirty="0" smtClean="0"/>
              <a:t>		Georgia HCV Elimination Program </a:t>
            </a:r>
            <a:br>
              <a:rPr lang="en-US" sz="2800" dirty="0" smtClean="0"/>
            </a:br>
            <a:r>
              <a:rPr lang="en-US" sz="2800" dirty="0"/>
              <a:t>	</a:t>
            </a:r>
            <a:r>
              <a:rPr lang="en-US" sz="2800" dirty="0" smtClean="0"/>
              <a:t>				Lessons </a:t>
            </a:r>
            <a:r>
              <a:rPr lang="en-US" sz="2800" dirty="0"/>
              <a:t>Learned </a:t>
            </a:r>
            <a:br>
              <a:rPr lang="en-US" sz="2800" dirty="0"/>
            </a:br>
            <a:r>
              <a:rPr lang="en-US" sz="2800" dirty="0" smtClean="0"/>
              <a:t/>
            </a:r>
            <a:br>
              <a:rPr lang="en-US" sz="2800" dirty="0" smtClean="0"/>
            </a:br>
            <a:r>
              <a:rPr lang="en-US" sz="2800" dirty="0"/>
              <a:t>	</a:t>
            </a:r>
            <a:r>
              <a:rPr lang="en-US" sz="2800" b="1" dirty="0" smtClean="0"/>
              <a:t> </a:t>
            </a:r>
            <a:endParaRPr lang="en-US" sz="2800" b="1" dirty="0"/>
          </a:p>
        </p:txBody>
      </p:sp>
      <p:sp>
        <p:nvSpPr>
          <p:cNvPr id="3" name="Content Placeholder 2"/>
          <p:cNvSpPr>
            <a:spLocks noGrp="1"/>
          </p:cNvSpPr>
          <p:nvPr>
            <p:ph sz="quarter" idx="1"/>
          </p:nvPr>
        </p:nvSpPr>
        <p:spPr>
          <a:xfrm>
            <a:off x="129309" y="1413164"/>
            <a:ext cx="9014691" cy="4759036"/>
          </a:xfrm>
        </p:spPr>
        <p:txBody>
          <a:bodyPr>
            <a:normAutofit fontScale="85000" lnSpcReduction="10000"/>
          </a:bodyPr>
          <a:lstStyle/>
          <a:p>
            <a:r>
              <a:rPr lang="en-US" dirty="0" smtClean="0"/>
              <a:t>Demonstrate essential elements of an </a:t>
            </a:r>
            <a:r>
              <a:rPr lang="en-US" dirty="0" smtClean="0"/>
              <a:t>effective elimination </a:t>
            </a:r>
            <a:r>
              <a:rPr lang="en-US" dirty="0" smtClean="0"/>
              <a:t>program</a:t>
            </a:r>
          </a:p>
          <a:p>
            <a:pPr lvl="1"/>
            <a:r>
              <a:rPr lang="en-US" dirty="0" smtClean="0"/>
              <a:t> </a:t>
            </a:r>
            <a:r>
              <a:rPr lang="en-US" b="1" dirty="0" smtClean="0"/>
              <a:t>Time limited goals</a:t>
            </a:r>
          </a:p>
          <a:p>
            <a:pPr lvl="1"/>
            <a:r>
              <a:rPr lang="en-US" b="1" dirty="0" smtClean="0"/>
              <a:t>Public health plan</a:t>
            </a:r>
          </a:p>
          <a:p>
            <a:pPr lvl="1"/>
            <a:r>
              <a:rPr lang="en-US" b="1" dirty="0" smtClean="0"/>
              <a:t>Political commitment </a:t>
            </a:r>
          </a:p>
          <a:p>
            <a:pPr lvl="1"/>
            <a:r>
              <a:rPr lang="en-US" b="1" dirty="0" smtClean="0"/>
              <a:t>Feasible, appropriate interventions </a:t>
            </a:r>
          </a:p>
          <a:p>
            <a:pPr lvl="1"/>
            <a:r>
              <a:rPr lang="en-US" b="1" dirty="0" smtClean="0"/>
              <a:t>Data </a:t>
            </a:r>
            <a:r>
              <a:rPr lang="en-US" b="1" dirty="0" smtClean="0"/>
              <a:t>for monitoring and evaluation   </a:t>
            </a:r>
          </a:p>
          <a:p>
            <a:pPr marL="0" indent="0">
              <a:buNone/>
            </a:pPr>
            <a:r>
              <a:rPr lang="en-US" dirty="0" smtClean="0"/>
              <a:t> </a:t>
            </a:r>
          </a:p>
          <a:p>
            <a:r>
              <a:rPr lang="en-US" dirty="0" smtClean="0"/>
              <a:t>Benefits in both eliminating HCV and improving health systems  </a:t>
            </a:r>
          </a:p>
          <a:p>
            <a:endParaRPr lang="en-US" dirty="0" smtClean="0"/>
          </a:p>
          <a:p>
            <a:r>
              <a:rPr lang="en-US" dirty="0" smtClean="0"/>
              <a:t>Current </a:t>
            </a:r>
            <a:r>
              <a:rPr lang="en-US" dirty="0" smtClean="0"/>
              <a:t>issue </a:t>
            </a:r>
            <a:r>
              <a:rPr lang="en-US" dirty="0" smtClean="0"/>
              <a:t>- Increase testing and linkage to treatment to reach 2020 goal</a:t>
            </a:r>
          </a:p>
          <a:p>
            <a:endParaRPr lang="en-US" dirty="0" smtClean="0"/>
          </a:p>
          <a:p>
            <a:r>
              <a:rPr lang="en-US" dirty="0" smtClean="0"/>
              <a:t>Emerging issue – Stakeholder commitment and program sustainability </a:t>
            </a:r>
          </a:p>
          <a:p>
            <a:endParaRPr lang="en-US" dirty="0"/>
          </a:p>
          <a:p>
            <a:r>
              <a:rPr lang="en-US" dirty="0" smtClean="0"/>
              <a:t>Opportunity- Improve partner networks to facilitate sharing of elimination strategies and practices among  prospective and current elimination programs  </a:t>
            </a:r>
            <a:endParaRPr lang="en-US" dirty="0"/>
          </a:p>
        </p:txBody>
      </p:sp>
      <p:sp>
        <p:nvSpPr>
          <p:cNvPr id="6" name="Slide Number Placeholder 5"/>
          <p:cNvSpPr>
            <a:spLocks noGrp="1"/>
          </p:cNvSpPr>
          <p:nvPr>
            <p:ph type="sldNum" sz="quarter" idx="4294967295"/>
          </p:nvPr>
        </p:nvSpPr>
        <p:spPr/>
        <p:txBody>
          <a:bodyPr>
            <a:normAutofit fontScale="25000" lnSpcReduction="20000"/>
          </a:bodyPr>
          <a:lstStyle/>
          <a:p>
            <a:pPr marL="0" marR="0" lvl="0" indent="0" algn="l" defTabSz="457200" rtl="0" eaLnBrk="1" fontAlgn="base" latinLnBrk="0" hangingPunct="1">
              <a:lnSpc>
                <a:spcPct val="100000"/>
              </a:lnSpc>
              <a:spcBef>
                <a:spcPct val="0"/>
              </a:spcBef>
              <a:spcAft>
                <a:spcPct val="0"/>
              </a:spcAft>
              <a:buClrTx/>
              <a:buSzTx/>
              <a:buFontTx/>
              <a:buNone/>
              <a:tabLst/>
              <a:defRPr/>
            </a:pPr>
            <a:fld id="{2268F210-7953-4591-A923-9183AD2C93FC}" type="slidenum">
              <a:rPr kumimoji="0" lang="en-US" sz="1800" b="0" i="0" u="none" strike="noStrike" kern="1200" cap="none" spc="0" normalizeH="0" baseline="0" noProof="0" smtClean="0">
                <a:ln>
                  <a:noFill/>
                </a:ln>
                <a:solidFill>
                  <a:srgbClr val="487D38"/>
                </a:solidFill>
                <a:effectLst/>
                <a:uLnTx/>
                <a:uFillTx/>
                <a:latin typeface="Calibri" charset="0"/>
                <a:ea typeface="ＭＳ Ｐゴシック" charset="0"/>
                <a:cs typeface="+mn-cs"/>
              </a:rPr>
              <a:pPr marL="0" marR="0" lvl="0" indent="0" algn="l" defTabSz="457200" rtl="0" eaLnBrk="1" fontAlgn="base" latinLnBrk="0" hangingPunct="1">
                <a:lnSpc>
                  <a:spcPct val="100000"/>
                </a:lnSpc>
                <a:spcBef>
                  <a:spcPct val="0"/>
                </a:spcBef>
                <a:spcAft>
                  <a:spcPct val="0"/>
                </a:spcAft>
                <a:buClrTx/>
                <a:buSzTx/>
                <a:buFontTx/>
                <a:buNone/>
                <a:tabLst/>
                <a:defRPr/>
              </a:pPr>
              <a:t>21</a:t>
            </a:fld>
            <a:endParaRPr kumimoji="0" lang="en-US" sz="1800" b="0" i="0" u="none" strike="noStrike" kern="1200" cap="none" spc="0" normalizeH="0" baseline="0" noProof="0" dirty="0">
              <a:ln>
                <a:noFill/>
              </a:ln>
              <a:solidFill>
                <a:srgbClr val="487D38"/>
              </a:solidFill>
              <a:effectLst/>
              <a:uLnTx/>
              <a:uFillTx/>
              <a:latin typeface="Calibri" charset="0"/>
              <a:ea typeface="ＭＳ Ｐゴシック" charset="0"/>
              <a:cs typeface="+mn-cs"/>
            </a:endParaRPr>
          </a:p>
        </p:txBody>
      </p:sp>
    </p:spTree>
    <p:extLst>
      <p:ext uri="{BB962C8B-B14F-4D97-AF65-F5344CB8AC3E}">
        <p14:creationId xmlns:p14="http://schemas.microsoft.com/office/powerpoint/2010/main" val="7447683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Acknowledgements  </a:t>
            </a:r>
            <a:endParaRPr lang="en-US" dirty="0">
              <a:solidFill>
                <a:schemeClr val="bg1"/>
              </a:solidFill>
            </a:endParaRPr>
          </a:p>
        </p:txBody>
      </p:sp>
      <p:sp>
        <p:nvSpPr>
          <p:cNvPr id="3" name="Content Placeholder 2"/>
          <p:cNvSpPr>
            <a:spLocks noGrp="1"/>
          </p:cNvSpPr>
          <p:nvPr>
            <p:ph idx="1"/>
          </p:nvPr>
        </p:nvSpPr>
        <p:spPr>
          <a:xfrm>
            <a:off x="395785" y="1767681"/>
            <a:ext cx="8106769" cy="4551232"/>
          </a:xfrm>
        </p:spPr>
        <p:txBody>
          <a:bodyPr>
            <a:normAutofit/>
          </a:bodyPr>
          <a:lstStyle/>
          <a:p>
            <a:pPr marL="0" indent="0">
              <a:buNone/>
            </a:pPr>
            <a:r>
              <a:rPr lang="en-US" dirty="0" smtClean="0">
                <a:solidFill>
                  <a:srgbClr val="0070C0"/>
                </a:solidFill>
              </a:rPr>
              <a:t>Georgia</a:t>
            </a:r>
          </a:p>
          <a:p>
            <a:pPr marL="342900" lvl="1" indent="0">
              <a:buNone/>
            </a:pPr>
            <a:r>
              <a:rPr lang="en-US" dirty="0" err="1"/>
              <a:t>Amiran</a:t>
            </a:r>
            <a:r>
              <a:rPr lang="en-US" dirty="0"/>
              <a:t> </a:t>
            </a:r>
            <a:r>
              <a:rPr lang="en-US" dirty="0" err="1" smtClean="0"/>
              <a:t>Gamkrelidze</a:t>
            </a:r>
            <a:endParaRPr lang="en-US" dirty="0" smtClean="0"/>
          </a:p>
          <a:p>
            <a:pPr marL="342900" lvl="1" indent="0">
              <a:buNone/>
            </a:pPr>
            <a:r>
              <a:rPr lang="en-US" dirty="0" smtClean="0"/>
              <a:t>Tengiz </a:t>
            </a:r>
            <a:r>
              <a:rPr lang="en-US" dirty="0" err="1" smtClean="0"/>
              <a:t>Tsertsvadze</a:t>
            </a:r>
            <a:endParaRPr lang="en-US" dirty="0" smtClean="0"/>
          </a:p>
          <a:p>
            <a:pPr marL="342900" lvl="1" indent="0">
              <a:buNone/>
            </a:pPr>
            <a:r>
              <a:rPr lang="en-US" dirty="0"/>
              <a:t>Maia </a:t>
            </a:r>
            <a:r>
              <a:rPr lang="en-US" dirty="0" err="1" smtClean="0"/>
              <a:t>Alkhazashvili</a:t>
            </a:r>
            <a:endParaRPr lang="en-US" dirty="0" smtClean="0"/>
          </a:p>
          <a:p>
            <a:pPr marL="342900" lvl="1" indent="0">
              <a:buNone/>
            </a:pPr>
            <a:r>
              <a:rPr lang="en-US" dirty="0"/>
              <a:t>Maia </a:t>
            </a:r>
            <a:r>
              <a:rPr lang="en-US" dirty="0" err="1" smtClean="0"/>
              <a:t>Tsereteli</a:t>
            </a:r>
            <a:endParaRPr lang="en-US" dirty="0" smtClean="0"/>
          </a:p>
          <a:p>
            <a:pPr marL="342900" lvl="1" indent="0">
              <a:buNone/>
            </a:pPr>
            <a:r>
              <a:rPr lang="en-US" dirty="0"/>
              <a:t>Marina </a:t>
            </a:r>
            <a:r>
              <a:rPr lang="en-US" dirty="0" err="1" smtClean="0"/>
              <a:t>Darakhvelidze</a:t>
            </a:r>
            <a:endParaRPr lang="en-US" dirty="0" smtClean="0"/>
          </a:p>
          <a:p>
            <a:pPr marL="342900" lvl="1" indent="0">
              <a:buNone/>
            </a:pPr>
            <a:r>
              <a:rPr lang="en-US" dirty="0"/>
              <a:t>David </a:t>
            </a:r>
            <a:r>
              <a:rPr lang="en-US" dirty="0" err="1"/>
              <a:t>Metreveli</a:t>
            </a:r>
            <a:r>
              <a:rPr lang="en-US" dirty="0"/>
              <a:t> </a:t>
            </a:r>
            <a:endParaRPr lang="en-US" dirty="0" smtClean="0"/>
          </a:p>
          <a:p>
            <a:pPr marL="342900" lvl="1" indent="0">
              <a:buNone/>
            </a:pPr>
            <a:r>
              <a:rPr lang="en-US" dirty="0"/>
              <a:t>Alexander </a:t>
            </a:r>
            <a:r>
              <a:rPr lang="en-US" dirty="0" err="1"/>
              <a:t>Turdziladze</a:t>
            </a:r>
            <a:endParaRPr lang="en-US" dirty="0"/>
          </a:p>
          <a:p>
            <a:pPr marL="42862" indent="0">
              <a:buNone/>
            </a:pPr>
            <a:r>
              <a:rPr lang="en-US" dirty="0" smtClean="0">
                <a:solidFill>
                  <a:srgbClr val="0070C0"/>
                </a:solidFill>
              </a:rPr>
              <a:t>US CDC </a:t>
            </a:r>
          </a:p>
          <a:p>
            <a:pPr marL="42862" indent="0">
              <a:buNone/>
            </a:pPr>
            <a:r>
              <a:rPr lang="en-US" sz="1500" dirty="0" smtClean="0"/>
              <a:t>Beth Skaggs </a:t>
            </a:r>
          </a:p>
          <a:p>
            <a:pPr marL="42862" indent="0">
              <a:buNone/>
            </a:pPr>
            <a:r>
              <a:rPr lang="en-US" sz="1500" dirty="0" smtClean="0"/>
              <a:t>Francisco Averhoff</a:t>
            </a:r>
          </a:p>
          <a:p>
            <a:pPr marL="42862" indent="0">
              <a:buNone/>
            </a:pPr>
            <a:r>
              <a:rPr lang="en-US" sz="1500" dirty="0" err="1" smtClean="0"/>
              <a:t>Maussam</a:t>
            </a:r>
            <a:r>
              <a:rPr lang="en-US" sz="1500" dirty="0" smtClean="0"/>
              <a:t> </a:t>
            </a:r>
            <a:r>
              <a:rPr lang="en-US" sz="1500" dirty="0" err="1" smtClean="0"/>
              <a:t>Nasrullah</a:t>
            </a:r>
            <a:r>
              <a:rPr lang="en-US" sz="1500" dirty="0" smtClean="0"/>
              <a:t> </a:t>
            </a:r>
            <a:endParaRPr lang="en-US" sz="1500" dirty="0"/>
          </a:p>
          <a:p>
            <a:pPr marL="342900" lvl="1" indent="0">
              <a:buNone/>
            </a:pPr>
            <a:endParaRPr lang="en-US" dirty="0"/>
          </a:p>
          <a:p>
            <a:pPr marL="342900" lvl="1" indent="0">
              <a:buNone/>
            </a:pPr>
            <a:endParaRPr lang="en-US" dirty="0"/>
          </a:p>
          <a:p>
            <a:pPr marL="342900" lvl="1" indent="0">
              <a:buNone/>
            </a:pPr>
            <a:endParaRPr lang="en-US" dirty="0" smtClean="0"/>
          </a:p>
          <a:p>
            <a:pPr marL="342900" lvl="1" indent="0">
              <a:buNone/>
            </a:pPr>
            <a:endParaRPr lang="en-US" dirty="0"/>
          </a:p>
          <a:p>
            <a:pPr marL="342900" lvl="1" indent="0">
              <a:buNone/>
            </a:pPr>
            <a:endParaRPr lang="en-US" dirty="0" smtClean="0">
              <a:solidFill>
                <a:srgbClr val="0070C0"/>
              </a:solidFill>
            </a:endParaRPr>
          </a:p>
          <a:p>
            <a:pPr marL="342900" lvl="1" indent="0">
              <a:buNone/>
            </a:pPr>
            <a:endParaRPr lang="en-US" dirty="0">
              <a:solidFill>
                <a:srgbClr val="0070C0"/>
              </a:solidFill>
            </a:endParaRPr>
          </a:p>
          <a:p>
            <a:endParaRPr lang="en-US" u="sng" dirty="0" smtClean="0">
              <a:solidFill>
                <a:srgbClr val="0070C0"/>
              </a:solidFill>
            </a:endParaRPr>
          </a:p>
          <a:p>
            <a:pPr lvl="1"/>
            <a:endParaRPr lang="en-US" dirty="0"/>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E80A222-27A2-499A-9E2A-14884A5A6E9E}" type="slidenum">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13028138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linds(horizontal)">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linds(horizontal)">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blinds(horizontal)">
                                      <p:cBhvr>
                                        <p:cTn id="6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73" y="0"/>
            <a:ext cx="9147173" cy="6858000"/>
          </a:xfrm>
        </p:spPr>
      </p:pic>
    </p:spTree>
    <p:extLst>
      <p:ext uri="{BB962C8B-B14F-4D97-AF65-F5344CB8AC3E}">
        <p14:creationId xmlns:p14="http://schemas.microsoft.com/office/powerpoint/2010/main" val="4099711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0909" y="0"/>
            <a:ext cx="7950468" cy="1808720"/>
          </a:xfrm>
        </p:spPr>
        <p:txBody>
          <a:bodyPr/>
          <a:lstStyle/>
          <a:p>
            <a:r>
              <a:rPr lang="en-US" dirty="0" smtClean="0"/>
              <a:t/>
            </a:r>
            <a:br>
              <a:rPr lang="en-US" dirty="0" smtClean="0"/>
            </a:br>
            <a:r>
              <a:rPr lang="en-US" sz="2800" dirty="0" smtClean="0">
                <a:solidFill>
                  <a:schemeClr val="bg1"/>
                </a:solidFill>
              </a:rPr>
              <a:t>Global Goals for HBV and HCV Elimination by 2030– </a:t>
            </a:r>
            <a:br>
              <a:rPr lang="en-US" sz="2800" dirty="0" smtClean="0">
                <a:solidFill>
                  <a:schemeClr val="bg1"/>
                </a:solidFill>
              </a:rPr>
            </a:br>
            <a:r>
              <a:rPr lang="en-US" dirty="0" smtClean="0"/>
              <a:t/>
            </a:r>
            <a:br>
              <a:rPr lang="en-US" dirty="0" smtClean="0"/>
            </a:br>
            <a:r>
              <a:rPr lang="en-US" dirty="0" smtClean="0"/>
              <a:t> </a:t>
            </a:r>
            <a:br>
              <a:rPr lang="en-US" dirty="0" smtClean="0"/>
            </a:br>
            <a:endParaRPr lang="en-US" dirty="0"/>
          </a:p>
        </p:txBody>
      </p:sp>
      <p:sp>
        <p:nvSpPr>
          <p:cNvPr id="4" name="Content Placeholder 3"/>
          <p:cNvSpPr>
            <a:spLocks noGrp="1"/>
          </p:cNvSpPr>
          <p:nvPr>
            <p:ph idx="11"/>
          </p:nvPr>
        </p:nvSpPr>
        <p:spPr>
          <a:xfrm>
            <a:off x="0" y="1920564"/>
            <a:ext cx="6400800" cy="2893438"/>
          </a:xfrm>
        </p:spPr>
        <p:txBody>
          <a:bodyPr/>
          <a:lstStyle/>
          <a:p>
            <a:endParaRPr lang="en-US" sz="1500" dirty="0"/>
          </a:p>
          <a:p>
            <a:r>
              <a:rPr lang="en-US" sz="1500" dirty="0"/>
              <a:t> </a:t>
            </a:r>
            <a:endParaRPr lang="en-US" sz="1200" b="0" dirty="0"/>
          </a:p>
        </p:txBody>
      </p:sp>
      <p:pic>
        <p:nvPicPr>
          <p:cNvPr id="5" name="Picture 11" descr="J:\DivData\ODH\Strategies\GHSS Graphics\LowDefinition\Hepatitis-slide4-viral-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571391"/>
            <a:ext cx="5938786" cy="4321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rotWithShape="1">
          <a:blip r:embed="rId4"/>
          <a:srcRect b="5202"/>
          <a:stretch/>
        </p:blipFill>
        <p:spPr bwMode="auto">
          <a:xfrm>
            <a:off x="152192" y="224271"/>
            <a:ext cx="818536" cy="1347119"/>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8" name="TextBox 7"/>
          <p:cNvSpPr txBox="1"/>
          <p:nvPr/>
        </p:nvSpPr>
        <p:spPr>
          <a:xfrm>
            <a:off x="1374547" y="1634836"/>
            <a:ext cx="2635479" cy="30008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000000"/>
                </a:solidFill>
                <a:effectLst/>
                <a:uLnTx/>
                <a:uFillTx/>
                <a:latin typeface="Arial"/>
                <a:ea typeface="ＭＳ Ｐゴシック" charset="0"/>
                <a:cs typeface="+mn-cs"/>
              </a:rPr>
              <a:t>Global reductions- WHO </a:t>
            </a:r>
          </a:p>
        </p:txBody>
      </p:sp>
      <p:sp>
        <p:nvSpPr>
          <p:cNvPr id="10" name="Rectangle 9"/>
          <p:cNvSpPr/>
          <p:nvPr/>
        </p:nvSpPr>
        <p:spPr>
          <a:xfrm>
            <a:off x="875899" y="5163176"/>
            <a:ext cx="5982101" cy="646331"/>
          </a:xfrm>
          <a:prstGeom prst="rect">
            <a:avLst/>
          </a:prstGeom>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charset="0"/>
              <a:ea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rgbClr val="000000"/>
                </a:solidFill>
                <a:effectLst/>
                <a:uLnTx/>
                <a:uFillTx/>
                <a:latin typeface="Calibri" charset="0"/>
                <a:ea typeface="ＭＳ Ｐゴシック" charset="0"/>
              </a:rPr>
              <a:t>Countries </a:t>
            </a:r>
            <a:r>
              <a:rPr kumimoji="0" lang="en-US" sz="1800" b="1" i="0" u="none" strike="noStrike" kern="1200" cap="none" spc="0" normalizeH="0" baseline="0" noProof="0" dirty="0">
                <a:ln>
                  <a:noFill/>
                </a:ln>
                <a:solidFill>
                  <a:srgbClr val="000000"/>
                </a:solidFill>
                <a:effectLst/>
                <a:uLnTx/>
                <a:uFillTx/>
                <a:latin typeface="Calibri" charset="0"/>
                <a:ea typeface="ＭＳ Ｐゴシック" charset="0"/>
              </a:rPr>
              <a:t>encouraged to develop </a:t>
            </a:r>
            <a:r>
              <a:rPr kumimoji="0" lang="en-US" sz="1800" b="1" i="0" u="none" strike="noStrike" kern="1200" cap="none" spc="0" normalizeH="0" baseline="0" noProof="0" dirty="0" smtClean="0">
                <a:ln>
                  <a:noFill/>
                </a:ln>
                <a:solidFill>
                  <a:srgbClr val="000000"/>
                </a:solidFill>
                <a:effectLst/>
                <a:uLnTx/>
                <a:uFillTx/>
                <a:latin typeface="Calibri" charset="0"/>
                <a:ea typeface="ＭＳ Ｐゴシック" charset="0"/>
              </a:rPr>
              <a:t>national goals </a:t>
            </a:r>
            <a:endParaRPr kumimoji="0" lang="en-US" sz="1800" b="1" i="0" u="none" strike="noStrike" kern="1200" cap="none" spc="0" normalizeH="0" baseline="0" noProof="0" dirty="0">
              <a:ln>
                <a:noFill/>
              </a:ln>
              <a:solidFill>
                <a:srgbClr val="000000"/>
              </a:solidFill>
              <a:effectLst/>
              <a:uLnTx/>
              <a:uFillTx/>
              <a:latin typeface="Calibri" charset="0"/>
              <a:ea typeface="ＭＳ Ｐゴシック" charset="0"/>
            </a:endParaRPr>
          </a:p>
        </p:txBody>
      </p:sp>
      <p:sp>
        <p:nvSpPr>
          <p:cNvPr id="12" name="Text Placeholder 2"/>
          <p:cNvSpPr>
            <a:spLocks noGrp="1"/>
          </p:cNvSpPr>
          <p:nvPr>
            <p:ph type="body" sz="quarter" idx="10"/>
          </p:nvPr>
        </p:nvSpPr>
        <p:spPr>
          <a:xfrm>
            <a:off x="609600" y="6146800"/>
            <a:ext cx="11176000" cy="414338"/>
          </a:xfrm>
        </p:spPr>
        <p:txBody>
          <a:bodyPr/>
          <a:lstStyle/>
          <a:p>
            <a:r>
              <a:rPr lang="en-US" dirty="0">
                <a:hlinkClick r:id="rId5"/>
              </a:rPr>
              <a:t>http://www.who.int/hepatitis/strategy2016-2021/ghss-hep/en</a:t>
            </a:r>
            <a:r>
              <a:rPr lang="en-US" dirty="0" smtClean="0">
                <a:hlinkClick r:id="rId5"/>
              </a:rPr>
              <a:t>/</a:t>
            </a:r>
            <a:r>
              <a:rPr lang="en-US" dirty="0"/>
              <a:t>  http://</a:t>
            </a:r>
            <a:r>
              <a:rPr lang="en-US" dirty="0" smtClean="0"/>
              <a:t>nationalacademies.org/hmd/Reports/2017.aspx</a:t>
            </a:r>
            <a:endParaRPr lang="en-US" dirty="0"/>
          </a:p>
        </p:txBody>
      </p:sp>
      <p:sp>
        <p:nvSpPr>
          <p:cNvPr id="3" name="TextBox 2"/>
          <p:cNvSpPr txBox="1"/>
          <p:nvPr/>
        </p:nvSpPr>
        <p:spPr>
          <a:xfrm>
            <a:off x="5543342" y="1571391"/>
            <a:ext cx="3912254" cy="1200329"/>
          </a:xfrm>
          <a:prstGeom prst="rect">
            <a:avLst/>
          </a:prstGeom>
          <a:noFill/>
        </p:spPr>
        <p:txBody>
          <a:bodyPr wrap="square" rtlCol="0">
            <a:spAutoFit/>
          </a:bodyPr>
          <a:lstStyle/>
          <a:p>
            <a:r>
              <a:rPr lang="en-US" dirty="0" smtClean="0"/>
              <a:t>Endorsement</a:t>
            </a:r>
          </a:p>
          <a:p>
            <a:r>
              <a:rPr lang="en-US" dirty="0" smtClean="0"/>
              <a:t>World Health Assembly</a:t>
            </a:r>
          </a:p>
          <a:p>
            <a:r>
              <a:rPr lang="en-US" dirty="0" smtClean="0"/>
              <a:t>International Task Force for Disease Eradication   </a:t>
            </a:r>
            <a:endParaRPr lang="en-US" dirty="0"/>
          </a:p>
        </p:txBody>
      </p:sp>
    </p:spTree>
    <p:extLst>
      <p:ext uri="{BB962C8B-B14F-4D97-AF65-F5344CB8AC3E}">
        <p14:creationId xmlns:p14="http://schemas.microsoft.com/office/powerpoint/2010/main" val="2996576477"/>
      </p:ext>
    </p:extLst>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9381"/>
            <a:ext cx="8915400" cy="1019245"/>
          </a:xfrm>
        </p:spPr>
        <p:txBody>
          <a:bodyPr/>
          <a:lstStyle/>
          <a:p>
            <a:r>
              <a:rPr lang="en-US" sz="2800" dirty="0" smtClean="0">
                <a:solidFill>
                  <a:schemeClr val="bg1"/>
                </a:solidFill>
              </a:rPr>
              <a:t>Goals of Disease Elimination /Eradication Programs </a:t>
            </a:r>
            <a:endParaRPr lang="en-US" sz="2800" dirty="0">
              <a:solidFill>
                <a:schemeClr val="bg1"/>
              </a:solidFill>
            </a:endParaRPr>
          </a:p>
        </p:txBody>
      </p:sp>
      <p:sp>
        <p:nvSpPr>
          <p:cNvPr id="4" name="Content Placeholder 3"/>
          <p:cNvSpPr>
            <a:spLocks noGrp="1"/>
          </p:cNvSpPr>
          <p:nvPr>
            <p:ph idx="11"/>
          </p:nvPr>
        </p:nvSpPr>
        <p:spPr/>
        <p:txBody>
          <a:bodyPr/>
          <a:lstStyle/>
          <a:p>
            <a:r>
              <a:rPr lang="en-US" dirty="0" smtClean="0"/>
              <a:t>Achievement of time limited goal for improvement in health </a:t>
            </a:r>
          </a:p>
          <a:p>
            <a:endParaRPr lang="en-US" dirty="0"/>
          </a:p>
          <a:p>
            <a:endParaRPr lang="en-US" dirty="0" smtClean="0"/>
          </a:p>
          <a:p>
            <a:r>
              <a:rPr lang="en-US" dirty="0" smtClean="0"/>
              <a:t>Strengthening of existing health systems</a:t>
            </a:r>
            <a:endParaRPr lang="en-US" dirty="0"/>
          </a:p>
        </p:txBody>
      </p:sp>
      <p:sp>
        <p:nvSpPr>
          <p:cNvPr id="5" name="Text Placeholder 2"/>
          <p:cNvSpPr>
            <a:spLocks noGrp="1"/>
          </p:cNvSpPr>
          <p:nvPr>
            <p:ph type="body" sz="quarter" idx="10"/>
          </p:nvPr>
        </p:nvSpPr>
        <p:spPr/>
        <p:txBody>
          <a:bodyPr/>
          <a:lstStyle/>
          <a:p>
            <a:r>
              <a:rPr lang="en-US" dirty="0" smtClean="0"/>
              <a:t>Hinman A NY State J of Med 1984; </a:t>
            </a:r>
            <a:r>
              <a:rPr lang="en-US" dirty="0" err="1" smtClean="0"/>
              <a:t>Dowdle</a:t>
            </a:r>
            <a:r>
              <a:rPr lang="en-US" dirty="0" smtClean="0"/>
              <a:t> W, Bull WHO 1998;  </a:t>
            </a:r>
            <a:r>
              <a:rPr lang="en-US" dirty="0" err="1" smtClean="0"/>
              <a:t>Dowdle</a:t>
            </a:r>
            <a:r>
              <a:rPr lang="en-US" dirty="0" smtClean="0"/>
              <a:t> W, </a:t>
            </a:r>
            <a:r>
              <a:rPr lang="en-US" dirty="0" err="1" smtClean="0"/>
              <a:t>Cochi</a:t>
            </a:r>
            <a:r>
              <a:rPr lang="en-US" dirty="0" smtClean="0"/>
              <a:t> S, Vaccine 2011</a:t>
            </a:r>
            <a:endParaRPr lang="en-US" dirty="0"/>
          </a:p>
        </p:txBody>
      </p:sp>
    </p:spTree>
    <p:extLst>
      <p:ext uri="{BB962C8B-B14F-4D97-AF65-F5344CB8AC3E}">
        <p14:creationId xmlns:p14="http://schemas.microsoft.com/office/powerpoint/2010/main" val="1803956059"/>
      </p:ext>
    </p:extLst>
  </p:cSld>
  <p:clrMapOvr>
    <a:masterClrMapping/>
  </p:clrMapOvr>
  <p:transition>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bg1"/>
                </a:solidFill>
              </a:rPr>
              <a:t>				   Key Attributes of Successful </a:t>
            </a:r>
            <a:br>
              <a:rPr lang="en-US" sz="2800" dirty="0" smtClean="0">
                <a:solidFill>
                  <a:schemeClr val="bg1"/>
                </a:solidFill>
              </a:rPr>
            </a:br>
            <a:r>
              <a:rPr lang="en-US" sz="2800" dirty="0" smtClean="0">
                <a:solidFill>
                  <a:schemeClr val="bg1"/>
                </a:solidFill>
              </a:rPr>
              <a:t>				Disease /Elimination Programs</a:t>
            </a:r>
            <a:endParaRPr lang="en-US" sz="2800" dirty="0">
              <a:solidFill>
                <a:schemeClr val="bg1"/>
              </a:solidFill>
            </a:endParaRPr>
          </a:p>
        </p:txBody>
      </p:sp>
      <p:sp>
        <p:nvSpPr>
          <p:cNvPr id="3" name="Text Placeholder 2"/>
          <p:cNvSpPr>
            <a:spLocks noGrp="1"/>
          </p:cNvSpPr>
          <p:nvPr>
            <p:ph type="body" sz="quarter" idx="10"/>
          </p:nvPr>
        </p:nvSpPr>
        <p:spPr/>
        <p:txBody>
          <a:bodyPr/>
          <a:lstStyle/>
          <a:p>
            <a:r>
              <a:rPr lang="en-US" dirty="0" smtClean="0"/>
              <a:t>Hinman A NY State J of Med 1984; </a:t>
            </a:r>
            <a:r>
              <a:rPr lang="en-US" dirty="0" err="1" smtClean="0"/>
              <a:t>Dowdle</a:t>
            </a:r>
            <a:r>
              <a:rPr lang="en-US" dirty="0" smtClean="0"/>
              <a:t> W, Bull WHO 1998; </a:t>
            </a:r>
            <a:endParaRPr lang="en-US" dirty="0"/>
          </a:p>
        </p:txBody>
      </p:sp>
      <p:sp>
        <p:nvSpPr>
          <p:cNvPr id="4" name="Content Placeholder 3"/>
          <p:cNvSpPr>
            <a:spLocks noGrp="1"/>
          </p:cNvSpPr>
          <p:nvPr>
            <p:ph idx="11"/>
          </p:nvPr>
        </p:nvSpPr>
        <p:spPr/>
        <p:txBody>
          <a:bodyPr/>
          <a:lstStyle/>
          <a:p>
            <a:r>
              <a:rPr lang="en-US" dirty="0" smtClean="0"/>
              <a:t>Political will/ community support (advocacy) </a:t>
            </a:r>
          </a:p>
          <a:p>
            <a:endParaRPr lang="en-US" dirty="0" smtClean="0"/>
          </a:p>
          <a:p>
            <a:r>
              <a:rPr lang="en-US" dirty="0" smtClean="0"/>
              <a:t>Agreement </a:t>
            </a:r>
            <a:r>
              <a:rPr lang="en-US" dirty="0"/>
              <a:t>on time limited goals and action plan </a:t>
            </a:r>
          </a:p>
          <a:p>
            <a:endParaRPr lang="en-US" dirty="0" smtClean="0"/>
          </a:p>
          <a:p>
            <a:r>
              <a:rPr lang="en-US" dirty="0"/>
              <a:t>Adequate public health/ clinical infrastructure </a:t>
            </a:r>
          </a:p>
          <a:p>
            <a:endParaRPr lang="en-US" dirty="0" smtClean="0"/>
          </a:p>
          <a:p>
            <a:r>
              <a:rPr lang="en-US" dirty="0" smtClean="0"/>
              <a:t>Implementation </a:t>
            </a:r>
            <a:r>
              <a:rPr lang="en-US" dirty="0" smtClean="0"/>
              <a:t>of feasible, </a:t>
            </a:r>
            <a:r>
              <a:rPr lang="en-US" dirty="0" smtClean="0"/>
              <a:t>cost effective </a:t>
            </a:r>
            <a:r>
              <a:rPr lang="en-US" dirty="0" smtClean="0"/>
              <a:t>interventions </a:t>
            </a:r>
          </a:p>
          <a:p>
            <a:endParaRPr lang="en-US" dirty="0" smtClean="0"/>
          </a:p>
          <a:p>
            <a:r>
              <a:rPr lang="en-US" dirty="0" smtClean="0"/>
              <a:t> Data for monitoring progress and program improvement    </a:t>
            </a:r>
            <a:endParaRPr lang="en-US" dirty="0"/>
          </a:p>
        </p:txBody>
      </p:sp>
    </p:spTree>
    <p:extLst>
      <p:ext uri="{BB962C8B-B14F-4D97-AF65-F5344CB8AC3E}">
        <p14:creationId xmlns:p14="http://schemas.microsoft.com/office/powerpoint/2010/main" val="1031830964"/>
      </p:ext>
    </p:extLst>
  </p:cSld>
  <p:clrMapOvr>
    <a:masterClrMapping/>
  </p:clrMapOvr>
  <p:transition>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n w="0"/>
                <a:solidFill>
                  <a:schemeClr val="tx2"/>
                </a:solidFill>
                <a:effectLst>
                  <a:outerShdw blurRad="38100" dist="25400" dir="5400000" algn="ctr" rotWithShape="0">
                    <a:srgbClr val="6E747A">
                      <a:alpha val="43000"/>
                    </a:srgbClr>
                  </a:outerShdw>
                </a:effectLst>
              </a:rPr>
              <a:t>Strategic Date </a:t>
            </a:r>
            <a:br>
              <a:rPr lang="en-US" sz="2800" dirty="0" smtClean="0">
                <a:ln w="0"/>
                <a:solidFill>
                  <a:schemeClr val="tx2"/>
                </a:solidFill>
                <a:effectLst>
                  <a:outerShdw blurRad="38100" dist="25400" dir="5400000" algn="ctr" rotWithShape="0">
                    <a:srgbClr val="6E747A">
                      <a:alpha val="43000"/>
                    </a:srgbClr>
                  </a:outerShdw>
                </a:effectLst>
              </a:rPr>
            </a:br>
            <a:r>
              <a:rPr lang="en-US" sz="2800" dirty="0" smtClean="0">
                <a:ln w="0"/>
                <a:solidFill>
                  <a:schemeClr val="tx2"/>
                </a:solidFill>
                <a:effectLst>
                  <a:outerShdw blurRad="38100" dist="25400" dir="5400000" algn="ctr" rotWithShape="0">
                    <a:srgbClr val="6E747A">
                      <a:alpha val="43000"/>
                    </a:srgbClr>
                  </a:outerShdw>
                </a:effectLst>
              </a:rPr>
              <a:t> Benchmark for HCV </a:t>
            </a:r>
            <a:r>
              <a:rPr lang="en-US" sz="2800" dirty="0" smtClean="0">
                <a:ln w="0"/>
                <a:solidFill>
                  <a:schemeClr val="tx2"/>
                </a:solidFill>
                <a:effectLst>
                  <a:outerShdw blurRad="38100" dist="25400" dir="5400000" algn="ctr" rotWithShape="0">
                    <a:srgbClr val="6E747A">
                      <a:alpha val="43000"/>
                    </a:srgbClr>
                  </a:outerShdw>
                </a:effectLst>
              </a:rPr>
              <a:t>Prevalence in Georgia </a:t>
            </a:r>
            <a:endParaRPr lang="en-US" sz="2800" dirty="0">
              <a:solidFill>
                <a:schemeClr val="tx2"/>
              </a:solidFill>
            </a:endParaRPr>
          </a:p>
        </p:txBody>
      </p:sp>
      <p:sp>
        <p:nvSpPr>
          <p:cNvPr id="3" name="Content Placeholder 2"/>
          <p:cNvSpPr>
            <a:spLocks noGrp="1"/>
          </p:cNvSpPr>
          <p:nvPr>
            <p:ph idx="1"/>
          </p:nvPr>
        </p:nvSpPr>
        <p:spPr>
          <a:xfrm>
            <a:off x="228600" y="1505526"/>
            <a:ext cx="4943764" cy="1699491"/>
          </a:xfrm>
        </p:spPr>
        <p:txBody>
          <a:bodyPr>
            <a:noAutofit/>
          </a:bodyPr>
          <a:lstStyle/>
          <a:p>
            <a:pPr>
              <a:spcBef>
                <a:spcPct val="0"/>
              </a:spcBef>
              <a:buFont typeface="Wingdings" panose="05000000000000000000" pitchFamily="2" charset="2"/>
              <a:buChar char="Ø"/>
              <a:defRPr/>
            </a:pPr>
            <a:r>
              <a:rPr lang="en-US" altLang="en-US" sz="2000" dirty="0">
                <a:solidFill>
                  <a:schemeClr val="accent3">
                    <a:lumMod val="50000"/>
                  </a:schemeClr>
                </a:solidFill>
              </a:rPr>
              <a:t> </a:t>
            </a:r>
            <a:r>
              <a:rPr lang="en-US" altLang="en-US" sz="2000" dirty="0" smtClean="0"/>
              <a:t>National serologic survey -86% response rate</a:t>
            </a:r>
          </a:p>
          <a:p>
            <a:pPr lvl="1">
              <a:spcBef>
                <a:spcPct val="0"/>
              </a:spcBef>
              <a:buFont typeface="Arial" panose="020B0604020202020204" pitchFamily="34" charset="0"/>
              <a:buChar char="•"/>
              <a:defRPr/>
            </a:pPr>
            <a:r>
              <a:rPr lang="en-US" altLang="en-US" sz="2000" dirty="0" smtClean="0"/>
              <a:t>Anti-HCV+ 7.7% ( 215,000)</a:t>
            </a:r>
          </a:p>
          <a:p>
            <a:pPr lvl="1">
              <a:spcBef>
                <a:spcPct val="0"/>
              </a:spcBef>
              <a:buFont typeface="Arial" panose="020B0604020202020204" pitchFamily="34" charset="0"/>
              <a:buChar char="•"/>
              <a:defRPr/>
            </a:pPr>
            <a:r>
              <a:rPr lang="en-US" altLang="en-US" sz="2000" dirty="0" smtClean="0"/>
              <a:t>HCV RNA+ 5.4 % (150,000)</a:t>
            </a:r>
          </a:p>
          <a:p>
            <a:pPr lvl="1">
              <a:spcBef>
                <a:spcPct val="0"/>
              </a:spcBef>
              <a:buFont typeface="Arial" panose="020B0604020202020204" pitchFamily="34" charset="0"/>
              <a:buChar char="•"/>
              <a:defRPr/>
            </a:pPr>
            <a:endParaRPr lang="en-US" altLang="en-US" sz="2000" dirty="0"/>
          </a:p>
          <a:p>
            <a:pPr>
              <a:spcBef>
                <a:spcPct val="0"/>
              </a:spcBef>
              <a:buFont typeface="Wingdings" panose="05000000000000000000" pitchFamily="2" charset="2"/>
              <a:buChar char="Ø"/>
              <a:defRPr/>
            </a:pPr>
            <a:endParaRPr lang="en-US" altLang="en-US" sz="2000" dirty="0" smtClean="0"/>
          </a:p>
          <a:p>
            <a:pPr>
              <a:spcBef>
                <a:spcPct val="0"/>
              </a:spcBef>
              <a:buFont typeface="Wingdings" panose="05000000000000000000" pitchFamily="2" charset="2"/>
              <a:buChar char="Ø"/>
              <a:defRPr/>
            </a:pPr>
            <a:r>
              <a:rPr lang="en-US" altLang="en-US" sz="2000" dirty="0" smtClean="0"/>
              <a:t>Risk characteristics </a:t>
            </a:r>
          </a:p>
          <a:p>
            <a:pPr lvl="1">
              <a:spcBef>
                <a:spcPct val="0"/>
              </a:spcBef>
              <a:buFont typeface="Arial" panose="020B0604020202020204" pitchFamily="34" charset="0"/>
              <a:buChar char="•"/>
              <a:defRPr/>
            </a:pPr>
            <a:r>
              <a:rPr lang="en-US" altLang="en-US" sz="2000" dirty="0" smtClean="0"/>
              <a:t>IDU</a:t>
            </a:r>
          </a:p>
          <a:p>
            <a:pPr lvl="1">
              <a:spcBef>
                <a:spcPct val="0"/>
              </a:spcBef>
              <a:buFont typeface="Arial" panose="020B0604020202020204" pitchFamily="34" charset="0"/>
              <a:buChar char="•"/>
              <a:defRPr/>
            </a:pPr>
            <a:r>
              <a:rPr lang="en-US" altLang="en-US" sz="2000" dirty="0" smtClean="0"/>
              <a:t>Incarceration </a:t>
            </a:r>
          </a:p>
          <a:p>
            <a:pPr lvl="1">
              <a:spcBef>
                <a:spcPct val="0"/>
              </a:spcBef>
              <a:buFont typeface="Arial" panose="020B0604020202020204" pitchFamily="34" charset="0"/>
              <a:buChar char="•"/>
              <a:defRPr/>
            </a:pPr>
            <a:r>
              <a:rPr lang="en-US" altLang="en-US" sz="2000" dirty="0" smtClean="0"/>
              <a:t>Blood transfusion </a:t>
            </a:r>
          </a:p>
          <a:p>
            <a:pPr>
              <a:spcBef>
                <a:spcPct val="0"/>
              </a:spcBef>
              <a:buFont typeface="Wingdings" panose="05000000000000000000" pitchFamily="2" charset="2"/>
              <a:buChar char="Ø"/>
              <a:defRPr/>
            </a:pPr>
            <a:endParaRPr lang="en-US" altLang="en-US" sz="2000" dirty="0" smtClean="0"/>
          </a:p>
          <a:p>
            <a:pPr>
              <a:spcBef>
                <a:spcPct val="0"/>
              </a:spcBef>
              <a:buFont typeface="Wingdings" panose="05000000000000000000" pitchFamily="2" charset="2"/>
              <a:buChar char="Ø"/>
              <a:defRPr/>
            </a:pPr>
            <a:r>
              <a:rPr lang="en-US" altLang="en-US" sz="2000" dirty="0" smtClean="0"/>
              <a:t>46% with no reported risks</a:t>
            </a:r>
            <a:endParaRPr lang="ru-RU" altLang="en-US" sz="2000" dirty="0"/>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E80A222-27A2-499A-9E2A-14884A5A6E9E}" type="slidenum">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aphicFrame>
        <p:nvGraphicFramePr>
          <p:cNvPr id="7" name="Content Placeholder 10"/>
          <p:cNvGraphicFramePr>
            <a:graphicFrameLocks/>
          </p:cNvGraphicFramePr>
          <p:nvPr>
            <p:extLst/>
          </p:nvPr>
        </p:nvGraphicFramePr>
        <p:xfrm>
          <a:off x="4368800" y="1898841"/>
          <a:ext cx="4710546" cy="3892359"/>
        </p:xfrm>
        <a:graphic>
          <a:graphicData uri="http://schemas.openxmlformats.org/presentationml/2006/ole">
            <mc:AlternateContent xmlns:mc="http://schemas.openxmlformats.org/markup-compatibility/2006">
              <mc:Choice xmlns:v="urn:schemas-microsoft-com:vml" Requires="v">
                <p:oleObj spid="_x0000_s4100" name="Chart" r:id="rId3" imgW="8876545" imgH="4267570" progId="Excel.Chart.8">
                  <p:embed/>
                </p:oleObj>
              </mc:Choice>
              <mc:Fallback>
                <p:oleObj name="Chart" r:id="rId3" imgW="8876545" imgH="4267570" progId="Excel.Chart.8">
                  <p:embed/>
                  <p:pic>
                    <p:nvPicPr>
                      <p:cNvPr id="7" name="Content Placeholder 10"/>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8800" y="1898841"/>
                        <a:ext cx="4710546" cy="3892359"/>
                      </a:xfrm>
                      <a:prstGeom prst="rect">
                        <a:avLst/>
                      </a:prstGeom>
                      <a:noFill/>
                      <a:ln>
                        <a:noFill/>
                      </a:ln>
                    </p:spPr>
                  </p:pic>
                </p:oleObj>
              </mc:Fallback>
            </mc:AlternateContent>
          </a:graphicData>
        </a:graphic>
      </p:graphicFrame>
      <p:sp>
        <p:nvSpPr>
          <p:cNvPr id="8" name="Rectangle 7"/>
          <p:cNvSpPr/>
          <p:nvPr/>
        </p:nvSpPr>
        <p:spPr>
          <a:xfrm>
            <a:off x="5320145" y="1505527"/>
            <a:ext cx="375920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w="0"/>
                <a:solidFill>
                  <a:srgbClr val="000000"/>
                </a:solidFill>
                <a:effectLst>
                  <a:outerShdw blurRad="38100" dist="25400" dir="5400000" algn="ctr" rotWithShape="0">
                    <a:srgbClr val="6E747A">
                      <a:alpha val="43000"/>
                    </a:srgbClr>
                  </a:outerShdw>
                </a:effectLst>
                <a:uLnTx/>
                <a:uFillTx/>
                <a:latin typeface="Arial"/>
                <a:ea typeface="+mn-ea"/>
                <a:cs typeface="+mn-cs"/>
              </a:rPr>
              <a:t>HCV prevalence by age</a:t>
            </a:r>
            <a:br>
              <a:rPr kumimoji="0" lang="en-US" sz="1800" b="0" i="0" u="none" strike="noStrike" kern="1200" cap="none" spc="0" normalizeH="0" baseline="0" noProof="0" dirty="0">
                <a:ln w="0"/>
                <a:solidFill>
                  <a:srgbClr val="000000"/>
                </a:solidFill>
                <a:effectLst>
                  <a:outerShdw blurRad="38100" dist="25400" dir="5400000" algn="ctr" rotWithShape="0">
                    <a:srgbClr val="6E747A">
                      <a:alpha val="43000"/>
                    </a:srgbClr>
                  </a:outerShdw>
                </a:effectLst>
                <a:uLnTx/>
                <a:uFillTx/>
                <a:latin typeface="Arial"/>
                <a:ea typeface="+mn-ea"/>
                <a:cs typeface="+mn-cs"/>
              </a:rPr>
            </a:b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5275862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240632" y="0"/>
            <a:ext cx="0" cy="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	</a:t>
            </a:r>
            <a:r>
              <a:rPr kumimoji="0" lang="en-US" sz="1800" b="0" i="0" u="none" strike="noStrike" kern="1200" cap="none" spc="0" normalizeH="0" baseline="0" noProof="0" dirty="0" smtClean="0">
                <a:ln>
                  <a:noFill/>
                </a:ln>
                <a:solidFill>
                  <a:srgbClr val="000000"/>
                </a:solidFill>
                <a:effectLst/>
                <a:uLnTx/>
                <a:uFillTx/>
                <a:latin typeface="Arial"/>
                <a:ea typeface="+mn-ea"/>
                <a:cs typeface="+mn-cs"/>
              </a:rPr>
              <a:t>				</a:t>
            </a:r>
            <a:r>
              <a:rPr kumimoji="0" lang="en-US" sz="2800" b="0" i="0" u="none" strike="noStrike" kern="1200" cap="none" spc="0" normalizeH="0" baseline="0" noProof="0" dirty="0" smtClean="0">
                <a:ln>
                  <a:noFill/>
                </a:ln>
                <a:solidFill>
                  <a:schemeClr val="bg1"/>
                </a:solidFill>
                <a:effectLst/>
                <a:uLnTx/>
                <a:uFillTx/>
                <a:latin typeface="Arial"/>
                <a:ea typeface="+mn-ea"/>
                <a:cs typeface="+mn-cs"/>
              </a:rPr>
              <a:t>Georgia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bg1"/>
                </a:solidFill>
                <a:latin typeface="Arial"/>
              </a:rPr>
              <a:t>	</a:t>
            </a:r>
            <a:r>
              <a:rPr lang="en-US" sz="2800" dirty="0" smtClean="0">
                <a:solidFill>
                  <a:schemeClr val="bg1"/>
                </a:solidFill>
                <a:latin typeface="Arial"/>
              </a:rPr>
              <a:t>	</a:t>
            </a:r>
            <a:r>
              <a:rPr kumimoji="0" lang="en-US" sz="2800" b="0" i="0" u="none" strike="noStrike" kern="1200" cap="none" spc="0" normalizeH="0" baseline="0" noProof="0" dirty="0" smtClean="0">
                <a:ln>
                  <a:noFill/>
                </a:ln>
                <a:solidFill>
                  <a:schemeClr val="bg1"/>
                </a:solidFill>
                <a:effectLst/>
                <a:uLnTx/>
                <a:uFillTx/>
                <a:latin typeface="Arial"/>
                <a:ea typeface="+mn-ea"/>
                <a:cs typeface="+mn-cs"/>
              </a:rPr>
              <a:t>Goals for HCV Elimination and Action plan  </a:t>
            </a:r>
            <a:endParaRPr kumimoji="0" lang="en-US" sz="2800" b="0" i="0" u="none" strike="noStrike" kern="1200" cap="none" spc="0" normalizeH="0" baseline="0" noProof="0" dirty="0">
              <a:ln>
                <a:noFill/>
              </a:ln>
              <a:solidFill>
                <a:schemeClr val="bg1"/>
              </a:solidFill>
              <a:effectLst/>
              <a:uLnTx/>
              <a:uFillTx/>
              <a:latin typeface="Arial"/>
              <a:ea typeface="+mn-ea"/>
              <a:cs typeface="+mn-cs"/>
            </a:endParaRPr>
          </a:p>
        </p:txBody>
      </p:sp>
      <p:sp>
        <p:nvSpPr>
          <p:cNvPr id="10" name="Title 1"/>
          <p:cNvSpPr txBox="1">
            <a:spLocks/>
          </p:cNvSpPr>
          <p:nvPr/>
        </p:nvSpPr>
        <p:spPr>
          <a:xfrm>
            <a:off x="4627417" y="618837"/>
            <a:ext cx="3525983" cy="618836"/>
          </a:xfrm>
          <a:prstGeom prst="rect">
            <a:avLst/>
          </a:prstGeom>
          <a:noFill/>
          <a:ln>
            <a:noFill/>
            <a:miter lim="800000"/>
            <a:headEnd/>
            <a:tailEnd/>
          </a:ln>
        </p:spPr>
        <p:txBody>
          <a:bodyPr vert="horz" lIns="91440" tIns="45720" rIns="91440" bIns="45720" rtlCol="0" anchor="b" anchorCtr="0">
            <a:noAutofit/>
          </a:bodyPr>
          <a:lstStyle>
            <a:lvl1pPr algn="l" defTabSz="914400" rtl="0" eaLnBrk="1" latinLnBrk="0" hangingPunct="1">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400" b="1" i="0" u="none" strike="noStrike" kern="1200" cap="none" spc="0" normalizeH="0" baseline="0" noProof="0" dirty="0" smtClean="0">
                <a:ln>
                  <a:noFill/>
                </a:ln>
                <a:solidFill>
                  <a:srgbClr val="BBE0E3">
                    <a:lumMod val="50000"/>
                  </a:srgbClr>
                </a:solidFill>
                <a:effectLst/>
                <a:uLnTx/>
                <a:uFillTx/>
                <a:latin typeface="Arial" panose="020B0604020202020204" pitchFamily="34" charset="0"/>
                <a:ea typeface="+mj-ea"/>
                <a:cs typeface="Arial" panose="020B0604020202020204" pitchFamily="34" charset="0"/>
              </a:rPr>
              <a:t>Targets in Georgia </a:t>
            </a:r>
            <a:endParaRPr kumimoji="0" lang="en-US" altLang="en-US" sz="2400" b="1" i="0" u="none" strike="noStrike" kern="1200" cap="none" spc="0" normalizeH="0" baseline="0" noProof="0" dirty="0">
              <a:ln>
                <a:noFill/>
              </a:ln>
              <a:solidFill>
                <a:srgbClr val="BBE0E3">
                  <a:lumMod val="50000"/>
                </a:srgbClr>
              </a:solidFill>
              <a:effectLst/>
              <a:uLnTx/>
              <a:uFillTx/>
              <a:latin typeface="Arial" panose="020B0604020202020204" pitchFamily="34" charset="0"/>
              <a:ea typeface="+mj-ea"/>
              <a:cs typeface="Arial" panose="020B0604020202020204" pitchFamily="34" charset="0"/>
            </a:endParaRPr>
          </a:p>
        </p:txBody>
      </p:sp>
      <p:sp>
        <p:nvSpPr>
          <p:cNvPr id="11" name="Content Placeholder 2"/>
          <p:cNvSpPr txBox="1">
            <a:spLocks/>
          </p:cNvSpPr>
          <p:nvPr/>
        </p:nvSpPr>
        <p:spPr>
          <a:xfrm>
            <a:off x="3888509" y="1329485"/>
            <a:ext cx="4765964" cy="647097"/>
          </a:xfrm>
          <a:prstGeom prst="rect">
            <a:avLst/>
          </a:prstGeom>
          <a:ln>
            <a:no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ctr" defTabSz="914400" rtl="0" eaLnBrk="1" fontAlgn="auto" latinLnBrk="0" hangingPunct="1">
              <a:lnSpc>
                <a:spcPct val="90000"/>
              </a:lnSpc>
              <a:spcBef>
                <a:spcPts val="1000"/>
              </a:spcBef>
              <a:spcAft>
                <a:spcPts val="0"/>
              </a:spcAft>
              <a:buClrTx/>
              <a:buSzTx/>
              <a:buFontTx/>
              <a:buNone/>
              <a:tabLst/>
              <a:defRPr/>
            </a:pPr>
            <a:r>
              <a:rPr kumimoji="0" lang="en-US" altLang="en-US" sz="4000" b="1" i="0" u="none" strike="noStrike" kern="1200" cap="none" spc="0" normalizeH="0" baseline="0" noProof="0" dirty="0">
                <a:ln>
                  <a:noFill/>
                </a:ln>
                <a:solidFill>
                  <a:srgbClr val="C00000"/>
                </a:solidFill>
                <a:effectLst/>
                <a:uLnTx/>
                <a:uFillTx/>
                <a:latin typeface="Arial"/>
                <a:ea typeface="+mn-ea"/>
                <a:cs typeface="+mn-cs"/>
              </a:rPr>
              <a:t>90-95-95</a:t>
            </a:r>
            <a:endParaRPr kumimoji="0" lang="en-US" altLang="en-US" sz="4800" b="1" i="0" u="none" strike="noStrike" kern="1200" cap="none" spc="0" normalizeH="0" baseline="0" noProof="0" dirty="0">
              <a:ln>
                <a:noFill/>
              </a:ln>
              <a:solidFill>
                <a:srgbClr val="C00000"/>
              </a:solidFill>
              <a:effectLst/>
              <a:uLnTx/>
              <a:uFillTx/>
              <a:latin typeface="Arial"/>
              <a:ea typeface="+mn-ea"/>
              <a:cs typeface="+mn-cs"/>
            </a:endParaRPr>
          </a:p>
        </p:txBody>
      </p:sp>
      <p:sp>
        <p:nvSpPr>
          <p:cNvPr id="12" name="Content Placeholder 2"/>
          <p:cNvSpPr txBox="1">
            <a:spLocks/>
          </p:cNvSpPr>
          <p:nvPr/>
        </p:nvSpPr>
        <p:spPr bwMode="auto">
          <a:xfrm>
            <a:off x="3694545" y="1902692"/>
            <a:ext cx="5346206" cy="2169825"/>
          </a:xfrm>
          <a:prstGeom prst="rect">
            <a:avLst/>
          </a:prstGeom>
          <a:noFill/>
          <a:ln>
            <a:noFill/>
          </a:ln>
          <a:extLst/>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342900" marR="0" lvl="0" indent="-342900" algn="ctr" defTabSz="914400" rtl="0" eaLnBrk="0" fontAlgn="base" latinLnBrk="0" hangingPunct="0">
              <a:lnSpc>
                <a:spcPct val="100000"/>
              </a:lnSpc>
              <a:spcBef>
                <a:spcPts val="900"/>
              </a:spcBef>
              <a:spcAft>
                <a:spcPts val="9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By 2020</a:t>
            </a:r>
          </a:p>
          <a:p>
            <a:pPr marL="556022" marR="0" lvl="0" indent="-342900" algn="ctr" defTabSz="914400" rtl="0" eaLnBrk="0" fontAlgn="base" latinLnBrk="0" hangingPunct="0">
              <a:lnSpc>
                <a:spcPct val="100000"/>
              </a:lnSpc>
              <a:spcBef>
                <a:spcPts val="900"/>
              </a:spcBef>
              <a:spcAft>
                <a:spcPts val="900"/>
              </a:spcAft>
              <a:buClr>
                <a:srgbClr val="DAEDEF">
                  <a:lumMod val="25000"/>
                </a:srgbClr>
              </a:buClr>
              <a:buSzPct val="135000"/>
              <a:buFont typeface="Wingdings" panose="05000000000000000000" pitchFamily="2" charset="2"/>
              <a:buChar char="ü"/>
              <a:tabLst/>
              <a:defRPr/>
            </a:pPr>
            <a:r>
              <a:rPr kumimoji="0" lang="en-US" sz="1800" b="1" i="0" u="none" strike="noStrike" kern="1200" cap="none" spc="0" normalizeH="0" baseline="0" noProof="0" dirty="0">
                <a:ln>
                  <a:noFill/>
                </a:ln>
                <a:solidFill>
                  <a:srgbClr val="FF0000"/>
                </a:solidFill>
                <a:effectLst/>
                <a:uLnTx/>
                <a:uFillTx/>
                <a:latin typeface="Arial"/>
                <a:ea typeface="+mn-ea"/>
                <a:cs typeface="+mn-cs"/>
              </a:rPr>
              <a:t>90% </a:t>
            </a:r>
            <a:r>
              <a:rPr kumimoji="0" lang="en-US" sz="1800" b="1" i="0" u="none" strike="noStrike" kern="1200" cap="none" spc="0" normalizeH="0" baseline="0" noProof="0" dirty="0">
                <a:ln>
                  <a:noFill/>
                </a:ln>
                <a:solidFill>
                  <a:srgbClr val="002060"/>
                </a:solidFill>
                <a:effectLst/>
                <a:uLnTx/>
                <a:uFillTx/>
                <a:latin typeface="Arial"/>
                <a:ea typeface="+mn-ea"/>
                <a:cs typeface="+mn-cs"/>
              </a:rPr>
              <a:t>of people living with HCV are diagnosed</a:t>
            </a:r>
          </a:p>
          <a:p>
            <a:pPr marL="556022" marR="0" lvl="0" indent="-342900" algn="ctr" defTabSz="914400" rtl="0" eaLnBrk="0" fontAlgn="base" latinLnBrk="0" hangingPunct="0">
              <a:lnSpc>
                <a:spcPct val="100000"/>
              </a:lnSpc>
              <a:spcBef>
                <a:spcPts val="900"/>
              </a:spcBef>
              <a:spcAft>
                <a:spcPts val="900"/>
              </a:spcAft>
              <a:buClr>
                <a:srgbClr val="DAEDEF">
                  <a:lumMod val="25000"/>
                </a:srgbClr>
              </a:buClr>
              <a:buSzPct val="135000"/>
              <a:buFont typeface="Wingdings" panose="05000000000000000000" pitchFamily="2" charset="2"/>
              <a:buChar char="ü"/>
              <a:tabLst/>
              <a:defRPr/>
            </a:pPr>
            <a:r>
              <a:rPr kumimoji="0" lang="en-US" sz="1800" b="1" i="0" u="none" strike="noStrike" kern="1200" cap="none" spc="0" normalizeH="0" baseline="0" noProof="0" dirty="0">
                <a:ln>
                  <a:noFill/>
                </a:ln>
                <a:solidFill>
                  <a:srgbClr val="FF0000"/>
                </a:solidFill>
                <a:effectLst/>
                <a:uLnTx/>
                <a:uFillTx/>
                <a:latin typeface="Arial"/>
                <a:ea typeface="+mn-ea"/>
                <a:cs typeface="+mn-cs"/>
              </a:rPr>
              <a:t>95%</a:t>
            </a:r>
            <a:r>
              <a:rPr kumimoji="0" lang="en-US" sz="1800" b="1" i="0" u="none" strike="noStrike" kern="1200" cap="none" spc="0" normalizeH="0" baseline="0" noProof="0" dirty="0">
                <a:ln>
                  <a:noFill/>
                </a:ln>
                <a:solidFill>
                  <a:srgbClr val="000000"/>
                </a:solidFill>
                <a:effectLst/>
                <a:uLnTx/>
                <a:uFillTx/>
                <a:latin typeface="Arial"/>
                <a:ea typeface="+mn-ea"/>
                <a:cs typeface="+mn-cs"/>
              </a:rPr>
              <a:t> of those diagnosed are treated</a:t>
            </a:r>
          </a:p>
          <a:p>
            <a:pPr marL="556022" marR="0" lvl="0" indent="-342900" algn="ctr" defTabSz="914400" rtl="0" eaLnBrk="0" fontAlgn="base" latinLnBrk="0" hangingPunct="0">
              <a:lnSpc>
                <a:spcPct val="100000"/>
              </a:lnSpc>
              <a:spcBef>
                <a:spcPts val="900"/>
              </a:spcBef>
              <a:spcAft>
                <a:spcPts val="900"/>
              </a:spcAft>
              <a:buClr>
                <a:srgbClr val="DAEDEF">
                  <a:lumMod val="25000"/>
                </a:srgbClr>
              </a:buClr>
              <a:buSzPct val="135000"/>
              <a:buFont typeface="Wingdings" panose="05000000000000000000" pitchFamily="2" charset="2"/>
              <a:buChar char="ü"/>
              <a:tabLst/>
              <a:defRPr/>
            </a:pPr>
            <a:r>
              <a:rPr kumimoji="0" lang="en-US" sz="1800" b="1" i="0" u="none" strike="noStrike" kern="1200" cap="none" spc="0" normalizeH="0" baseline="0" noProof="0" dirty="0">
                <a:ln>
                  <a:noFill/>
                </a:ln>
                <a:solidFill>
                  <a:srgbClr val="FF0000"/>
                </a:solidFill>
                <a:effectLst/>
                <a:uLnTx/>
                <a:uFillTx/>
                <a:latin typeface="Arial"/>
                <a:ea typeface="+mn-ea"/>
                <a:cs typeface="+mn-cs"/>
              </a:rPr>
              <a:t>95%</a:t>
            </a:r>
            <a:r>
              <a:rPr kumimoji="0" lang="en-US" sz="1800" b="1" i="0" u="none" strike="noStrike" kern="1200" cap="none" spc="0" normalizeH="0" baseline="0" noProof="0" dirty="0">
                <a:ln>
                  <a:noFill/>
                </a:ln>
                <a:solidFill>
                  <a:srgbClr val="000000"/>
                </a:solidFill>
                <a:effectLst/>
                <a:uLnTx/>
                <a:uFillTx/>
                <a:latin typeface="Arial"/>
                <a:ea typeface="+mn-ea"/>
                <a:cs typeface="+mn-cs"/>
              </a:rPr>
              <a:t> of those treated are cured</a:t>
            </a:r>
          </a:p>
        </p:txBody>
      </p:sp>
      <p:sp>
        <p:nvSpPr>
          <p:cNvPr id="5" name="TextBox 4"/>
          <p:cNvSpPr txBox="1"/>
          <p:nvPr/>
        </p:nvSpPr>
        <p:spPr>
          <a:xfrm>
            <a:off x="67376" y="1329485"/>
            <a:ext cx="3993218" cy="3416320"/>
          </a:xfrm>
          <a:prstGeom prst="rect">
            <a:avLst/>
          </a:prstGeom>
          <a:noFill/>
        </p:spPr>
        <p:txBody>
          <a:bodyPr wrap="square" rtlCol="0">
            <a:spAutoFit/>
          </a:bodyPr>
          <a:lstStyle/>
          <a:p>
            <a:r>
              <a:rPr lang="en-US" b="1" dirty="0" smtClean="0">
                <a:solidFill>
                  <a:srgbClr val="00B050"/>
                </a:solidFill>
              </a:rPr>
              <a:t>Benefits of Time Limited Targets</a:t>
            </a:r>
          </a:p>
          <a:p>
            <a:endParaRPr lang="en-US" b="1" dirty="0">
              <a:solidFill>
                <a:srgbClr val="00B050"/>
              </a:solidFill>
            </a:endParaRPr>
          </a:p>
          <a:p>
            <a:r>
              <a:rPr lang="en-US" b="1" dirty="0" smtClean="0">
                <a:solidFill>
                  <a:srgbClr val="00B050"/>
                </a:solidFill>
              </a:rPr>
              <a:t>Signal Urgency </a:t>
            </a:r>
          </a:p>
          <a:p>
            <a:endParaRPr lang="en-US" b="1" dirty="0" smtClean="0">
              <a:solidFill>
                <a:srgbClr val="00B050"/>
              </a:solidFill>
            </a:endParaRPr>
          </a:p>
          <a:p>
            <a:r>
              <a:rPr lang="en-US" b="1" dirty="0" smtClean="0">
                <a:solidFill>
                  <a:srgbClr val="00B050"/>
                </a:solidFill>
              </a:rPr>
              <a:t>Demand good performance and accountability </a:t>
            </a:r>
          </a:p>
          <a:p>
            <a:endParaRPr lang="en-US" b="1" dirty="0">
              <a:solidFill>
                <a:srgbClr val="00B050"/>
              </a:solidFill>
            </a:endParaRPr>
          </a:p>
          <a:p>
            <a:r>
              <a:rPr lang="en-US" b="1" dirty="0" smtClean="0">
                <a:solidFill>
                  <a:srgbClr val="00B050"/>
                </a:solidFill>
              </a:rPr>
              <a:t>Build consensus on partner roles</a:t>
            </a:r>
          </a:p>
          <a:p>
            <a:endParaRPr lang="en-US" b="1" dirty="0" smtClean="0">
              <a:solidFill>
                <a:srgbClr val="00B050"/>
              </a:solidFill>
            </a:endParaRPr>
          </a:p>
          <a:p>
            <a:r>
              <a:rPr lang="en-US" b="1" dirty="0" smtClean="0">
                <a:solidFill>
                  <a:srgbClr val="00B050"/>
                </a:solidFill>
              </a:rPr>
              <a:t>Attract </a:t>
            </a:r>
            <a:r>
              <a:rPr lang="en-US" b="1" dirty="0">
                <a:solidFill>
                  <a:srgbClr val="00B050"/>
                </a:solidFill>
              </a:rPr>
              <a:t>donor and community interest </a:t>
            </a:r>
          </a:p>
          <a:p>
            <a:endParaRPr lang="en-US" b="1" dirty="0">
              <a:solidFill>
                <a:srgbClr val="00B050"/>
              </a:solidFill>
            </a:endParaRPr>
          </a:p>
          <a:p>
            <a:r>
              <a:rPr lang="en-US" b="1" dirty="0" smtClean="0">
                <a:solidFill>
                  <a:srgbClr val="00B050"/>
                </a:solidFill>
              </a:rPr>
              <a:t>Focus on the end goal – health equity</a:t>
            </a:r>
            <a:endParaRPr lang="en-US" b="1" dirty="0">
              <a:solidFill>
                <a:srgbClr val="00B050"/>
              </a:solidFill>
            </a:endParaRPr>
          </a:p>
        </p:txBody>
      </p:sp>
      <p:sp>
        <p:nvSpPr>
          <p:cNvPr id="3" name="TextBox 2"/>
          <p:cNvSpPr txBox="1"/>
          <p:nvPr/>
        </p:nvSpPr>
        <p:spPr>
          <a:xfrm>
            <a:off x="4239491" y="4257964"/>
            <a:ext cx="5302020" cy="646331"/>
          </a:xfrm>
          <a:prstGeom prst="rect">
            <a:avLst/>
          </a:prstGeom>
          <a:noFill/>
        </p:spPr>
        <p:txBody>
          <a:bodyPr wrap="square" rtlCol="0">
            <a:spAutoFit/>
          </a:bodyPr>
          <a:lstStyle/>
          <a:p>
            <a:r>
              <a:rPr lang="en-US" dirty="0">
                <a:solidFill>
                  <a:schemeClr val="tx2"/>
                </a:solidFill>
              </a:rPr>
              <a:t>90% Reduction = 135,000 fewer persons </a:t>
            </a:r>
            <a:r>
              <a:rPr lang="en-US" dirty="0" smtClean="0">
                <a:solidFill>
                  <a:schemeClr val="tx2"/>
                </a:solidFill>
              </a:rPr>
              <a:t>with</a:t>
            </a:r>
          </a:p>
          <a:p>
            <a:r>
              <a:rPr lang="en-US" dirty="0" smtClean="0">
                <a:solidFill>
                  <a:schemeClr val="tx2"/>
                </a:solidFill>
              </a:rPr>
              <a:t> </a:t>
            </a:r>
            <a:r>
              <a:rPr lang="en-US" dirty="0">
                <a:solidFill>
                  <a:schemeClr val="tx2"/>
                </a:solidFill>
              </a:rPr>
              <a:t>HCV infection </a:t>
            </a:r>
          </a:p>
        </p:txBody>
      </p:sp>
    </p:spTree>
    <p:extLst>
      <p:ext uri="{BB962C8B-B14F-4D97-AF65-F5344CB8AC3E}">
        <p14:creationId xmlns:p14="http://schemas.microsoft.com/office/powerpoint/2010/main" val="11903137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bg1"/>
                </a:solidFill>
              </a:rPr>
              <a:t>Georgia</a:t>
            </a:r>
            <a:br>
              <a:rPr lang="en-US" sz="2800" dirty="0" smtClean="0">
                <a:solidFill>
                  <a:schemeClr val="bg1"/>
                </a:solidFill>
              </a:rPr>
            </a:br>
            <a:r>
              <a:rPr lang="en-US" sz="2800" dirty="0" smtClean="0">
                <a:solidFill>
                  <a:schemeClr val="bg1"/>
                </a:solidFill>
              </a:rPr>
              <a:t>Public-health Based HCV Elimination Plan </a:t>
            </a:r>
            <a:endParaRPr lang="en-US" sz="2800" dirty="0">
              <a:solidFill>
                <a:schemeClr val="bg1"/>
              </a:solidFill>
            </a:endParaRPr>
          </a:p>
        </p:txBody>
      </p:sp>
      <p:sp>
        <p:nvSpPr>
          <p:cNvPr id="3" name="Content Placeholder 2"/>
          <p:cNvSpPr>
            <a:spLocks noGrp="1"/>
          </p:cNvSpPr>
          <p:nvPr>
            <p:ph idx="1"/>
          </p:nvPr>
        </p:nvSpPr>
        <p:spPr>
          <a:xfrm>
            <a:off x="64655" y="1294358"/>
            <a:ext cx="8622145" cy="4831809"/>
          </a:xfrm>
        </p:spPr>
        <p:txBody>
          <a:bodyPr/>
          <a:lstStyle/>
          <a:p>
            <a:pPr>
              <a:buFont typeface="Wingdings" panose="05000000000000000000" pitchFamily="2" charset="2"/>
              <a:buChar char="Ø"/>
            </a:pPr>
            <a:r>
              <a:rPr lang="en-US" dirty="0"/>
              <a:t>Promote advocacy, awareness, education and </a:t>
            </a:r>
            <a:r>
              <a:rPr lang="en-US" dirty="0" smtClean="0"/>
              <a:t>partnerships</a:t>
            </a:r>
          </a:p>
          <a:p>
            <a:pPr marL="0" indent="0">
              <a:buNone/>
            </a:pPr>
            <a:r>
              <a:rPr lang="en-US" dirty="0"/>
              <a:t> </a:t>
            </a:r>
            <a:endParaRPr lang="en-US" dirty="0" smtClean="0"/>
          </a:p>
          <a:p>
            <a:pPr>
              <a:buFont typeface="Wingdings" panose="05000000000000000000" pitchFamily="2" charset="2"/>
              <a:buChar char="Ø"/>
            </a:pPr>
            <a:r>
              <a:rPr lang="en-US" dirty="0" smtClean="0"/>
              <a:t>Prevent </a:t>
            </a:r>
            <a:r>
              <a:rPr lang="en-US" dirty="0"/>
              <a:t>HCV transmission : Harm reduction for persons </a:t>
            </a:r>
            <a:endParaRPr lang="en-US" dirty="0" smtClean="0"/>
          </a:p>
          <a:p>
            <a:pPr marL="0" indent="0">
              <a:buNone/>
            </a:pPr>
            <a:r>
              <a:rPr lang="en-US" dirty="0"/>
              <a:t> </a:t>
            </a:r>
            <a:r>
              <a:rPr lang="en-US" dirty="0" smtClean="0"/>
              <a:t>    who </a:t>
            </a:r>
            <a:r>
              <a:rPr lang="en-US" dirty="0"/>
              <a:t>inject drugs; Infection control in healthcare </a:t>
            </a:r>
            <a:r>
              <a:rPr lang="en-US" dirty="0" smtClean="0"/>
              <a:t>settings</a:t>
            </a:r>
          </a:p>
          <a:p>
            <a:pPr>
              <a:buFont typeface="Wingdings" panose="05000000000000000000" pitchFamily="2" charset="2"/>
              <a:buChar char="Ø"/>
            </a:pPr>
            <a:endParaRPr lang="en-US" dirty="0" smtClean="0"/>
          </a:p>
          <a:p>
            <a:pPr>
              <a:buFont typeface="Wingdings" panose="05000000000000000000" pitchFamily="2" charset="2"/>
              <a:buChar char="Ø"/>
            </a:pPr>
            <a:r>
              <a:rPr lang="en-US" dirty="0" smtClean="0"/>
              <a:t>Identify persons </a:t>
            </a:r>
            <a:r>
              <a:rPr lang="en-US" dirty="0"/>
              <a:t>infected with HCV: Expand screening and </a:t>
            </a:r>
            <a:r>
              <a:rPr lang="en-US" dirty="0" smtClean="0"/>
              <a:t>testing</a:t>
            </a:r>
          </a:p>
          <a:p>
            <a:pPr>
              <a:buFont typeface="Wingdings" panose="05000000000000000000" pitchFamily="2" charset="2"/>
              <a:buChar char="Ø"/>
            </a:pPr>
            <a:endParaRPr lang="en-US" dirty="0" smtClean="0"/>
          </a:p>
          <a:p>
            <a:pPr>
              <a:buFont typeface="Wingdings" panose="05000000000000000000" pitchFamily="2" charset="2"/>
              <a:buChar char="Ø"/>
            </a:pPr>
            <a:r>
              <a:rPr lang="en-US" dirty="0" smtClean="0"/>
              <a:t> </a:t>
            </a:r>
            <a:r>
              <a:rPr lang="en-US" dirty="0"/>
              <a:t>Improve HCV laboratory diagnostics- Improve laboratory </a:t>
            </a:r>
            <a:r>
              <a:rPr lang="en-US" dirty="0" smtClean="0"/>
              <a:t>detection</a:t>
            </a:r>
          </a:p>
          <a:p>
            <a:pPr marL="0" indent="0">
              <a:buNone/>
            </a:pPr>
            <a:r>
              <a:rPr lang="en-US" dirty="0"/>
              <a:t> </a:t>
            </a:r>
            <a:endParaRPr lang="en-US" dirty="0" smtClean="0"/>
          </a:p>
          <a:p>
            <a:pPr>
              <a:buFont typeface="Wingdings" panose="05000000000000000000" pitchFamily="2" charset="2"/>
              <a:buChar char="Ø"/>
            </a:pPr>
            <a:r>
              <a:rPr lang="en-US" dirty="0" smtClean="0"/>
              <a:t>Provide </a:t>
            </a:r>
            <a:r>
              <a:rPr lang="en-US" dirty="0"/>
              <a:t>HCV care and treatment: Promote universal access to care and treatment </a:t>
            </a:r>
            <a:endParaRPr lang="en-US" dirty="0" smtClean="0"/>
          </a:p>
          <a:p>
            <a:pPr>
              <a:buFont typeface="Wingdings" panose="05000000000000000000" pitchFamily="2" charset="2"/>
              <a:buChar char="Ø"/>
            </a:pPr>
            <a:endParaRPr lang="en-US" dirty="0" smtClean="0"/>
          </a:p>
          <a:p>
            <a:pPr>
              <a:buFont typeface="Wingdings" panose="05000000000000000000" pitchFamily="2" charset="2"/>
              <a:buChar char="Ø"/>
            </a:pPr>
            <a:r>
              <a:rPr lang="en-US" dirty="0" smtClean="0"/>
              <a:t>Improve </a:t>
            </a:r>
            <a:r>
              <a:rPr lang="en-US" dirty="0"/>
              <a:t>HCV Surveillance: Assess disease burden, risks for HCV transmission  and monitor program effectiveness. </a:t>
            </a:r>
          </a:p>
          <a:p>
            <a:pPr>
              <a:buFont typeface="Wingdings" panose="05000000000000000000" pitchFamily="2" charset="2"/>
              <a:buChar char="Ø"/>
            </a:pPr>
            <a:endParaRPr lang="en-US" dirty="0" smtClean="0"/>
          </a:p>
          <a:p>
            <a:pPr>
              <a:buFont typeface="Wingdings" panose="05000000000000000000" pitchFamily="2" charset="2"/>
              <a:buChar char="Ø"/>
            </a:pPr>
            <a:endParaRPr lang="en-US" dirty="0" smtClean="0"/>
          </a:p>
          <a:p>
            <a:pPr>
              <a:buFont typeface="Wingdings" panose="05000000000000000000" pitchFamily="2" charset="2"/>
              <a:buChar char="Ø"/>
            </a:pPr>
            <a:endParaRPr lang="en-US" dirty="0" smtClean="0"/>
          </a:p>
          <a:p>
            <a:pPr>
              <a:buFont typeface="Wingdings" panose="05000000000000000000" pitchFamily="2" charset="2"/>
              <a:buChar char="Ø"/>
            </a:pPr>
            <a:endParaRPr lang="en-US" dirty="0" smtClean="0"/>
          </a:p>
          <a:p>
            <a:pPr marL="0" indent="0">
              <a:buNone/>
            </a:pPr>
            <a:endParaRPr lang="en-US" dirty="0"/>
          </a:p>
          <a:p>
            <a:endParaRPr lang="en-US" dirty="0" smtClean="0"/>
          </a:p>
          <a:p>
            <a:endParaRPr lang="en-US" dirty="0"/>
          </a:p>
        </p:txBody>
      </p:sp>
      <p:grpSp>
        <p:nvGrpSpPr>
          <p:cNvPr id="4" name="Group 3"/>
          <p:cNvGrpSpPr/>
          <p:nvPr/>
        </p:nvGrpSpPr>
        <p:grpSpPr>
          <a:xfrm rot="213150">
            <a:off x="7407857" y="1336551"/>
            <a:ext cx="1762427" cy="3680791"/>
            <a:chOff x="567880" y="1519948"/>
            <a:chExt cx="3054207" cy="3309410"/>
          </a:xfrm>
        </p:grpSpPr>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816077" y="1519948"/>
              <a:ext cx="2370668" cy="330941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extBox 5"/>
            <p:cNvSpPr txBox="1"/>
            <p:nvPr/>
          </p:nvSpPr>
          <p:spPr>
            <a:xfrm rot="21188814">
              <a:off x="567880" y="3825303"/>
              <a:ext cx="3054207" cy="83016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chemeClr val="tx2"/>
                  </a:solidFill>
                  <a:effectLst/>
                  <a:uLnTx/>
                  <a:uFillTx/>
                  <a:latin typeface="Arial"/>
                  <a:ea typeface="+mn-ea"/>
                  <a:cs typeface="+mn-cs"/>
                </a:rPr>
                <a:t>Approved on August 18, 2016</a:t>
              </a:r>
              <a:endParaRPr kumimoji="0" lang="ka-GE" sz="1800" b="1" i="0" u="none" strike="noStrike" kern="1200" cap="none" spc="0" normalizeH="0" baseline="0" noProof="0" dirty="0">
                <a:ln>
                  <a:noFill/>
                </a:ln>
                <a:solidFill>
                  <a:schemeClr val="tx2"/>
                </a:solidFill>
                <a:effectLst/>
                <a:uLnTx/>
                <a:uFillTx/>
                <a:ea typeface="+mn-ea"/>
                <a:cs typeface="+mn-cs"/>
              </a:endParaRPr>
            </a:p>
          </p:txBody>
        </p:sp>
      </p:grpSp>
    </p:spTree>
    <p:extLst>
      <p:ext uri="{BB962C8B-B14F-4D97-AF65-F5344CB8AC3E}">
        <p14:creationId xmlns:p14="http://schemas.microsoft.com/office/powerpoint/2010/main" val="3858023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1564" y="212091"/>
            <a:ext cx="7724932" cy="768637"/>
          </a:xfrm>
        </p:spPr>
        <p:txBody>
          <a:bodyPr>
            <a:noAutofit/>
          </a:bodyPr>
          <a:lstStyle/>
          <a:p>
            <a:r>
              <a:rPr lang="en-US" sz="2800" dirty="0" smtClean="0">
                <a:solidFill>
                  <a:schemeClr val="tx2"/>
                </a:solidFill>
              </a:rPr>
              <a:t>Georgia HCV Elimination Program </a:t>
            </a:r>
            <a:br>
              <a:rPr lang="en-US" sz="2800" dirty="0" smtClean="0">
                <a:solidFill>
                  <a:schemeClr val="tx2"/>
                </a:solidFill>
              </a:rPr>
            </a:br>
            <a:r>
              <a:rPr lang="en-US" sz="2800" dirty="0" smtClean="0">
                <a:solidFill>
                  <a:schemeClr val="tx2"/>
                </a:solidFill>
              </a:rPr>
              <a:t>Political Commitment</a:t>
            </a:r>
            <a:endParaRPr lang="en-US" sz="2800" dirty="0">
              <a:solidFill>
                <a:schemeClr val="tx2"/>
              </a:solidFill>
            </a:endParaRPr>
          </a:p>
        </p:txBody>
      </p:sp>
      <p:sp>
        <p:nvSpPr>
          <p:cNvPr id="3" name="Content Placeholder 2"/>
          <p:cNvSpPr>
            <a:spLocks noGrp="1"/>
          </p:cNvSpPr>
          <p:nvPr>
            <p:ph idx="1"/>
          </p:nvPr>
        </p:nvSpPr>
        <p:spPr>
          <a:xfrm>
            <a:off x="0" y="1269654"/>
            <a:ext cx="9144000" cy="5588345"/>
          </a:xfrm>
        </p:spPr>
        <p:txBody>
          <a:bodyPr>
            <a:normAutofit lnSpcReduction="10000"/>
          </a:bodyPr>
          <a:lstStyle/>
          <a:p>
            <a:r>
              <a:rPr lang="en-US" dirty="0" smtClean="0"/>
              <a:t>Government participation in social mobilization </a:t>
            </a:r>
          </a:p>
          <a:p>
            <a:endParaRPr lang="en-US" dirty="0"/>
          </a:p>
          <a:p>
            <a:r>
              <a:rPr lang="en-US" dirty="0" smtClean="0"/>
              <a:t>Government financial support of program</a:t>
            </a:r>
          </a:p>
          <a:p>
            <a:endParaRPr lang="en-US" dirty="0"/>
          </a:p>
          <a:p>
            <a:r>
              <a:rPr lang="en-US" dirty="0" smtClean="0"/>
              <a:t>Changes in laws /regulations   </a:t>
            </a:r>
          </a:p>
          <a:p>
            <a:pPr lvl="1"/>
            <a:r>
              <a:rPr lang="en-US" dirty="0" smtClean="0"/>
              <a:t> Blood banking</a:t>
            </a:r>
          </a:p>
          <a:p>
            <a:pPr lvl="1"/>
            <a:r>
              <a:rPr lang="en-US" dirty="0"/>
              <a:t> </a:t>
            </a:r>
            <a:r>
              <a:rPr lang="en-US" dirty="0" smtClean="0"/>
              <a:t>Infection control</a:t>
            </a:r>
          </a:p>
          <a:p>
            <a:pPr lvl="1"/>
            <a:r>
              <a:rPr lang="en-US" dirty="0" smtClean="0"/>
              <a:t>Surveillance </a:t>
            </a:r>
          </a:p>
          <a:p>
            <a:pPr lvl="1"/>
            <a:endParaRPr lang="en-US" dirty="0"/>
          </a:p>
          <a:p>
            <a:r>
              <a:rPr lang="en-US" dirty="0"/>
              <a:t>Partnership development- financial, technical </a:t>
            </a:r>
            <a:endParaRPr lang="en-US" dirty="0" smtClean="0"/>
          </a:p>
          <a:p>
            <a:endParaRPr lang="en-US" dirty="0"/>
          </a:p>
          <a:p>
            <a:r>
              <a:rPr lang="en-US" dirty="0" smtClean="0"/>
              <a:t>Flexibility and open to change </a:t>
            </a:r>
          </a:p>
          <a:p>
            <a:pPr marL="0" indent="0">
              <a:buNone/>
            </a:pPr>
            <a:r>
              <a:rPr lang="en-US" b="1" dirty="0" smtClean="0">
                <a:solidFill>
                  <a:srgbClr val="00B050"/>
                </a:solidFill>
              </a:rPr>
              <a:t>Political /community mobilization is as important </a:t>
            </a:r>
          </a:p>
          <a:p>
            <a:pPr marL="0" indent="0">
              <a:buNone/>
            </a:pPr>
            <a:r>
              <a:rPr lang="en-US" b="1" dirty="0" smtClean="0">
                <a:solidFill>
                  <a:srgbClr val="00B050"/>
                </a:solidFill>
              </a:rPr>
              <a:t>    as technical proficiency </a:t>
            </a:r>
            <a:endParaRPr lang="en-US" b="1" dirty="0">
              <a:solidFill>
                <a:srgbClr val="00B050"/>
              </a:solidFill>
            </a:endParaRPr>
          </a:p>
        </p:txBody>
      </p:sp>
      <p:sp>
        <p:nvSpPr>
          <p:cNvPr id="4" name="Slide Number Placeholder 3"/>
          <p:cNvSpPr>
            <a:spLocks noGrp="1"/>
          </p:cNvSpPr>
          <p:nvPr>
            <p:ph type="sldNum" sz="quarter" idx="12"/>
          </p:nvPr>
        </p:nvSpPr>
        <p:spPr/>
        <p:txBody>
          <a:bodyPr/>
          <a:lstStyle/>
          <a:p>
            <a:fld id="{CE80A222-27A2-499A-9E2A-14884A5A6E9E}" type="slidenum">
              <a:rPr lang="en-US" smtClean="0">
                <a:solidFill>
                  <a:prstClr val="black"/>
                </a:solidFill>
              </a:rPr>
              <a:pPr/>
              <a:t>9</a:t>
            </a:fld>
            <a:endParaRPr lang="en-US" dirty="0">
              <a:solidFill>
                <a:prstClr val="black"/>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8764" y="1269654"/>
            <a:ext cx="3457732" cy="2240165"/>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78764" y="3583709"/>
            <a:ext cx="3457732" cy="2216728"/>
          </a:xfrm>
          <a:prstGeom prst="rect">
            <a:avLst/>
          </a:prstGeom>
        </p:spPr>
      </p:pic>
      <p:sp>
        <p:nvSpPr>
          <p:cNvPr id="7" name="Text Placeholder 2"/>
          <p:cNvSpPr txBox="1">
            <a:spLocks/>
          </p:cNvSpPr>
          <p:nvPr/>
        </p:nvSpPr>
        <p:spPr>
          <a:xfrm>
            <a:off x="484909" y="5914880"/>
            <a:ext cx="8382000" cy="414338"/>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solidFill>
                  <a:schemeClr val="bg1"/>
                </a:solidFill>
              </a:rPr>
              <a:t>Hinman A NY State J of Med 1984; </a:t>
            </a:r>
            <a:r>
              <a:rPr lang="en-US" sz="1200" dirty="0" err="1" smtClean="0">
                <a:solidFill>
                  <a:schemeClr val="bg1"/>
                </a:solidFill>
              </a:rPr>
              <a:t>Dowdle</a:t>
            </a:r>
            <a:r>
              <a:rPr lang="en-US" sz="1200" dirty="0" smtClean="0">
                <a:solidFill>
                  <a:schemeClr val="bg1"/>
                </a:solidFill>
              </a:rPr>
              <a:t> W, Bull WHO 1998;  </a:t>
            </a:r>
            <a:r>
              <a:rPr lang="en-US" sz="1200" dirty="0" err="1" smtClean="0">
                <a:solidFill>
                  <a:schemeClr val="bg1"/>
                </a:solidFill>
              </a:rPr>
              <a:t>Dowdle</a:t>
            </a:r>
            <a:r>
              <a:rPr lang="en-US" sz="1200" dirty="0" smtClean="0">
                <a:solidFill>
                  <a:schemeClr val="bg1"/>
                </a:solidFill>
              </a:rPr>
              <a:t> W, </a:t>
            </a:r>
            <a:r>
              <a:rPr lang="en-US" sz="1200" dirty="0" err="1" smtClean="0">
                <a:solidFill>
                  <a:schemeClr val="bg1"/>
                </a:solidFill>
              </a:rPr>
              <a:t>Cochi</a:t>
            </a:r>
            <a:r>
              <a:rPr lang="en-US" sz="1200" dirty="0" smtClean="0">
                <a:solidFill>
                  <a:schemeClr val="bg1"/>
                </a:solidFill>
              </a:rPr>
              <a:t> S, Vaccine 2011</a:t>
            </a:r>
            <a:endParaRPr lang="en-US" sz="1200" dirty="0">
              <a:solidFill>
                <a:schemeClr val="bg1"/>
              </a:solidFill>
            </a:endParaRPr>
          </a:p>
        </p:txBody>
      </p:sp>
    </p:spTree>
    <p:extLst>
      <p:ext uri="{BB962C8B-B14F-4D97-AF65-F5344CB8AC3E}">
        <p14:creationId xmlns:p14="http://schemas.microsoft.com/office/powerpoint/2010/main" val="201611029"/>
      </p:ext>
    </p:extLst>
  </p:cSld>
  <p:clrMapOvr>
    <a:masterClrMapping/>
  </p:clrMapOvr>
</p:sld>
</file>

<file path=ppt/theme/theme1.xml><?xml version="1.0" encoding="utf-8"?>
<a:theme xmlns:a="http://schemas.openxmlformats.org/drawingml/2006/main" name="Office Theme">
  <a:themeElements>
    <a:clrScheme name="TAG">
      <a:dk1>
        <a:sysClr val="windowText" lastClr="000000"/>
      </a:dk1>
      <a:lt1>
        <a:sysClr val="window" lastClr="FFFFFF"/>
      </a:lt1>
      <a:dk2>
        <a:srgbClr val="0086CE"/>
      </a:dk2>
      <a:lt2>
        <a:srgbClr val="EEECE1"/>
      </a:lt2>
      <a:accent1>
        <a:srgbClr val="1F497D"/>
      </a:accent1>
      <a:accent2>
        <a:srgbClr val="F69224"/>
      </a:accent2>
      <a:accent3>
        <a:srgbClr val="339966"/>
      </a:accent3>
      <a:accent4>
        <a:srgbClr val="FF9900"/>
      </a:accent4>
      <a:accent5>
        <a:srgbClr val="4BACC6"/>
      </a:accent5>
      <a:accent6>
        <a:srgbClr val="5F5F5F"/>
      </a:accent6>
      <a:hlink>
        <a:srgbClr val="0086BE"/>
      </a:hlink>
      <a:folHlink>
        <a:srgbClr val="5F5F5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FGH PPT Template">
  <a:themeElements>
    <a:clrScheme name="TFGH">
      <a:dk1>
        <a:srgbClr val="0064A4"/>
      </a:dk1>
      <a:lt1>
        <a:sysClr val="window" lastClr="FFFFFF"/>
      </a:lt1>
      <a:dk2>
        <a:srgbClr val="000000"/>
      </a:dk2>
      <a:lt2>
        <a:srgbClr val="EEECE1"/>
      </a:lt2>
      <a:accent1>
        <a:srgbClr val="007DC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8_Office Theme">
  <a:themeElements>
    <a:clrScheme name="Custom 24">
      <a:dk1>
        <a:srgbClr val="487D38"/>
      </a:dk1>
      <a:lt1>
        <a:sysClr val="window" lastClr="FFFFFF"/>
      </a:lt1>
      <a:dk2>
        <a:srgbClr val="000000"/>
      </a:dk2>
      <a:lt2>
        <a:srgbClr val="EEECE1"/>
      </a:lt2>
      <a:accent1>
        <a:srgbClr val="4E5B31"/>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Theme1">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915</TotalTime>
  <Words>1343</Words>
  <Application>Microsoft Office PowerPoint</Application>
  <PresentationFormat>On-screen Show (4:3)</PresentationFormat>
  <Paragraphs>296</Paragraphs>
  <Slides>23</Slides>
  <Notes>3</Notes>
  <HiddenSlides>0</HiddenSlides>
  <MMClips>0</MMClips>
  <ScaleCrop>false</ScaleCrop>
  <HeadingPairs>
    <vt:vector size="8" baseType="variant">
      <vt:variant>
        <vt:lpstr>Fonts Used</vt:lpstr>
      </vt:variant>
      <vt:variant>
        <vt:i4>8</vt:i4>
      </vt:variant>
      <vt:variant>
        <vt:lpstr>Theme</vt:lpstr>
      </vt:variant>
      <vt:variant>
        <vt:i4>4</vt:i4>
      </vt:variant>
      <vt:variant>
        <vt:lpstr>Embedded OLE Servers</vt:lpstr>
      </vt:variant>
      <vt:variant>
        <vt:i4>1</vt:i4>
      </vt:variant>
      <vt:variant>
        <vt:lpstr>Slide Titles</vt:lpstr>
      </vt:variant>
      <vt:variant>
        <vt:i4>23</vt:i4>
      </vt:variant>
    </vt:vector>
  </HeadingPairs>
  <TitlesOfParts>
    <vt:vector size="36" baseType="lpstr">
      <vt:lpstr>ＭＳ Ｐゴシック</vt:lpstr>
      <vt:lpstr>Arial</vt:lpstr>
      <vt:lpstr>Calibri</vt:lpstr>
      <vt:lpstr>Lucida Grande</vt:lpstr>
      <vt:lpstr>Myriad Pro</vt:lpstr>
      <vt:lpstr>Sylfaen</vt:lpstr>
      <vt:lpstr>Times New Roman</vt:lpstr>
      <vt:lpstr>Wingdings</vt:lpstr>
      <vt:lpstr>Office Theme</vt:lpstr>
      <vt:lpstr>TFGH PPT Template</vt:lpstr>
      <vt:lpstr>8_Office Theme</vt:lpstr>
      <vt:lpstr>1_Theme1</vt:lpstr>
      <vt:lpstr>Chart</vt:lpstr>
      <vt:lpstr>   The Georgia Experience:  Lessons for Viral Hepatitis Elimination    </vt:lpstr>
      <vt:lpstr>Infection and Disease  Control, Elimination and Eradication </vt:lpstr>
      <vt:lpstr> Global Goals for HBV and HCV Elimination by 2030–     </vt:lpstr>
      <vt:lpstr>Goals of Disease Elimination /Eradication Programs </vt:lpstr>
      <vt:lpstr>       Key Attributes of Successful      Disease /Elimination Programs</vt:lpstr>
      <vt:lpstr>Strategic Date   Benchmark for HCV Prevalence in Georgia </vt:lpstr>
      <vt:lpstr>PowerPoint Presentation</vt:lpstr>
      <vt:lpstr>Georgia Public-health Based HCV Elimination Plan </vt:lpstr>
      <vt:lpstr>Georgia HCV Elimination Program  Political Commitment</vt:lpstr>
      <vt:lpstr>Georgia HCV Elimination Program Partners -2018</vt:lpstr>
      <vt:lpstr>PowerPoint Presentation</vt:lpstr>
      <vt:lpstr> Improvements in Clinical Care System </vt:lpstr>
      <vt:lpstr> Improvements in Public Health System  </vt:lpstr>
      <vt:lpstr>PowerPoint Presentation</vt:lpstr>
      <vt:lpstr>PowerPoint Presentation</vt:lpstr>
      <vt:lpstr>PowerPoint Presentation</vt:lpstr>
      <vt:lpstr>Modelling Data to Monitor Progress Toward Elimination Goal</vt:lpstr>
      <vt:lpstr>Operational Research Agenda </vt:lpstr>
      <vt:lpstr>Potential Legacies of HCV Elimination in Georgia Health System  </vt:lpstr>
      <vt:lpstr>Lessons Are Available from Other  HCV Elimination Programs  </vt:lpstr>
      <vt:lpstr>  Georgia HCV Elimination Program       Lessons Learned     </vt:lpstr>
      <vt:lpstr>Acknowledgements  </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Farrington</dc:creator>
  <cp:lastModifiedBy>John Ward</cp:lastModifiedBy>
  <cp:revision>109</cp:revision>
  <dcterms:created xsi:type="dcterms:W3CDTF">2015-08-05T00:24:26Z</dcterms:created>
  <dcterms:modified xsi:type="dcterms:W3CDTF">2018-04-15T05:13:29Z</dcterms:modified>
</cp:coreProperties>
</file>