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330" r:id="rId2"/>
    <p:sldId id="407" r:id="rId3"/>
    <p:sldId id="331" r:id="rId4"/>
    <p:sldId id="415" r:id="rId5"/>
    <p:sldId id="417" r:id="rId6"/>
    <p:sldId id="402" r:id="rId7"/>
    <p:sldId id="413" r:id="rId8"/>
    <p:sldId id="438" r:id="rId9"/>
    <p:sldId id="373" r:id="rId10"/>
    <p:sldId id="441" r:id="rId11"/>
    <p:sldId id="375" r:id="rId12"/>
    <p:sldId id="443" r:id="rId13"/>
    <p:sldId id="447" r:id="rId14"/>
    <p:sldId id="354" r:id="rId15"/>
    <p:sldId id="381" r:id="rId16"/>
    <p:sldId id="391" r:id="rId17"/>
    <p:sldId id="399" r:id="rId18"/>
    <p:sldId id="439" r:id="rId19"/>
    <p:sldId id="432" r:id="rId20"/>
    <p:sldId id="367" r:id="rId21"/>
    <p:sldId id="446" r:id="rId22"/>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66"/>
    <a:srgbClr val="127D0D"/>
    <a:srgbClr val="79E395"/>
    <a:srgbClr val="6CB484"/>
    <a:srgbClr val="5CC475"/>
    <a:srgbClr val="D2EAFA"/>
    <a:srgbClr val="8CD099"/>
    <a:srgbClr val="5FC179"/>
    <a:srgbClr val="A09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59446" autoAdjust="0"/>
  </p:normalViewPr>
  <p:slideViewPr>
    <p:cSldViewPr>
      <p:cViewPr varScale="1">
        <p:scale>
          <a:sx n="116" d="100"/>
          <a:sy n="116" d="100"/>
        </p:scale>
        <p:origin x="1482" y="84"/>
      </p:cViewPr>
      <p:guideLst>
        <p:guide orient="horz" pos="2160"/>
        <p:guide pos="2880"/>
      </p:guideLst>
    </p:cSldViewPr>
  </p:slideViewPr>
  <p:outlineViewPr>
    <p:cViewPr>
      <p:scale>
        <a:sx n="33" d="100"/>
        <a:sy n="33" d="100"/>
      </p:scale>
      <p:origin x="42" y="38412"/>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B257944\Documents\Georgia\Data\SCD%20-%20graph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9139590309832"/>
          <c:y val="1.3178408008733421E-2"/>
          <c:w val="0.86534262527528882"/>
          <c:h val="0.90630843439782682"/>
        </c:manualLayout>
      </c:layout>
      <c:areaChart>
        <c:grouping val="standard"/>
        <c:varyColors val="0"/>
        <c:ser>
          <c:idx val="1"/>
          <c:order val="1"/>
          <c:tx>
            <c:strRef>
              <c:f>'Pol transitions'!$C$1</c:f>
              <c:strCache>
                <c:ptCount val="1"/>
                <c:pt idx="0">
                  <c:v>Reform</c:v>
                </c:pt>
              </c:strCache>
            </c:strRef>
          </c:tx>
          <c:spPr>
            <a:solidFill>
              <a:schemeClr val="tx2">
                <a:lumMod val="20000"/>
                <a:lumOff val="80000"/>
                <a:alpha val="72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transitions'!$C$2:$C$27</c:f>
              <c:numCache>
                <c:formatCode>General</c:formatCode>
                <c:ptCount val="26"/>
                <c:pt idx="2">
                  <c:v>10000</c:v>
                </c:pt>
                <c:pt idx="3">
                  <c:v>10000</c:v>
                </c:pt>
                <c:pt idx="4">
                  <c:v>10000</c:v>
                </c:pt>
                <c:pt idx="5">
                  <c:v>10000</c:v>
                </c:pt>
              </c:numCache>
            </c:numRef>
          </c:val>
          <c:extLst xmlns:c16r2="http://schemas.microsoft.com/office/drawing/2015/06/chart">
            <c:ext xmlns:c16="http://schemas.microsoft.com/office/drawing/2014/chart" uri="{C3380CC4-5D6E-409C-BE32-E72D297353CC}">
              <c16:uniqueId val="{00000000-F2A9-447D-85B2-5BF5BB9C76C4}"/>
            </c:ext>
          </c:extLst>
        </c:ser>
        <c:ser>
          <c:idx val="2"/>
          <c:order val="2"/>
          <c:tx>
            <c:strRef>
              <c:f>'Pol transitions'!$D$1</c:f>
              <c:strCache>
                <c:ptCount val="1"/>
              </c:strCache>
            </c:strRef>
          </c:tx>
          <c:spPr>
            <a:solidFill>
              <a:schemeClr val="accent2">
                <a:lumMod val="20000"/>
                <a:lumOff val="80000"/>
                <a:alpha val="31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transitions'!$D$2:$D$27</c:f>
              <c:numCache>
                <c:formatCode>General</c:formatCode>
                <c:ptCount val="26"/>
                <c:pt idx="5">
                  <c:v>10000</c:v>
                </c:pt>
                <c:pt idx="6">
                  <c:v>10000</c:v>
                </c:pt>
                <c:pt idx="7">
                  <c:v>10000</c:v>
                </c:pt>
                <c:pt idx="8">
                  <c:v>10000</c:v>
                </c:pt>
                <c:pt idx="9">
                  <c:v>10000</c:v>
                </c:pt>
                <c:pt idx="10">
                  <c:v>10000</c:v>
                </c:pt>
                <c:pt idx="11">
                  <c:v>10000</c:v>
                </c:pt>
                <c:pt idx="12">
                  <c:v>10000</c:v>
                </c:pt>
                <c:pt idx="13">
                  <c:v>10000</c:v>
                </c:pt>
                <c:pt idx="14">
                  <c:v>10000</c:v>
                </c:pt>
              </c:numCache>
            </c:numRef>
          </c:val>
          <c:extLst xmlns:c16r2="http://schemas.microsoft.com/office/drawing/2015/06/chart">
            <c:ext xmlns:c16="http://schemas.microsoft.com/office/drawing/2014/chart" uri="{C3380CC4-5D6E-409C-BE32-E72D297353CC}">
              <c16:uniqueId val="{00000001-F2A9-447D-85B2-5BF5BB9C76C4}"/>
            </c:ext>
          </c:extLst>
        </c:ser>
        <c:ser>
          <c:idx val="3"/>
          <c:order val="3"/>
          <c:tx>
            <c:strRef>
              <c:f>'Pol transitions'!$E$1</c:f>
              <c:strCache>
                <c:ptCount val="1"/>
              </c:strCache>
            </c:strRef>
          </c:tx>
          <c:spPr>
            <a:solidFill>
              <a:srgbClr val="FF0000">
                <a:alpha val="16000"/>
              </a:srgb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transitions'!$E$2:$E$27</c:f>
              <c:numCache>
                <c:formatCode>General</c:formatCode>
                <c:ptCount val="26"/>
                <c:pt idx="14">
                  <c:v>10000</c:v>
                </c:pt>
                <c:pt idx="15">
                  <c:v>10000</c:v>
                </c:pt>
                <c:pt idx="16">
                  <c:v>10000</c:v>
                </c:pt>
                <c:pt idx="17">
                  <c:v>10000</c:v>
                </c:pt>
                <c:pt idx="18">
                  <c:v>10000</c:v>
                </c:pt>
                <c:pt idx="19">
                  <c:v>10000</c:v>
                </c:pt>
                <c:pt idx="20">
                  <c:v>10000</c:v>
                </c:pt>
                <c:pt idx="21">
                  <c:v>10000</c:v>
                </c:pt>
                <c:pt idx="22">
                  <c:v>10000</c:v>
                </c:pt>
                <c:pt idx="23">
                  <c:v>10000</c:v>
                </c:pt>
              </c:numCache>
            </c:numRef>
          </c:val>
          <c:extLst xmlns:c16r2="http://schemas.microsoft.com/office/drawing/2015/06/chart">
            <c:ext xmlns:c16="http://schemas.microsoft.com/office/drawing/2014/chart" uri="{C3380CC4-5D6E-409C-BE32-E72D297353CC}">
              <c16:uniqueId val="{00000002-F2A9-447D-85B2-5BF5BB9C76C4}"/>
            </c:ext>
          </c:extLst>
        </c:ser>
        <c:ser>
          <c:idx val="4"/>
          <c:order val="4"/>
          <c:tx>
            <c:strRef>
              <c:f>'Pol transitions'!$F$1</c:f>
              <c:strCache>
                <c:ptCount val="1"/>
              </c:strCache>
            </c:strRef>
          </c:tx>
          <c:spPr>
            <a:solidFill>
              <a:schemeClr val="accent6">
                <a:lumMod val="20000"/>
                <a:lumOff val="80000"/>
                <a:alpha val="39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transitions'!$F$2:$F$27</c:f>
              <c:numCache>
                <c:formatCode>General</c:formatCode>
                <c:ptCount val="26"/>
                <c:pt idx="23">
                  <c:v>10000</c:v>
                </c:pt>
                <c:pt idx="24">
                  <c:v>10000</c:v>
                </c:pt>
                <c:pt idx="25">
                  <c:v>10000</c:v>
                </c:pt>
              </c:numCache>
            </c:numRef>
          </c:val>
          <c:extLst xmlns:c16r2="http://schemas.microsoft.com/office/drawing/2015/06/chart">
            <c:ext xmlns:c16="http://schemas.microsoft.com/office/drawing/2014/chart" uri="{C3380CC4-5D6E-409C-BE32-E72D297353CC}">
              <c16:uniqueId val="{00000003-F2A9-447D-85B2-5BF5BB9C76C4}"/>
            </c:ext>
          </c:extLst>
        </c:ser>
        <c:dLbls>
          <c:showLegendKey val="0"/>
          <c:showVal val="0"/>
          <c:showCatName val="0"/>
          <c:showSerName val="0"/>
          <c:showPercent val="0"/>
          <c:showBubbleSize val="0"/>
        </c:dLbls>
        <c:axId val="1059776144"/>
        <c:axId val="1059776688"/>
      </c:areaChart>
      <c:lineChart>
        <c:grouping val="standard"/>
        <c:varyColors val="0"/>
        <c:ser>
          <c:idx val="0"/>
          <c:order val="0"/>
          <c:tx>
            <c:strRef>
              <c:f>'Pol transitions'!$B$1</c:f>
              <c:strCache>
                <c:ptCount val="1"/>
                <c:pt idx="0">
                  <c:v>Per capita GDP (constant 2011 USD)</c:v>
                </c:pt>
              </c:strCache>
            </c:strRef>
          </c:tx>
          <c:spPr>
            <a:ln w="41275" cap="rnd">
              <a:solidFill>
                <a:schemeClr val="accent1"/>
              </a:solidFill>
              <a:round/>
            </a:ln>
            <a:effectLst/>
          </c:spPr>
          <c:marker>
            <c:symbol val="none"/>
          </c:marke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transitions'!$B$2:$B$27</c:f>
              <c:numCache>
                <c:formatCode>General</c:formatCode>
                <c:ptCount val="26"/>
                <c:pt idx="0">
                  <c:v>8016.6890000000003</c:v>
                </c:pt>
                <c:pt idx="1">
                  <c:v>6280.8270000000002</c:v>
                </c:pt>
                <c:pt idx="2">
                  <c:v>3434.0360000000001</c:v>
                </c:pt>
                <c:pt idx="3">
                  <c:v>2409.2750000000001</c:v>
                </c:pt>
                <c:pt idx="4">
                  <c:v>2180.69</c:v>
                </c:pt>
                <c:pt idx="5">
                  <c:v>2297.6950000000002</c:v>
                </c:pt>
                <c:pt idx="6">
                  <c:v>2620.2950000000001</c:v>
                </c:pt>
                <c:pt idx="7">
                  <c:v>2949.924</c:v>
                </c:pt>
                <c:pt idx="8">
                  <c:v>3071.5439999999999</c:v>
                </c:pt>
                <c:pt idx="9">
                  <c:v>3184.37</c:v>
                </c:pt>
                <c:pt idx="10">
                  <c:v>3268.011</c:v>
                </c:pt>
                <c:pt idx="11">
                  <c:v>3449.962</c:v>
                </c:pt>
                <c:pt idx="12">
                  <c:v>3663.3609999999999</c:v>
                </c:pt>
                <c:pt idx="13">
                  <c:v>4121.4319999999998</c:v>
                </c:pt>
                <c:pt idx="14">
                  <c:v>4420.3919999999998</c:v>
                </c:pt>
                <c:pt idx="15">
                  <c:v>4908.3289999999997</c:v>
                </c:pt>
                <c:pt idx="16">
                  <c:v>5438.9870000000001</c:v>
                </c:pt>
                <c:pt idx="17">
                  <c:v>6191.2089999999998</c:v>
                </c:pt>
                <c:pt idx="18">
                  <c:v>6416.2120000000004</c:v>
                </c:pt>
                <c:pt idx="19">
                  <c:v>6254.6549999999997</c:v>
                </c:pt>
                <c:pt idx="20">
                  <c:v>6733.7839999999997</c:v>
                </c:pt>
                <c:pt idx="21">
                  <c:v>7315.0910000000003</c:v>
                </c:pt>
                <c:pt idx="22">
                  <c:v>7881.3289999999997</c:v>
                </c:pt>
                <c:pt idx="23">
                  <c:v>8254.0110000000004</c:v>
                </c:pt>
                <c:pt idx="24">
                  <c:v>8749.1560000000009</c:v>
                </c:pt>
                <c:pt idx="25">
                  <c:v>9015.8880000000008</c:v>
                </c:pt>
              </c:numCache>
            </c:numRef>
          </c:val>
          <c:smooth val="0"/>
          <c:extLst xmlns:c16r2="http://schemas.microsoft.com/office/drawing/2015/06/chart">
            <c:ext xmlns:c16="http://schemas.microsoft.com/office/drawing/2014/chart" uri="{C3380CC4-5D6E-409C-BE32-E72D297353CC}">
              <c16:uniqueId val="{00000004-F2A9-447D-85B2-5BF5BB9C76C4}"/>
            </c:ext>
          </c:extLst>
        </c:ser>
        <c:dLbls>
          <c:showLegendKey val="0"/>
          <c:showVal val="0"/>
          <c:showCatName val="0"/>
          <c:showSerName val="0"/>
          <c:showPercent val="0"/>
          <c:showBubbleSize val="0"/>
        </c:dLbls>
        <c:marker val="1"/>
        <c:smooth val="0"/>
        <c:axId val="1059776144"/>
        <c:axId val="1059776688"/>
      </c:lineChart>
      <c:catAx>
        <c:axId val="105977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59776688"/>
        <c:crosses val="autoZero"/>
        <c:auto val="1"/>
        <c:lblAlgn val="ctr"/>
        <c:lblOffset val="100"/>
        <c:tickLblSkip val="5"/>
        <c:tickMarkSkip val="5"/>
        <c:noMultiLvlLbl val="0"/>
      </c:catAx>
      <c:valAx>
        <c:axId val="1059776688"/>
        <c:scaling>
          <c:orientation val="minMax"/>
          <c:max val="100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Per capita GDP(constant 2011 USD)</a:t>
                </a:r>
              </a:p>
            </c:rich>
          </c:tx>
          <c:layout>
            <c:manualLayout>
              <c:xMode val="edge"/>
              <c:yMode val="edge"/>
              <c:x val="2.0513269174686499E-2"/>
              <c:y val="0.23546674911093482"/>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59776144"/>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9050">
              <a:solidFill>
                <a:schemeClr val="bg1"/>
              </a:solidFill>
            </a:ln>
            <a:effectLst>
              <a:outerShdw blurRad="50800" dist="38100" dir="8100000" algn="tr" rotWithShape="0">
                <a:prstClr val="black">
                  <a:alpha val="20000"/>
                </a:prstClr>
              </a:outerShdw>
            </a:effectLst>
          </c:spPr>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1-EBF9-4607-BB1C-5013434A50E9}"/>
              </c:ext>
            </c:extLst>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3-EBF9-4607-BB1C-5013434A50E9}"/>
              </c:ext>
            </c:extLst>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5-EBF9-4607-BB1C-5013434A50E9}"/>
              </c:ext>
            </c:extLst>
          </c:dPt>
          <c:dLbls>
            <c:dLbl>
              <c:idx val="0"/>
              <c:layout>
                <c:manualLayout>
                  <c:x val="-0.12546817135174929"/>
                  <c:y val="0.12841972505252575"/>
                </c:manualLayout>
              </c:layout>
              <c:tx>
                <c:rich>
                  <a:bodyPr/>
                  <a:lstStyle/>
                  <a:p>
                    <a:r>
                      <a:rPr lang="en-US" dirty="0" smtClean="0"/>
                      <a:t>7%</a:t>
                    </a:r>
                    <a:endParaRPr lang="en-US" dirty="0"/>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BF9-4607-BB1C-5013434A50E9}"/>
                </c:ext>
                <c:ext xmlns:c15="http://schemas.microsoft.com/office/drawing/2012/chart" uri="{CE6537A1-D6FC-4f65-9D91-7224C49458BB}">
                  <c15:layout/>
                </c:ext>
              </c:extLst>
            </c:dLbl>
            <c:dLbl>
              <c:idx val="1"/>
              <c:layout>
                <c:manualLayout>
                  <c:x val="0.19405388369449991"/>
                  <c:y val="-0.2023146386998228"/>
                </c:manualLayout>
              </c:layout>
              <c:tx>
                <c:rich>
                  <a:bodyPr/>
                  <a:lstStyle/>
                  <a:p>
                    <a:r>
                      <a:rPr lang="en-US" dirty="0" smtClean="0"/>
                      <a:t>83</a:t>
                    </a:r>
                    <a:r>
                      <a:rPr lang="en-US" dirty="0"/>
                      <a:t>%</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BF9-4607-BB1C-5013434A50E9}"/>
                </c:ext>
                <c:ext xmlns:c15="http://schemas.microsoft.com/office/drawing/2012/chart" uri="{CE6537A1-D6FC-4f65-9D91-7224C49458BB}">
                  <c15:layout/>
                </c:ext>
              </c:extLst>
            </c:dLbl>
            <c:dLbl>
              <c:idx val="2"/>
              <c:layout>
                <c:manualLayout>
                  <c:x val="2.1259842519685095E-3"/>
                  <c:y val="0.1226257412195514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BF9-4607-BB1C-5013434A50E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'Chart-NCDs'!$D$18:$D$20</c:f>
              <c:numCache>
                <c:formatCode>0%</c:formatCode>
                <c:ptCount val="3"/>
                <c:pt idx="0">
                  <c:v>9.1490722968650046E-2</c:v>
                </c:pt>
                <c:pt idx="1">
                  <c:v>0.82533589251439643</c:v>
                </c:pt>
                <c:pt idx="2">
                  <c:v>8.3173384516954579E-2</c:v>
                </c:pt>
              </c:numCache>
            </c:numRef>
          </c:val>
          <c:extLst xmlns:c16r2="http://schemas.microsoft.com/office/drawing/2015/06/chart">
            <c:ext xmlns:c16="http://schemas.microsoft.com/office/drawing/2014/chart" uri="{C3380CC4-5D6E-409C-BE32-E72D297353CC}">
              <c16:uniqueId val="{00000006-EBF9-4607-BB1C-5013434A50E9}"/>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13"/>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01846744005476E-2"/>
          <c:y val="5.9986928714812572E-2"/>
          <c:w val="0.91659448818897638"/>
          <c:h val="0.79689321245496025"/>
        </c:manualLayout>
      </c:layout>
      <c:lineChart>
        <c:grouping val="standard"/>
        <c:varyColors val="0"/>
        <c:ser>
          <c:idx val="0"/>
          <c:order val="0"/>
          <c:tx>
            <c:strRef>
              <c:f>Sheet1!$A$2</c:f>
              <c:strCache>
                <c:ptCount val="1"/>
                <c:pt idx="0">
                  <c:v>GEO</c:v>
                </c:pt>
              </c:strCache>
            </c:strRef>
          </c:tx>
          <c:spPr>
            <a:ln w="50800">
              <a:solidFill>
                <a:schemeClr val="accent1">
                  <a:lumMod val="75000"/>
                </a:schemeClr>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Sheet1!$B$2:$M$2</c:f>
              <c:numCache>
                <c:formatCode>General</c:formatCode>
                <c:ptCount val="12"/>
                <c:pt idx="0">
                  <c:v>0</c:v>
                </c:pt>
                <c:pt idx="1">
                  <c:v>0</c:v>
                </c:pt>
                <c:pt idx="2">
                  <c:v>2</c:v>
                </c:pt>
                <c:pt idx="3">
                  <c:v>5</c:v>
                </c:pt>
                <c:pt idx="4">
                  <c:v>10</c:v>
                </c:pt>
                <c:pt idx="5">
                  <c:v>10</c:v>
                </c:pt>
                <c:pt idx="6">
                  <c:v>12</c:v>
                </c:pt>
                <c:pt idx="7">
                  <c:v>11</c:v>
                </c:pt>
                <c:pt idx="8">
                  <c:v>15.1</c:v>
                </c:pt>
                <c:pt idx="9">
                  <c:v>19.3</c:v>
                </c:pt>
                <c:pt idx="10">
                  <c:v>19.3</c:v>
                </c:pt>
                <c:pt idx="11">
                  <c:v>17</c:v>
                </c:pt>
              </c:numCache>
            </c:numRef>
          </c:val>
          <c:smooth val="0"/>
        </c:ser>
        <c:ser>
          <c:idx val="1"/>
          <c:order val="1"/>
          <c:tx>
            <c:strRef>
              <c:f>Sheet1!$A$3</c:f>
              <c:strCache>
                <c:ptCount val="1"/>
                <c:pt idx="0">
                  <c:v>CIS</c:v>
                </c:pt>
              </c:strCache>
            </c:strRef>
          </c:tx>
          <c:spPr>
            <a:ln w="50800">
              <a:solidFill>
                <a:srgbClr val="00B050"/>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Sheet1!$B$3:$M$3</c:f>
              <c:numCache>
                <c:formatCode>General</c:formatCode>
                <c:ptCount val="12"/>
                <c:pt idx="0">
                  <c:v>0</c:v>
                </c:pt>
                <c:pt idx="1">
                  <c:v>6</c:v>
                </c:pt>
                <c:pt idx="2">
                  <c:v>14</c:v>
                </c:pt>
                <c:pt idx="3">
                  <c:v>23</c:v>
                </c:pt>
                <c:pt idx="4">
                  <c:v>32</c:v>
                </c:pt>
                <c:pt idx="5">
                  <c:v>32</c:v>
                </c:pt>
                <c:pt idx="6">
                  <c:v>32</c:v>
                </c:pt>
                <c:pt idx="7">
                  <c:v>33</c:v>
                </c:pt>
                <c:pt idx="8">
                  <c:v>32</c:v>
                </c:pt>
              </c:numCache>
            </c:numRef>
          </c:val>
          <c:smooth val="1"/>
        </c:ser>
        <c:ser>
          <c:idx val="2"/>
          <c:order val="2"/>
          <c:tx>
            <c:strRef>
              <c:f>Sheet1!$A$4</c:f>
              <c:strCache>
                <c:ptCount val="1"/>
                <c:pt idx="0">
                  <c:v>WHO_EURO</c:v>
                </c:pt>
              </c:strCache>
            </c:strRef>
          </c:tx>
          <c:spPr>
            <a:ln w="50800">
              <a:solidFill>
                <a:srgbClr val="C00000"/>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Sheet1!$B$4:$M$4</c:f>
              <c:numCache>
                <c:formatCode>General</c:formatCode>
                <c:ptCount val="12"/>
                <c:pt idx="0">
                  <c:v>2</c:v>
                </c:pt>
                <c:pt idx="1">
                  <c:v>4</c:v>
                </c:pt>
                <c:pt idx="2">
                  <c:v>7</c:v>
                </c:pt>
                <c:pt idx="3">
                  <c:v>11</c:v>
                </c:pt>
                <c:pt idx="4">
                  <c:v>14</c:v>
                </c:pt>
                <c:pt idx="5">
                  <c:v>14</c:v>
                </c:pt>
                <c:pt idx="6">
                  <c:v>14</c:v>
                </c:pt>
                <c:pt idx="7">
                  <c:v>14</c:v>
                </c:pt>
                <c:pt idx="8">
                  <c:v>14</c:v>
                </c:pt>
              </c:numCache>
            </c:numRef>
          </c:val>
          <c:smooth val="1"/>
        </c:ser>
        <c:dLbls>
          <c:showLegendKey val="0"/>
          <c:showVal val="0"/>
          <c:showCatName val="0"/>
          <c:showSerName val="0"/>
          <c:showPercent val="0"/>
          <c:showBubbleSize val="0"/>
        </c:dLbls>
        <c:smooth val="0"/>
        <c:axId val="1062222640"/>
        <c:axId val="1062219376"/>
      </c:lineChart>
      <c:catAx>
        <c:axId val="1062222640"/>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1062219376"/>
        <c:crosses val="autoZero"/>
        <c:auto val="1"/>
        <c:lblAlgn val="ctr"/>
        <c:lblOffset val="100"/>
        <c:noMultiLvlLbl val="0"/>
      </c:catAx>
      <c:valAx>
        <c:axId val="1062219376"/>
        <c:scaling>
          <c:orientation val="minMax"/>
        </c:scaling>
        <c:delete val="0"/>
        <c:axPos val="l"/>
        <c:majorGridlines/>
        <c:numFmt formatCode="General" sourceLinked="1"/>
        <c:majorTickMark val="out"/>
        <c:minorTickMark val="none"/>
        <c:tickLblPos val="nextTo"/>
        <c:spPr>
          <a:ln>
            <a:prstDash val="sysDot"/>
          </a:ln>
        </c:spPr>
        <c:txPr>
          <a:bodyPr/>
          <a:lstStyle/>
          <a:p>
            <a:pPr>
              <a:defRPr sz="1000"/>
            </a:pPr>
            <a:endParaRPr lang="en-US"/>
          </a:p>
        </c:txPr>
        <c:crossAx val="1062222640"/>
        <c:crosses val="autoZero"/>
        <c:crossBetween val="between"/>
      </c:valAx>
    </c:plotArea>
    <c:legend>
      <c:legendPos val="r"/>
      <c:layout>
        <c:manualLayout>
          <c:xMode val="edge"/>
          <c:yMode val="edge"/>
          <c:x val="0.5774144850420736"/>
          <c:y val="0.21855109213043286"/>
          <c:w val="0.42258562209246436"/>
          <c:h val="0.2084119904315757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Sheet1!$B$2:$N$2</c:f>
              <c:numCache>
                <c:formatCode>General</c:formatCode>
                <c:ptCount val="13"/>
                <c:pt idx="0">
                  <c:v>42</c:v>
                </c:pt>
                <c:pt idx="1">
                  <c:v>35</c:v>
                </c:pt>
                <c:pt idx="2">
                  <c:v>28</c:v>
                </c:pt>
                <c:pt idx="3">
                  <c:v>34</c:v>
                </c:pt>
                <c:pt idx="4">
                  <c:v>100</c:v>
                </c:pt>
                <c:pt idx="5">
                  <c:v>103</c:v>
                </c:pt>
                <c:pt idx="6">
                  <c:v>98.6</c:v>
                </c:pt>
                <c:pt idx="7">
                  <c:v>94.2</c:v>
                </c:pt>
                <c:pt idx="8">
                  <c:v>84.1</c:v>
                </c:pt>
                <c:pt idx="9">
                  <c:v>69.8</c:v>
                </c:pt>
                <c:pt idx="10">
                  <c:v>75.400000000000006</c:v>
                </c:pt>
                <c:pt idx="11">
                  <c:v>74.7</c:v>
                </c:pt>
                <c:pt idx="12">
                  <c:v>66.2</c:v>
                </c:pt>
              </c:numCache>
            </c:numRef>
          </c:val>
          <c:smooth val="0"/>
        </c:ser>
        <c:ser>
          <c:idx val="1"/>
          <c:order val="1"/>
          <c:tx>
            <c:strRef>
              <c:f>Sheet1!$A$3</c:f>
              <c:strCache>
                <c:ptCount val="1"/>
                <c:pt idx="0">
                  <c:v>CIS</c:v>
                </c:pt>
              </c:strCache>
            </c:strRef>
          </c:tx>
          <c:spPr>
            <a:ln w="50800">
              <a:solidFill>
                <a:srgbClr val="00B050"/>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Sheet1!$B$3:$N$3</c:f>
              <c:numCache>
                <c:formatCode>General</c:formatCode>
                <c:ptCount val="13"/>
                <c:pt idx="0">
                  <c:v>57</c:v>
                </c:pt>
                <c:pt idx="1">
                  <c:v>49</c:v>
                </c:pt>
                <c:pt idx="2">
                  <c:v>37</c:v>
                </c:pt>
                <c:pt idx="3">
                  <c:v>52</c:v>
                </c:pt>
                <c:pt idx="4">
                  <c:v>89</c:v>
                </c:pt>
                <c:pt idx="5">
                  <c:v>92</c:v>
                </c:pt>
                <c:pt idx="6">
                  <c:v>84</c:v>
                </c:pt>
                <c:pt idx="7">
                  <c:v>80</c:v>
                </c:pt>
                <c:pt idx="8">
                  <c:v>76</c:v>
                </c:pt>
                <c:pt idx="9">
                  <c:v>77</c:v>
                </c:pt>
                <c:pt idx="10">
                  <c:v>70</c:v>
                </c:pt>
                <c:pt idx="11">
                  <c:v>67</c:v>
                </c:pt>
              </c:numCache>
            </c:numRef>
          </c:val>
          <c:smooth val="1"/>
        </c:ser>
        <c:ser>
          <c:idx val="2"/>
          <c:order val="2"/>
          <c:tx>
            <c:strRef>
              <c:f>Sheet1!$A$4</c:f>
              <c:strCache>
                <c:ptCount val="1"/>
                <c:pt idx="0">
                  <c:v>WHO_EURO</c:v>
                </c:pt>
              </c:strCache>
            </c:strRef>
          </c:tx>
          <c:spPr>
            <a:ln w="50800">
              <a:solidFill>
                <a:srgbClr val="C00000"/>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Sheet1!$B$4:$N$4</c:f>
              <c:numCache>
                <c:formatCode>General</c:formatCode>
                <c:ptCount val="13"/>
                <c:pt idx="0">
                  <c:v>42</c:v>
                </c:pt>
                <c:pt idx="1">
                  <c:v>36</c:v>
                </c:pt>
                <c:pt idx="2">
                  <c:v>29</c:v>
                </c:pt>
                <c:pt idx="3">
                  <c:v>34</c:v>
                </c:pt>
                <c:pt idx="4">
                  <c:v>43</c:v>
                </c:pt>
                <c:pt idx="5">
                  <c:v>42</c:v>
                </c:pt>
                <c:pt idx="6">
                  <c:v>37</c:v>
                </c:pt>
                <c:pt idx="7">
                  <c:v>35</c:v>
                </c:pt>
                <c:pt idx="8">
                  <c:v>33</c:v>
                </c:pt>
                <c:pt idx="9">
                  <c:v>33</c:v>
                </c:pt>
                <c:pt idx="10">
                  <c:v>31</c:v>
                </c:pt>
                <c:pt idx="11">
                  <c:v>29</c:v>
                </c:pt>
              </c:numCache>
            </c:numRef>
          </c:val>
          <c:smooth val="1"/>
        </c:ser>
        <c:dLbls>
          <c:showLegendKey val="0"/>
          <c:showVal val="0"/>
          <c:showCatName val="0"/>
          <c:showSerName val="0"/>
          <c:showPercent val="0"/>
          <c:showBubbleSize val="0"/>
        </c:dLbls>
        <c:smooth val="0"/>
        <c:axId val="1062221552"/>
        <c:axId val="1062215568"/>
      </c:lineChart>
      <c:catAx>
        <c:axId val="1062221552"/>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1062215568"/>
        <c:crosses val="autoZero"/>
        <c:auto val="1"/>
        <c:lblAlgn val="ctr"/>
        <c:lblOffset val="100"/>
        <c:noMultiLvlLbl val="0"/>
      </c:catAx>
      <c:valAx>
        <c:axId val="1062215568"/>
        <c:scaling>
          <c:orientation val="minMax"/>
        </c:scaling>
        <c:delete val="0"/>
        <c:axPos val="l"/>
        <c:majorGridlines>
          <c:spPr>
            <a:ln>
              <a:prstDash val="sysDot"/>
              <a:headEnd w="lg" len="med"/>
            </a:ln>
          </c:spPr>
        </c:majorGridlines>
        <c:numFmt formatCode="General" sourceLinked="1"/>
        <c:majorTickMark val="out"/>
        <c:minorTickMark val="none"/>
        <c:tickLblPos val="nextTo"/>
        <c:txPr>
          <a:bodyPr/>
          <a:lstStyle/>
          <a:p>
            <a:pPr>
              <a:defRPr sz="1000"/>
            </a:pPr>
            <a:endParaRPr lang="en-US"/>
          </a:p>
        </c:txPr>
        <c:crossAx val="1062221552"/>
        <c:crosses val="autoZero"/>
        <c:crossBetween val="between"/>
      </c:valAx>
    </c:plotArea>
    <c:legend>
      <c:legendPos val="r"/>
      <c:layout>
        <c:manualLayout>
          <c:xMode val="edge"/>
          <c:yMode val="edge"/>
          <c:x val="0.61104928819123361"/>
          <c:y val="1.7888270431713288E-2"/>
          <c:w val="0.24714548632873684"/>
          <c:h val="0.15588718436057561"/>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01846744005476E-2"/>
          <c:y val="5.9986928714812572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21.2</c:v>
                </c:pt>
                <c:pt idx="1">
                  <c:v>18.100000000000001</c:v>
                </c:pt>
                <c:pt idx="2">
                  <c:v>12</c:v>
                </c:pt>
                <c:pt idx="3">
                  <c:v>11</c:v>
                </c:pt>
                <c:pt idx="4">
                  <c:v>10.8</c:v>
                </c:pt>
                <c:pt idx="5">
                  <c:v>10.5</c:v>
                </c:pt>
                <c:pt idx="6">
                  <c:v>8.1999999999999993</c:v>
                </c:pt>
                <c:pt idx="7">
                  <c:v>8.6</c:v>
                </c:pt>
                <c:pt idx="8">
                  <c:v>9</c:v>
                </c:pt>
                <c:pt idx="9">
                  <c:v>9.5</c:v>
                </c:pt>
              </c:numCache>
            </c:numRef>
          </c:val>
          <c:smooth val="0"/>
        </c:ser>
        <c:ser>
          <c:idx val="1"/>
          <c:order val="1"/>
          <c:tx>
            <c:strRef>
              <c:f>Sheet1!$A$3</c:f>
              <c:strCache>
                <c:ptCount val="1"/>
                <c:pt idx="0">
                  <c:v>EU</c:v>
                </c:pt>
              </c:strCache>
            </c:strRef>
          </c:tx>
          <c:spPr>
            <a:ln w="50800">
              <a:solidFill>
                <a:srgbClr val="00B05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4.9832062259156755</c:v>
                </c:pt>
                <c:pt idx="1">
                  <c:v>4.1900036250057333</c:v>
                </c:pt>
                <c:pt idx="2">
                  <c:v>3.6488345411548404</c:v>
                </c:pt>
                <c:pt idx="3">
                  <c:v>3.5627782968011461</c:v>
                </c:pt>
                <c:pt idx="4">
                  <c:v>3.4832673010217916</c:v>
                </c:pt>
                <c:pt idx="5">
                  <c:v>3.452728179709573</c:v>
                </c:pt>
                <c:pt idx="6">
                  <c:v>3.3775113091998699</c:v>
                </c:pt>
                <c:pt idx="7">
                  <c:v>3.2722403844105123</c:v>
                </c:pt>
              </c:numCache>
            </c:numRef>
          </c:val>
          <c:smooth val="1"/>
        </c:ser>
        <c:ser>
          <c:idx val="2"/>
          <c:order val="2"/>
          <c:tx>
            <c:strRef>
              <c:f>Sheet1!$A$4</c:f>
              <c:strCache>
                <c:ptCount val="1"/>
                <c:pt idx="0">
                  <c:v>EU region</c:v>
                </c:pt>
              </c:strCache>
            </c:strRef>
          </c:tx>
          <c:spPr>
            <a:ln w="50800">
              <a:solidFill>
                <a:srgbClr val="C0000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Sheet1!$B$4:$K$4</c:f>
              <c:numCache>
                <c:formatCode>General</c:formatCode>
                <c:ptCount val="10"/>
                <c:pt idx="0">
                  <c:v>18.776854438230977</c:v>
                </c:pt>
                <c:pt idx="1">
                  <c:v>14.68193594984994</c:v>
                </c:pt>
                <c:pt idx="2">
                  <c:v>11.817212265240306</c:v>
                </c:pt>
                <c:pt idx="3">
                  <c:v>11.342650230029539</c:v>
                </c:pt>
                <c:pt idx="4">
                  <c:v>10.89158309644508</c:v>
                </c:pt>
                <c:pt idx="5">
                  <c:v>10.473263136107102</c:v>
                </c:pt>
                <c:pt idx="6">
                  <c:v>10.055682467789651</c:v>
                </c:pt>
                <c:pt idx="7">
                  <c:v>9.6668045582153557</c:v>
                </c:pt>
              </c:numCache>
            </c:numRef>
          </c:val>
          <c:smooth val="1"/>
        </c:ser>
        <c:dLbls>
          <c:showLegendKey val="0"/>
          <c:showVal val="0"/>
          <c:showCatName val="0"/>
          <c:showSerName val="0"/>
          <c:showPercent val="0"/>
          <c:showBubbleSize val="0"/>
        </c:dLbls>
        <c:smooth val="0"/>
        <c:axId val="1062214480"/>
        <c:axId val="1062215024"/>
      </c:lineChart>
      <c:catAx>
        <c:axId val="1062214480"/>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1062215024"/>
        <c:crosses val="autoZero"/>
        <c:auto val="1"/>
        <c:lblAlgn val="ctr"/>
        <c:lblOffset val="100"/>
        <c:noMultiLvlLbl val="0"/>
      </c:catAx>
      <c:valAx>
        <c:axId val="1062215024"/>
        <c:scaling>
          <c:orientation val="minMax"/>
        </c:scaling>
        <c:delete val="0"/>
        <c:axPos val="l"/>
        <c:majorGridlines/>
        <c:numFmt formatCode="General" sourceLinked="1"/>
        <c:majorTickMark val="out"/>
        <c:minorTickMark val="none"/>
        <c:tickLblPos val="nextTo"/>
        <c:spPr>
          <a:ln>
            <a:prstDash val="sysDot"/>
          </a:ln>
        </c:spPr>
        <c:txPr>
          <a:bodyPr/>
          <a:lstStyle/>
          <a:p>
            <a:pPr>
              <a:defRPr sz="1000"/>
            </a:pPr>
            <a:endParaRPr lang="en-US"/>
          </a:p>
        </c:txPr>
        <c:crossAx val="1062214480"/>
        <c:crosses val="autoZero"/>
        <c:crossBetween val="between"/>
      </c:valAx>
    </c:plotArea>
    <c:legend>
      <c:legendPos val="r"/>
      <c:layout>
        <c:manualLayout>
          <c:xMode val="edge"/>
          <c:yMode val="edge"/>
          <c:x val="0.57741437790753569"/>
          <c:y val="8.8607594936708861E-2"/>
          <c:w val="0.42258562209246436"/>
          <c:h val="0.2084119904315757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49.2</c:v>
                </c:pt>
                <c:pt idx="1">
                  <c:v>23.4</c:v>
                </c:pt>
                <c:pt idx="2">
                  <c:v>19.399999999999999</c:v>
                </c:pt>
                <c:pt idx="3">
                  <c:v>27.6</c:v>
                </c:pt>
                <c:pt idx="4">
                  <c:v>22.8</c:v>
                </c:pt>
                <c:pt idx="5">
                  <c:v>27.7</c:v>
                </c:pt>
                <c:pt idx="6">
                  <c:v>31.5</c:v>
                </c:pt>
                <c:pt idx="7">
                  <c:v>32.1</c:v>
                </c:pt>
                <c:pt idx="8">
                  <c:v>23</c:v>
                </c:pt>
                <c:pt idx="9">
                  <c:v>17</c:v>
                </c:pt>
              </c:numCache>
            </c:numRef>
          </c:val>
          <c:smooth val="0"/>
        </c:ser>
        <c:ser>
          <c:idx val="1"/>
          <c:order val="1"/>
          <c:tx>
            <c:strRef>
              <c:f>Sheet1!$A$3</c:f>
              <c:strCache>
                <c:ptCount val="1"/>
                <c:pt idx="0">
                  <c:v>EU</c:v>
                </c:pt>
              </c:strCache>
            </c:strRef>
          </c:tx>
          <c:spPr>
            <a:ln w="50800">
              <a:solidFill>
                <a:srgbClr val="00B05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9</c:v>
                </c:pt>
                <c:pt idx="1">
                  <c:v>8</c:v>
                </c:pt>
                <c:pt idx="2">
                  <c:v>7</c:v>
                </c:pt>
                <c:pt idx="3">
                  <c:v>7</c:v>
                </c:pt>
                <c:pt idx="4">
                  <c:v>7</c:v>
                </c:pt>
                <c:pt idx="5">
                  <c:v>7</c:v>
                </c:pt>
                <c:pt idx="6">
                  <c:v>6</c:v>
                </c:pt>
                <c:pt idx="7">
                  <c:v>6</c:v>
                </c:pt>
              </c:numCache>
            </c:numRef>
          </c:val>
          <c:smooth val="1"/>
        </c:ser>
        <c:ser>
          <c:idx val="2"/>
          <c:order val="2"/>
          <c:tx>
            <c:strRef>
              <c:f>Sheet1!$A$4</c:f>
              <c:strCache>
                <c:ptCount val="1"/>
                <c:pt idx="0">
                  <c:v>EU region</c:v>
                </c:pt>
              </c:strCache>
            </c:strRef>
          </c:tx>
          <c:spPr>
            <a:ln w="50800">
              <a:solidFill>
                <a:srgbClr val="C0000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Sheet1!$B$4:$K$4</c:f>
              <c:numCache>
                <c:formatCode>General</c:formatCode>
                <c:ptCount val="10"/>
                <c:pt idx="0">
                  <c:v>33</c:v>
                </c:pt>
                <c:pt idx="1">
                  <c:v>27</c:v>
                </c:pt>
                <c:pt idx="2">
                  <c:v>19</c:v>
                </c:pt>
                <c:pt idx="3">
                  <c:v>18</c:v>
                </c:pt>
                <c:pt idx="4">
                  <c:v>17</c:v>
                </c:pt>
                <c:pt idx="5">
                  <c:v>17</c:v>
                </c:pt>
                <c:pt idx="6">
                  <c:v>17</c:v>
                </c:pt>
                <c:pt idx="7">
                  <c:v>16</c:v>
                </c:pt>
              </c:numCache>
            </c:numRef>
          </c:val>
          <c:smooth val="1"/>
        </c:ser>
        <c:dLbls>
          <c:showLegendKey val="0"/>
          <c:showVal val="0"/>
          <c:showCatName val="0"/>
          <c:showSerName val="0"/>
          <c:showPercent val="0"/>
          <c:showBubbleSize val="0"/>
        </c:dLbls>
        <c:smooth val="0"/>
        <c:axId val="1061701344"/>
        <c:axId val="1061702432"/>
      </c:lineChart>
      <c:catAx>
        <c:axId val="1061701344"/>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1061702432"/>
        <c:crosses val="autoZero"/>
        <c:auto val="1"/>
        <c:lblAlgn val="ctr"/>
        <c:lblOffset val="100"/>
        <c:noMultiLvlLbl val="0"/>
      </c:catAx>
      <c:valAx>
        <c:axId val="1061702432"/>
        <c:scaling>
          <c:orientation val="minMax"/>
        </c:scaling>
        <c:delete val="0"/>
        <c:axPos val="l"/>
        <c:majorGridlines>
          <c:spPr>
            <a:ln>
              <a:prstDash val="sysDot"/>
              <a:headEnd w="lg" len="med"/>
            </a:ln>
          </c:spPr>
        </c:majorGridlines>
        <c:numFmt formatCode="General" sourceLinked="1"/>
        <c:majorTickMark val="out"/>
        <c:minorTickMark val="none"/>
        <c:tickLblPos val="nextTo"/>
        <c:txPr>
          <a:bodyPr/>
          <a:lstStyle/>
          <a:p>
            <a:pPr>
              <a:defRPr sz="1000"/>
            </a:pPr>
            <a:endParaRPr lang="en-US"/>
          </a:p>
        </c:txPr>
        <c:crossAx val="1061701344"/>
        <c:crosses val="autoZero"/>
        <c:crossBetween val="between"/>
      </c:valAx>
    </c:plotArea>
    <c:legend>
      <c:legendPos val="r"/>
      <c:layout>
        <c:manualLayout>
          <c:xMode val="edge"/>
          <c:yMode val="edge"/>
          <c:x val="0.58944434466908346"/>
          <c:y val="9.8348059274137534E-2"/>
          <c:w val="0.38432108105401991"/>
          <c:h val="0.18435423166443818"/>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0415573053369E-2"/>
          <c:y val="3.4560553877851966E-2"/>
          <c:w val="0.83859300573539419"/>
          <c:h val="0.60102589611255319"/>
        </c:manualLayout>
      </c:layout>
      <c:barChart>
        <c:barDir val="col"/>
        <c:grouping val="clustered"/>
        <c:varyColors val="0"/>
        <c:ser>
          <c:idx val="0"/>
          <c:order val="0"/>
          <c:tx>
            <c:strRef>
              <c:f>Sheet1!$A$2</c:f>
              <c:strCache>
                <c:ptCount val="1"/>
                <c:pt idx="0">
                  <c:v>Government expenditure on health, mill GEL</c:v>
                </c:pt>
              </c:strCache>
            </c:strRef>
          </c:tx>
          <c:invertIfNegative val="0"/>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Sheet1!$B$2:$H$2</c:f>
              <c:numCache>
                <c:formatCode>#,##0</c:formatCode>
                <c:ptCount val="7"/>
                <c:pt idx="0">
                  <c:v>441</c:v>
                </c:pt>
                <c:pt idx="1">
                  <c:v>375</c:v>
                </c:pt>
                <c:pt idx="2">
                  <c:v>450</c:v>
                </c:pt>
                <c:pt idx="3">
                  <c:v>548</c:v>
                </c:pt>
                <c:pt idx="4">
                  <c:v>693</c:v>
                </c:pt>
                <c:pt idx="5">
                  <c:v>914</c:v>
                </c:pt>
                <c:pt idx="6" formatCode="General">
                  <c:v>1017</c:v>
                </c:pt>
              </c:numCache>
            </c:numRef>
          </c:val>
        </c:ser>
        <c:dLbls>
          <c:showLegendKey val="0"/>
          <c:showVal val="0"/>
          <c:showCatName val="0"/>
          <c:showSerName val="0"/>
          <c:showPercent val="0"/>
          <c:showBubbleSize val="0"/>
        </c:dLbls>
        <c:gapWidth val="29"/>
        <c:overlap val="36"/>
        <c:axId val="1061704064"/>
        <c:axId val="1061708960"/>
      </c:barChart>
      <c:lineChart>
        <c:grouping val="standard"/>
        <c:varyColors val="0"/>
        <c:ser>
          <c:idx val="1"/>
          <c:order val="1"/>
          <c:tx>
            <c:strRef>
              <c:f>Sheet1!$A$3</c:f>
              <c:strCache>
                <c:ptCount val="1"/>
                <c:pt idx="0">
                  <c:v>Government expenditure on health as % of GDP</c:v>
                </c:pt>
              </c:strCache>
            </c:strRef>
          </c:tx>
          <c:spPr>
            <a:ln w="41275">
              <a:solidFill>
                <a:srgbClr val="C00000"/>
              </a:solidFill>
            </a:ln>
          </c:spPr>
          <c:marker>
            <c:symbol val="none"/>
          </c:marker>
          <c:dLbls>
            <c:dLbl>
              <c:idx val="6"/>
              <c:layout>
                <c:manualLayout>
                  <c:x val="-6.0006204906028655E-2"/>
                  <c:y val="-5.47397903442887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6.2591582417967195E-2"/>
                  <c:y val="-5.475240895608495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9952665198497956E-2"/>
                  <c:y val="-4.5031282800504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5.7367491259591855E-2"/>
                  <c:y val="-6.4262047177961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9952665198497956E-2"/>
                  <c:y val="-4.69591543107323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4.7096417481060582E-2"/>
                  <c:y val="-4.3381777866500638E-2"/>
                </c:manualLayout>
              </c:layout>
              <c:numFmt formatCode="0.0%" sourceLinked="0"/>
              <c:spPr>
                <a:noFill/>
                <a:ln>
                  <a:noFill/>
                </a:ln>
                <a:effectLst/>
              </c:spPr>
              <c:txPr>
                <a:bodyPr/>
                <a:lstStyle/>
                <a:p>
                  <a:pPr>
                    <a:defRPr sz="1400"/>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Sheet1!$B$3:$H$3</c:f>
              <c:numCache>
                <c:formatCode>0.0%</c:formatCode>
                <c:ptCount val="7"/>
                <c:pt idx="0">
                  <c:v>2.1533107964660497E-2</c:v>
                </c:pt>
                <c:pt idx="1">
                  <c:v>1.5424689032252081E-2</c:v>
                </c:pt>
                <c:pt idx="2">
                  <c:v>1.7209900867980875E-2</c:v>
                </c:pt>
                <c:pt idx="3">
                  <c:v>2.0409014953656761E-2</c:v>
                </c:pt>
                <c:pt idx="4">
                  <c:v>2.3780707749627678E-2</c:v>
                </c:pt>
                <c:pt idx="5">
                  <c:v>2.9000000000000001E-2</c:v>
                </c:pt>
                <c:pt idx="6" formatCode="0.00%">
                  <c:v>0.03</c:v>
                </c:pt>
              </c:numCache>
            </c:numRef>
          </c:val>
          <c:smooth val="0"/>
        </c:ser>
        <c:dLbls>
          <c:showLegendKey val="0"/>
          <c:showVal val="0"/>
          <c:showCatName val="0"/>
          <c:showSerName val="0"/>
          <c:showPercent val="0"/>
          <c:showBubbleSize val="0"/>
        </c:dLbls>
        <c:marker val="1"/>
        <c:smooth val="0"/>
        <c:axId val="1061711136"/>
        <c:axId val="1061704608"/>
      </c:lineChart>
      <c:catAx>
        <c:axId val="1061704064"/>
        <c:scaling>
          <c:orientation val="minMax"/>
        </c:scaling>
        <c:delete val="0"/>
        <c:axPos val="b"/>
        <c:numFmt formatCode="General" sourceLinked="0"/>
        <c:majorTickMark val="out"/>
        <c:minorTickMark val="none"/>
        <c:tickLblPos val="nextTo"/>
        <c:txPr>
          <a:bodyPr/>
          <a:lstStyle/>
          <a:p>
            <a:pPr>
              <a:defRPr sz="1400" b="1"/>
            </a:pPr>
            <a:endParaRPr lang="en-US"/>
          </a:p>
        </c:txPr>
        <c:crossAx val="1061708960"/>
        <c:crosses val="autoZero"/>
        <c:auto val="1"/>
        <c:lblAlgn val="ctr"/>
        <c:lblOffset val="100"/>
        <c:noMultiLvlLbl val="0"/>
      </c:catAx>
      <c:valAx>
        <c:axId val="1061708960"/>
        <c:scaling>
          <c:orientation val="minMax"/>
        </c:scaling>
        <c:delete val="0"/>
        <c:axPos val="l"/>
        <c:numFmt formatCode="#,##0" sourceLinked="1"/>
        <c:majorTickMark val="out"/>
        <c:minorTickMark val="none"/>
        <c:tickLblPos val="nextTo"/>
        <c:txPr>
          <a:bodyPr/>
          <a:lstStyle/>
          <a:p>
            <a:pPr>
              <a:defRPr sz="1200"/>
            </a:pPr>
            <a:endParaRPr lang="en-US"/>
          </a:p>
        </c:txPr>
        <c:crossAx val="1061704064"/>
        <c:crosses val="autoZero"/>
        <c:crossBetween val="between"/>
      </c:valAx>
      <c:valAx>
        <c:axId val="1061704608"/>
        <c:scaling>
          <c:orientation val="minMax"/>
        </c:scaling>
        <c:delete val="0"/>
        <c:axPos val="r"/>
        <c:numFmt formatCode="0%" sourceLinked="0"/>
        <c:majorTickMark val="out"/>
        <c:minorTickMark val="none"/>
        <c:tickLblPos val="nextTo"/>
        <c:txPr>
          <a:bodyPr/>
          <a:lstStyle/>
          <a:p>
            <a:pPr>
              <a:defRPr sz="1400"/>
            </a:pPr>
            <a:endParaRPr lang="en-US"/>
          </a:p>
        </c:txPr>
        <c:crossAx val="1061711136"/>
        <c:crosses val="max"/>
        <c:crossBetween val="between"/>
      </c:valAx>
      <c:catAx>
        <c:axId val="1061711136"/>
        <c:scaling>
          <c:orientation val="minMax"/>
        </c:scaling>
        <c:delete val="1"/>
        <c:axPos val="b"/>
        <c:numFmt formatCode="General" sourceLinked="1"/>
        <c:majorTickMark val="out"/>
        <c:minorTickMark val="none"/>
        <c:tickLblPos val="nextTo"/>
        <c:crossAx val="1061704608"/>
        <c:crosses val="autoZero"/>
        <c:auto val="1"/>
        <c:lblAlgn val="ctr"/>
        <c:lblOffset val="100"/>
        <c:noMultiLvlLbl val="0"/>
      </c:catAx>
    </c:plotArea>
    <c:legend>
      <c:legendPos val="b"/>
      <c:layout>
        <c:manualLayout>
          <c:xMode val="edge"/>
          <c:yMode val="edge"/>
          <c:x val="7.8204216408432822E-2"/>
          <c:y val="0.79363963799214532"/>
          <c:w val="0.85098044196088407"/>
          <c:h val="0.16232819911167418"/>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manualLayout>
          <c:layoutTarget val="inner"/>
          <c:xMode val="edge"/>
          <c:yMode val="edge"/>
          <c:x val="0.1085234439131755"/>
          <c:y val="4.5121577608127836E-2"/>
          <c:w val="0.81475551667152712"/>
          <c:h val="0.61745205985843854"/>
        </c:manualLayout>
      </c:layout>
      <c:barChart>
        <c:barDir val="col"/>
        <c:grouping val="clustered"/>
        <c:varyColors val="0"/>
        <c:ser>
          <c:idx val="0"/>
          <c:order val="0"/>
          <c:tx>
            <c:strRef>
              <c:f>Sheet1!$B$1</c:f>
              <c:strCache>
                <c:ptCount val="1"/>
                <c:pt idx="0">
                  <c:v>Out-of-pocket Payment, mill GEL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2-7F28-472A-8350-874F9330AC8E}"/>
              </c:ext>
            </c:extLst>
          </c:dPt>
          <c:dPt>
            <c:idx val="1"/>
            <c:invertIfNegative val="0"/>
            <c:bubble3D val="0"/>
            <c:extLst xmlns:c16r2="http://schemas.microsoft.com/office/drawing/2015/06/chart">
              <c:ext xmlns:c16="http://schemas.microsoft.com/office/drawing/2014/chart" uri="{C3380CC4-5D6E-409C-BE32-E72D297353CC}">
                <c16:uniqueId val="{00000003-7F28-472A-8350-874F9330AC8E}"/>
              </c:ext>
            </c:extLst>
          </c:dPt>
          <c:dPt>
            <c:idx val="2"/>
            <c:invertIfNegative val="0"/>
            <c:bubble3D val="0"/>
            <c:extLst xmlns:c16r2="http://schemas.microsoft.com/office/drawing/2015/06/chart">
              <c:ext xmlns:c16="http://schemas.microsoft.com/office/drawing/2014/chart" uri="{C3380CC4-5D6E-409C-BE32-E72D297353CC}">
                <c16:uniqueId val="{00000004-7F28-472A-8350-874F9330AC8E}"/>
              </c:ext>
            </c:extLst>
          </c:dPt>
          <c:dPt>
            <c:idx val="3"/>
            <c:invertIfNegative val="0"/>
            <c:bubble3D val="0"/>
            <c:extLst xmlns:c16r2="http://schemas.microsoft.com/office/drawing/2015/06/chart">
              <c:ext xmlns:c16="http://schemas.microsoft.com/office/drawing/2014/chart" uri="{C3380CC4-5D6E-409C-BE32-E72D297353CC}">
                <c16:uniqueId val="{00000005-7F28-472A-8350-874F9330AC8E}"/>
              </c:ext>
            </c:extLst>
          </c:dPt>
          <c:dPt>
            <c:idx val="4"/>
            <c:invertIfNegative val="0"/>
            <c:bubble3D val="0"/>
            <c:extLst xmlns:c16r2="http://schemas.microsoft.com/office/drawing/2015/06/chart">
              <c:ext xmlns:c16="http://schemas.microsoft.com/office/drawing/2014/chart" uri="{C3380CC4-5D6E-409C-BE32-E72D297353CC}">
                <c16:uniqueId val="{00000001-7F28-472A-8350-874F9330AC8E}"/>
              </c:ext>
            </c:extLst>
          </c:dPt>
          <c:dPt>
            <c:idx val="5"/>
            <c:invertIfNegative val="0"/>
            <c:bubble3D val="0"/>
            <c:extLst xmlns:c16r2="http://schemas.microsoft.com/office/drawing/2015/06/chart">
              <c:ext xmlns:c16="http://schemas.microsoft.com/office/drawing/2014/chart" uri="{C3380CC4-5D6E-409C-BE32-E72D297353CC}">
                <c16:uniqueId val="{00000006-7F28-472A-8350-874F9330AC8E}"/>
              </c:ext>
            </c:extLst>
          </c:dPt>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1440</c:v>
                </c:pt>
                <c:pt idx="1">
                  <c:v>1543</c:v>
                </c:pt>
                <c:pt idx="2">
                  <c:v>1609</c:v>
                </c:pt>
                <c:pt idx="3">
                  <c:v>1557</c:v>
                </c:pt>
                <c:pt idx="4">
                  <c:v>1623</c:v>
                </c:pt>
                <c:pt idx="5">
                  <c:v>1481</c:v>
                </c:pt>
              </c:numCache>
            </c:numRef>
          </c:val>
          <c:extLst xmlns:c16r2="http://schemas.microsoft.com/office/drawing/2015/06/chart">
            <c:ext xmlns:c16="http://schemas.microsoft.com/office/drawing/2014/chart" uri="{C3380CC4-5D6E-409C-BE32-E72D297353CC}">
              <c16:uniqueId val="{00000000-5203-4761-B4DF-5DBCE9259186}"/>
            </c:ext>
          </c:extLst>
        </c:ser>
        <c:dLbls>
          <c:showLegendKey val="0"/>
          <c:showVal val="0"/>
          <c:showCatName val="0"/>
          <c:showSerName val="0"/>
          <c:showPercent val="0"/>
          <c:showBubbleSize val="0"/>
        </c:dLbls>
        <c:gapWidth val="37"/>
        <c:axId val="1061706784"/>
        <c:axId val="1061709504"/>
      </c:barChart>
      <c:lineChart>
        <c:grouping val="standard"/>
        <c:varyColors val="0"/>
        <c:ser>
          <c:idx val="1"/>
          <c:order val="1"/>
          <c:tx>
            <c:strRef>
              <c:f>Sheet1!$C$1</c:f>
              <c:strCache>
                <c:ptCount val="1"/>
                <c:pt idx="0">
                  <c:v>OOP as % of THE</c:v>
                </c:pt>
              </c:strCache>
            </c:strRef>
          </c:tx>
          <c:marker>
            <c:symbol val="none"/>
          </c:marker>
          <c:dLbls>
            <c:dLbl>
              <c:idx val="0"/>
              <c:layout>
                <c:manualLayout>
                  <c:x val="-5.9881889763779526E-2"/>
                  <c:y val="-5.06105949368416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203-4761-B4DF-5DBCE9259186}"/>
                </c:ext>
                <c:ext xmlns:c15="http://schemas.microsoft.com/office/drawing/2012/chart" uri="{CE6537A1-D6FC-4f65-9D91-7224C49458BB}">
                  <c15:layout/>
                </c:ext>
              </c:extLst>
            </c:dLbl>
            <c:dLbl>
              <c:idx val="1"/>
              <c:layout>
                <c:manualLayout>
                  <c:x val="-7.1175712410948638E-2"/>
                  <c:y val="-6.05777436870372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2009045744281967E-2"/>
                  <c:y val="-4.5080719969757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9409813356663862E-2"/>
                  <c:y val="-9.49972641561655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F28-472A-8350-874F9330AC8E}"/>
                </c:ext>
                <c:ext xmlns:c15="http://schemas.microsoft.com/office/drawing/2012/chart" uri="{CE6537A1-D6FC-4f65-9D91-7224C49458BB}">
                  <c15:layout/>
                </c:ext>
              </c:extLst>
            </c:dLbl>
            <c:dLbl>
              <c:idx val="6"/>
              <c:layout>
                <c:manualLayout>
                  <c:x val="-8.0104283839520063E-2"/>
                  <c:y val="-1.0987267791742453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Sheet1!$C$2:$C$7</c:f>
              <c:numCache>
                <c:formatCode>0.00%</c:formatCode>
                <c:ptCount val="6"/>
                <c:pt idx="0">
                  <c:v>0.72699999999999998</c:v>
                </c:pt>
                <c:pt idx="1">
                  <c:v>0.75600000000000001</c:v>
                </c:pt>
                <c:pt idx="2">
                  <c:v>0.73399999999999999</c:v>
                </c:pt>
                <c:pt idx="3" formatCode="0%">
                  <c:v>0.69099999999999995</c:v>
                </c:pt>
                <c:pt idx="4">
                  <c:v>0.66</c:v>
                </c:pt>
                <c:pt idx="5" formatCode="0.0%">
                  <c:v>0.57299999999999995</c:v>
                </c:pt>
              </c:numCache>
            </c:numRef>
          </c:val>
          <c:smooth val="0"/>
          <c:extLst xmlns:c16r2="http://schemas.microsoft.com/office/drawing/2015/06/chart">
            <c:ext xmlns:c16="http://schemas.microsoft.com/office/drawing/2014/chart" uri="{C3380CC4-5D6E-409C-BE32-E72D297353CC}">
              <c16:uniqueId val="{00000002-5203-4761-B4DF-5DBCE9259186}"/>
            </c:ext>
          </c:extLst>
        </c:ser>
        <c:dLbls>
          <c:showLegendKey val="0"/>
          <c:showVal val="0"/>
          <c:showCatName val="0"/>
          <c:showSerName val="0"/>
          <c:showPercent val="0"/>
          <c:showBubbleSize val="0"/>
        </c:dLbls>
        <c:marker val="1"/>
        <c:smooth val="0"/>
        <c:axId val="1061714944"/>
        <c:axId val="1061699712"/>
      </c:lineChart>
      <c:catAx>
        <c:axId val="1061714944"/>
        <c:scaling>
          <c:orientation val="minMax"/>
        </c:scaling>
        <c:delete val="0"/>
        <c:axPos val="b"/>
        <c:numFmt formatCode="General" sourceLinked="1"/>
        <c:majorTickMark val="out"/>
        <c:minorTickMark val="none"/>
        <c:tickLblPos val="nextTo"/>
        <c:txPr>
          <a:bodyPr/>
          <a:lstStyle/>
          <a:p>
            <a:pPr>
              <a:defRPr sz="1400"/>
            </a:pPr>
            <a:endParaRPr lang="en-US"/>
          </a:p>
        </c:txPr>
        <c:crossAx val="1061699712"/>
        <c:crosses val="autoZero"/>
        <c:auto val="1"/>
        <c:lblAlgn val="ctr"/>
        <c:lblOffset val="100"/>
        <c:noMultiLvlLbl val="0"/>
      </c:catAx>
      <c:valAx>
        <c:axId val="1061699712"/>
        <c:scaling>
          <c:orientation val="minMax"/>
        </c:scaling>
        <c:delete val="0"/>
        <c:axPos val="l"/>
        <c:numFmt formatCode="0%" sourceLinked="0"/>
        <c:majorTickMark val="out"/>
        <c:minorTickMark val="none"/>
        <c:tickLblPos val="nextTo"/>
        <c:txPr>
          <a:bodyPr/>
          <a:lstStyle/>
          <a:p>
            <a:pPr>
              <a:defRPr sz="1200"/>
            </a:pPr>
            <a:endParaRPr lang="en-US"/>
          </a:p>
        </c:txPr>
        <c:crossAx val="1061714944"/>
        <c:crosses val="autoZero"/>
        <c:crossBetween val="between"/>
      </c:valAx>
      <c:valAx>
        <c:axId val="1061709504"/>
        <c:scaling>
          <c:orientation val="minMax"/>
        </c:scaling>
        <c:delete val="0"/>
        <c:axPos val="r"/>
        <c:numFmt formatCode="General" sourceLinked="1"/>
        <c:majorTickMark val="out"/>
        <c:minorTickMark val="none"/>
        <c:tickLblPos val="nextTo"/>
        <c:txPr>
          <a:bodyPr/>
          <a:lstStyle/>
          <a:p>
            <a:pPr>
              <a:defRPr sz="1200"/>
            </a:pPr>
            <a:endParaRPr lang="en-US"/>
          </a:p>
        </c:txPr>
        <c:crossAx val="1061706784"/>
        <c:crosses val="max"/>
        <c:crossBetween val="between"/>
      </c:valAx>
      <c:catAx>
        <c:axId val="1061706784"/>
        <c:scaling>
          <c:orientation val="minMax"/>
        </c:scaling>
        <c:delete val="1"/>
        <c:axPos val="b"/>
        <c:numFmt formatCode="General" sourceLinked="1"/>
        <c:majorTickMark val="out"/>
        <c:minorTickMark val="none"/>
        <c:tickLblPos val="nextTo"/>
        <c:crossAx val="1061709504"/>
        <c:crosses val="autoZero"/>
        <c:auto val="1"/>
        <c:lblAlgn val="ctr"/>
        <c:lblOffset val="100"/>
        <c:noMultiLvlLbl val="0"/>
      </c:catAx>
    </c:plotArea>
    <c:legend>
      <c:legendPos val="r"/>
      <c:layout>
        <c:manualLayout>
          <c:xMode val="edge"/>
          <c:yMode val="edge"/>
          <c:x val="1.0275419443282276E-2"/>
          <c:y val="0.81559549321241231"/>
          <c:w val="0.9799692573150578"/>
          <c:h val="0.15464314370213686"/>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GDP and Economic growth</a:t>
            </a:r>
          </a:p>
        </c:rich>
      </c:tx>
      <c:layout>
        <c:manualLayout>
          <c:xMode val="edge"/>
          <c:yMode val="edge"/>
          <c:x val="0.28779610542868411"/>
          <c:y val="8.4593154138690577E-2"/>
        </c:manualLayout>
      </c:layout>
      <c:overlay val="0"/>
      <c:spPr>
        <a:noFill/>
        <a:ln>
          <a:noFill/>
        </a:ln>
        <a:effectLst/>
      </c:spPr>
      <c:txPr>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983177671057042"/>
          <c:y val="0.11198160806217108"/>
          <c:w val="0.79835471207048903"/>
          <c:h val="0.64354274653525101"/>
        </c:manualLayout>
      </c:layout>
      <c:barChart>
        <c:barDir val="col"/>
        <c:grouping val="clustered"/>
        <c:varyColors val="0"/>
        <c:ser>
          <c:idx val="0"/>
          <c:order val="0"/>
          <c:tx>
            <c:strRef>
              <c:f>Sheet1!$B$1</c:f>
              <c:strCache>
                <c:ptCount val="1"/>
                <c:pt idx="0">
                  <c:v>Nominal GDP</c:v>
                </c:pt>
              </c:strCache>
            </c:strRef>
          </c:tx>
          <c:spPr>
            <a:solidFill>
              <a:schemeClr val="accent1"/>
            </a:solidFill>
            <a:ln>
              <a:noFill/>
            </a:ln>
            <a:effectLst/>
          </c:spPr>
          <c:invertIfNegative val="0"/>
          <c:dPt>
            <c:idx val="7"/>
            <c:invertIfNegative val="0"/>
            <c:bubble3D val="0"/>
            <c:spPr>
              <a:solidFill>
                <a:srgbClr val="2B9FBB"/>
              </a:solidFill>
              <a:ln>
                <a:noFill/>
              </a:ln>
              <a:effectLst/>
            </c:spPr>
            <c:extLst xmlns:c16r2="http://schemas.microsoft.com/office/drawing/2015/06/chart">
              <c:ext xmlns:c16="http://schemas.microsoft.com/office/drawing/2014/chart" uri="{C3380CC4-5D6E-409C-BE32-E72D297353CC}">
                <c16:uniqueId val="{00000001-4979-44E0-A2C8-C267D5178272}"/>
              </c:ext>
            </c:extLst>
          </c:dPt>
          <c:dLbls>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c:v>
                </c:pt>
                <c:pt idx="1">
                  <c:v>2013</c:v>
                </c:pt>
                <c:pt idx="2">
                  <c:v>2014</c:v>
                </c:pt>
                <c:pt idx="3">
                  <c:v>2015</c:v>
                </c:pt>
                <c:pt idx="4">
                  <c:v>2016</c:v>
                </c:pt>
                <c:pt idx="5">
                  <c:v>2017 *</c:v>
                </c:pt>
              </c:strCache>
            </c:strRef>
          </c:cat>
          <c:val>
            <c:numRef>
              <c:f>Sheet1!$B$2:$B$7</c:f>
              <c:numCache>
                <c:formatCode>#,##0.0</c:formatCode>
                <c:ptCount val="6"/>
                <c:pt idx="0">
                  <c:v>26167.3</c:v>
                </c:pt>
                <c:pt idx="1">
                  <c:v>26847.4</c:v>
                </c:pt>
                <c:pt idx="2">
                  <c:v>29150.5</c:v>
                </c:pt>
                <c:pt idx="3" formatCode="0.0">
                  <c:v>31755.599999999999</c:v>
                </c:pt>
                <c:pt idx="4" formatCode="0.0">
                  <c:v>34028.5</c:v>
                </c:pt>
                <c:pt idx="5" formatCode="0.0">
                  <c:v>37516</c:v>
                </c:pt>
              </c:numCache>
            </c:numRef>
          </c:val>
          <c:extLst xmlns:c16r2="http://schemas.microsoft.com/office/drawing/2015/06/chart">
            <c:ext xmlns:c16="http://schemas.microsoft.com/office/drawing/2014/chart" uri="{C3380CC4-5D6E-409C-BE32-E72D297353CC}">
              <c16:uniqueId val="{00000000-DFD5-488A-B92B-F78D43575459}"/>
            </c:ext>
          </c:extLst>
        </c:ser>
        <c:dLbls>
          <c:showLegendKey val="0"/>
          <c:showVal val="0"/>
          <c:showCatName val="0"/>
          <c:showSerName val="0"/>
          <c:showPercent val="0"/>
          <c:showBubbleSize val="0"/>
        </c:dLbls>
        <c:gapWidth val="25"/>
        <c:axId val="1059778320"/>
        <c:axId val="1059777232"/>
      </c:barChart>
      <c:lineChart>
        <c:grouping val="stacked"/>
        <c:varyColors val="0"/>
        <c:ser>
          <c:idx val="1"/>
          <c:order val="1"/>
          <c:tx>
            <c:strRef>
              <c:f>Sheet1!$C$1</c:f>
              <c:strCache>
                <c:ptCount val="1"/>
                <c:pt idx="0">
                  <c:v>Real Growth</c:v>
                </c:pt>
              </c:strCache>
            </c:strRef>
          </c:tx>
          <c:spPr>
            <a:ln w="28575" cap="rnd">
              <a:noFill/>
              <a:round/>
            </a:ln>
            <a:effectLst/>
          </c:spPr>
          <c:marker>
            <c:symbol val="diamond"/>
            <c:size val="7"/>
            <c:spPr>
              <a:solidFill>
                <a:srgbClr val="C000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PG Arial" panose="020B0604020202020204" pitchFamily="34" charset="0"/>
                    <a:ea typeface="+mn-ea"/>
                    <a:cs typeface="BPG Arial" panose="020B0604020202020204" pitchFamily="34"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c:v>
                </c:pt>
                <c:pt idx="1">
                  <c:v>2013</c:v>
                </c:pt>
                <c:pt idx="2">
                  <c:v>2014</c:v>
                </c:pt>
                <c:pt idx="3">
                  <c:v>2015</c:v>
                </c:pt>
                <c:pt idx="4">
                  <c:v>2016</c:v>
                </c:pt>
                <c:pt idx="5">
                  <c:v>2017 *</c:v>
                </c:pt>
              </c:strCache>
            </c:strRef>
          </c:cat>
          <c:val>
            <c:numRef>
              <c:f>Sheet1!$C$2:$C$7</c:f>
              <c:numCache>
                <c:formatCode>0.0%</c:formatCode>
                <c:ptCount val="6"/>
                <c:pt idx="0">
                  <c:v>6.4000000000000001E-2</c:v>
                </c:pt>
                <c:pt idx="1">
                  <c:v>3.4000000000000002E-2</c:v>
                </c:pt>
                <c:pt idx="2">
                  <c:v>4.5999999999999999E-2</c:v>
                </c:pt>
                <c:pt idx="3">
                  <c:v>2.9000000000000001E-2</c:v>
                </c:pt>
                <c:pt idx="4">
                  <c:v>2.8000000000000001E-2</c:v>
                </c:pt>
                <c:pt idx="5">
                  <c:v>4.8000000000000001E-2</c:v>
                </c:pt>
              </c:numCache>
            </c:numRef>
          </c:val>
          <c:smooth val="0"/>
          <c:extLst xmlns:c16r2="http://schemas.microsoft.com/office/drawing/2015/06/chart">
            <c:ext xmlns:c16="http://schemas.microsoft.com/office/drawing/2014/chart" uri="{C3380CC4-5D6E-409C-BE32-E72D297353CC}">
              <c16:uniqueId val="{00000000-05A1-4050-971D-160586A62799}"/>
            </c:ext>
          </c:extLst>
        </c:ser>
        <c:dLbls>
          <c:showLegendKey val="0"/>
          <c:showVal val="0"/>
          <c:showCatName val="0"/>
          <c:showSerName val="0"/>
          <c:showPercent val="0"/>
          <c:showBubbleSize val="0"/>
        </c:dLbls>
        <c:marker val="1"/>
        <c:smooth val="0"/>
        <c:axId val="1061371360"/>
        <c:axId val="1061368640"/>
      </c:lineChart>
      <c:catAx>
        <c:axId val="10597783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PG Arial" panose="020B0604020202020204" pitchFamily="34" charset="0"/>
                <a:ea typeface="+mn-ea"/>
                <a:cs typeface="BPG Arial" panose="020B0604020202020204" pitchFamily="34" charset="0"/>
              </a:defRPr>
            </a:pPr>
            <a:endParaRPr lang="en-US"/>
          </a:p>
        </c:txPr>
        <c:crossAx val="1059777232"/>
        <c:crosses val="autoZero"/>
        <c:auto val="1"/>
        <c:lblAlgn val="ctr"/>
        <c:lblOffset val="100"/>
        <c:noMultiLvlLbl val="0"/>
      </c:catAx>
      <c:valAx>
        <c:axId val="1059777232"/>
        <c:scaling>
          <c:orientation val="minMax"/>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crossAx val="1059778320"/>
        <c:crosses val="autoZero"/>
        <c:crossBetween val="between"/>
        <c:majorUnit val="6000"/>
      </c:valAx>
      <c:valAx>
        <c:axId val="106136864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crossAx val="1061371360"/>
        <c:crosses val="max"/>
        <c:crossBetween val="between"/>
      </c:valAx>
      <c:catAx>
        <c:axId val="1061371360"/>
        <c:scaling>
          <c:orientation val="minMax"/>
        </c:scaling>
        <c:delete val="1"/>
        <c:axPos val="b"/>
        <c:numFmt formatCode="General" sourceLinked="1"/>
        <c:majorTickMark val="out"/>
        <c:minorTickMark val="none"/>
        <c:tickLblPos val="nextTo"/>
        <c:crossAx val="1061368640"/>
        <c:crosses val="autoZero"/>
        <c:auto val="1"/>
        <c:lblAlgn val="ctr"/>
        <c:lblOffset val="100"/>
        <c:noMultiLvlLbl val="0"/>
      </c:catAx>
      <c:spPr>
        <a:noFill/>
        <a:ln>
          <a:noFill/>
        </a:ln>
        <a:effectLst/>
      </c:spPr>
    </c:plotArea>
    <c:legend>
      <c:legendPos val="r"/>
      <c:layout>
        <c:manualLayout>
          <c:xMode val="edge"/>
          <c:yMode val="edge"/>
          <c:x val="0.19124664058768473"/>
          <c:y val="0.91196561634851958"/>
          <c:w val="0.52401219245750563"/>
          <c:h val="7.871811010221492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900">
          <a:latin typeface="BPG Arial" panose="020B0604020202020204" pitchFamily="34" charset="0"/>
          <a:cs typeface="BPG 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2018 Economic Growth Forecast, IMF </a:t>
            </a:r>
          </a:p>
        </c:rich>
      </c:tx>
      <c:layout>
        <c:manualLayout>
          <c:xMode val="edge"/>
          <c:yMode val="edge"/>
          <c:x val="0.21337816028885803"/>
          <c:y val="1.4018086428335375E-2"/>
        </c:manualLayout>
      </c:layout>
      <c:overlay val="0"/>
      <c:spPr>
        <a:noFill/>
        <a:ln>
          <a:noFill/>
        </a:ln>
        <a:effectLst/>
      </c:spPr>
    </c:title>
    <c:autoTitleDeleted val="0"/>
    <c:plotArea>
      <c:layout>
        <c:manualLayout>
          <c:layoutTarget val="inner"/>
          <c:xMode val="edge"/>
          <c:yMode val="edge"/>
          <c:x val="3.2340058450307588E-2"/>
          <c:y val="0.24387124073963412"/>
          <c:w val="0.95606561422721281"/>
          <c:h val="0.43198241178789942"/>
        </c:manualLayout>
      </c:layout>
      <c:barChart>
        <c:barDir val="col"/>
        <c:grouping val="clustered"/>
        <c:varyColors val="0"/>
        <c:ser>
          <c:idx val="0"/>
          <c:order val="0"/>
          <c:tx>
            <c:strRef>
              <c:f>Sheet1!$B$1</c:f>
              <c:strCache>
                <c:ptCount val="1"/>
                <c:pt idx="0">
                  <c:v>IMF</c:v>
                </c:pt>
              </c:strCache>
            </c:strRef>
          </c:tx>
          <c:spPr>
            <a:solidFill>
              <a:schemeClr val="accent2">
                <a:lumMod val="75000"/>
              </a:schemeClr>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1CA1-42F3-9D1B-39CAB697EAAF}"/>
              </c:ext>
            </c:extLst>
          </c:dPt>
          <c:dLbls>
            <c:dLbl>
              <c:idx val="3"/>
              <c:layout>
                <c:manualLayout>
                  <c:x val="-3.9682539682540409E-3"/>
                  <c:y val="-4.5177726829839307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CA1-42F3-9D1B-39CAB697EAA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Georgia</c:v>
                </c:pt>
                <c:pt idx="1">
                  <c:v>Turkey</c:v>
                </c:pt>
                <c:pt idx="2">
                  <c:v>Ukraine</c:v>
                </c:pt>
                <c:pt idx="3">
                  <c:v>Armenia</c:v>
                </c:pt>
                <c:pt idx="4">
                  <c:v>Russia</c:v>
                </c:pt>
                <c:pt idx="5">
                  <c:v>Azerbaijan</c:v>
                </c:pt>
                <c:pt idx="6">
                  <c:v>Belarus</c:v>
                </c:pt>
              </c:strCache>
            </c:strRef>
          </c:cat>
          <c:val>
            <c:numRef>
              <c:f>Sheet1!$B$2:$B$8</c:f>
              <c:numCache>
                <c:formatCode>0.0%</c:formatCode>
                <c:ptCount val="7"/>
                <c:pt idx="0">
                  <c:v>4.2000000000000003E-2</c:v>
                </c:pt>
                <c:pt idx="1">
                  <c:v>3.5000000000000003E-2</c:v>
                </c:pt>
                <c:pt idx="2">
                  <c:v>3.2000000000000001E-2</c:v>
                </c:pt>
                <c:pt idx="3">
                  <c:v>2.9000000000000001E-2</c:v>
                </c:pt>
                <c:pt idx="4">
                  <c:v>1.6E-2</c:v>
                </c:pt>
                <c:pt idx="5">
                  <c:v>1.2999999999999999E-2</c:v>
                </c:pt>
                <c:pt idx="6">
                  <c:v>7.0000000000000001E-3</c:v>
                </c:pt>
              </c:numCache>
            </c:numRef>
          </c:val>
          <c:extLst xmlns:c16r2="http://schemas.microsoft.com/office/drawing/2015/06/chart">
            <c:ext xmlns:c16="http://schemas.microsoft.com/office/drawing/2014/chart" uri="{C3380CC4-5D6E-409C-BE32-E72D297353CC}">
              <c16:uniqueId val="{00000002-1CA1-42F3-9D1B-39CAB697EAAF}"/>
            </c:ext>
          </c:extLst>
        </c:ser>
        <c:dLbls>
          <c:showLegendKey val="0"/>
          <c:showVal val="0"/>
          <c:showCatName val="0"/>
          <c:showSerName val="0"/>
          <c:showPercent val="0"/>
          <c:showBubbleSize val="0"/>
        </c:dLbls>
        <c:gapWidth val="71"/>
        <c:overlap val="-27"/>
        <c:axId val="1061373536"/>
        <c:axId val="1061375168"/>
      </c:barChart>
      <c:catAx>
        <c:axId val="10613735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061375168"/>
        <c:crosses val="autoZero"/>
        <c:auto val="1"/>
        <c:lblAlgn val="ctr"/>
        <c:lblOffset val="100"/>
        <c:noMultiLvlLbl val="0"/>
      </c:catAx>
      <c:valAx>
        <c:axId val="1061375168"/>
        <c:scaling>
          <c:orientation val="minMax"/>
        </c:scaling>
        <c:delete val="1"/>
        <c:axPos val="l"/>
        <c:numFmt formatCode="0.0%" sourceLinked="1"/>
        <c:majorTickMark val="none"/>
        <c:minorTickMark val="none"/>
        <c:tickLblPos val="nextTo"/>
        <c:crossAx val="10613735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ka-GE" sz="1400" b="1" i="0" u="none" strike="noStrike" kern="1200" cap="all" spc="0" normalizeH="0" baseline="0" dirty="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Foreign Direct investments</a:t>
            </a:r>
            <a:endParaRPr lang="ka-GE" sz="1400" b="1" i="0" u="none" strike="noStrike" kern="1200" cap="all" spc="0" normalizeH="0" baseline="0" dirty="0">
              <a:solidFill>
                <a:prstClr val="black">
                  <a:lumMod val="65000"/>
                  <a:lumOff val="35000"/>
                </a:prstClr>
              </a:solidFill>
              <a:latin typeface="BPG Mrgvlovani Caps 2010" panose="02000503000000020004" pitchFamily="2" charset="0"/>
              <a:ea typeface="+mn-ea"/>
              <a:cs typeface="Arial" panose="020B0604020202020204" pitchFamily="34" charset="0"/>
            </a:endParaRPr>
          </a:p>
        </c:rich>
      </c:tx>
      <c:layout>
        <c:manualLayout>
          <c:xMode val="edge"/>
          <c:yMode val="edge"/>
          <c:x val="0.29087907078198622"/>
          <c:y val="5.6407801895552697E-3"/>
        </c:manualLayout>
      </c:layout>
      <c:overlay val="0"/>
      <c:spPr>
        <a:noFill/>
        <a:ln>
          <a:noFill/>
        </a:ln>
        <a:effectLst/>
      </c:spPr>
    </c:title>
    <c:autoTitleDeleted val="0"/>
    <c:plotArea>
      <c:layout>
        <c:manualLayout>
          <c:layoutTarget val="inner"/>
          <c:xMode val="edge"/>
          <c:yMode val="edge"/>
          <c:x val="9.6459875579106624E-2"/>
          <c:y val="0.13377165354330708"/>
          <c:w val="0.84251216547301389"/>
          <c:h val="0.635428258967629"/>
        </c:manualLayout>
      </c:layout>
      <c:barChart>
        <c:barDir val="col"/>
        <c:grouping val="stacked"/>
        <c:varyColors val="0"/>
        <c:ser>
          <c:idx val="0"/>
          <c:order val="0"/>
          <c:tx>
            <c:strRef>
              <c:f>Sheet1!$B$1</c:f>
              <c:strCache>
                <c:ptCount val="1"/>
                <c:pt idx="0">
                  <c:v>FDI (mln USD)</c:v>
                </c:pt>
              </c:strCache>
            </c:strRef>
          </c:tx>
          <c:spPr>
            <a:solidFill>
              <a:srgbClr val="2980B9"/>
            </a:solidFill>
            <a:ln>
              <a:noFill/>
            </a:ln>
            <a:effectLst/>
          </c:spPr>
          <c:invertIfNegative val="0"/>
          <c:dPt>
            <c:idx val="6"/>
            <c:invertIfNegative val="0"/>
            <c:bubble3D val="0"/>
            <c:extLst xmlns:c16r2="http://schemas.microsoft.com/office/drawing/2015/06/chart">
              <c:ext xmlns:c16="http://schemas.microsoft.com/office/drawing/2014/chart" uri="{C3380CC4-5D6E-409C-BE32-E72D297353CC}">
                <c16:uniqueId val="{00000001-BB68-4642-B662-FEE6EA8EF591}"/>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Sheet1!$A$2:$A$7</c:f>
              <c:strCache>
                <c:ptCount val="6"/>
                <c:pt idx="0">
                  <c:v>2012</c:v>
                </c:pt>
                <c:pt idx="1">
                  <c:v>2013</c:v>
                </c:pt>
                <c:pt idx="2">
                  <c:v>2014</c:v>
                </c:pt>
                <c:pt idx="3">
                  <c:v>2015</c:v>
                </c:pt>
                <c:pt idx="4">
                  <c:v>2016</c:v>
                </c:pt>
                <c:pt idx="5">
                  <c:v>2017 9 months</c:v>
                </c:pt>
              </c:strCache>
            </c:strRef>
          </c:cat>
          <c:val>
            <c:numRef>
              <c:f>Sheet1!$B$2:$B$7</c:f>
              <c:numCache>
                <c:formatCode>#,##0.0</c:formatCode>
                <c:ptCount val="6"/>
                <c:pt idx="0">
                  <c:v>911.3</c:v>
                </c:pt>
                <c:pt idx="1">
                  <c:v>949.9</c:v>
                </c:pt>
                <c:pt idx="2">
                  <c:v>1763</c:v>
                </c:pt>
                <c:pt idx="3">
                  <c:v>1576</c:v>
                </c:pt>
                <c:pt idx="4">
                  <c:v>1583.8</c:v>
                </c:pt>
                <c:pt idx="5">
                  <c:v>1346.4821357224359</c:v>
                </c:pt>
              </c:numCache>
            </c:numRef>
          </c:val>
          <c:extLst xmlns:c16r2="http://schemas.microsoft.com/office/drawing/2015/06/chart">
            <c:ext xmlns:c16="http://schemas.microsoft.com/office/drawing/2014/chart" uri="{C3380CC4-5D6E-409C-BE32-E72D297353CC}">
              <c16:uniqueId val="{00000002-BB68-4642-B662-FEE6EA8EF591}"/>
            </c:ext>
          </c:extLst>
        </c:ser>
        <c:ser>
          <c:idx val="1"/>
          <c:order val="1"/>
          <c:tx>
            <c:strRef>
              <c:f>Sheet1!$C$1</c:f>
              <c:strCache>
                <c:ptCount val="1"/>
                <c:pt idx="0">
                  <c:v>Column1</c:v>
                </c:pt>
              </c:strCache>
            </c:strRef>
          </c:tx>
          <c:spPr>
            <a:solidFill>
              <a:srgbClr val="C00000"/>
            </a:solidFill>
            <a:ln>
              <a:noFill/>
            </a:ln>
            <a:effectLst/>
          </c:spPr>
          <c:invertIfNegative val="0"/>
          <c:cat>
            <c:strRef>
              <c:f>Sheet1!$A$2:$A$7</c:f>
              <c:strCache>
                <c:ptCount val="6"/>
                <c:pt idx="0">
                  <c:v>2012</c:v>
                </c:pt>
                <c:pt idx="1">
                  <c:v>2013</c:v>
                </c:pt>
                <c:pt idx="2">
                  <c:v>2014</c:v>
                </c:pt>
                <c:pt idx="3">
                  <c:v>2015</c:v>
                </c:pt>
                <c:pt idx="4">
                  <c:v>2016</c:v>
                </c:pt>
                <c:pt idx="5">
                  <c:v>2017 9 months</c:v>
                </c:pt>
              </c:strCache>
            </c:strRef>
          </c:cat>
          <c:val>
            <c:numRef>
              <c:f>Sheet1!$C$2:$C$7</c:f>
              <c:numCache>
                <c:formatCode>General</c:formatCode>
                <c:ptCount val="6"/>
                <c:pt idx="5" formatCode="#,##0.0">
                  <c:v>300</c:v>
                </c:pt>
              </c:numCache>
            </c:numRef>
          </c:val>
          <c:extLst xmlns:c16r2="http://schemas.microsoft.com/office/drawing/2015/06/chart">
            <c:ext xmlns:c16="http://schemas.microsoft.com/office/drawing/2014/chart" uri="{C3380CC4-5D6E-409C-BE32-E72D297353CC}">
              <c16:uniqueId val="{00000008-BB68-4642-B662-FEE6EA8EF591}"/>
            </c:ext>
          </c:extLst>
        </c:ser>
        <c:dLbls>
          <c:showLegendKey val="0"/>
          <c:showVal val="0"/>
          <c:showCatName val="0"/>
          <c:showSerName val="0"/>
          <c:showPercent val="0"/>
          <c:showBubbleSize val="0"/>
        </c:dLbls>
        <c:gapWidth val="31"/>
        <c:overlap val="100"/>
        <c:axId val="1061369728"/>
        <c:axId val="1061374080"/>
      </c:barChart>
      <c:lineChart>
        <c:grouping val="standard"/>
        <c:varyColors val="0"/>
        <c:ser>
          <c:idx val="2"/>
          <c:order val="2"/>
          <c:tx>
            <c:strRef>
              <c:f>Sheet1!$D$1</c:f>
              <c:strCache>
                <c:ptCount val="1"/>
                <c:pt idx="0">
                  <c:v>FDI, % of GDP</c:v>
                </c:pt>
              </c:strCache>
            </c:strRef>
          </c:tx>
          <c:spPr>
            <a:ln w="31750" cap="rnd">
              <a:solidFill>
                <a:schemeClr val="accent5"/>
              </a:solidFill>
              <a:round/>
            </a:ln>
            <a:effectLst/>
          </c:spPr>
          <c:marker>
            <c:symbol val="none"/>
          </c:marker>
          <c:dLbls>
            <c:dLbl>
              <c:idx val="4"/>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2012</c:v>
                </c:pt>
                <c:pt idx="1">
                  <c:v>2013</c:v>
                </c:pt>
                <c:pt idx="2">
                  <c:v>2014</c:v>
                </c:pt>
                <c:pt idx="3">
                  <c:v>2015</c:v>
                </c:pt>
                <c:pt idx="4">
                  <c:v>2016</c:v>
                </c:pt>
                <c:pt idx="5">
                  <c:v>2017 9 months</c:v>
                </c:pt>
              </c:strCache>
            </c:strRef>
          </c:cat>
          <c:val>
            <c:numRef>
              <c:f>Sheet1!$D$2:$D$7</c:f>
              <c:numCache>
                <c:formatCode>0.0%</c:formatCode>
                <c:ptCount val="6"/>
                <c:pt idx="0">
                  <c:v>5.7506727106114187E-2</c:v>
                </c:pt>
                <c:pt idx="1">
                  <c:v>5.8854247670590686E-2</c:v>
                </c:pt>
                <c:pt idx="2">
                  <c:v>0.10679775179609173</c:v>
                </c:pt>
                <c:pt idx="3">
                  <c:v>0.11266696114650464</c:v>
                </c:pt>
                <c:pt idx="4">
                  <c:v>0.1101550246820896</c:v>
                </c:pt>
                <c:pt idx="5">
                  <c:v>0.12119400220927259</c:v>
                </c:pt>
              </c:numCache>
            </c:numRef>
          </c:val>
          <c:smooth val="0"/>
          <c:extLst xmlns:c16r2="http://schemas.microsoft.com/office/drawing/2015/06/chart">
            <c:ext xmlns:c16="http://schemas.microsoft.com/office/drawing/2014/chart" uri="{C3380CC4-5D6E-409C-BE32-E72D297353CC}">
              <c16:uniqueId val="{00000002-EFCA-4746-BC07-63A97485238E}"/>
            </c:ext>
          </c:extLst>
        </c:ser>
        <c:dLbls>
          <c:showLegendKey val="0"/>
          <c:showVal val="0"/>
          <c:showCatName val="0"/>
          <c:showSerName val="0"/>
          <c:showPercent val="0"/>
          <c:showBubbleSize val="0"/>
        </c:dLbls>
        <c:marker val="1"/>
        <c:smooth val="0"/>
        <c:axId val="1061372448"/>
        <c:axId val="1061374624"/>
      </c:lineChart>
      <c:catAx>
        <c:axId val="106136972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061374080"/>
        <c:crosses val="autoZero"/>
        <c:auto val="1"/>
        <c:lblAlgn val="ctr"/>
        <c:lblOffset val="100"/>
        <c:noMultiLvlLbl val="0"/>
      </c:catAx>
      <c:valAx>
        <c:axId val="1061374080"/>
        <c:scaling>
          <c:orientation val="minMax"/>
          <c:min val="100"/>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7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061369728"/>
        <c:crosses val="autoZero"/>
        <c:crossBetween val="between"/>
      </c:valAx>
      <c:valAx>
        <c:axId val="106137462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061372448"/>
        <c:crosses val="max"/>
        <c:crossBetween val="between"/>
      </c:valAx>
      <c:catAx>
        <c:axId val="1061372448"/>
        <c:scaling>
          <c:orientation val="minMax"/>
        </c:scaling>
        <c:delete val="1"/>
        <c:axPos val="b"/>
        <c:numFmt formatCode="General" sourceLinked="1"/>
        <c:majorTickMark val="out"/>
        <c:minorTickMark val="none"/>
        <c:tickLblPos val="nextTo"/>
        <c:crossAx val="1061374624"/>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19353058287297276"/>
          <c:y val="0.92184375471968494"/>
          <c:w val="0.41338168286048405"/>
          <c:h val="6.741149009363468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legend>
    <c:plotVisOnly val="1"/>
    <c:dispBlanksAs val="gap"/>
    <c:showDLblsOverMax val="0"/>
  </c:chart>
  <c:spPr>
    <a:noFill/>
    <a:ln>
      <a:noFill/>
    </a:ln>
    <a:effectLst/>
  </c:spPr>
  <c:txPr>
    <a:bodyPr/>
    <a:lstStyle/>
    <a:p>
      <a:pPr>
        <a:defRPr sz="700">
          <a:latin typeface="DejaVu Sans" panose="020B0603030804020204" pitchFamily="34" charset="0"/>
          <a:ea typeface="DejaVu Sans" panose="020B0603030804020204" pitchFamily="34" charset="0"/>
          <a:cs typeface="DejaVu Sans" panose="020B0603030804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ka-GE" sz="1400" b="1" i="0" u="none" strike="noStrike" kern="1200" cap="all" spc="0" normalizeH="0" baseline="0" dirty="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spc="0" baseline="0" dirty="0" smtClean="0">
                <a:solidFill>
                  <a:prstClr val="black">
                    <a:lumMod val="65000"/>
                    <a:lumOff val="35000"/>
                  </a:prstClr>
                </a:solidFill>
                <a:latin typeface="Arial" panose="020B0604020202020204" pitchFamily="34" charset="0"/>
                <a:ea typeface="+mn-ea"/>
                <a:cs typeface="Arial" panose="020B0604020202020204" pitchFamily="34" charset="0"/>
              </a:rPr>
              <a:t>Unemployment rate</a:t>
            </a:r>
            <a:endParaRPr lang="ka-GE" sz="1400" b="1" i="0" u="none" strike="noStrike" kern="1200" spc="0" baseline="0" dirty="0">
              <a:solidFill>
                <a:prstClr val="black">
                  <a:lumMod val="65000"/>
                  <a:lumOff val="35000"/>
                </a:prstClr>
              </a:solidFill>
              <a:latin typeface="BPG Mrgvlovani Caps 2010" panose="02000503000000020004" pitchFamily="2" charset="0"/>
              <a:ea typeface="+mn-ea"/>
              <a:cs typeface="Arial" panose="020B0604020202020204" pitchFamily="34" charset="0"/>
            </a:endParaRPr>
          </a:p>
        </c:rich>
      </c:tx>
      <c:layout>
        <c:manualLayout>
          <c:xMode val="edge"/>
          <c:yMode val="edge"/>
          <c:x val="0.3523501603922789"/>
          <c:y val="7.172237512024858E-3"/>
        </c:manualLayout>
      </c:layout>
      <c:overlay val="0"/>
      <c:spPr>
        <a:noFill/>
        <a:ln>
          <a:noFill/>
        </a:ln>
        <a:effectLst/>
      </c:spPr>
      <c:txPr>
        <a:bodyPr rot="0" spcFirstLastPara="1" vertOverflow="ellipsis" vert="horz" wrap="square" anchor="ctr" anchorCtr="1"/>
        <a:lstStyle/>
        <a:p>
          <a:pPr algn="ctr" rtl="0">
            <a:defRPr lang="ka-GE" sz="1400" b="1" i="0" u="none" strike="noStrike" kern="1200" cap="all" spc="0" normalizeH="0" baseline="0" dirty="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3609121863575173E-3"/>
          <c:y val="0.12080571748904786"/>
          <c:w val="0.99763908781364252"/>
          <c:h val="0.67081229971388978"/>
        </c:manualLayout>
      </c:layout>
      <c:lineChart>
        <c:grouping val="stacked"/>
        <c:varyColors val="0"/>
        <c:ser>
          <c:idx val="0"/>
          <c:order val="0"/>
          <c:tx>
            <c:strRef>
              <c:f>Sheet1!$B$1</c:f>
              <c:strCache>
                <c:ptCount val="1"/>
                <c:pt idx="0">
                  <c:v>უმუშევრობის დონე</c:v>
                </c:pt>
              </c:strCache>
            </c:strRef>
          </c:tx>
          <c:spPr>
            <a:ln w="2857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0.0%</c:formatCode>
                <c:ptCount val="8"/>
                <c:pt idx="0">
                  <c:v>0.16850474725814099</c:v>
                </c:pt>
                <c:pt idx="1">
                  <c:v>0.16291481159054544</c:v>
                </c:pt>
                <c:pt idx="2">
                  <c:v>0.15061703172632129</c:v>
                </c:pt>
                <c:pt idx="3">
                  <c:v>0.15034297633797483</c:v>
                </c:pt>
                <c:pt idx="4">
                  <c:v>0.14563156645397496</c:v>
                </c:pt>
                <c:pt idx="5">
                  <c:v>0.12352616936957254</c:v>
                </c:pt>
                <c:pt idx="6">
                  <c:v>0.11950455278487365</c:v>
                </c:pt>
                <c:pt idx="7">
                  <c:v>0.11800000000000001</c:v>
                </c:pt>
              </c:numCache>
            </c:numRef>
          </c:val>
          <c:smooth val="0"/>
          <c:extLst xmlns:c16r2="http://schemas.microsoft.com/office/drawing/2015/06/chart">
            <c:ext xmlns:c16="http://schemas.microsoft.com/office/drawing/2014/chart" uri="{C3380CC4-5D6E-409C-BE32-E72D297353CC}">
              <c16:uniqueId val="{00000000-49CF-4850-9AA7-DC10D5B460EB}"/>
            </c:ext>
          </c:extLst>
        </c:ser>
        <c:dLbls>
          <c:showLegendKey val="0"/>
          <c:showVal val="0"/>
          <c:showCatName val="0"/>
          <c:showSerName val="0"/>
          <c:showPercent val="0"/>
          <c:showBubbleSize val="0"/>
        </c:dLbls>
        <c:marker val="1"/>
        <c:smooth val="0"/>
        <c:axId val="1062212848"/>
        <c:axId val="1062218288"/>
      </c:lineChart>
      <c:catAx>
        <c:axId val="106221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062218288"/>
        <c:crosses val="autoZero"/>
        <c:auto val="1"/>
        <c:lblAlgn val="ctr"/>
        <c:lblOffset val="100"/>
        <c:noMultiLvlLbl val="0"/>
      </c:catAx>
      <c:valAx>
        <c:axId val="1062218288"/>
        <c:scaling>
          <c:orientation val="minMax"/>
          <c:min val="8.0000000000000016E-2"/>
        </c:scaling>
        <c:delete val="1"/>
        <c:axPos val="l"/>
        <c:numFmt formatCode="0.0%" sourceLinked="1"/>
        <c:majorTickMark val="none"/>
        <c:minorTickMark val="none"/>
        <c:tickLblPos val="nextTo"/>
        <c:crossAx val="106221284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DejaVu Sans" panose="020B0603030804020204" pitchFamily="34" charset="0"/>
          <a:ea typeface="DejaVu Sans" panose="020B0603030804020204" pitchFamily="34" charset="0"/>
          <a:cs typeface="DejaVu Sans" panose="020B0603030804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Absolute Poverty</a:t>
            </a:r>
          </a:p>
        </c:rich>
      </c:tx>
      <c:layout>
        <c:manualLayout>
          <c:xMode val="edge"/>
          <c:yMode val="edge"/>
          <c:x val="0.36841430895178445"/>
          <c:y val="2.4621985386840118E-2"/>
        </c:manualLayout>
      </c:layout>
      <c:overlay val="0"/>
      <c:spPr>
        <a:noFill/>
        <a:ln>
          <a:noFill/>
        </a:ln>
        <a:effectLst/>
      </c:spPr>
    </c:title>
    <c:autoTitleDeleted val="0"/>
    <c:plotArea>
      <c:layout>
        <c:manualLayout>
          <c:layoutTarget val="inner"/>
          <c:xMode val="edge"/>
          <c:yMode val="edge"/>
          <c:x val="1.8619464392644235E-2"/>
          <c:y val="0.14693517631508743"/>
          <c:w val="0.95346717164360861"/>
          <c:h val="0.63423897922919692"/>
        </c:manualLayout>
      </c:layout>
      <c:lineChart>
        <c:grouping val="standard"/>
        <c:varyColors val="0"/>
        <c:ser>
          <c:idx val="0"/>
          <c:order val="0"/>
          <c:tx>
            <c:strRef>
              <c:f>Sheet1!$B$1</c:f>
              <c:strCache>
                <c:ptCount val="1"/>
                <c:pt idx="0">
                  <c:v>Series 1</c:v>
                </c:pt>
              </c:strCache>
            </c:strRef>
          </c:tx>
          <c:spPr>
            <a:ln w="34925" cap="rnd">
              <a:solidFill>
                <a:srgbClr val="2B9FBB"/>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2980B9"/>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Sheet1!$B$2:$B$14</c:f>
              <c:numCache>
                <c:formatCode>#,##0.0</c:formatCode>
                <c:ptCount val="13"/>
                <c:pt idx="0">
                  <c:v>32.608062245302214</c:v>
                </c:pt>
                <c:pt idx="1">
                  <c:v>33.167319068641987</c:v>
                </c:pt>
                <c:pt idx="2">
                  <c:v>34.749374417002485</c:v>
                </c:pt>
                <c:pt idx="3">
                  <c:v>37.371820611844264</c:v>
                </c:pt>
                <c:pt idx="4">
                  <c:v>33.427745466294056</c:v>
                </c:pt>
                <c:pt idx="5">
                  <c:v>33.521351744006431</c:v>
                </c:pt>
                <c:pt idx="6">
                  <c:v>36.138405184573699</c:v>
                </c:pt>
                <c:pt idx="7">
                  <c:v>32.52919826874426</c:v>
                </c:pt>
                <c:pt idx="8">
                  <c:v>28.865864086602699</c:v>
                </c:pt>
                <c:pt idx="9">
                  <c:v>25.596709048265677</c:v>
                </c:pt>
                <c:pt idx="10">
                  <c:v>22.354405098322367</c:v>
                </c:pt>
                <c:pt idx="11">
                  <c:v>20.78228490103367</c:v>
                </c:pt>
                <c:pt idx="12">
                  <c:v>21.280503767387675</c:v>
                </c:pt>
              </c:numCache>
            </c:numRef>
          </c:val>
          <c:smooth val="0"/>
          <c:extLst xmlns:c16r2="http://schemas.microsoft.com/office/drawing/2015/06/chart">
            <c:ext xmlns:c16="http://schemas.microsoft.com/office/drawing/2014/chart" uri="{C3380CC4-5D6E-409C-BE32-E72D297353CC}">
              <c16:uniqueId val="{00000000-8C0E-428C-8096-6DB49E36FD2B}"/>
            </c:ext>
          </c:extLst>
        </c:ser>
        <c:dLbls>
          <c:showLegendKey val="0"/>
          <c:showVal val="0"/>
          <c:showCatName val="0"/>
          <c:showSerName val="0"/>
          <c:showPercent val="0"/>
          <c:showBubbleSize val="0"/>
        </c:dLbls>
        <c:smooth val="0"/>
        <c:axId val="1062210128"/>
        <c:axId val="1062218832"/>
      </c:lineChart>
      <c:catAx>
        <c:axId val="106221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062218832"/>
        <c:crosses val="autoZero"/>
        <c:auto val="1"/>
        <c:lblAlgn val="ctr"/>
        <c:lblOffset val="100"/>
        <c:noMultiLvlLbl val="0"/>
      </c:catAx>
      <c:valAx>
        <c:axId val="1062218832"/>
        <c:scaling>
          <c:orientation val="minMax"/>
          <c:min val="15"/>
        </c:scaling>
        <c:delete val="1"/>
        <c:axPos val="l"/>
        <c:numFmt formatCode="#,##0.0" sourceLinked="1"/>
        <c:majorTickMark val="none"/>
        <c:minorTickMark val="none"/>
        <c:tickLblPos val="nextTo"/>
        <c:crossAx val="1062210128"/>
        <c:crosses val="autoZero"/>
        <c:crossBetween val="between"/>
        <c:majorUnit val="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Relative Poverty</a:t>
            </a:r>
          </a:p>
        </c:rich>
      </c:tx>
      <c:layout/>
      <c:overlay val="0"/>
      <c:spPr>
        <a:noFill/>
        <a:ln>
          <a:noFill/>
        </a:ln>
        <a:effectLst/>
      </c:spPr>
    </c:title>
    <c:autoTitleDeleted val="0"/>
    <c:plotArea>
      <c:layout>
        <c:manualLayout>
          <c:layoutTarget val="inner"/>
          <c:xMode val="edge"/>
          <c:yMode val="edge"/>
          <c:x val="2.3979683354889873E-2"/>
          <c:y val="0.20393538632810562"/>
          <c:w val="0.96512046057470569"/>
          <c:h val="0.45389591705816873"/>
        </c:manualLayout>
      </c:layout>
      <c:lineChart>
        <c:grouping val="standard"/>
        <c:varyColors val="0"/>
        <c:ser>
          <c:idx val="0"/>
          <c:order val="0"/>
          <c:tx>
            <c:strRef>
              <c:f>Sheet1!$B$1</c:f>
              <c:strCache>
                <c:ptCount val="1"/>
                <c:pt idx="0">
                  <c:v>Share of population under 60 percent of the median consumption (%)</c:v>
                </c:pt>
              </c:strCache>
            </c:strRef>
          </c:tx>
          <c:spPr>
            <a:ln w="28575" cap="rnd">
              <a:solidFill>
                <a:srgbClr val="954F7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Sheet1!$B$2:$B$14</c:f>
              <c:numCache>
                <c:formatCode>0.0</c:formatCode>
                <c:ptCount val="13"/>
                <c:pt idx="0">
                  <c:v>24.636569853121433</c:v>
                </c:pt>
                <c:pt idx="1">
                  <c:v>24.096362887378302</c:v>
                </c:pt>
                <c:pt idx="2">
                  <c:v>23.282298673914486</c:v>
                </c:pt>
                <c:pt idx="3">
                  <c:v>21.33942073378347</c:v>
                </c:pt>
                <c:pt idx="4">
                  <c:v>22.139326944652669</c:v>
                </c:pt>
                <c:pt idx="5">
                  <c:v>21.014976594526768</c:v>
                </c:pt>
                <c:pt idx="6">
                  <c:v>22.745351928370617</c:v>
                </c:pt>
                <c:pt idx="7">
                  <c:v>22.972293764694196</c:v>
                </c:pt>
                <c:pt idx="8">
                  <c:v>22.442177510536652</c:v>
                </c:pt>
                <c:pt idx="9">
                  <c:v>21.371085107575897</c:v>
                </c:pt>
                <c:pt idx="10">
                  <c:v>21.421301327769303</c:v>
                </c:pt>
                <c:pt idx="11">
                  <c:v>20.087429237266402</c:v>
                </c:pt>
                <c:pt idx="12">
                  <c:v>20.629086382940216</c:v>
                </c:pt>
              </c:numCache>
            </c:numRef>
          </c:val>
          <c:smooth val="0"/>
          <c:extLst xmlns:c16r2="http://schemas.microsoft.com/office/drawing/2015/06/chart">
            <c:ext xmlns:c16="http://schemas.microsoft.com/office/drawing/2014/chart" uri="{C3380CC4-5D6E-409C-BE32-E72D297353CC}">
              <c16:uniqueId val="{00000000-18AC-4307-B75D-EEF273348D86}"/>
            </c:ext>
          </c:extLst>
        </c:ser>
        <c:ser>
          <c:idx val="1"/>
          <c:order val="1"/>
          <c:tx>
            <c:strRef>
              <c:f>Sheet1!$C$1</c:f>
              <c:strCache>
                <c:ptCount val="1"/>
                <c:pt idx="0">
                  <c:v>Share of population under 40 percent of the median consumption (%)</c:v>
                </c:pt>
              </c:strCache>
            </c:strRef>
          </c:tx>
          <c:spPr>
            <a:ln w="28575" cap="rnd">
              <a:solidFill>
                <a:srgbClr val="9BBB5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Sheet1!$C$2:$C$14</c:f>
              <c:numCache>
                <c:formatCode>0.0</c:formatCode>
                <c:ptCount val="13"/>
                <c:pt idx="0">
                  <c:v>10.893119251163936</c:v>
                </c:pt>
                <c:pt idx="1">
                  <c:v>10.060763709662321</c:v>
                </c:pt>
                <c:pt idx="2">
                  <c:v>9.4405419424995785</c:v>
                </c:pt>
                <c:pt idx="3">
                  <c:v>9.2333018947575471</c:v>
                </c:pt>
                <c:pt idx="4">
                  <c:v>9.4599476105637912</c:v>
                </c:pt>
                <c:pt idx="5">
                  <c:v>8.7861059632180929</c:v>
                </c:pt>
                <c:pt idx="6">
                  <c:v>9.9954758152598266</c:v>
                </c:pt>
                <c:pt idx="7">
                  <c:v>10.44666228920255</c:v>
                </c:pt>
                <c:pt idx="8">
                  <c:v>9.3363929164632928</c:v>
                </c:pt>
                <c:pt idx="9">
                  <c:v>8.3936055463657731</c:v>
                </c:pt>
                <c:pt idx="10">
                  <c:v>8.031221756296933</c:v>
                </c:pt>
                <c:pt idx="11">
                  <c:v>7.075965080868948</c:v>
                </c:pt>
                <c:pt idx="12">
                  <c:v>7.0704696423859277</c:v>
                </c:pt>
              </c:numCache>
            </c:numRef>
          </c:val>
          <c:smooth val="0"/>
          <c:extLst xmlns:c16r2="http://schemas.microsoft.com/office/drawing/2015/06/chart">
            <c:ext xmlns:c16="http://schemas.microsoft.com/office/drawing/2014/chart" uri="{C3380CC4-5D6E-409C-BE32-E72D297353CC}">
              <c16:uniqueId val="{00000001-18AC-4307-B75D-EEF273348D86}"/>
            </c:ext>
          </c:extLst>
        </c:ser>
        <c:dLbls>
          <c:dLblPos val="t"/>
          <c:showLegendKey val="0"/>
          <c:showVal val="1"/>
          <c:showCatName val="0"/>
          <c:showSerName val="0"/>
          <c:showPercent val="0"/>
          <c:showBubbleSize val="0"/>
        </c:dLbls>
        <c:smooth val="0"/>
        <c:axId val="1062216656"/>
        <c:axId val="1062211216"/>
      </c:lineChart>
      <c:catAx>
        <c:axId val="106221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62211216"/>
        <c:crosses val="autoZero"/>
        <c:auto val="1"/>
        <c:lblAlgn val="ctr"/>
        <c:lblOffset val="100"/>
        <c:noMultiLvlLbl val="0"/>
      </c:catAx>
      <c:valAx>
        <c:axId val="1062211216"/>
        <c:scaling>
          <c:orientation val="minMax"/>
        </c:scaling>
        <c:delete val="1"/>
        <c:axPos val="l"/>
        <c:numFmt formatCode="0.0" sourceLinked="1"/>
        <c:majorTickMark val="none"/>
        <c:minorTickMark val="none"/>
        <c:tickLblPos val="nextTo"/>
        <c:crossAx val="1062216656"/>
        <c:crosses val="autoZero"/>
        <c:crossBetween val="between"/>
      </c:valAx>
      <c:spPr>
        <a:noFill/>
        <a:ln>
          <a:noFill/>
        </a:ln>
        <a:effectLst/>
      </c:spPr>
    </c:plotArea>
    <c:legend>
      <c:legendPos val="b"/>
      <c:legendEntry>
        <c:idx val="2"/>
        <c:delete val="1"/>
      </c:legendEntry>
      <c:legendEntry>
        <c:idx val="3"/>
        <c:delete val="1"/>
      </c:legendEntry>
      <c:layout>
        <c:manualLayout>
          <c:xMode val="edge"/>
          <c:yMode val="edge"/>
          <c:x val="0"/>
          <c:y val="0.83888786689559314"/>
          <c:w val="0.9871092187258258"/>
          <c:h val="0.161112133104406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DA71-4048-AE14-9DC37C007C2E}"/>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DA71-4048-AE14-9DC37C007C2E}"/>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DA71-4048-AE14-9DC37C007C2E}"/>
              </c:ext>
            </c:extLst>
          </c:dPt>
          <c:dLbls>
            <c:dLbl>
              <c:idx val="0"/>
              <c:layout>
                <c:manualLayout>
                  <c:x val="-0.20730795907791891"/>
                  <c:y val="0.1056633875578841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71-4048-AE14-9DC37C007C2E}"/>
                </c:ext>
                <c:ext xmlns:c15="http://schemas.microsoft.com/office/drawing/2012/chart" uri="{CE6537A1-D6FC-4f65-9D91-7224C49458BB}">
                  <c15:layout>
                    <c:manualLayout>
                      <c:w val="0.29821610695153883"/>
                      <c:h val="0.23531186293756687"/>
                    </c:manualLayout>
                  </c15:layout>
                </c:ext>
              </c:extLst>
            </c:dLbl>
            <c:dLbl>
              <c:idx val="1"/>
              <c:layout>
                <c:manualLayout>
                  <c:x val="2.875220847119336E-2"/>
                  <c:y val="-0.27709570990897331"/>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A71-4048-AE14-9DC37C007C2E}"/>
                </c:ext>
                <c:ext xmlns:c15="http://schemas.microsoft.com/office/drawing/2012/chart" uri="{CE6537A1-D6FC-4f65-9D91-7224C49458BB}">
                  <c15:layout>
                    <c:manualLayout>
                      <c:w val="0.29821610695153883"/>
                      <c:h val="0.23531186293756687"/>
                    </c:manualLayout>
                  </c15:layout>
                </c:ext>
              </c:extLst>
            </c:dLbl>
            <c:dLbl>
              <c:idx val="2"/>
              <c:layout>
                <c:manualLayout>
                  <c:x val="0.18865660353515706"/>
                  <c:y val="0.1021979075837867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A71-4048-AE14-9DC37C007C2E}"/>
                </c:ext>
                <c:ext xmlns:c15="http://schemas.microsoft.com/office/drawing/2012/chart" uri="{CE6537A1-D6FC-4f65-9D91-7224C49458BB}">
                  <c15:layout>
                    <c:manualLayout>
                      <c:w val="0.27426300599157588"/>
                      <c:h val="0.23531186293756687"/>
                    </c:manualLayout>
                  </c15:layout>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'Chart-NCDs'!$B$18:$B$20</c:f>
              <c:numCache>
                <c:formatCode>0%</c:formatCode>
                <c:ptCount val="3"/>
                <c:pt idx="0">
                  <c:v>0.18868894601542438</c:v>
                </c:pt>
                <c:pt idx="1">
                  <c:v>0.6956298200514146</c:v>
                </c:pt>
                <c:pt idx="2">
                  <c:v>0.11568123393316203</c:v>
                </c:pt>
              </c:numCache>
            </c:numRef>
          </c:val>
          <c:extLst xmlns:c16r2="http://schemas.microsoft.com/office/drawing/2015/06/chart">
            <c:ext xmlns:c16="http://schemas.microsoft.com/office/drawing/2014/chart" uri="{C3380CC4-5D6E-409C-BE32-E72D297353CC}">
              <c16:uniqueId val="{00000006-DA71-4048-AE14-9DC37C007C2E}"/>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0"/>
      </c:pieChart>
      <c:spPr>
        <a:noFill/>
        <a:ln>
          <a:solidFill>
            <a:schemeClr val="bg1"/>
          </a:solidFill>
        </a:ln>
        <a:effectLst/>
      </c:spPr>
    </c:plotArea>
    <c:plotVisOnly val="1"/>
    <c:dispBlanksAs val="zero"/>
    <c:showDLblsOverMax val="0"/>
  </c:chart>
  <c:spPr>
    <a:noFill/>
    <a:ln>
      <a:noFill/>
    </a:ln>
    <a:effectLst/>
  </c:spPr>
  <c:txPr>
    <a:bodyPr/>
    <a:lstStyle/>
    <a:p>
      <a:pPr>
        <a:defRPr sz="1200" b="1">
          <a:solidFill>
            <a:schemeClr val="bg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CCAF-4A90-B436-D773CC219D94}"/>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CCAF-4A90-B436-D773CC219D94}"/>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CCAF-4A90-B436-D773CC219D94}"/>
              </c:ext>
            </c:extLst>
          </c:dPt>
          <c:dLbls>
            <c:dLbl>
              <c:idx val="0"/>
              <c:layout>
                <c:manualLayout>
                  <c:x val="-0.14493066189315676"/>
                  <c:y val="0.1302388090042451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CAF-4A90-B436-D773CC219D94}"/>
                </c:ext>
                <c:ext xmlns:c15="http://schemas.microsoft.com/office/drawing/2012/chart" uri="{CE6537A1-D6FC-4f65-9D91-7224C49458BB}">
                  <c15:layout/>
                </c:ext>
              </c:extLst>
            </c:dLbl>
            <c:dLbl>
              <c:idx val="1"/>
              <c:layout>
                <c:manualLayout>
                  <c:x val="-1.3156722148274826E-2"/>
                  <c:y val="-0.3135950850343766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CAF-4A90-B436-D773CC219D94}"/>
                </c:ext>
                <c:ext xmlns:c15="http://schemas.microsoft.com/office/drawing/2012/chart" uri="{CE6537A1-D6FC-4f65-9D91-7224C49458BB}">
                  <c15:layout/>
                </c:ext>
              </c:extLst>
            </c:dLbl>
            <c:dLbl>
              <c:idx val="2"/>
              <c:layout>
                <c:manualLayout>
                  <c:x val="6.4129457718587218E-2"/>
                  <c:y val="0.1134218331653935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CAF-4A90-B436-D773CC219D94}"/>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'Chart-NCDs'!$C$18:$C$20</c:f>
              <c:numCache>
                <c:formatCode>0%</c:formatCode>
                <c:ptCount val="3"/>
                <c:pt idx="0">
                  <c:v>0.11439588688946015</c:v>
                </c:pt>
                <c:pt idx="1">
                  <c:v>0.80012853470437062</c:v>
                </c:pt>
                <c:pt idx="2">
                  <c:v>8.5475578406169664E-2</c:v>
                </c:pt>
              </c:numCache>
            </c:numRef>
          </c:val>
          <c:extLst xmlns:c16r2="http://schemas.microsoft.com/office/drawing/2015/06/chart">
            <c:ext xmlns:c16="http://schemas.microsoft.com/office/drawing/2014/chart" uri="{C3380CC4-5D6E-409C-BE32-E72D297353CC}">
              <c16:uniqueId val="{00000006-CCAF-4A90-B436-D773CC219D94}"/>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5"/>
      </c:pieChart>
      <c:spPr>
        <a:noFill/>
        <a:ln>
          <a:noFill/>
        </a:ln>
        <a:effectLst/>
      </c:spPr>
    </c:plotArea>
    <c:plotVisOnly val="1"/>
    <c:dispBlanksAs val="zero"/>
    <c:showDLblsOverMax val="0"/>
  </c:chart>
  <c:spPr>
    <a:noFill/>
    <a:ln>
      <a:noFill/>
    </a:ln>
    <a:effectLst/>
  </c:spPr>
  <c:txPr>
    <a:bodyPr/>
    <a:lstStyle/>
    <a:p>
      <a:pPr>
        <a:defRPr sz="1200">
          <a:solidFill>
            <a:sysClr val="windowText" lastClr="000000"/>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ADAF1-2A7B-4A93-A25F-C73C6D3D56D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18F17440-78FB-4F19-B53E-3767B81E3DD5}">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access to care</a:t>
          </a:r>
          <a:endParaRPr lang="en-GB" sz="2000" dirty="0">
            <a:latin typeface="Arial" panose="020B0604020202020204" pitchFamily="34" charset="0"/>
            <a:cs typeface="Arial" panose="020B0604020202020204" pitchFamily="34" charset="0"/>
          </a:endParaRPr>
        </a:p>
      </dgm:t>
    </dgm:pt>
    <dgm:pt modelId="{323DC83E-F327-411F-A68D-74830168472B}" type="par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AE6E7DDA-44E1-42EF-9209-15F1F3124D3E}" type="sib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F98C5B04-B7F7-4979-AF6D-27CABF561EDF}">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user experience</a:t>
          </a:r>
          <a:endParaRPr lang="en-GB" sz="2000" dirty="0">
            <a:latin typeface="Arial" panose="020B0604020202020204" pitchFamily="34" charset="0"/>
            <a:cs typeface="Arial" panose="020B0604020202020204" pitchFamily="34" charset="0"/>
          </a:endParaRPr>
        </a:p>
      </dgm:t>
    </dgm:pt>
    <dgm:pt modelId="{F7186FD6-E0F7-4324-9DC1-7449A8C72A2C}" type="par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3B89632D-8680-49BF-A658-81C1DA270DB1}" type="sib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F3A22864-45DA-47F0-9766-0E99F38734A4}">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financial protection</a:t>
          </a:r>
          <a:endParaRPr lang="en-GB" sz="2000" dirty="0">
            <a:latin typeface="Arial" panose="020B0604020202020204" pitchFamily="34" charset="0"/>
            <a:cs typeface="Arial" panose="020B0604020202020204" pitchFamily="34" charset="0"/>
          </a:endParaRPr>
        </a:p>
      </dgm:t>
    </dgm:pt>
    <dgm:pt modelId="{645F7296-2D1F-4E85-9766-618AF475DB3C}" type="par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963C1217-CC73-443D-B075-B82F94E7B2E4}" type="sib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DA089793-4975-4999-A52B-651EE91730DA}" type="pres">
      <dgm:prSet presAssocID="{6EEADAF1-2A7B-4A93-A25F-C73C6D3D56DA}" presName="Name0" presStyleCnt="0">
        <dgm:presLayoutVars>
          <dgm:chPref val="3"/>
          <dgm:dir/>
          <dgm:animLvl val="lvl"/>
          <dgm:resizeHandles/>
        </dgm:presLayoutVars>
      </dgm:prSet>
      <dgm:spPr/>
      <dgm:t>
        <a:bodyPr/>
        <a:lstStyle/>
        <a:p>
          <a:endParaRPr lang="en-US"/>
        </a:p>
      </dgm:t>
    </dgm:pt>
    <dgm:pt modelId="{CE6596CC-A13F-4946-83FF-C16B16B18351}" type="pres">
      <dgm:prSet presAssocID="{18F17440-78FB-4F19-B53E-3767B81E3DD5}" presName="horFlow" presStyleCnt="0"/>
      <dgm:spPr/>
    </dgm:pt>
    <dgm:pt modelId="{B4998F7A-9161-4387-AB5F-2166D0E85277}" type="pres">
      <dgm:prSet presAssocID="{18F17440-78FB-4F19-B53E-3767B81E3DD5}" presName="bigChev" presStyleLbl="node1" presStyleIdx="0" presStyleCnt="3" custScaleX="251907" custLinFactNeighborX="314" custLinFactNeighborY="207"/>
      <dgm:spPr/>
      <dgm:t>
        <a:bodyPr/>
        <a:lstStyle/>
        <a:p>
          <a:endParaRPr lang="en-GB"/>
        </a:p>
      </dgm:t>
    </dgm:pt>
    <dgm:pt modelId="{0EEA75ED-6D39-4516-8E97-D13611EF628E}" type="pres">
      <dgm:prSet presAssocID="{18F17440-78FB-4F19-B53E-3767B81E3DD5}" presName="vSp" presStyleCnt="0"/>
      <dgm:spPr/>
    </dgm:pt>
    <dgm:pt modelId="{0EBA0EAE-2F21-4E85-92C9-50E6977BE50C}" type="pres">
      <dgm:prSet presAssocID="{F98C5B04-B7F7-4979-AF6D-27CABF561EDF}" presName="horFlow" presStyleCnt="0"/>
      <dgm:spPr/>
    </dgm:pt>
    <dgm:pt modelId="{F668D32E-F538-4EFB-9EF2-9FE4BA3FCB38}" type="pres">
      <dgm:prSet presAssocID="{F98C5B04-B7F7-4979-AF6D-27CABF561EDF}" presName="bigChev" presStyleLbl="node1" presStyleIdx="1" presStyleCnt="3" custScaleX="252217" custLinFactNeighborX="159" custLinFactNeighborY="-2731"/>
      <dgm:spPr/>
      <dgm:t>
        <a:bodyPr/>
        <a:lstStyle/>
        <a:p>
          <a:endParaRPr lang="en-US"/>
        </a:p>
      </dgm:t>
    </dgm:pt>
    <dgm:pt modelId="{C631CD4A-20CE-4034-B6C4-75BB7DA2A6A8}" type="pres">
      <dgm:prSet presAssocID="{F98C5B04-B7F7-4979-AF6D-27CABF561EDF}" presName="vSp" presStyleCnt="0"/>
      <dgm:spPr/>
    </dgm:pt>
    <dgm:pt modelId="{1BA63240-BE5B-451D-B40C-D46C492946A5}" type="pres">
      <dgm:prSet presAssocID="{F3A22864-45DA-47F0-9766-0E99F38734A4}" presName="horFlow" presStyleCnt="0"/>
      <dgm:spPr/>
    </dgm:pt>
    <dgm:pt modelId="{65F66A6B-97A1-4A91-BEA6-29E9A8CA017F}" type="pres">
      <dgm:prSet presAssocID="{F3A22864-45DA-47F0-9766-0E99F38734A4}" presName="bigChev" presStyleLbl="node1" presStyleIdx="2" presStyleCnt="3" custScaleX="251754"/>
      <dgm:spPr/>
      <dgm:t>
        <a:bodyPr/>
        <a:lstStyle/>
        <a:p>
          <a:endParaRPr lang="en-US"/>
        </a:p>
      </dgm:t>
    </dgm:pt>
  </dgm:ptLst>
  <dgm:cxnLst>
    <dgm:cxn modelId="{B950A503-5506-4D20-B996-D5F8BBABAF4E}" type="presOf" srcId="{6EEADAF1-2A7B-4A93-A25F-C73C6D3D56DA}" destId="{DA089793-4975-4999-A52B-651EE91730DA}" srcOrd="0" destOrd="0" presId="urn:microsoft.com/office/officeart/2005/8/layout/lProcess3"/>
    <dgm:cxn modelId="{EB02785A-4E45-43F6-9F9D-FC5F0CBABEDC}" type="presOf" srcId="{F3A22864-45DA-47F0-9766-0E99F38734A4}" destId="{65F66A6B-97A1-4A91-BEA6-29E9A8CA017F}" srcOrd="0" destOrd="0" presId="urn:microsoft.com/office/officeart/2005/8/layout/lProcess3"/>
    <dgm:cxn modelId="{F0874AB1-E004-44CD-83BB-CB09F9EAC966}" srcId="{6EEADAF1-2A7B-4A93-A25F-C73C6D3D56DA}" destId="{F3A22864-45DA-47F0-9766-0E99F38734A4}" srcOrd="2" destOrd="0" parTransId="{645F7296-2D1F-4E85-9766-618AF475DB3C}" sibTransId="{963C1217-CC73-443D-B075-B82F94E7B2E4}"/>
    <dgm:cxn modelId="{2F8DB360-B19E-4442-B216-F73C6FDA73D0}" srcId="{6EEADAF1-2A7B-4A93-A25F-C73C6D3D56DA}" destId="{18F17440-78FB-4F19-B53E-3767B81E3DD5}" srcOrd="0" destOrd="0" parTransId="{323DC83E-F327-411F-A68D-74830168472B}" sibTransId="{AE6E7DDA-44E1-42EF-9209-15F1F3124D3E}"/>
    <dgm:cxn modelId="{F058F1F9-5974-4BF4-9E70-D49934E04019}" type="presOf" srcId="{18F17440-78FB-4F19-B53E-3767B81E3DD5}" destId="{B4998F7A-9161-4387-AB5F-2166D0E85277}" srcOrd="0" destOrd="0" presId="urn:microsoft.com/office/officeart/2005/8/layout/lProcess3"/>
    <dgm:cxn modelId="{CBBC9ECE-8DE1-462C-B5DF-4A88E6A129EE}" type="presOf" srcId="{F98C5B04-B7F7-4979-AF6D-27CABF561EDF}" destId="{F668D32E-F538-4EFB-9EF2-9FE4BA3FCB38}" srcOrd="0" destOrd="0" presId="urn:microsoft.com/office/officeart/2005/8/layout/lProcess3"/>
    <dgm:cxn modelId="{481C668A-D840-4E10-9DB3-0E26C9BB195D}" srcId="{6EEADAF1-2A7B-4A93-A25F-C73C6D3D56DA}" destId="{F98C5B04-B7F7-4979-AF6D-27CABF561EDF}" srcOrd="1" destOrd="0" parTransId="{F7186FD6-E0F7-4324-9DC1-7449A8C72A2C}" sibTransId="{3B89632D-8680-49BF-A658-81C1DA270DB1}"/>
    <dgm:cxn modelId="{FFDDD68B-BB4A-4AFF-84F8-4010299FBB73}" type="presParOf" srcId="{DA089793-4975-4999-A52B-651EE91730DA}" destId="{CE6596CC-A13F-4946-83FF-C16B16B18351}" srcOrd="0" destOrd="0" presId="urn:microsoft.com/office/officeart/2005/8/layout/lProcess3"/>
    <dgm:cxn modelId="{22F2A70B-87B6-4C34-BBE3-3075E005A9BA}" type="presParOf" srcId="{CE6596CC-A13F-4946-83FF-C16B16B18351}" destId="{B4998F7A-9161-4387-AB5F-2166D0E85277}" srcOrd="0" destOrd="0" presId="urn:microsoft.com/office/officeart/2005/8/layout/lProcess3"/>
    <dgm:cxn modelId="{B44BF8DC-6E0D-4167-991B-1003B234A7E5}" type="presParOf" srcId="{DA089793-4975-4999-A52B-651EE91730DA}" destId="{0EEA75ED-6D39-4516-8E97-D13611EF628E}" srcOrd="1" destOrd="0" presId="urn:microsoft.com/office/officeart/2005/8/layout/lProcess3"/>
    <dgm:cxn modelId="{6BEEEACE-3F8F-482B-B49F-DBDE5918B355}" type="presParOf" srcId="{DA089793-4975-4999-A52B-651EE91730DA}" destId="{0EBA0EAE-2F21-4E85-92C9-50E6977BE50C}" srcOrd="2" destOrd="0" presId="urn:microsoft.com/office/officeart/2005/8/layout/lProcess3"/>
    <dgm:cxn modelId="{3C6DA56A-8111-46E0-9DDA-756FCB987C3B}" type="presParOf" srcId="{0EBA0EAE-2F21-4E85-92C9-50E6977BE50C}" destId="{F668D32E-F538-4EFB-9EF2-9FE4BA3FCB38}" srcOrd="0" destOrd="0" presId="urn:microsoft.com/office/officeart/2005/8/layout/lProcess3"/>
    <dgm:cxn modelId="{C871FA6A-2FCB-4579-9931-BDC62A5196C9}" type="presParOf" srcId="{DA089793-4975-4999-A52B-651EE91730DA}" destId="{C631CD4A-20CE-4034-B6C4-75BB7DA2A6A8}" srcOrd="3" destOrd="0" presId="urn:microsoft.com/office/officeart/2005/8/layout/lProcess3"/>
    <dgm:cxn modelId="{481513F7-364C-445D-B948-B3484639DF9D}" type="presParOf" srcId="{DA089793-4975-4999-A52B-651EE91730DA}" destId="{1BA63240-BE5B-451D-B40C-D46C492946A5}" srcOrd="4" destOrd="0" presId="urn:microsoft.com/office/officeart/2005/8/layout/lProcess3"/>
    <dgm:cxn modelId="{CB94DFCE-B08A-4725-A8E7-979A853BBE1B}" type="presParOf" srcId="{1BA63240-BE5B-451D-B40C-D46C492946A5}" destId="{65F66A6B-97A1-4A91-BEA6-29E9A8CA017F}"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98F7A-9161-4387-AB5F-2166D0E85277}">
      <dsp:nvSpPr>
        <dsp:cNvPr id="0" name=""/>
        <dsp:cNvSpPr/>
      </dsp:nvSpPr>
      <dsp:spPr>
        <a:xfrm>
          <a:off x="7506" y="167422"/>
          <a:ext cx="4028672"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access to care</a:t>
          </a:r>
          <a:endParaRPr lang="en-GB" sz="2000" kern="1200" dirty="0">
            <a:latin typeface="Arial" panose="020B0604020202020204" pitchFamily="34" charset="0"/>
            <a:cs typeface="Arial" panose="020B0604020202020204" pitchFamily="34" charset="0"/>
          </a:endParaRPr>
        </a:p>
      </dsp:txBody>
      <dsp:txXfrm>
        <a:off x="327360" y="167422"/>
        <a:ext cx="3388965" cy="639707"/>
      </dsp:txXfrm>
    </dsp:sp>
    <dsp:sp modelId="{F668D32E-F538-4EFB-9EF2-9FE4BA3FCB38}">
      <dsp:nvSpPr>
        <dsp:cNvPr id="0" name=""/>
        <dsp:cNvSpPr/>
      </dsp:nvSpPr>
      <dsp:spPr>
        <a:xfrm>
          <a:off x="4969" y="877895"/>
          <a:ext cx="4033630"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user experience</a:t>
          </a:r>
          <a:endParaRPr lang="en-GB" sz="2000" kern="1200" dirty="0">
            <a:latin typeface="Arial" panose="020B0604020202020204" pitchFamily="34" charset="0"/>
            <a:cs typeface="Arial" panose="020B0604020202020204" pitchFamily="34" charset="0"/>
          </a:endParaRPr>
        </a:p>
      </dsp:txBody>
      <dsp:txXfrm>
        <a:off x="324823" y="877895"/>
        <a:ext cx="3393923" cy="639707"/>
      </dsp:txXfrm>
    </dsp:sp>
    <dsp:sp modelId="{65F66A6B-97A1-4A91-BEA6-29E9A8CA017F}">
      <dsp:nvSpPr>
        <dsp:cNvPr id="0" name=""/>
        <dsp:cNvSpPr/>
      </dsp:nvSpPr>
      <dsp:spPr>
        <a:xfrm>
          <a:off x="2484" y="1624632"/>
          <a:ext cx="4026225"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financial protection</a:t>
          </a:r>
          <a:endParaRPr lang="en-GB" sz="2000" kern="1200" dirty="0">
            <a:latin typeface="Arial" panose="020B0604020202020204" pitchFamily="34" charset="0"/>
            <a:cs typeface="Arial" panose="020B0604020202020204" pitchFamily="34" charset="0"/>
          </a:endParaRPr>
        </a:p>
      </dsp:txBody>
      <dsp:txXfrm>
        <a:off x="322338" y="1624632"/>
        <a:ext cx="3386518" cy="63970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0.14153</cdr:x>
      <cdr:y>0.75856</cdr:y>
    </cdr:from>
    <cdr:to>
      <cdr:x>0.32093</cdr:x>
      <cdr:y>0.8388</cdr:y>
    </cdr:to>
    <cdr:sp macro="" textlink="">
      <cdr:nvSpPr>
        <cdr:cNvPr id="2" name="TextBox 2"/>
        <cdr:cNvSpPr txBox="1"/>
      </cdr:nvSpPr>
      <cdr:spPr>
        <a:xfrm xmlns:a="http://schemas.openxmlformats.org/drawingml/2006/main">
          <a:off x="1116193" y="3562597"/>
          <a:ext cx="1414879" cy="376847"/>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dirty="0">
              <a:latin typeface="Arial" panose="020B0604020202020204" pitchFamily="34" charset="0"/>
              <a:cs typeface="Arial" panose="020B0604020202020204" pitchFamily="34" charset="0"/>
            </a:rPr>
            <a:t>Constitution</a:t>
          </a:r>
          <a:r>
            <a:rPr lang="en-US" sz="1400" baseline="0" dirty="0">
              <a:latin typeface="Arial" panose="020B0604020202020204" pitchFamily="34" charset="0"/>
              <a:cs typeface="Arial" panose="020B0604020202020204" pitchFamily="34" charset="0"/>
            </a:rPr>
            <a:t> &amp; Lari introduction</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0.23913</cdr:x>
      <cdr:y>0.01021</cdr:y>
    </cdr:from>
    <cdr:to>
      <cdr:x>0.44991</cdr:x>
      <cdr:y>0.08237</cdr:y>
    </cdr:to>
    <cdr:sp macro="" textlink="">
      <cdr:nvSpPr>
        <cdr:cNvPr id="3" name="TextBox 2"/>
        <cdr:cNvSpPr txBox="1"/>
      </cdr:nvSpPr>
      <cdr:spPr>
        <a:xfrm xmlns:a="http://schemas.openxmlformats.org/drawingml/2006/main">
          <a:off x="1885950" y="47968"/>
          <a:ext cx="1662359" cy="338900"/>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a:latin typeface="Arial" panose="020B0604020202020204" pitchFamily="34" charset="0"/>
              <a:cs typeface="Arial" panose="020B0604020202020204" pitchFamily="34" charset="0"/>
            </a:rPr>
            <a:t>Stabilization </a:t>
          </a:r>
          <a:r>
            <a:rPr lang="en-US" sz="1400" b="1" dirty="0" smtClean="0">
              <a:latin typeface="Arial" panose="020B0604020202020204" pitchFamily="34" charset="0"/>
              <a:cs typeface="Arial" panose="020B0604020202020204" pitchFamily="34" charset="0"/>
            </a:rPr>
            <a:t>&amp; </a:t>
          </a:r>
          <a:r>
            <a:rPr lang="en-US" sz="1400" b="1" dirty="0">
              <a:latin typeface="Arial" panose="020B0604020202020204" pitchFamily="34" charset="0"/>
              <a:cs typeface="Arial" panose="020B0604020202020204" pitchFamily="34" charset="0"/>
            </a:rPr>
            <a:t>Early Reform</a:t>
          </a:r>
          <a:endParaRPr lang="en-US" sz="1400" b="1" baseline="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0.47101</cdr:x>
      <cdr:y>7.77173E-5</cdr:y>
    </cdr:from>
    <cdr:to>
      <cdr:x>0.76865</cdr:x>
      <cdr:y>0.05384</cdr:y>
    </cdr:to>
    <cdr:sp macro="" textlink="">
      <cdr:nvSpPr>
        <cdr:cNvPr id="4" name="TextBox 1"/>
        <cdr:cNvSpPr txBox="1"/>
      </cdr:nvSpPr>
      <cdr:spPr>
        <a:xfrm xmlns:a="http://schemas.openxmlformats.org/drawingml/2006/main">
          <a:off x="3714750" y="365"/>
          <a:ext cx="2347397" cy="252484"/>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baseline="0" dirty="0">
              <a:latin typeface="Arial" panose="020B0604020202020204" pitchFamily="34" charset="0"/>
              <a:cs typeface="Arial" panose="020B0604020202020204" pitchFamily="34" charset="0"/>
            </a:rPr>
            <a:t>Liberalization </a:t>
          </a:r>
          <a:r>
            <a:rPr lang="en-US" sz="1400" b="1" baseline="0" dirty="0" smtClean="0">
              <a:latin typeface="Arial" panose="020B0604020202020204" pitchFamily="34" charset="0"/>
              <a:cs typeface="Arial" panose="020B0604020202020204" pitchFamily="34" charset="0"/>
            </a:rPr>
            <a:t>&amp; </a:t>
          </a:r>
          <a:r>
            <a:rPr lang="en-US" sz="1400" b="1" dirty="0" smtClean="0">
              <a:latin typeface="Arial" panose="020B0604020202020204" pitchFamily="34" charset="0"/>
              <a:cs typeface="Arial" panose="020B0604020202020204" pitchFamily="34" charset="0"/>
            </a:rPr>
            <a:t> </a:t>
          </a:r>
        </a:p>
        <a:p xmlns:a="http://schemas.openxmlformats.org/drawingml/2006/main">
          <a:pPr algn="ctr"/>
          <a:r>
            <a:rPr lang="en-US" sz="1400" b="1" baseline="0" dirty="0" smtClean="0">
              <a:latin typeface="Arial" panose="020B0604020202020204" pitchFamily="34" charset="0"/>
              <a:cs typeface="Arial" panose="020B0604020202020204" pitchFamily="34" charset="0"/>
            </a:rPr>
            <a:t>pro-market </a:t>
          </a:r>
          <a:r>
            <a:rPr lang="en-US" sz="1400" b="1" baseline="0" dirty="0">
              <a:latin typeface="Arial" panose="020B0604020202020204" pitchFamily="34" charset="0"/>
              <a:cs typeface="Arial" panose="020B0604020202020204" pitchFamily="34" charset="0"/>
            </a:rPr>
            <a:t>reforms </a:t>
          </a:r>
          <a:endParaRPr lang="en-US"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0.77053</cdr:x>
      <cdr:y>0.15824</cdr:y>
    </cdr:from>
    <cdr:to>
      <cdr:x>1</cdr:x>
      <cdr:y>0.37077</cdr:y>
    </cdr:to>
    <cdr:sp macro="" textlink="">
      <cdr:nvSpPr>
        <cdr:cNvPr id="5" name="TextBox 1"/>
        <cdr:cNvSpPr txBox="1"/>
      </cdr:nvSpPr>
      <cdr:spPr>
        <a:xfrm xmlns:a="http://schemas.openxmlformats.org/drawingml/2006/main">
          <a:off x="6076950" y="743197"/>
          <a:ext cx="1809750" cy="998149"/>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EU Association </a:t>
          </a:r>
        </a:p>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DCFTA</a:t>
          </a:r>
        </a:p>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Visa liberalization</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0.08276</cdr:x>
      <cdr:y>0.14202</cdr:y>
    </cdr:from>
    <cdr:to>
      <cdr:x>0.27408</cdr:x>
      <cdr:y>0.20183</cdr:y>
    </cdr:to>
    <cdr:sp macro="" textlink="">
      <cdr:nvSpPr>
        <cdr:cNvPr id="6" name="Text Box 5"/>
        <cdr:cNvSpPr txBox="1"/>
      </cdr:nvSpPr>
      <cdr:spPr>
        <a:xfrm xmlns:a="http://schemas.openxmlformats.org/drawingml/2006/main">
          <a:off x="685800" y="666997"/>
          <a:ext cx="1585410" cy="2809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Arial" panose="020B0604020202020204" pitchFamily="34" charset="0"/>
              <a:cs typeface="Arial" panose="020B0604020202020204" pitchFamily="34" charset="0"/>
            </a:rPr>
            <a:t>Independence</a:t>
          </a:r>
        </a:p>
      </cdr:txBody>
    </cdr:sp>
  </cdr:relSizeAnchor>
  <cdr:relSizeAnchor xmlns:cdr="http://schemas.openxmlformats.org/drawingml/2006/chartDrawing">
    <cdr:from>
      <cdr:x>0.49034</cdr:x>
      <cdr:y>0.61254</cdr:y>
    </cdr:from>
    <cdr:to>
      <cdr:x>0.65945</cdr:x>
      <cdr:y>0.76361</cdr:y>
    </cdr:to>
    <cdr:sp macro="" textlink="">
      <cdr:nvSpPr>
        <cdr:cNvPr id="7" name="Text Box 6"/>
        <cdr:cNvSpPr txBox="1"/>
      </cdr:nvSpPr>
      <cdr:spPr>
        <a:xfrm xmlns:a="http://schemas.openxmlformats.org/drawingml/2006/main">
          <a:off x="3867150" y="2876797"/>
          <a:ext cx="1333758" cy="7095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Rose Revolution</a:t>
          </a:r>
        </a:p>
      </cdr:txBody>
    </cdr:sp>
  </cdr:relSizeAnchor>
  <cdr:relSizeAnchor xmlns:cdr="http://schemas.openxmlformats.org/drawingml/2006/chartDrawing">
    <cdr:from>
      <cdr:x>0.60628</cdr:x>
      <cdr:y>0.41784</cdr:y>
    </cdr:from>
    <cdr:to>
      <cdr:x>0.76505</cdr:x>
      <cdr:y>0.59632</cdr:y>
    </cdr:to>
    <cdr:sp macro="" textlink="">
      <cdr:nvSpPr>
        <cdr:cNvPr id="8" name="Text Box 7"/>
        <cdr:cNvSpPr txBox="1"/>
      </cdr:nvSpPr>
      <cdr:spPr>
        <a:xfrm xmlns:a="http://schemas.openxmlformats.org/drawingml/2006/main">
          <a:off x="4781550" y="1962397"/>
          <a:ext cx="1252172"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smtClean="0">
              <a:latin typeface="Arial" panose="020B0604020202020204" pitchFamily="34" charset="0"/>
              <a:cs typeface="Arial" panose="020B0604020202020204" pitchFamily="34" charset="0"/>
            </a:rPr>
            <a:t>Russian-Georgian </a:t>
          </a:r>
          <a:r>
            <a:rPr lang="en-US" sz="1400" dirty="0">
              <a:latin typeface="Arial" panose="020B0604020202020204" pitchFamily="34" charset="0"/>
              <a:cs typeface="Arial" panose="020B0604020202020204" pitchFamily="34" charset="0"/>
            </a:rPr>
            <a:t>War</a:t>
          </a:r>
        </a:p>
      </cdr:txBody>
    </cdr:sp>
  </cdr:relSizeAnchor>
  <cdr:relSizeAnchor xmlns:cdr="http://schemas.openxmlformats.org/drawingml/2006/chartDrawing">
    <cdr:from>
      <cdr:x>0.77053</cdr:x>
      <cdr:y>0</cdr:y>
    </cdr:from>
    <cdr:to>
      <cdr:x>1</cdr:x>
      <cdr:y>0.06226</cdr:y>
    </cdr:to>
    <cdr:sp macro="" textlink="">
      <cdr:nvSpPr>
        <cdr:cNvPr id="9" name="TextBox 1"/>
        <cdr:cNvSpPr txBox="1"/>
      </cdr:nvSpPr>
      <cdr:spPr>
        <a:xfrm xmlns:a="http://schemas.openxmlformats.org/drawingml/2006/main">
          <a:off x="6076950" y="-1466603"/>
          <a:ext cx="1809750" cy="292388"/>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Stabilization &amp; Development</a:t>
          </a:r>
          <a:endParaRPr lang="en-US" sz="14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C6A0DC-4D3A-4F31-ACF4-DCA3DE739D81}" type="datetimeFigureOut">
              <a:rPr lang="en-US"/>
              <a:pPr>
                <a:defRPr/>
              </a:pPr>
              <a:t>1/16/2018</a:t>
            </a:fld>
            <a:endParaRPr lang="en-US"/>
          </a:p>
        </p:txBody>
      </p:sp>
      <p:sp>
        <p:nvSpPr>
          <p:cNvPr id="4" name="Footer Placeholder 3"/>
          <p:cNvSpPr>
            <a:spLocks noGrp="1"/>
          </p:cNvSpPr>
          <p:nvPr>
            <p:ph type="ftr" sz="quarter" idx="2"/>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F6753F-F0E3-4727-904A-DB1EBF212D82}" type="slidenum">
              <a:rPr lang="en-US"/>
              <a:pPr>
                <a:defRPr/>
              </a:pPr>
              <a:t>‹#›</a:t>
            </a:fld>
            <a:endParaRPr lang="en-US"/>
          </a:p>
        </p:txBody>
      </p:sp>
    </p:spTree>
    <p:extLst>
      <p:ext uri="{BB962C8B-B14F-4D97-AF65-F5344CB8AC3E}">
        <p14:creationId xmlns:p14="http://schemas.microsoft.com/office/powerpoint/2010/main" val="774035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A259BA-205C-40C1-AE89-81059E38544B}" type="datetimeFigureOut">
              <a:rPr lang="en-US"/>
              <a:pPr>
                <a:defRPr/>
              </a:pPr>
              <a:t>1/16/2018</a:t>
            </a:fld>
            <a:endParaRPr lang="en-US"/>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5977" y="4421786"/>
            <a:ext cx="5562887" cy="418976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038D2B-4BD2-497C-8E71-D70EE13E7292}" type="slidenum">
              <a:rPr lang="en-US"/>
              <a:pPr>
                <a:defRPr/>
              </a:pPr>
              <a:t>‹#›</a:t>
            </a:fld>
            <a:endParaRPr lang="en-US"/>
          </a:p>
        </p:txBody>
      </p:sp>
    </p:spTree>
    <p:extLst>
      <p:ext uri="{BB962C8B-B14F-4D97-AF65-F5344CB8AC3E}">
        <p14:creationId xmlns:p14="http://schemas.microsoft.com/office/powerpoint/2010/main" val="1333355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indent="-171450">
              <a:buFont typeface="Arial" panose="020B0604020202020204" pitchFamily="34" charset="0"/>
              <a:buChar char="•"/>
            </a:pPr>
            <a:r>
              <a:rPr lang="en-US" dirty="0" smtClean="0"/>
              <a:t>Since 2013 the Government of Georgia has undertaken</a:t>
            </a:r>
            <a:r>
              <a:rPr lang="en-US" baseline="0" dirty="0" smtClean="0"/>
              <a:t> an important reforms to expand health care coverage to the entire population and improve health care services.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a:t>
            </a:fld>
            <a:endParaRPr lang="en-US"/>
          </a:p>
        </p:txBody>
      </p:sp>
    </p:spTree>
    <p:extLst>
      <p:ext uri="{BB962C8B-B14F-4D97-AF65-F5344CB8AC3E}">
        <p14:creationId xmlns:p14="http://schemas.microsoft.com/office/powerpoint/2010/main" val="13805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lvl="0" indent="-171450">
              <a:lnSpc>
                <a:spcPct val="120000"/>
              </a:lnSpc>
              <a:spcBef>
                <a:spcPts val="600"/>
              </a:spcBef>
              <a:buFont typeface="Arial" panose="020B0604020202020204" pitchFamily="34" charset="0"/>
              <a:buChar char="•"/>
            </a:pPr>
            <a:r>
              <a:rPr lang="en-US" dirty="0" smtClean="0"/>
              <a:t>The UHC program was accompanied with</a:t>
            </a:r>
            <a:r>
              <a:rPr lang="en-US" baseline="0" dirty="0" smtClean="0"/>
              <a:t> a substantial increase in the governments budget allocations. From 2012 to 2016, the health budget more than doubled, as a percentage of GDP it increased from 1.7 percent to 3% in 2016. </a:t>
            </a:r>
          </a:p>
          <a:p>
            <a:pPr marL="171450" lvl="0" indent="-171450">
              <a:lnSpc>
                <a:spcPct val="120000"/>
              </a:lnSpc>
              <a:spcBef>
                <a:spcPts val="600"/>
              </a:spcBef>
              <a:buFont typeface="Arial" panose="020B0604020202020204" pitchFamily="34" charset="0"/>
              <a:buChar char="•"/>
            </a:pPr>
            <a:r>
              <a:rPr lang="en-US" sz="1200" b="0" baseline="0" dirty="0" smtClean="0"/>
              <a:t> The total level of health spending in Georgia at 8.5% of GDP is high compared with countries of similar level of income, however, despite recent increases, public health spending as a share of GDP remains lower than in many comparable countries in the European region.  </a:t>
            </a:r>
            <a:endParaRPr lang="en-US" sz="1200" b="0" dirty="0" smtClean="0"/>
          </a:p>
          <a:p>
            <a:endParaRPr lang="en-US" baseline="0" dirty="0" smtClean="0"/>
          </a:p>
          <a:p>
            <a:r>
              <a:rPr lang="en-US" baseline="0" dirty="0" smtClean="0"/>
              <a:t>  </a:t>
            </a:r>
            <a:r>
              <a:rPr lang="en-US" dirty="0" smtClean="0"/>
              <a:t>Total Health expenditure (%)</a:t>
            </a:r>
            <a:r>
              <a:rPr lang="en-US" baseline="0" dirty="0" smtClean="0"/>
              <a:t> of GDP are relatively </a:t>
            </a:r>
            <a:r>
              <a:rPr lang="sl-SI" baseline="0" dirty="0" smtClean="0"/>
              <a:t>low</a:t>
            </a:r>
            <a:r>
              <a:rPr lang="en-US" baseline="0" dirty="0" smtClean="0"/>
              <a:t> in </a:t>
            </a:r>
            <a:r>
              <a:rPr lang="sl-SI" b="1" baseline="0" dirty="0" smtClean="0"/>
              <a:t>Georgia </a:t>
            </a:r>
            <a:r>
              <a:rPr lang="en-US" b="1" baseline="0" dirty="0" smtClean="0"/>
              <a:t>at </a:t>
            </a:r>
            <a:r>
              <a:rPr lang="sl-SI" b="1" baseline="0" dirty="0" smtClean="0"/>
              <a:t>7</a:t>
            </a:r>
            <a:r>
              <a:rPr lang="en-US" b="1" baseline="0" dirty="0" smtClean="0"/>
              <a:t>.</a:t>
            </a:r>
            <a:r>
              <a:rPr lang="sl-SI" b="1" baseline="0" dirty="0" smtClean="0"/>
              <a:t>4</a:t>
            </a:r>
            <a:r>
              <a:rPr lang="en-US" b="1" baseline="0" dirty="0" smtClean="0"/>
              <a:t>% </a:t>
            </a:r>
            <a:r>
              <a:rPr lang="en-US" baseline="0" dirty="0" smtClean="0"/>
              <a:t>(2014). The WHO European Region average is at </a:t>
            </a:r>
            <a:r>
              <a:rPr lang="en-US" b="1" baseline="0" dirty="0" smtClean="0"/>
              <a:t>8.2%</a:t>
            </a:r>
            <a:r>
              <a:rPr lang="sl-SI" b="1" baseline="0" dirty="0" smtClean="0"/>
              <a:t>. </a:t>
            </a:r>
            <a:r>
              <a:rPr lang="sl-SI" b="0" baseline="0" dirty="0" smtClean="0"/>
              <a:t>Average for CIS is at </a:t>
            </a:r>
            <a:r>
              <a:rPr lang="sl-SI" b="1" baseline="0" dirty="0" smtClean="0"/>
              <a:t>6.6%</a:t>
            </a:r>
            <a:r>
              <a:rPr lang="sl-SI" b="0" baseline="0" dirty="0" smtClean="0"/>
              <a:t>.</a:t>
            </a:r>
            <a:endParaRPr lang="sl-SI" baseline="0" dirty="0" smtClean="0"/>
          </a:p>
          <a:p>
            <a:endParaRPr lang="en-US" dirty="0" smtClean="0"/>
          </a:p>
        </p:txBody>
      </p:sp>
      <p:sp>
        <p:nvSpPr>
          <p:cNvPr id="4" name="Slide Number Placeholder 3"/>
          <p:cNvSpPr>
            <a:spLocks noGrp="1"/>
          </p:cNvSpPr>
          <p:nvPr>
            <p:ph type="sldNum" sz="quarter" idx="10"/>
          </p:nvPr>
        </p:nvSpPr>
        <p:spPr/>
        <p:txBody>
          <a:bodyPr/>
          <a:lstStyle/>
          <a:p>
            <a:fld id="{5ABEA5C9-79DF-4EAB-B6EC-DD2CD99996A7}" type="slidenum">
              <a:rPr lang="en-GB" smtClean="0"/>
              <a:t>11</a:t>
            </a:fld>
            <a:endParaRPr lang="en-GB" dirty="0"/>
          </a:p>
        </p:txBody>
      </p:sp>
    </p:spTree>
    <p:extLst>
      <p:ext uri="{BB962C8B-B14F-4D97-AF65-F5344CB8AC3E}">
        <p14:creationId xmlns:p14="http://schemas.microsoft.com/office/powerpoint/2010/main" val="1479524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2015 National survey conducted by NCDC and CDC revealed that ~150 thousand people are infected with active HCV infection and need to be treated. The most prevalent genotype nationwide is genotype 1 (appx. 40%) followed by genotype 3 and 2.</a:t>
            </a:r>
            <a:endParaRPr lang="ka-GE" dirty="0"/>
          </a:p>
        </p:txBody>
      </p:sp>
      <p:sp>
        <p:nvSpPr>
          <p:cNvPr id="4" name="Slide Number Placeholder 3"/>
          <p:cNvSpPr>
            <a:spLocks noGrp="1"/>
          </p:cNvSpPr>
          <p:nvPr>
            <p:ph type="sldNum" sz="quarter" idx="10"/>
          </p:nvPr>
        </p:nvSpPr>
        <p:spPr/>
        <p:txBody>
          <a:bodyPr/>
          <a:lstStyle/>
          <a:p>
            <a:fld id="{26040ACB-3D6A-4C81-884E-7407748451C4}" type="slidenum">
              <a:rPr lang="ka-GE" smtClean="0"/>
              <a:t>12</a:t>
            </a:fld>
            <a:endParaRPr lang="ka-GE"/>
          </a:p>
        </p:txBody>
      </p:sp>
    </p:spTree>
    <p:extLst>
      <p:ext uri="{BB962C8B-B14F-4D97-AF65-F5344CB8AC3E}">
        <p14:creationId xmlns:p14="http://schemas.microsoft.com/office/powerpoint/2010/main" val="1897419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dirty="0" smtClean="0"/>
              <a:t>Regionalization of maternal and newborn health services – right patient, right place, right time equal access to high-quality of care for every mother and newborn along with other</a:t>
            </a:r>
            <a:r>
              <a:rPr lang="en-US" altLang="en-US" sz="2400" baseline="0" dirty="0" smtClean="0"/>
              <a:t> new programs  such as, universal newborn hearing screening, EMTCT of HIV/</a:t>
            </a:r>
            <a:r>
              <a:rPr lang="en-US" altLang="en-US" sz="2400" baseline="0" dirty="0" err="1" smtClean="0"/>
              <a:t>Syphils</a:t>
            </a:r>
            <a:r>
              <a:rPr lang="en-US" altLang="en-US" sz="2400" baseline="0" dirty="0" smtClean="0"/>
              <a:t>, Essential Nutrition Action Plan, </a:t>
            </a:r>
            <a:r>
              <a:rPr lang="en-US" altLang="en-US" sz="2400" baseline="0" dirty="0" err="1" smtClean="0"/>
              <a:t>etc</a:t>
            </a:r>
            <a:r>
              <a:rPr lang="en-US" altLang="en-US" sz="2400" baseline="0" dirty="0" smtClean="0"/>
              <a:t> are the major initiatives and programs implemented in MCH area since 2015.</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sz="2400"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baseline="0" dirty="0" smtClean="0"/>
              <a:t>The first comprehensive Maternal and Newborn and RH Strategy and Action Plan was developed and approved by the Cabinet in March 2017.</a:t>
            </a:r>
            <a:endParaRPr lang="en-US" altLang="en-US" sz="2400"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14</a:t>
            </a:fld>
            <a:endParaRPr lang="en-US"/>
          </a:p>
        </p:txBody>
      </p:sp>
    </p:spTree>
    <p:extLst>
      <p:ext uri="{BB962C8B-B14F-4D97-AF65-F5344CB8AC3E}">
        <p14:creationId xmlns:p14="http://schemas.microsoft.com/office/powerpoint/2010/main" val="4027436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15</a:t>
            </a:fld>
            <a:endParaRPr lang="en-US"/>
          </a:p>
        </p:txBody>
      </p:sp>
    </p:spTree>
    <p:extLst>
      <p:ext uri="{BB962C8B-B14F-4D97-AF65-F5344CB8AC3E}">
        <p14:creationId xmlns:p14="http://schemas.microsoft.com/office/powerpoint/2010/main" val="612023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16</a:t>
            </a:fld>
            <a:endParaRPr lang="en-US"/>
          </a:p>
        </p:txBody>
      </p:sp>
    </p:spTree>
    <p:extLst>
      <p:ext uri="{BB962C8B-B14F-4D97-AF65-F5344CB8AC3E}">
        <p14:creationId xmlns:p14="http://schemas.microsoft.com/office/powerpoint/2010/main" val="178039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main goal is to transform professional, technical and vocational education and training and to optimize the performance, quality and impact of HRH through evidence-informed policies, contributing to healthy lives and well-being, effective universal health coverage, and resilient and strengthened health systems at all levels.</a:t>
            </a:r>
          </a:p>
          <a:p>
            <a:endParaRPr lang="en-US" dirty="0" smtClean="0"/>
          </a:p>
          <a:p>
            <a:pPr marL="171450" indent="-171450">
              <a:buFont typeface="Arial" panose="020B0604020202020204" pitchFamily="34" charset="0"/>
              <a:buChar char="•"/>
            </a:pPr>
            <a:r>
              <a:rPr lang="en-US" dirty="0" smtClean="0"/>
              <a:t>Initiated analysis of the </a:t>
            </a:r>
            <a:r>
              <a:rPr lang="en-US" dirty="0" err="1" smtClean="0"/>
              <a:t>labour</a:t>
            </a:r>
            <a:r>
              <a:rPr lang="en-US" dirty="0" smtClean="0"/>
              <a:t> market in order to develop appropriate policies and strategies; however, developing tools and plans that quantify health workforce needs, demand and supply for projected future scenarios will be needed to address HR needs and planning.</a:t>
            </a:r>
          </a:p>
          <a:p>
            <a:endParaRPr lang="en-US" dirty="0" smtClean="0"/>
          </a:p>
          <a:p>
            <a:pPr marL="171450" indent="-171450">
              <a:buFont typeface="Arial" panose="020B0604020202020204" pitchFamily="34" charset="0"/>
              <a:buChar char="•"/>
            </a:pPr>
            <a:r>
              <a:rPr lang="en-US" dirty="0" smtClean="0"/>
              <a:t>strengthening HRH information systems and other mechanisms for the effective collection, reporting and analysis of reliable HRH data, such as national health workforce registries and national health workforce accounts</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17</a:t>
            </a:fld>
            <a:endParaRPr lang="en-US"/>
          </a:p>
        </p:txBody>
      </p:sp>
    </p:spTree>
    <p:extLst>
      <p:ext uri="{BB962C8B-B14F-4D97-AF65-F5344CB8AC3E}">
        <p14:creationId xmlns:p14="http://schemas.microsoft.com/office/powerpoint/2010/main" val="3662254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6125" indent="-287338">
              <a:defRPr>
                <a:solidFill>
                  <a:schemeClr val="tx1"/>
                </a:solidFill>
                <a:latin typeface="Arial" panose="020B0604020202020204" pitchFamily="34" charset="0"/>
                <a:ea typeface="MS PGothic" panose="020B0600070205080204" pitchFamily="34" charset="-128"/>
              </a:defRPr>
            </a:lvl2pPr>
            <a:lvl3pPr marL="1149350" indent="-228600">
              <a:defRPr>
                <a:solidFill>
                  <a:schemeClr val="tx1"/>
                </a:solidFill>
                <a:latin typeface="Arial" panose="020B0604020202020204" pitchFamily="34" charset="0"/>
                <a:ea typeface="MS PGothic" panose="020B0600070205080204" pitchFamily="34" charset="-128"/>
              </a:defRPr>
            </a:lvl3pPr>
            <a:lvl4pPr marL="1609725" indent="-228600">
              <a:defRPr>
                <a:solidFill>
                  <a:schemeClr val="tx1"/>
                </a:solidFill>
                <a:latin typeface="Arial" panose="020B0604020202020204" pitchFamily="34" charset="0"/>
                <a:ea typeface="MS PGothic" panose="020B0600070205080204" pitchFamily="34" charset="-128"/>
              </a:defRPr>
            </a:lvl4pPr>
            <a:lvl5pPr marL="2068513" indent="-228600">
              <a:defRPr>
                <a:solidFill>
                  <a:schemeClr val="tx1"/>
                </a:solidFill>
                <a:latin typeface="Arial" panose="020B0604020202020204" pitchFamily="34" charset="0"/>
                <a:ea typeface="MS PGothic" panose="020B0600070205080204" pitchFamily="34" charset="-128"/>
              </a:defRPr>
            </a:lvl5pPr>
            <a:lvl6pPr marL="2525713"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82913"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40113"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7313"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1D732DC-9664-4303-BF3A-F968921D5E8A}" type="slidenum">
              <a:rPr lang="ru-RU" altLang="ka-GE" smtClean="0"/>
              <a:pPr/>
              <a:t>19</a:t>
            </a:fld>
            <a:endParaRPr lang="ru-RU" altLang="ka-GE"/>
          </a:p>
        </p:txBody>
      </p:sp>
      <p:sp>
        <p:nvSpPr>
          <p:cNvPr id="13315" name="Slide Image Placeholder 1"/>
          <p:cNvSpPr>
            <a:spLocks noGrp="1" noRot="1" noChangeAspect="1" noTextEdit="1"/>
          </p:cNvSpPr>
          <p:nvPr>
            <p:ph type="sldImg"/>
          </p:nvPr>
        </p:nvSpPr>
        <p:spPr>
          <a:ln/>
        </p:spPr>
      </p:sp>
      <p:sp>
        <p:nvSpPr>
          <p:cNvPr id="28676"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endParaRPr lang="ka-GE">
              <a:latin typeface="Arial" charset="0"/>
              <a:ea typeface="ＭＳ Ｐゴシック" charset="0"/>
              <a:cs typeface="Arial" charset="0"/>
            </a:endParaRPr>
          </a:p>
        </p:txBody>
      </p:sp>
      <p:sp>
        <p:nvSpPr>
          <p:cNvPr id="13317" name="Slide Number Placeholder 3"/>
          <p:cNvSpPr txBox="1">
            <a:spLocks noGrp="1"/>
          </p:cNvSpPr>
          <p:nvPr/>
        </p:nvSpPr>
        <p:spPr bwMode="auto">
          <a:xfrm>
            <a:off x="3940250" y="8689939"/>
            <a:ext cx="3014364" cy="45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89" tIns="45994" rIns="91989" bIns="45994"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3FA704C0-AC5A-4A57-95F9-7BB83B4CC165}" type="slidenum">
              <a:rPr lang="en-US" altLang="ka-GE" sz="1200"/>
              <a:pPr algn="r" eaLnBrk="1" hangingPunct="1"/>
              <a:t>19</a:t>
            </a:fld>
            <a:endParaRPr lang="en-US" altLang="ka-GE" sz="1200"/>
          </a:p>
        </p:txBody>
      </p:sp>
    </p:spTree>
    <p:extLst>
      <p:ext uri="{BB962C8B-B14F-4D97-AF65-F5344CB8AC3E}">
        <p14:creationId xmlns:p14="http://schemas.microsoft.com/office/powerpoint/2010/main" val="3459113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High OOP Payments are a Risk Factor for Impoverishment</a:t>
            </a:r>
            <a:r>
              <a:rPr lang="en-US" sz="1200" b="0" baseline="0" dirty="0" smtClean="0">
                <a:latin typeface="+mn-lt"/>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solidFill>
                  <a:srgbClr val="FF0000"/>
                </a:solidFill>
                <a:latin typeface="+mn-lt"/>
              </a:rPr>
              <a:t>Population ageing + weak management of NCDs + inefficient service delivery structure </a:t>
            </a:r>
            <a:r>
              <a:rPr lang="en-US" sz="1200" b="0" dirty="0" smtClean="0">
                <a:solidFill>
                  <a:srgbClr val="FF0000"/>
                </a:solidFill>
                <a:latin typeface="+mn-lt"/>
                <a:sym typeface="Wingdings" panose="05000000000000000000" pitchFamily="2" charset="2"/>
              </a:rPr>
              <a:t> are</a:t>
            </a:r>
            <a:r>
              <a:rPr lang="en-US" sz="1200" b="0" baseline="0" dirty="0" smtClean="0">
                <a:solidFill>
                  <a:srgbClr val="FF0000"/>
                </a:solidFill>
                <a:latin typeface="+mn-lt"/>
                <a:sym typeface="Wingdings" panose="05000000000000000000" pitchFamily="2" charset="2"/>
              </a:rPr>
              <a:t> the </a:t>
            </a:r>
            <a:r>
              <a:rPr lang="en-US" sz="1200" b="0" dirty="0" smtClean="0">
                <a:solidFill>
                  <a:srgbClr val="FF0000"/>
                </a:solidFill>
                <a:latin typeface="+mn-lt"/>
                <a:sym typeface="Wingdings" panose="05000000000000000000" pitchFamily="2" charset="2"/>
              </a:rPr>
              <a:t>mix of cost drivers</a:t>
            </a:r>
          </a:p>
          <a:p>
            <a:pPr marL="171450" indent="-171450">
              <a:buFont typeface="Arial" panose="020B0604020202020204" pitchFamily="34" charset="0"/>
              <a:buChar char="•"/>
            </a:pPr>
            <a:r>
              <a:rPr lang="en-US" sz="1200" b="0" dirty="0" smtClean="0">
                <a:latin typeface="+mn-lt"/>
              </a:rPr>
              <a:t>40% of total health spending on pharmaceuticals</a:t>
            </a:r>
            <a:r>
              <a:rPr lang="en-US" sz="1200" b="0" baseline="0" dirty="0" smtClean="0">
                <a:latin typeface="+mn-lt"/>
              </a:rPr>
              <a:t> and m</a:t>
            </a:r>
            <a:r>
              <a:rPr lang="en-US" sz="1200" b="0" dirty="0" smtClean="0">
                <a:latin typeface="+mn-lt"/>
              </a:rPr>
              <a:t>ost of this is paid for out-of-pocket</a:t>
            </a:r>
            <a:endParaRPr lang="en-US" sz="1200" b="0" dirty="0" smtClean="0">
              <a:latin typeface="+mn-lt"/>
              <a:sym typeface="Wingdings" panose="05000000000000000000" pitchFamily="2" charset="2"/>
            </a:endParaRPr>
          </a:p>
          <a:p>
            <a:pPr marL="171450" indent="-171450">
              <a:buFont typeface="Arial" panose="020B0604020202020204" pitchFamily="34" charset="0"/>
              <a:buChar char="•"/>
            </a:pPr>
            <a:r>
              <a:rPr lang="en-US" sz="1200" b="0" dirty="0" smtClean="0">
                <a:latin typeface="+mn-lt"/>
              </a:rPr>
              <a:t>We</a:t>
            </a:r>
            <a:r>
              <a:rPr lang="en-US" sz="1200" b="0" baseline="0" dirty="0" smtClean="0">
                <a:latin typeface="+mn-lt"/>
              </a:rPr>
              <a:t> are not just looking at </a:t>
            </a:r>
            <a:r>
              <a:rPr lang="en-US" sz="1200" b="0" dirty="0" smtClean="0">
                <a:latin typeface="+mn-lt"/>
              </a:rPr>
              <a:t>finding additional resources but also trying</a:t>
            </a:r>
            <a:r>
              <a:rPr lang="en-US" sz="1200" b="0" baseline="0" dirty="0" smtClean="0">
                <a:latin typeface="+mn-lt"/>
              </a:rPr>
              <a:t> to </a:t>
            </a:r>
            <a:r>
              <a:rPr lang="en-US" sz="1200" b="0" dirty="0" smtClean="0">
                <a:latin typeface="+mn-lt"/>
              </a:rPr>
              <a:t> understand constraints,</a:t>
            </a:r>
            <a:r>
              <a:rPr lang="en-US" sz="1200" b="0" baseline="0" dirty="0" smtClean="0">
                <a:latin typeface="+mn-lt"/>
              </a:rPr>
              <a:t> and employ e</a:t>
            </a:r>
            <a:r>
              <a:rPr lang="en-US" sz="1200" b="0" dirty="0" smtClean="0">
                <a:latin typeface="+mn-lt"/>
              </a:rPr>
              <a:t>fficiency savings: get better value for money from existing resources.</a:t>
            </a:r>
            <a:r>
              <a:rPr lang="en-US" sz="1200" b="0" baseline="0" dirty="0" smtClean="0">
                <a:latin typeface="+mn-lt"/>
              </a:rPr>
              <a:t> </a:t>
            </a:r>
          </a:p>
          <a:p>
            <a:pPr marL="171450" indent="-171450">
              <a:buFont typeface="Arial" panose="020B0604020202020204" pitchFamily="34" charset="0"/>
              <a:buChar char="•"/>
            </a:pPr>
            <a:r>
              <a:rPr lang="en-US" sz="1200" b="0" dirty="0" smtClean="0">
                <a:latin typeface="+mn-lt"/>
              </a:rPr>
              <a:t>SSA is a single purchaser and needs to fully exploit its purchasing power. Need to move away from passive purchasing: selective contracting,</a:t>
            </a:r>
            <a:r>
              <a:rPr lang="en-US" sz="1200" b="0" baseline="0" dirty="0" smtClean="0">
                <a:latin typeface="+mn-lt"/>
              </a:rPr>
              <a:t> </a:t>
            </a:r>
            <a:r>
              <a:rPr lang="en-US" sz="1200" b="0" dirty="0" smtClean="0">
                <a:latin typeface="+mn-lt"/>
              </a:rPr>
              <a:t>performance monitoring,</a:t>
            </a:r>
            <a:r>
              <a:rPr lang="en-US" sz="1200" b="0" baseline="0" dirty="0" smtClean="0">
                <a:latin typeface="+mn-lt"/>
              </a:rPr>
              <a:t> </a:t>
            </a:r>
            <a:r>
              <a:rPr lang="en-US" sz="1200" b="0" dirty="0" smtClean="0">
                <a:latin typeface="+mn-lt"/>
              </a:rPr>
              <a:t>make better use of information and health information systems broadly</a:t>
            </a:r>
          </a:p>
          <a:p>
            <a:pPr marL="171450" indent="-171450">
              <a:buFont typeface="Arial" panose="020B0604020202020204" pitchFamily="34" charset="0"/>
              <a:buChar char="•"/>
            </a:pPr>
            <a:r>
              <a:rPr lang="en-GB" sz="1200" b="0" dirty="0" smtClean="0">
                <a:solidFill>
                  <a:srgbClr val="002060"/>
                </a:solidFill>
                <a:latin typeface="+mn-lt"/>
                <a:cs typeface="Arial" panose="020B0604020202020204" pitchFamily="34" charset="0"/>
              </a:rPr>
              <a:t>Extend coverage of </a:t>
            </a:r>
            <a:r>
              <a:rPr lang="en-GB" sz="1200" b="0" dirty="0" smtClean="0">
                <a:solidFill>
                  <a:srgbClr val="C00000"/>
                </a:solidFill>
                <a:latin typeface="+mn-lt"/>
                <a:cs typeface="Arial" panose="020B0604020202020204" pitchFamily="34" charset="0"/>
              </a:rPr>
              <a:t>cost-effective outpatient medicines </a:t>
            </a:r>
            <a:r>
              <a:rPr lang="en-GB" sz="1200" b="0" dirty="0" smtClean="0">
                <a:solidFill>
                  <a:srgbClr val="002060"/>
                </a:solidFill>
                <a:latin typeface="+mn-lt"/>
                <a:cs typeface="Arial" panose="020B0604020202020204" pitchFamily="34" charset="0"/>
              </a:rPr>
              <a:t>for better health, wealth and value</a:t>
            </a:r>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ym typeface="Wingdings" panose="05000000000000000000"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FF0000"/>
              </a:solidFill>
              <a:sym typeface="Wingdings" panose="05000000000000000000" pitchFamily="2" charset="2"/>
            </a:endParaRPr>
          </a:p>
          <a:p>
            <a:pPr marL="0" indent="0">
              <a:buFontTx/>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20</a:t>
            </a:fld>
            <a:endParaRPr lang="en-US"/>
          </a:p>
        </p:txBody>
      </p:sp>
    </p:spTree>
    <p:extLst>
      <p:ext uri="{BB962C8B-B14F-4D97-AF65-F5344CB8AC3E}">
        <p14:creationId xmlns:p14="http://schemas.microsoft.com/office/powerpoint/2010/main" val="3767809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6138" cy="34925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Georgia</a:t>
            </a:r>
            <a:r>
              <a:rPr lang="en-US" baseline="0" dirty="0" smtClean="0"/>
              <a:t> went through turbulent past </a:t>
            </a:r>
            <a:r>
              <a:rPr lang="en-US" dirty="0" smtClean="0"/>
              <a:t>25 years that are characterized by collapse, stabilization, acceleration, crisis and rebound… During these 25 years the</a:t>
            </a:r>
            <a:r>
              <a:rPr lang="en-US" baseline="0" dirty="0" smtClean="0"/>
              <a:t> country </a:t>
            </a:r>
            <a:r>
              <a:rPr lang="en-US" dirty="0" smtClean="0"/>
              <a:t>went</a:t>
            </a:r>
            <a:r>
              <a:rPr lang="en-US" baseline="0" dirty="0" smtClean="0"/>
              <a:t> through two wars - c</a:t>
            </a:r>
            <a:r>
              <a:rPr lang="en-US" dirty="0" smtClean="0"/>
              <a:t>ivil war,</a:t>
            </a:r>
            <a:r>
              <a:rPr lang="en-US" baseline="0" dirty="0" smtClean="0"/>
              <a:t> conflicts in in Abkhazia and South Ossetia resulting in a large number of internally displaced persons, and in 2008 war between Georgia and Russia. </a:t>
            </a:r>
          </a:p>
          <a:p>
            <a:pPr marL="171450" indent="-171450">
              <a:buFont typeface="Arial" panose="020B0604020202020204" pitchFamily="34" charset="0"/>
              <a:buChar char="•"/>
            </a:pPr>
            <a:r>
              <a:rPr lang="en-US" dirty="0" smtClean="0"/>
              <a:t>important landmarks:</a:t>
            </a:r>
            <a:r>
              <a:rPr lang="en-US" baseline="0" dirty="0" smtClean="0"/>
              <a:t> i</a:t>
            </a:r>
            <a:r>
              <a:rPr lang="en-US" dirty="0" smtClean="0"/>
              <a:t>n 2012: Peaceful transfer of power (Georgia Dream Party),</a:t>
            </a:r>
            <a:r>
              <a:rPr lang="en-US" baseline="0" dirty="0" smtClean="0"/>
              <a:t> signing of the </a:t>
            </a:r>
            <a:r>
              <a:rPr lang="en-US" dirty="0" smtClean="0"/>
              <a:t>Association Agreement with the EU in 2014 and</a:t>
            </a:r>
            <a:r>
              <a:rPr lang="en-US" baseline="0" dirty="0" smtClean="0"/>
              <a:t> in </a:t>
            </a:r>
            <a:r>
              <a:rPr lang="en-US" dirty="0" smtClean="0"/>
              <a:t>2017,</a:t>
            </a:r>
            <a:r>
              <a:rPr lang="en-US" baseline="0" dirty="0" smtClean="0"/>
              <a:t> v</a:t>
            </a:r>
            <a:r>
              <a:rPr lang="en-US" dirty="0" smtClean="0"/>
              <a:t>isa free travel to the EU.</a:t>
            </a:r>
          </a:p>
          <a:p>
            <a:endParaRPr lang="en-US" dirty="0" smtClean="0"/>
          </a:p>
          <a:p>
            <a:pPr marL="171450" indent="-171450">
              <a:buFont typeface="Arial" panose="020B0604020202020204" pitchFamily="34" charset="0"/>
              <a:buChar char="•"/>
            </a:pPr>
            <a:r>
              <a:rPr lang="en-US" dirty="0" smtClean="0"/>
              <a:t>During these</a:t>
            </a:r>
            <a:r>
              <a:rPr lang="en-US" baseline="0" dirty="0" smtClean="0"/>
              <a:t> years Georgia’s health care system has undergone several reforms, in late 1990s moving strongly away from </a:t>
            </a:r>
            <a:r>
              <a:rPr lang="en-US" baseline="0" dirty="0" err="1" smtClean="0"/>
              <a:t>Semashko</a:t>
            </a:r>
            <a:r>
              <a:rPr lang="en-US" baseline="0" dirty="0" smtClean="0"/>
              <a:t> model and decentralization of the health care system, extensive privatization introduced by the reforms in 2007-2012  which were also characterized by deregulation and trust in market mechanisms. At that time most government spending on health was channeled through private health insurance. Following the extensive privatization, most providers are independent of government in terms of ownership and management.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A7747CFE-4623-40BD-9CB6-CF10C0BDBC14}" type="slidenum">
              <a:rPr lang="en-US" smtClean="0"/>
              <a:t>2</a:t>
            </a:fld>
            <a:endParaRPr lang="en-US" dirty="0"/>
          </a:p>
        </p:txBody>
      </p:sp>
    </p:spTree>
    <p:extLst>
      <p:ext uri="{BB962C8B-B14F-4D97-AF65-F5344CB8AC3E}">
        <p14:creationId xmlns:p14="http://schemas.microsoft.com/office/powerpoint/2010/main" val="995005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n-US" b="0" dirty="0" smtClean="0">
                <a:latin typeface="Tw Cen MT" panose="020B0602020104020603" pitchFamily="34" charset="0"/>
              </a:rPr>
              <a:t>The population of Georgia has declined</a:t>
            </a:r>
            <a:r>
              <a:rPr lang="en-US" b="0" baseline="0" dirty="0" smtClean="0">
                <a:latin typeface="Tw Cen MT" panose="020B0602020104020603" pitchFamily="34" charset="0"/>
              </a:rPr>
              <a:t> during the last 25 years, largely due to the outmigration and according to the census conducted </a:t>
            </a:r>
            <a:r>
              <a:rPr lang="en-US" b="0" baseline="0" smtClean="0">
                <a:latin typeface="Tw Cen MT" panose="020B0602020104020603" pitchFamily="34" charset="0"/>
              </a:rPr>
              <a:t>in 2014, </a:t>
            </a:r>
            <a:r>
              <a:rPr lang="en-US" b="0" baseline="0" dirty="0" smtClean="0">
                <a:latin typeface="Tw Cen MT" panose="020B0602020104020603" pitchFamily="34" charset="0"/>
              </a:rPr>
              <a:t>it is 3,7 </a:t>
            </a:r>
            <a:r>
              <a:rPr lang="en-US" b="0" baseline="0" dirty="0" err="1" smtClean="0">
                <a:latin typeface="Tw Cen MT" panose="020B0602020104020603" pitchFamily="34" charset="0"/>
              </a:rPr>
              <a:t>mln</a:t>
            </a:r>
            <a:r>
              <a:rPr lang="en-US" b="0" baseline="0" dirty="0" smtClean="0">
                <a:latin typeface="Tw Cen MT" panose="020B0602020104020603" pitchFamily="34" charset="0"/>
              </a:rPr>
              <a:t>. </a:t>
            </a:r>
          </a:p>
          <a:p>
            <a:pPr marL="171450" indent="-171450">
              <a:lnSpc>
                <a:spcPct val="100000"/>
              </a:lnSpc>
              <a:buFont typeface="Arial" panose="020B0604020202020204" pitchFamily="34" charset="0"/>
              <a:buChar char="•"/>
            </a:pPr>
            <a:r>
              <a:rPr lang="en-US" b="0" dirty="0" smtClean="0">
                <a:latin typeface="Tw Cen MT" panose="020B0602020104020603" pitchFamily="34" charset="0"/>
              </a:rPr>
              <a:t>Georgia has made a good progress in improving health outcomes. </a:t>
            </a:r>
            <a:r>
              <a:rPr lang="en-US" sz="1200" b="0" kern="0" dirty="0" smtClean="0">
                <a:solidFill>
                  <a:schemeClr val="tx1"/>
                </a:solidFill>
                <a:latin typeface="+mn-lt"/>
                <a:ea typeface="+mn-ea"/>
                <a:cs typeface="+mn-cs"/>
              </a:rPr>
              <a:t>Life expectancy has increased by about 4</a:t>
            </a:r>
            <a:r>
              <a:rPr lang="en-US" sz="1200" b="0" kern="0" baseline="0" dirty="0" smtClean="0">
                <a:solidFill>
                  <a:schemeClr val="tx1"/>
                </a:solidFill>
                <a:latin typeface="+mn-lt"/>
                <a:ea typeface="+mn-ea"/>
                <a:cs typeface="+mn-cs"/>
              </a:rPr>
              <a:t> </a:t>
            </a:r>
            <a:r>
              <a:rPr lang="en-US" sz="1200" b="0" kern="0" dirty="0" smtClean="0">
                <a:solidFill>
                  <a:schemeClr val="tx1"/>
                </a:solidFill>
                <a:latin typeface="+mn-lt"/>
                <a:ea typeface="+mn-ea"/>
                <a:cs typeface="+mn-cs"/>
              </a:rPr>
              <a:t>years over the few</a:t>
            </a:r>
            <a:r>
              <a:rPr lang="en-US" sz="1200" b="0" kern="0" baseline="0" dirty="0" smtClean="0">
                <a:solidFill>
                  <a:schemeClr val="tx1"/>
                </a:solidFill>
                <a:latin typeface="+mn-lt"/>
                <a:ea typeface="+mn-ea"/>
                <a:cs typeface="+mn-cs"/>
              </a:rPr>
              <a:t> decades and currently is at 72.7 years.</a:t>
            </a:r>
            <a:endParaRPr lang="en-US" sz="1200" b="0" kern="0" dirty="0" smtClean="0">
              <a:solidFill>
                <a:schemeClr val="tx1"/>
              </a:solidFill>
              <a:latin typeface="+mn-lt"/>
              <a:ea typeface="+mn-ea"/>
              <a:cs typeface="+mn-cs"/>
            </a:endParaRP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Significant declines in under-five mortality and infant mortality</a:t>
            </a: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On-track for MCH-related MDGs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3</a:t>
            </a:fld>
            <a:endParaRPr lang="en-US"/>
          </a:p>
        </p:txBody>
      </p:sp>
    </p:spTree>
    <p:extLst>
      <p:ext uri="{BB962C8B-B14F-4D97-AF65-F5344CB8AC3E}">
        <p14:creationId xmlns:p14="http://schemas.microsoft.com/office/powerpoint/2010/main" val="329646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F4682-2967-4308-8320-C0028E82A1A7}" type="slidenum">
              <a:rPr lang="en-US" smtClean="0"/>
              <a:t>4</a:t>
            </a:fld>
            <a:endParaRPr lang="en-US"/>
          </a:p>
        </p:txBody>
      </p:sp>
    </p:spTree>
    <p:extLst>
      <p:ext uri="{BB962C8B-B14F-4D97-AF65-F5344CB8AC3E}">
        <p14:creationId xmlns:p14="http://schemas.microsoft.com/office/powerpoint/2010/main" val="329575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F4682-2967-4308-8320-C0028E82A1A7}" type="slidenum">
              <a:rPr lang="en-US" smtClean="0"/>
              <a:t>5</a:t>
            </a:fld>
            <a:endParaRPr lang="en-US"/>
          </a:p>
        </p:txBody>
      </p:sp>
    </p:spTree>
    <p:extLst>
      <p:ext uri="{BB962C8B-B14F-4D97-AF65-F5344CB8AC3E}">
        <p14:creationId xmlns:p14="http://schemas.microsoft.com/office/powerpoint/2010/main" val="45595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Georgia</a:t>
            </a:r>
            <a:r>
              <a:rPr lang="en-US" baseline="0" dirty="0" smtClean="0"/>
              <a:t>, as many countries in the WHO European Region is facing a similar demographic challenges – ageing population and a declining birth rates.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6</a:t>
            </a:fld>
            <a:endParaRPr lang="en-US"/>
          </a:p>
        </p:txBody>
      </p:sp>
    </p:spTree>
    <p:extLst>
      <p:ext uri="{BB962C8B-B14F-4D97-AF65-F5344CB8AC3E}">
        <p14:creationId xmlns:p14="http://schemas.microsoft.com/office/powerpoint/2010/main" val="304244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lnSpc>
                <a:spcPct val="150000"/>
              </a:lnSpc>
              <a:buFont typeface="Arial" panose="020B0604020202020204" pitchFamily="34" charset="0"/>
              <a:buChar char="•"/>
              <a:defRPr/>
            </a:pPr>
            <a:r>
              <a:rPr lang="en-US" sz="1200" dirty="0" smtClean="0">
                <a:solidFill>
                  <a:srgbClr val="000000"/>
                </a:solidFill>
                <a:latin typeface="Arial"/>
              </a:rPr>
              <a:t>If we look at the diseases</a:t>
            </a:r>
            <a:r>
              <a:rPr lang="en-US" sz="1200" baseline="0" dirty="0" smtClean="0">
                <a:solidFill>
                  <a:srgbClr val="000000"/>
                </a:solidFill>
                <a:latin typeface="Arial"/>
              </a:rPr>
              <a:t> burden, non-communicable diseases are the primary driver of overall diseases burden and it has been for a long time. The major causes of death in Georgia are related to non-communicable diseases, including cardiovascular diseases, cancer, diabetes and respiratory diseases, which together with injures make 94% of deaths. </a:t>
            </a:r>
          </a:p>
          <a:p>
            <a:pPr>
              <a:lnSpc>
                <a:spcPct val="150000"/>
              </a:lnSpc>
              <a:defRPr/>
            </a:pPr>
            <a:endParaRPr lang="en-US" sz="1200" baseline="0" dirty="0" smtClean="0">
              <a:solidFill>
                <a:srgbClr val="000000"/>
              </a:solidFill>
              <a:latin typeface="Arial"/>
            </a:endParaRPr>
          </a:p>
          <a:p>
            <a:pPr marL="171450" indent="-171450">
              <a:lnSpc>
                <a:spcPct val="150000"/>
              </a:lnSpc>
              <a:buFont typeface="Arial" panose="020B0604020202020204" pitchFamily="34" charset="0"/>
              <a:buChar char="•"/>
              <a:defRPr/>
            </a:pPr>
            <a:r>
              <a:rPr lang="en-US" sz="1200" baseline="0" dirty="0" smtClean="0">
                <a:solidFill>
                  <a:srgbClr val="000000"/>
                </a:solidFill>
                <a:latin typeface="Arial"/>
              </a:rPr>
              <a:t>The large share of premature deaths from NCDs are influenced by the health-related behaviors and risk-factors. STEPs survey results, population-based survey, which was conducted in Georgia second time to evaluate the trends in health related behaviors and risk-factors showed low physical activity, unhealthy diets, smoking and heavy alcohol consumption among the population.</a:t>
            </a:r>
          </a:p>
          <a:p>
            <a:pPr>
              <a:lnSpc>
                <a:spcPct val="150000"/>
              </a:lnSpc>
              <a:defRPr/>
            </a:pPr>
            <a:endParaRPr lang="en-US" sz="1200" baseline="0" dirty="0" smtClean="0">
              <a:solidFill>
                <a:srgbClr val="000000"/>
              </a:solidFill>
              <a:latin typeface="Arial"/>
            </a:endParaRPr>
          </a:p>
          <a:p>
            <a:pPr marL="171450" indent="-171450">
              <a:lnSpc>
                <a:spcPct val="150000"/>
              </a:lnSpc>
              <a:buFont typeface="Arial" panose="020B0604020202020204" pitchFamily="34" charset="0"/>
              <a:buChar char="•"/>
              <a:defRPr/>
            </a:pPr>
            <a:r>
              <a:rPr lang="en-US" sz="1200" b="0" dirty="0" smtClean="0">
                <a:solidFill>
                  <a:srgbClr val="000000"/>
                </a:solidFill>
                <a:latin typeface="Arial"/>
              </a:rPr>
              <a:t>An</a:t>
            </a:r>
            <a:r>
              <a:rPr lang="en-US" sz="1200" b="0" baseline="0" dirty="0" smtClean="0">
                <a:solidFill>
                  <a:srgbClr val="000000"/>
                </a:solidFill>
                <a:latin typeface="Arial"/>
              </a:rPr>
              <a:t> important breakthrough in this direction is an adoption of tobacco control law in May 2017, the law that is fully aligned with the WHO Framework Convention on Tobacco Control and is one of the strongest tobacco control laws in the European region. Large –scale </a:t>
            </a:r>
            <a:r>
              <a:rPr lang="en-US" sz="1200" b="0" baseline="0" dirty="0" err="1" smtClean="0">
                <a:solidFill>
                  <a:srgbClr val="000000"/>
                </a:solidFill>
                <a:latin typeface="Arial"/>
              </a:rPr>
              <a:t>antitobacco</a:t>
            </a:r>
            <a:r>
              <a:rPr lang="en-US" sz="1200" b="0" baseline="0" dirty="0" smtClean="0">
                <a:solidFill>
                  <a:srgbClr val="000000"/>
                </a:solidFill>
                <a:latin typeface="Arial"/>
              </a:rPr>
              <a:t> campaign and health promotion national </a:t>
            </a:r>
            <a:r>
              <a:rPr lang="en-US" sz="1200" b="0" baseline="0" dirty="0" err="1" smtClean="0">
                <a:solidFill>
                  <a:srgbClr val="000000"/>
                </a:solidFill>
                <a:latin typeface="Arial"/>
              </a:rPr>
              <a:t>programme</a:t>
            </a:r>
            <a:r>
              <a:rPr lang="en-US" sz="1200" b="0" baseline="0" dirty="0" smtClean="0">
                <a:solidFill>
                  <a:srgbClr val="000000"/>
                </a:solidFill>
                <a:latin typeface="Arial"/>
              </a:rPr>
              <a:t> with a strong tobacco control component will be implemented to strengthen tobacco control measures.</a:t>
            </a:r>
            <a:endParaRPr lang="en-US" sz="1200" b="0" dirty="0" smtClean="0">
              <a:solidFill>
                <a:srgbClr val="000000"/>
              </a:solidFill>
              <a:latin typeface="Arial"/>
            </a:endParaRPr>
          </a:p>
          <a:p>
            <a:endParaRPr lang="en-US" dirty="0" smtClean="0"/>
          </a:p>
          <a:p>
            <a:pPr marL="171450" indent="-171450">
              <a:lnSpc>
                <a:spcPct val="150000"/>
              </a:lnSpc>
              <a:buFont typeface="Arial" panose="020B0604020202020204" pitchFamily="34" charset="0"/>
              <a:buChar char="•"/>
              <a:defRPr/>
            </a:pPr>
            <a:r>
              <a:rPr lang="en-US" sz="1200" dirty="0" smtClean="0">
                <a:solidFill>
                  <a:srgbClr val="000000"/>
                </a:solidFill>
                <a:latin typeface="Arial"/>
              </a:rPr>
              <a:t>T</a:t>
            </a:r>
            <a:r>
              <a:rPr lang="en-US" sz="1200" b="0" dirty="0" smtClean="0">
                <a:solidFill>
                  <a:srgbClr val="000000"/>
                </a:solidFill>
                <a:latin typeface="Arial"/>
              </a:rPr>
              <a:t>he primary concern of Georgia’s health system’s is</a:t>
            </a:r>
            <a:r>
              <a:rPr lang="en-US" sz="1200" b="0" baseline="0" dirty="0" smtClean="0">
                <a:solidFill>
                  <a:srgbClr val="000000"/>
                </a:solidFill>
                <a:latin typeface="Arial"/>
              </a:rPr>
              <a:t> the</a:t>
            </a:r>
            <a:r>
              <a:rPr lang="en-US" sz="1200" b="0" dirty="0" smtClean="0">
                <a:solidFill>
                  <a:srgbClr val="000000"/>
                </a:solidFill>
                <a:latin typeface="Arial"/>
              </a:rPr>
              <a:t> alleviation</a:t>
            </a:r>
            <a:r>
              <a:rPr lang="en-US" sz="1200" b="0" baseline="0" dirty="0" smtClean="0">
                <a:solidFill>
                  <a:srgbClr val="000000"/>
                </a:solidFill>
                <a:latin typeface="Arial"/>
              </a:rPr>
              <a:t> of</a:t>
            </a:r>
            <a:r>
              <a:rPr lang="en-US" sz="1200" b="0" dirty="0" smtClean="0">
                <a:solidFill>
                  <a:srgbClr val="000000"/>
                </a:solidFill>
                <a:latin typeface="Arial"/>
              </a:rPr>
              <a:t> the burden of NCDs</a:t>
            </a:r>
            <a:r>
              <a:rPr lang="en-US" sz="1200" b="0" baseline="0" dirty="0" smtClean="0">
                <a:solidFill>
                  <a:srgbClr val="000000"/>
                </a:solidFill>
                <a:latin typeface="Arial"/>
              </a:rPr>
              <a:t> and strengthening NCD control activities, including better management of chronic diseases at the primary health care level, improving health promotion and preventive measures is a priority.</a:t>
            </a:r>
            <a:endParaRPr lang="en-US" dirty="0"/>
          </a:p>
        </p:txBody>
      </p:sp>
      <p:sp>
        <p:nvSpPr>
          <p:cNvPr id="4" name="Slide Number Placeholder 3"/>
          <p:cNvSpPr>
            <a:spLocks noGrp="1"/>
          </p:cNvSpPr>
          <p:nvPr>
            <p:ph type="sldNum" sz="quarter" idx="10"/>
          </p:nvPr>
        </p:nvSpPr>
        <p:spPr/>
        <p:txBody>
          <a:bodyPr/>
          <a:lstStyle/>
          <a:p>
            <a:fld id="{A8EAD108-9870-4C2A-A7CB-E56A06B87235}" type="slidenum">
              <a:rPr lang="en-US" altLang="en-US" smtClean="0">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3991430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The infant mortality</a:t>
            </a:r>
            <a:r>
              <a:rPr lang="en-US" sz="1200" b="0" baseline="0" dirty="0" smtClean="0">
                <a:latin typeface="+mn-lt"/>
              </a:rPr>
              <a:t> rate and under five mortality rates have declined during the past several years, however, it is still higher than the Region’s average. </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smtClean="0">
                <a:latin typeface="+mn-lt"/>
              </a:rPr>
              <a:t>Maternal mortality has significantly fluctuated during the last decade. In 2016 we have seen a steep decline. Reproductive age mortality studies conducted to evaluate maternal mortality and completeness of the registration system revealed significant improvements in the deaths registration of women of reproductive age, determined at 98%.</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0" marR="0" indent="0" algn="l" defTabSz="915963" rtl="0" eaLnBrk="0" fontAlgn="base" latinLnBrk="0" hangingPunct="0">
              <a:lnSpc>
                <a:spcPct val="100000"/>
              </a:lnSpc>
              <a:spcBef>
                <a:spcPct val="30000"/>
              </a:spcBef>
              <a:spcAft>
                <a:spcPct val="0"/>
              </a:spcAft>
              <a:buClrTx/>
              <a:buSzTx/>
              <a:buFontTx/>
              <a:buNone/>
              <a:tabLst/>
              <a:defRPr/>
            </a:pPr>
            <a:r>
              <a:rPr lang="en-US" sz="1200" b="0" baseline="0" dirty="0" smtClean="0">
                <a:latin typeface="+mn-lt"/>
              </a:rPr>
              <a:t> </a:t>
            </a:r>
            <a:r>
              <a:rPr lang="en-US" sz="1200" b="0" dirty="0" smtClean="0">
                <a:latin typeface="+mn-lt"/>
              </a:rPr>
              <a:t> </a:t>
            </a: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8</a:t>
            </a:fld>
            <a:endParaRPr lang="en-GB" dirty="0"/>
          </a:p>
        </p:txBody>
      </p:sp>
    </p:spTree>
    <p:extLst>
      <p:ext uri="{BB962C8B-B14F-4D97-AF65-F5344CB8AC3E}">
        <p14:creationId xmlns:p14="http://schemas.microsoft.com/office/powerpoint/2010/main" val="53580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The infant mortality</a:t>
            </a:r>
            <a:r>
              <a:rPr lang="en-US" sz="1200" b="0" baseline="0" dirty="0" smtClean="0">
                <a:latin typeface="+mn-lt"/>
              </a:rPr>
              <a:t> rate and under five mortality rates have declined during the past several years, however, it is still higher than the Region’s average. </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smtClean="0">
                <a:latin typeface="+mn-lt"/>
              </a:rPr>
              <a:t>Maternal mortality has significantly fluctuated during the last decade. In 2016 we have seen a steep decline. Reproductive age mortality studies conducted to evaluate maternal mortality and completeness of the registration system revealed significant improvements in the deaths registration of women of reproductive age, determined at 98%.</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0" marR="0" indent="0" algn="l" defTabSz="915963" rtl="0" eaLnBrk="0" fontAlgn="base" latinLnBrk="0" hangingPunct="0">
              <a:lnSpc>
                <a:spcPct val="100000"/>
              </a:lnSpc>
              <a:spcBef>
                <a:spcPct val="30000"/>
              </a:spcBef>
              <a:spcAft>
                <a:spcPct val="0"/>
              </a:spcAft>
              <a:buClrTx/>
              <a:buSzTx/>
              <a:buFontTx/>
              <a:buNone/>
              <a:tabLst/>
              <a:defRPr/>
            </a:pPr>
            <a:r>
              <a:rPr lang="en-US" sz="1200" b="0" baseline="0" dirty="0" smtClean="0">
                <a:latin typeface="+mn-lt"/>
              </a:rPr>
              <a:t> </a:t>
            </a:r>
            <a:r>
              <a:rPr lang="en-US" sz="1200" b="0" dirty="0" smtClean="0">
                <a:latin typeface="+mn-lt"/>
              </a:rPr>
              <a:t> </a:t>
            </a: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9</a:t>
            </a:fld>
            <a:endParaRPr lang="en-GB" dirty="0"/>
          </a:p>
        </p:txBody>
      </p:sp>
    </p:spTree>
    <p:extLst>
      <p:ext uri="{BB962C8B-B14F-4D97-AF65-F5344CB8AC3E}">
        <p14:creationId xmlns:p14="http://schemas.microsoft.com/office/powerpoint/2010/main" val="53580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pPr>
                <a:defRPr/>
              </a:pPr>
              <a:t>1/16/2018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pPr>
                <a:defRPr/>
              </a:pPr>
              <a:t>‹#›</a:t>
            </a:fld>
            <a:endParaRPr lang="en-US"/>
          </a:p>
        </p:txBody>
      </p:sp>
    </p:spTree>
    <p:extLst>
      <p:ext uri="{BB962C8B-B14F-4D97-AF65-F5344CB8AC3E}">
        <p14:creationId xmlns:p14="http://schemas.microsoft.com/office/powerpoint/2010/main" val="273463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pPr>
                <a:defRPr/>
              </a:pPr>
              <a:t>1/16/2018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pPr>
                <a:defRPr/>
              </a:pPr>
              <a:t>‹#›</a:t>
            </a:fld>
            <a:endParaRPr lang="en-US"/>
          </a:p>
        </p:txBody>
      </p:sp>
    </p:spTree>
    <p:extLst>
      <p:ext uri="{BB962C8B-B14F-4D97-AF65-F5344CB8AC3E}">
        <p14:creationId xmlns:p14="http://schemas.microsoft.com/office/powerpoint/2010/main" val="262674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pPr>
                <a:defRPr/>
              </a:pPr>
              <a:t>1/16/2018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pPr>
                <a:defRPr/>
              </a:pPr>
              <a:t>‹#›</a:t>
            </a:fld>
            <a:endParaRPr lang="en-US"/>
          </a:p>
        </p:txBody>
      </p:sp>
    </p:spTree>
    <p:extLst>
      <p:ext uri="{BB962C8B-B14F-4D97-AF65-F5344CB8AC3E}">
        <p14:creationId xmlns:p14="http://schemas.microsoft.com/office/powerpoint/2010/main" val="148223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dirty="0"/>
              <a:t>Click to edit Master title style</a:t>
            </a:r>
          </a:p>
        </p:txBody>
      </p:sp>
      <p:sp>
        <p:nvSpPr>
          <p:cNvPr id="4" name="Rectangle 6"/>
          <p:cNvSpPr>
            <a:spLocks noGrp="1" noChangeArrowheads="1"/>
          </p:cNvSpPr>
          <p:nvPr>
            <p:ph type="sldNum" sz="quarter" idx="19"/>
          </p:nvPr>
        </p:nvSpPr>
        <p:spPr>
          <a:ln/>
        </p:spPr>
        <p:txBody>
          <a:bodyPr/>
          <a:lstStyle>
            <a:lvl1pPr>
              <a:defRPr/>
            </a:lvl1pPr>
          </a:lstStyle>
          <a:p>
            <a:fld id="{BDFE3A7F-4ED5-435F-BAB5-536CAF6CAC1C}" type="slidenum">
              <a:rPr lang="en-US" altLang="en-US"/>
              <a:pPr/>
              <a:t>‹#›</a:t>
            </a:fld>
            <a:endParaRPr lang="en-US" altLang="en-US"/>
          </a:p>
        </p:txBody>
      </p:sp>
      <p:sp>
        <p:nvSpPr>
          <p:cNvPr id="6" name="Footer Placeholder 2"/>
          <p:cNvSpPr>
            <a:spLocks noGrp="1"/>
          </p:cNvSpPr>
          <p:nvPr>
            <p:ph type="ftr" sz="quarter" idx="20"/>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395269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pPr>
                <a:defRPr/>
              </a:pPr>
              <a:t>1/16/2018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pPr>
                <a:defRPr/>
              </a:pPr>
              <a:t>‹#›</a:t>
            </a:fld>
            <a:endParaRPr lang="en-US"/>
          </a:p>
        </p:txBody>
      </p:sp>
    </p:spTree>
    <p:extLst>
      <p:ext uri="{BB962C8B-B14F-4D97-AF65-F5344CB8AC3E}">
        <p14:creationId xmlns:p14="http://schemas.microsoft.com/office/powerpoint/2010/main" val="13122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pPr>
                <a:defRPr/>
              </a:pPr>
              <a:t>1/16/2018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pPr>
                <a:defRPr/>
              </a:pPr>
              <a:t>‹#›</a:t>
            </a:fld>
            <a:endParaRPr lang="en-US"/>
          </a:p>
        </p:txBody>
      </p:sp>
    </p:spTree>
    <p:extLst>
      <p:ext uri="{BB962C8B-B14F-4D97-AF65-F5344CB8AC3E}">
        <p14:creationId xmlns:p14="http://schemas.microsoft.com/office/powerpoint/2010/main" val="169136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pPr>
                <a:defRPr/>
              </a:pPr>
              <a:t>1/16/2018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pPr>
                <a:defRPr/>
              </a:pPr>
              <a:t>‹#›</a:t>
            </a:fld>
            <a:endParaRPr lang="en-US"/>
          </a:p>
        </p:txBody>
      </p:sp>
    </p:spTree>
    <p:extLst>
      <p:ext uri="{BB962C8B-B14F-4D97-AF65-F5344CB8AC3E}">
        <p14:creationId xmlns:p14="http://schemas.microsoft.com/office/powerpoint/2010/main" val="362173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1/16/2018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333352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pPr>
                <a:defRPr/>
              </a:pPr>
              <a:t>1/16/2018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pPr>
                <a:defRPr/>
              </a:pPr>
              <a:t>‹#›</a:t>
            </a:fld>
            <a:endParaRPr lang="en-US"/>
          </a:p>
        </p:txBody>
      </p:sp>
    </p:spTree>
    <p:extLst>
      <p:ext uri="{BB962C8B-B14F-4D97-AF65-F5344CB8AC3E}">
        <p14:creationId xmlns:p14="http://schemas.microsoft.com/office/powerpoint/2010/main" val="80567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pPr>
                <a:defRPr/>
              </a:pPr>
              <a:t>1/16/2018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pPr>
                <a:defRPr/>
              </a:pPr>
              <a:t>‹#›</a:t>
            </a:fld>
            <a:endParaRPr lang="en-US"/>
          </a:p>
        </p:txBody>
      </p:sp>
    </p:spTree>
    <p:extLst>
      <p:ext uri="{BB962C8B-B14F-4D97-AF65-F5344CB8AC3E}">
        <p14:creationId xmlns:p14="http://schemas.microsoft.com/office/powerpoint/2010/main" val="257028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pPr>
                <a:defRPr/>
              </a:pPr>
              <a:t>1/16/2018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pPr>
                <a:defRPr/>
              </a:pPr>
              <a:t>‹#›</a:t>
            </a:fld>
            <a:endParaRPr lang="en-US"/>
          </a:p>
        </p:txBody>
      </p:sp>
    </p:spTree>
    <p:extLst>
      <p:ext uri="{BB962C8B-B14F-4D97-AF65-F5344CB8AC3E}">
        <p14:creationId xmlns:p14="http://schemas.microsoft.com/office/powerpoint/2010/main" val="98366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pPr>
                <a:defRPr/>
              </a:pPr>
              <a:t>1/16/2018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pPr>
                <a:defRPr/>
              </a:pPr>
              <a:t>‹#›</a:t>
            </a:fld>
            <a:endParaRPr lang="en-US"/>
          </a:p>
        </p:txBody>
      </p:sp>
    </p:spTree>
    <p:extLst>
      <p:ext uri="{BB962C8B-B14F-4D97-AF65-F5344CB8AC3E}">
        <p14:creationId xmlns:p14="http://schemas.microsoft.com/office/powerpoint/2010/main" val="334737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F9BA302-D067-4A9D-A03E-FD0E04E82735}" type="datetime1">
              <a:rPr lang="en-US"/>
              <a:pPr>
                <a:defRPr/>
              </a:pPr>
              <a:t>1/16/2018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8E7E6CF-B8FF-4B76-821B-9C96A18B3440}" type="slidenum">
              <a:rPr lang="en-US"/>
              <a:pPr>
                <a:defRPr/>
              </a:pPr>
              <a:t>‹#›</a:t>
            </a:fld>
            <a:endParaRPr lang="en-US"/>
          </a:p>
        </p:txBody>
      </p:sp>
      <p:pic>
        <p:nvPicPr>
          <p:cNvPr id="1031" name="Picture 6" descr="MOH ppt-0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4">
            <a:extLst>
              <a:ext uri="{28A0092B-C50C-407E-A947-70E740481C1C}">
                <a14:useLocalDpi xmlns:a14="http://schemas.microsoft.com/office/drawing/2010/main" val="0"/>
              </a:ext>
            </a:extLst>
          </a:blip>
          <a:srcRect t="24446" r="72501" b="62219"/>
          <a:stretch>
            <a:fillRect/>
          </a:stretch>
        </p:blipFill>
        <p:spPr bwMode="auto">
          <a:xfrm>
            <a:off x="152400" y="5334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MOH ppt-02.jpg"/>
          <p:cNvPicPr>
            <a:picLocks noChangeAspect="1"/>
          </p:cNvPicPr>
          <p:nvPr/>
        </p:nvPicPr>
        <p:blipFill>
          <a:blip r:embed="rId15">
            <a:extLst>
              <a:ext uri="{28A0092B-C50C-407E-A947-70E740481C1C}">
                <a14:useLocalDpi xmlns:a14="http://schemas.microsoft.com/office/drawing/2010/main" val="0"/>
              </a:ext>
            </a:extLst>
          </a:blip>
          <a:srcRect l="2499" t="8890" r="72501" b="78410"/>
          <a:stretch>
            <a:fillRect/>
          </a:stretch>
        </p:blipFill>
        <p:spPr bwMode="auto">
          <a:xfrm>
            <a:off x="0" y="0"/>
            <a:ext cx="160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oogle.ge/url?sa=i&amp;rct=j&amp;q=&amp;esrc=s&amp;frm=1&amp;source=images&amp;cd=&amp;cad=rja&amp;docid=Esm2TgTCE6iy7M&amp;tbnid=f5TVPqEzJIguEM:&amp;ved=0CAUQjRw&amp;url=http://www.abandonthecube.com/Destinations/Georgia.html&amp;ei=vgU4UpOlIsLkswbbuICYDQ&amp;psig=AFQjCNFeYivnBgeDkbwZRJlSlTsp983hqQ&amp;ust=1379489571209217" TargetMode="External"/><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jpe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chart" Target="../charts/chart10.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458200" cy="2990850"/>
          </a:xfrm>
        </p:spPr>
        <p:txBody>
          <a:bodyPr/>
          <a:lstStyle/>
          <a:p>
            <a:r>
              <a:rPr lang="en-US" sz="4800" b="1" dirty="0" smtClean="0"/>
              <a:t/>
            </a:r>
            <a:br>
              <a:rPr lang="en-US" sz="4800" b="1" dirty="0" smtClean="0"/>
            </a:br>
            <a:r>
              <a:rPr lang="en-US" sz="3600" b="1" dirty="0" smtClean="0">
                <a:solidFill>
                  <a:srgbClr val="002060"/>
                </a:solidFill>
                <a:latin typeface="Arial" panose="020B0604020202020204" pitchFamily="34" charset="0"/>
                <a:cs typeface="Arial" panose="020B0604020202020204" pitchFamily="34" charset="0"/>
              </a:rPr>
              <a:t>HEALTH SYSTEM ACHIEVEMENTS AND CHALLENGES</a:t>
            </a:r>
            <a:br>
              <a:rPr lang="en-US" sz="3600" b="1" dirty="0" smtClean="0">
                <a:solidFill>
                  <a:srgbClr val="002060"/>
                </a:solidFill>
                <a:latin typeface="Arial" panose="020B0604020202020204" pitchFamily="34" charset="0"/>
                <a:cs typeface="Arial" panose="020B0604020202020204" pitchFamily="34" charset="0"/>
              </a:rPr>
            </a:br>
            <a:r>
              <a:rPr lang="en-US" sz="3600" b="1" dirty="0" smtClean="0">
                <a:solidFill>
                  <a:srgbClr val="002060"/>
                </a:solidFill>
                <a:latin typeface="Arial" panose="020B0604020202020204" pitchFamily="34" charset="0"/>
                <a:cs typeface="Arial" panose="020B0604020202020204" pitchFamily="34" charset="0"/>
              </a:rPr>
              <a:t>GEORGIA</a:t>
            </a:r>
            <a:br>
              <a:rPr lang="en-US" sz="3600" b="1" dirty="0" smtClean="0">
                <a:solidFill>
                  <a:srgbClr val="002060"/>
                </a:solidFill>
                <a:latin typeface="Arial" panose="020B0604020202020204" pitchFamily="34" charset="0"/>
                <a:cs typeface="Arial" panose="020B0604020202020204" pitchFamily="34" charset="0"/>
              </a:rPr>
            </a:br>
            <a:r>
              <a:rPr lang="en-US" altLang="en-US" sz="3600" b="1" dirty="0">
                <a:solidFill>
                  <a:srgbClr val="002060"/>
                </a:solidFill>
                <a:latin typeface="Century Schoolbook" pitchFamily="18" charset="0"/>
              </a:rPr>
              <a:t/>
            </a:r>
            <a:br>
              <a:rPr lang="en-US" altLang="en-US" sz="3600" b="1" dirty="0">
                <a:solidFill>
                  <a:srgbClr val="002060"/>
                </a:solidFill>
                <a:latin typeface="Century Schoolbook" pitchFamily="18" charset="0"/>
              </a:rPr>
            </a:br>
            <a:r>
              <a:rPr lang="ru-RU" altLang="en-US" sz="3600" b="1" dirty="0">
                <a:solidFill>
                  <a:srgbClr val="002060"/>
                </a:solidFill>
                <a:latin typeface="Arial" charset="0"/>
              </a:rPr>
              <a:t/>
            </a:r>
            <a:br>
              <a:rPr lang="ru-RU" altLang="en-US" sz="3600" b="1" dirty="0">
                <a:solidFill>
                  <a:srgbClr val="002060"/>
                </a:solidFill>
                <a:latin typeface="Arial" charset="0"/>
              </a:rPr>
            </a:br>
            <a:endParaRPr lang="en-US" sz="3600" b="1" dirty="0">
              <a:solidFill>
                <a:srgbClr val="002060"/>
              </a:solidFill>
            </a:endParaRPr>
          </a:p>
        </p:txBody>
      </p:sp>
      <p:sp>
        <p:nvSpPr>
          <p:cNvPr id="4" name="Subtitle 3"/>
          <p:cNvSpPr>
            <a:spLocks noGrp="1"/>
          </p:cNvSpPr>
          <p:nvPr>
            <p:ph type="subTitle" idx="1"/>
          </p:nvPr>
        </p:nvSpPr>
        <p:spPr>
          <a:xfrm>
            <a:off x="1371600" y="3886200"/>
            <a:ext cx="7086600" cy="1752600"/>
          </a:xfrm>
        </p:spPr>
        <p:txBody>
          <a:bodyPr/>
          <a:lstStyle/>
          <a:p>
            <a:r>
              <a:rPr lang="en-US" sz="2400" b="1" dirty="0" smtClean="0">
                <a:solidFill>
                  <a:srgbClr val="006666"/>
                </a:solidFill>
                <a:latin typeface="Arial" panose="020B0604020202020204" pitchFamily="34" charset="0"/>
                <a:cs typeface="Arial" panose="020B0604020202020204" pitchFamily="34" charset="0"/>
              </a:rPr>
              <a:t>Dr. David </a:t>
            </a:r>
            <a:r>
              <a:rPr lang="en-US" sz="2400" b="1" dirty="0" err="1" smtClean="0">
                <a:solidFill>
                  <a:srgbClr val="006666"/>
                </a:solidFill>
                <a:latin typeface="Arial" panose="020B0604020202020204" pitchFamily="34" charset="0"/>
                <a:cs typeface="Arial" panose="020B0604020202020204" pitchFamily="34" charset="0"/>
              </a:rPr>
              <a:t>Sergeenko</a:t>
            </a:r>
            <a:endParaRPr lang="en-US" sz="2400" b="1" dirty="0" smtClean="0">
              <a:solidFill>
                <a:srgbClr val="006666"/>
              </a:solidFill>
              <a:latin typeface="Arial" panose="020B0604020202020204" pitchFamily="34" charset="0"/>
              <a:cs typeface="Arial" panose="020B0604020202020204" pitchFamily="34" charset="0"/>
            </a:endParaRPr>
          </a:p>
          <a:p>
            <a:r>
              <a:rPr lang="en-US" sz="2400" dirty="0" smtClean="0">
                <a:solidFill>
                  <a:srgbClr val="006666"/>
                </a:solidFill>
                <a:latin typeface="Arial" panose="020B0604020202020204" pitchFamily="34" charset="0"/>
                <a:cs typeface="Arial" panose="020B0604020202020204" pitchFamily="34" charset="0"/>
              </a:rPr>
              <a:t>Minister of Labor, Health and Social Affairs</a:t>
            </a:r>
          </a:p>
          <a:p>
            <a:r>
              <a:rPr lang="en-US" sz="2000" dirty="0" smtClean="0">
                <a:solidFill>
                  <a:srgbClr val="006666"/>
                </a:solidFill>
                <a:latin typeface="Arial" panose="020B0604020202020204" pitchFamily="34" charset="0"/>
                <a:cs typeface="Arial" panose="020B0604020202020204" pitchFamily="34" charset="0"/>
              </a:rPr>
              <a:t>24 January, 2018</a:t>
            </a:r>
            <a:endParaRPr lang="en-US" sz="2000" dirty="0">
              <a:solidFill>
                <a:srgbClr val="0066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916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89931"/>
            <a:ext cx="9067800" cy="1143000"/>
          </a:xfrm>
        </p:spPr>
        <p:txBody>
          <a:bodyPr>
            <a:noAutofit/>
          </a:bodyPr>
          <a:lstStyle/>
          <a:p>
            <a:r>
              <a:rPr lang="en-US" sz="2800" dirty="0" smtClean="0">
                <a:solidFill>
                  <a:srgbClr val="C00000"/>
                </a:solidFill>
                <a:effectLst>
                  <a:outerShdw blurRad="38100" dist="38100" dir="2700000" algn="tl">
                    <a:srgbClr val="000000">
                      <a:alpha val="43137"/>
                    </a:srgbClr>
                  </a:outerShdw>
                </a:effectLst>
              </a:rPr>
              <a:t>Universal Health Care </a:t>
            </a:r>
            <a:r>
              <a:rPr lang="ka-GE" sz="2800" dirty="0" smtClean="0">
                <a:solidFill>
                  <a:srgbClr val="C00000"/>
                </a:solidFill>
                <a:effectLst>
                  <a:outerShdw blurRad="38100" dist="38100" dir="2700000" algn="tl">
                    <a:srgbClr val="000000">
                      <a:alpha val="43137"/>
                    </a:srgbClr>
                  </a:outerShdw>
                </a:effectLst>
              </a:rPr>
              <a:t>– </a:t>
            </a:r>
            <a:r>
              <a:rPr lang="en-US" sz="2800" dirty="0" smtClean="0">
                <a:solidFill>
                  <a:srgbClr val="C00000"/>
                </a:solidFill>
                <a:effectLst>
                  <a:outerShdw blurRad="38100" dist="38100" dir="2700000" algn="tl">
                    <a:srgbClr val="000000">
                      <a:alpha val="43137"/>
                    </a:srgbClr>
                  </a:outerShdw>
                </a:effectLst>
              </a:rPr>
              <a:t>Socially </a:t>
            </a:r>
            <a:r>
              <a:rPr lang="en-US" sz="2800" dirty="0">
                <a:solidFill>
                  <a:srgbClr val="C00000"/>
                </a:solidFill>
                <a:effectLst>
                  <a:outerShdw blurRad="38100" dist="38100" dir="2700000" algn="tl">
                    <a:srgbClr val="000000">
                      <a:alpha val="43137"/>
                    </a:srgbClr>
                  </a:outerShdw>
                </a:effectLst>
              </a:rPr>
              <a:t>Oriented Political Platform </a:t>
            </a:r>
          </a:p>
        </p:txBody>
      </p:sp>
      <p:graphicFrame>
        <p:nvGraphicFramePr>
          <p:cNvPr id="6" name="Content Placeholder 3"/>
          <p:cNvGraphicFramePr>
            <a:graphicFrameLocks/>
          </p:cNvGraphicFramePr>
          <p:nvPr>
            <p:extLst>
              <p:ext uri="{D42A27DB-BD31-4B8C-83A1-F6EECF244321}">
                <p14:modId xmlns:p14="http://schemas.microsoft.com/office/powerpoint/2010/main" val="1339530538"/>
              </p:ext>
            </p:extLst>
          </p:nvPr>
        </p:nvGraphicFramePr>
        <p:xfrm>
          <a:off x="4951863" y="2598761"/>
          <a:ext cx="4038600" cy="2430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bwMode="auto">
          <a:xfrm>
            <a:off x="5029200" y="1760561"/>
            <a:ext cx="3962400" cy="914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000" dirty="0">
                <a:solidFill>
                  <a:schemeClr val="dk1"/>
                </a:solidFill>
                <a:effectLst/>
                <a:latin typeface="+mn-lt"/>
                <a:ea typeface="+mn-ea"/>
                <a:cs typeface="+mn-cs"/>
              </a:rPr>
              <a:t>Reforms have moved Georgia closer to universal health coverage</a:t>
            </a:r>
          </a:p>
        </p:txBody>
      </p:sp>
      <p:sp>
        <p:nvSpPr>
          <p:cNvPr id="2" name="Right Arrow Callout 1"/>
          <p:cNvSpPr/>
          <p:nvPr/>
        </p:nvSpPr>
        <p:spPr>
          <a:xfrm>
            <a:off x="36394" y="1981200"/>
            <a:ext cx="4840406" cy="3429000"/>
          </a:xfrm>
          <a:prstGeom prst="rightArrowCallout">
            <a:avLst>
              <a:gd name="adj1" fmla="val 8582"/>
              <a:gd name="adj2" fmla="val 10448"/>
              <a:gd name="adj3" fmla="val 23881"/>
              <a:gd name="adj4" fmla="val 78843"/>
            </a:avLst>
          </a:prstGeom>
        </p:spPr>
        <p:style>
          <a:lnRef idx="1">
            <a:schemeClr val="accent1"/>
          </a:lnRef>
          <a:fillRef idx="2">
            <a:schemeClr val="accent1"/>
          </a:fillRef>
          <a:effectRef idx="1">
            <a:schemeClr val="accent1"/>
          </a:effectRef>
          <a:fontRef idx="minor">
            <a:schemeClr val="dk1"/>
          </a:fontRef>
        </p:style>
        <p:txBody>
          <a:bodyPr rtlCol="0" anchor="ctr"/>
          <a:lstStyle/>
          <a:p>
            <a:pPr marL="0" lvl="0" indent="0">
              <a:lnSpc>
                <a:spcPct val="120000"/>
              </a:lnSpc>
              <a:spcBef>
                <a:spcPts val="0"/>
              </a:spcBef>
              <a:buNone/>
            </a:pPr>
            <a:r>
              <a:rPr lang="en-US" sz="2000" b="1" dirty="0"/>
              <a:t>Unprecedented Expansion of State Budget for Health care </a:t>
            </a:r>
          </a:p>
          <a:p>
            <a:pPr lvl="0">
              <a:lnSpc>
                <a:spcPct val="120000"/>
              </a:lnSpc>
              <a:spcBef>
                <a:spcPts val="600"/>
              </a:spcBef>
              <a:buFontTx/>
              <a:buChar char="-"/>
            </a:pPr>
            <a:r>
              <a:rPr lang="en-US" sz="2000" b="1" dirty="0">
                <a:solidFill>
                  <a:srgbClr val="C00000"/>
                </a:solidFill>
              </a:rPr>
              <a:t>365 mill GEL in </a:t>
            </a:r>
            <a:r>
              <a:rPr lang="ka-GE" sz="2000" b="1" dirty="0">
                <a:solidFill>
                  <a:srgbClr val="C00000"/>
                </a:solidFill>
              </a:rPr>
              <a:t>2012 </a:t>
            </a:r>
            <a:r>
              <a:rPr lang="en-US" sz="2000" b="1" dirty="0">
                <a:solidFill>
                  <a:srgbClr val="C00000"/>
                </a:solidFill>
                <a:sym typeface="Wingdings" pitchFamily="2" charset="2"/>
              </a:rPr>
              <a:t> 1017 Mill Gel in </a:t>
            </a:r>
            <a:r>
              <a:rPr lang="ka-GE" sz="2000" b="1" dirty="0">
                <a:solidFill>
                  <a:srgbClr val="C00000"/>
                </a:solidFill>
                <a:sym typeface="Wingdings" pitchFamily="2" charset="2"/>
              </a:rPr>
              <a:t>201</a:t>
            </a:r>
            <a:r>
              <a:rPr lang="en-US" sz="2000" b="1" dirty="0">
                <a:solidFill>
                  <a:srgbClr val="C00000"/>
                </a:solidFill>
                <a:sym typeface="Wingdings" pitchFamily="2" charset="2"/>
              </a:rPr>
              <a:t>6</a:t>
            </a:r>
            <a:r>
              <a:rPr lang="ka-GE" sz="2000" b="1" dirty="0">
                <a:solidFill>
                  <a:srgbClr val="C00000"/>
                </a:solidFill>
                <a:sym typeface="Wingdings" pitchFamily="2" charset="2"/>
              </a:rPr>
              <a:t> </a:t>
            </a:r>
            <a:endParaRPr lang="en-US" sz="2000" b="1" dirty="0">
              <a:solidFill>
                <a:srgbClr val="C00000"/>
              </a:solidFill>
            </a:endParaRPr>
          </a:p>
          <a:p>
            <a:pPr marL="0" lvl="0" indent="0">
              <a:lnSpc>
                <a:spcPct val="120000"/>
              </a:lnSpc>
              <a:spcBef>
                <a:spcPts val="1800"/>
              </a:spcBef>
              <a:buNone/>
            </a:pPr>
            <a:r>
              <a:rPr lang="en-US" sz="2000" b="1" dirty="0"/>
              <a:t>Launch of Universal Health Care Program in February 2013</a:t>
            </a:r>
          </a:p>
        </p:txBody>
      </p:sp>
    </p:spTree>
    <p:extLst>
      <p:ext uri="{BB962C8B-B14F-4D97-AF65-F5344CB8AC3E}">
        <p14:creationId xmlns:p14="http://schemas.microsoft.com/office/powerpoint/2010/main" val="125283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8480" cy="718784"/>
          </a:xfrm>
        </p:spPr>
        <p:txBody>
          <a:bodyPr>
            <a:noAutofit/>
          </a:bodyPr>
          <a:lstStyle/>
          <a:p>
            <a:r>
              <a:rPr lang="en-US" sz="2800" dirty="0" smtClean="0">
                <a:solidFill>
                  <a:srgbClr val="002060"/>
                </a:solidFill>
                <a:effectLst/>
                <a:latin typeface="Arial" panose="020B0604020202020204" pitchFamily="34" charset="0"/>
                <a:cs typeface="Arial" panose="020B0604020202020204" pitchFamily="34" charset="0"/>
              </a:rPr>
              <a:t>H</a:t>
            </a:r>
            <a:r>
              <a:rPr lang="en-US" sz="2800" b="1" dirty="0" smtClean="0">
                <a:solidFill>
                  <a:srgbClr val="002060"/>
                </a:solidFill>
                <a:effectLst/>
                <a:latin typeface="Arial" panose="020B0604020202020204" pitchFamily="34" charset="0"/>
                <a:cs typeface="Arial" panose="020B0604020202020204" pitchFamily="34" charset="0"/>
              </a:rPr>
              <a:t>ealth sector expenditures</a:t>
            </a:r>
            <a:endParaRPr lang="sl-SI" sz="2800" b="1" dirty="0">
              <a:solidFill>
                <a:srgbClr val="002060"/>
              </a:solidFill>
              <a:effectLst/>
              <a:latin typeface="Arial" panose="020B0604020202020204" pitchFamily="34" charset="0"/>
              <a:cs typeface="Arial" panose="020B0604020202020204" pitchFamily="34"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3329256882"/>
              </p:ext>
            </p:extLst>
          </p:nvPr>
        </p:nvGraphicFramePr>
        <p:xfrm>
          <a:off x="2275" y="2016641"/>
          <a:ext cx="4724400" cy="407935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39650" y="6172200"/>
            <a:ext cx="3429000" cy="253916"/>
          </a:xfrm>
          <a:prstGeom prst="rect">
            <a:avLst/>
          </a:prstGeom>
          <a:noFill/>
        </p:spPr>
        <p:txBody>
          <a:bodyPr wrap="square" rtlCol="0">
            <a:spAutoFit/>
          </a:bodyPr>
          <a:lstStyle/>
          <a:p>
            <a:r>
              <a:rPr lang="en-US" sz="1050" dirty="0" smtClean="0"/>
              <a:t>Source: Georgia NHA 20</a:t>
            </a:r>
            <a:r>
              <a:rPr lang="ka-GE" sz="1050" dirty="0" smtClean="0"/>
              <a:t>10-</a:t>
            </a:r>
            <a:r>
              <a:rPr lang="en-US" sz="1050" dirty="0" smtClean="0"/>
              <a:t>2016  (</a:t>
            </a:r>
            <a:r>
              <a:rPr lang="en-US" sz="1050" dirty="0" err="1" smtClean="0"/>
              <a:t>MoLHSA</a:t>
            </a:r>
            <a:r>
              <a:rPr lang="en-US" sz="1050" dirty="0" smtClean="0"/>
              <a:t>, 2017)</a:t>
            </a:r>
            <a:endParaRPr lang="en-US" sz="105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417492419"/>
              </p:ext>
            </p:extLst>
          </p:nvPr>
        </p:nvGraphicFramePr>
        <p:xfrm>
          <a:off x="4953000" y="1899683"/>
          <a:ext cx="4067601" cy="407935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277134" y="1219200"/>
            <a:ext cx="3581400" cy="584775"/>
          </a:xfrm>
          <a:prstGeom prst="rect">
            <a:avLst/>
          </a:prstGeom>
          <a:noFill/>
        </p:spPr>
        <p:txBody>
          <a:bodyPr wrap="square" rtlCol="0">
            <a:spAutoFit/>
          </a:bodyPr>
          <a:lstStyle/>
          <a:p>
            <a:r>
              <a:rPr lang="en-US" sz="1600" b="1" dirty="0" smtClean="0">
                <a:latin typeface="Arial Narrow" panose="020B0606020202030204" pitchFamily="34" charset="0"/>
              </a:rPr>
              <a:t>Out-of-Pocket Payment as % of Total Health Expenditure, Georgia</a:t>
            </a:r>
            <a:endParaRPr lang="en-US" sz="1600" b="1" dirty="0">
              <a:latin typeface="Arial Narrow" panose="020B0606020202030204" pitchFamily="34" charset="0"/>
            </a:endParaRPr>
          </a:p>
        </p:txBody>
      </p:sp>
      <p:sp>
        <p:nvSpPr>
          <p:cNvPr id="11" name="TextBox 10"/>
          <p:cNvSpPr txBox="1"/>
          <p:nvPr/>
        </p:nvSpPr>
        <p:spPr>
          <a:xfrm>
            <a:off x="152400" y="1465421"/>
            <a:ext cx="4254690" cy="338554"/>
          </a:xfrm>
          <a:prstGeom prst="rect">
            <a:avLst/>
          </a:prstGeom>
          <a:noFill/>
        </p:spPr>
        <p:txBody>
          <a:bodyPr wrap="square" rtlCol="0">
            <a:spAutoFit/>
          </a:bodyPr>
          <a:lstStyle/>
          <a:p>
            <a:r>
              <a:rPr lang="en-US" sz="1600" b="1" dirty="0" smtClean="0">
                <a:latin typeface="Arial Narrow" panose="020B0606020202030204" pitchFamily="34" charset="0"/>
              </a:rPr>
              <a:t>Public Health Expenditure, Georgia</a:t>
            </a:r>
            <a:endParaRPr lang="en-US" sz="1600" b="1" dirty="0">
              <a:latin typeface="Arial Narrow" panose="020B0606020202030204" pitchFamily="34" charset="0"/>
            </a:endParaRPr>
          </a:p>
        </p:txBody>
      </p:sp>
    </p:spTree>
    <p:extLst>
      <p:ext uri="{BB962C8B-B14F-4D97-AF65-F5344CB8AC3E}">
        <p14:creationId xmlns:p14="http://schemas.microsoft.com/office/powerpoint/2010/main" val="32878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62" y="116622"/>
            <a:ext cx="8748464" cy="1097280"/>
          </a:xfrm>
        </p:spPr>
        <p:txBody>
          <a:bodyPr rtlCol="0">
            <a:noAutofit/>
          </a:bodyPr>
          <a:lstStyle/>
          <a:p>
            <a:pPr>
              <a:defRPr/>
            </a:pPr>
            <a:r>
              <a:rPr lang="en-US" sz="2800" b="1" dirty="0">
                <a:solidFill>
                  <a:srgbClr val="C00000"/>
                </a:solidFill>
              </a:rPr>
              <a:t>National Hepatitis C Elimination Program</a:t>
            </a:r>
            <a:br>
              <a:rPr lang="en-US" sz="2800" b="1" dirty="0">
                <a:solidFill>
                  <a:srgbClr val="C00000"/>
                </a:solidFill>
              </a:rPr>
            </a:br>
            <a:r>
              <a:rPr lang="en-US" sz="2800" b="1" dirty="0">
                <a:solidFill>
                  <a:srgbClr val="C00000"/>
                </a:solidFill>
              </a:rPr>
              <a:t> </a:t>
            </a:r>
            <a:endParaRPr lang="ru-RU" sz="2800" b="1"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22734946"/>
              </p:ext>
            </p:extLst>
          </p:nvPr>
        </p:nvGraphicFramePr>
        <p:xfrm>
          <a:off x="241817" y="836712"/>
          <a:ext cx="2972318" cy="1638741"/>
        </p:xfrm>
        <a:graphic>
          <a:graphicData uri="http://schemas.openxmlformats.org/drawingml/2006/table">
            <a:tbl>
              <a:tblPr/>
              <a:tblGrid>
                <a:gridCol w="2229239">
                  <a:extLst>
                    <a:ext uri="{9D8B030D-6E8A-4147-A177-3AD203B41FA5}">
                      <a16:colId xmlns="" xmlns:a16="http://schemas.microsoft.com/office/drawing/2014/main" val="20000"/>
                    </a:ext>
                  </a:extLst>
                </a:gridCol>
                <a:gridCol w="743079">
                  <a:extLst>
                    <a:ext uri="{9D8B030D-6E8A-4147-A177-3AD203B41FA5}">
                      <a16:colId xmlns="" xmlns:a16="http://schemas.microsoft.com/office/drawing/2014/main" val="20002"/>
                    </a:ext>
                  </a:extLst>
                </a:gridCol>
              </a:tblGrid>
              <a:tr h="72541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err="1">
                          <a:ln>
                            <a:noFill/>
                          </a:ln>
                          <a:solidFill>
                            <a:srgbClr val="002060"/>
                          </a:solidFill>
                          <a:effectLst/>
                          <a:latin typeface="+mn-lt"/>
                          <a:ea typeface="MS PGothic" pitchFamily="34" charset="-128"/>
                        </a:rPr>
                        <a:t>Nationalwide</a:t>
                      </a:r>
                      <a:r>
                        <a:rPr kumimoji="0" lang="en-US" sz="1500" b="1" i="0" u="none" strike="noStrike" cap="none" normalizeH="0" baseline="0" dirty="0">
                          <a:ln>
                            <a:noFill/>
                          </a:ln>
                          <a:solidFill>
                            <a:srgbClr val="002060"/>
                          </a:solidFill>
                          <a:effectLst/>
                          <a:latin typeface="+mn-lt"/>
                          <a:ea typeface="MS PGothic" pitchFamily="34" charset="-128"/>
                        </a:rPr>
                        <a:t> survey, 2015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2060"/>
                          </a:solidFill>
                          <a:effectLst/>
                          <a:latin typeface="+mn-lt"/>
                          <a:ea typeface="MS PGothic" pitchFamily="34" charset="-128"/>
                        </a:rPr>
                        <a:t> </a:t>
                      </a: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rgbClr val="002060"/>
                        </a:solidFill>
                        <a:effectLst/>
                        <a:latin typeface="+mn-lt"/>
                        <a:ea typeface="MS PGothic" pitchFamily="34" charset="-128"/>
                      </a:endParaRP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Anti-HCV+</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7.7%</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5"/>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HCV RNA+</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5.4%</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4255986572"/>
                  </a:ext>
                </a:extLst>
              </a:tr>
            </a:tbl>
          </a:graphicData>
        </a:graphic>
      </p:graphicFrame>
      <p:graphicFrame>
        <p:nvGraphicFramePr>
          <p:cNvPr id="19511" name="Content Placeholder 8"/>
          <p:cNvGraphicFramePr>
            <a:graphicFrameLocks/>
          </p:cNvGraphicFramePr>
          <p:nvPr>
            <p:extLst>
              <p:ext uri="{D42A27DB-BD31-4B8C-83A1-F6EECF244321}">
                <p14:modId xmlns:p14="http://schemas.microsoft.com/office/powerpoint/2010/main" val="2573635550"/>
              </p:ext>
            </p:extLst>
          </p:nvPr>
        </p:nvGraphicFramePr>
        <p:xfrm>
          <a:off x="0" y="2475453"/>
          <a:ext cx="3669715" cy="3652360"/>
        </p:xfrm>
        <a:graphic>
          <a:graphicData uri="http://schemas.openxmlformats.org/presentationml/2006/ole">
            <mc:AlternateContent xmlns:mc="http://schemas.openxmlformats.org/markup-compatibility/2006">
              <mc:Choice xmlns:v="urn:schemas-microsoft-com:vml" Requires="v">
                <p:oleObj spid="_x0000_s2082" r:id="rId4" imgW="4365114" imgH="4749196" progId="Excel.Chart.8">
                  <p:embed/>
                </p:oleObj>
              </mc:Choice>
              <mc:Fallback>
                <p:oleObj r:id="rId4" imgW="4365114" imgH="474919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75453"/>
                        <a:ext cx="3669715" cy="3652360"/>
                      </a:xfrm>
                      <a:prstGeom prst="rect">
                        <a:avLst/>
                      </a:prstGeom>
                      <a:noFill/>
                      <a:ln>
                        <a:noFill/>
                      </a:ln>
                      <a:extLst/>
                    </p:spPr>
                  </p:pic>
                </p:oleObj>
              </mc:Fallback>
            </mc:AlternateContent>
          </a:graphicData>
        </a:graphic>
      </p:graphicFrame>
      <p:pic>
        <p:nvPicPr>
          <p:cNvPr id="4" name="Picture 3"/>
          <p:cNvPicPr>
            <a:picLocks noChangeAspect="1"/>
          </p:cNvPicPr>
          <p:nvPr/>
        </p:nvPicPr>
        <p:blipFill>
          <a:blip r:embed="rId6"/>
          <a:stretch>
            <a:fillRect/>
          </a:stretch>
        </p:blipFill>
        <p:spPr>
          <a:xfrm>
            <a:off x="3276600" y="1120243"/>
            <a:ext cx="5782218" cy="4598891"/>
          </a:xfrm>
          <a:prstGeom prst="rect">
            <a:avLst/>
          </a:prstGeom>
        </p:spPr>
      </p:pic>
      <p:sp>
        <p:nvSpPr>
          <p:cNvPr id="19" name="Rectangle 1">
            <a:extLst>
              <a:ext uri="{FF2B5EF4-FFF2-40B4-BE49-F238E27FC236}">
                <a16:creationId xmlns:a16="http://schemas.microsoft.com/office/drawing/2014/main" xmlns="" id="{25C3445E-424D-46F9-8E88-0F7E03619156}"/>
              </a:ext>
            </a:extLst>
          </p:cNvPr>
          <p:cNvSpPr>
            <a:spLocks noChangeArrowheads="1"/>
          </p:cNvSpPr>
          <p:nvPr/>
        </p:nvSpPr>
        <p:spPr bwMode="auto">
          <a:xfrm>
            <a:off x="6477000" y="4191000"/>
            <a:ext cx="2667000" cy="1338828"/>
          </a:xfrm>
          <a:prstGeom prst="rect">
            <a:avLst/>
          </a:prstGeom>
          <a:solidFill>
            <a:schemeClr val="bg1"/>
          </a:solidFill>
          <a:ln w="9525">
            <a:noFill/>
            <a:miter lim="800000"/>
            <a:headEnd/>
            <a:tailEnd/>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350" b="1" dirty="0" err="1">
                <a:solidFill>
                  <a:srgbClr val="FF0000"/>
                </a:solidFill>
                <a:latin typeface="Arial" panose="020B0604020202020204" pitchFamily="34" charset="0"/>
              </a:rPr>
              <a:t>Sofosbuvir</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82%</a:t>
            </a:r>
          </a:p>
          <a:p>
            <a:pPr>
              <a:lnSpc>
                <a:spcPct val="100000"/>
              </a:lnSpc>
              <a:spcBef>
                <a:spcPct val="0"/>
              </a:spcBef>
              <a:buFontTx/>
              <a:buNone/>
            </a:pPr>
            <a:endParaRPr lang="en-US" altLang="ka-GE" sz="1350" b="1" dirty="0">
              <a:latin typeface="Arial" panose="020B0604020202020204" pitchFamily="34" charset="0"/>
            </a:endParaRPr>
          </a:p>
          <a:p>
            <a:pPr>
              <a:lnSpc>
                <a:spcPct val="100000"/>
              </a:lnSpc>
              <a:spcBef>
                <a:spcPct val="0"/>
              </a:spcBef>
              <a:buFontTx/>
              <a:buNone/>
            </a:pPr>
            <a:r>
              <a:rPr lang="en-US" altLang="en-US" sz="1350" b="1" dirty="0" err="1">
                <a:solidFill>
                  <a:srgbClr val="FF0000"/>
                </a:solidFill>
                <a:latin typeface="Arial" panose="020B0604020202020204" pitchFamily="34" charset="0"/>
              </a:rPr>
              <a:t>Harvoni</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98.2%</a:t>
            </a:r>
          </a:p>
          <a:p>
            <a:pPr>
              <a:lnSpc>
                <a:spcPct val="100000"/>
              </a:lnSpc>
              <a:spcBef>
                <a:spcPct val="0"/>
              </a:spcBef>
              <a:buFontTx/>
              <a:buNone/>
            </a:pPr>
            <a:endParaRPr lang="en-US" altLang="en-US" sz="1350" dirty="0">
              <a:solidFill>
                <a:srgbClr val="0070C0"/>
              </a:solidFill>
              <a:latin typeface="Arial" panose="020B0604020202020204" pitchFamily="34" charset="0"/>
            </a:endParaRPr>
          </a:p>
        </p:txBody>
      </p:sp>
      <p:sp>
        <p:nvSpPr>
          <p:cNvPr id="20" name="Rectangle 1">
            <a:extLst>
              <a:ext uri="{FF2B5EF4-FFF2-40B4-BE49-F238E27FC236}">
                <a16:creationId xmlns:a16="http://schemas.microsoft.com/office/drawing/2014/main" xmlns="" id="{25C3445E-424D-46F9-8E88-0F7E03619156}"/>
              </a:ext>
            </a:extLst>
          </p:cNvPr>
          <p:cNvSpPr>
            <a:spLocks noChangeArrowheads="1"/>
          </p:cNvSpPr>
          <p:nvPr/>
        </p:nvSpPr>
        <p:spPr bwMode="auto">
          <a:xfrm>
            <a:off x="6167709" y="2667000"/>
            <a:ext cx="2976291" cy="1023357"/>
          </a:xfrm>
          <a:prstGeom prst="rect">
            <a:avLst/>
          </a:prstGeom>
          <a:solidFill>
            <a:schemeClr val="bg1"/>
          </a:solidFill>
          <a:ln w="9525">
            <a:noFill/>
            <a:miter lim="800000"/>
            <a:headEnd/>
            <a:tailEnd/>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00000"/>
              </a:lnSpc>
              <a:spcBef>
                <a:spcPts val="1200"/>
              </a:spcBef>
            </a:pPr>
            <a:r>
              <a:rPr lang="en-US" altLang="en-US" sz="1350" b="1" dirty="0" smtClean="0">
                <a:solidFill>
                  <a:schemeClr val="tx2"/>
                </a:solidFill>
                <a:latin typeface="Arial" panose="020B0604020202020204" pitchFamily="34" charset="0"/>
              </a:rPr>
              <a:t>Screened  - </a:t>
            </a:r>
            <a:r>
              <a:rPr lang="en-US" altLang="en-US" sz="1350" b="1" dirty="0">
                <a:solidFill>
                  <a:srgbClr val="FF0000"/>
                </a:solidFill>
                <a:latin typeface="Arial" panose="020B0604020202020204" pitchFamily="34" charset="0"/>
              </a:rPr>
              <a:t>1,200,00</a:t>
            </a:r>
          </a:p>
          <a:p>
            <a:pPr marL="285750" indent="-285750">
              <a:lnSpc>
                <a:spcPct val="100000"/>
              </a:lnSpc>
              <a:spcBef>
                <a:spcPts val="1200"/>
              </a:spcBef>
            </a:pPr>
            <a:r>
              <a:rPr lang="en-US" altLang="en-US" sz="1350" b="1" dirty="0" smtClean="0">
                <a:solidFill>
                  <a:schemeClr val="tx2"/>
                </a:solidFill>
                <a:latin typeface="Arial" panose="020B0604020202020204" pitchFamily="34" charset="0"/>
              </a:rPr>
              <a:t>Started Treatment - </a:t>
            </a:r>
            <a:r>
              <a:rPr lang="en-US" altLang="en-US" sz="1350" b="1" dirty="0" smtClean="0">
                <a:solidFill>
                  <a:srgbClr val="FF0000"/>
                </a:solidFill>
                <a:latin typeface="Arial" panose="020B0604020202020204" pitchFamily="34" charset="0"/>
              </a:rPr>
              <a:t>43000</a:t>
            </a:r>
          </a:p>
          <a:p>
            <a:pPr marL="285750" indent="-285750">
              <a:lnSpc>
                <a:spcPct val="100000"/>
              </a:lnSpc>
              <a:spcBef>
                <a:spcPts val="1200"/>
              </a:spcBef>
            </a:pPr>
            <a:r>
              <a:rPr lang="en-US" altLang="ka-GE" sz="1350" b="1" dirty="0" smtClean="0">
                <a:solidFill>
                  <a:schemeClr val="tx2"/>
                </a:solidFill>
                <a:latin typeface="Arial" panose="020B0604020202020204" pitchFamily="34" charset="0"/>
              </a:rPr>
              <a:t>Completed treatment - </a:t>
            </a:r>
            <a:r>
              <a:rPr lang="en-US" altLang="ka-GE" sz="1350" b="1" dirty="0" smtClean="0">
                <a:solidFill>
                  <a:srgbClr val="FF0000"/>
                </a:solidFill>
                <a:latin typeface="Arial" panose="020B0604020202020204" pitchFamily="34" charset="0"/>
              </a:rPr>
              <a:t>37000</a:t>
            </a:r>
            <a:endParaRPr lang="en-US" altLang="ka-GE" sz="1350" b="1" dirty="0">
              <a:latin typeface="Arial" panose="020B0604020202020204" pitchFamily="34" charset="0"/>
            </a:endParaRPr>
          </a:p>
        </p:txBody>
      </p:sp>
    </p:spTree>
    <p:extLst>
      <p:ext uri="{BB962C8B-B14F-4D97-AF65-F5344CB8AC3E}">
        <p14:creationId xmlns:p14="http://schemas.microsoft.com/office/powerpoint/2010/main" val="3211155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r>
              <a:rPr lang="en-US" sz="2800" dirty="0" smtClean="0">
                <a:solidFill>
                  <a:srgbClr val="002060"/>
                </a:solidFill>
                <a:effectLst/>
                <a:latin typeface="Arial" panose="020B0604020202020204" pitchFamily="34" charset="0"/>
                <a:cs typeface="Arial" panose="020B0604020202020204" pitchFamily="34" charset="0"/>
              </a:rPr>
              <a:t>Strategies adopted by Government</a:t>
            </a:r>
            <a:r>
              <a:rPr lang="en-US" dirty="0" smtClean="0"/>
              <a:t> </a:t>
            </a:r>
            <a:endParaRPr lang="en-US" dirty="0"/>
          </a:p>
        </p:txBody>
      </p:sp>
      <p:sp>
        <p:nvSpPr>
          <p:cNvPr id="3" name="Content Placeholder 2"/>
          <p:cNvSpPr>
            <a:spLocks noGrp="1"/>
          </p:cNvSpPr>
          <p:nvPr>
            <p:ph idx="1"/>
          </p:nvPr>
        </p:nvSpPr>
        <p:spPr>
          <a:xfrm>
            <a:off x="381000" y="1524000"/>
            <a:ext cx="8229600" cy="3840163"/>
          </a:xfrm>
        </p:spPr>
        <p:txBody>
          <a:bodyPr>
            <a:normAutofit fontScale="85000" lnSpcReduction="10000"/>
          </a:bodyPr>
          <a:lstStyle/>
          <a:p>
            <a:r>
              <a:rPr lang="en-US" dirty="0"/>
              <a:t>Georgian Healthcare System State Concept </a:t>
            </a:r>
            <a:br>
              <a:rPr lang="en-US" dirty="0"/>
            </a:br>
            <a:r>
              <a:rPr lang="en-US" dirty="0"/>
              <a:t>2014-2020 </a:t>
            </a:r>
            <a:endParaRPr lang="en-US" dirty="0" smtClean="0"/>
          </a:p>
          <a:p>
            <a:r>
              <a:rPr lang="en-GB" dirty="0" smtClean="0"/>
              <a:t>Georgia </a:t>
            </a:r>
            <a:r>
              <a:rPr lang="en-GB" dirty="0"/>
              <a:t>Maternal &amp; </a:t>
            </a:r>
            <a:r>
              <a:rPr lang="en-GB" dirty="0" err="1"/>
              <a:t>Newborn</a:t>
            </a:r>
            <a:r>
              <a:rPr lang="en-GB" dirty="0"/>
              <a:t> and Reproductive Health Strategy 2017-2030 and Action Plan </a:t>
            </a:r>
            <a:r>
              <a:rPr lang="en-GB" dirty="0" smtClean="0"/>
              <a:t>2017-2019</a:t>
            </a:r>
          </a:p>
          <a:p>
            <a:r>
              <a:rPr lang="en-GB" dirty="0" err="1" smtClean="0"/>
              <a:t>Noncommunicable</a:t>
            </a:r>
            <a:r>
              <a:rPr lang="en-GB" dirty="0" smtClean="0"/>
              <a:t> diseases prevention and Control Strategy </a:t>
            </a:r>
            <a:r>
              <a:rPr lang="en-GB" dirty="0" smtClean="0"/>
              <a:t>2016-2020</a:t>
            </a:r>
          </a:p>
          <a:p>
            <a:r>
              <a:rPr lang="en-GB" dirty="0" smtClean="0"/>
              <a:t>Tobacco Control Strategy and Action Plan 2013-2018</a:t>
            </a:r>
            <a:endParaRPr lang="en-GB" dirty="0" smtClean="0"/>
          </a:p>
          <a:p>
            <a:r>
              <a:rPr lang="en-GB" dirty="0" smtClean="0"/>
              <a:t>Hepatitis C Elimination Strategy 2016-2020</a:t>
            </a:r>
          </a:p>
          <a:p>
            <a:r>
              <a:rPr lang="en-GB" dirty="0" smtClean="0"/>
              <a:t>HIV/AIDS prevention and Control </a:t>
            </a:r>
            <a:r>
              <a:rPr lang="en-GB" dirty="0"/>
              <a:t>Strategy </a:t>
            </a:r>
            <a:r>
              <a:rPr lang="en-GB" dirty="0" smtClean="0"/>
              <a:t>2016-2020</a:t>
            </a:r>
          </a:p>
          <a:p>
            <a:r>
              <a:rPr lang="en-GB" dirty="0" smtClean="0"/>
              <a:t>TB Control Strategy 2016-2018</a:t>
            </a:r>
          </a:p>
          <a:p>
            <a:r>
              <a:rPr lang="en-US" dirty="0"/>
              <a:t>Strategy for Containment of Antimicrobial </a:t>
            </a:r>
            <a:r>
              <a:rPr lang="en-US" dirty="0" smtClean="0"/>
              <a:t>Resistance </a:t>
            </a:r>
            <a:r>
              <a:rPr lang="en-GB" dirty="0" smtClean="0"/>
              <a:t>2016-2020</a:t>
            </a:r>
          </a:p>
          <a:p>
            <a:r>
              <a:rPr lang="en-GB" dirty="0" smtClean="0"/>
              <a:t>Active Ageing strategy </a:t>
            </a:r>
            <a:r>
              <a:rPr lang="en-GB" dirty="0" smtClean="0"/>
              <a:t>2017-2018</a:t>
            </a:r>
          </a:p>
          <a:p>
            <a:pPr marL="0" indent="0">
              <a:buNone/>
            </a:pPr>
            <a:endParaRPr lang="en-GB" dirty="0"/>
          </a:p>
          <a:p>
            <a:endParaRPr lang="en-GB" dirty="0" smtClean="0"/>
          </a:p>
          <a:p>
            <a:pPr marL="342900" lvl="1" indent="-342900">
              <a:buFont typeface="Arial" charset="0"/>
              <a:buChar char="•"/>
            </a:pPr>
            <a:endParaRPr lang="en-GB" dirty="0"/>
          </a:p>
          <a:p>
            <a:endParaRPr lang="en-US" dirty="0"/>
          </a:p>
        </p:txBody>
      </p:sp>
    </p:spTree>
    <p:extLst>
      <p:ext uri="{BB962C8B-B14F-4D97-AF65-F5344CB8AC3E}">
        <p14:creationId xmlns:p14="http://schemas.microsoft.com/office/powerpoint/2010/main" val="1831538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რუკაზე გადასვლა"/>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3795401" cy="1981200"/>
          </a:xfrm>
          <a:prstGeom prst="rect">
            <a:avLst/>
          </a:prstGeom>
          <a:noFill/>
          <a:extLst>
            <a:ext uri="{909E8E84-426E-40DD-AFC4-6F175D3DCCD1}">
              <a14:hiddenFill xmlns:a14="http://schemas.microsoft.com/office/drawing/2010/main">
                <a:solidFill>
                  <a:srgbClr val="FFFFFF"/>
                </a:solidFill>
              </a14:hiddenFill>
            </a:ext>
          </a:extLst>
        </p:spPr>
      </p:pic>
      <p:sp>
        <p:nvSpPr>
          <p:cNvPr id="17410" name="Title 1"/>
          <p:cNvSpPr>
            <a:spLocks noGrp="1"/>
          </p:cNvSpPr>
          <p:nvPr>
            <p:ph type="title"/>
          </p:nvPr>
        </p:nvSpPr>
        <p:spPr>
          <a:xfrm>
            <a:off x="457200" y="304800"/>
            <a:ext cx="8229600" cy="685800"/>
          </a:xfrm>
        </p:spPr>
        <p:txBody>
          <a:bodyPr>
            <a:normAutofit/>
          </a:bodyPr>
          <a:lstStyle/>
          <a:p>
            <a:pPr algn="l" eaLnBrk="1" hangingPunct="1"/>
            <a:r>
              <a:rPr lang="en-US" altLang="en-US" sz="2800" dirty="0" smtClean="0">
                <a:solidFill>
                  <a:srgbClr val="002060"/>
                </a:solidFill>
                <a:effectLst/>
                <a:latin typeface="Arial" panose="020B0604020202020204" pitchFamily="34" charset="0"/>
                <a:cs typeface="Arial" panose="020B0604020202020204" pitchFamily="34" charset="0"/>
              </a:rPr>
              <a:t>Maternal and Child Health</a:t>
            </a:r>
            <a:endParaRPr lang="ka-GE" altLang="en-US" sz="2800" b="1" dirty="0" smtClean="0">
              <a:solidFill>
                <a:srgbClr val="002060"/>
              </a:solidFill>
              <a:effectLst/>
              <a:latin typeface="+mn-lt"/>
              <a:cs typeface="Arial" panose="020B0604020202020204" pitchFamily="34" charset="0"/>
            </a:endParaRPr>
          </a:p>
        </p:txBody>
      </p:sp>
      <p:sp>
        <p:nvSpPr>
          <p:cNvPr id="17411" name="Content Placeholder 2"/>
          <p:cNvSpPr>
            <a:spLocks noGrp="1"/>
          </p:cNvSpPr>
          <p:nvPr>
            <p:ph idx="1"/>
          </p:nvPr>
        </p:nvSpPr>
        <p:spPr>
          <a:xfrm>
            <a:off x="152400" y="914400"/>
            <a:ext cx="8991600" cy="4662264"/>
          </a:xfrm>
        </p:spPr>
        <p:txBody>
          <a:bodyPr>
            <a:noAutofit/>
          </a:bodyPr>
          <a:lstStyle/>
          <a:p>
            <a:pPr marL="342900" lvl="1" indent="-342900">
              <a:spcBef>
                <a:spcPts val="600"/>
              </a:spcBef>
              <a:buFont typeface="Arial" charset="0"/>
              <a:buChar char="•"/>
            </a:pPr>
            <a:r>
              <a:rPr lang="en-GB" dirty="0"/>
              <a:t>Georgia Maternal &amp; </a:t>
            </a:r>
            <a:r>
              <a:rPr lang="en-GB" dirty="0" smtClean="0"/>
              <a:t>Newborn and Reproductive Health </a:t>
            </a:r>
            <a:r>
              <a:rPr lang="en-GB" dirty="0"/>
              <a:t>Strategy </a:t>
            </a:r>
            <a:r>
              <a:rPr lang="en-GB" dirty="0" smtClean="0"/>
              <a:t>2017-2030 and Action Plan 2017-2019</a:t>
            </a:r>
          </a:p>
          <a:p>
            <a:r>
              <a:rPr lang="en-US" dirty="0"/>
              <a:t>Perinatal Care Regionalization - </a:t>
            </a:r>
            <a:r>
              <a:rPr lang="en-GB" dirty="0"/>
              <a:t>“gold” model of maternal and new born service organization</a:t>
            </a:r>
            <a:endParaRPr lang="en-US" sz="2000" dirty="0"/>
          </a:p>
          <a:p>
            <a:pPr marL="342900" lvl="1" indent="-342900">
              <a:spcBef>
                <a:spcPts val="600"/>
              </a:spcBef>
              <a:buFont typeface="Arial" charset="0"/>
              <a:buChar char="•"/>
            </a:pPr>
            <a:r>
              <a:rPr lang="en-US" dirty="0" smtClean="0"/>
              <a:t>Congenital </a:t>
            </a:r>
            <a:r>
              <a:rPr lang="en-US" dirty="0"/>
              <a:t>syphilis and mother-to-child transmission (MTCT) of HIV elimination plan </a:t>
            </a:r>
            <a:endParaRPr lang="en-US" dirty="0" smtClean="0"/>
          </a:p>
          <a:p>
            <a:pPr marL="342900" lvl="1" indent="-342900">
              <a:spcBef>
                <a:spcPts val="600"/>
              </a:spcBef>
              <a:buFont typeface="Arial" charset="0"/>
              <a:buChar char="•"/>
            </a:pPr>
            <a:r>
              <a:rPr lang="en-US" dirty="0" smtClean="0"/>
              <a:t>Universal newborn hearing screening program</a:t>
            </a:r>
            <a:endParaRPr lang="en-US" altLang="en-US" dirty="0"/>
          </a:p>
          <a:p>
            <a:pPr eaLnBrk="1" hangingPunct="1">
              <a:spcBef>
                <a:spcPts val="600"/>
              </a:spcBef>
            </a:pPr>
            <a:r>
              <a:rPr lang="en-US" altLang="en-US" dirty="0" smtClean="0"/>
              <a:t>Essential Nutrition Action Plan - folic </a:t>
            </a:r>
            <a:r>
              <a:rPr lang="en-US" altLang="en-US" dirty="0"/>
              <a:t>a</a:t>
            </a:r>
            <a:r>
              <a:rPr lang="en-US" altLang="en-US" dirty="0" smtClean="0"/>
              <a:t>cid </a:t>
            </a:r>
            <a:r>
              <a:rPr lang="en-US" altLang="en-US" dirty="0"/>
              <a:t>and </a:t>
            </a:r>
            <a:r>
              <a:rPr lang="en-US" altLang="en-US" dirty="0" smtClean="0"/>
              <a:t>iron </a:t>
            </a:r>
            <a:r>
              <a:rPr lang="en-US" altLang="en-US" dirty="0"/>
              <a:t>s</a:t>
            </a:r>
            <a:r>
              <a:rPr lang="en-US" altLang="en-US" dirty="0" smtClean="0"/>
              <a:t>upplements </a:t>
            </a:r>
            <a:r>
              <a:rPr lang="en-US" altLang="en-US" dirty="0"/>
              <a:t>for </a:t>
            </a:r>
            <a:r>
              <a:rPr lang="en-US" altLang="en-US" dirty="0" smtClean="0"/>
              <a:t>all pregnant women, breastfeeding promotion, </a:t>
            </a:r>
            <a:r>
              <a:rPr lang="en-AU" altLang="en-US" dirty="0" smtClean="0"/>
              <a:t>m</a:t>
            </a:r>
            <a:r>
              <a:rPr lang="en-AU" dirty="0" smtClean="0"/>
              <a:t>ultiple </a:t>
            </a:r>
            <a:r>
              <a:rPr lang="en-AU" dirty="0"/>
              <a:t>m</a:t>
            </a:r>
            <a:r>
              <a:rPr lang="en-AU" dirty="0" smtClean="0"/>
              <a:t>icronutrient supplementation </a:t>
            </a:r>
            <a:r>
              <a:rPr lang="en-AU" dirty="0"/>
              <a:t>for 6-23 </a:t>
            </a:r>
            <a:r>
              <a:rPr lang="en-AU" dirty="0" smtClean="0"/>
              <a:t>months </a:t>
            </a:r>
            <a:r>
              <a:rPr lang="en-AU" dirty="0"/>
              <a:t>children</a:t>
            </a:r>
            <a:r>
              <a:rPr lang="en-US" altLang="en-US" dirty="0"/>
              <a:t> </a:t>
            </a:r>
            <a:endParaRPr lang="en-US" altLang="en-US" dirty="0" smtClean="0"/>
          </a:p>
          <a:p>
            <a:pPr eaLnBrk="1" hangingPunct="1">
              <a:spcBef>
                <a:spcPts val="600"/>
              </a:spcBef>
            </a:pPr>
            <a:r>
              <a:rPr lang="en-US" dirty="0" smtClean="0"/>
              <a:t>Under UHC program selective </a:t>
            </a:r>
            <a:r>
              <a:rPr lang="en-US" dirty="0"/>
              <a:t>contracting </a:t>
            </a:r>
            <a:r>
              <a:rPr lang="en-US" dirty="0" smtClean="0"/>
              <a:t>for </a:t>
            </a:r>
            <a:r>
              <a:rPr lang="en-US" dirty="0"/>
              <a:t>childbirth </a:t>
            </a:r>
            <a:r>
              <a:rPr lang="en-US" dirty="0" smtClean="0"/>
              <a:t>&amp; C-section </a:t>
            </a:r>
            <a:r>
              <a:rPr lang="en-US" dirty="0"/>
              <a:t>and neonatal intensive care services</a:t>
            </a:r>
            <a:r>
              <a:rPr lang="en-US" altLang="en-US" dirty="0" smtClean="0"/>
              <a:t> </a:t>
            </a:r>
            <a:endParaRPr lang="en-US" altLang="en-US" dirty="0"/>
          </a:p>
          <a:p>
            <a:pPr marL="342900" lvl="1" indent="-342900">
              <a:spcBef>
                <a:spcPts val="600"/>
              </a:spcBef>
              <a:buFont typeface="Arial" charset="0"/>
              <a:buChar char="•"/>
            </a:pPr>
            <a:endParaRPr lang="en-US" dirty="0"/>
          </a:p>
          <a:p>
            <a:pPr eaLnBrk="1" hangingPunct="1">
              <a:spcBef>
                <a:spcPts val="600"/>
              </a:spcBef>
            </a:pPr>
            <a:endParaRPr lang="en-US" altLang="en-US" sz="2400" b="1" dirty="0" smtClean="0"/>
          </a:p>
          <a:p>
            <a:pPr marL="0" indent="0" eaLnBrk="1" hangingPunct="1">
              <a:spcBef>
                <a:spcPts val="600"/>
              </a:spcBef>
              <a:buNone/>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p:txBody>
      </p:sp>
    </p:spTree>
    <p:extLst>
      <p:ext uri="{BB962C8B-B14F-4D97-AF65-F5344CB8AC3E}">
        <p14:creationId xmlns:p14="http://schemas.microsoft.com/office/powerpoint/2010/main" val="2102751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pPr algn="l"/>
            <a:r>
              <a:rPr lang="en-US" sz="2800" b="1" dirty="0" smtClean="0">
                <a:solidFill>
                  <a:srgbClr val="002060"/>
                </a:solidFill>
                <a:effectLst/>
                <a:latin typeface="+mn-lt"/>
              </a:rPr>
              <a:t>Health management Information system</a:t>
            </a:r>
            <a:endParaRPr lang="en-US" sz="2800" b="1" dirty="0">
              <a:solidFill>
                <a:srgbClr val="002060"/>
              </a:solidFill>
              <a:effectLst/>
              <a:latin typeface="+mn-lt"/>
            </a:endParaRPr>
          </a:p>
        </p:txBody>
      </p:sp>
      <p:sp>
        <p:nvSpPr>
          <p:cNvPr id="3" name="Content Placeholder 2"/>
          <p:cNvSpPr>
            <a:spLocks noGrp="1"/>
          </p:cNvSpPr>
          <p:nvPr>
            <p:ph idx="1"/>
          </p:nvPr>
        </p:nvSpPr>
        <p:spPr>
          <a:xfrm>
            <a:off x="0" y="1219200"/>
            <a:ext cx="8229600" cy="5079999"/>
          </a:xfrm>
        </p:spPr>
        <p:txBody>
          <a:bodyPr>
            <a:normAutofit/>
          </a:bodyPr>
          <a:lstStyle/>
          <a:p>
            <a:pPr marL="400050" lvl="1" indent="0">
              <a:buNone/>
            </a:pPr>
            <a:r>
              <a:rPr lang="en-US" dirty="0" smtClean="0">
                <a:latin typeface="Arial" panose="020B0604020202020204" pitchFamily="34" charset="0"/>
                <a:cs typeface="Arial" panose="020B0604020202020204" pitchFamily="34" charset="0"/>
              </a:rPr>
              <a:t>▪	</a:t>
            </a:r>
            <a:r>
              <a:rPr lang="en-US" dirty="0" smtClean="0"/>
              <a:t>Electronic </a:t>
            </a:r>
            <a:r>
              <a:rPr lang="en-US" dirty="0"/>
              <a:t>system and regulatory mechanisms for vital </a:t>
            </a:r>
            <a:r>
              <a:rPr lang="en-US" dirty="0" smtClean="0"/>
              <a:t>	events </a:t>
            </a:r>
            <a:r>
              <a:rPr lang="en-US" dirty="0"/>
              <a:t>registration (since 2011</a:t>
            </a:r>
            <a:r>
              <a:rPr lang="en-US" dirty="0" smtClean="0"/>
              <a:t>)</a:t>
            </a:r>
            <a:endParaRPr lang="en-US" dirty="0"/>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Electronic </a:t>
            </a:r>
            <a:r>
              <a:rPr lang="en-US" dirty="0"/>
              <a:t>case-based reporting systems for in- and </a:t>
            </a:r>
            <a:r>
              <a:rPr lang="en-US" dirty="0" smtClean="0"/>
              <a:t>	outpatients </a:t>
            </a:r>
            <a:r>
              <a:rPr lang="en-US" dirty="0"/>
              <a:t>in health-care institutions (since </a:t>
            </a:r>
            <a:r>
              <a:rPr lang="en-US" dirty="0" smtClean="0"/>
              <a:t>2014)</a:t>
            </a:r>
            <a:endParaRPr lang="en-US" dirty="0"/>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Population-based </a:t>
            </a:r>
            <a:r>
              <a:rPr lang="en-US" dirty="0"/>
              <a:t>cancer registry (since 2015</a:t>
            </a:r>
            <a:r>
              <a:rPr lang="en-US" dirty="0" smtClean="0"/>
              <a:t>)</a:t>
            </a:r>
            <a:endParaRPr lang="en-US" dirty="0"/>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Birth registry - new </a:t>
            </a:r>
            <a:r>
              <a:rPr lang="en-US" dirty="0"/>
              <a:t>electronic </a:t>
            </a:r>
            <a:r>
              <a:rPr lang="en-US" dirty="0" smtClean="0"/>
              <a:t>registration </a:t>
            </a:r>
            <a:r>
              <a:rPr lang="en-US" dirty="0"/>
              <a:t>for antenatal </a:t>
            </a:r>
            <a:r>
              <a:rPr lang="en-US" dirty="0" smtClean="0"/>
              <a:t>	and </a:t>
            </a:r>
            <a:r>
              <a:rPr lang="en-US" dirty="0"/>
              <a:t>obstetric services and the surveillance of maternal </a:t>
            </a:r>
            <a:r>
              <a:rPr lang="en-US" dirty="0" smtClean="0"/>
              <a:t>	and </a:t>
            </a:r>
            <a:r>
              <a:rPr lang="en-US" dirty="0"/>
              <a:t>child health (since 2016</a:t>
            </a:r>
            <a:r>
              <a:rPr lang="en-US" dirty="0" smtClean="0"/>
              <a:t>)</a:t>
            </a:r>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E-prescription (2017)</a:t>
            </a:r>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Electronic health </a:t>
            </a:r>
            <a:r>
              <a:rPr lang="en-US" dirty="0"/>
              <a:t>r</a:t>
            </a:r>
            <a:r>
              <a:rPr lang="en-US" dirty="0" smtClean="0"/>
              <a:t>ecords (2017)</a:t>
            </a:r>
          </a:p>
          <a:p>
            <a:pPr marL="400050" lvl="1" indent="0">
              <a:buNone/>
            </a:pPr>
            <a:endParaRPr lang="en-US" dirty="0"/>
          </a:p>
        </p:txBody>
      </p:sp>
      <p:pic>
        <p:nvPicPr>
          <p:cNvPr id="4" name="Picture 3"/>
          <p:cNvPicPr>
            <a:picLocks noChangeAspect="1"/>
          </p:cNvPicPr>
          <p:nvPr/>
        </p:nvPicPr>
        <p:blipFill>
          <a:blip r:embed="rId3"/>
          <a:stretch>
            <a:fillRect/>
          </a:stretch>
        </p:blipFill>
        <p:spPr>
          <a:xfrm>
            <a:off x="5181601" y="4243714"/>
            <a:ext cx="3942906" cy="2624919"/>
          </a:xfrm>
          <a:prstGeom prst="rect">
            <a:avLst/>
          </a:prstGeom>
        </p:spPr>
      </p:pic>
    </p:spTree>
    <p:extLst>
      <p:ext uri="{BB962C8B-B14F-4D97-AF65-F5344CB8AC3E}">
        <p14:creationId xmlns:p14="http://schemas.microsoft.com/office/powerpoint/2010/main" val="1384571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0" y="-1"/>
            <a:ext cx="9131490" cy="6055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921" t="83282" r="76198" b="8359"/>
          <a:stretch/>
        </p:blipFill>
        <p:spPr bwMode="auto">
          <a:xfrm>
            <a:off x="33670" y="1"/>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921" t="83282" r="76198" b="8359"/>
          <a:stretch/>
        </p:blipFill>
        <p:spPr bwMode="auto">
          <a:xfrm>
            <a:off x="4758070" y="18140"/>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214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228600" y="1600200"/>
            <a:ext cx="8763000" cy="4343400"/>
          </a:xfrm>
        </p:spPr>
        <p:txBody>
          <a:bodyPr>
            <a:normAutofit/>
          </a:bodyPr>
          <a:lstStyle/>
          <a:p>
            <a:pPr>
              <a:defRPr/>
            </a:pPr>
            <a:endParaRPr lang="ka-GE" sz="2000" dirty="0"/>
          </a:p>
          <a:p>
            <a:pPr lvl="1">
              <a:buFont typeface="Wingdings" pitchFamily="2" charset="2"/>
              <a:buChar char="ü"/>
              <a:defRPr/>
            </a:pPr>
            <a:endParaRPr lang="ka-GE" sz="2000" dirty="0"/>
          </a:p>
          <a:p>
            <a:pPr marL="0" indent="0">
              <a:buNone/>
              <a:defRPr/>
            </a:pPr>
            <a:endParaRPr lang="ka-GE" sz="2000" dirty="0"/>
          </a:p>
          <a:p>
            <a:pPr marL="457200" lvl="1" indent="0">
              <a:buNone/>
              <a:defRPr/>
            </a:pPr>
            <a:endParaRPr lang="ka-GE" sz="2000" b="1" dirty="0"/>
          </a:p>
          <a:p>
            <a:pPr>
              <a:defRPr/>
            </a:pPr>
            <a:endParaRPr lang="ka-GE" sz="2000" b="1" dirty="0"/>
          </a:p>
          <a:p>
            <a:pPr>
              <a:defRPr/>
            </a:pPr>
            <a:endParaRPr lang="ka-GE" sz="2000" b="1" dirty="0"/>
          </a:p>
          <a:p>
            <a:pPr>
              <a:defRPr/>
            </a:pPr>
            <a:endParaRPr lang="ka-GE" sz="2000" b="1" dirty="0"/>
          </a:p>
          <a:p>
            <a:pPr>
              <a:defRPr/>
            </a:pPr>
            <a:endParaRPr lang="ka-GE" sz="2000" b="1" dirty="0"/>
          </a:p>
          <a:p>
            <a:pPr>
              <a:defRPr/>
            </a:pPr>
            <a:endParaRPr lang="en-US" sz="2000" dirty="0"/>
          </a:p>
        </p:txBody>
      </p:sp>
      <p:sp>
        <p:nvSpPr>
          <p:cNvPr id="2" name="TextBox 1"/>
          <p:cNvSpPr txBox="1"/>
          <p:nvPr/>
        </p:nvSpPr>
        <p:spPr>
          <a:xfrm>
            <a:off x="2971800" y="452382"/>
            <a:ext cx="5791200" cy="523220"/>
          </a:xfrm>
          <a:prstGeom prst="rect">
            <a:avLst/>
          </a:prstGeom>
          <a:noFill/>
        </p:spPr>
        <p:txBody>
          <a:bodyPr wrap="square" rtlCol="0">
            <a:spAutoFit/>
          </a:bodyPr>
          <a:lstStyle/>
          <a:p>
            <a:pPr>
              <a:defRPr/>
            </a:pPr>
            <a:r>
              <a:rPr lang="en-US" sz="2800" b="1" dirty="0" smtClean="0">
                <a:solidFill>
                  <a:srgbClr val="002060"/>
                </a:solidFill>
                <a:latin typeface="Arial" panose="020B0604020202020204" pitchFamily="34" charset="0"/>
                <a:cs typeface="Arial" panose="020B0604020202020204" pitchFamily="34" charset="0"/>
              </a:rPr>
              <a:t>Human Resources</a:t>
            </a:r>
            <a:endParaRPr lang="ka-GE" sz="2800" b="1" dirty="0">
              <a:solidFill>
                <a:srgbClr val="002060"/>
              </a:solidFill>
              <a:latin typeface="+mn-lt"/>
              <a:cs typeface="Arial" panose="020B0604020202020204" pitchFamily="34" charset="0"/>
            </a:endParaRPr>
          </a:p>
        </p:txBody>
      </p:sp>
      <p:sp>
        <p:nvSpPr>
          <p:cNvPr id="6" name="Content Placeholder 1"/>
          <p:cNvSpPr txBox="1">
            <a:spLocks/>
          </p:cNvSpPr>
          <p:nvPr/>
        </p:nvSpPr>
        <p:spPr>
          <a:xfrm>
            <a:off x="457200" y="1600200"/>
            <a:ext cx="82296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ka-GE" sz="2000" b="1" dirty="0" smtClean="0"/>
          </a:p>
          <a:p>
            <a:pPr>
              <a:defRPr/>
            </a:pPr>
            <a:endParaRPr lang="ka-GE" sz="2000" b="1" dirty="0" smtClean="0"/>
          </a:p>
          <a:p>
            <a:pPr>
              <a:defRPr/>
            </a:pPr>
            <a:endParaRPr lang="ka-GE" sz="2000" b="1" dirty="0" smtClean="0"/>
          </a:p>
          <a:p>
            <a:pPr>
              <a:defRPr/>
            </a:pPr>
            <a:endParaRPr lang="ka-GE" sz="2000" b="1" dirty="0" smtClean="0"/>
          </a:p>
          <a:p>
            <a:pPr>
              <a:defRPr/>
            </a:pPr>
            <a:endParaRPr lang="en-US" sz="2000" dirty="0"/>
          </a:p>
        </p:txBody>
      </p:sp>
      <p:sp>
        <p:nvSpPr>
          <p:cNvPr id="4" name="Rectangle 3"/>
          <p:cNvSpPr/>
          <p:nvPr/>
        </p:nvSpPr>
        <p:spPr>
          <a:xfrm>
            <a:off x="190500" y="1143000"/>
            <a:ext cx="8763000" cy="6401753"/>
          </a:xfrm>
          <a:prstGeom prst="rect">
            <a:avLst/>
          </a:prstGeom>
        </p:spPr>
        <p:txBody>
          <a:bodyPr wrap="square">
            <a:spAutoFit/>
          </a:bodyPr>
          <a:lstStyle/>
          <a:p>
            <a:pPr>
              <a:defRPr/>
            </a:pPr>
            <a:r>
              <a:rPr lang="en-US" sz="2000" dirty="0" smtClean="0"/>
              <a:t>▪  HRH regulation and accreditation </a:t>
            </a:r>
          </a:p>
          <a:p>
            <a:pPr>
              <a:defRPr/>
            </a:pPr>
            <a:r>
              <a:rPr lang="en-US" sz="2000" dirty="0" smtClean="0"/>
              <a:t>	- Medical specialties and sub-specialties aligned with EU</a:t>
            </a:r>
          </a:p>
          <a:p>
            <a:pPr>
              <a:defRPr/>
            </a:pPr>
            <a:r>
              <a:rPr lang="en-US" sz="2000" dirty="0"/>
              <a:t>	</a:t>
            </a:r>
            <a:r>
              <a:rPr lang="en-US" sz="2000" dirty="0" smtClean="0"/>
              <a:t>- Medical residency programs updated/prepared in 56</a:t>
            </a:r>
          </a:p>
          <a:p>
            <a:pPr>
              <a:defRPr/>
            </a:pPr>
            <a:r>
              <a:rPr lang="en-US" sz="2000" dirty="0"/>
              <a:t>	</a:t>
            </a:r>
            <a:r>
              <a:rPr lang="en-US" sz="2000" dirty="0" smtClean="0"/>
              <a:t> medical specialties</a:t>
            </a:r>
          </a:p>
          <a:p>
            <a:pPr>
              <a:defRPr/>
            </a:pPr>
            <a:r>
              <a:rPr lang="en-US" sz="2000" dirty="0"/>
              <a:t>▪ </a:t>
            </a:r>
            <a:r>
              <a:rPr lang="en-US" sz="2000" dirty="0" smtClean="0"/>
              <a:t> Certification exam system revised </a:t>
            </a:r>
          </a:p>
          <a:p>
            <a:pPr>
              <a:defRPr/>
            </a:pPr>
            <a:r>
              <a:rPr lang="en-US" sz="2000" dirty="0"/>
              <a:t>	</a:t>
            </a:r>
            <a:r>
              <a:rPr lang="en-US" sz="2000" dirty="0" smtClean="0"/>
              <a:t>- New </a:t>
            </a:r>
            <a:r>
              <a:rPr lang="en-US" sz="2000" dirty="0"/>
              <a:t>instrument for accreditation of continuous medical education </a:t>
            </a:r>
          </a:p>
          <a:p>
            <a:pPr>
              <a:defRPr/>
            </a:pPr>
            <a:r>
              <a:rPr lang="en-US" sz="2000" dirty="0" smtClean="0"/>
              <a:t>	  program developed</a:t>
            </a:r>
          </a:p>
          <a:p>
            <a:pPr>
              <a:defRPr/>
            </a:pPr>
            <a:endParaRPr lang="en-US" sz="2000" dirty="0" smtClean="0"/>
          </a:p>
          <a:p>
            <a:pPr>
              <a:defRPr/>
            </a:pPr>
            <a:r>
              <a:rPr lang="en-US" sz="2000" dirty="0"/>
              <a:t>▪ </a:t>
            </a:r>
            <a:r>
              <a:rPr lang="en-US" sz="2000" dirty="0" smtClean="0"/>
              <a:t>  Labor market analyses initiated</a:t>
            </a:r>
          </a:p>
          <a:p>
            <a:pPr marL="342900" indent="-342900">
              <a:buFont typeface="Arial" panose="020B0604020202020204" pitchFamily="34" charset="0"/>
              <a:buChar char="•"/>
              <a:defRPr/>
            </a:pPr>
            <a:endParaRPr lang="en-US" sz="2000" dirty="0"/>
          </a:p>
          <a:p>
            <a:pPr>
              <a:defRPr/>
            </a:pPr>
            <a:r>
              <a:rPr lang="en-US" sz="2000" dirty="0"/>
              <a:t>▪ </a:t>
            </a:r>
            <a:r>
              <a:rPr lang="en-US" sz="2000" dirty="0" smtClean="0"/>
              <a:t>  Medical residency programs in several specialties funded by the</a:t>
            </a:r>
          </a:p>
          <a:p>
            <a:pPr>
              <a:defRPr/>
            </a:pPr>
            <a:r>
              <a:rPr lang="en-US" sz="2000" dirty="0"/>
              <a:t> </a:t>
            </a:r>
            <a:r>
              <a:rPr lang="en-US" sz="2000" dirty="0" smtClean="0"/>
              <a:t>   government </a:t>
            </a:r>
          </a:p>
          <a:p>
            <a:pPr marL="285750" indent="-285750">
              <a:buFont typeface="Arial" panose="020B0604020202020204" pitchFamily="34" charset="0"/>
              <a:buChar char="•"/>
              <a:defRPr/>
            </a:pPr>
            <a:endParaRPr lang="en-US" sz="2000" dirty="0" smtClean="0"/>
          </a:p>
          <a:p>
            <a:pPr marL="285750" indent="-285750">
              <a:defRPr/>
            </a:pPr>
            <a:endParaRPr lang="en-US" sz="2000" dirty="0" smtClean="0"/>
          </a:p>
          <a:p>
            <a:pPr>
              <a:defRPr/>
            </a:pPr>
            <a:endParaRPr lang="en-US" sz="2000" dirty="0" smtClean="0"/>
          </a:p>
          <a:p>
            <a:pPr marL="800100" lvl="1" indent="-342900">
              <a:defRPr/>
            </a:pPr>
            <a:endParaRPr lang="ka-GE" dirty="0" smtClean="0"/>
          </a:p>
          <a:p>
            <a:pPr marL="285750" indent="-285750">
              <a:buFont typeface="Arial" panose="020B0604020202020204" pitchFamily="34" charset="0"/>
              <a:buChar char="•"/>
              <a:defRPr/>
            </a:pPr>
            <a:endParaRPr lang="ka-GE" sz="2000" dirty="0"/>
          </a:p>
          <a:p>
            <a:pPr>
              <a:defRPr/>
            </a:pPr>
            <a:endParaRPr lang="ka-GE" dirty="0"/>
          </a:p>
          <a:p>
            <a:pPr marL="285750" indent="-285750">
              <a:buFont typeface="Arial" panose="020B0604020202020204" pitchFamily="34" charset="0"/>
              <a:buChar char="•"/>
              <a:defRPr/>
            </a:pPr>
            <a:endParaRPr lang="ka-GE" dirty="0"/>
          </a:p>
          <a:p>
            <a:pPr>
              <a:defRPr/>
            </a:pPr>
            <a:endParaRPr lang="ka-GE" dirty="0"/>
          </a:p>
          <a:p>
            <a:pPr marL="285750" indent="-285750">
              <a:buFont typeface="Arial" panose="020B0604020202020204" pitchFamily="34" charset="0"/>
              <a:buChar char="•"/>
              <a:defRPr/>
            </a:pPr>
            <a:endParaRPr lang="ka-GE" dirty="0"/>
          </a:p>
        </p:txBody>
      </p:sp>
    </p:spTree>
    <p:extLst>
      <p:ext uri="{BB962C8B-B14F-4D97-AF65-F5344CB8AC3E}">
        <p14:creationId xmlns:p14="http://schemas.microsoft.com/office/powerpoint/2010/main" val="967196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85800" y="1219200"/>
            <a:ext cx="2133600" cy="646331"/>
          </a:xfrm>
          <a:prstGeom prst="rect">
            <a:avLst/>
          </a:prstGeom>
          <a:noFill/>
        </p:spPr>
        <p:txBody>
          <a:bodyPr wrap="square" rtlCol="0">
            <a:spAutoFit/>
          </a:bodyPr>
          <a:lstStyle/>
          <a:p>
            <a:pPr algn="ctr"/>
            <a:r>
              <a:rPr lang="en-US" b="1" dirty="0">
                <a:solidFill>
                  <a:srgbClr val="003366"/>
                </a:solidFill>
              </a:rPr>
              <a:t>Emergency </a:t>
            </a:r>
            <a:r>
              <a:rPr lang="en-US" b="1" dirty="0" smtClean="0">
                <a:solidFill>
                  <a:srgbClr val="003366"/>
                </a:solidFill>
              </a:rPr>
              <a:t>Preparedness</a:t>
            </a:r>
            <a:endParaRPr lang="en-US" b="1" dirty="0">
              <a:solidFill>
                <a:srgbClr val="003366"/>
              </a:solidFill>
            </a:endParaRPr>
          </a:p>
        </p:txBody>
      </p:sp>
      <p:sp>
        <p:nvSpPr>
          <p:cNvPr id="22" name="TextBox 21"/>
          <p:cNvSpPr txBox="1"/>
          <p:nvPr/>
        </p:nvSpPr>
        <p:spPr>
          <a:xfrm>
            <a:off x="3124200" y="5257800"/>
            <a:ext cx="990600" cy="369332"/>
          </a:xfrm>
          <a:prstGeom prst="rect">
            <a:avLst/>
          </a:prstGeom>
          <a:noFill/>
        </p:spPr>
        <p:txBody>
          <a:bodyPr wrap="square" rtlCol="0">
            <a:spAutoFit/>
          </a:bodyPr>
          <a:lstStyle/>
          <a:p>
            <a:r>
              <a:rPr lang="en-US" b="1" dirty="0">
                <a:solidFill>
                  <a:srgbClr val="003366"/>
                </a:solidFill>
              </a:rPr>
              <a:t>IHR</a:t>
            </a:r>
          </a:p>
        </p:txBody>
      </p:sp>
      <p:sp>
        <p:nvSpPr>
          <p:cNvPr id="23" name="TextBox 22"/>
          <p:cNvSpPr txBox="1"/>
          <p:nvPr/>
        </p:nvSpPr>
        <p:spPr>
          <a:xfrm>
            <a:off x="152400" y="5334000"/>
            <a:ext cx="914400" cy="369332"/>
          </a:xfrm>
          <a:prstGeom prst="rect">
            <a:avLst/>
          </a:prstGeom>
          <a:noFill/>
        </p:spPr>
        <p:txBody>
          <a:bodyPr wrap="square" rtlCol="0">
            <a:spAutoFit/>
          </a:bodyPr>
          <a:lstStyle/>
          <a:p>
            <a:r>
              <a:rPr lang="en-US" b="1" dirty="0">
                <a:solidFill>
                  <a:srgbClr val="003366"/>
                </a:solidFill>
              </a:rPr>
              <a:t>GHSA</a:t>
            </a:r>
          </a:p>
        </p:txBody>
      </p:sp>
      <p:sp>
        <p:nvSpPr>
          <p:cNvPr id="25" name="TextBox 24"/>
          <p:cNvSpPr txBox="1"/>
          <p:nvPr/>
        </p:nvSpPr>
        <p:spPr>
          <a:xfrm>
            <a:off x="3581400" y="4572000"/>
            <a:ext cx="5261783" cy="1569660"/>
          </a:xfrm>
          <a:prstGeom prst="rect">
            <a:avLst/>
          </a:prstGeom>
          <a:noFill/>
        </p:spPr>
        <p:txBody>
          <a:bodyPr wrap="square" rtlCol="0">
            <a:spAutoFit/>
          </a:bodyPr>
          <a:lstStyle/>
          <a:p>
            <a:pPr algn="just">
              <a:defRPr/>
            </a:pPr>
            <a:r>
              <a:rPr lang="en-US" altLang="ka-GE" sz="1600" b="1" dirty="0" smtClean="0">
                <a:solidFill>
                  <a:srgbClr val="003366"/>
                </a:solidFill>
                <a:latin typeface="+mn-lt"/>
              </a:rPr>
              <a:t>Georgia, </a:t>
            </a:r>
            <a:r>
              <a:rPr lang="en-US" altLang="ka-GE" sz="1600" b="1" dirty="0">
                <a:solidFill>
                  <a:srgbClr val="003366"/>
                </a:solidFill>
                <a:latin typeface="+mn-lt"/>
              </a:rPr>
              <a:t>together with other countries is actively involved in support of the 11 Action Package objectives</a:t>
            </a:r>
            <a:r>
              <a:rPr lang="en-US" altLang="ka-GE" sz="1600" b="1" dirty="0" smtClean="0">
                <a:solidFill>
                  <a:srgbClr val="003366"/>
                </a:solidFill>
                <a:latin typeface="+mn-lt"/>
              </a:rPr>
              <a:t>:</a:t>
            </a:r>
            <a:endParaRPr lang="en-US" altLang="ka-GE" sz="1600" b="1" dirty="0">
              <a:solidFill>
                <a:srgbClr val="003366"/>
              </a:solidFill>
              <a:latin typeface="+mn-lt"/>
            </a:endParaRPr>
          </a:p>
          <a:p>
            <a:pPr lvl="1" indent="-171450" algn="just">
              <a:buFont typeface="Wingdings" panose="05000000000000000000" pitchFamily="2" charset="2"/>
              <a:buChar char="Ø"/>
              <a:defRPr/>
            </a:pPr>
            <a:r>
              <a:rPr lang="en-US" altLang="ka-GE" sz="1600" b="1" dirty="0">
                <a:solidFill>
                  <a:srgbClr val="C00000"/>
                </a:solidFill>
                <a:latin typeface="+mn-lt"/>
              </a:rPr>
              <a:t> </a:t>
            </a:r>
            <a:r>
              <a:rPr lang="en-US" altLang="ka-GE" sz="1400" b="1" dirty="0">
                <a:solidFill>
                  <a:srgbClr val="C00000"/>
                </a:solidFill>
                <a:latin typeface="Calibri"/>
                <a:cs typeface="Calibri"/>
              </a:rPr>
              <a:t>Real-Time Surveillance </a:t>
            </a:r>
            <a:r>
              <a:rPr lang="en-US" altLang="ka-GE" sz="1400" b="1" dirty="0">
                <a:solidFill>
                  <a:srgbClr val="003366"/>
                </a:solidFill>
                <a:latin typeface="Calibri"/>
                <a:cs typeface="Calibri"/>
              </a:rPr>
              <a:t>- as a leading country </a:t>
            </a:r>
          </a:p>
          <a:p>
            <a:pPr lvl="1" indent="-171450" algn="just">
              <a:buFont typeface="Wingdings" panose="05000000000000000000" pitchFamily="2" charset="2"/>
              <a:buChar char="Ø"/>
              <a:defRPr/>
            </a:pPr>
            <a:r>
              <a:rPr lang="en-US" altLang="ka-GE" sz="1400" b="1" dirty="0">
                <a:solidFill>
                  <a:srgbClr val="003366"/>
                </a:solidFill>
                <a:latin typeface="Calibri"/>
                <a:cs typeface="Calibri"/>
              </a:rPr>
              <a:t> </a:t>
            </a:r>
            <a:r>
              <a:rPr lang="en-US" altLang="ka-GE" sz="1400" b="1" dirty="0">
                <a:solidFill>
                  <a:srgbClr val="C00000"/>
                </a:solidFill>
                <a:latin typeface="Calibri"/>
                <a:cs typeface="Calibri"/>
              </a:rPr>
              <a:t>National Laboratory System </a:t>
            </a:r>
            <a:r>
              <a:rPr lang="en-US" altLang="ka-GE" sz="1400" b="1" dirty="0">
                <a:solidFill>
                  <a:srgbClr val="003366"/>
                </a:solidFill>
                <a:latin typeface="Calibri"/>
                <a:cs typeface="Calibri"/>
              </a:rPr>
              <a:t>– as the contributing country  </a:t>
            </a:r>
          </a:p>
          <a:p>
            <a:pPr lvl="1" indent="-171450" algn="just">
              <a:buFont typeface="Wingdings" panose="05000000000000000000" pitchFamily="2" charset="2"/>
              <a:buChar char="Ø"/>
              <a:defRPr/>
            </a:pPr>
            <a:r>
              <a:rPr lang="en-US" altLang="ka-GE" sz="1400" b="1" dirty="0">
                <a:solidFill>
                  <a:srgbClr val="003366"/>
                </a:solidFill>
                <a:latin typeface="Calibri"/>
                <a:cs typeface="Calibri"/>
              </a:rPr>
              <a:t> </a:t>
            </a:r>
            <a:r>
              <a:rPr lang="en-US" altLang="ka-GE" sz="1400" b="1" dirty="0">
                <a:solidFill>
                  <a:srgbClr val="C00000"/>
                </a:solidFill>
                <a:latin typeface="Calibri"/>
                <a:cs typeface="Calibri"/>
              </a:rPr>
              <a:t>Zoonotic Diseases </a:t>
            </a:r>
            <a:r>
              <a:rPr lang="en-US" altLang="ka-GE" sz="1400" b="1" dirty="0">
                <a:solidFill>
                  <a:srgbClr val="003366"/>
                </a:solidFill>
                <a:latin typeface="Calibri"/>
                <a:cs typeface="Calibri"/>
              </a:rPr>
              <a:t>– as the contributing country</a:t>
            </a:r>
            <a:endParaRPr lang="ka-GE" altLang="en-US" sz="1400" b="1" dirty="0">
              <a:solidFill>
                <a:srgbClr val="C00000"/>
              </a:solidFill>
              <a:latin typeface="Calibri"/>
              <a:cs typeface="Calibri"/>
            </a:endParaRPr>
          </a:p>
          <a:p>
            <a:endParaRPr lang="en-US" sz="2000" dirty="0">
              <a:latin typeface="+mn-lt"/>
            </a:endParaRPr>
          </a:p>
        </p:txBody>
      </p:sp>
      <p:sp>
        <p:nvSpPr>
          <p:cNvPr id="26" name="TextBox 25"/>
          <p:cNvSpPr txBox="1"/>
          <p:nvPr/>
        </p:nvSpPr>
        <p:spPr>
          <a:xfrm>
            <a:off x="3429000" y="3372390"/>
            <a:ext cx="5482417" cy="1077218"/>
          </a:xfrm>
          <a:prstGeom prst="rect">
            <a:avLst/>
          </a:prstGeom>
          <a:noFill/>
        </p:spPr>
        <p:txBody>
          <a:bodyPr wrap="square" rtlCol="0">
            <a:spAutoFit/>
          </a:bodyPr>
          <a:lstStyle/>
          <a:p>
            <a:pPr marL="285750" indent="-285750">
              <a:buFont typeface="Wingdings" panose="05000000000000000000" pitchFamily="2" charset="2"/>
              <a:buChar char="Ø"/>
            </a:pPr>
            <a:endParaRPr lang="en-US" altLang="ka-GE" sz="1400" b="1" dirty="0" smtClean="0">
              <a:solidFill>
                <a:srgbClr val="003366"/>
              </a:solidFill>
            </a:endParaRPr>
          </a:p>
          <a:p>
            <a:pPr marL="285750" indent="-285750">
              <a:buFont typeface="Wingdings" charset="2"/>
              <a:buChar char="ü"/>
            </a:pPr>
            <a:r>
              <a:rPr lang="en-US" altLang="ka-GE" sz="1600" b="1" dirty="0" smtClean="0">
                <a:solidFill>
                  <a:srgbClr val="17375E"/>
                </a:solidFill>
                <a:latin typeface="+mn-lt"/>
              </a:rPr>
              <a:t>WHO </a:t>
            </a:r>
            <a:r>
              <a:rPr lang="en-US" altLang="ka-GE" sz="1600" b="1" dirty="0">
                <a:solidFill>
                  <a:srgbClr val="17375E"/>
                </a:solidFill>
                <a:latin typeface="+mn-lt"/>
              </a:rPr>
              <a:t>IHR was fully implemented in </a:t>
            </a:r>
            <a:r>
              <a:rPr lang="en-US" altLang="ka-GE" sz="1600" b="1" dirty="0" smtClean="0">
                <a:solidFill>
                  <a:srgbClr val="17375E"/>
                </a:solidFill>
                <a:latin typeface="+mn-lt"/>
              </a:rPr>
              <a:t>2012;</a:t>
            </a:r>
            <a:endParaRPr lang="en-US" altLang="ka-GE" sz="1600" b="1" dirty="0">
              <a:solidFill>
                <a:srgbClr val="17375E"/>
              </a:solidFill>
              <a:latin typeface="+mn-lt"/>
            </a:endParaRPr>
          </a:p>
          <a:p>
            <a:pPr marL="285750" lvl="0" indent="-285750">
              <a:buFont typeface="Wingdings" charset="2"/>
              <a:buChar char="ü"/>
            </a:pPr>
            <a:r>
              <a:rPr lang="en-US" altLang="ka-GE" sz="1600" b="1" dirty="0" smtClean="0">
                <a:solidFill>
                  <a:srgbClr val="17375E"/>
                </a:solidFill>
                <a:latin typeface="+mn-lt"/>
              </a:rPr>
              <a:t>NCDC </a:t>
            </a:r>
            <a:r>
              <a:rPr lang="en-US" altLang="ka-GE" sz="1600" b="1" dirty="0">
                <a:solidFill>
                  <a:srgbClr val="17375E"/>
                </a:solidFill>
                <a:latin typeface="+mn-lt"/>
              </a:rPr>
              <a:t>was designated as the </a:t>
            </a:r>
            <a:r>
              <a:rPr lang="en-US" altLang="ka-GE" sz="1600" b="1" dirty="0" smtClean="0">
                <a:solidFill>
                  <a:srgbClr val="17375E"/>
                </a:solidFill>
                <a:latin typeface="+mn-lt"/>
              </a:rPr>
              <a:t>national IHR </a:t>
            </a:r>
            <a:r>
              <a:rPr lang="en-US" altLang="ka-GE" sz="1600" b="1" dirty="0">
                <a:solidFill>
                  <a:srgbClr val="17375E"/>
                </a:solidFill>
                <a:latin typeface="+mn-lt"/>
              </a:rPr>
              <a:t>Focal </a:t>
            </a:r>
            <a:r>
              <a:rPr lang="en-US" altLang="ka-GE" sz="1600" b="1" dirty="0" smtClean="0">
                <a:solidFill>
                  <a:srgbClr val="17375E"/>
                </a:solidFill>
                <a:latin typeface="+mn-lt"/>
              </a:rPr>
              <a:t>Point;</a:t>
            </a:r>
            <a:endParaRPr lang="en-US" altLang="ka-GE" sz="1600" b="1" dirty="0">
              <a:solidFill>
                <a:srgbClr val="17375E"/>
              </a:solidFill>
              <a:latin typeface="+mn-lt"/>
            </a:endParaRPr>
          </a:p>
          <a:p>
            <a:pPr marL="285750" indent="-285750">
              <a:buFont typeface="Wingdings" charset="2"/>
              <a:buChar char="ü"/>
            </a:pPr>
            <a:r>
              <a:rPr lang="en-US" altLang="ka-GE" sz="1600" b="1" dirty="0" smtClean="0">
                <a:solidFill>
                  <a:srgbClr val="17375E"/>
                </a:solidFill>
                <a:latin typeface="+mn-lt"/>
              </a:rPr>
              <a:t>24/7 Duty Officer System is established;</a:t>
            </a:r>
          </a:p>
        </p:txBody>
      </p:sp>
      <p:sp>
        <p:nvSpPr>
          <p:cNvPr id="27" name="TextBox 26"/>
          <p:cNvSpPr txBox="1"/>
          <p:nvPr/>
        </p:nvSpPr>
        <p:spPr>
          <a:xfrm>
            <a:off x="3429000" y="839040"/>
            <a:ext cx="5715000" cy="2815642"/>
          </a:xfrm>
          <a:prstGeom prst="rect">
            <a:avLst/>
          </a:prstGeom>
          <a:noFill/>
        </p:spPr>
        <p:txBody>
          <a:bodyPr wrap="square" rtlCol="0">
            <a:spAutoFit/>
          </a:bodyPr>
          <a:lstStyle/>
          <a:p>
            <a:endParaRPr lang="en-US" b="1" kern="0" dirty="0">
              <a:solidFill>
                <a:srgbClr val="10253F"/>
              </a:solidFill>
              <a:latin typeface="+mn-lt"/>
            </a:endParaRPr>
          </a:p>
          <a:p>
            <a:pPr marL="171450" indent="-171450">
              <a:buFont typeface="Wingdings" panose="05000000000000000000" pitchFamily="2" charset="2"/>
              <a:buChar char="Ø"/>
            </a:pPr>
            <a:endParaRPr lang="en-US" sz="1400" b="1" kern="0" dirty="0" smtClean="0">
              <a:solidFill>
                <a:srgbClr val="10253F"/>
              </a:solidFill>
              <a:latin typeface="+mn-lt"/>
            </a:endParaRPr>
          </a:p>
          <a:p>
            <a:pPr marL="285750" indent="-285750">
              <a:lnSpc>
                <a:spcPct val="110000"/>
              </a:lnSpc>
              <a:buFont typeface="Wingdings" charset="2"/>
              <a:buChar char="ü"/>
            </a:pPr>
            <a:r>
              <a:rPr lang="en-US" sz="1600" b="1" kern="0" dirty="0" smtClean="0">
                <a:solidFill>
                  <a:schemeClr val="tx2">
                    <a:lumMod val="75000"/>
                  </a:schemeClr>
                </a:solidFill>
                <a:latin typeface="+mn-lt"/>
              </a:rPr>
              <a:t>The </a:t>
            </a:r>
            <a:r>
              <a:rPr lang="en-US" sz="1600" b="1" kern="0" dirty="0">
                <a:solidFill>
                  <a:schemeClr val="tx2">
                    <a:lumMod val="75000"/>
                  </a:schemeClr>
                </a:solidFill>
                <a:latin typeface="+mn-lt"/>
              </a:rPr>
              <a:t>revision of Epidemics, Pandemics and Biological Incidents Response Plan</a:t>
            </a:r>
          </a:p>
          <a:p>
            <a:pPr marL="285750" indent="-285750">
              <a:lnSpc>
                <a:spcPct val="110000"/>
              </a:lnSpc>
              <a:buFont typeface="Wingdings" charset="2"/>
              <a:buChar char="ü"/>
            </a:pPr>
            <a:r>
              <a:rPr lang="en-US" sz="1600" b="1" kern="0" dirty="0" smtClean="0">
                <a:solidFill>
                  <a:schemeClr val="tx2">
                    <a:lumMod val="75000"/>
                  </a:schemeClr>
                </a:solidFill>
                <a:latin typeface="+mn-lt"/>
              </a:rPr>
              <a:t>Updating/Developing disease specific plans:</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 </a:t>
            </a:r>
            <a:r>
              <a:rPr lang="en-US" sz="1400" b="1" i="1" kern="0" dirty="0">
                <a:solidFill>
                  <a:schemeClr val="tx2">
                    <a:lumMod val="75000"/>
                  </a:schemeClr>
                </a:solidFill>
                <a:latin typeface="+mn-lt"/>
              </a:rPr>
              <a:t>Influenza Response Plan </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Ebola </a:t>
            </a:r>
            <a:r>
              <a:rPr lang="en-US" sz="1400" b="1" i="1" kern="0" dirty="0">
                <a:solidFill>
                  <a:schemeClr val="tx2">
                    <a:lumMod val="75000"/>
                  </a:schemeClr>
                </a:solidFill>
                <a:latin typeface="+mn-lt"/>
              </a:rPr>
              <a:t>virus </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en-US" sz="1400" b="1" i="1" kern="0" dirty="0" err="1" smtClean="0">
                <a:solidFill>
                  <a:schemeClr val="tx2">
                    <a:lumMod val="75000"/>
                  </a:schemeClr>
                </a:solidFill>
                <a:latin typeface="+mn-lt"/>
              </a:rPr>
              <a:t>Zika</a:t>
            </a:r>
            <a:r>
              <a:rPr lang="en-US" sz="1400" b="1" i="1" kern="0" dirty="0" smtClean="0">
                <a:solidFill>
                  <a:schemeClr val="tx2">
                    <a:lumMod val="75000"/>
                  </a:schemeClr>
                </a:solidFill>
                <a:latin typeface="+mn-lt"/>
              </a:rPr>
              <a:t> Virus </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Crimean-Congo Hemorrhagic fever </a:t>
            </a:r>
          </a:p>
          <a:p>
            <a:pPr marL="1085850" lvl="2" indent="-171450">
              <a:lnSpc>
                <a:spcPct val="110000"/>
              </a:lnSpc>
              <a:buFont typeface="Wingdings" panose="05000000000000000000" pitchFamily="2" charset="2"/>
              <a:buChar char="Ø"/>
            </a:pPr>
            <a:r>
              <a:rPr lang="en-US" sz="1400" b="1" i="1" kern="0" dirty="0">
                <a:solidFill>
                  <a:schemeClr val="tx2">
                    <a:lumMod val="75000"/>
                  </a:schemeClr>
                </a:solidFill>
                <a:latin typeface="+mn-lt"/>
              </a:rPr>
              <a:t>P</a:t>
            </a:r>
            <a:r>
              <a:rPr lang="en-US" sz="1400" b="1" i="1" kern="0" dirty="0" smtClean="0">
                <a:solidFill>
                  <a:schemeClr val="tx2">
                    <a:lumMod val="75000"/>
                  </a:schemeClr>
                </a:solidFill>
                <a:latin typeface="+mn-lt"/>
              </a:rPr>
              <a:t>olio </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Dengue </a:t>
            </a:r>
          </a:p>
        </p:txBody>
      </p:sp>
      <p:sp>
        <p:nvSpPr>
          <p:cNvPr id="3" name="TextBox 2"/>
          <p:cNvSpPr txBox="1"/>
          <p:nvPr/>
        </p:nvSpPr>
        <p:spPr>
          <a:xfrm>
            <a:off x="652849" y="352404"/>
            <a:ext cx="8001000" cy="830997"/>
          </a:xfrm>
          <a:prstGeom prst="rect">
            <a:avLst/>
          </a:prstGeom>
          <a:noFill/>
        </p:spPr>
        <p:txBody>
          <a:bodyPr wrap="square" rtlCol="0">
            <a:spAutoFit/>
          </a:bodyPr>
          <a:lstStyle/>
          <a:p>
            <a:pPr algn="ctr"/>
            <a:r>
              <a:rPr lang="en-US" sz="2400" b="1" dirty="0">
                <a:solidFill>
                  <a:schemeClr val="tx2">
                    <a:lumMod val="50000"/>
                  </a:schemeClr>
                </a:solidFill>
                <a:latin typeface="+mn-lt"/>
                <a:ea typeface="Arial" panose="020B0604020202020204" pitchFamily="34" charset="0"/>
                <a:cs typeface="Arial" panose="020B0604020202020204" pitchFamily="34" charset="0"/>
              </a:rPr>
              <a:t>Public health </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Emergency Preparedness </a:t>
            </a:r>
            <a:r>
              <a:rPr lang="en-US" sz="2400" b="1" dirty="0">
                <a:solidFill>
                  <a:schemeClr val="tx2">
                    <a:lumMod val="50000"/>
                  </a:schemeClr>
                </a:solidFill>
                <a:latin typeface="+mn-lt"/>
                <a:ea typeface="Arial" panose="020B0604020202020204" pitchFamily="34" charset="0"/>
                <a:cs typeface="Arial" panose="020B0604020202020204" pitchFamily="34" charset="0"/>
              </a:rPr>
              <a:t>and </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Responsible </a:t>
            </a:r>
            <a:r>
              <a:rPr lang="en-US" sz="2400" b="1" dirty="0">
                <a:solidFill>
                  <a:schemeClr val="tx2">
                    <a:lumMod val="50000"/>
                  </a:schemeClr>
                </a:solidFill>
                <a:latin typeface="+mn-lt"/>
                <a:ea typeface="Arial" panose="020B0604020202020204" pitchFamily="34" charset="0"/>
                <a:cs typeface="Arial" panose="020B0604020202020204" pitchFamily="34" charset="0"/>
              </a:rPr>
              <a:t>C</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apacity</a:t>
            </a:r>
            <a:endParaRPr lang="ka-GE" sz="2400" b="1" dirty="0">
              <a:solidFill>
                <a:schemeClr val="tx2">
                  <a:lumMod val="50000"/>
                </a:schemeClr>
              </a:solidFill>
              <a:latin typeface="+mn-lt"/>
              <a:ea typeface="Arial" panose="020B0604020202020204" pitchFamily="34" charset="0"/>
              <a:cs typeface="Arial" panose="020B0604020202020204" pitchFamily="34" charset="0"/>
            </a:endParaRPr>
          </a:p>
        </p:txBody>
      </p:sp>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519" y="1750268"/>
            <a:ext cx="3178482" cy="37252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74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5" name="Title 1"/>
          <p:cNvSpPr txBox="1">
            <a:spLocks/>
          </p:cNvSpPr>
          <p:nvPr/>
        </p:nvSpPr>
        <p:spPr bwMode="auto">
          <a:xfrm>
            <a:off x="149225" y="127000"/>
            <a:ext cx="8828088"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ka-GE" sz="3200" b="1" dirty="0">
                <a:solidFill>
                  <a:srgbClr val="C00000"/>
                </a:solidFill>
                <a:latin typeface="Arial" panose="020B0604020202020204" pitchFamily="34" charset="0"/>
                <a:cs typeface="Arial" panose="020B0604020202020204" pitchFamily="34" charset="0"/>
              </a:rPr>
              <a:t>Unified Laboratory Network</a:t>
            </a:r>
          </a:p>
          <a:p>
            <a:pPr algn="ctr">
              <a:lnSpc>
                <a:spcPct val="100000"/>
              </a:lnSpc>
              <a:spcBef>
                <a:spcPct val="0"/>
              </a:spcBef>
              <a:buFontTx/>
              <a:buNone/>
            </a:pPr>
            <a:endParaRPr lang="en-US" altLang="ka-GE" sz="3200" b="1" dirty="0">
              <a:solidFill>
                <a:srgbClr val="C00000"/>
              </a:solidFill>
              <a:latin typeface="Sylfaen" panose="010A0502050306030303" pitchFamily="18" charset="0"/>
              <a:cs typeface="Arial" panose="020B0604020202020204" pitchFamily="34" charset="0"/>
            </a:endParaRPr>
          </a:p>
        </p:txBody>
      </p:sp>
      <p:pic>
        <p:nvPicPr>
          <p:cNvPr id="122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6370" y="673223"/>
            <a:ext cx="4189413" cy="2763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9" name="Rectangle 1"/>
          <p:cNvSpPr>
            <a:spLocks noChangeArrowheads="1"/>
          </p:cNvSpPr>
          <p:nvPr/>
        </p:nvSpPr>
        <p:spPr bwMode="auto">
          <a:xfrm>
            <a:off x="592931" y="5353612"/>
            <a:ext cx="25519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b="1" dirty="0">
                <a:solidFill>
                  <a:srgbClr val="C00000"/>
                </a:solidFill>
                <a:latin typeface="Arial" panose="020B0604020202020204" pitchFamily="34" charset="0"/>
                <a:cs typeface="Arial" panose="020B0604020202020204" pitchFamily="34" charset="0"/>
              </a:rPr>
              <a:t> </a:t>
            </a:r>
          </a:p>
          <a:p>
            <a:pPr>
              <a:lnSpc>
                <a:spcPct val="100000"/>
              </a:lnSpc>
              <a:spcBef>
                <a:spcPct val="0"/>
              </a:spcBef>
              <a:buFontTx/>
              <a:buNone/>
            </a:pPr>
            <a:endParaRPr lang="ka-GE" altLang="ka-GE" sz="1800" dirty="0">
              <a:latin typeface="Arial" panose="020B0604020202020204" pitchFamily="34" charset="0"/>
              <a:cs typeface="Arial" panose="020B0604020202020204" pitchFamily="34" charset="0"/>
            </a:endParaRPr>
          </a:p>
        </p:txBody>
      </p:sp>
      <p:sp>
        <p:nvSpPr>
          <p:cNvPr id="2" name="TextBox 1"/>
          <p:cNvSpPr txBox="1"/>
          <p:nvPr/>
        </p:nvSpPr>
        <p:spPr>
          <a:xfrm>
            <a:off x="5137962" y="636967"/>
            <a:ext cx="3646227" cy="369332"/>
          </a:xfrm>
          <a:prstGeom prst="rect">
            <a:avLst/>
          </a:prstGeom>
          <a:solidFill>
            <a:schemeClr val="bg1"/>
          </a:solidFill>
        </p:spPr>
        <p:txBody>
          <a:bodyPr wrap="square" rtlCol="0">
            <a:spAutoFit/>
          </a:bodyPr>
          <a:lstStyle/>
          <a:p>
            <a:pPr algn="ctr"/>
            <a:r>
              <a:rPr lang="en-US" b="1" dirty="0" smtClean="0">
                <a:solidFill>
                  <a:srgbClr val="C00000"/>
                </a:solidFill>
              </a:rPr>
              <a:t>One </a:t>
            </a:r>
            <a:r>
              <a:rPr lang="en-US" b="1" dirty="0">
                <a:solidFill>
                  <a:srgbClr val="C00000"/>
                </a:solidFill>
              </a:rPr>
              <a:t>Health                          </a:t>
            </a:r>
            <a:endParaRPr lang="ka-GE" b="1" dirty="0">
              <a:solidFill>
                <a:srgbClr val="C00000"/>
              </a:solidFill>
            </a:endParaRPr>
          </a:p>
        </p:txBody>
      </p:sp>
      <p:sp>
        <p:nvSpPr>
          <p:cNvPr id="4" name="TextBox 3"/>
          <p:cNvSpPr txBox="1"/>
          <p:nvPr/>
        </p:nvSpPr>
        <p:spPr>
          <a:xfrm>
            <a:off x="7668344" y="5770934"/>
            <a:ext cx="184731" cy="369332"/>
          </a:xfrm>
          <a:prstGeom prst="rect">
            <a:avLst/>
          </a:prstGeom>
          <a:noFill/>
        </p:spPr>
        <p:txBody>
          <a:bodyPr wrap="none" rtlCol="0">
            <a:spAutoFit/>
          </a:bodyPr>
          <a:lstStyle/>
          <a:p>
            <a:endParaRPr lang="ka-GE" dirty="0"/>
          </a:p>
        </p:txBody>
      </p:sp>
      <p:sp>
        <p:nvSpPr>
          <p:cNvPr id="16" name="Rectangle 4">
            <a:extLst>
              <a:ext uri="{FF2B5EF4-FFF2-40B4-BE49-F238E27FC236}">
                <a16:creationId xmlns:a16="http://schemas.microsoft.com/office/drawing/2014/main" xmlns="" id="{86A2BDD5-71CA-44EA-A04C-3CB51D5B3B2E}"/>
              </a:ext>
            </a:extLst>
          </p:cNvPr>
          <p:cNvSpPr>
            <a:spLocks noChangeArrowheads="1"/>
          </p:cNvSpPr>
          <p:nvPr/>
        </p:nvSpPr>
        <p:spPr bwMode="auto">
          <a:xfrm>
            <a:off x="4895999" y="3437060"/>
            <a:ext cx="431179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ka-GE" sz="1600" b="1" dirty="0">
                <a:solidFill>
                  <a:srgbClr val="C00000"/>
                </a:solidFill>
                <a:ea typeface="MS PGothic" panose="020B0600070205080204" pitchFamily="34" charset="-128"/>
              </a:rPr>
              <a:t>Electronic Integrated Disease Surveillance System (EIDSS</a:t>
            </a:r>
            <a:r>
              <a:rPr lang="en-US" altLang="ka-GE" sz="1600" b="1" dirty="0" smtClean="0">
                <a:solidFill>
                  <a:srgbClr val="C00000"/>
                </a:solidFill>
                <a:ea typeface="MS PGothic" panose="020B0600070205080204" pitchFamily="34" charset="-128"/>
              </a:rPr>
              <a:t>):</a:t>
            </a:r>
            <a:r>
              <a:rPr lang="ka-GE" altLang="ka-GE" sz="1600" b="1" dirty="0" smtClean="0">
                <a:solidFill>
                  <a:srgbClr val="C00000"/>
                </a:solidFill>
                <a:ea typeface="MS PGothic" panose="020B0600070205080204" pitchFamily="34" charset="-128"/>
              </a:rPr>
              <a:t>  </a:t>
            </a:r>
            <a:endParaRPr lang="en-US" altLang="ka-GE" sz="1600" b="1" dirty="0">
              <a:solidFill>
                <a:srgbClr val="C00000"/>
              </a:solidFill>
              <a:ea typeface="MS PGothic" panose="020B0600070205080204" pitchFamily="34" charset="-128"/>
            </a:endParaRPr>
          </a:p>
          <a:p>
            <a:pPr>
              <a:spcBef>
                <a:spcPct val="0"/>
              </a:spcBef>
              <a:buFontTx/>
              <a:buNone/>
            </a:pPr>
            <a:endParaRPr lang="en-US" altLang="ka-GE" sz="1600" b="1" dirty="0">
              <a:solidFill>
                <a:srgbClr val="C00000"/>
              </a:solidFill>
              <a:ea typeface="MS PGothic" panose="020B0600070205080204" pitchFamily="34" charset="-128"/>
            </a:endParaRPr>
          </a:p>
          <a:p>
            <a:pPr>
              <a:spcBef>
                <a:spcPct val="0"/>
              </a:spcBef>
              <a:buFontTx/>
              <a:buNone/>
            </a:pPr>
            <a:r>
              <a:rPr lang="ka-GE" altLang="ka-GE" sz="1600" b="1" dirty="0">
                <a:solidFill>
                  <a:srgbClr val="C00000"/>
                </a:solidFill>
                <a:ea typeface="MS PGothic" panose="020B0600070205080204" pitchFamily="34" charset="-128"/>
              </a:rPr>
              <a:t>72 </a:t>
            </a:r>
            <a:r>
              <a:rPr lang="en-US" altLang="ka-GE" sz="1600" b="1" dirty="0">
                <a:solidFill>
                  <a:srgbClr val="003366"/>
                </a:solidFill>
                <a:ea typeface="MS PGothic" panose="020B0600070205080204" pitchFamily="34" charset="-128"/>
              </a:rPr>
              <a:t>notifiable diseases</a:t>
            </a:r>
          </a:p>
          <a:p>
            <a:pPr>
              <a:spcBef>
                <a:spcPct val="0"/>
              </a:spcBef>
              <a:buFontTx/>
              <a:buNone/>
            </a:pPr>
            <a:r>
              <a:rPr lang="en-US" altLang="ka-GE" sz="1600" b="1" dirty="0" smtClean="0">
                <a:solidFill>
                  <a:srgbClr val="C00000"/>
                </a:solidFill>
                <a:ea typeface="MS PGothic" panose="020B0600070205080204" pitchFamily="34" charset="-128"/>
              </a:rPr>
              <a:t>200 </a:t>
            </a:r>
            <a:r>
              <a:rPr lang="en-US" altLang="ka-GE" sz="1600" b="1" dirty="0">
                <a:solidFill>
                  <a:srgbClr val="003366"/>
                </a:solidFill>
                <a:ea typeface="MS PGothic" panose="020B0600070205080204" pitchFamily="34" charset="-128"/>
              </a:rPr>
              <a:t>entry points</a:t>
            </a:r>
            <a:endParaRPr lang="ka-GE" altLang="ka-GE" sz="1600" b="1" dirty="0">
              <a:solidFill>
                <a:srgbClr val="003366"/>
              </a:solidFill>
              <a:ea typeface="MS PGothic" panose="020B0600070205080204" pitchFamily="34" charset="-128"/>
            </a:endParaRPr>
          </a:p>
        </p:txBody>
      </p:sp>
      <p:pic>
        <p:nvPicPr>
          <p:cNvPr id="5" name="Picture 4"/>
          <p:cNvPicPr>
            <a:picLocks noChangeAspect="1"/>
          </p:cNvPicPr>
          <p:nvPr/>
        </p:nvPicPr>
        <p:blipFill>
          <a:blip r:embed="rId4"/>
          <a:stretch>
            <a:fillRect/>
          </a:stretch>
        </p:blipFill>
        <p:spPr>
          <a:xfrm>
            <a:off x="149225" y="589962"/>
            <a:ext cx="4566791" cy="2844800"/>
          </a:xfrm>
          <a:prstGeom prst="rect">
            <a:avLst/>
          </a:prstGeom>
        </p:spPr>
      </p:pic>
      <p:sp>
        <p:nvSpPr>
          <p:cNvPr id="9" name="TextBox 8"/>
          <p:cNvSpPr txBox="1"/>
          <p:nvPr/>
        </p:nvSpPr>
        <p:spPr>
          <a:xfrm>
            <a:off x="179512" y="945480"/>
            <a:ext cx="3288080" cy="369332"/>
          </a:xfrm>
          <a:prstGeom prst="rect">
            <a:avLst/>
          </a:prstGeom>
          <a:solidFill>
            <a:schemeClr val="bg1"/>
          </a:solidFill>
        </p:spPr>
        <p:txBody>
          <a:bodyPr wrap="none" rtlCol="0">
            <a:spAutoFit/>
          </a:bodyPr>
          <a:lstStyle/>
          <a:p>
            <a:r>
              <a:rPr lang="en-US" dirty="0">
                <a:solidFill>
                  <a:srgbClr val="C00000"/>
                </a:solidFill>
              </a:rPr>
              <a:t>Public Health Network             </a:t>
            </a:r>
            <a:endParaRPr lang="ka-GE" dirty="0">
              <a:solidFill>
                <a:srgbClr val="C00000"/>
              </a:solidFill>
            </a:endParaRPr>
          </a:p>
        </p:txBody>
      </p:sp>
      <p:pic>
        <p:nvPicPr>
          <p:cNvPr id="13" name="Picture 4" descr="https://sites.ch2m.com/sites/BTRIC-Georgia/PublishingImages/CPHR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83" y="4629557"/>
            <a:ext cx="2550655" cy="163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ChangeArrowheads="1"/>
          </p:cNvSpPr>
          <p:nvPr/>
        </p:nvSpPr>
        <p:spPr bwMode="auto">
          <a:xfrm>
            <a:off x="113783" y="4037887"/>
            <a:ext cx="30866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solidFill>
                  <a:srgbClr val="C00000"/>
                </a:solidFill>
                <a:latin typeface="Arial" charset="0"/>
              </a:rPr>
              <a:t>R. Lugar Center for Public Health Research</a:t>
            </a:r>
            <a:r>
              <a:rPr lang="ka-GE" altLang="en-US" sz="1800" dirty="0">
                <a:solidFill>
                  <a:srgbClr val="C00000"/>
                </a:solidFill>
                <a:latin typeface="Arial" charset="0"/>
              </a:rPr>
              <a:t> </a:t>
            </a:r>
          </a:p>
        </p:txBody>
      </p:sp>
      <p:sp>
        <p:nvSpPr>
          <p:cNvPr id="20" name="Rectangle 1"/>
          <p:cNvSpPr>
            <a:spLocks noChangeArrowheads="1"/>
          </p:cNvSpPr>
          <p:nvPr/>
        </p:nvSpPr>
        <p:spPr bwMode="auto">
          <a:xfrm>
            <a:off x="2487683" y="4609897"/>
            <a:ext cx="1625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600" b="1" dirty="0" smtClean="0">
                <a:solidFill>
                  <a:srgbClr val="C00000"/>
                </a:solidFill>
                <a:latin typeface="Arial" panose="020B0604020202020204" pitchFamily="34" charset="0"/>
              </a:rPr>
              <a:t>ISO </a:t>
            </a:r>
            <a:r>
              <a:rPr lang="en-US" altLang="en-US" sz="1600" b="1" dirty="0">
                <a:solidFill>
                  <a:srgbClr val="C00000"/>
                </a:solidFill>
                <a:latin typeface="Arial" panose="020B0604020202020204" pitchFamily="34" charset="0"/>
              </a:rPr>
              <a:t>15189 accreditation </a:t>
            </a:r>
            <a:endParaRPr lang="ka-GE" altLang="en-US" sz="1600" b="1" dirty="0">
              <a:solidFill>
                <a:srgbClr val="C00000"/>
              </a:solidFill>
              <a:latin typeface="Arial" panose="020B0604020202020204" pitchFamily="34" charset="0"/>
            </a:endParaRPr>
          </a:p>
        </p:txBody>
      </p:sp>
      <p:sp>
        <p:nvSpPr>
          <p:cNvPr id="6" name="Rectangle 5"/>
          <p:cNvSpPr/>
          <p:nvPr/>
        </p:nvSpPr>
        <p:spPr>
          <a:xfrm>
            <a:off x="2302576" y="5291751"/>
            <a:ext cx="2596581" cy="830997"/>
          </a:xfrm>
          <a:prstGeom prst="rect">
            <a:avLst/>
          </a:prstGeom>
        </p:spPr>
        <p:txBody>
          <a:bodyPr wrap="square">
            <a:spAutoFit/>
          </a:bodyPr>
          <a:lstStyle/>
          <a:p>
            <a:pPr lvl="1" eaLnBrk="1" fontAlgn="auto" hangingPunct="1">
              <a:spcBef>
                <a:spcPct val="50000"/>
              </a:spcBef>
              <a:spcAft>
                <a:spcPts val="0"/>
              </a:spcAft>
              <a:defRPr/>
            </a:pPr>
            <a:r>
              <a:rPr lang="en-US" altLang="en-US" sz="1200" b="1" dirty="0">
                <a:solidFill>
                  <a:srgbClr val="C00000"/>
                </a:solidFill>
              </a:rPr>
              <a:t>3 Labs accredited by WHO </a:t>
            </a:r>
          </a:p>
          <a:p>
            <a:pPr marL="742950" lvl="1" indent="-285750">
              <a:buFontTx/>
              <a:buChar char="-"/>
              <a:defRPr/>
            </a:pPr>
            <a:r>
              <a:rPr lang="en-US" altLang="en-US" sz="1200" b="1" dirty="0">
                <a:solidFill>
                  <a:srgbClr val="003366"/>
                </a:solidFill>
              </a:rPr>
              <a:t>Polio</a:t>
            </a:r>
          </a:p>
          <a:p>
            <a:pPr marL="742950" lvl="1" indent="-285750">
              <a:buFontTx/>
              <a:buChar char="-"/>
              <a:defRPr/>
            </a:pPr>
            <a:r>
              <a:rPr lang="en-US" altLang="en-US" sz="1200" b="1" dirty="0">
                <a:solidFill>
                  <a:srgbClr val="003366"/>
                </a:solidFill>
              </a:rPr>
              <a:t>Influenza</a:t>
            </a:r>
          </a:p>
          <a:p>
            <a:pPr marL="742950" lvl="1" indent="-285750">
              <a:buFontTx/>
              <a:buChar char="-"/>
              <a:defRPr/>
            </a:pPr>
            <a:r>
              <a:rPr lang="en-US" altLang="en-US" sz="1200" b="1" dirty="0">
                <a:solidFill>
                  <a:srgbClr val="003366"/>
                </a:solidFill>
              </a:rPr>
              <a:t>Measles/Rubella</a:t>
            </a:r>
          </a:p>
        </p:txBody>
      </p:sp>
      <p:pic>
        <p:nvPicPr>
          <p:cNvPr id="21"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99157" y="5089619"/>
            <a:ext cx="2489200"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010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8468"/>
            <a:ext cx="7886700" cy="971839"/>
          </a:xfrm>
        </p:spPr>
        <p:txBody>
          <a:bodyPr>
            <a:normAutofit/>
          </a:bodyPr>
          <a:lstStyle/>
          <a:p>
            <a:pPr algn="ctr"/>
            <a:r>
              <a:rPr lang="en-US" sz="2800" dirty="0">
                <a:solidFill>
                  <a:srgbClr val="002060"/>
                </a:solidFill>
                <a:effectLst/>
                <a:latin typeface="Arial" panose="020B0604020202020204" pitchFamily="34" charset="0"/>
                <a:cs typeface="Arial" panose="020B0604020202020204" pitchFamily="34" charset="0"/>
              </a:rPr>
              <a:t>25 years: Collapse, </a:t>
            </a:r>
            <a:r>
              <a:rPr lang="en-US" sz="2800" dirty="0" smtClean="0">
                <a:solidFill>
                  <a:srgbClr val="002060"/>
                </a:solidFill>
                <a:effectLst/>
                <a:latin typeface="Arial" panose="020B0604020202020204" pitchFamily="34" charset="0"/>
                <a:cs typeface="Arial" panose="020B0604020202020204" pitchFamily="34" charset="0"/>
              </a:rPr>
              <a:t>Stabilization, Acceleration, Development …</a:t>
            </a:r>
            <a:endParaRPr lang="en-US" sz="2800" b="1" dirty="0">
              <a:solidFill>
                <a:srgbClr val="002060"/>
              </a:solidFill>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5777378"/>
              </p:ext>
            </p:extLst>
          </p:nvPr>
        </p:nvGraphicFramePr>
        <p:xfrm>
          <a:off x="228600" y="1466603"/>
          <a:ext cx="8286750" cy="469650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295400" y="1555512"/>
            <a:ext cx="922048"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Civil war</a:t>
            </a:r>
          </a:p>
        </p:txBody>
      </p:sp>
    </p:spTree>
    <p:extLst>
      <p:ext uri="{BB962C8B-B14F-4D97-AF65-F5344CB8AC3E}">
        <p14:creationId xmlns:p14="http://schemas.microsoft.com/office/powerpoint/2010/main" val="645887305"/>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pPr algn="l"/>
            <a:r>
              <a:rPr lang="en-US" dirty="0" smtClean="0">
                <a:solidFill>
                  <a:srgbClr val="002060"/>
                </a:solidFill>
                <a:effectLst/>
                <a:latin typeface="Arial" panose="020B0604020202020204" pitchFamily="34" charset="0"/>
                <a:cs typeface="Arial" panose="020B0604020202020204" pitchFamily="34" charset="0"/>
              </a:rPr>
              <a:t>Challenges </a:t>
            </a:r>
            <a:r>
              <a:rPr lang="ka-GE" dirty="0" smtClean="0">
                <a:solidFill>
                  <a:srgbClr val="002060"/>
                </a:solidFill>
                <a:effectLst/>
                <a:latin typeface="+mn-lt"/>
                <a:cs typeface="Arial" panose="020B0604020202020204" pitchFamily="34" charset="0"/>
              </a:rPr>
              <a:t>...</a:t>
            </a:r>
            <a:endParaRPr lang="en-US"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1328"/>
            <a:ext cx="8382000" cy="4525963"/>
          </a:xfrm>
        </p:spPr>
        <p:txBody>
          <a:bodyPr>
            <a:normAutofit/>
          </a:bodyPr>
          <a:lstStyle/>
          <a:p>
            <a:pPr marL="0" indent="0">
              <a:buNone/>
            </a:pPr>
            <a:r>
              <a:rPr lang="en-US" dirty="0"/>
              <a:t>▪ </a:t>
            </a:r>
            <a:r>
              <a:rPr lang="en-US" dirty="0" smtClean="0"/>
              <a:t>   </a:t>
            </a:r>
            <a:r>
              <a:rPr lang="en-GB" b="0" dirty="0" smtClean="0">
                <a:latin typeface="Arial" panose="020B0604020202020204" pitchFamily="34" charset="0"/>
                <a:cs typeface="Arial" panose="020B0604020202020204" pitchFamily="34" charset="0"/>
              </a:rPr>
              <a:t>Still </a:t>
            </a:r>
            <a:r>
              <a:rPr lang="en-GB" b="0" dirty="0">
                <a:latin typeface="Arial" panose="020B0604020202020204" pitchFamily="34" charset="0"/>
                <a:cs typeface="Arial" panose="020B0604020202020204" pitchFamily="34" charset="0"/>
              </a:rPr>
              <a:t>very low public spending on </a:t>
            </a:r>
            <a:r>
              <a:rPr lang="en-GB" b="0" dirty="0" smtClean="0">
                <a:latin typeface="Arial" panose="020B0604020202020204" pitchFamily="34" charset="0"/>
                <a:cs typeface="Arial" panose="020B0604020202020204" pitchFamily="34" charset="0"/>
              </a:rPr>
              <a:t>health</a:t>
            </a:r>
            <a:endParaRPr lang="en-GB" b="0" dirty="0">
              <a:latin typeface="Arial" panose="020B0604020202020204" pitchFamily="34" charset="0"/>
              <a:cs typeface="Arial" panose="020B0604020202020204" pitchFamily="34" charset="0"/>
            </a:endParaRPr>
          </a:p>
          <a:p>
            <a:pPr marL="0" indent="0">
              <a:buNone/>
            </a:pPr>
            <a:r>
              <a:rPr lang="en-US" dirty="0"/>
              <a:t>▪ </a:t>
            </a:r>
            <a:r>
              <a:rPr lang="en-US" dirty="0" smtClean="0"/>
              <a:t>   </a:t>
            </a:r>
            <a:r>
              <a:rPr lang="en-GB" b="0" dirty="0" smtClean="0">
                <a:latin typeface="Arial" panose="020B0604020202020204" pitchFamily="34" charset="0"/>
                <a:cs typeface="Arial" panose="020B0604020202020204" pitchFamily="34" charset="0"/>
              </a:rPr>
              <a:t>Still </a:t>
            </a:r>
            <a:r>
              <a:rPr lang="en-GB" b="0" dirty="0">
                <a:latin typeface="Arial" panose="020B0604020202020204" pitchFamily="34" charset="0"/>
                <a:cs typeface="Arial" panose="020B0604020202020204" pitchFamily="34" charset="0"/>
              </a:rPr>
              <a:t>very high out-of-pocket </a:t>
            </a:r>
            <a:r>
              <a:rPr lang="en-GB" b="0" dirty="0" smtClean="0">
                <a:latin typeface="Arial" panose="020B0604020202020204" pitchFamily="34" charset="0"/>
                <a:cs typeface="Arial" panose="020B0604020202020204" pitchFamily="34" charset="0"/>
              </a:rPr>
              <a:t>payments</a:t>
            </a:r>
          </a:p>
          <a:p>
            <a:pPr marL="0" indent="0">
              <a:buNone/>
            </a:pPr>
            <a:r>
              <a:rPr lang="en-US" dirty="0"/>
              <a:t>▪ </a:t>
            </a:r>
            <a:r>
              <a:rPr lang="en-US" dirty="0" smtClean="0"/>
              <a:t>   </a:t>
            </a:r>
            <a:r>
              <a:rPr lang="en-US" b="0" dirty="0" smtClean="0">
                <a:latin typeface="Arial" panose="020B0604020202020204" pitchFamily="34" charset="0"/>
                <a:cs typeface="Arial" panose="020B0604020202020204" pitchFamily="34" charset="0"/>
              </a:rPr>
              <a:t>Expenses </a:t>
            </a:r>
            <a:r>
              <a:rPr lang="en-US" b="0" dirty="0">
                <a:latin typeface="Arial" panose="020B0604020202020204" pitchFamily="34" charset="0"/>
                <a:cs typeface="Arial" panose="020B0604020202020204" pitchFamily="34" charset="0"/>
              </a:rPr>
              <a:t>on outpatient medications are </a:t>
            </a:r>
            <a:r>
              <a:rPr lang="en-US" b="0" dirty="0" smtClean="0">
                <a:latin typeface="Arial" panose="020B0604020202020204" pitchFamily="34" charset="0"/>
                <a:cs typeface="Arial" panose="020B0604020202020204" pitchFamily="34" charset="0"/>
              </a:rPr>
              <a:t>high</a:t>
            </a:r>
          </a:p>
          <a:p>
            <a:pPr marL="0" indent="0">
              <a:buNone/>
            </a:pPr>
            <a:r>
              <a:rPr lang="en-US" dirty="0"/>
              <a:t>▪ </a:t>
            </a:r>
            <a:r>
              <a:rPr lang="en-US" dirty="0" smtClean="0"/>
              <a:t>   </a:t>
            </a:r>
            <a:r>
              <a:rPr lang="en-US" b="0" dirty="0" smtClean="0">
                <a:latin typeface="Arial" panose="020B0604020202020204" pitchFamily="34" charset="0"/>
                <a:cs typeface="Arial" panose="020B0604020202020204" pitchFamily="34" charset="0"/>
              </a:rPr>
              <a:t>Service delivery model is biased towards </a:t>
            </a:r>
          </a:p>
          <a:p>
            <a:pPr marL="0" indent="0">
              <a:buNone/>
            </a:pPr>
            <a:r>
              <a:rPr lang="en-US" b="0" dirty="0" smtClean="0">
                <a:latin typeface="Arial" panose="020B0604020202020204" pitchFamily="34" charset="0"/>
                <a:cs typeface="Arial" panose="020B0604020202020204" pitchFamily="34" charset="0"/>
              </a:rPr>
              <a:t>     hospital/emergency services, and less primary care </a:t>
            </a:r>
          </a:p>
          <a:p>
            <a:pPr marL="0" indent="0">
              <a:buNone/>
            </a:pPr>
            <a:r>
              <a:rPr lang="en-US" b="0" dirty="0" smtClean="0">
                <a:latin typeface="Arial" panose="020B0604020202020204" pitchFamily="34" charset="0"/>
                <a:cs typeface="Arial" panose="020B0604020202020204" pitchFamily="34" charset="0"/>
              </a:rPr>
              <a:t>     centered</a:t>
            </a:r>
          </a:p>
          <a:p>
            <a:pPr marL="0" indent="0">
              <a:buNone/>
            </a:pPr>
            <a:r>
              <a:rPr lang="en-US" dirty="0"/>
              <a:t>▪ </a:t>
            </a:r>
            <a:r>
              <a:rPr lang="en-US" dirty="0" smtClean="0"/>
              <a:t>   </a:t>
            </a:r>
            <a:r>
              <a:rPr lang="en-US" b="0" dirty="0" smtClean="0">
                <a:latin typeface="Arial" panose="020B0604020202020204" pitchFamily="34" charset="0"/>
                <a:cs typeface="Arial" panose="020B0604020202020204" pitchFamily="34" charset="0"/>
              </a:rPr>
              <a:t>Purchasing strategies are low effective at ensuring quality</a:t>
            </a:r>
          </a:p>
          <a:p>
            <a:pPr marL="0" indent="0">
              <a:buNone/>
            </a:pPr>
            <a:r>
              <a:rPr lang="en-US" b="0" dirty="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    and containing costs</a:t>
            </a:r>
          </a:p>
          <a:p>
            <a:pPr marL="0" indent="0">
              <a:buNone/>
            </a:pPr>
            <a:endParaRPr lang="en-GB"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611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lgn="ctr">
              <a:buNone/>
            </a:pPr>
            <a:r>
              <a:rPr lang="en-US" dirty="0" smtClean="0"/>
              <a:t>Thank you for your Attention!</a:t>
            </a:r>
            <a:endParaRPr lang="en-US" dirty="0"/>
          </a:p>
        </p:txBody>
      </p:sp>
    </p:spTree>
    <p:extLst>
      <p:ext uri="{BB962C8B-B14F-4D97-AF65-F5344CB8AC3E}">
        <p14:creationId xmlns:p14="http://schemas.microsoft.com/office/powerpoint/2010/main" val="4277096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645" y="228600"/>
            <a:ext cx="8839200" cy="838200"/>
          </a:xfrm>
        </p:spPr>
        <p:txBody>
          <a:bodyPr>
            <a:normAutofit/>
          </a:bodyPr>
          <a:lstStyle/>
          <a:p>
            <a:r>
              <a:rPr lang="en-US" sz="2800" b="1" dirty="0">
                <a:solidFill>
                  <a:srgbClr val="002060"/>
                </a:solidFill>
                <a:effectLst/>
                <a:latin typeface="Arial" panose="020B0604020202020204" pitchFamily="34" charset="0"/>
                <a:cs typeface="Arial" panose="020B0604020202020204" pitchFamily="34" charset="0"/>
              </a:rPr>
              <a:t>Demographic and </a:t>
            </a:r>
            <a:r>
              <a:rPr lang="en-US" sz="2800" b="1" dirty="0" smtClean="0">
                <a:solidFill>
                  <a:srgbClr val="002060"/>
                </a:solidFill>
                <a:effectLst/>
                <a:latin typeface="Arial" panose="020B0604020202020204" pitchFamily="34" charset="0"/>
                <a:cs typeface="Arial" panose="020B0604020202020204" pitchFamily="34" charset="0"/>
              </a:rPr>
              <a:t>Socio-Economic </a:t>
            </a:r>
            <a:r>
              <a:rPr lang="en-US" sz="2800" dirty="0">
                <a:solidFill>
                  <a:srgbClr val="002060"/>
                </a:solidFill>
                <a:effectLst/>
                <a:latin typeface="Arial" panose="020B0604020202020204" pitchFamily="34" charset="0"/>
                <a:cs typeface="Arial" panose="020B0604020202020204" pitchFamily="34" charset="0"/>
              </a:rPr>
              <a:t>S</a:t>
            </a:r>
            <a:r>
              <a:rPr lang="en-US" sz="2800" b="1" dirty="0" smtClean="0">
                <a:solidFill>
                  <a:srgbClr val="002060"/>
                </a:solidFill>
                <a:effectLst/>
                <a:latin typeface="Arial" panose="020B0604020202020204" pitchFamily="34" charset="0"/>
                <a:cs typeface="Arial" panose="020B0604020202020204" pitchFamily="34" charset="0"/>
              </a:rPr>
              <a:t>ituation, 2016 </a:t>
            </a:r>
            <a:endParaRPr lang="en-US" sz="2800" b="1" dirty="0">
              <a:solidFill>
                <a:srgbClr val="002060"/>
              </a:solidFill>
              <a:effectLst/>
              <a:latin typeface="Arial" panose="020B0604020202020204" pitchFamily="34" charset="0"/>
              <a:cs typeface="Arial" panose="020B0604020202020204" pitchFamily="34" charset="0"/>
            </a:endParaRPr>
          </a:p>
        </p:txBody>
      </p:sp>
      <p:sp>
        <p:nvSpPr>
          <p:cNvPr id="4" name="Rectangle 3"/>
          <p:cNvSpPr/>
          <p:nvPr/>
        </p:nvSpPr>
        <p:spPr>
          <a:xfrm>
            <a:off x="3754917" y="1924707"/>
            <a:ext cx="1982657"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 name="Rectangle 5"/>
          <p:cNvSpPr/>
          <p:nvPr/>
        </p:nvSpPr>
        <p:spPr>
          <a:xfrm>
            <a:off x="3602517" y="2403611"/>
            <a:ext cx="1626166"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TextBox 14"/>
          <p:cNvSpPr txBox="1"/>
          <p:nvPr/>
        </p:nvSpPr>
        <p:spPr>
          <a:xfrm>
            <a:off x="18785" y="5132327"/>
            <a:ext cx="5646960" cy="1015663"/>
          </a:xfrm>
          <a:prstGeom prst="rect">
            <a:avLst/>
          </a:prstGeom>
          <a:noFill/>
        </p:spPr>
        <p:txBody>
          <a:bodyPr wrap="square" rtlCol="0">
            <a:spAutoFit/>
          </a:bodyPr>
          <a:lstStyle/>
          <a:p>
            <a:pPr>
              <a:lnSpc>
                <a:spcPct val="125000"/>
              </a:lnSpc>
            </a:pPr>
            <a:r>
              <a:rPr lang="en-US" sz="1600" b="1" dirty="0">
                <a:solidFill>
                  <a:schemeClr val="tx2"/>
                </a:solidFill>
                <a:latin typeface="+mn-lt"/>
              </a:rPr>
              <a:t>Government expenditure on health per capita – 104 $US</a:t>
            </a:r>
          </a:p>
          <a:p>
            <a:pPr>
              <a:lnSpc>
                <a:spcPct val="125000"/>
              </a:lnSpc>
            </a:pPr>
            <a:r>
              <a:rPr lang="en-US" sz="1600" b="1" dirty="0">
                <a:solidFill>
                  <a:schemeClr val="tx2"/>
                </a:solidFill>
                <a:latin typeface="+mn-lt"/>
              </a:rPr>
              <a:t>Government expenditure on health as % of GDP – 2.8%</a:t>
            </a:r>
          </a:p>
          <a:p>
            <a:pPr>
              <a:lnSpc>
                <a:spcPct val="125000"/>
              </a:lnSpc>
            </a:pPr>
            <a:r>
              <a:rPr lang="en-US" sz="1600" b="1" dirty="0">
                <a:solidFill>
                  <a:schemeClr val="tx2"/>
                </a:solidFill>
                <a:latin typeface="+mn-lt"/>
              </a:rPr>
              <a:t>Government expenditure on health as % of State Budget – 8%</a:t>
            </a:r>
          </a:p>
        </p:txBody>
      </p:sp>
      <p:pic>
        <p:nvPicPr>
          <p:cNvPr id="9" name="Picture 4" descr="http://www.abandonthecube.com/Content/Georgia%20Regional%20Map%201">
            <a:hlinkClick r:id="rId3"/>
          </p:cNvPr>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4447" t="18668" r="6179" b="33767"/>
          <a:stretch/>
        </p:blipFill>
        <p:spPr bwMode="auto">
          <a:xfrm>
            <a:off x="-43884" y="2068830"/>
            <a:ext cx="8965440" cy="4641608"/>
          </a:xfrm>
          <a:prstGeom prst="rect">
            <a:avLst/>
          </a:prstGeom>
          <a:solidFill>
            <a:schemeClr val="accent3">
              <a:lumMod val="75000"/>
            </a:schemeClr>
          </a:solidFill>
          <a:ln>
            <a:noFill/>
          </a:ln>
          <a:extLst/>
        </p:spPr>
      </p:pic>
      <p:sp>
        <p:nvSpPr>
          <p:cNvPr id="10" name="Rectangle 9"/>
          <p:cNvSpPr/>
          <p:nvPr/>
        </p:nvSpPr>
        <p:spPr>
          <a:xfrm>
            <a:off x="3657600" y="1600200"/>
            <a:ext cx="1905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48000" y="2819400"/>
            <a:ext cx="6718804" cy="923330"/>
          </a:xfrm>
          <a:prstGeom prst="rect">
            <a:avLst/>
          </a:prstGeom>
          <a:noFill/>
        </p:spPr>
        <p:txBody>
          <a:bodyPr wrap="square" rtlCol="0">
            <a:spAutoFit/>
          </a:bodyPr>
          <a:lstStyle/>
          <a:p>
            <a:r>
              <a:rPr lang="en-US" b="1" dirty="0"/>
              <a:t>Maternal Mortality (per 100000 live birth</a:t>
            </a:r>
            <a:r>
              <a:rPr lang="en-US" b="1" dirty="0" smtClean="0"/>
              <a:t>) – 22.9</a:t>
            </a:r>
          </a:p>
          <a:p>
            <a:r>
              <a:rPr lang="en-US" b="1" dirty="0"/>
              <a:t>Infant mortality (per 1000 live birth</a:t>
            </a:r>
            <a:r>
              <a:rPr lang="en-US" b="1" dirty="0" smtClean="0"/>
              <a:t>) </a:t>
            </a:r>
            <a:r>
              <a:rPr lang="ka-GE" b="1" dirty="0" smtClean="0"/>
              <a:t> </a:t>
            </a:r>
            <a:r>
              <a:rPr lang="en-US" b="1" dirty="0" smtClean="0"/>
              <a:t>– 9.0</a:t>
            </a:r>
          </a:p>
          <a:p>
            <a:r>
              <a:rPr lang="en-US" b="1" dirty="0"/>
              <a:t>Under 5 mortality rate (per 1000 live birth</a:t>
            </a:r>
            <a:r>
              <a:rPr lang="en-US" b="1" dirty="0" smtClean="0"/>
              <a:t>) – 10.7</a:t>
            </a:r>
          </a:p>
        </p:txBody>
      </p:sp>
      <p:sp>
        <p:nvSpPr>
          <p:cNvPr id="12" name="TextBox 11"/>
          <p:cNvSpPr txBox="1"/>
          <p:nvPr/>
        </p:nvSpPr>
        <p:spPr>
          <a:xfrm>
            <a:off x="770862" y="4154268"/>
            <a:ext cx="6298452" cy="646331"/>
          </a:xfrm>
          <a:prstGeom prst="rect">
            <a:avLst/>
          </a:prstGeom>
          <a:noFill/>
        </p:spPr>
        <p:txBody>
          <a:bodyPr wrap="square" rtlCol="0">
            <a:spAutoFit/>
          </a:bodyPr>
          <a:lstStyle/>
          <a:p>
            <a:r>
              <a:rPr lang="en-US" b="1" dirty="0"/>
              <a:t>GDP per capita (at current prices), </a:t>
            </a:r>
            <a:r>
              <a:rPr lang="ka-GE" b="1" dirty="0" smtClean="0"/>
              <a:t>(2016) </a:t>
            </a:r>
            <a:r>
              <a:rPr lang="en-US" b="1" dirty="0" smtClean="0"/>
              <a:t>– </a:t>
            </a:r>
            <a:r>
              <a:rPr lang="ka-GE" b="1" dirty="0" smtClean="0"/>
              <a:t>385</a:t>
            </a:r>
            <a:r>
              <a:rPr lang="en-US" b="1" dirty="0" smtClean="0"/>
              <a:t>2</a:t>
            </a:r>
            <a:r>
              <a:rPr lang="ka-GE" b="1" dirty="0" smtClean="0"/>
              <a:t> </a:t>
            </a:r>
            <a:r>
              <a:rPr lang="en-US" b="1" dirty="0" smtClean="0"/>
              <a:t>$US</a:t>
            </a:r>
          </a:p>
          <a:p>
            <a:r>
              <a:rPr lang="en-US" b="1" dirty="0"/>
              <a:t>GDP real growth – </a:t>
            </a:r>
            <a:r>
              <a:rPr lang="en-US" b="1" dirty="0" smtClean="0"/>
              <a:t>2.7%</a:t>
            </a:r>
            <a:endParaRPr lang="en-US" b="1" dirty="0"/>
          </a:p>
        </p:txBody>
      </p:sp>
      <p:sp>
        <p:nvSpPr>
          <p:cNvPr id="13" name="TextBox 12"/>
          <p:cNvSpPr txBox="1"/>
          <p:nvPr/>
        </p:nvSpPr>
        <p:spPr>
          <a:xfrm>
            <a:off x="1600200" y="5405894"/>
            <a:ext cx="7543800" cy="646331"/>
          </a:xfrm>
          <a:prstGeom prst="rect">
            <a:avLst/>
          </a:prstGeom>
          <a:noFill/>
        </p:spPr>
        <p:txBody>
          <a:bodyPr wrap="square" rtlCol="0">
            <a:spAutoFit/>
          </a:bodyPr>
          <a:lstStyle/>
          <a:p>
            <a:r>
              <a:rPr lang="en-US" b="1" dirty="0"/>
              <a:t>Government expenditure on health as % of </a:t>
            </a:r>
            <a:r>
              <a:rPr lang="en-US" b="1" dirty="0" smtClean="0"/>
              <a:t>GDP – 3% </a:t>
            </a:r>
            <a:endParaRPr lang="en-US" b="1" dirty="0" smtClean="0">
              <a:solidFill>
                <a:srgbClr val="C00000"/>
              </a:solidFill>
            </a:endParaRPr>
          </a:p>
          <a:p>
            <a:r>
              <a:rPr lang="en-US" b="1" dirty="0"/>
              <a:t>General Government expenditure on health per capita (USD</a:t>
            </a:r>
            <a:r>
              <a:rPr lang="en-US" b="1" dirty="0" smtClean="0"/>
              <a:t>) – </a:t>
            </a:r>
            <a:r>
              <a:rPr lang="ka-GE" b="1" dirty="0" smtClean="0"/>
              <a:t>1</a:t>
            </a:r>
            <a:r>
              <a:rPr lang="en-US" b="1" dirty="0" smtClean="0"/>
              <a:t>16</a:t>
            </a:r>
            <a:endParaRPr lang="en-US" b="1" dirty="0">
              <a:solidFill>
                <a:srgbClr val="C00000"/>
              </a:solidFill>
            </a:endParaRPr>
          </a:p>
        </p:txBody>
      </p:sp>
      <p:sp>
        <p:nvSpPr>
          <p:cNvPr id="17" name="Rectangle 16"/>
          <p:cNvSpPr/>
          <p:nvPr/>
        </p:nvSpPr>
        <p:spPr>
          <a:xfrm>
            <a:off x="3657600" y="2286000"/>
            <a:ext cx="1562472"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371332" y="1203282"/>
            <a:ext cx="7550224" cy="1200329"/>
          </a:xfrm>
          <a:prstGeom prst="rect">
            <a:avLst/>
          </a:prstGeom>
          <a:noFill/>
        </p:spPr>
        <p:txBody>
          <a:bodyPr wrap="square" rtlCol="0">
            <a:spAutoFit/>
          </a:bodyPr>
          <a:lstStyle/>
          <a:p>
            <a:r>
              <a:rPr lang="en-US" b="1" dirty="0"/>
              <a:t>Population</a:t>
            </a:r>
            <a:r>
              <a:rPr lang="ka-GE" b="1" dirty="0" smtClean="0"/>
              <a:t> </a:t>
            </a:r>
            <a:r>
              <a:rPr lang="en-US" b="1" dirty="0" smtClean="0"/>
              <a:t>– 3 719 300</a:t>
            </a:r>
          </a:p>
          <a:p>
            <a:r>
              <a:rPr lang="en-US" b="1" dirty="0"/>
              <a:t>Birth rate (per thousand population) – </a:t>
            </a:r>
            <a:r>
              <a:rPr lang="en-US" b="1" dirty="0" smtClean="0"/>
              <a:t>1</a:t>
            </a:r>
            <a:r>
              <a:rPr lang="ka-GE" b="1" dirty="0"/>
              <a:t>5</a:t>
            </a:r>
            <a:r>
              <a:rPr lang="en-US" b="1" dirty="0" smtClean="0"/>
              <a:t>.</a:t>
            </a:r>
            <a:r>
              <a:rPr lang="ka-GE" b="1" dirty="0" smtClean="0"/>
              <a:t>2</a:t>
            </a:r>
            <a:endParaRPr lang="en-US" b="1" dirty="0"/>
          </a:p>
          <a:p>
            <a:r>
              <a:rPr lang="en-US" b="1" dirty="0"/>
              <a:t>Mortality rate (per thousand population</a:t>
            </a:r>
            <a:r>
              <a:rPr lang="en-US" b="1" dirty="0" smtClean="0"/>
              <a:t>) – 13.</a:t>
            </a:r>
            <a:r>
              <a:rPr lang="ka-GE" b="1" dirty="0" smtClean="0"/>
              <a:t>7</a:t>
            </a:r>
            <a:endParaRPr lang="en-US" b="1" dirty="0"/>
          </a:p>
          <a:p>
            <a:r>
              <a:rPr lang="en-US" b="1" dirty="0"/>
              <a:t>Life expectancy at </a:t>
            </a:r>
            <a:r>
              <a:rPr lang="en-US" b="1" dirty="0" smtClean="0"/>
              <a:t>birth – 72.</a:t>
            </a:r>
            <a:r>
              <a:rPr lang="ka-GE" b="1" dirty="0" smtClean="0"/>
              <a:t>7</a:t>
            </a:r>
            <a:endParaRPr lang="en-US" b="1" dirty="0"/>
          </a:p>
        </p:txBody>
      </p:sp>
      <p:pic>
        <p:nvPicPr>
          <p:cNvPr id="3074" name="Picture 2" descr="http://geostat.ge/images/census-geo.png"/>
          <p:cNvPicPr>
            <a:picLocks noChangeAspect="1" noChangeArrowheads="1"/>
          </p:cNvPicPr>
          <p:nvPr/>
        </p:nvPicPr>
        <p:blipFill rotWithShape="1">
          <a:blip r:embed="rId6">
            <a:extLst>
              <a:ext uri="{28A0092B-C50C-407E-A947-70E740481C1C}">
                <a14:useLocalDpi xmlns:a14="http://schemas.microsoft.com/office/drawing/2010/main" val="0"/>
              </a:ext>
            </a:extLst>
          </a:blip>
          <a:srcRect l="31560" t="23283" r="28011" b="47164"/>
          <a:stretch/>
        </p:blipFill>
        <p:spPr bwMode="auto">
          <a:xfrm>
            <a:off x="420139" y="1254461"/>
            <a:ext cx="928047" cy="4503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economic grow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economic growt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Image result for economic growth"/>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352" r="24251"/>
          <a:stretch/>
        </p:blipFill>
        <p:spPr bwMode="auto">
          <a:xfrm>
            <a:off x="68545" y="4068896"/>
            <a:ext cx="644804" cy="64147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Image result for health syste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6" name="Picture 14" descr="https://media.licdn.com/mpr/mpr/AAEAAQAAAAAAAAXQAAAAJDUyYTU4YzIwLTFmNmUtNDMwNC05OWE2LWFlMWNmZTVhOWVhMQ.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775" y="5443175"/>
            <a:ext cx="997733" cy="57176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maternal and child health"/>
          <p:cNvPicPr>
            <a:picLocks noChangeAspect="1" noChangeArrowheads="1"/>
          </p:cNvPicPr>
          <p:nvPr/>
        </p:nvPicPr>
        <p:blipFill rotWithShape="1">
          <a:blip r:embed="rId9">
            <a:extLst>
              <a:ext uri="{28A0092B-C50C-407E-A947-70E740481C1C}">
                <a14:useLocalDpi xmlns:a14="http://schemas.microsoft.com/office/drawing/2010/main" val="0"/>
              </a:ext>
            </a:extLst>
          </a:blip>
          <a:srcRect l="16392" r="52790"/>
          <a:stretch/>
        </p:blipFill>
        <p:spPr bwMode="auto">
          <a:xfrm>
            <a:off x="2333767" y="2870570"/>
            <a:ext cx="714233" cy="88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318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p:cNvGraphicFramePr/>
          <p:nvPr>
            <p:extLst>
              <p:ext uri="{D42A27DB-BD31-4B8C-83A1-F6EECF244321}">
                <p14:modId xmlns:p14="http://schemas.microsoft.com/office/powerpoint/2010/main" val="4078451427"/>
              </p:ext>
            </p:extLst>
          </p:nvPr>
        </p:nvGraphicFramePr>
        <p:xfrm>
          <a:off x="-381000" y="609600"/>
          <a:ext cx="5622020" cy="2392073"/>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35"/>
          <p:cNvSpPr/>
          <p:nvPr/>
        </p:nvSpPr>
        <p:spPr>
          <a:xfrm>
            <a:off x="0" y="75111"/>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Arial Narrow" panose="020B0606020202030204" pitchFamily="34" charset="0"/>
              </a:rPr>
              <a:t>Economic Growth</a:t>
            </a:r>
            <a:endParaRPr lang="ka-GE" b="1" dirty="0">
              <a:solidFill>
                <a:schemeClr val="bg1"/>
              </a:solidFill>
              <a:latin typeface="BPG Mrgvlovani Caps 2010" panose="02000503000000020004" pitchFamily="2" charset="0"/>
            </a:endParaRPr>
          </a:p>
        </p:txBody>
      </p:sp>
      <p:sp>
        <p:nvSpPr>
          <p:cNvPr id="72" name="TextBox 71"/>
          <p:cNvSpPr txBox="1"/>
          <p:nvPr/>
        </p:nvSpPr>
        <p:spPr>
          <a:xfrm>
            <a:off x="5764427" y="851530"/>
            <a:ext cx="3379573" cy="738664"/>
          </a:xfrm>
          <a:prstGeom prst="rect">
            <a:avLst/>
          </a:prstGeom>
          <a:noFill/>
        </p:spPr>
        <p:txBody>
          <a:bodyPr wrap="square" rtlCol="0">
            <a:spAutoFit/>
          </a:bodyPr>
          <a:lstStyle/>
          <a:p>
            <a:pPr algn="just">
              <a:spcBef>
                <a:spcPct val="20000"/>
              </a:spcBef>
              <a:buClr>
                <a:srgbClr val="EC0000"/>
              </a:buClr>
            </a:pPr>
            <a:r>
              <a:rPr lang="en-US" sz="1400" dirty="0">
                <a:solidFill>
                  <a:schemeClr val="tx1">
                    <a:lumMod val="65000"/>
                    <a:lumOff val="35000"/>
                  </a:schemeClr>
                </a:solidFill>
              </a:rPr>
              <a:t>Average GDP growth during </a:t>
            </a:r>
            <a:r>
              <a:rPr lang="ka-GE" sz="1400" dirty="0">
                <a:solidFill>
                  <a:schemeClr val="tx1">
                    <a:lumMod val="65000"/>
                    <a:lumOff val="35000"/>
                  </a:schemeClr>
                </a:solidFill>
              </a:rPr>
              <a:t>201</a:t>
            </a:r>
            <a:r>
              <a:rPr lang="en-US" sz="1400" dirty="0">
                <a:solidFill>
                  <a:schemeClr val="tx1">
                    <a:lumMod val="65000"/>
                    <a:lumOff val="35000"/>
                  </a:schemeClr>
                </a:solidFill>
              </a:rPr>
              <a:t>4</a:t>
            </a:r>
            <a:r>
              <a:rPr lang="ka-GE" sz="1400" dirty="0">
                <a:solidFill>
                  <a:schemeClr val="tx1">
                    <a:lumMod val="65000"/>
                    <a:lumOff val="35000"/>
                  </a:schemeClr>
                </a:solidFill>
              </a:rPr>
              <a:t>-2016</a:t>
            </a:r>
            <a:r>
              <a:rPr lang="en-US" sz="1400" dirty="0">
                <a:solidFill>
                  <a:schemeClr val="tx1">
                    <a:lumMod val="65000"/>
                    <a:lumOff val="35000"/>
                  </a:schemeClr>
                </a:solidFill>
              </a:rPr>
              <a:t>, when most of Georgia’s neighbors were in or close to recession.</a:t>
            </a:r>
          </a:p>
        </p:txBody>
      </p:sp>
      <p:sp>
        <p:nvSpPr>
          <p:cNvPr id="73" name="Rounded Rectangle 72"/>
          <p:cNvSpPr/>
          <p:nvPr/>
        </p:nvSpPr>
        <p:spPr>
          <a:xfrm>
            <a:off x="5029201" y="889823"/>
            <a:ext cx="698972" cy="392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r>
              <a:rPr lang="en-US" sz="1600" b="1" dirty="0">
                <a:solidFill>
                  <a:schemeClr val="bg1"/>
                </a:solidFill>
              </a:rPr>
              <a:t>3</a:t>
            </a:r>
            <a:r>
              <a:rPr lang="ka-GE" sz="1600" b="1" dirty="0">
                <a:solidFill>
                  <a:schemeClr val="bg1"/>
                </a:solidFill>
              </a:rPr>
              <a:t>.5</a:t>
            </a:r>
            <a:r>
              <a:rPr lang="en-US" sz="1600" b="1" dirty="0">
                <a:solidFill>
                  <a:schemeClr val="bg1"/>
                </a:solidFill>
              </a:rPr>
              <a:t> %</a:t>
            </a:r>
          </a:p>
        </p:txBody>
      </p:sp>
      <p:sp>
        <p:nvSpPr>
          <p:cNvPr id="74" name="Rectangle 73"/>
          <p:cNvSpPr/>
          <p:nvPr/>
        </p:nvSpPr>
        <p:spPr>
          <a:xfrm>
            <a:off x="5764428" y="1577081"/>
            <a:ext cx="2952088" cy="523220"/>
          </a:xfrm>
          <a:prstGeom prst="rect">
            <a:avLst/>
          </a:prstGeom>
        </p:spPr>
        <p:txBody>
          <a:bodyPr wrap="square">
            <a:spAutoFit/>
          </a:bodyPr>
          <a:lstStyle/>
          <a:p>
            <a:pPr algn="just">
              <a:spcBef>
                <a:spcPct val="20000"/>
              </a:spcBef>
              <a:buClr>
                <a:srgbClr val="EC0000"/>
              </a:buClr>
            </a:pPr>
            <a:r>
              <a:rPr lang="en-US" sz="1400" dirty="0">
                <a:solidFill>
                  <a:schemeClr val="tx1">
                    <a:lumMod val="65000"/>
                    <a:lumOff val="35000"/>
                  </a:schemeClr>
                </a:solidFill>
              </a:rPr>
              <a:t>Average economic growth in 11 months of </a:t>
            </a:r>
            <a:r>
              <a:rPr lang="ka-GE" sz="1400" dirty="0">
                <a:solidFill>
                  <a:schemeClr val="tx1">
                    <a:lumMod val="65000"/>
                    <a:lumOff val="35000"/>
                  </a:schemeClr>
                </a:solidFill>
              </a:rPr>
              <a:t>2017</a:t>
            </a:r>
            <a:endParaRPr lang="en-US" sz="1400" dirty="0">
              <a:solidFill>
                <a:schemeClr val="tx1">
                  <a:lumMod val="65000"/>
                  <a:lumOff val="35000"/>
                </a:schemeClr>
              </a:solidFill>
            </a:endParaRPr>
          </a:p>
        </p:txBody>
      </p:sp>
      <p:sp>
        <p:nvSpPr>
          <p:cNvPr id="75" name="Rounded Rectangle 74"/>
          <p:cNvSpPr/>
          <p:nvPr/>
        </p:nvSpPr>
        <p:spPr>
          <a:xfrm>
            <a:off x="5029200" y="2132829"/>
            <a:ext cx="735227" cy="35653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spcBef>
                <a:spcPct val="20000"/>
              </a:spcBef>
              <a:buClr>
                <a:srgbClr val="EC0000"/>
              </a:buClr>
            </a:pPr>
            <a:r>
              <a:rPr lang="ka-GE" sz="1600" b="1" dirty="0">
                <a:solidFill>
                  <a:schemeClr val="bg1"/>
                </a:solidFill>
              </a:rPr>
              <a:t>4.9</a:t>
            </a:r>
            <a:r>
              <a:rPr lang="en-US" sz="1600" b="1" dirty="0">
                <a:solidFill>
                  <a:schemeClr val="bg1"/>
                </a:solidFill>
              </a:rPr>
              <a:t> %</a:t>
            </a:r>
          </a:p>
        </p:txBody>
      </p:sp>
      <p:sp>
        <p:nvSpPr>
          <p:cNvPr id="76" name="Rectangle 75"/>
          <p:cNvSpPr/>
          <p:nvPr/>
        </p:nvSpPr>
        <p:spPr>
          <a:xfrm>
            <a:off x="5785210" y="2132828"/>
            <a:ext cx="3206390" cy="523220"/>
          </a:xfrm>
          <a:prstGeom prst="rect">
            <a:avLst/>
          </a:prstGeom>
        </p:spPr>
        <p:txBody>
          <a:bodyPr wrap="square">
            <a:spAutoFit/>
          </a:bodyPr>
          <a:lstStyle/>
          <a:p>
            <a:pPr>
              <a:spcBef>
                <a:spcPct val="20000"/>
              </a:spcBef>
              <a:buClr>
                <a:srgbClr val="EC0000"/>
              </a:buClr>
            </a:pPr>
            <a:r>
              <a:rPr lang="en-US" sz="1400" dirty="0">
                <a:solidFill>
                  <a:schemeClr val="tx1">
                    <a:lumMod val="65000"/>
                    <a:lumOff val="35000"/>
                  </a:schemeClr>
                </a:solidFill>
              </a:rPr>
              <a:t>Average real GDP growth projection in 2018-2022, according to IMF</a:t>
            </a:r>
          </a:p>
        </p:txBody>
      </p:sp>
      <p:sp>
        <p:nvSpPr>
          <p:cNvPr id="77" name="Rounded Rectangle 76"/>
          <p:cNvSpPr/>
          <p:nvPr/>
        </p:nvSpPr>
        <p:spPr>
          <a:xfrm>
            <a:off x="5037586" y="1609430"/>
            <a:ext cx="698972" cy="392415"/>
          </a:xfrm>
          <a:prstGeom prst="roundRect">
            <a:avLst/>
          </a:prstGeom>
          <a:solidFill>
            <a:srgbClr val="2B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spcBef>
                <a:spcPct val="20000"/>
              </a:spcBef>
              <a:buClr>
                <a:srgbClr val="EC0000"/>
              </a:buClr>
            </a:pPr>
            <a:r>
              <a:rPr lang="en-US" sz="1600" b="1" dirty="0">
                <a:solidFill>
                  <a:schemeClr val="bg1"/>
                </a:solidFill>
              </a:rPr>
              <a:t>4.</a:t>
            </a:r>
            <a:r>
              <a:rPr lang="ka-GE" sz="1600" b="1" dirty="0">
                <a:solidFill>
                  <a:schemeClr val="bg1"/>
                </a:solidFill>
              </a:rPr>
              <a:t>8</a:t>
            </a:r>
            <a:r>
              <a:rPr lang="en-US" sz="1600" b="1" dirty="0">
                <a:solidFill>
                  <a:schemeClr val="bg1"/>
                </a:solidFill>
              </a:rPr>
              <a:t> %</a:t>
            </a:r>
          </a:p>
        </p:txBody>
      </p:sp>
      <p:graphicFrame>
        <p:nvGraphicFramePr>
          <p:cNvPr id="13" name="Chart 12"/>
          <p:cNvGraphicFramePr/>
          <p:nvPr>
            <p:extLst>
              <p:ext uri="{D42A27DB-BD31-4B8C-83A1-F6EECF244321}">
                <p14:modId xmlns:p14="http://schemas.microsoft.com/office/powerpoint/2010/main" val="1016104193"/>
              </p:ext>
            </p:extLst>
          </p:nvPr>
        </p:nvGraphicFramePr>
        <p:xfrm>
          <a:off x="4800599" y="3429000"/>
          <a:ext cx="4194681" cy="24766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extLst>
              <p:ext uri="{D42A27DB-BD31-4B8C-83A1-F6EECF244321}">
                <p14:modId xmlns:p14="http://schemas.microsoft.com/office/powerpoint/2010/main" val="1306437986"/>
              </p:ext>
            </p:extLst>
          </p:nvPr>
        </p:nvGraphicFramePr>
        <p:xfrm>
          <a:off x="-381000" y="3581400"/>
          <a:ext cx="5314220" cy="2286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74733132"/>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612320"/>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Narrow" panose="020B0606020202030204" pitchFamily="34" charset="0"/>
              </a:rPr>
              <a:t>Unemployment and Poverty Indicators</a:t>
            </a:r>
            <a:endParaRPr lang="ka-GE" b="1" dirty="0">
              <a:solidFill>
                <a:schemeClr val="bg1"/>
              </a:solidFill>
              <a:latin typeface="Arial Narrow" panose="020B0606020202030204" pitchFamily="34" charset="0"/>
            </a:endParaRPr>
          </a:p>
        </p:txBody>
      </p:sp>
      <p:graphicFrame>
        <p:nvGraphicFramePr>
          <p:cNvPr id="15" name="Chart 14"/>
          <p:cNvGraphicFramePr/>
          <p:nvPr>
            <p:extLst>
              <p:ext uri="{D42A27DB-BD31-4B8C-83A1-F6EECF244321}">
                <p14:modId xmlns:p14="http://schemas.microsoft.com/office/powerpoint/2010/main" val="1786126183"/>
              </p:ext>
            </p:extLst>
          </p:nvPr>
        </p:nvGraphicFramePr>
        <p:xfrm>
          <a:off x="5542" y="1173303"/>
          <a:ext cx="4820010" cy="1950647"/>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5055508" y="1295248"/>
            <a:ext cx="3909320" cy="738664"/>
            <a:chOff x="6740677" y="949887"/>
            <a:chExt cx="5212426" cy="984883"/>
          </a:xfrm>
        </p:grpSpPr>
        <p:sp>
          <p:nvSpPr>
            <p:cNvPr id="30" name="Rounded Rectangle 29"/>
            <p:cNvSpPr/>
            <p:nvPr/>
          </p:nvSpPr>
          <p:spPr>
            <a:xfrm>
              <a:off x="6740677" y="982921"/>
              <a:ext cx="961702" cy="587720"/>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r>
                <a:rPr lang="en-US" sz="1400" b="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2016</a:t>
              </a:r>
            </a:p>
          </p:txBody>
        </p:sp>
        <p:sp>
          <p:nvSpPr>
            <p:cNvPr id="32" name="TextBox 31"/>
            <p:cNvSpPr txBox="1"/>
            <p:nvPr/>
          </p:nvSpPr>
          <p:spPr>
            <a:xfrm>
              <a:off x="7844312" y="949887"/>
              <a:ext cx="4108791" cy="984883"/>
            </a:xfrm>
            <a:prstGeom prst="rect">
              <a:avLst/>
            </a:prstGeom>
            <a:noFill/>
          </p:spPr>
          <p:txBody>
            <a:bodyPr wrap="square" rtlCol="0">
              <a:spAutoFit/>
            </a:bodyPr>
            <a:lstStyle/>
            <a:p>
              <a:pPr>
                <a:lnSpc>
                  <a:spcPct val="150000"/>
                </a:lnSpc>
                <a:spcBef>
                  <a:spcPct val="20000"/>
                </a:spcBef>
                <a:buClr>
                  <a:srgbClr val="EC0000"/>
                </a:buClr>
              </a:pPr>
              <a:r>
                <a:rPr lang="en-US" sz="14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annual unemployment rate reached its lowest point in 13 years</a:t>
              </a:r>
            </a:p>
          </p:txBody>
        </p:sp>
      </p:grpSp>
      <p:grpSp>
        <p:nvGrpSpPr>
          <p:cNvPr id="4" name="Group 3"/>
          <p:cNvGrpSpPr/>
          <p:nvPr/>
        </p:nvGrpSpPr>
        <p:grpSpPr>
          <a:xfrm>
            <a:off x="5055509" y="2094096"/>
            <a:ext cx="3821165" cy="738664"/>
            <a:chOff x="6740676" y="1842463"/>
            <a:chExt cx="4604493" cy="984886"/>
          </a:xfrm>
        </p:grpSpPr>
        <p:sp>
          <p:nvSpPr>
            <p:cNvPr id="31" name="Rounded Rectangle 30"/>
            <p:cNvSpPr/>
            <p:nvPr/>
          </p:nvSpPr>
          <p:spPr>
            <a:xfrm>
              <a:off x="6740676" y="2018416"/>
              <a:ext cx="961703" cy="632979"/>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buClr>
                  <a:srgbClr val="EC0000"/>
                </a:buClr>
              </a:pPr>
              <a:r>
                <a:rPr lang="en-US" sz="1400" b="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2009-2016</a:t>
              </a:r>
            </a:p>
          </p:txBody>
        </p:sp>
        <p:sp>
          <p:nvSpPr>
            <p:cNvPr id="33" name="TextBox 32"/>
            <p:cNvSpPr txBox="1"/>
            <p:nvPr/>
          </p:nvSpPr>
          <p:spPr>
            <a:xfrm>
              <a:off x="7738083" y="1842463"/>
              <a:ext cx="3607086" cy="984886"/>
            </a:xfrm>
            <a:prstGeom prst="rect">
              <a:avLst/>
            </a:prstGeom>
            <a:noFill/>
          </p:spPr>
          <p:txBody>
            <a:bodyPr wrap="square" rtlCol="0">
              <a:spAutoFit/>
            </a:bodyPr>
            <a:lstStyle/>
            <a:p>
              <a:pPr>
                <a:lnSpc>
                  <a:spcPct val="150000"/>
                </a:lnSpc>
                <a:spcBef>
                  <a:spcPct val="20000"/>
                </a:spcBef>
                <a:buClr>
                  <a:srgbClr val="EC0000"/>
                </a:buClr>
              </a:pPr>
              <a:r>
                <a:rPr lang="en-US" sz="14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Decreasing trend of unemployment rate</a:t>
              </a:r>
            </a:p>
          </p:txBody>
        </p:sp>
      </p:grpSp>
      <p:graphicFrame>
        <p:nvGraphicFramePr>
          <p:cNvPr id="11" name="Chart 10"/>
          <p:cNvGraphicFramePr/>
          <p:nvPr>
            <p:extLst>
              <p:ext uri="{D42A27DB-BD31-4B8C-83A1-F6EECF244321}">
                <p14:modId xmlns:p14="http://schemas.microsoft.com/office/powerpoint/2010/main" val="3475888411"/>
              </p:ext>
            </p:extLst>
          </p:nvPr>
        </p:nvGraphicFramePr>
        <p:xfrm>
          <a:off x="117834" y="3505201"/>
          <a:ext cx="4319834" cy="24678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949151966"/>
              </p:ext>
            </p:extLst>
          </p:nvPr>
        </p:nvGraphicFramePr>
        <p:xfrm>
          <a:off x="4572000" y="3429000"/>
          <a:ext cx="4369324" cy="25440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37523968"/>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586314" cy="620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314" y="1"/>
            <a:ext cx="4557686" cy="620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21" t="83282" r="76198" b="8359"/>
          <a:stretch/>
        </p:blipFill>
        <p:spPr bwMode="auto">
          <a:xfrm>
            <a:off x="0" y="1"/>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21" t="83282" r="76198" b="8359"/>
          <a:stretch/>
        </p:blipFill>
        <p:spPr bwMode="auto">
          <a:xfrm>
            <a:off x="4586314" y="7508"/>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822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5905" y="762000"/>
            <a:ext cx="7754115" cy="531395"/>
          </a:xfrm>
        </p:spPr>
        <p:txBody>
          <a:bodyPr/>
          <a:lstStyle/>
          <a:p>
            <a:pPr algn="l"/>
            <a:r>
              <a:rPr lang="en-US" sz="2400" b="1" dirty="0">
                <a:solidFill>
                  <a:srgbClr val="002060"/>
                </a:solidFill>
                <a:latin typeface="Arial" panose="020B0604020202020204" pitchFamily="34" charset="0"/>
                <a:cs typeface="Arial" panose="020B0604020202020204" pitchFamily="34" charset="0"/>
              </a:rPr>
              <a:t>Non-communicable diseases are the primary driver of overall disease </a:t>
            </a:r>
            <a:r>
              <a:rPr lang="en-US" sz="2400" b="1" dirty="0" smtClean="0">
                <a:solidFill>
                  <a:srgbClr val="002060"/>
                </a:solidFill>
                <a:latin typeface="Arial" panose="020B0604020202020204" pitchFamily="34" charset="0"/>
                <a:cs typeface="Arial" panose="020B0604020202020204" pitchFamily="34" charset="0"/>
              </a:rPr>
              <a:t>burden</a:t>
            </a:r>
            <a:endParaRPr lang="en-US" sz="2400" b="1" dirty="0">
              <a:solidFill>
                <a:srgbClr val="002060"/>
              </a:solidFill>
              <a:latin typeface="Arial" panose="020B0604020202020204" pitchFamily="34" charset="0"/>
              <a:cs typeface="Arial" panose="020B0604020202020204" pitchFamily="34" charset="0"/>
            </a:endParaRPr>
          </a:p>
        </p:txBody>
      </p:sp>
      <p:grpSp>
        <p:nvGrpSpPr>
          <p:cNvPr id="2" name="Group 35"/>
          <p:cNvGrpSpPr/>
          <p:nvPr/>
        </p:nvGrpSpPr>
        <p:grpSpPr>
          <a:xfrm>
            <a:off x="1306577" y="1781734"/>
            <a:ext cx="6530847" cy="3292429"/>
            <a:chOff x="1185838" y="1462310"/>
            <a:chExt cx="6100787" cy="4109815"/>
          </a:xfrm>
        </p:grpSpPr>
        <p:grpSp>
          <p:nvGrpSpPr>
            <p:cNvPr id="8" name="Group 27"/>
            <p:cNvGrpSpPr/>
            <p:nvPr/>
          </p:nvGrpSpPr>
          <p:grpSpPr>
            <a:xfrm>
              <a:off x="1185838" y="1782160"/>
              <a:ext cx="6100787" cy="3789965"/>
              <a:chOff x="1213407" y="1313336"/>
              <a:chExt cx="6125094" cy="3581664"/>
            </a:xfrm>
          </p:grpSpPr>
          <p:sp>
            <p:nvSpPr>
              <p:cNvPr id="9" name="TextBox 8"/>
              <p:cNvSpPr txBox="1"/>
              <p:nvPr/>
            </p:nvSpPr>
            <p:spPr>
              <a:xfrm>
                <a:off x="1213407" y="3015687"/>
                <a:ext cx="800234" cy="326764"/>
              </a:xfrm>
              <a:prstGeom prst="rect">
                <a:avLst/>
              </a:prstGeom>
              <a:noFill/>
            </p:spPr>
            <p:txBody>
              <a:bodyPr wrap="square" rtlCol="0">
                <a:spAutoFit/>
              </a:bodyPr>
              <a:lstStyle/>
              <a:p>
                <a:pPr algn="ctr"/>
                <a:r>
                  <a:rPr lang="en-US" sz="1200" dirty="0">
                    <a:solidFill>
                      <a:prstClr val="white">
                        <a:lumMod val="50000"/>
                      </a:prstClr>
                    </a:solidFill>
                    <a:latin typeface="Arial"/>
                  </a:rPr>
                  <a:t>1990</a:t>
                </a:r>
              </a:p>
            </p:txBody>
          </p:sp>
          <p:graphicFrame>
            <p:nvGraphicFramePr>
              <p:cNvPr id="5" name="Chart 4"/>
              <p:cNvGraphicFramePr>
                <a:graphicFrameLocks/>
              </p:cNvGraphicFramePr>
              <p:nvPr>
                <p:extLst/>
              </p:nvPr>
            </p:nvGraphicFramePr>
            <p:xfrm>
              <a:off x="1466849" y="1313336"/>
              <a:ext cx="2120811" cy="2148043"/>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p:cNvSpPr/>
              <p:nvPr/>
            </p:nvSpPr>
            <p:spPr bwMode="auto">
              <a:xfrm>
                <a:off x="1594535" y="1452024"/>
                <a:ext cx="1858756" cy="1902217"/>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7" name="Chart 6"/>
              <p:cNvGraphicFramePr>
                <a:graphicFrameLocks/>
              </p:cNvGraphicFramePr>
              <p:nvPr>
                <p:extLst/>
              </p:nvPr>
            </p:nvGraphicFramePr>
            <p:xfrm>
              <a:off x="2560433" y="1534560"/>
              <a:ext cx="2457451" cy="2390739"/>
            </p:xfrm>
            <a:graphic>
              <a:graphicData uri="http://schemas.openxmlformats.org/drawingml/2006/chart">
                <c:chart xmlns:c="http://schemas.openxmlformats.org/drawingml/2006/chart" xmlns:r="http://schemas.openxmlformats.org/officeDocument/2006/relationships" r:id="rId4"/>
              </a:graphicData>
            </a:graphic>
          </p:graphicFrame>
          <p:sp>
            <p:nvSpPr>
              <p:cNvPr id="21" name="Oval 20"/>
              <p:cNvSpPr/>
              <p:nvPr/>
            </p:nvSpPr>
            <p:spPr bwMode="auto">
              <a:xfrm>
                <a:off x="2686866" y="1664553"/>
                <a:ext cx="2212023" cy="2129640"/>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3732399106"/>
                  </p:ext>
                </p:extLst>
              </p:nvPr>
            </p:nvGraphicFramePr>
            <p:xfrm>
              <a:off x="3715507" y="1860474"/>
              <a:ext cx="2895600" cy="303452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2379297" y="3531709"/>
                <a:ext cx="800234" cy="353994"/>
              </a:xfrm>
              <a:prstGeom prst="rect">
                <a:avLst/>
              </a:prstGeom>
              <a:noFill/>
            </p:spPr>
            <p:txBody>
              <a:bodyPr wrap="square" rtlCol="0">
                <a:spAutoFit/>
              </a:bodyPr>
              <a:lstStyle/>
              <a:p>
                <a:pPr algn="ctr"/>
                <a:r>
                  <a:rPr lang="en-US" sz="1350" dirty="0">
                    <a:solidFill>
                      <a:prstClr val="white">
                        <a:lumMod val="50000"/>
                      </a:prstClr>
                    </a:solidFill>
                    <a:latin typeface="Arial"/>
                  </a:rPr>
                  <a:t>2005</a:t>
                </a:r>
              </a:p>
            </p:txBody>
          </p:sp>
          <p:sp>
            <p:nvSpPr>
              <p:cNvPr id="11" name="TextBox 10"/>
              <p:cNvSpPr txBox="1"/>
              <p:nvPr/>
            </p:nvSpPr>
            <p:spPr>
              <a:xfrm>
                <a:off x="3432756" y="4221586"/>
                <a:ext cx="800234" cy="381224"/>
              </a:xfrm>
              <a:prstGeom prst="rect">
                <a:avLst/>
              </a:prstGeom>
              <a:noFill/>
            </p:spPr>
            <p:txBody>
              <a:bodyPr wrap="square" rtlCol="0">
                <a:spAutoFit/>
              </a:bodyPr>
              <a:lstStyle/>
              <a:p>
                <a:pPr algn="ctr"/>
                <a:r>
                  <a:rPr lang="en-US" sz="1500" dirty="0" smtClean="0">
                    <a:solidFill>
                      <a:srgbClr val="021F43"/>
                    </a:solidFill>
                    <a:latin typeface="Arial"/>
                  </a:rPr>
                  <a:t>2015</a:t>
                </a:r>
                <a:endParaRPr lang="en-US" sz="1500" dirty="0">
                  <a:solidFill>
                    <a:srgbClr val="021F43"/>
                  </a:solidFill>
                  <a:latin typeface="Arial"/>
                </a:endParaRPr>
              </a:p>
            </p:txBody>
          </p:sp>
          <p:sp>
            <p:nvSpPr>
              <p:cNvPr id="12" name="TextBox 11"/>
              <p:cNvSpPr txBox="1"/>
              <p:nvPr/>
            </p:nvSpPr>
            <p:spPr>
              <a:xfrm>
                <a:off x="4617444" y="1653720"/>
                <a:ext cx="1044586" cy="326764"/>
              </a:xfrm>
              <a:prstGeom prst="rect">
                <a:avLst/>
              </a:prstGeom>
              <a:noFill/>
            </p:spPr>
            <p:txBody>
              <a:bodyPr wrap="square" rtlCol="0">
                <a:spAutoFit/>
              </a:bodyPr>
              <a:lstStyle/>
              <a:p>
                <a:pPr algn="ctr"/>
                <a:r>
                  <a:rPr lang="en-US" sz="1200" b="0" dirty="0">
                    <a:solidFill>
                      <a:srgbClr val="000000"/>
                    </a:solidFill>
                    <a:latin typeface="Arial"/>
                  </a:rPr>
                  <a:t>Injuries</a:t>
                </a:r>
                <a:endParaRPr lang="en-US" sz="1350" b="0" dirty="0">
                  <a:solidFill>
                    <a:srgbClr val="000000"/>
                  </a:solidFill>
                  <a:latin typeface="Arial"/>
                </a:endParaRPr>
              </a:p>
            </p:txBody>
          </p:sp>
          <p:sp>
            <p:nvSpPr>
              <p:cNvPr id="13" name="TextBox 12"/>
              <p:cNvSpPr txBox="1"/>
              <p:nvPr/>
            </p:nvSpPr>
            <p:spPr>
              <a:xfrm>
                <a:off x="5643052" y="1814480"/>
                <a:ext cx="1695449" cy="544606"/>
              </a:xfrm>
              <a:prstGeom prst="rect">
                <a:avLst/>
              </a:prstGeom>
              <a:noFill/>
            </p:spPr>
            <p:txBody>
              <a:bodyPr wrap="square" rtlCol="0">
                <a:spAutoFit/>
              </a:bodyPr>
              <a:lstStyle/>
              <a:p>
                <a:pPr algn="ctr"/>
                <a:r>
                  <a:rPr lang="en-US" sz="1200" b="0" dirty="0">
                    <a:solidFill>
                      <a:srgbClr val="000000"/>
                    </a:solidFill>
                    <a:latin typeface="Arial"/>
                  </a:rPr>
                  <a:t>Communicable</a:t>
                </a:r>
              </a:p>
              <a:p>
                <a:pPr algn="ctr"/>
                <a:r>
                  <a:rPr lang="en-US" sz="1200" b="0" dirty="0">
                    <a:solidFill>
                      <a:srgbClr val="000000"/>
                    </a:solidFill>
                    <a:latin typeface="Arial"/>
                  </a:rPr>
                  <a:t>diseases</a:t>
                </a:r>
              </a:p>
            </p:txBody>
          </p:sp>
          <p:sp>
            <p:nvSpPr>
              <p:cNvPr id="18" name="TextBox 17"/>
              <p:cNvSpPr txBox="1"/>
              <p:nvPr/>
            </p:nvSpPr>
            <p:spPr>
              <a:xfrm>
                <a:off x="3843325" y="3455245"/>
                <a:ext cx="2702004" cy="544606"/>
              </a:xfrm>
              <a:prstGeom prst="rect">
                <a:avLst/>
              </a:prstGeom>
              <a:noFill/>
            </p:spPr>
            <p:txBody>
              <a:bodyPr wrap="square" rtlCol="0" anchor="ctr">
                <a:spAutoFit/>
              </a:bodyPr>
              <a:lstStyle/>
              <a:p>
                <a:pPr algn="ctr"/>
                <a:r>
                  <a:rPr lang="en-US" sz="1200" b="0" dirty="0">
                    <a:solidFill>
                      <a:prstClr val="white"/>
                    </a:solidFill>
                    <a:latin typeface="Arial"/>
                  </a:rPr>
                  <a:t>Non-communicable</a:t>
                </a:r>
              </a:p>
              <a:p>
                <a:pPr algn="ctr"/>
                <a:r>
                  <a:rPr lang="en-US" sz="1200" b="0" dirty="0">
                    <a:solidFill>
                      <a:prstClr val="white"/>
                    </a:solidFill>
                    <a:latin typeface="Arial"/>
                  </a:rPr>
                  <a:t>diseases</a:t>
                </a:r>
              </a:p>
            </p:txBody>
          </p:sp>
          <p:cxnSp>
            <p:nvCxnSpPr>
              <p:cNvPr id="23" name="Straight Connector 22"/>
              <p:cNvCxnSpPr>
                <a:stCxn id="12" idx="2"/>
              </p:cNvCxnSpPr>
              <p:nvPr/>
            </p:nvCxnSpPr>
            <p:spPr bwMode="auto">
              <a:xfrm flipH="1">
                <a:off x="5127670" y="1980484"/>
                <a:ext cx="12067" cy="21174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bwMode="auto">
              <a:xfrm flipH="1">
                <a:off x="5789321" y="2118809"/>
                <a:ext cx="173332" cy="21493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5" name="TextBox 34"/>
            <p:cNvSpPr txBox="1"/>
            <p:nvPr/>
          </p:nvSpPr>
          <p:spPr>
            <a:xfrm>
              <a:off x="2033500" y="1462310"/>
              <a:ext cx="4362450" cy="374581"/>
            </a:xfrm>
            <a:prstGeom prst="rect">
              <a:avLst/>
            </a:prstGeom>
            <a:noFill/>
          </p:spPr>
          <p:txBody>
            <a:bodyPr wrap="square" rtlCol="0" anchor="ctr">
              <a:spAutoFit/>
            </a:bodyPr>
            <a:lstStyle/>
            <a:p>
              <a:pPr algn="ctr"/>
              <a:r>
                <a:rPr lang="en-US" sz="1350" dirty="0">
                  <a:solidFill>
                    <a:srgbClr val="021F43"/>
                  </a:solidFill>
                  <a:latin typeface="Arial"/>
                </a:rPr>
                <a:t>Cause of Burden of Disease (DALYs)</a:t>
              </a:r>
            </a:p>
          </p:txBody>
        </p:sp>
      </p:grpSp>
      <p:sp>
        <p:nvSpPr>
          <p:cNvPr id="20" name="Footer Placeholder 3"/>
          <p:cNvSpPr>
            <a:spLocks noGrp="1"/>
          </p:cNvSpPr>
          <p:nvPr>
            <p:ph type="ftr" sz="quarter" idx="20"/>
          </p:nvPr>
        </p:nvSpPr>
        <p:spPr>
          <a:xfrm>
            <a:off x="228600" y="5811946"/>
            <a:ext cx="8077200" cy="152400"/>
          </a:xfrm>
        </p:spPr>
        <p:txBody>
          <a:bodyPr/>
          <a:lstStyle/>
          <a:p>
            <a:pPr algn="l">
              <a:defRPr/>
            </a:pPr>
            <a:r>
              <a:rPr lang="en-US" dirty="0" smtClean="0"/>
              <a:t>Source:  WHO-Global health Observatory (GHO)</a:t>
            </a:r>
            <a:endParaRPr lang="en-US" dirty="0"/>
          </a:p>
        </p:txBody>
      </p:sp>
    </p:spTree>
    <p:extLst>
      <p:ext uri="{BB962C8B-B14F-4D97-AF65-F5344CB8AC3E}">
        <p14:creationId xmlns:p14="http://schemas.microsoft.com/office/powerpoint/2010/main" val="1752722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Placeholder 3"/>
          <p:cNvGraphicFramePr>
            <a:graphicFrameLocks/>
          </p:cNvGraphicFramePr>
          <p:nvPr>
            <p:extLst>
              <p:ext uri="{D42A27DB-BD31-4B8C-83A1-F6EECF244321}">
                <p14:modId xmlns:p14="http://schemas.microsoft.com/office/powerpoint/2010/main" val="3982608464"/>
              </p:ext>
            </p:extLst>
          </p:nvPr>
        </p:nvGraphicFramePr>
        <p:xfrm>
          <a:off x="4579089" y="914400"/>
          <a:ext cx="4278096"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3618555558"/>
              </p:ext>
            </p:extLst>
          </p:nvPr>
        </p:nvGraphicFramePr>
        <p:xfrm>
          <a:off x="235689" y="1016613"/>
          <a:ext cx="4114799"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943600" y="5334000"/>
            <a:ext cx="2621230" cy="307777"/>
          </a:xfrm>
          <a:prstGeom prst="rect">
            <a:avLst/>
          </a:prstGeom>
          <a:noFill/>
        </p:spPr>
        <p:txBody>
          <a:bodyPr wrap="none" rtlCol="0">
            <a:spAutoFit/>
          </a:bodyPr>
          <a:lstStyle/>
          <a:p>
            <a:r>
              <a:rPr lang="en-US" sz="1400" dirty="0" smtClean="0"/>
              <a:t>* Data for 2017 are preliminary</a:t>
            </a:r>
            <a:endParaRPr lang="en-US" sz="1400" dirty="0"/>
          </a:p>
        </p:txBody>
      </p:sp>
      <p:sp>
        <p:nvSpPr>
          <p:cNvPr id="4" name="TextBox 3"/>
          <p:cNvSpPr txBox="1"/>
          <p:nvPr/>
        </p:nvSpPr>
        <p:spPr>
          <a:xfrm>
            <a:off x="235689" y="152400"/>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Incidence of TB, </a:t>
            </a:r>
            <a:r>
              <a:rPr lang="en-US" dirty="0" smtClean="0">
                <a:latin typeface="Arial Narrow" panose="020B0606020202030204" pitchFamily="34" charset="0"/>
                <a:cs typeface="Arial" panose="020B0604020202020204" pitchFamily="34" charset="0"/>
              </a:rPr>
              <a:t>Georgia, WHO European Region, CIS, 1990-2016</a:t>
            </a:r>
            <a:endParaRPr lang="en-US" dirty="0">
              <a:latin typeface="Arial Narrow" panose="020B0606020202030204" pitchFamily="34" charset="0"/>
              <a:cs typeface="Arial" panose="020B0604020202020204" pitchFamily="34" charset="0"/>
            </a:endParaRPr>
          </a:p>
        </p:txBody>
      </p:sp>
      <p:sp>
        <p:nvSpPr>
          <p:cNvPr id="10" name="TextBox 9"/>
          <p:cNvSpPr txBox="1"/>
          <p:nvPr/>
        </p:nvSpPr>
        <p:spPr>
          <a:xfrm>
            <a:off x="4800600" y="115669"/>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Incidence of HIV, </a:t>
            </a:r>
            <a:r>
              <a:rPr lang="en-US" dirty="0" smtClean="0">
                <a:latin typeface="Arial Narrow" panose="020B0606020202030204" pitchFamily="34" charset="0"/>
                <a:cs typeface="Arial" panose="020B0604020202020204" pitchFamily="34" charset="0"/>
              </a:rPr>
              <a:t>Georgia, WHO European Region, CIS, 1990-2017</a:t>
            </a: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195927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Placeholder 3"/>
          <p:cNvGraphicFramePr>
            <a:graphicFrameLocks/>
          </p:cNvGraphicFramePr>
          <p:nvPr>
            <p:extLst>
              <p:ext uri="{D42A27DB-BD31-4B8C-83A1-F6EECF244321}">
                <p14:modId xmlns:p14="http://schemas.microsoft.com/office/powerpoint/2010/main" val="2752433769"/>
              </p:ext>
            </p:extLst>
          </p:nvPr>
        </p:nvGraphicFramePr>
        <p:xfrm>
          <a:off x="4815815" y="914400"/>
          <a:ext cx="4041369"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1188909188"/>
              </p:ext>
            </p:extLst>
          </p:nvPr>
        </p:nvGraphicFramePr>
        <p:xfrm>
          <a:off x="457201" y="1066800"/>
          <a:ext cx="4114799"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3505200" y="5701099"/>
            <a:ext cx="2621230" cy="307777"/>
          </a:xfrm>
          <a:prstGeom prst="rect">
            <a:avLst/>
          </a:prstGeom>
          <a:noFill/>
        </p:spPr>
        <p:txBody>
          <a:bodyPr wrap="none" rtlCol="0">
            <a:spAutoFit/>
          </a:bodyPr>
          <a:lstStyle/>
          <a:p>
            <a:r>
              <a:rPr lang="en-US" sz="1400" dirty="0" smtClean="0"/>
              <a:t>* Data for 2017 are preliminary</a:t>
            </a:r>
            <a:endParaRPr lang="en-US" sz="1400" dirty="0"/>
          </a:p>
        </p:txBody>
      </p:sp>
      <p:sp>
        <p:nvSpPr>
          <p:cNvPr id="4" name="TextBox 3"/>
          <p:cNvSpPr txBox="1"/>
          <p:nvPr/>
        </p:nvSpPr>
        <p:spPr>
          <a:xfrm>
            <a:off x="235689" y="152400"/>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Maternal Mortality ratio per 100000 live birth, </a:t>
            </a:r>
            <a:r>
              <a:rPr lang="en-US" dirty="0" smtClean="0">
                <a:latin typeface="Arial Narrow" panose="020B0606020202030204" pitchFamily="34" charset="0"/>
                <a:cs typeface="Arial" panose="020B0604020202020204" pitchFamily="34" charset="0"/>
              </a:rPr>
              <a:t>Georgia, WHO European Region, EU, 2000-2017</a:t>
            </a:r>
            <a:endParaRPr lang="en-US" dirty="0">
              <a:latin typeface="Arial Narrow" panose="020B0606020202030204" pitchFamily="34" charset="0"/>
              <a:cs typeface="Arial" panose="020B0604020202020204" pitchFamily="34" charset="0"/>
            </a:endParaRPr>
          </a:p>
        </p:txBody>
      </p:sp>
      <p:sp>
        <p:nvSpPr>
          <p:cNvPr id="10" name="TextBox 9"/>
          <p:cNvSpPr txBox="1"/>
          <p:nvPr/>
        </p:nvSpPr>
        <p:spPr>
          <a:xfrm>
            <a:off x="4800600" y="115669"/>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Infant Mortality ratio per 1000 live birth, </a:t>
            </a:r>
            <a:r>
              <a:rPr lang="en-US" dirty="0" smtClean="0">
                <a:latin typeface="Arial Narrow" panose="020B0606020202030204" pitchFamily="34" charset="0"/>
                <a:cs typeface="Arial" panose="020B0604020202020204" pitchFamily="34" charset="0"/>
              </a:rPr>
              <a:t>Georgia, WHO European Region, EU, 2000-2017</a:t>
            </a: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654043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სოფლის ექიმი პჯდ საბჭო 21 01 14 (4)</Template>
  <TotalTime>5496</TotalTime>
  <Words>2100</Words>
  <Application>Microsoft Office PowerPoint</Application>
  <PresentationFormat>On-screen Show (4:3)</PresentationFormat>
  <Paragraphs>287</Paragraphs>
  <Slides>21</Slides>
  <Notes>17</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6" baseType="lpstr">
      <vt:lpstr>MS PGothic</vt:lpstr>
      <vt:lpstr>MS PGothic</vt:lpstr>
      <vt:lpstr>Andes ExtraLight</vt:lpstr>
      <vt:lpstr>Arial</vt:lpstr>
      <vt:lpstr>Arial Narrow</vt:lpstr>
      <vt:lpstr>BPG Mrgvlovani Caps 2010</vt:lpstr>
      <vt:lpstr>Calibri</vt:lpstr>
      <vt:lpstr>Century Schoolbook</vt:lpstr>
      <vt:lpstr>DejaVu Sans</vt:lpstr>
      <vt:lpstr>Sylfaen</vt:lpstr>
      <vt:lpstr>Times New Roman</vt:lpstr>
      <vt:lpstr>Tw Cen MT</vt:lpstr>
      <vt:lpstr>Wingdings</vt:lpstr>
      <vt:lpstr>სოფლის ექიმი პჯდ საბჭო 21 01 14 (4)</vt:lpstr>
      <vt:lpstr>Microsoft Excel Chart</vt:lpstr>
      <vt:lpstr> HEALTH SYSTEM ACHIEVEMENTS AND CHALLENGES GEORGIA   </vt:lpstr>
      <vt:lpstr>25 years: Collapse, Stabilization, Acceleration, Development …</vt:lpstr>
      <vt:lpstr>Demographic and Socio-Economic Situation, 2016 </vt:lpstr>
      <vt:lpstr>PowerPoint Presentation</vt:lpstr>
      <vt:lpstr>PowerPoint Presentation</vt:lpstr>
      <vt:lpstr>PowerPoint Presentation</vt:lpstr>
      <vt:lpstr>Non-communicable diseases are the primary driver of overall disease burden</vt:lpstr>
      <vt:lpstr>PowerPoint Presentation</vt:lpstr>
      <vt:lpstr>PowerPoint Presentation</vt:lpstr>
      <vt:lpstr>Universal Health Care – Socially Oriented Political Platform </vt:lpstr>
      <vt:lpstr>Health sector expenditures</vt:lpstr>
      <vt:lpstr>National Hepatitis C Elimination Program  </vt:lpstr>
      <vt:lpstr>Strategies adopted by Government </vt:lpstr>
      <vt:lpstr>Maternal and Child Health</vt:lpstr>
      <vt:lpstr>Health management Information system</vt:lpstr>
      <vt:lpstr>PowerPoint Presentation</vt:lpstr>
      <vt:lpstr>PowerPoint Presentation</vt:lpstr>
      <vt:lpstr>PowerPoint Presentation</vt:lpstr>
      <vt:lpstr>PowerPoint Presentation</vt:lpstr>
      <vt:lpstr>Challenges ...</vt:lpstr>
      <vt:lpstr>PowerPoint Presentation</vt:lpstr>
    </vt:vector>
  </TitlesOfParts>
  <Company>SSA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Nino Berdzuli</dc:creator>
  <cp:lastModifiedBy>Amiran Gamkrelidze</cp:lastModifiedBy>
  <cp:revision>620</cp:revision>
  <cp:lastPrinted>2017-11-27T07:20:42Z</cp:lastPrinted>
  <dcterms:created xsi:type="dcterms:W3CDTF">2012-02-03T10:47:59Z</dcterms:created>
  <dcterms:modified xsi:type="dcterms:W3CDTF">2018-01-16T11:08:32Z</dcterms:modified>
</cp:coreProperties>
</file>